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8" r:id="rId3"/>
    <p:sldId id="266" r:id="rId4"/>
    <p:sldId id="264" r:id="rId5"/>
    <p:sldId id="262" r:id="rId6"/>
    <p:sldId id="261" r:id="rId7"/>
    <p:sldId id="263" r:id="rId8"/>
    <p:sldId id="265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B30"/>
    <a:srgbClr val="007C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3" d="100"/>
          <a:sy n="93" d="100"/>
        </p:scale>
        <p:origin x="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D49B7-B1B1-46D5-8E75-893287D24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75FA4-DD2D-47A5-AF24-AB372B22D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71C9B-454D-47F8-A60D-BF3D81294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906C7-24AD-476D-B9EC-1D038817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72A9A-5A45-499D-82C7-3B2D776A0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1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82DF7-524E-477D-8964-5B7FEA9C4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F48A5-A1DA-4A3A-BCC4-F2C48AF51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EC29B-5B56-4662-B439-586B2793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8482-F58D-43B5-8548-5D9196E9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1D8C1-112F-4000-8EA4-47C1BD2F7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11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C6E458-BA51-4A87-8750-1AAFE0833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39A22-C746-4AE5-A64E-3E8D4C2CB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E67E0-2CDA-48F7-BB8F-38582C128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0C030-7D87-464E-BD90-0469C0C8E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79783-70B1-4998-82A6-BE7A9D22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18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A61F4-7C7C-4264-842E-30229C579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E58F8-A202-4822-AD50-6DC5870B4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592FE-5600-4E38-8AD7-AD89D17BA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27ACB-3114-401D-B2C5-CFDF7CBA2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466EC-F290-4BE9-A31B-DE899BF4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3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D6EBE-2BDA-43AF-975D-39EA1A731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BEB85-48F0-4B5E-8E51-31BF9EDD3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8EE3B-F354-45E6-999E-0BFE51A8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A8FD6-5BAE-4418-9938-F4E2FFA5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E64E2-D966-4D23-9FA3-FFA6EECB9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8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1C09A-3CC6-47FF-9E9D-4AA56C1A8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BB729-E0C9-46F1-B55E-C6B03ECA3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5E455-EF35-4633-8FF7-6CCE5E56B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5053E-B618-40BB-A846-AC4DD5971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1F3CA-BEDC-4B38-AC14-208EB45E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015CB-5B27-426B-A2B7-983A1B1E7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99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D90D6-33FD-46AC-8D04-7A9EFAB82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62CDB-1AE7-44B4-B167-AED53C6D4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6FE32-00D0-408C-9A6E-B508B0CEC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1CFC25-E6AE-4E56-8B05-B447D4E43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E3091E-2EBE-4F75-8F84-2A0C293A9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C3549C-53DD-4004-8DC3-96A2CDB3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4F5821-9F70-477A-B00C-06227FB8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51AD75-B8B0-48AD-B5FE-CFDC1A7ED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88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7240E-2B11-4058-9D9C-0202EA39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0F7FEB-FBD4-423B-8DC2-5D2B0939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EC8B2-B976-4F7A-8B89-3D43A3AEA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62BAB-1342-44F1-AFCE-9E686EBB8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4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D48C3A-4100-4B3A-BA26-793FE5560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7D7EC9-1990-4E80-AA09-312117FB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7449B-CBB2-40CD-8E9C-2BECE919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53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0E488-822F-424E-B3B4-268F7647E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C462F-E967-4711-A7FB-A381C833E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0E56E-05F8-439A-A8DD-F00E32BC0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64DE6-8372-4544-83F3-DB203B1B0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880AE-629B-469B-B150-62B44CAD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4C84E-2166-4F6B-9DFA-B506BFC9C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77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610BA-8BD6-4C7D-8730-86D37AE2F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CB13B-E305-4135-9015-5EDDBAAB7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EEB06-41DB-4A94-8671-CEC92FC3A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B39F4-F742-423C-9A69-C7893228C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E4E89-C456-41F6-A899-ADD0947AF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F2452-21C9-41C0-9EC7-C0010FF7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1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E9F93D-E29F-422C-B95E-84C939B84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CF517-BA3F-43A1-A159-D0470FE64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D7503-0FA8-4743-AC7C-3E21A5DF0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CA600-7513-43F6-AA07-27B7D89169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A1C86-1584-49F4-856C-5F2605197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45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CC2">
                <a:alpha val="0"/>
              </a:srgbClr>
            </a:gs>
            <a:gs pos="50000">
              <a:schemeClr val="bg1"/>
            </a:gs>
            <a:gs pos="100000">
              <a:srgbClr val="FDBB30">
                <a:lumMod val="100000"/>
                <a:alpha val="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FA0F4-D7A8-42DE-9FD7-7C5F2A01C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045" y="-2561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Sitka Heading" panose="02000505000000020004" pitchFamily="2" charset="0"/>
              </a:rPr>
              <a:t>Walmart Sales Forecasting</a:t>
            </a:r>
          </a:p>
        </p:txBody>
      </p:sp>
      <p:pic>
        <p:nvPicPr>
          <p:cNvPr id="1026" name="Picture 2" descr="Walmart – Logos Download">
            <a:extLst>
              <a:ext uri="{FF2B5EF4-FFF2-40B4-BE49-F238E27FC236}">
                <a16:creationId xmlns:a16="http://schemas.microsoft.com/office/drawing/2014/main" id="{F6075D9A-F452-4579-BD47-BF3568AA6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045" y="3104842"/>
            <a:ext cx="9407236" cy="247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Subtitle 49">
            <a:extLst>
              <a:ext uri="{FF2B5EF4-FFF2-40B4-BE49-F238E27FC236}">
                <a16:creationId xmlns:a16="http://schemas.microsoft.com/office/drawing/2014/main" id="{7F3CEFD6-EA39-49C6-A6F4-BDD5339C2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66412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itka Subheading" panose="02000505000000020004" pitchFamily="2" charset="0"/>
              </a:rPr>
              <a:t>Noah Scanlon</a:t>
            </a:r>
          </a:p>
        </p:txBody>
      </p:sp>
    </p:spTree>
    <p:extLst>
      <p:ext uri="{BB962C8B-B14F-4D97-AF65-F5344CB8AC3E}">
        <p14:creationId xmlns:p14="http://schemas.microsoft.com/office/powerpoint/2010/main" val="4086691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3B92-9B4A-4503-AD9A-39AC928DE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Chosen Model – Decision Tree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408A3-133A-417C-892A-E3E53FFF2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207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1F94C-3C4A-4594-9810-93976A99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AE30E-E1FF-46BD-ADB4-562E8A76E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4DB2-1684-4AEF-8768-B9F737A2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tka Subheading" panose="02000505000000020004" pitchFamily="2" charset="0"/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92AA1-5DBD-4CDE-BAA7-3823971B9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Sitka Text" panose="02000505000000020004" pitchFamily="2" charset="0"/>
              </a:rPr>
              <a:t>Walmart has 45 stores, each with many departments, which they need to forecast demand for so to supply each correctly.</a:t>
            </a:r>
          </a:p>
          <a:p>
            <a:pPr marL="0" indent="0" algn="ctr">
              <a:buNone/>
            </a:pPr>
            <a:endParaRPr lang="en-US" dirty="0">
              <a:latin typeface="Sitka Text" panose="02000505000000020004" pitchFamily="2" charset="0"/>
            </a:endParaRPr>
          </a:p>
          <a:p>
            <a:pPr marL="0" indent="0" algn="ctr">
              <a:buNone/>
            </a:pPr>
            <a:r>
              <a:rPr lang="en-US" dirty="0">
                <a:latin typeface="Sitka Text" panose="02000505000000020004" pitchFamily="2" charset="0"/>
              </a:rPr>
              <a:t>Provided are 3 years of historical data with various features.</a:t>
            </a:r>
          </a:p>
          <a:p>
            <a:pPr marL="0" indent="0" algn="ctr">
              <a:buNone/>
            </a:pPr>
            <a:r>
              <a:rPr lang="en-US" dirty="0">
                <a:latin typeface="Sitka Text" panose="02000505000000020004" pitchFamily="2" charset="0"/>
              </a:rPr>
              <a:t>i.e. holiday (T/F), store-type, temperature, fuel-price, markdowns, etc.</a:t>
            </a:r>
          </a:p>
          <a:p>
            <a:pPr marL="0" indent="0" algn="ctr">
              <a:buNone/>
            </a:pPr>
            <a:endParaRPr lang="en-US" dirty="0">
              <a:latin typeface="Sitka Text" panose="02000505000000020004" pitchFamily="2" charset="0"/>
            </a:endParaRPr>
          </a:p>
          <a:p>
            <a:pPr marL="0" indent="0" algn="ctr">
              <a:buNone/>
            </a:pPr>
            <a:r>
              <a:rPr lang="en-US" dirty="0">
                <a:latin typeface="Sitka Text" panose="02000505000000020004" pitchFamily="2" charset="0"/>
              </a:rPr>
              <a:t>The goal is to predict sales per store, per department, per year, per week</a:t>
            </a:r>
          </a:p>
        </p:txBody>
      </p:sp>
    </p:spTree>
    <p:extLst>
      <p:ext uri="{BB962C8B-B14F-4D97-AF65-F5344CB8AC3E}">
        <p14:creationId xmlns:p14="http://schemas.microsoft.com/office/powerpoint/2010/main" val="2537333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4DB2-1684-4AEF-8768-B9F737A2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tka Subheading" panose="02000505000000020004" pitchFamily="2" charset="0"/>
              </a:rPr>
              <a:t>Metric of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92AA1-5DBD-4CDE-BAA7-3823971B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95944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>
                <a:latin typeface="Sitka Text" panose="02000505000000020004" pitchFamily="2" charset="0"/>
              </a:rPr>
              <a:t>Mean Absolute Error</a:t>
            </a:r>
          </a:p>
          <a:p>
            <a:pPr marL="0" indent="0" algn="ctr">
              <a:buNone/>
            </a:pPr>
            <a:endParaRPr lang="en-US" dirty="0">
              <a:latin typeface="Sitka Text" panose="02000505000000020004" pitchFamily="2" charset="0"/>
            </a:endParaRPr>
          </a:p>
          <a:p>
            <a:pPr marL="0" indent="0" algn="ctr">
              <a:buNone/>
            </a:pPr>
            <a:r>
              <a:rPr lang="en-US" dirty="0">
                <a:latin typeface="Sitka Text" panose="02000505000000020004" pitchFamily="2" charset="0"/>
              </a:rPr>
              <a:t>This is a regression problem (i.e. predicting $) </a:t>
            </a:r>
          </a:p>
        </p:txBody>
      </p:sp>
    </p:spTree>
    <p:extLst>
      <p:ext uri="{BB962C8B-B14F-4D97-AF65-F5344CB8AC3E}">
        <p14:creationId xmlns:p14="http://schemas.microsoft.com/office/powerpoint/2010/main" val="2860244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4DB2-1684-4AEF-8768-B9F737A2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tka Subheading" panose="02000505000000020004" pitchFamily="2" charset="0"/>
              </a:rPr>
              <a:t>Feature 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92AA1-5DBD-4CDE-BAA7-3823971B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7509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>
                <a:latin typeface="Sitka Text" panose="02000505000000020004" pitchFamily="2" charset="0"/>
              </a:rPr>
              <a:t>Overall, no very notable correlations</a:t>
            </a:r>
          </a:p>
          <a:p>
            <a:pPr marL="0" indent="0" algn="ctr">
              <a:buNone/>
            </a:pPr>
            <a:endParaRPr lang="en-US" dirty="0">
              <a:latin typeface="Sitka Text" panose="02000505000000020004" pitchFamily="2" charset="0"/>
            </a:endParaRPr>
          </a:p>
          <a:p>
            <a:pPr marL="0" indent="0" algn="ctr">
              <a:buNone/>
            </a:pPr>
            <a:r>
              <a:rPr lang="en-US" dirty="0">
                <a:latin typeface="Sitka Text" panose="02000505000000020004" pitchFamily="2" charset="0"/>
              </a:rPr>
              <a:t>We’ll focus on correlations with the target feature next</a:t>
            </a:r>
          </a:p>
        </p:txBody>
      </p:sp>
      <p:pic>
        <p:nvPicPr>
          <p:cNvPr id="5" name="Picture 4" descr="Treemap chart&#10;&#10;Description automatically generated">
            <a:extLst>
              <a:ext uri="{FF2B5EF4-FFF2-40B4-BE49-F238E27FC236}">
                <a16:creationId xmlns:a16="http://schemas.microsoft.com/office/drawing/2014/main" id="{AFBCA596-6484-4948-B954-1AE8F960A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709" y="899597"/>
            <a:ext cx="5941681" cy="559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37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4DB2-1684-4AEF-8768-B9F737A2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tka Subheading" panose="02000505000000020004" pitchFamily="2" charset="0"/>
              </a:rPr>
              <a:t>Target vs Other Features’ 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92AA1-5DBD-4CDE-BAA7-3823971B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>
                <a:latin typeface="Sitka Text" panose="02000505000000020004" pitchFamily="2" charset="0"/>
              </a:rPr>
              <a:t>There is no high correlation, positively nor negatively</a:t>
            </a:r>
          </a:p>
          <a:p>
            <a:pPr marL="0" indent="0" algn="ctr">
              <a:buNone/>
            </a:pPr>
            <a:endParaRPr lang="en-US" dirty="0">
              <a:latin typeface="Sitka Text" panose="02000505000000020004" pitchFamily="2" charset="0"/>
            </a:endParaRPr>
          </a:p>
          <a:p>
            <a:pPr marL="0" indent="0" algn="ctr">
              <a:buNone/>
            </a:pPr>
            <a:r>
              <a:rPr lang="en-US" dirty="0">
                <a:latin typeface="Sitka Text" panose="02000505000000020004" pitchFamily="2" charset="0"/>
              </a:rPr>
              <a:t>The highest is only 0.24, between Weekly Sales and [Store] Size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30E23896-26AC-43B3-9813-7353AE8F5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904" y="1612802"/>
            <a:ext cx="3707703" cy="456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76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4DB2-1684-4AEF-8768-B9F737A2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itka Subheading" panose="02000505000000020004" pitchFamily="2" charset="0"/>
              </a:rPr>
              <a:t>Median Weekly Sales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F61A8808-7A65-45E7-8C9C-E94BDF204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020" y="1690688"/>
            <a:ext cx="9587960" cy="30181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420F0AE-A42F-42E6-9DC6-D0B88954A01C}"/>
              </a:ext>
            </a:extLst>
          </p:cNvPr>
          <p:cNvSpPr txBox="1"/>
          <p:nvPr/>
        </p:nvSpPr>
        <p:spPr>
          <a:xfrm>
            <a:off x="1954480" y="4934337"/>
            <a:ext cx="828303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Sitka Text" panose="02000505000000020004" pitchFamily="2" charset="0"/>
              </a:rPr>
              <a:t>We can see that there are sales peaks around the U.S. holidays, with relative stability the rest of the year, and that these trends are annual</a:t>
            </a:r>
          </a:p>
          <a:p>
            <a:pPr algn="ctr"/>
            <a:endParaRPr lang="en-US" dirty="0">
              <a:latin typeface="Sitka Text" panose="02000505000000020004" pitchFamily="2" charset="0"/>
            </a:endParaRPr>
          </a:p>
          <a:p>
            <a:pPr algn="ctr"/>
            <a:r>
              <a:rPr lang="en-US" dirty="0">
                <a:latin typeface="Sitka Text" panose="02000505000000020004" pitchFamily="2" charset="0"/>
              </a:rPr>
              <a:t>Mean weekly sales plotted looks nearly identical, but higher</a:t>
            </a:r>
          </a:p>
        </p:txBody>
      </p:sp>
    </p:spTree>
    <p:extLst>
      <p:ext uri="{BB962C8B-B14F-4D97-AF65-F5344CB8AC3E}">
        <p14:creationId xmlns:p14="http://schemas.microsoft.com/office/powerpoint/2010/main" val="498324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4DB2-1684-4AEF-8768-B9F737A2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itka Subheading" panose="02000505000000020004" pitchFamily="2" charset="0"/>
              </a:rPr>
              <a:t>Mean vs Median Weekly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92AA1-5DBD-4CDE-BAA7-3823971B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52019"/>
            <a:ext cx="10515600" cy="1646527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>
                <a:latin typeface="Sitka Text" panose="02000505000000020004" pitchFamily="2" charset="0"/>
              </a:rPr>
              <a:t>It’s apparent via the difference between the mean and medians that there are values with extremely high values relative to the rest of the dataset</a:t>
            </a: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869E5096-18C0-471A-B152-EA86A85B1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64" y="1470724"/>
            <a:ext cx="6705472" cy="33981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8846E5-28C4-4ED4-9B71-D53B3A3A7E4C}"/>
              </a:ext>
            </a:extLst>
          </p:cNvPr>
          <p:cNvSpPr txBox="1"/>
          <p:nvPr/>
        </p:nvSpPr>
        <p:spPr>
          <a:xfrm>
            <a:off x="427451" y="2134743"/>
            <a:ext cx="2078182" cy="17851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u="sng" dirty="0">
                <a:latin typeface="Sitka Text" panose="02000505000000020004" pitchFamily="2" charset="0"/>
              </a:rPr>
              <a:t>Boxplot Description:</a:t>
            </a:r>
          </a:p>
          <a:p>
            <a:pPr algn="ctr"/>
            <a:endParaRPr lang="en-US" sz="1000" dirty="0">
              <a:latin typeface="Sitka Text" panose="02000505000000020004" pitchFamily="2" charset="0"/>
            </a:endParaRPr>
          </a:p>
          <a:p>
            <a:pPr algn="ctr"/>
            <a:endParaRPr lang="en-US" sz="1000" dirty="0">
              <a:latin typeface="Sitka Text" panose="02000505000000020004" pitchFamily="2" charset="0"/>
            </a:endParaRPr>
          </a:p>
          <a:p>
            <a:pPr algn="ctr"/>
            <a:r>
              <a:rPr lang="en-US" sz="1000" dirty="0">
                <a:latin typeface="Sitka Text" panose="02000505000000020004" pitchFamily="2" charset="0"/>
              </a:rPr>
              <a:t>Points – Outliers</a:t>
            </a:r>
          </a:p>
          <a:p>
            <a:pPr algn="ctr"/>
            <a:endParaRPr lang="en-US" sz="1000" dirty="0">
              <a:latin typeface="Sitka Text" panose="02000505000000020004" pitchFamily="2" charset="0"/>
            </a:endParaRPr>
          </a:p>
          <a:p>
            <a:pPr algn="ctr"/>
            <a:r>
              <a:rPr lang="en-US" sz="1000" dirty="0">
                <a:latin typeface="Sitka Text" panose="02000505000000020004" pitchFamily="2" charset="0"/>
              </a:rPr>
              <a:t>Top Whisker – Maximum</a:t>
            </a:r>
          </a:p>
          <a:p>
            <a:pPr algn="ctr"/>
            <a:endParaRPr lang="en-US" sz="1000" dirty="0">
              <a:latin typeface="Sitka Text" panose="02000505000000020004" pitchFamily="2" charset="0"/>
            </a:endParaRPr>
          </a:p>
          <a:p>
            <a:pPr algn="ctr"/>
            <a:r>
              <a:rPr lang="en-US" sz="1000" dirty="0">
                <a:latin typeface="Sitka Text" panose="02000505000000020004" pitchFamily="2" charset="0"/>
              </a:rPr>
              <a:t>Bottom Whisker – Minimum</a:t>
            </a:r>
          </a:p>
          <a:p>
            <a:pPr algn="ctr"/>
            <a:endParaRPr lang="en-US" sz="1000" dirty="0">
              <a:latin typeface="Sitka Text" panose="02000505000000020004" pitchFamily="2" charset="0"/>
            </a:endParaRPr>
          </a:p>
          <a:p>
            <a:pPr algn="ctr"/>
            <a:r>
              <a:rPr lang="en-US" sz="1000" dirty="0">
                <a:latin typeface="Sitka Text" panose="02000505000000020004" pitchFamily="2" charset="0"/>
              </a:rPr>
              <a:t>Box – Interquartile Range</a:t>
            </a:r>
          </a:p>
          <a:p>
            <a:pPr algn="ctr"/>
            <a:r>
              <a:rPr lang="en-US" sz="1000" dirty="0">
                <a:latin typeface="Sitka Text" panose="02000505000000020004" pitchFamily="2" charset="0"/>
              </a:rPr>
              <a:t>i.e. 0.25, 0.50, 0.75 percentiles</a:t>
            </a:r>
          </a:p>
        </p:txBody>
      </p:sp>
    </p:spTree>
    <p:extLst>
      <p:ext uri="{BB962C8B-B14F-4D97-AF65-F5344CB8AC3E}">
        <p14:creationId xmlns:p14="http://schemas.microsoft.com/office/powerpoint/2010/main" val="2052738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4DB2-1684-4AEF-8768-B9F737A2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tka Subheading" panose="02000505000000020004" pitchFamily="2" charset="0"/>
              </a:rPr>
              <a:t>Store Size – Highest Correlator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92AA1-5DBD-4CDE-BAA7-3823971B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399"/>
            <a:ext cx="10515600" cy="1325564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>
                <a:latin typeface="Sitka Text" panose="02000505000000020004" pitchFamily="2" charset="0"/>
              </a:rPr>
              <a:t>There’s a good spread of store sizes, with a spike of relatively large and small stores as well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14CDBDC-A6E7-4801-83BC-33E080792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181" y="1649648"/>
            <a:ext cx="8203479" cy="300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82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B74F-3F06-4AC2-97B9-1E6E4B368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Experimentation - Performances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9B1FB-FCAF-496D-AA52-B81520FB0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9123" y="4915879"/>
            <a:ext cx="8053754" cy="1325564"/>
          </a:xfrm>
        </p:spPr>
        <p:txBody>
          <a:bodyPr anchor="ctr"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dirty="0"/>
              <a:t>Random-forest achieved the lowest MAE, but only marginally compared to a decision tree.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Especially when considering the difference in training time.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B6AE81-C177-4968-AA8D-161882158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5" y="1690688"/>
            <a:ext cx="5238750" cy="285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E41FF0-C0D0-491A-B48C-4D675AC0DF5C}"/>
              </a:ext>
            </a:extLst>
          </p:cNvPr>
          <p:cNvSpPr txBox="1"/>
          <p:nvPr/>
        </p:nvSpPr>
        <p:spPr>
          <a:xfrm>
            <a:off x="386862" y="2242275"/>
            <a:ext cx="275492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These are untuned model performances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4-CV MAE Mean is the mean absolute error of 4-fold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1461612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itka">
      <a:majorFont>
        <a:latin typeface="Sitka Heading"/>
        <a:ea typeface=""/>
        <a:cs typeface=""/>
      </a:majorFont>
      <a:minorFont>
        <a:latin typeface="Sitka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1257</TotalTime>
  <Words>319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Sitka Heading</vt:lpstr>
      <vt:lpstr>Sitka Subheading</vt:lpstr>
      <vt:lpstr>Sitka Text</vt:lpstr>
      <vt:lpstr>Office Theme</vt:lpstr>
      <vt:lpstr>Walmart Sales Forecasting</vt:lpstr>
      <vt:lpstr>Problem</vt:lpstr>
      <vt:lpstr>Metric of Success</vt:lpstr>
      <vt:lpstr>Feature Correlations</vt:lpstr>
      <vt:lpstr>Target vs Other Features’ Correlations</vt:lpstr>
      <vt:lpstr>Median Weekly Sales</vt:lpstr>
      <vt:lpstr>Mean vs Median Weekly Sales</vt:lpstr>
      <vt:lpstr>Store Size – Highest Correlator</vt:lpstr>
      <vt:lpstr>Model Experimentation - Performances</vt:lpstr>
      <vt:lpstr>Chosen Model – Decision Tree Regression</vt:lpstr>
      <vt:lpstr>Final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Scanlon, Noah L</dc:creator>
  <cp:lastModifiedBy>Scanlon, Noah L</cp:lastModifiedBy>
  <cp:revision>50</cp:revision>
  <dcterms:created xsi:type="dcterms:W3CDTF">2021-08-12T20:17:41Z</dcterms:created>
  <dcterms:modified xsi:type="dcterms:W3CDTF">2021-08-13T17:26:18Z</dcterms:modified>
</cp:coreProperties>
</file>