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66" r:id="rId4"/>
    <p:sldId id="264" r:id="rId5"/>
    <p:sldId id="262" r:id="rId6"/>
    <p:sldId id="265" r:id="rId7"/>
    <p:sldId id="261" r:id="rId8"/>
    <p:sldId id="263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30"/>
    <a:srgbClr val="007CC2"/>
    <a:srgbClr val="E6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49B7-B1B1-46D5-8E75-893287D2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FA4-DD2D-47A5-AF24-AB372B22D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1C9B-454D-47F8-A60D-BF3D812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06C7-24AD-476D-B9EC-1D038817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72A9A-5A45-499D-82C7-3B2D77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2DF7-524E-477D-8964-5B7FEA9C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F48A5-A1DA-4A3A-BCC4-F2C48AF5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C29B-5B56-4662-B439-586B279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8482-F58D-43B5-8548-5D9196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8C1-112F-4000-8EA4-47C1BD2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E458-BA51-4A87-8750-1AAFE083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A22-C746-4AE5-A64E-3E8D4C2C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7E0-2CDA-48F7-BB8F-38582C12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30-7D87-464E-BD90-0469C0C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9783-70B1-4998-82A6-BE7A9D2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1F4-7C7C-4264-842E-30229C5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58F8-A202-4822-AD50-6DC5870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92FE-5600-4E38-8AD7-AD89D17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7ACB-3114-401D-B2C5-CFDF7CBA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66EC-F290-4BE9-A31B-DE899BF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EBE-2BDA-43AF-975D-39EA1A7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EB85-48F0-4B5E-8E51-31BF9E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EE3B-F354-45E6-999E-0BFE51A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8FD6-5BAE-4418-9938-F4E2FFA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64E2-D966-4D23-9FA3-FFA6EECB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C09A-3CC6-47FF-9E9D-4AA56C1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B729-E0C9-46F1-B55E-C6B03ECA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E455-EF35-4633-8FF7-6CCE5E56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53E-B618-40BB-A846-AC4DD597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1F3CA-BEDC-4B38-AC14-208EB45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15CB-5B27-426B-A2B7-983A1B1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90D6-33FD-46AC-8D04-7A9EFAB8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CDB-1AE7-44B4-B167-AED53C6D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FE32-00D0-408C-9A6E-B508B0CE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FC25-E6AE-4E56-8B05-B447D4E43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3091E-2EBE-4F75-8F84-2A0C293A9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549C-53DD-4004-8DC3-96A2CDB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F5821-9F70-477A-B00C-06227FB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1AD75-B8B0-48AD-B5FE-CFDC1A7E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240E-2B11-4058-9D9C-0202EA3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F7FEB-FBD4-423B-8DC2-5D2B0939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EC8B2-B976-4F7A-8B89-3D43A3A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2BAB-1342-44F1-AFCE-9E686EB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8C3A-4100-4B3A-BA26-793FE55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7EC9-1990-4E80-AA09-312117F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449B-CBB2-40CD-8E9C-2BECE91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E488-822F-424E-B3B4-268F7647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462F-E967-4711-A7FB-A381C833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E56E-05F8-439A-A8DD-F00E32BC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4DE6-8372-4544-83F3-DB203B1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0AE-629B-469B-B150-62B44CA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84E-2166-4F6B-9DFA-B506BFC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0BA-8BD6-4C7D-8730-86D37AE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B13B-E305-4135-9015-5EDDBAAB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EB06-41DB-4A94-8671-CEC92FC3A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B39F4-F742-423C-9A69-C789322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E4E89-C456-41F6-A899-ADD0947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2452-21C9-41C0-9EC7-C0010FF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9F93D-E29F-422C-B95E-84C939B8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517-BA3F-43A1-A159-D0470FE6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503-0FA8-4743-AC7C-3E21A5DF0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A600-7513-43F6-AA07-27B7D8916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6-1584-49F4-856C-5F260519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BB30">
                <a:alpha val="50000"/>
              </a:srgbClr>
            </a:gs>
            <a:gs pos="50000">
              <a:schemeClr val="bg1"/>
            </a:gs>
            <a:gs pos="100000">
              <a:srgbClr val="007CC2">
                <a:alpha val="5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0F4-D7A8-42DE-9FD7-7C5F2A01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045" y="-2561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Sitka Heading" panose="02000505000000020004" pitchFamily="2" charset="0"/>
              </a:rPr>
              <a:t>Walmart Sales Forecasting</a:t>
            </a:r>
          </a:p>
        </p:txBody>
      </p:sp>
      <p:pic>
        <p:nvPicPr>
          <p:cNvPr id="1026" name="Picture 2" descr="Walmart – Logos Download">
            <a:extLst>
              <a:ext uri="{FF2B5EF4-FFF2-40B4-BE49-F238E27FC236}">
                <a16:creationId xmlns:a16="http://schemas.microsoft.com/office/drawing/2014/main" id="{F6075D9A-F452-4579-BD47-BF3568AA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5" y="3104842"/>
            <a:ext cx="9407236" cy="247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ubtitle 49">
            <a:extLst>
              <a:ext uri="{FF2B5EF4-FFF2-40B4-BE49-F238E27FC236}">
                <a16:creationId xmlns:a16="http://schemas.microsoft.com/office/drawing/2014/main" id="{7F3CEFD6-EA39-49C6-A6F4-BDD5339C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64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itka Subheading" panose="02000505000000020004" pitchFamily="2" charset="0"/>
              </a:rPr>
              <a:t>Noah Scanlon</a:t>
            </a:r>
          </a:p>
        </p:txBody>
      </p:sp>
    </p:spTree>
    <p:extLst>
      <p:ext uri="{BB962C8B-B14F-4D97-AF65-F5344CB8AC3E}">
        <p14:creationId xmlns:p14="http://schemas.microsoft.com/office/powerpoint/2010/main" val="408669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B74F-3F06-4AC2-97B9-1E6E4B3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Experimentation -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B1FB-FCAF-496D-AA52-B81520F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123" y="4915879"/>
            <a:ext cx="8053754" cy="1325564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Random-forest achieved the lowest MAE, but only marginally compared to a decision tree.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Especially when considering the difference in training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AE81-C177-4968-AA8D-16188215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90688"/>
            <a:ext cx="523875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1FF0-C0D0-491A-B48C-4D675AC0DF5C}"/>
              </a:ext>
            </a:extLst>
          </p:cNvPr>
          <p:cNvSpPr txBox="1"/>
          <p:nvPr/>
        </p:nvSpPr>
        <p:spPr>
          <a:xfrm>
            <a:off x="386862" y="2242275"/>
            <a:ext cx="27549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These are untuned model performances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4-CV MAE Mean is the mean absolute error of 4-fold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6161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B92-9B4A-4503-AD9A-39AC928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08A3-133A-417C-892A-E3E53FFF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Depth: 119</a:t>
            </a:r>
          </a:p>
          <a:p>
            <a:r>
              <a:rPr lang="en-US" dirty="0"/>
              <a:t>Min Impurity Decrease: 0.1</a:t>
            </a:r>
          </a:p>
          <a:p>
            <a:r>
              <a:rPr lang="en-US" dirty="0"/>
              <a:t>Criterion: </a:t>
            </a:r>
            <a:r>
              <a:rPr lang="en-US"/>
              <a:t>Friedman MSE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Found via 5-fold RSCV of 100 candidates</a:t>
            </a:r>
          </a:p>
        </p:txBody>
      </p:sp>
    </p:spTree>
    <p:extLst>
      <p:ext uri="{BB962C8B-B14F-4D97-AF65-F5344CB8AC3E}">
        <p14:creationId xmlns:p14="http://schemas.microsoft.com/office/powerpoint/2010/main" val="238020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F94C-3C4A-4594-9810-93976A9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E30E-E1FF-46BD-ADB4-562E8A76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0185"/>
            <a:ext cx="10515600" cy="8488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MAE: 0.0863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77CC491-B8E3-4F04-887E-3A0253F7A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53" y="1377415"/>
            <a:ext cx="7412179" cy="4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Walmart has 45 stores, each with many departments, which they need to forecast demand for so to supply each correctly.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Provided are 3 years of historical data with various features.</a:t>
            </a: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i.e. holiday (T/F), store-type, temperature, fuel-price, markdowns, etc.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goal is to predict sales per store, per department, per year, per week</a:t>
            </a:r>
          </a:p>
        </p:txBody>
      </p:sp>
    </p:spTree>
    <p:extLst>
      <p:ext uri="{BB962C8B-B14F-4D97-AF65-F5344CB8AC3E}">
        <p14:creationId xmlns:p14="http://schemas.microsoft.com/office/powerpoint/2010/main" val="2537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Metric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594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Mean Absolute Error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This is a regression problem (i.e. predicting $) </a:t>
            </a:r>
          </a:p>
        </p:txBody>
      </p:sp>
    </p:spTree>
    <p:extLst>
      <p:ext uri="{BB962C8B-B14F-4D97-AF65-F5344CB8AC3E}">
        <p14:creationId xmlns:p14="http://schemas.microsoft.com/office/powerpoint/2010/main" val="28602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Feature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50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Overall, no very notable correlations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We’ll focus on correlations with the target feature next</a:t>
            </a:r>
          </a:p>
        </p:txBody>
      </p:sp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AFBCA596-6484-4948-B954-1AE8F960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9" y="899597"/>
            <a:ext cx="5941681" cy="55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Target vs Other Features’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 is no high correlation, positively nor negatively</a:t>
            </a:r>
          </a:p>
          <a:p>
            <a:pPr marL="0" indent="0" algn="ctr">
              <a:buNone/>
            </a:pPr>
            <a:endParaRPr lang="en-US" dirty="0">
              <a:latin typeface="Sitka Text" panose="02000505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 highest is only 0.24, between Weekly Sales and [Store] Size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0E23896-26AC-43B3-9813-7353AE8F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4" y="1612802"/>
            <a:ext cx="3707703" cy="45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Store Size – Highest Correlator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There’s a good spread of store sizes, with a spike of relatively large and small stores as well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4CDBDC-A6E7-4801-83BC-33E08079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81" y="1649648"/>
            <a:ext cx="8203479" cy="30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Median Weekly Sales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61A8808-7A65-45E7-8C9C-E94BDF204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0" y="1690688"/>
            <a:ext cx="9587960" cy="3018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20F0AE-A42F-42E6-9DC6-D0B88954A01C}"/>
              </a:ext>
            </a:extLst>
          </p:cNvPr>
          <p:cNvSpPr txBox="1"/>
          <p:nvPr/>
        </p:nvSpPr>
        <p:spPr>
          <a:xfrm>
            <a:off x="1954480" y="4934337"/>
            <a:ext cx="82830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We can see that there are sales peaks around the U.S. holidays, with relative stability the rest of the year, and that these trends are annual</a:t>
            </a:r>
          </a:p>
          <a:p>
            <a:pPr algn="ctr"/>
            <a:endParaRPr lang="en-US" dirty="0">
              <a:latin typeface="Sitka Text" panose="02000505000000020004" pitchFamily="2" charset="0"/>
            </a:endParaRPr>
          </a:p>
          <a:p>
            <a:pPr algn="ctr"/>
            <a:r>
              <a:rPr lang="en-US" dirty="0">
                <a:latin typeface="Sitka Text" panose="02000505000000020004" pitchFamily="2" charset="0"/>
              </a:rPr>
              <a:t>Mean weekly sales plotted looks nearly identical, but higher</a:t>
            </a:r>
          </a:p>
        </p:txBody>
      </p:sp>
    </p:spTree>
    <p:extLst>
      <p:ext uri="{BB962C8B-B14F-4D97-AF65-F5344CB8AC3E}">
        <p14:creationId xmlns:p14="http://schemas.microsoft.com/office/powerpoint/2010/main" val="4983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DB2-1684-4AEF-8768-B9F737A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itka Subheading" panose="02000505000000020004" pitchFamily="2" charset="0"/>
              </a:rPr>
              <a:t>Mean vs Median Weekly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1-5DBD-4CDE-BAA7-3823971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2019"/>
            <a:ext cx="10515600" cy="16465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Sitka Text" panose="02000505000000020004" pitchFamily="2" charset="0"/>
              </a:rPr>
              <a:t>It’s apparent via the difference between the mean and medians that there are values with extremely high values relative to the rest of the dataset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69E5096-18C0-471A-B152-EA86A85B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64" y="1470724"/>
            <a:ext cx="6705472" cy="3398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46E5-28C4-4ED4-9B71-D53B3A3A7E4C}"/>
              </a:ext>
            </a:extLst>
          </p:cNvPr>
          <p:cNvSpPr txBox="1"/>
          <p:nvPr/>
        </p:nvSpPr>
        <p:spPr>
          <a:xfrm>
            <a:off x="427451" y="2134743"/>
            <a:ext cx="2078182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u="sng" dirty="0">
                <a:latin typeface="Sitka Text" panose="02000505000000020004" pitchFamily="2" charset="0"/>
              </a:rPr>
              <a:t>Boxplot Description: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Points – Outliers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Top Whisker – Maximum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Bottom Whisker – Minimum</a:t>
            </a:r>
          </a:p>
          <a:p>
            <a:pPr algn="ctr"/>
            <a:endParaRPr lang="en-US" sz="1000" dirty="0">
              <a:latin typeface="Sitka Text" panose="02000505000000020004" pitchFamily="2" charset="0"/>
            </a:endParaRP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Box – Interquartile Range</a:t>
            </a:r>
          </a:p>
          <a:p>
            <a:pPr algn="ctr"/>
            <a:r>
              <a:rPr lang="en-US" sz="1000" dirty="0">
                <a:latin typeface="Sitka Text" panose="02000505000000020004" pitchFamily="2" charset="0"/>
              </a:rPr>
              <a:t>i.e. 0.25, 0.50, 0.75 percentiles</a:t>
            </a:r>
          </a:p>
        </p:txBody>
      </p:sp>
    </p:spTree>
    <p:extLst>
      <p:ext uri="{BB962C8B-B14F-4D97-AF65-F5344CB8AC3E}">
        <p14:creationId xmlns:p14="http://schemas.microsoft.com/office/powerpoint/2010/main" val="205273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118D-EEF9-4B22-8A93-ADD704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Holidays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25860-B2EB-40EE-A3A9-54CA10C6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7577"/>
            <a:ext cx="10515600" cy="13255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Trends were visibly annual, with spikes around the holidays:</a:t>
            </a:r>
          </a:p>
          <a:p>
            <a:pPr marL="0" indent="0" algn="ctr">
              <a:buNone/>
            </a:pPr>
            <a:r>
              <a:rPr lang="en-US" sz="2000" dirty="0"/>
              <a:t>Super Bowl, Labor Day, Thanksgiving, Christmas L</a:t>
            </a:r>
            <a:r>
              <a:rPr lang="en-US" sz="2000" dirty="0">
                <a:sym typeface="Wingdings" panose="05000000000000000000" pitchFamily="2" charset="2"/>
              </a:rPr>
              <a:t>R</a:t>
            </a:r>
            <a:endParaRPr lang="en-US" sz="20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27D7808-5929-4568-B2E6-78D1C30A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91" y="1550002"/>
            <a:ext cx="7123226" cy="3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tka">
      <a:majorFont>
        <a:latin typeface="Sitka Heading"/>
        <a:ea typeface=""/>
        <a:cs typeface=""/>
      </a:majorFont>
      <a:minorFont>
        <a:latin typeface="Sitk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367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Sitka Heading</vt:lpstr>
      <vt:lpstr>Sitka Subheading</vt:lpstr>
      <vt:lpstr>Sitka Text</vt:lpstr>
      <vt:lpstr>Office Theme</vt:lpstr>
      <vt:lpstr>Walmart Sales Forecasting</vt:lpstr>
      <vt:lpstr>Problem</vt:lpstr>
      <vt:lpstr>Metric of Success</vt:lpstr>
      <vt:lpstr>Feature Correlations</vt:lpstr>
      <vt:lpstr>Target vs Other Features’ Correlations</vt:lpstr>
      <vt:lpstr>Store Size – Highest Correlator</vt:lpstr>
      <vt:lpstr>Median Weekly Sales</vt:lpstr>
      <vt:lpstr>Mean vs Median Weekly Sales</vt:lpstr>
      <vt:lpstr>The Holidays</vt:lpstr>
      <vt:lpstr>Model Experimentation - Performances</vt:lpstr>
      <vt:lpstr>Final Model – Decision Tree Regressor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Scanlon, Noah L</dc:creator>
  <cp:lastModifiedBy>Scanlon, Noah L</cp:lastModifiedBy>
  <cp:revision>63</cp:revision>
  <dcterms:created xsi:type="dcterms:W3CDTF">2021-08-12T20:17:41Z</dcterms:created>
  <dcterms:modified xsi:type="dcterms:W3CDTF">2021-08-16T17:36:06Z</dcterms:modified>
</cp:coreProperties>
</file>