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72" r:id="rId4"/>
    <p:sldId id="273" r:id="rId5"/>
    <p:sldId id="266" r:id="rId6"/>
    <p:sldId id="274" r:id="rId7"/>
    <p:sldId id="264" r:id="rId8"/>
    <p:sldId id="275" r:id="rId9"/>
    <p:sldId id="280" r:id="rId10"/>
    <p:sldId id="267" r:id="rId11"/>
    <p:sldId id="276" r:id="rId12"/>
    <p:sldId id="268" r:id="rId13"/>
    <p:sldId id="277" r:id="rId14"/>
    <p:sldId id="27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99CC"/>
    <a:srgbClr val="009999"/>
    <a:srgbClr val="FDBB30"/>
    <a:srgbClr val="007CC2"/>
    <a:srgbClr val="E6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49B7-B1B1-46D5-8E75-893287D2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FA4-DD2D-47A5-AF24-AB372B22D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C9B-454D-47F8-A60D-BF3D812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06C7-24AD-476D-B9EC-1D038817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2A9A-5A45-499D-82C7-3B2D77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2DF7-524E-477D-8964-5B7FEA9C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48A5-A1DA-4A3A-BCC4-F2C48AF5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C29B-5B56-4662-B439-586B279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8482-F58D-43B5-8548-5D9196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D8C1-112F-4000-8EA4-47C1BD2F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E458-BA51-4A87-8750-1AAFE083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A22-C746-4AE5-A64E-3E8D4C2C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7E0-2CDA-48F7-BB8F-38582C1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30-7D87-464E-BD90-0469C0C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9783-70B1-4998-82A6-BE7A9D2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1F4-7C7C-4264-842E-30229C5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8F8-A202-4822-AD50-6DC587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92FE-5600-4E38-8AD7-AD89D17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7ACB-3114-401D-B2C5-CFDF7CBA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66EC-F290-4BE9-A31B-DE899BF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EBE-2BDA-43AF-975D-39EA1A7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EB85-48F0-4B5E-8E51-31BF9E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EE3B-F354-45E6-999E-0BFE51A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8FD6-5BAE-4418-9938-F4E2FFA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64E2-D966-4D23-9FA3-FFA6EECB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09A-3CC6-47FF-9E9D-4AA56C1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B729-E0C9-46F1-B55E-C6B03ECA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E455-EF35-4633-8FF7-6CCE5E56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053E-B618-40BB-A846-AC4DD59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1F3CA-BEDC-4B38-AC14-208EB45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15CB-5B27-426B-A2B7-983A1B1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90D6-33FD-46AC-8D04-7A9EFAB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CDB-1AE7-44B4-B167-AED53C6D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FE32-00D0-408C-9A6E-B508B0CE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FC25-E6AE-4E56-8B05-B447D4E4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091E-2EBE-4F75-8F84-2A0C293A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549C-53DD-4004-8DC3-96A2CDB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5821-9F70-477A-B00C-06227FB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1AD75-B8B0-48AD-B5FE-CFDC1A7E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240E-2B11-4058-9D9C-0202EA3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7FEB-FBD4-423B-8DC2-5D2B0939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EC8B2-B976-4F7A-8B89-3D43A3A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2BAB-1342-44F1-AFCE-9E686EB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48C3A-4100-4B3A-BA26-793FE55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7EC9-1990-4E80-AA09-312117F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449B-CBB2-40CD-8E9C-2BECE91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488-822F-424E-B3B4-268F7647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462F-E967-4711-A7FB-A381C833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E56E-05F8-439A-A8DD-F00E32BC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4DE6-8372-4544-83F3-DB203B1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0AE-629B-469B-B150-62B44CA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84E-2166-4F6B-9DFA-B506BFC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0BA-8BD6-4C7D-8730-86D37AE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B13B-E305-4135-9015-5EDDBAAB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EB06-41DB-4A94-8671-CEC92FC3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39F4-F742-423C-9A69-C789322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4E89-C456-41F6-A899-ADD0947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2452-21C9-41C0-9EC7-C0010FF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9F93D-E29F-422C-B95E-84C939B8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517-BA3F-43A1-A159-D0470FE6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7503-0FA8-4743-AC7C-3E21A5DF0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A600-7513-43F6-AA07-27B7D891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1C86-1584-49F4-856C-5F260519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CCFF">
                <a:alpha val="49804"/>
              </a:srgbClr>
            </a:gs>
            <a:gs pos="5000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0F4-D7A8-42DE-9FD7-7C5F2A01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343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Heading" panose="02000505000000020004" pitchFamily="2" charset="0"/>
              </a:rPr>
              <a:t>Telecom Customer Churn</a:t>
            </a:r>
          </a:p>
        </p:txBody>
      </p:sp>
      <p:sp>
        <p:nvSpPr>
          <p:cNvPr id="50" name="Subtitle 49">
            <a:extLst>
              <a:ext uri="{FF2B5EF4-FFF2-40B4-BE49-F238E27FC236}">
                <a16:creationId xmlns:a16="http://schemas.microsoft.com/office/drawing/2014/main" id="{7F3CEFD6-EA39-49C6-A6F4-BDD5339C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56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itka Subheading" panose="02000505000000020004" pitchFamily="2" charset="0"/>
              </a:rPr>
              <a:t>Noah Scanlon</a:t>
            </a:r>
          </a:p>
        </p:txBody>
      </p:sp>
    </p:spTree>
    <p:extLst>
      <p:ext uri="{BB962C8B-B14F-4D97-AF65-F5344CB8AC3E}">
        <p14:creationId xmlns:p14="http://schemas.microsoft.com/office/powerpoint/2010/main" val="408669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74F-3F06-4AC2-97B9-1E6E4B3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Exploration -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B1FB-FCAF-496D-AA52-B81520FB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516" y="5254840"/>
            <a:ext cx="7292967" cy="13255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AdaBoost and Logistic Regression performed best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41FF0-C0D0-491A-B48C-4D675AC0DF5C}"/>
              </a:ext>
            </a:extLst>
          </p:cNvPr>
          <p:cNvSpPr txBox="1"/>
          <p:nvPr/>
        </p:nvSpPr>
        <p:spPr>
          <a:xfrm>
            <a:off x="386862" y="3105834"/>
            <a:ext cx="275492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These are untuned model performances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52BB133-5F9F-4C2C-9753-A4C6A92F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09" y="1942938"/>
            <a:ext cx="5183182" cy="30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Refinement – HP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US" dirty="0"/>
              <a:t>Grid-Search Cross-Validation</a:t>
            </a:r>
          </a:p>
          <a:p>
            <a:r>
              <a:rPr lang="en-US" dirty="0"/>
              <a:t>Recall Scores (1 is best, 0 is worst)</a:t>
            </a:r>
          </a:p>
          <a:p>
            <a:pPr lvl="1"/>
            <a:r>
              <a:rPr lang="en-US" dirty="0"/>
              <a:t>AdaBoost: 0.555</a:t>
            </a:r>
          </a:p>
          <a:p>
            <a:pPr lvl="1"/>
            <a:r>
              <a:rPr lang="en-US" dirty="0"/>
              <a:t>Logistic Regression: 0.553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847D6C8-0D20-4F97-8FE5-A24B83DB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8620" r="3717" b="5324"/>
          <a:stretch/>
        </p:blipFill>
        <p:spPr>
          <a:xfrm>
            <a:off x="6671442" y="1789522"/>
            <a:ext cx="4682358" cy="44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Accuracy: 0.8001</a:t>
            </a:r>
          </a:p>
          <a:p>
            <a:pPr marL="0" indent="0" algn="ctr">
              <a:buNone/>
            </a:pPr>
            <a:r>
              <a:rPr lang="en-US" dirty="0"/>
              <a:t>Recall: 0.5335</a:t>
            </a:r>
          </a:p>
          <a:p>
            <a:pPr marL="0" indent="0" algn="ctr">
              <a:buNone/>
            </a:pPr>
            <a:r>
              <a:rPr lang="en-US" dirty="0"/>
              <a:t>False Negatives: 216 / 1761 or 12.3%</a:t>
            </a:r>
          </a:p>
          <a:p>
            <a:pPr marL="0" indent="0" algn="ctr">
              <a:buNone/>
            </a:pPr>
            <a:r>
              <a:rPr lang="en-US" dirty="0"/>
              <a:t>AUC: 0.83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F4C3739-C484-4A6A-B01B-9A48A97F1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" b="4937"/>
          <a:stretch/>
        </p:blipFill>
        <p:spPr>
          <a:xfrm>
            <a:off x="6383554" y="1681710"/>
            <a:ext cx="5167312" cy="46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0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680" y="1825625"/>
            <a:ext cx="4882055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Monthly Charges, Total Charges, and Tenure make up 65% of the predicting power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9BA1947-D947-4F19-862E-45FD3575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6" y="1825625"/>
            <a:ext cx="566033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Top 4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680" y="1825625"/>
            <a:ext cx="4882055" cy="4351338"/>
          </a:xfrm>
        </p:spPr>
        <p:txBody>
          <a:bodyPr anchor="ctr">
            <a:normAutofit fontScale="77500" lnSpcReduction="20000"/>
          </a:bodyPr>
          <a:lstStyle/>
          <a:p>
            <a:pPr marL="0" indent="0" algn="r">
              <a:buNone/>
            </a:pPr>
            <a:r>
              <a:rPr lang="en-US" i="1" dirty="0"/>
              <a:t>Monthly Charges:</a:t>
            </a:r>
          </a:p>
          <a:p>
            <a:pPr marL="0" indent="0" algn="r">
              <a:buNone/>
            </a:pPr>
            <a:r>
              <a:rPr lang="en-US" dirty="0"/>
              <a:t>^ charges, more churn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Total Charges: </a:t>
            </a:r>
          </a:p>
          <a:p>
            <a:pPr marL="0" indent="0" algn="r">
              <a:buNone/>
            </a:pPr>
            <a:r>
              <a:rPr lang="en-US" dirty="0"/>
              <a:t>&lt; $1,000 likely to churn,</a:t>
            </a:r>
          </a:p>
          <a:p>
            <a:pPr marL="0" indent="0" algn="r">
              <a:buNone/>
            </a:pPr>
            <a:r>
              <a:rPr lang="en-US" dirty="0"/>
              <a:t>~½ of churns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Tenure:</a:t>
            </a:r>
          </a:p>
          <a:p>
            <a:pPr marL="0" indent="0" algn="r">
              <a:buNone/>
            </a:pPr>
            <a:r>
              <a:rPr lang="en-US" dirty="0"/>
              <a:t>Less tenure, more churn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Internet Service – Fiber Optic:</a:t>
            </a:r>
          </a:p>
          <a:p>
            <a:pPr marL="0" indent="0" algn="r">
              <a:buNone/>
            </a:pPr>
            <a:r>
              <a:rPr lang="en-US" dirty="0"/>
              <a:t>Highest in category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D0AC5F8-02E5-4A6D-BDA5-81305B322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6553" r="4297" b="5090"/>
          <a:stretch/>
        </p:blipFill>
        <p:spPr>
          <a:xfrm>
            <a:off x="472968" y="1513493"/>
            <a:ext cx="3130391" cy="300319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AA9BCDE-64B5-4315-B39C-96AE3EC41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6897" r="5594" b="5977"/>
          <a:stretch/>
        </p:blipFill>
        <p:spPr>
          <a:xfrm>
            <a:off x="3786354" y="1513494"/>
            <a:ext cx="3130391" cy="301121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5098380-C9FB-4CEB-A15A-8563D7C5A3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t="6623" r="6364" b="2721"/>
          <a:stretch/>
        </p:blipFill>
        <p:spPr>
          <a:xfrm>
            <a:off x="1776246" y="4703276"/>
            <a:ext cx="3725917" cy="19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3789-B28F-4A01-9417-5E23AED7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6BED-0227-43E5-82E8-D9BDE4CC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business, act on these predictions and try to retain the customers predicted to churn!</a:t>
            </a:r>
          </a:p>
          <a:p>
            <a:pPr marL="0" indent="0" algn="ctr">
              <a:buNone/>
            </a:pPr>
            <a:endParaRPr lang="en-US" sz="4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monthly charge rates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Incentivize customers with total costs below $1,000 / year to commit to more offerings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first 5 year customers especially, after that the likelihood to churn calms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out what is happening with fiber optic internet service!</a:t>
            </a:r>
          </a:p>
        </p:txBody>
      </p:sp>
    </p:spTree>
    <p:extLst>
      <p:ext uri="{BB962C8B-B14F-4D97-AF65-F5344CB8AC3E}">
        <p14:creationId xmlns:p14="http://schemas.microsoft.com/office/powerpoint/2010/main" val="9296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Winning customers is hard, so retaining customers once won is important.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Reduce churn.</a:t>
            </a:r>
          </a:p>
        </p:txBody>
      </p:sp>
    </p:spTree>
    <p:extLst>
      <p:ext uri="{BB962C8B-B14F-4D97-AF65-F5344CB8AC3E}">
        <p14:creationId xmlns:p14="http://schemas.microsoft.com/office/powerpoint/2010/main" val="25373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numCol="2" anchor="ctr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ID (All unique)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(M/F)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 (In years)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 Charges (In $)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Charges (In $)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"/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Churn (Yes/No)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29B0D-999D-4F06-894E-47F015D6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078735"/>
            <a:ext cx="11353800" cy="12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Sitka Text" panose="02000505000000020004" pitchFamily="2" charset="0"/>
              </a:rPr>
              <a:t>Understand why customers are churning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Sitka Text" panose="02000505000000020004" pitchFamily="2" charset="0"/>
              </a:rPr>
              <a:t>Predict who will churn</a:t>
            </a:r>
            <a:endParaRPr lang="en-US" i="1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2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Metrics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Accuracy</a:t>
            </a:r>
          </a:p>
          <a:p>
            <a:pPr marL="0" indent="0" algn="ctr">
              <a:buNone/>
            </a:pPr>
            <a:r>
              <a:rPr lang="en-US" i="1" dirty="0">
                <a:latin typeface="Sitka Text" panose="02000505000000020004" pitchFamily="2" charset="0"/>
              </a:rPr>
              <a:t>%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Recall</a:t>
            </a:r>
          </a:p>
          <a:p>
            <a:pPr marL="0" indent="0" algn="ctr">
              <a:buNone/>
            </a:pPr>
            <a:r>
              <a:rPr lang="en-US" i="1" dirty="0" err="1">
                <a:latin typeface="Sitka Text" panose="02000505000000020004" pitchFamily="2" charset="0"/>
              </a:rPr>
              <a:t>tp</a:t>
            </a:r>
            <a:r>
              <a:rPr lang="en-US" i="1" dirty="0">
                <a:latin typeface="Sitka Text" panose="02000505000000020004" pitchFamily="2" charset="0"/>
              </a:rPr>
              <a:t> / (</a:t>
            </a:r>
            <a:r>
              <a:rPr lang="en-US" i="1" dirty="0" err="1">
                <a:latin typeface="Sitka Text" panose="02000505000000020004" pitchFamily="2" charset="0"/>
              </a:rPr>
              <a:t>tp</a:t>
            </a:r>
            <a:r>
              <a:rPr lang="en-US" i="1" dirty="0">
                <a:latin typeface="Sitka Text" panose="02000505000000020004" pitchFamily="2" charset="0"/>
              </a:rPr>
              <a:t> + </a:t>
            </a:r>
            <a:r>
              <a:rPr lang="en-US" i="1" dirty="0" err="1">
                <a:latin typeface="Sitka Text" panose="02000505000000020004" pitchFamily="2" charset="0"/>
              </a:rPr>
              <a:t>fn</a:t>
            </a:r>
            <a:r>
              <a:rPr lang="en-US" i="1" dirty="0">
                <a:latin typeface="Sitka Text" panose="0200050500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24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Feature Characteristics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4314606-B7CD-45C6-BA64-470DA9C4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08577" y="2348543"/>
            <a:ext cx="3648568" cy="2918855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BFED326-9ADC-448B-9F48-B38A4953E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2"/>
          <a:stretch/>
        </p:blipFill>
        <p:spPr>
          <a:xfrm>
            <a:off x="4289534" y="2348543"/>
            <a:ext cx="3653522" cy="291885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D4F2017-49FB-4CC1-BDBE-D792F23A43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5"/>
          <a:stretch/>
        </p:blipFill>
        <p:spPr>
          <a:xfrm>
            <a:off x="8275445" y="2348543"/>
            <a:ext cx="3650369" cy="29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Churn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509" cy="4351338"/>
          </a:xfrm>
        </p:spPr>
        <p:txBody>
          <a:bodyPr anchor="ctr"/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Tenure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No Internet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No Online Security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Month-to-Month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4F214-4120-4201-85F2-CA5C1BD69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5993"/>
            <a:ext cx="5624733" cy="4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Highest Churners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41682" cy="431504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Contract: Month-to-Month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Online-Security: No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Tech-Support: No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Internet Service: Fiber Optic</a:t>
            </a: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Payment Method: Electronic Check</a:t>
            </a:r>
          </a:p>
          <a:p>
            <a:pPr algn="ctr"/>
            <a:endParaRPr lang="en-US" dirty="0">
              <a:latin typeface="Sitka Text" panose="02000505000000020004" pitchFamily="2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2DC21D1-F65B-4D24-BB90-4A63A4FC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" r="6522"/>
          <a:stretch/>
        </p:blipFill>
        <p:spPr>
          <a:xfrm>
            <a:off x="5147442" y="1474507"/>
            <a:ext cx="6424447" cy="243004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8C597E6-4D9C-4BA1-BAC0-332058FB0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" r="6251"/>
          <a:stretch/>
        </p:blipFill>
        <p:spPr>
          <a:xfrm>
            <a:off x="5147442" y="4138672"/>
            <a:ext cx="6424447" cy="24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Customer Segmentation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B3DEDE2-C483-4843-ACF1-46E767BC9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4814" r="5633"/>
          <a:stretch/>
        </p:blipFill>
        <p:spPr>
          <a:xfrm>
            <a:off x="1411019" y="4149312"/>
            <a:ext cx="3604563" cy="236031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50D0AA0-3607-43A0-8579-70A2AE4A4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4814" r="6388"/>
          <a:stretch/>
        </p:blipFill>
        <p:spPr>
          <a:xfrm>
            <a:off x="2081056" y="1559196"/>
            <a:ext cx="3604564" cy="2360314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D9BDA61-48F3-4AFA-9B43-31D9CE3A79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4814" r="6389"/>
          <a:stretch/>
        </p:blipFill>
        <p:spPr>
          <a:xfrm>
            <a:off x="5923898" y="1559196"/>
            <a:ext cx="3553253" cy="2360314"/>
          </a:xfrm>
          <a:prstGeom prst="rect">
            <a:avLst/>
          </a:prstGeom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F9317-9EB8-4849-819B-8F2E040D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7" y="4636022"/>
            <a:ext cx="464228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tka">
      <a:majorFont>
        <a:latin typeface="Sitka Heading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310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Garamond</vt:lpstr>
      <vt:lpstr>Sitka Heading</vt:lpstr>
      <vt:lpstr>Sitka Subheading</vt:lpstr>
      <vt:lpstr>Sitka Text</vt:lpstr>
      <vt:lpstr>Symbol</vt:lpstr>
      <vt:lpstr>Office Theme</vt:lpstr>
      <vt:lpstr>Telecom Customer Churn</vt:lpstr>
      <vt:lpstr>The Problem</vt:lpstr>
      <vt:lpstr>The Data</vt:lpstr>
      <vt:lpstr>The Goals</vt:lpstr>
      <vt:lpstr>Metrics of Success</vt:lpstr>
      <vt:lpstr>Feature Characteristics</vt:lpstr>
      <vt:lpstr>Churn Correlations</vt:lpstr>
      <vt:lpstr>Highest Churners</vt:lpstr>
      <vt:lpstr>Customer Segmentation</vt:lpstr>
      <vt:lpstr>Model Exploration - Performances</vt:lpstr>
      <vt:lpstr>Model Refinement – HP Tuning</vt:lpstr>
      <vt:lpstr>Final Model – Metrics</vt:lpstr>
      <vt:lpstr>Final Model – Interpretation</vt:lpstr>
      <vt:lpstr>Final Model – Top 4 Features</vt:lpstr>
      <vt:lpstr>How to Use the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Scanlon, Noah L</dc:creator>
  <cp:lastModifiedBy>Noah Scanlon</cp:lastModifiedBy>
  <cp:revision>87</cp:revision>
  <dcterms:created xsi:type="dcterms:W3CDTF">2021-08-12T20:17:41Z</dcterms:created>
  <dcterms:modified xsi:type="dcterms:W3CDTF">2021-11-16T15:26:26Z</dcterms:modified>
</cp:coreProperties>
</file>