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32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A309A6D-C09C-4548-B29A-6CF363A7E532}" type="datetimeFigureOut">
              <a:rPr lang="fr-FR" smtClean="0"/>
              <a:t>16/12/2013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16/12/2013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16/12/2013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AA309A6D-C09C-4548-B29A-6CF363A7E532}" type="datetimeFigureOut">
              <a:rPr lang="fr-FR" smtClean="0"/>
              <a:t>16/12/2013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AA309A6D-C09C-4548-B29A-6CF363A7E532}" type="datetimeFigureOut">
              <a:rPr lang="fr-FR" smtClean="0"/>
              <a:t>16/12/2013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16/12/2013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16/12/2013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AA309A6D-C09C-4548-B29A-6CF363A7E532}" type="datetimeFigureOut">
              <a:rPr lang="fr-FR" smtClean="0"/>
              <a:t>16/12/2013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16/12/2013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A309A6D-C09C-4548-B29A-6CF363A7E532}" type="datetimeFigureOut">
              <a:rPr lang="fr-FR" smtClean="0"/>
              <a:t>16/12/2013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AA309A6D-C09C-4548-B29A-6CF363A7E532}" type="datetimeFigureOut">
              <a:rPr lang="fr-FR" smtClean="0"/>
              <a:t>16/12/2013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A309A6D-C09C-4548-B29A-6CF363A7E532}" type="datetimeFigureOut">
              <a:rPr lang="fr-FR" smtClean="0"/>
              <a:t>16/12/2013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r.wikipedia.org/wiki/Patron_de_conception#Structure" TargetMode="External"/><Relationship Id="rId2" Type="http://schemas.openxmlformats.org/officeDocument/2006/relationships/hyperlink" Target="http://fr.wikipedia.org/wiki/Patron_de_conception" TargetMode="External"/><Relationship Id="rId1" Type="http://schemas.openxmlformats.org/officeDocument/2006/relationships/slideLayout" Target="../slideLayouts/slideLayout2.xml"/><Relationship Id="rId4" Type="http://schemas.openxmlformats.org/officeDocument/2006/relationships/hyperlink" Target="http://fr.wikipedia.org/wiki/Arbre_binai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Pattern Composite</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8336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lstStyle/>
          <a:p>
            <a:r>
              <a:rPr lang="fr-FR" dirty="0" smtClean="0"/>
              <a:t>1) Ajouter le binaire Soustraction</a:t>
            </a:r>
          </a:p>
          <a:p>
            <a:r>
              <a:rPr lang="fr-FR" dirty="0" smtClean="0"/>
              <a:t>2) Améliorer votre diagramme afin d’avoir une méthode Formate qui renvoie un string pour représenter une expression:</a:t>
            </a:r>
          </a:p>
          <a:p>
            <a:pPr lvl="1"/>
            <a:r>
              <a:rPr lang="fr-FR" dirty="0" smtClean="0"/>
              <a:t>Ex: 3+2=5, ou 3-6+7 = 4</a:t>
            </a:r>
            <a:endParaRPr lang="fr-FR" dirty="0"/>
          </a:p>
        </p:txBody>
      </p:sp>
    </p:spTree>
    <p:extLst>
      <p:ext uri="{BB962C8B-B14F-4D97-AF65-F5344CB8AC3E}">
        <p14:creationId xmlns:p14="http://schemas.microsoft.com/office/powerpoint/2010/main" val="750351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Expression</a:t>
            </a:r>
          </a:p>
        </p:txBody>
      </p:sp>
      <p:sp>
        <p:nvSpPr>
          <p:cNvPr id="3" name="Espace réservé du contenu 2"/>
          <p:cNvSpPr>
            <a:spLocks noGrp="1"/>
          </p:cNvSpPr>
          <p:nvPr>
            <p:ph sz="quarter" idx="1"/>
          </p:nvPr>
        </p:nvSpPr>
        <p:spPr/>
        <p:txBody>
          <a:bodyPr/>
          <a:lstStyle/>
          <a:p>
            <a:r>
              <a:rPr lang="fr-FR" dirty="0" smtClean="0"/>
              <a:t>Valider au niveau du formateur!</a:t>
            </a:r>
            <a:endParaRPr lang="fr-FR" dirty="0"/>
          </a:p>
        </p:txBody>
      </p:sp>
    </p:spTree>
    <p:extLst>
      <p:ext uri="{BB962C8B-B14F-4D97-AF65-F5344CB8AC3E}">
        <p14:creationId xmlns:p14="http://schemas.microsoft.com/office/powerpoint/2010/main" val="477442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Les figures géométriques</a:t>
            </a:r>
            <a:endParaRPr lang="fr-FR" dirty="0"/>
          </a:p>
        </p:txBody>
      </p:sp>
      <p:sp>
        <p:nvSpPr>
          <p:cNvPr id="3" name="Espace réservé du contenu 2"/>
          <p:cNvSpPr>
            <a:spLocks noGrp="1"/>
          </p:cNvSpPr>
          <p:nvPr>
            <p:ph sz="quarter" idx="1"/>
          </p:nvPr>
        </p:nvSpPr>
        <p:spPr/>
        <p:txBody>
          <a:bodyPr/>
          <a:lstStyle/>
          <a:p>
            <a:r>
              <a:rPr lang="fr-FR" dirty="0" smtClean="0"/>
              <a:t>Une figure géométrique peut être un carré, un triangle, un cercle, une ligne… ou un ensemble de figures.</a:t>
            </a:r>
          </a:p>
          <a:p>
            <a:r>
              <a:rPr lang="fr-FR" dirty="0" smtClean="0"/>
              <a:t>Proposez un diagramme de classe permettant de représenter toutes ces figures à votre formateur?</a:t>
            </a:r>
          </a:p>
          <a:p>
            <a:r>
              <a:rPr lang="fr-FR" dirty="0" smtClean="0"/>
              <a:t>Utiliser la solution </a:t>
            </a:r>
            <a:r>
              <a:rPr lang="fr-FR" b="1" dirty="0" err="1" smtClean="0"/>
              <a:t>WindowsFormsPaint</a:t>
            </a:r>
            <a:r>
              <a:rPr lang="fr-FR" dirty="0" smtClean="0"/>
              <a:t>  fournie afin d’implémenter vos classes.</a:t>
            </a:r>
          </a:p>
          <a:p>
            <a:pPr marL="0" indent="0">
              <a:buNone/>
            </a:pPr>
            <a:endParaRPr lang="fr-FR" dirty="0" smtClean="0"/>
          </a:p>
        </p:txBody>
      </p:sp>
    </p:spTree>
    <p:extLst>
      <p:ext uri="{BB962C8B-B14F-4D97-AF65-F5344CB8AC3E}">
        <p14:creationId xmlns:p14="http://schemas.microsoft.com/office/powerpoint/2010/main" val="406047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Le pattern visiteur</a:t>
            </a:r>
            <a:endParaRPr lang="fr-FR" dirty="0"/>
          </a:p>
        </p:txBody>
      </p:sp>
      <p:sp>
        <p:nvSpPr>
          <p:cNvPr id="3" name="Espace réservé du contenu 2"/>
          <p:cNvSpPr>
            <a:spLocks noGrp="1"/>
          </p:cNvSpPr>
          <p:nvPr>
            <p:ph sz="quarter" idx="1"/>
          </p:nvPr>
        </p:nvSpPr>
        <p:spPr/>
        <p:txBody>
          <a:bodyPr>
            <a:normAutofit/>
          </a:bodyPr>
          <a:lstStyle/>
          <a:p>
            <a:r>
              <a:rPr lang="fr-FR" dirty="0" smtClean="0"/>
              <a:t>Si les </a:t>
            </a:r>
            <a:r>
              <a:rPr lang="fr-FR" dirty="0"/>
              <a:t>opérations sont identiques pour chaque </a:t>
            </a:r>
            <a:r>
              <a:rPr lang="fr-FR" dirty="0" smtClean="0"/>
              <a:t>classe, </a:t>
            </a:r>
            <a:r>
              <a:rPr lang="fr-FR" dirty="0"/>
              <a:t>au lieu de dupliquer cette </a:t>
            </a:r>
            <a:r>
              <a:rPr lang="fr-FR" dirty="0" smtClean="0"/>
              <a:t>méthode, </a:t>
            </a:r>
            <a:r>
              <a:rPr lang="fr-FR" dirty="0"/>
              <a:t>il est préférable de mettre ces opérations dans un </a:t>
            </a:r>
            <a:r>
              <a:rPr lang="fr-FR" i="1" dirty="0"/>
              <a:t>visiteur</a:t>
            </a:r>
            <a:r>
              <a:rPr lang="fr-FR" dirty="0"/>
              <a:t> (centralisation de l'opération). </a:t>
            </a:r>
            <a:endParaRPr lang="fr-FR" dirty="0" smtClean="0"/>
          </a:p>
          <a:p>
            <a:r>
              <a:rPr lang="fr-FR" dirty="0" smtClean="0"/>
              <a:t>Les figures géométriques ont tous le comportement de se dessiner dans une </a:t>
            </a:r>
            <a:r>
              <a:rPr lang="fr-FR" i="1" dirty="0" err="1" smtClean="0"/>
              <a:t>WinForm</a:t>
            </a:r>
            <a:r>
              <a:rPr lang="fr-FR" dirty="0" smtClean="0"/>
              <a:t> </a:t>
            </a:r>
            <a:r>
              <a:rPr lang="fr-FR" b="1" dirty="0" smtClean="0"/>
              <a:t>ou</a:t>
            </a:r>
            <a:r>
              <a:rPr lang="fr-FR" dirty="0" smtClean="0"/>
              <a:t> de s’afficher dans une </a:t>
            </a:r>
            <a:r>
              <a:rPr lang="fr-FR" i="1" dirty="0" smtClean="0"/>
              <a:t>Console</a:t>
            </a:r>
            <a:r>
              <a:rPr lang="fr-FR" dirty="0" smtClean="0"/>
              <a:t>, suivant le projet exécutable que l’on réalise. On peut sortir ces comportements des classes et les centraliser dans d’autres classes afin de ne pas alourdir les classes du pattern composite.</a:t>
            </a:r>
            <a:endParaRPr lang="fr-FR" dirty="0"/>
          </a:p>
        </p:txBody>
      </p:sp>
    </p:spTree>
    <p:extLst>
      <p:ext uri="{BB962C8B-B14F-4D97-AF65-F5344CB8AC3E}">
        <p14:creationId xmlns:p14="http://schemas.microsoft.com/office/powerpoint/2010/main" val="239064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pattern visiteur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67532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90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a:t>
            </a:r>
            <a:r>
              <a:rPr lang="fr-FR" dirty="0" smtClean="0"/>
              <a:t>Le pattern visiteur dans l’exemple des </a:t>
            </a:r>
            <a:r>
              <a:rPr lang="fr-FR" dirty="0"/>
              <a:t>figures géométriques</a:t>
            </a:r>
          </a:p>
        </p:txBody>
      </p:sp>
      <p:sp>
        <p:nvSpPr>
          <p:cNvPr id="3" name="Espace réservé du contenu 2"/>
          <p:cNvSpPr>
            <a:spLocks noGrp="1"/>
          </p:cNvSpPr>
          <p:nvPr>
            <p:ph sz="quarter" idx="1"/>
          </p:nvPr>
        </p:nvSpPr>
        <p:spPr>
          <a:xfrm>
            <a:off x="457200" y="1600201"/>
            <a:ext cx="8229600" cy="2044824"/>
          </a:xfrm>
        </p:spPr>
        <p:txBody>
          <a:bodyPr/>
          <a:lstStyle/>
          <a:p>
            <a:r>
              <a:rPr lang="fr-FR" dirty="0" smtClean="0"/>
              <a:t>L’interface </a:t>
            </a:r>
            <a:r>
              <a:rPr lang="fr-FR" b="1" dirty="0" err="1" smtClean="0"/>
              <a:t>IVisiteurFigure</a:t>
            </a:r>
            <a:r>
              <a:rPr lang="fr-FR" dirty="0" smtClean="0"/>
              <a:t> doit définir le contrat que doit respecter le future visiteur pour l’application </a:t>
            </a:r>
            <a:r>
              <a:rPr lang="fr-FR" dirty="0" err="1" smtClean="0"/>
              <a:t>WinForm</a:t>
            </a:r>
            <a:r>
              <a:rPr lang="fr-FR" dirty="0" smtClean="0"/>
              <a:t> et l’application Console.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39"/>
            <a:ext cx="4320480" cy="247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076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a:t>
            </a:r>
            <a:r>
              <a:rPr lang="fr-FR" dirty="0" smtClean="0"/>
              <a:t>géométriques pour l’application console</a:t>
            </a:r>
            <a:endParaRPr lang="fr-FR" dirty="0"/>
          </a:p>
        </p:txBody>
      </p:sp>
      <p:sp>
        <p:nvSpPr>
          <p:cNvPr id="3" name="Espace réservé du contenu 2"/>
          <p:cNvSpPr>
            <a:spLocks noGrp="1"/>
          </p:cNvSpPr>
          <p:nvPr>
            <p:ph sz="quarter" idx="1"/>
          </p:nvPr>
        </p:nvSpPr>
        <p:spPr/>
        <p:txBody>
          <a:bodyPr/>
          <a:lstStyle/>
          <a:p>
            <a:r>
              <a:rPr lang="fr-FR" dirty="0" smtClean="0"/>
              <a:t>Implémentez cette interface, dans </a:t>
            </a:r>
            <a:r>
              <a:rPr lang="fr-FR" dirty="0"/>
              <a:t>le projet </a:t>
            </a:r>
            <a:r>
              <a:rPr lang="fr-FR" b="1" dirty="0" err="1" smtClean="0"/>
              <a:t>ConsoleApplicationFigures</a:t>
            </a:r>
            <a:r>
              <a:rPr lang="fr-FR" b="1" dirty="0" smtClean="0"/>
              <a:t> </a:t>
            </a:r>
            <a:r>
              <a:rPr lang="fr-FR" dirty="0" smtClean="0"/>
              <a:t>fourni, la classe </a:t>
            </a:r>
            <a:r>
              <a:rPr lang="fr-FR" b="1" dirty="0" err="1" smtClean="0"/>
              <a:t>VisiteurFigurePourConsole</a:t>
            </a:r>
            <a:r>
              <a:rPr lang="fr-FR" b="1" dirty="0"/>
              <a:t> </a:t>
            </a:r>
            <a:r>
              <a:rPr lang="fr-FR" dirty="0" smtClean="0"/>
              <a:t>qui réalise cette interface. La méthode </a:t>
            </a:r>
            <a:r>
              <a:rPr lang="fr-FR" dirty="0" err="1" smtClean="0"/>
              <a:t>Visit</a:t>
            </a:r>
            <a:r>
              <a:rPr lang="fr-FR" dirty="0" smtClean="0"/>
              <a:t>(Cercle _c) permet d’afficher dans la console les informations sur le cercle.</a:t>
            </a:r>
          </a:p>
          <a:p>
            <a:r>
              <a:rPr lang="fr-FR" dirty="0" smtClean="0"/>
              <a:t>Tester votre code.</a:t>
            </a:r>
          </a:p>
          <a:p>
            <a:endParaRPr lang="fr-FR" dirty="0" smtClean="0"/>
          </a:p>
          <a:p>
            <a:endParaRPr lang="fr-FR" dirty="0"/>
          </a:p>
        </p:txBody>
      </p:sp>
    </p:spTree>
    <p:extLst>
      <p:ext uri="{BB962C8B-B14F-4D97-AF65-F5344CB8AC3E}">
        <p14:creationId xmlns:p14="http://schemas.microsoft.com/office/powerpoint/2010/main" val="1214252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géométriques pour </a:t>
            </a:r>
            <a:r>
              <a:rPr lang="fr-FR" dirty="0" smtClean="0"/>
              <a:t>la </a:t>
            </a:r>
            <a:r>
              <a:rPr lang="fr-FR" dirty="0" err="1" smtClean="0"/>
              <a:t>WinForm</a:t>
            </a:r>
            <a:endParaRPr lang="fr-FR" dirty="0"/>
          </a:p>
        </p:txBody>
      </p:sp>
      <p:sp>
        <p:nvSpPr>
          <p:cNvPr id="3" name="Espace réservé du contenu 2"/>
          <p:cNvSpPr>
            <a:spLocks noGrp="1"/>
          </p:cNvSpPr>
          <p:nvPr>
            <p:ph sz="quarter" idx="1"/>
          </p:nvPr>
        </p:nvSpPr>
        <p:spPr/>
        <p:txBody>
          <a:bodyPr/>
          <a:lstStyle/>
          <a:p>
            <a:r>
              <a:rPr lang="fr-FR" dirty="0"/>
              <a:t>Implémentez cette interface, dans le projet </a:t>
            </a:r>
            <a:r>
              <a:rPr lang="fr-FR" b="1" dirty="0" err="1" smtClean="0"/>
              <a:t>WindowsFormsPaint</a:t>
            </a:r>
            <a:r>
              <a:rPr lang="fr-FR" b="1" dirty="0" smtClean="0"/>
              <a:t> </a:t>
            </a:r>
            <a:r>
              <a:rPr lang="fr-FR" dirty="0" smtClean="0"/>
              <a:t>fourni, </a:t>
            </a:r>
            <a:r>
              <a:rPr lang="fr-FR" dirty="0"/>
              <a:t>la classe </a:t>
            </a:r>
            <a:r>
              <a:rPr lang="fr-FR" b="1" dirty="0" err="1" smtClean="0"/>
              <a:t>VisiteurFigurePourWinForm</a:t>
            </a:r>
            <a:r>
              <a:rPr lang="fr-FR" b="1" dirty="0" smtClean="0"/>
              <a:t> </a:t>
            </a:r>
            <a:r>
              <a:rPr lang="fr-FR" dirty="0"/>
              <a:t>qui réalise cette interface. La méthode </a:t>
            </a:r>
            <a:r>
              <a:rPr lang="fr-FR" dirty="0" err="1"/>
              <a:t>Visit</a:t>
            </a:r>
            <a:r>
              <a:rPr lang="fr-FR" dirty="0"/>
              <a:t>(Cercle _c) permet </a:t>
            </a:r>
            <a:r>
              <a:rPr lang="fr-FR" dirty="0" smtClean="0"/>
              <a:t>de dessiner dans un </a:t>
            </a:r>
            <a:r>
              <a:rPr lang="fr-FR" dirty="0" err="1" smtClean="0"/>
              <a:t>graphics</a:t>
            </a:r>
            <a:r>
              <a:rPr lang="fr-FR" dirty="0"/>
              <a:t> (une surface de dessin </a:t>
            </a:r>
            <a:r>
              <a:rPr lang="fr-FR" dirty="0" smtClean="0"/>
              <a:t>GDI) </a:t>
            </a:r>
            <a:r>
              <a:rPr lang="fr-FR" dirty="0"/>
              <a:t>un </a:t>
            </a:r>
            <a:r>
              <a:rPr lang="fr-FR"/>
              <a:t>cercle</a:t>
            </a:r>
            <a:r>
              <a:rPr lang="fr-FR" smtClean="0"/>
              <a:t>.</a:t>
            </a:r>
            <a:endParaRPr lang="fr-FR" dirty="0"/>
          </a:p>
          <a:p>
            <a:r>
              <a:rPr lang="fr-FR" dirty="0" smtClean="0"/>
              <a:t>Réalisez l’implémentation des menus contextuelles proposés</a:t>
            </a:r>
            <a:endParaRPr lang="fr-FR" dirty="0"/>
          </a:p>
        </p:txBody>
      </p:sp>
    </p:spTree>
    <p:extLst>
      <p:ext uri="{BB962C8B-B14F-4D97-AF65-F5344CB8AC3E}">
        <p14:creationId xmlns:p14="http://schemas.microsoft.com/office/powerpoint/2010/main" val="309137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C’est quoi</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Le pattern </a:t>
            </a:r>
            <a:r>
              <a:rPr lang="fr-FR" b="1" dirty="0" smtClean="0"/>
              <a:t>composite</a:t>
            </a:r>
            <a:r>
              <a:rPr lang="fr-FR" dirty="0" smtClean="0"/>
              <a:t> </a:t>
            </a:r>
            <a:r>
              <a:rPr lang="fr-FR" dirty="0"/>
              <a:t>est un </a:t>
            </a:r>
            <a:r>
              <a:rPr lang="fr-FR" dirty="0">
                <a:hlinkClick r:id="rId2" action="ppaction://hlinkfile" tooltip="Patron de conception"/>
              </a:rPr>
              <a:t>patron de conception</a:t>
            </a:r>
            <a:r>
              <a:rPr lang="fr-FR" dirty="0"/>
              <a:t> (</a:t>
            </a:r>
            <a:r>
              <a:rPr lang="fr-FR" i="1" dirty="0"/>
              <a:t>design pattern</a:t>
            </a:r>
            <a:r>
              <a:rPr lang="fr-FR" dirty="0"/>
              <a:t>) </a:t>
            </a:r>
            <a:r>
              <a:rPr lang="fr-FR" dirty="0">
                <a:hlinkClick r:id="rId3" action="ppaction://hlinkfile" tooltip="Patron de conception"/>
              </a:rPr>
              <a:t>structurel</a:t>
            </a:r>
            <a:r>
              <a:rPr lang="fr-FR" dirty="0"/>
              <a:t>. Ce patron permet de concevoir une structure d'arbre, comme un </a:t>
            </a:r>
            <a:r>
              <a:rPr lang="fr-FR" dirty="0">
                <a:hlinkClick r:id="rId4" action="ppaction://hlinkfile" tooltip="Arbre binaire"/>
              </a:rPr>
              <a:t>arbre binaire</a:t>
            </a:r>
            <a:r>
              <a:rPr lang="fr-FR" dirty="0"/>
              <a:t> en limitant à 2 le nombre de </a:t>
            </a:r>
            <a:r>
              <a:rPr lang="fr-FR" dirty="0" smtClean="0"/>
              <a:t>sous-éléments.</a:t>
            </a:r>
          </a:p>
          <a:p>
            <a:r>
              <a:rPr lang="fr-FR" dirty="0"/>
              <a:t>U</a:t>
            </a:r>
            <a:r>
              <a:rPr lang="fr-FR" dirty="0" smtClean="0"/>
              <a:t>n </a:t>
            </a:r>
            <a:r>
              <a:rPr lang="fr-FR" dirty="0"/>
              <a:t>objet composite est constitué d'un ou de plusieurs objets similaires (ayant des fonctionnalités similaires). L'idée est de manipuler un groupe d'objets de la même façon que s'il s'agissait d'un seul objet. Les objets ainsi regroupés doivent posséder des opérations communes, c'est-à-dire un "dénominateur commun".</a:t>
            </a:r>
          </a:p>
        </p:txBody>
      </p:sp>
    </p:spTree>
    <p:extLst>
      <p:ext uri="{BB962C8B-B14F-4D97-AF65-F5344CB8AC3E}">
        <p14:creationId xmlns:p14="http://schemas.microsoft.com/office/powerpoint/2010/main" val="4264804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Quand l'utiliser</a:t>
            </a:r>
            <a:endParaRPr lang="fr-FR" dirty="0"/>
          </a:p>
        </p:txBody>
      </p:sp>
      <p:sp>
        <p:nvSpPr>
          <p:cNvPr id="3" name="Espace réservé du contenu 2"/>
          <p:cNvSpPr>
            <a:spLocks noGrp="1"/>
          </p:cNvSpPr>
          <p:nvPr>
            <p:ph sz="quarter" idx="1"/>
          </p:nvPr>
        </p:nvSpPr>
        <p:spPr/>
        <p:txBody>
          <a:bodyPr>
            <a:normAutofit/>
          </a:bodyPr>
          <a:lstStyle/>
          <a:p>
            <a:r>
              <a:rPr lang="fr-FR" dirty="0"/>
              <a:t>Vous avez l'impression d'utiliser de multiples objets de la même façon, souvent avec des lignes de code identiques ou presque. Par exemple, lorsque la seule et unique différence entre deux méthodes est que l'une manipule un objet de type Carré, et l'autre un objet Cercle. Lorsque, pour le traitement considéré, la différenciation n'a </a:t>
            </a:r>
            <a:r>
              <a:rPr lang="fr-FR" i="1" dirty="0"/>
              <a:t>pas besoin</a:t>
            </a:r>
            <a:r>
              <a:rPr lang="fr-FR" dirty="0"/>
              <a:t> d'exister, il serait plus simple de considérer l'ensemble de ces objets comme homogène.</a:t>
            </a:r>
          </a:p>
        </p:txBody>
      </p:sp>
    </p:spTree>
    <p:extLst>
      <p:ext uri="{BB962C8B-B14F-4D97-AF65-F5344CB8AC3E}">
        <p14:creationId xmlns:p14="http://schemas.microsoft.com/office/powerpoint/2010/main" val="413247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classe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19588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512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92500" lnSpcReduction="10000"/>
          </a:bodyPr>
          <a:lstStyle/>
          <a:p>
            <a:r>
              <a:rPr lang="fr-FR" b="1" dirty="0"/>
              <a:t>Composant</a:t>
            </a:r>
            <a:endParaRPr lang="fr-FR" dirty="0"/>
          </a:p>
          <a:p>
            <a:pPr lvl="1"/>
            <a:r>
              <a:rPr lang="fr-FR" dirty="0"/>
              <a:t>est l'abstraction pour tous les composants, y compris ceux qui sont composés</a:t>
            </a:r>
          </a:p>
          <a:p>
            <a:pPr lvl="1"/>
            <a:r>
              <a:rPr lang="fr-FR" dirty="0"/>
              <a:t>déclare l'interface pour le comportement par défaut</a:t>
            </a:r>
          </a:p>
          <a:p>
            <a:r>
              <a:rPr lang="fr-FR" b="1" dirty="0"/>
              <a:t>Feuille</a:t>
            </a:r>
            <a:endParaRPr lang="fr-FR" dirty="0"/>
          </a:p>
          <a:p>
            <a:pPr lvl="1"/>
            <a:r>
              <a:rPr lang="fr-FR" dirty="0"/>
              <a:t>représente un composant n'ayant pas de sous-éléments</a:t>
            </a:r>
          </a:p>
          <a:p>
            <a:pPr lvl="1"/>
            <a:r>
              <a:rPr lang="fr-FR" dirty="0"/>
              <a:t>implémente le comportement par défaut</a:t>
            </a:r>
          </a:p>
          <a:p>
            <a:r>
              <a:rPr lang="fr-FR" b="1" dirty="0"/>
              <a:t>Composite</a:t>
            </a:r>
            <a:endParaRPr lang="fr-FR" dirty="0"/>
          </a:p>
          <a:p>
            <a:pPr lvl="1"/>
            <a:r>
              <a:rPr lang="fr-FR" dirty="0"/>
              <a:t>représente un composant pouvant avoir des sous-éléments</a:t>
            </a:r>
          </a:p>
          <a:p>
            <a:pPr lvl="1"/>
            <a:r>
              <a:rPr lang="fr-FR" dirty="0"/>
              <a:t>stocke des composants enfants et permet d'y accéder</a:t>
            </a:r>
          </a:p>
          <a:p>
            <a:pPr lvl="1"/>
            <a:r>
              <a:rPr lang="fr-FR" dirty="0"/>
              <a:t>implémente un comportement en utilisant les enfants</a:t>
            </a:r>
          </a:p>
          <a:p>
            <a:r>
              <a:rPr lang="fr-FR" b="1" dirty="0"/>
              <a:t>Client</a:t>
            </a:r>
            <a:endParaRPr lang="fr-FR" dirty="0"/>
          </a:p>
          <a:p>
            <a:pPr lvl="1"/>
            <a:r>
              <a:rPr lang="fr-FR" dirty="0"/>
              <a:t>manipule les objets de la composition à travers l'interface la classe Composant</a:t>
            </a:r>
          </a:p>
          <a:p>
            <a:endParaRPr lang="fr-FR" dirty="0"/>
          </a:p>
        </p:txBody>
      </p:sp>
    </p:spTree>
    <p:extLst>
      <p:ext uri="{BB962C8B-B14F-4D97-AF65-F5344CB8AC3E}">
        <p14:creationId xmlns:p14="http://schemas.microsoft.com/office/powerpoint/2010/main" val="211974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28800"/>
            <a:ext cx="5760640" cy="399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normAutofit/>
          </a:bodyPr>
          <a:lstStyle/>
          <a:p>
            <a:r>
              <a:rPr lang="fr-FR" dirty="0" smtClean="0"/>
              <a:t>Exemple de </a:t>
            </a:r>
            <a:r>
              <a:rPr lang="fr-FR" dirty="0" err="1" smtClean="0"/>
              <a:t>composite:</a:t>
            </a:r>
            <a:r>
              <a:rPr lang="fr-FR" dirty="0" err="1"/>
              <a:t>Expression</a:t>
            </a:r>
            <a:r>
              <a:rPr lang="fr-FR" dirty="0"/>
              <a:t> 3 , 3+2, 3+2+5,…</a:t>
            </a:r>
          </a:p>
        </p:txBody>
      </p:sp>
      <p:sp>
        <p:nvSpPr>
          <p:cNvPr id="3" name="Espace réservé du contenu 2"/>
          <p:cNvSpPr>
            <a:spLocks noGrp="1"/>
          </p:cNvSpPr>
          <p:nvPr>
            <p:ph sz="quarter" idx="1"/>
          </p:nvPr>
        </p:nvSpPr>
        <p:spPr>
          <a:xfrm>
            <a:off x="457200" y="4581128"/>
            <a:ext cx="8229600" cy="2088232"/>
          </a:xfrm>
        </p:spPr>
        <p:txBody>
          <a:bodyPr>
            <a:normAutofit lnSpcReduction="10000"/>
          </a:bodyPr>
          <a:lstStyle/>
          <a:p>
            <a:r>
              <a:rPr lang="fr-FR" dirty="0"/>
              <a:t>Expression ::= Binaire | Nombre</a:t>
            </a:r>
          </a:p>
          <a:p>
            <a:r>
              <a:rPr lang="fr-FR" dirty="0"/>
              <a:t>Binaire ::= Addition</a:t>
            </a:r>
          </a:p>
          <a:p>
            <a:r>
              <a:rPr lang="fr-FR" dirty="0"/>
              <a:t>Addition ::= Expression ‘</a:t>
            </a:r>
            <a:r>
              <a:rPr lang="fr-FR" b="1" i="1" dirty="0"/>
              <a:t>+</a:t>
            </a:r>
            <a:r>
              <a:rPr lang="fr-FR" dirty="0"/>
              <a:t>’ Expression</a:t>
            </a:r>
          </a:p>
          <a:p>
            <a:r>
              <a:rPr lang="fr-FR" dirty="0"/>
              <a:t>Nombre ::= ‘une valeur de type </a:t>
            </a:r>
            <a:r>
              <a:rPr lang="fr-FR" dirty="0" err="1"/>
              <a:t>int</a:t>
            </a:r>
            <a:r>
              <a:rPr lang="fr-FR" dirty="0"/>
              <a:t>’ </a:t>
            </a:r>
            <a:r>
              <a:rPr lang="fr-FR" dirty="0" smtClean="0"/>
              <a:t> </a:t>
            </a:r>
          </a:p>
          <a:p>
            <a:r>
              <a:rPr lang="fr-FR" i="1" dirty="0" smtClean="0">
                <a:solidFill>
                  <a:srgbClr val="FF0000"/>
                </a:solidFill>
              </a:rPr>
              <a:t>En bref ! Tout </a:t>
            </a:r>
            <a:r>
              <a:rPr lang="fr-FR" i="1" dirty="0">
                <a:solidFill>
                  <a:srgbClr val="FF0000"/>
                </a:solidFill>
              </a:rPr>
              <a:t>est Expression</a:t>
            </a:r>
            <a:endParaRPr lang="fr-FR" dirty="0">
              <a:solidFill>
                <a:srgbClr val="FF0000"/>
              </a:solidFill>
            </a:endParaRPr>
          </a:p>
        </p:txBody>
      </p:sp>
    </p:spTree>
    <p:extLst>
      <p:ext uri="{BB962C8B-B14F-4D97-AF65-F5344CB8AC3E}">
        <p14:creationId xmlns:p14="http://schemas.microsoft.com/office/powerpoint/2010/main" val="172292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9" y="2423195"/>
            <a:ext cx="4529667" cy="443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pPr algn="l"/>
            <a:r>
              <a:rPr lang="fr-FR" dirty="0" smtClean="0"/>
              <a:t>Exercice: Expression</a:t>
            </a:r>
            <a:endParaRPr lang="fr-FR" dirty="0"/>
          </a:p>
        </p:txBody>
      </p:sp>
      <p:sp>
        <p:nvSpPr>
          <p:cNvPr id="3" name="Espace réservé du contenu 2"/>
          <p:cNvSpPr>
            <a:spLocks noGrp="1"/>
          </p:cNvSpPr>
          <p:nvPr>
            <p:ph sz="quarter" idx="1"/>
          </p:nvPr>
        </p:nvSpPr>
        <p:spPr>
          <a:xfrm>
            <a:off x="457200" y="1600201"/>
            <a:ext cx="8229600" cy="1324744"/>
          </a:xfrm>
        </p:spPr>
        <p:txBody>
          <a:bodyPr>
            <a:normAutofit/>
          </a:bodyPr>
          <a:lstStyle/>
          <a:p>
            <a:r>
              <a:rPr lang="fr-FR" dirty="0" smtClean="0"/>
              <a:t>Nous vous fournissons le diagramme de classe permettant de réaliser des opérations d’addition entre entier.</a:t>
            </a:r>
            <a:endParaRPr lang="fr-FR" dirty="0"/>
          </a:p>
        </p:txBody>
      </p:sp>
    </p:spTree>
    <p:extLst>
      <p:ext uri="{BB962C8B-B14F-4D97-AF65-F5344CB8AC3E}">
        <p14:creationId xmlns:p14="http://schemas.microsoft.com/office/powerpoint/2010/main" val="507903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normAutofit/>
          </a:bodyPr>
          <a:lstStyle/>
          <a:p>
            <a:r>
              <a:rPr lang="fr-FR" dirty="0" smtClean="0"/>
              <a:t>Réalisez l’implémentation des différentes classes:</a:t>
            </a:r>
          </a:p>
          <a:p>
            <a:pPr lvl="1"/>
            <a:r>
              <a:rPr lang="fr-FR" dirty="0" smtClean="0"/>
              <a:t>Binaire représente n’importe quelle opération entre deux expressions, et est également une expression.</a:t>
            </a:r>
          </a:p>
          <a:p>
            <a:pPr lvl="1"/>
            <a:r>
              <a:rPr lang="fr-FR" dirty="0" smtClean="0"/>
              <a:t>Entier représente une entier(2,3,89) </a:t>
            </a:r>
            <a:r>
              <a:rPr lang="fr-FR" dirty="0"/>
              <a:t>et est une expression.</a:t>
            </a:r>
          </a:p>
          <a:p>
            <a:pPr lvl="1"/>
            <a:r>
              <a:rPr lang="fr-FR" dirty="0" smtClean="0"/>
              <a:t>Addition est un binaire particulier.</a:t>
            </a:r>
          </a:p>
          <a:p>
            <a:pPr lvl="1"/>
            <a:r>
              <a:rPr lang="fr-FR" dirty="0" smtClean="0"/>
              <a:t>Evalue return évaluation correspondant à l’expression</a:t>
            </a:r>
          </a:p>
          <a:p>
            <a:pPr marL="457200" lvl="1" indent="0">
              <a:buNone/>
            </a:pPr>
            <a:endParaRPr lang="fr-FR" dirty="0"/>
          </a:p>
        </p:txBody>
      </p:sp>
    </p:spTree>
    <p:extLst>
      <p:ext uri="{BB962C8B-B14F-4D97-AF65-F5344CB8AC3E}">
        <p14:creationId xmlns:p14="http://schemas.microsoft.com/office/powerpoint/2010/main" val="882729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a:xfrm>
            <a:off x="457200" y="1600201"/>
            <a:ext cx="8229600" cy="892696"/>
          </a:xfrm>
        </p:spPr>
        <p:txBody>
          <a:bodyPr/>
          <a:lstStyle/>
          <a:p>
            <a:r>
              <a:rPr lang="fr-FR" dirty="0" smtClean="0"/>
              <a:t>Tester votre code avec les exemples suivants</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19" y="2780928"/>
            <a:ext cx="8771981" cy="103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653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6530</TotalTime>
  <Words>682</Words>
  <Application>Microsoft Office PowerPoint</Application>
  <PresentationFormat>Affichage à l'écran (4:3)</PresentationFormat>
  <Paragraphs>57</Paragraphs>
  <Slides>17</Slides>
  <Notes>0</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Oriel</vt:lpstr>
      <vt:lpstr>Pattern Composite</vt:lpstr>
      <vt:lpstr>C’est quoi</vt:lpstr>
      <vt:lpstr>Quand l'utiliser</vt:lpstr>
      <vt:lpstr>Diagramme de classe</vt:lpstr>
      <vt:lpstr>Présentation PowerPoint</vt:lpstr>
      <vt:lpstr>Exemple de composite:Expression 3 , 3+2, 3+2+5,…</vt:lpstr>
      <vt:lpstr>Exercice: Expression</vt:lpstr>
      <vt:lpstr>Exercice: Expression</vt:lpstr>
      <vt:lpstr>Exercice: Expression</vt:lpstr>
      <vt:lpstr>Exercice: Expression</vt:lpstr>
      <vt:lpstr>Exercice: Expression</vt:lpstr>
      <vt:lpstr>Exercice: Les figures géométriques</vt:lpstr>
      <vt:lpstr>Le pattern visiteur</vt:lpstr>
      <vt:lpstr>Le pattern visiteur</vt:lpstr>
      <vt:lpstr>Exercice: Le pattern visiteur dans l’exemple des figures géométriques</vt:lpstr>
      <vt:lpstr>Exercice: Le pattern visiteur dans l’exemple des figures géométriques pour l’application console</vt:lpstr>
      <vt:lpstr>Exercice: Le pattern visiteur dans l’exemple des figures géométriques pour la WinForm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Composite</dc:title>
  <dc:creator>crm</dc:creator>
  <cp:lastModifiedBy>sthiry</cp:lastModifiedBy>
  <cp:revision>26</cp:revision>
  <dcterms:created xsi:type="dcterms:W3CDTF">2012-11-16T10:18:30Z</dcterms:created>
  <dcterms:modified xsi:type="dcterms:W3CDTF">2013-12-16T11:17:39Z</dcterms:modified>
</cp:coreProperties>
</file>