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0" r:id="rId6"/>
    <p:sldId id="264" r:id="rId7"/>
    <p:sldId id="262" r:id="rId8"/>
    <p:sldId id="265" r:id="rId9"/>
    <p:sldId id="266" r:id="rId10"/>
    <p:sldId id="267" r:id="rId11"/>
    <p:sldId id="268"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49"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11/09/2017</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11/09/2017</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11/09/2017</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11/09/2017</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11/09/2017</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11/09/2017</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11/09/2017</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11/09/2017</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11/09/2017</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11/09/2017</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11/09/2017</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11/09/2017</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692695"/>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r-F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Le diagramme d’Ishikawa</a:t>
            </a:r>
            <a:endParaRPr lang="fr-FR"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pic>
        <p:nvPicPr>
          <p:cNvPr id="1026" name="Picture 2" descr="D:\Users\MVENTURI\Desktop\Nelle Prez PROJETS\Fishbone_Diagram_Ishikawa.PNG"/>
          <p:cNvPicPr>
            <a:picLocks noChangeAspect="1" noChangeArrowheads="1"/>
          </p:cNvPicPr>
          <p:nvPr/>
        </p:nvPicPr>
        <p:blipFill>
          <a:blip r:embed="rId2" cstate="print"/>
          <a:srcRect/>
          <a:stretch>
            <a:fillRect/>
          </a:stretch>
        </p:blipFill>
        <p:spPr bwMode="auto">
          <a:xfrm>
            <a:off x="656885" y="1052736"/>
            <a:ext cx="7803547" cy="499487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sers\mventuri\Desktop\ATELIERS GIM Participants\DOC Participants AS044 Meeting English\Mindmap Questions_CQQCOQP_1.PNG"/>
          <p:cNvPicPr>
            <a:picLocks noChangeAspect="1" noChangeArrowheads="1"/>
          </p:cNvPicPr>
          <p:nvPr/>
        </p:nvPicPr>
        <p:blipFill>
          <a:blip r:embed="rId2" cstate="print"/>
          <a:srcRect/>
          <a:stretch>
            <a:fillRect/>
          </a:stretch>
        </p:blipFill>
        <p:spPr bwMode="auto">
          <a:xfrm>
            <a:off x="296008" y="764704"/>
            <a:ext cx="8596472" cy="5400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115616" y="987549"/>
          <a:ext cx="7056784" cy="2808312"/>
        </p:xfrm>
        <a:graphic>
          <a:graphicData uri="http://schemas.openxmlformats.org/drawingml/2006/table">
            <a:tbl>
              <a:tblPr/>
              <a:tblGrid>
                <a:gridCol w="7056784"/>
              </a:tblGrid>
              <a:tr h="426149">
                <a:tc>
                  <a:txBody>
                    <a:bodyPr/>
                    <a:lstStyle/>
                    <a:p>
                      <a:pPr algn="ctr"/>
                      <a:r>
                        <a:rPr lang="fr-FR" sz="1100" b="1" dirty="0">
                          <a:latin typeface="Arial" pitchFamily="34" charset="0"/>
                          <a:cs typeface="Arial" pitchFamily="34" charset="0"/>
                        </a:rPr>
                        <a:t> </a:t>
                      </a:r>
                      <a:r>
                        <a:rPr lang="fr-FR" sz="1100" b="1" dirty="0">
                          <a:solidFill>
                            <a:srgbClr val="FFFFFF"/>
                          </a:solidFill>
                          <a:latin typeface="Arial" pitchFamily="34" charset="0"/>
                          <a:cs typeface="Arial" pitchFamily="34" charset="0"/>
                        </a:rPr>
                        <a:t>Le C.Q.Q.C.O.Q.P</a:t>
                      </a:r>
                      <a:endParaRPr lang="fr-FR" sz="1100" b="1" dirty="0">
                        <a:latin typeface="Arial" pitchFamily="34" charset="0"/>
                        <a:cs typeface="Arial" pitchFamily="34" charset="0"/>
                      </a:endParaRPr>
                    </a:p>
                    <a:p>
                      <a:pPr algn="ctr"/>
                      <a:r>
                        <a:rPr lang="fr-FR" sz="1100" b="1" dirty="0">
                          <a:solidFill>
                            <a:srgbClr val="FFFFFF"/>
                          </a:solidFill>
                          <a:latin typeface="Arial" pitchFamily="34" charset="0"/>
                          <a:cs typeface="Arial" pitchFamily="34" charset="0"/>
                        </a:rPr>
                        <a:t>appliqué simplement </a:t>
                      </a:r>
                      <a:endParaRPr lang="fr-FR" sz="1100" b="1" dirty="0">
                        <a:latin typeface="Arial" pitchFamily="34" charset="0"/>
                        <a:cs typeface="Arial" pitchFamily="34" charset="0"/>
                      </a:endParaRPr>
                    </a:p>
                  </a:txBody>
                  <a:tcPr marL="57239" marR="57239" marT="28620" marB="28620" anchor="ctr">
                    <a:lnL w="9525" cap="flat" cmpd="sng" algn="ctr">
                      <a:solidFill>
                        <a:srgbClr val="ADD8E6"/>
                      </a:solidFill>
                      <a:prstDash val="solid"/>
                      <a:round/>
                      <a:headEnd type="none" w="med" len="med"/>
                      <a:tailEnd type="none" w="med" len="med"/>
                    </a:lnL>
                    <a:lnR w="9525" cap="flat" cmpd="sng" algn="ctr">
                      <a:solidFill>
                        <a:srgbClr val="ADD8E6"/>
                      </a:solidFill>
                      <a:prstDash val="solid"/>
                      <a:round/>
                      <a:headEnd type="none" w="med" len="med"/>
                      <a:tailEnd type="none" w="med" len="med"/>
                    </a:lnR>
                    <a:lnT w="9525" cap="flat" cmpd="sng" algn="ctr">
                      <a:solidFill>
                        <a:srgbClr val="ADD8E6"/>
                      </a:solidFill>
                      <a:prstDash val="solid"/>
                      <a:round/>
                      <a:headEnd type="none" w="med" len="med"/>
                      <a:tailEnd type="none" w="med" len="med"/>
                    </a:lnT>
                    <a:lnB w="28575" cap="flat" cmpd="sng" algn="ctr">
                      <a:solidFill>
                        <a:srgbClr val="ADD8E6"/>
                      </a:solidFill>
                      <a:prstDash val="solid"/>
                      <a:round/>
                      <a:headEnd type="none" w="med" len="med"/>
                      <a:tailEnd type="none" w="med" len="med"/>
                    </a:lnB>
                    <a:solidFill>
                      <a:srgbClr val="80B1BA"/>
                    </a:solidFill>
                  </a:tcPr>
                </a:tc>
              </a:tr>
              <a:tr h="2382163">
                <a:tc>
                  <a:txBody>
                    <a:bodyPr/>
                    <a:lstStyle/>
                    <a:p>
                      <a:pPr algn="ctr"/>
                      <a:endParaRPr lang="fr-FR" sz="1400" b="1" dirty="0" smtClean="0">
                        <a:latin typeface="Arial" pitchFamily="34" charset="0"/>
                        <a:cs typeface="Arial" pitchFamily="34" charset="0"/>
                      </a:endParaRPr>
                    </a:p>
                    <a:p>
                      <a:pPr algn="l">
                        <a:buFont typeface="Arial"/>
                        <a:buChar char="•"/>
                      </a:pPr>
                      <a:r>
                        <a:rPr lang="fr-FR" sz="1400" b="1" dirty="0" smtClean="0">
                          <a:solidFill>
                            <a:srgbClr val="80B1BA"/>
                          </a:solidFill>
                          <a:latin typeface="Arial" pitchFamily="34" charset="0"/>
                          <a:cs typeface="Arial" pitchFamily="34" charset="0"/>
                        </a:rPr>
                        <a:t>(</a:t>
                      </a:r>
                      <a:r>
                        <a:rPr lang="fr-FR" sz="1400" b="1" dirty="0">
                          <a:solidFill>
                            <a:srgbClr val="80B1BA"/>
                          </a:solidFill>
                          <a:latin typeface="Arial" pitchFamily="34" charset="0"/>
                          <a:cs typeface="Arial" pitchFamily="34" charset="0"/>
                        </a:rPr>
                        <a:t>C)</a:t>
                      </a:r>
                      <a:r>
                        <a:rPr lang="fr-FR" sz="1400" b="1" dirty="0">
                          <a:solidFill>
                            <a:srgbClr val="808080"/>
                          </a:solidFill>
                          <a:latin typeface="Arial" pitchFamily="34" charset="0"/>
                          <a:cs typeface="Arial" pitchFamily="34" charset="0"/>
                        </a:rPr>
                        <a:t> </a:t>
                      </a:r>
                      <a:r>
                        <a:rPr lang="fr-FR" sz="1400" dirty="0" smtClean="0">
                          <a:solidFill>
                            <a:srgbClr val="5D5D5D"/>
                          </a:solidFill>
                          <a:latin typeface="Arial" pitchFamily="34" charset="0"/>
                          <a:cs typeface="Arial" pitchFamily="34" charset="0"/>
                        </a:rPr>
                        <a:t>Comment ? ( De quelle façon, dans quelles conditions, par quel procédé )</a:t>
                      </a:r>
                      <a:endParaRPr lang="fr-FR" sz="1400" b="1" dirty="0">
                        <a:latin typeface="Arial" pitchFamily="34" charset="0"/>
                        <a:cs typeface="Arial" pitchFamily="34" charset="0"/>
                      </a:endParaRPr>
                    </a:p>
                    <a:p>
                      <a:pPr algn="l">
                        <a:buFont typeface="Arial"/>
                        <a:buChar char="•"/>
                      </a:pPr>
                      <a:r>
                        <a:rPr lang="fr-FR" sz="1400" b="1" dirty="0">
                          <a:solidFill>
                            <a:srgbClr val="80B1BA"/>
                          </a:solidFill>
                          <a:latin typeface="Arial" pitchFamily="34" charset="0"/>
                          <a:cs typeface="Arial" pitchFamily="34" charset="0"/>
                        </a:rPr>
                        <a:t>(Q)</a:t>
                      </a:r>
                      <a:r>
                        <a:rPr lang="fr-FR" sz="1400" dirty="0">
                          <a:solidFill>
                            <a:srgbClr val="808080"/>
                          </a:solidFill>
                          <a:latin typeface="Arial" pitchFamily="34" charset="0"/>
                          <a:cs typeface="Arial" pitchFamily="34" charset="0"/>
                        </a:rPr>
                        <a:t> </a:t>
                      </a:r>
                      <a:r>
                        <a:rPr lang="fr-FR" sz="1400" dirty="0" smtClean="0">
                          <a:solidFill>
                            <a:srgbClr val="5D5D5D"/>
                          </a:solidFill>
                          <a:latin typeface="Arial" pitchFamily="34" charset="0"/>
                          <a:cs typeface="Arial" pitchFamily="34" charset="0"/>
                        </a:rPr>
                        <a:t>Quoi ? ( Avec quoi, en relation avec quoi , objectif, souhait)</a:t>
                      </a:r>
                      <a:endParaRPr lang="fr-FR" sz="1400" dirty="0">
                        <a:latin typeface="Arial" pitchFamily="34" charset="0"/>
                        <a:cs typeface="Arial" pitchFamily="34" charset="0"/>
                      </a:endParaRPr>
                    </a:p>
                    <a:p>
                      <a:pPr algn="l">
                        <a:buFont typeface="Arial"/>
                        <a:buChar char="•"/>
                      </a:pPr>
                      <a:r>
                        <a:rPr lang="fr-FR" sz="1400" b="1" dirty="0">
                          <a:solidFill>
                            <a:srgbClr val="80B1BA"/>
                          </a:solidFill>
                          <a:latin typeface="Arial" pitchFamily="34" charset="0"/>
                          <a:cs typeface="Arial" pitchFamily="34" charset="0"/>
                        </a:rPr>
                        <a:t>(Q)</a:t>
                      </a:r>
                      <a:r>
                        <a:rPr lang="fr-FR" sz="1400" b="1" dirty="0">
                          <a:solidFill>
                            <a:srgbClr val="993366"/>
                          </a:solidFill>
                          <a:latin typeface="Arial" pitchFamily="34" charset="0"/>
                          <a:cs typeface="Arial" pitchFamily="34" charset="0"/>
                        </a:rPr>
                        <a:t> </a:t>
                      </a:r>
                      <a:r>
                        <a:rPr lang="fr-FR" sz="1400" dirty="0" smtClean="0">
                          <a:solidFill>
                            <a:srgbClr val="5D5D5D"/>
                          </a:solidFill>
                          <a:latin typeface="Arial" pitchFamily="34" charset="0"/>
                          <a:cs typeface="Arial" pitchFamily="34" charset="0"/>
                        </a:rPr>
                        <a:t>Qui ? ( De qui , avec qui, pour qui )</a:t>
                      </a:r>
                      <a:endParaRPr lang="fr-FR" sz="1400" dirty="0">
                        <a:latin typeface="Arial" pitchFamily="34" charset="0"/>
                        <a:cs typeface="Arial" pitchFamily="34" charset="0"/>
                      </a:endParaRPr>
                    </a:p>
                    <a:p>
                      <a:pPr algn="l">
                        <a:buFont typeface="Arial"/>
                        <a:buChar char="•"/>
                      </a:pPr>
                      <a:r>
                        <a:rPr lang="fr-FR" sz="1400" b="1" dirty="0">
                          <a:solidFill>
                            <a:srgbClr val="80B1BA"/>
                          </a:solidFill>
                          <a:latin typeface="Arial" pitchFamily="34" charset="0"/>
                          <a:cs typeface="Arial" pitchFamily="34" charset="0"/>
                        </a:rPr>
                        <a:t>(C)</a:t>
                      </a:r>
                      <a:r>
                        <a:rPr lang="fr-FR" sz="1400" b="1" dirty="0">
                          <a:solidFill>
                            <a:srgbClr val="993366"/>
                          </a:solidFill>
                          <a:latin typeface="Arial" pitchFamily="34" charset="0"/>
                          <a:cs typeface="Arial" pitchFamily="34" charset="0"/>
                        </a:rPr>
                        <a:t> </a:t>
                      </a:r>
                      <a:r>
                        <a:rPr lang="fr-FR" sz="1400" dirty="0" smtClean="0">
                          <a:solidFill>
                            <a:srgbClr val="5D5D5D"/>
                          </a:solidFill>
                          <a:latin typeface="Arial" pitchFamily="34" charset="0"/>
                          <a:cs typeface="Arial" pitchFamily="34" charset="0"/>
                        </a:rPr>
                        <a:t>Combien ? ( Dans quelle mesure, quel nombre, quel coût )</a:t>
                      </a:r>
                      <a:endParaRPr lang="fr-FR" sz="1400" dirty="0">
                        <a:latin typeface="Arial" pitchFamily="34" charset="0"/>
                        <a:cs typeface="Arial" pitchFamily="34" charset="0"/>
                      </a:endParaRPr>
                    </a:p>
                    <a:p>
                      <a:pPr algn="l">
                        <a:buFont typeface="Arial"/>
                        <a:buChar char="•"/>
                      </a:pPr>
                      <a:r>
                        <a:rPr lang="fr-FR" sz="1400" b="1" dirty="0">
                          <a:solidFill>
                            <a:srgbClr val="80B1BA"/>
                          </a:solidFill>
                          <a:latin typeface="Arial" pitchFamily="34" charset="0"/>
                          <a:cs typeface="Arial" pitchFamily="34" charset="0"/>
                        </a:rPr>
                        <a:t>(O)</a:t>
                      </a:r>
                      <a:r>
                        <a:rPr lang="fr-FR" sz="1400" b="1" dirty="0">
                          <a:solidFill>
                            <a:srgbClr val="808080"/>
                          </a:solidFill>
                          <a:latin typeface="Arial" pitchFamily="34" charset="0"/>
                          <a:cs typeface="Arial" pitchFamily="34" charset="0"/>
                        </a:rPr>
                        <a:t> </a:t>
                      </a:r>
                      <a:r>
                        <a:rPr lang="fr-FR" sz="1400" dirty="0" smtClean="0">
                          <a:solidFill>
                            <a:srgbClr val="5D5D5D"/>
                          </a:solidFill>
                          <a:latin typeface="Arial" pitchFamily="34" charset="0"/>
                          <a:cs typeface="Arial" pitchFamily="34" charset="0"/>
                        </a:rPr>
                        <a:t>Où ? ( Où , par où, vers où )</a:t>
                      </a:r>
                      <a:endParaRPr lang="fr-FR" sz="1400" dirty="0">
                        <a:latin typeface="Arial" pitchFamily="34" charset="0"/>
                        <a:cs typeface="Arial" pitchFamily="34" charset="0"/>
                      </a:endParaRPr>
                    </a:p>
                    <a:p>
                      <a:pPr algn="l">
                        <a:buFont typeface="Arial"/>
                        <a:buChar char="•"/>
                      </a:pPr>
                      <a:r>
                        <a:rPr lang="fr-FR" sz="1400" b="1" dirty="0">
                          <a:solidFill>
                            <a:srgbClr val="80B1BA"/>
                          </a:solidFill>
                          <a:latin typeface="Arial" pitchFamily="34" charset="0"/>
                          <a:cs typeface="Arial" pitchFamily="34" charset="0"/>
                        </a:rPr>
                        <a:t>(Q)</a:t>
                      </a:r>
                      <a:r>
                        <a:rPr lang="fr-FR" sz="1400" dirty="0">
                          <a:solidFill>
                            <a:srgbClr val="808080"/>
                          </a:solidFill>
                          <a:latin typeface="Arial" pitchFamily="34" charset="0"/>
                          <a:cs typeface="Arial" pitchFamily="34" charset="0"/>
                        </a:rPr>
                        <a:t> </a:t>
                      </a:r>
                      <a:r>
                        <a:rPr lang="fr-FR" sz="1400" dirty="0" smtClean="0">
                          <a:solidFill>
                            <a:srgbClr val="5D5D5D"/>
                          </a:solidFill>
                          <a:latin typeface="Arial" pitchFamily="34" charset="0"/>
                          <a:cs typeface="Arial" pitchFamily="34" charset="0"/>
                        </a:rPr>
                        <a:t>Quand ? ( À partir de quand , jusqu’à quand, combien de temps )</a:t>
                      </a:r>
                      <a:endParaRPr lang="fr-FR" sz="1400" dirty="0">
                        <a:latin typeface="Arial" pitchFamily="34" charset="0"/>
                        <a:cs typeface="Arial" pitchFamily="34" charset="0"/>
                      </a:endParaRPr>
                    </a:p>
                    <a:p>
                      <a:pPr algn="l">
                        <a:buFont typeface="Arial"/>
                        <a:buChar char="•"/>
                      </a:pPr>
                      <a:r>
                        <a:rPr lang="fr-FR" sz="1400" b="1" dirty="0">
                          <a:solidFill>
                            <a:srgbClr val="80B1BA"/>
                          </a:solidFill>
                          <a:latin typeface="Arial" pitchFamily="34" charset="0"/>
                          <a:cs typeface="Arial" pitchFamily="34" charset="0"/>
                        </a:rPr>
                        <a:t>(P)</a:t>
                      </a:r>
                      <a:r>
                        <a:rPr lang="fr-FR" sz="1400" b="1" dirty="0">
                          <a:solidFill>
                            <a:srgbClr val="993366"/>
                          </a:solidFill>
                          <a:latin typeface="Arial" pitchFamily="34" charset="0"/>
                          <a:cs typeface="Arial" pitchFamily="34" charset="0"/>
                        </a:rPr>
                        <a:t> </a:t>
                      </a:r>
                      <a:r>
                        <a:rPr lang="fr-FR" sz="1400" dirty="0" smtClean="0">
                          <a:solidFill>
                            <a:srgbClr val="5D5D5D"/>
                          </a:solidFill>
                          <a:latin typeface="Arial" pitchFamily="34" charset="0"/>
                          <a:cs typeface="Arial" pitchFamily="34" charset="0"/>
                        </a:rPr>
                        <a:t>Pourquoi ? ( Cause, facteur déclenchant, motif, finalité, situation finale souhaitée)</a:t>
                      </a:r>
                      <a:endParaRPr lang="fr-FR" sz="1400" dirty="0">
                        <a:latin typeface="Arial" pitchFamily="34" charset="0"/>
                        <a:cs typeface="Arial" pitchFamily="34" charset="0"/>
                      </a:endParaRPr>
                    </a:p>
                  </a:txBody>
                  <a:tcPr marL="57239" marR="57239" marT="28620" marB="28620" anchor="ctr">
                    <a:lnL w="28575" cap="flat" cmpd="sng" algn="ctr">
                      <a:solidFill>
                        <a:srgbClr val="ADD8E6"/>
                      </a:solidFill>
                      <a:prstDash val="solid"/>
                      <a:round/>
                      <a:headEnd type="none" w="med" len="med"/>
                      <a:tailEnd type="none" w="med" len="med"/>
                    </a:lnL>
                    <a:lnR w="28575" cap="flat" cmpd="sng" algn="ctr">
                      <a:solidFill>
                        <a:srgbClr val="ADD8E6"/>
                      </a:solidFill>
                      <a:prstDash val="solid"/>
                      <a:round/>
                      <a:headEnd type="none" w="med" len="med"/>
                      <a:tailEnd type="none" w="med" len="med"/>
                    </a:lnR>
                    <a:lnT w="28575" cap="flat" cmpd="sng" algn="ctr">
                      <a:solidFill>
                        <a:srgbClr val="ADD8E6"/>
                      </a:solidFill>
                      <a:prstDash val="solid"/>
                      <a:round/>
                      <a:headEnd type="none" w="med" len="med"/>
                      <a:tailEnd type="none" w="med" len="med"/>
                    </a:lnT>
                    <a:lnB w="28575" cap="flat" cmpd="sng" algn="ctr">
                      <a:solidFill>
                        <a:srgbClr val="ADD8E6"/>
                      </a:solidFill>
                      <a:prstDash val="solid"/>
                      <a:round/>
                      <a:headEnd type="none" w="med" len="med"/>
                      <a:tailEnd type="none" w="med" len="med"/>
                    </a:lnB>
                  </a:tcPr>
                </a:tc>
              </a:tr>
            </a:tbl>
          </a:graphicData>
        </a:graphic>
      </p:graphicFrame>
      <p:sp>
        <p:nvSpPr>
          <p:cNvPr id="5" name="Rectangle 4"/>
          <p:cNvSpPr/>
          <p:nvPr/>
        </p:nvSpPr>
        <p:spPr>
          <a:xfrm>
            <a:off x="1115616" y="4299917"/>
            <a:ext cx="7056784" cy="1577355"/>
          </a:xfrm>
          <a:prstGeom prst="rect">
            <a:avLst/>
          </a:prstGeom>
        </p:spPr>
        <p:txBody>
          <a:bodyPr wrap="square">
            <a:spAutoFit/>
          </a:bodyPr>
          <a:lstStyle/>
          <a:p>
            <a:pPr fontAlgn="base">
              <a:spcAft>
                <a:spcPts val="300"/>
              </a:spcAft>
            </a:pPr>
            <a:r>
              <a:rPr lang="fr-FR" sz="1400" b="1" dirty="0" smtClean="0">
                <a:solidFill>
                  <a:schemeClr val="accent5"/>
                </a:solidFill>
                <a:latin typeface="Arial" pitchFamily="34" charset="0"/>
                <a:cs typeface="Arial" pitchFamily="34" charset="0"/>
              </a:rPr>
              <a:t>Conseils d’Utilisation :</a:t>
            </a:r>
          </a:p>
          <a:p>
            <a:pPr fontAlgn="base">
              <a:spcAft>
                <a:spcPts val="300"/>
              </a:spcAft>
            </a:pPr>
            <a:r>
              <a:rPr lang="fr-FR" sz="1400" dirty="0">
                <a:latin typeface="Arial" pitchFamily="34" charset="0"/>
                <a:cs typeface="Arial" pitchFamily="34" charset="0"/>
              </a:rPr>
              <a:t>Bien préciser dés le départ l’objet de l’analyse.</a:t>
            </a:r>
          </a:p>
          <a:p>
            <a:pPr fontAlgn="base">
              <a:spcAft>
                <a:spcPts val="300"/>
              </a:spcAft>
            </a:pPr>
            <a:r>
              <a:rPr lang="fr-FR" sz="1400" dirty="0">
                <a:latin typeface="Arial" pitchFamily="34" charset="0"/>
                <a:cs typeface="Arial" pitchFamily="34" charset="0"/>
              </a:rPr>
              <a:t>Que s’agit-il d’analyser : Un problème, une situation , un processus, une solution </a:t>
            </a:r>
            <a:r>
              <a:rPr lang="fr-FR" sz="1400" dirty="0" smtClean="0">
                <a:latin typeface="Arial" pitchFamily="34" charset="0"/>
                <a:cs typeface="Arial" pitchFamily="34" charset="0"/>
              </a:rPr>
              <a:t>?</a:t>
            </a:r>
          </a:p>
          <a:p>
            <a:pPr fontAlgn="base">
              <a:spcAft>
                <a:spcPts val="300"/>
              </a:spcAft>
            </a:pPr>
            <a:r>
              <a:rPr lang="fr-FR" sz="1400" dirty="0" smtClean="0">
                <a:latin typeface="Arial" pitchFamily="34" charset="0"/>
                <a:cs typeface="Arial" pitchFamily="34" charset="0"/>
              </a:rPr>
              <a:t>Les </a:t>
            </a:r>
            <a:r>
              <a:rPr lang="fr-FR" sz="1400" dirty="0" smtClean="0">
                <a:effectLst>
                  <a:outerShdw blurRad="38100" dist="38100" dir="2700000" algn="tl">
                    <a:srgbClr val="000000">
                      <a:alpha val="43137"/>
                    </a:srgbClr>
                  </a:outerShdw>
                </a:effectLst>
                <a:latin typeface="Arial" pitchFamily="34" charset="0"/>
                <a:cs typeface="Arial" pitchFamily="34" charset="0"/>
              </a:rPr>
              <a:t>combien</a:t>
            </a:r>
            <a:r>
              <a:rPr lang="fr-FR" sz="1400" dirty="0" smtClean="0">
                <a:latin typeface="Arial" pitchFamily="34" charset="0"/>
                <a:cs typeface="Arial" pitchFamily="34" charset="0"/>
              </a:rPr>
              <a:t> ? et les </a:t>
            </a:r>
            <a:r>
              <a:rPr lang="fr-FR" sz="1400" dirty="0" smtClean="0">
                <a:effectLst>
                  <a:outerShdw blurRad="38100" dist="38100" dir="2700000" algn="tl">
                    <a:srgbClr val="000000">
                      <a:alpha val="43137"/>
                    </a:srgbClr>
                  </a:outerShdw>
                </a:effectLst>
                <a:latin typeface="Arial" pitchFamily="34" charset="0"/>
                <a:cs typeface="Arial" pitchFamily="34" charset="0"/>
              </a:rPr>
              <a:t>pourquoi</a:t>
            </a:r>
            <a:r>
              <a:rPr lang="fr-FR" sz="1400" dirty="0" smtClean="0">
                <a:latin typeface="Arial" pitchFamily="34" charset="0"/>
                <a:cs typeface="Arial" pitchFamily="34" charset="0"/>
              </a:rPr>
              <a:t> ? peuvent se poser à la suite des autres questions .</a:t>
            </a:r>
          </a:p>
          <a:p>
            <a:pPr fontAlgn="base">
              <a:spcAft>
                <a:spcPts val="300"/>
              </a:spcAft>
            </a:pPr>
            <a:r>
              <a:rPr lang="fr-FR" sz="1400" dirty="0" smtClean="0">
                <a:latin typeface="Arial" pitchFamily="34" charset="0"/>
                <a:cs typeface="Arial" pitchFamily="34" charset="0"/>
              </a:rPr>
              <a:t>Ce procédé permet de renforcer l’argumentaire.</a:t>
            </a:r>
          </a:p>
          <a:p>
            <a:pPr fontAlgn="base">
              <a:spcAft>
                <a:spcPts val="300"/>
              </a:spcAft>
            </a:pPr>
            <a:r>
              <a:rPr lang="fr-FR" sz="1400" dirty="0" smtClean="0">
                <a:latin typeface="Arial" pitchFamily="34" charset="0"/>
                <a:cs typeface="Arial" pitchFamily="34" charset="0"/>
              </a:rPr>
              <a:t>Le </a:t>
            </a:r>
            <a:r>
              <a:rPr lang="fr-FR" sz="1400" dirty="0" smtClean="0">
                <a:effectLst>
                  <a:outerShdw blurRad="38100" dist="38100" dir="2700000" algn="tl">
                    <a:srgbClr val="000000">
                      <a:alpha val="43137"/>
                    </a:srgbClr>
                  </a:outerShdw>
                </a:effectLst>
                <a:latin typeface="Arial" pitchFamily="34" charset="0"/>
                <a:cs typeface="Arial" pitchFamily="34" charset="0"/>
              </a:rPr>
              <a:t>combien</a:t>
            </a:r>
            <a:r>
              <a:rPr lang="fr-FR" sz="1400" dirty="0" smtClean="0">
                <a:latin typeface="Arial" pitchFamily="34" charset="0"/>
                <a:cs typeface="Arial" pitchFamily="34" charset="0"/>
              </a:rPr>
              <a:t> ? est souvent utilisé afin de donner une mesure de l’enjeu global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692695"/>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r-F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Le diagramme d’Ishikawa</a:t>
            </a:r>
            <a:endParaRPr lang="fr-FR"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sp>
        <p:nvSpPr>
          <p:cNvPr id="3" name="Sous-titre 2"/>
          <p:cNvSpPr>
            <a:spLocks noGrp="1"/>
          </p:cNvSpPr>
          <p:nvPr>
            <p:ph type="subTitle" idx="1"/>
          </p:nvPr>
        </p:nvSpPr>
        <p:spPr>
          <a:xfrm>
            <a:off x="323528" y="908720"/>
            <a:ext cx="8496944" cy="5328592"/>
          </a:xfrm>
        </p:spPr>
        <p:txBody>
          <a:bodyPr>
            <a:noAutofit/>
          </a:bodyPr>
          <a:lstStyle/>
          <a:p>
            <a:pPr algn="just">
              <a:lnSpc>
                <a:spcPct val="120000"/>
              </a:lnSpc>
              <a:spcBef>
                <a:spcPts val="0"/>
              </a:spcBef>
            </a:pPr>
            <a:r>
              <a:rPr lang="fr-FR" sz="2400" dirty="0" smtClean="0">
                <a:solidFill>
                  <a:schemeClr val="tx1"/>
                </a:solidFill>
                <a:latin typeface="Arial" pitchFamily="34" charset="0"/>
                <a:cs typeface="Arial" pitchFamily="34" charset="0"/>
              </a:rPr>
              <a:t>Le diagramme de causes et effets appelé aussi diagramme en arêtes de poisson ou bien de manière plus courte le diagramme </a:t>
            </a:r>
            <a:r>
              <a:rPr lang="fr-FR" sz="24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5M</a:t>
            </a:r>
            <a:r>
              <a:rPr lang="fr-FR" sz="2400" dirty="0" smtClean="0">
                <a:solidFill>
                  <a:schemeClr val="tx1"/>
                </a:solidFill>
                <a:latin typeface="Arial" pitchFamily="34" charset="0"/>
                <a:cs typeface="Arial" pitchFamily="34" charset="0"/>
              </a:rPr>
              <a:t> :</a:t>
            </a:r>
          </a:p>
          <a:p>
            <a:pPr algn="just">
              <a:spcBef>
                <a:spcPts val="0"/>
              </a:spcBef>
            </a:pPr>
            <a:endParaRPr lang="fr-FR" sz="2400" dirty="0" smtClean="0">
              <a:solidFill>
                <a:schemeClr val="tx1"/>
              </a:solidFill>
              <a:latin typeface="Arial" pitchFamily="34" charset="0"/>
              <a:cs typeface="Arial" pitchFamily="34" charset="0"/>
            </a:endParaRPr>
          </a:p>
          <a:p>
            <a:pPr algn="just">
              <a:spcBef>
                <a:spcPts val="0"/>
              </a:spcBef>
            </a:pPr>
            <a:r>
              <a:rPr lang="fr-FR" sz="2400" dirty="0" smtClean="0">
                <a:solidFill>
                  <a:schemeClr val="tx1"/>
                </a:solidFill>
                <a:latin typeface="Arial" pitchFamily="34" charset="0"/>
                <a:cs typeface="Arial" pitchFamily="34" charset="0"/>
              </a:rPr>
              <a:t>Il s’agit d’un outil conçu par Kaoru ISHIKAWA (1915 – 1989).</a:t>
            </a:r>
          </a:p>
          <a:p>
            <a:pPr algn="just">
              <a:spcBef>
                <a:spcPts val="0"/>
              </a:spcBef>
            </a:pPr>
            <a:endParaRPr lang="fr-FR" sz="2400" dirty="0" smtClean="0">
              <a:solidFill>
                <a:schemeClr val="tx1"/>
              </a:solidFill>
              <a:latin typeface="Arial" pitchFamily="34" charset="0"/>
              <a:cs typeface="Arial" pitchFamily="34" charset="0"/>
            </a:endParaRPr>
          </a:p>
          <a:p>
            <a:pPr algn="just">
              <a:lnSpc>
                <a:spcPct val="120000"/>
              </a:lnSpc>
              <a:spcBef>
                <a:spcPts val="0"/>
              </a:spcBef>
            </a:pPr>
            <a:r>
              <a:rPr lang="fr-FR" sz="2400" dirty="0" smtClean="0">
                <a:solidFill>
                  <a:schemeClr val="tx1"/>
                </a:solidFill>
                <a:latin typeface="Arial" pitchFamily="34" charset="0"/>
                <a:cs typeface="Arial" pitchFamily="34" charset="0"/>
              </a:rPr>
              <a:t>Ishikawa était un ingénieur japonais qui a travaillé pour </a:t>
            </a:r>
            <a:r>
              <a:rPr lang="fr-FR" sz="2400" i="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Nissan </a:t>
            </a:r>
            <a:r>
              <a:rPr lang="fr-FR" sz="2400" dirty="0" smtClean="0">
                <a:solidFill>
                  <a:schemeClr val="tx1"/>
                </a:solidFill>
                <a:latin typeface="Arial" pitchFamily="34" charset="0"/>
                <a:cs typeface="Arial" pitchFamily="34" charset="0"/>
              </a:rPr>
              <a:t>et qui fit partie de la </a:t>
            </a:r>
            <a:r>
              <a:rPr lang="fr-FR" sz="2400" i="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Juse </a:t>
            </a:r>
            <a:r>
              <a:rPr lang="en-US" sz="2400" dirty="0" smtClean="0">
                <a:solidFill>
                  <a:schemeClr val="tx1"/>
                </a:solidFill>
                <a:latin typeface="Arial" pitchFamily="34" charset="0"/>
                <a:cs typeface="Arial" pitchFamily="34" charset="0"/>
              </a:rPr>
              <a:t>(Union of Japanese Scientists and Engineers)</a:t>
            </a:r>
            <a:r>
              <a:rPr lang="fr-FR" sz="2400" dirty="0" smtClean="0">
                <a:solidFill>
                  <a:schemeClr val="tx1"/>
                </a:solidFill>
                <a:latin typeface="Arial" pitchFamily="34" charset="0"/>
                <a:cs typeface="Arial" pitchFamily="34" charset="0"/>
              </a:rPr>
              <a:t> dans laquelle se retrouvaient pour échanger leurs idées de grands noms de la gestion de la qualité tels que </a:t>
            </a:r>
            <a:r>
              <a:rPr lang="fr-FR" sz="2400" i="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Deming</a:t>
            </a:r>
            <a:r>
              <a:rPr lang="fr-FR" sz="2400" dirty="0" smtClean="0">
                <a:solidFill>
                  <a:schemeClr val="tx1"/>
                </a:solidFill>
                <a:latin typeface="Arial" pitchFamily="34" charset="0"/>
                <a:cs typeface="Arial" pitchFamily="34" charset="0"/>
              </a:rPr>
              <a:t>, </a:t>
            </a:r>
            <a:r>
              <a:rPr lang="fr-FR" sz="2400" i="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Taguchi</a:t>
            </a:r>
            <a:r>
              <a:rPr lang="fr-FR" sz="2400" dirty="0" smtClean="0">
                <a:solidFill>
                  <a:schemeClr val="tx1"/>
                </a:solidFill>
                <a:latin typeface="Arial" pitchFamily="34" charset="0"/>
                <a:cs typeface="Arial" pitchFamily="34" charset="0"/>
              </a:rPr>
              <a:t> ou encore </a:t>
            </a:r>
            <a:r>
              <a:rPr lang="fr-FR" sz="2400" i="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Juran</a:t>
            </a:r>
            <a:r>
              <a:rPr lang="fr-FR" sz="2400" dirty="0" smtClean="0">
                <a:solidFill>
                  <a:schemeClr val="tx1"/>
                </a:solidFill>
                <a:latin typeface="Arial" pitchFamily="34" charset="0"/>
                <a:cs typeface="Arial" pitchFamily="34" charset="0"/>
              </a:rPr>
              <a:t>.</a:t>
            </a:r>
          </a:p>
          <a:p>
            <a:pPr algn="just">
              <a:lnSpc>
                <a:spcPct val="120000"/>
              </a:lnSpc>
              <a:spcBef>
                <a:spcPts val="0"/>
              </a:spcBef>
            </a:pPr>
            <a:endParaRPr lang="fr-FR" sz="2400"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692695"/>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r-F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Le diagramme d’Ishikawa</a:t>
            </a:r>
            <a:endParaRPr lang="fr-FR"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sp>
        <p:nvSpPr>
          <p:cNvPr id="3" name="Sous-titre 2"/>
          <p:cNvSpPr>
            <a:spLocks noGrp="1"/>
          </p:cNvSpPr>
          <p:nvPr>
            <p:ph type="subTitle" idx="1"/>
          </p:nvPr>
        </p:nvSpPr>
        <p:spPr>
          <a:xfrm>
            <a:off x="323528" y="908720"/>
            <a:ext cx="8640960" cy="5328592"/>
          </a:xfrm>
        </p:spPr>
        <p:txBody>
          <a:bodyPr>
            <a:noAutofit/>
          </a:bodyPr>
          <a:lstStyle/>
          <a:p>
            <a:pPr algn="l">
              <a:spcBef>
                <a:spcPts val="0"/>
              </a:spcBef>
              <a:spcAft>
                <a:spcPts val="1200"/>
              </a:spcAft>
            </a:pPr>
            <a:r>
              <a:rPr lang="fr-FR" sz="24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A quoi sert le diagramme d’Ishikawa?</a:t>
            </a:r>
          </a:p>
          <a:p>
            <a:pPr marL="288000" indent="-288000" algn="just">
              <a:spcBef>
                <a:spcPts val="0"/>
              </a:spcBef>
              <a:spcAft>
                <a:spcPts val="1200"/>
              </a:spcAft>
              <a:buClr>
                <a:schemeClr val="tx1"/>
              </a:buClr>
              <a:buFont typeface="Wingdings" pitchFamily="2" charset="2"/>
              <a:buChar char="§"/>
            </a:pPr>
            <a:r>
              <a:rPr lang="fr-FR" sz="2400" dirty="0" smtClean="0">
                <a:solidFill>
                  <a:schemeClr val="tx1"/>
                </a:solidFill>
                <a:latin typeface="Arial" pitchFamily="34" charset="0"/>
                <a:cs typeface="Arial" pitchFamily="34" charset="0"/>
              </a:rPr>
              <a:t>Il permet d’analyser les grandes catégories de </a:t>
            </a:r>
            <a:r>
              <a:rPr lang="fr-FR" sz="2400" b="1" dirty="0" smtClean="0">
                <a:solidFill>
                  <a:schemeClr val="tx1"/>
                </a:solidFill>
                <a:latin typeface="Arial" pitchFamily="34" charset="0"/>
                <a:cs typeface="Arial" pitchFamily="34" charset="0"/>
              </a:rPr>
              <a:t>causes</a:t>
            </a:r>
            <a:r>
              <a:rPr lang="fr-FR" sz="2400" dirty="0" smtClean="0">
                <a:solidFill>
                  <a:schemeClr val="tx1"/>
                </a:solidFill>
                <a:latin typeface="Arial" pitchFamily="34" charset="0"/>
                <a:cs typeface="Arial" pitchFamily="34" charset="0"/>
              </a:rPr>
              <a:t> qui peuvent entrainées un </a:t>
            </a:r>
            <a:r>
              <a:rPr lang="fr-FR" sz="2400" b="1" dirty="0" smtClean="0">
                <a:solidFill>
                  <a:schemeClr val="tx1"/>
                </a:solidFill>
                <a:latin typeface="Arial" pitchFamily="34" charset="0"/>
                <a:cs typeface="Arial" pitchFamily="34" charset="0"/>
              </a:rPr>
              <a:t>effet</a:t>
            </a:r>
            <a:r>
              <a:rPr lang="fr-FR" sz="2400" dirty="0" smtClean="0">
                <a:solidFill>
                  <a:schemeClr val="tx1"/>
                </a:solidFill>
                <a:latin typeface="Arial" pitchFamily="34" charset="0"/>
                <a:cs typeface="Arial" pitchFamily="34" charset="0"/>
              </a:rPr>
              <a:t> particulier.</a:t>
            </a:r>
          </a:p>
          <a:p>
            <a:pPr marL="288000" indent="-288000" algn="just">
              <a:spcBef>
                <a:spcPts val="0"/>
              </a:spcBef>
              <a:spcAft>
                <a:spcPts val="1200"/>
              </a:spcAft>
              <a:buClr>
                <a:schemeClr val="tx1"/>
              </a:buClr>
              <a:buFont typeface="Wingdings" pitchFamily="2" charset="2"/>
              <a:buChar char="§"/>
            </a:pPr>
            <a:r>
              <a:rPr lang="fr-FR" sz="2400" dirty="0" smtClean="0">
                <a:solidFill>
                  <a:schemeClr val="tx1"/>
                </a:solidFill>
                <a:latin typeface="Arial" pitchFamily="34" charset="0"/>
                <a:cs typeface="Arial" pitchFamily="34" charset="0"/>
              </a:rPr>
              <a:t>Il est particulièrement bien adapté à la </a:t>
            </a:r>
            <a:r>
              <a:rPr lang="fr-FR" sz="2400" b="1" dirty="0" smtClean="0">
                <a:solidFill>
                  <a:schemeClr val="tx1"/>
                </a:solidFill>
                <a:latin typeface="Arial" pitchFamily="34" charset="0"/>
                <a:cs typeface="Arial" pitchFamily="34" charset="0"/>
              </a:rPr>
              <a:t>gestion des risques </a:t>
            </a:r>
            <a:r>
              <a:rPr lang="fr-FR" sz="2400" dirty="0" smtClean="0">
                <a:solidFill>
                  <a:schemeClr val="tx1"/>
                </a:solidFill>
                <a:latin typeface="Arial" pitchFamily="34" charset="0"/>
                <a:cs typeface="Arial" pitchFamily="34" charset="0"/>
              </a:rPr>
              <a:t>qui fait partie de la gestion du projet.</a:t>
            </a:r>
          </a:p>
          <a:p>
            <a:pPr marL="288000" indent="-288000" algn="just">
              <a:spcBef>
                <a:spcPts val="0"/>
              </a:spcBef>
              <a:spcAft>
                <a:spcPts val="1200"/>
              </a:spcAft>
              <a:buClr>
                <a:schemeClr val="tx1"/>
              </a:buClr>
              <a:buFont typeface="Wingdings" pitchFamily="2" charset="2"/>
              <a:buChar char="§"/>
            </a:pPr>
            <a:r>
              <a:rPr lang="fr-FR" sz="2400" dirty="0" smtClean="0">
                <a:solidFill>
                  <a:schemeClr val="tx1"/>
                </a:solidFill>
                <a:latin typeface="Arial" pitchFamily="34" charset="0"/>
                <a:cs typeface="Arial" pitchFamily="34" charset="0"/>
              </a:rPr>
              <a:t>En faisant commencer les </a:t>
            </a:r>
            <a:r>
              <a:rPr lang="fr-FR" sz="2400" dirty="0" smtClean="0">
                <a:solidFill>
                  <a:schemeClr val="tx1"/>
                </a:solidFill>
                <a:latin typeface="Arial" pitchFamily="34" charset="0"/>
                <a:cs typeface="Arial" pitchFamily="34" charset="0"/>
              </a:rPr>
              <a:t>catégories de </a:t>
            </a:r>
            <a:r>
              <a:rPr lang="fr-FR" sz="2400" dirty="0" smtClean="0">
                <a:solidFill>
                  <a:schemeClr val="tx1"/>
                </a:solidFill>
                <a:latin typeface="Arial" pitchFamily="34" charset="0"/>
                <a:cs typeface="Arial" pitchFamily="34" charset="0"/>
              </a:rPr>
              <a:t>causes par </a:t>
            </a:r>
            <a:r>
              <a:rPr lang="fr-FR" sz="2400" dirty="0" smtClean="0">
                <a:solidFill>
                  <a:schemeClr val="tx1"/>
                </a:solidFill>
                <a:latin typeface="Arial" pitchFamily="34" charset="0"/>
                <a:cs typeface="Arial" pitchFamily="34" charset="0"/>
              </a:rPr>
              <a:t>la </a:t>
            </a:r>
            <a:r>
              <a:rPr lang="fr-FR" sz="2400" dirty="0" smtClean="0">
                <a:solidFill>
                  <a:schemeClr val="tx1"/>
                </a:solidFill>
                <a:latin typeface="Arial" pitchFamily="34" charset="0"/>
                <a:cs typeface="Arial" pitchFamily="34" charset="0"/>
              </a:rPr>
              <a:t>lettre </a:t>
            </a:r>
            <a:r>
              <a:rPr lang="fr-FR" sz="2400" dirty="0" smtClean="0">
                <a:solidFill>
                  <a:srgbClr val="0070C0"/>
                </a:solidFill>
                <a:effectLst>
                  <a:outerShdw blurRad="38100" dist="38100" dir="2700000" algn="tl">
                    <a:srgbClr val="000000">
                      <a:alpha val="43137"/>
                    </a:srgbClr>
                  </a:outerShdw>
                </a:effectLst>
                <a:latin typeface="Arial" pitchFamily="34" charset="0"/>
                <a:cs typeface="Arial" pitchFamily="34" charset="0"/>
              </a:rPr>
              <a:t>M</a:t>
            </a:r>
            <a:r>
              <a:rPr lang="fr-FR" sz="2400" dirty="0" smtClean="0">
                <a:solidFill>
                  <a:schemeClr val="tx1"/>
                </a:solidFill>
                <a:latin typeface="Arial" pitchFamily="34" charset="0"/>
                <a:cs typeface="Arial" pitchFamily="34" charset="0"/>
              </a:rPr>
              <a:t>, </a:t>
            </a:r>
            <a:r>
              <a:rPr lang="fr-FR" sz="2400" dirty="0" smtClean="0">
                <a:solidFill>
                  <a:schemeClr val="tx1"/>
                </a:solidFill>
                <a:latin typeface="Arial" pitchFamily="34" charset="0"/>
                <a:cs typeface="Arial" pitchFamily="34" charset="0"/>
              </a:rPr>
              <a:t>cela permet </a:t>
            </a:r>
            <a:r>
              <a:rPr lang="fr-FR" sz="2400" dirty="0" smtClean="0">
                <a:solidFill>
                  <a:schemeClr val="tx1"/>
                </a:solidFill>
                <a:latin typeface="Arial" pitchFamily="34" charset="0"/>
                <a:cs typeface="Arial" pitchFamily="34" charset="0"/>
              </a:rPr>
              <a:t>de les mémoriser facilement :</a:t>
            </a:r>
          </a:p>
          <a:p>
            <a:pPr marL="288000" indent="-288000" algn="just">
              <a:spcBef>
                <a:spcPts val="0"/>
              </a:spcBef>
              <a:spcAft>
                <a:spcPts val="1200"/>
              </a:spcAft>
              <a:buClr>
                <a:schemeClr val="tx1"/>
              </a:buClr>
              <a:buFont typeface="Wingdings" pitchFamily="2" charset="2"/>
              <a:buChar char="§"/>
            </a:pPr>
            <a:r>
              <a:rPr lang="fr-FR" sz="2400" dirty="0" smtClean="0">
                <a:solidFill>
                  <a:srgbClr val="0070C0"/>
                </a:solidFill>
                <a:latin typeface="Arial" pitchFamily="34" charset="0"/>
                <a:cs typeface="Arial" pitchFamily="34" charset="0"/>
              </a:rPr>
              <a:t>Machines, Main-d’œuvre, Méthodes, Matières, Milieu</a:t>
            </a:r>
          </a:p>
          <a:p>
            <a:pPr marL="288000" indent="-288000" algn="just">
              <a:spcBef>
                <a:spcPts val="0"/>
              </a:spcBef>
              <a:spcAft>
                <a:spcPts val="1200"/>
              </a:spcAft>
              <a:buClr>
                <a:schemeClr val="tx1"/>
              </a:buClr>
              <a:buFont typeface="Wingdings" pitchFamily="2" charset="2"/>
              <a:buChar char="§"/>
            </a:pPr>
            <a:r>
              <a:rPr lang="fr-FR" sz="2400" dirty="0" smtClean="0">
                <a:solidFill>
                  <a:schemeClr val="tx1"/>
                </a:solidFill>
                <a:latin typeface="Arial" pitchFamily="34" charset="0"/>
                <a:cs typeface="Arial" pitchFamily="34" charset="0"/>
              </a:rPr>
              <a:t>On </a:t>
            </a:r>
            <a:r>
              <a:rPr lang="fr-FR" sz="2400" dirty="0" smtClean="0">
                <a:solidFill>
                  <a:schemeClr val="tx1"/>
                </a:solidFill>
                <a:latin typeface="Arial" pitchFamily="34" charset="0"/>
                <a:cs typeface="Arial" pitchFamily="34" charset="0"/>
              </a:rPr>
              <a:t>peut y ajouter une 6</a:t>
            </a:r>
            <a:r>
              <a:rPr lang="fr-FR" sz="2400" baseline="30000" dirty="0" smtClean="0">
                <a:solidFill>
                  <a:schemeClr val="tx1"/>
                </a:solidFill>
                <a:latin typeface="Arial" pitchFamily="34" charset="0"/>
                <a:cs typeface="Arial" pitchFamily="34" charset="0"/>
              </a:rPr>
              <a:t>ème</a:t>
            </a:r>
            <a:r>
              <a:rPr lang="fr-FR" sz="2400" dirty="0" smtClean="0">
                <a:solidFill>
                  <a:schemeClr val="tx1"/>
                </a:solidFill>
                <a:latin typeface="Arial" pitchFamily="34" charset="0"/>
                <a:cs typeface="Arial" pitchFamily="34" charset="0"/>
              </a:rPr>
              <a:t> catégorie</a:t>
            </a:r>
            <a:r>
              <a:rPr lang="fr-FR" sz="2400" dirty="0" smtClean="0">
                <a:solidFill>
                  <a:schemeClr val="tx1"/>
                </a:solidFill>
                <a:latin typeface="Arial" pitchFamily="34" charset="0"/>
                <a:cs typeface="Arial" pitchFamily="34" charset="0"/>
              </a:rPr>
              <a:t>, celle des </a:t>
            </a:r>
            <a:r>
              <a:rPr lang="fr-FR" sz="2400" dirty="0" smtClean="0">
                <a:solidFill>
                  <a:schemeClr val="accent6">
                    <a:lumMod val="75000"/>
                  </a:schemeClr>
                </a:solidFill>
                <a:latin typeface="Arial" pitchFamily="34" charset="0"/>
                <a:cs typeface="Arial" pitchFamily="34" charset="0"/>
              </a:rPr>
              <a:t>Mesures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692695"/>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r-F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Le diagramme d’Ishikawa</a:t>
            </a:r>
            <a:endParaRPr lang="fr-FR"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graphicFrame>
        <p:nvGraphicFramePr>
          <p:cNvPr id="5" name="Tableau 4"/>
          <p:cNvGraphicFramePr>
            <a:graphicFrameLocks noGrp="1"/>
          </p:cNvGraphicFramePr>
          <p:nvPr/>
        </p:nvGraphicFramePr>
        <p:xfrm>
          <a:off x="251520" y="1124744"/>
          <a:ext cx="8640960" cy="3937000"/>
        </p:xfrm>
        <a:graphic>
          <a:graphicData uri="http://schemas.openxmlformats.org/drawingml/2006/table">
            <a:tbl>
              <a:tblPr firstRow="1" bandRow="1">
                <a:tableStyleId>{69012ECD-51FC-41F1-AA8D-1B2483CD663E}</a:tableStyleId>
              </a:tblPr>
              <a:tblGrid>
                <a:gridCol w="1584176"/>
                <a:gridCol w="7056784"/>
              </a:tblGrid>
              <a:tr h="298832">
                <a:tc>
                  <a:txBody>
                    <a:bodyPr/>
                    <a:lstStyle/>
                    <a:p>
                      <a:r>
                        <a:rPr lang="fr-FR" sz="1800" dirty="0" smtClean="0"/>
                        <a:t>Les « M »</a:t>
                      </a:r>
                      <a:endParaRPr lang="fr-FR" sz="1800" dirty="0"/>
                    </a:p>
                  </a:txBody>
                  <a:tcPr/>
                </a:tc>
                <a:tc>
                  <a:txBody>
                    <a:bodyPr/>
                    <a:lstStyle/>
                    <a:p>
                      <a:r>
                        <a:rPr lang="fr-FR" sz="1800" dirty="0" smtClean="0"/>
                        <a:t>Significations</a:t>
                      </a:r>
                      <a:endParaRPr lang="fr-FR" sz="1800" dirty="0"/>
                    </a:p>
                  </a:txBody>
                  <a:tcPr/>
                </a:tc>
              </a:tr>
              <a:tr h="370840">
                <a:tc>
                  <a:txBody>
                    <a:bodyPr/>
                    <a:lstStyle/>
                    <a:p>
                      <a:pPr marL="0" algn="l" defTabSz="914400" rtl="0" eaLnBrk="1" latinLnBrk="0" hangingPunct="1"/>
                      <a:r>
                        <a:rPr lang="fr-FR" sz="1800" b="1" kern="1200" dirty="0" smtClean="0">
                          <a:solidFill>
                            <a:srgbClr val="0070C0"/>
                          </a:solidFill>
                          <a:latin typeface="+mn-lt"/>
                          <a:ea typeface="+mn-ea"/>
                          <a:cs typeface="+mn-cs"/>
                        </a:rPr>
                        <a:t>Machines</a:t>
                      </a:r>
                    </a:p>
                  </a:txBody>
                  <a:tcPr/>
                </a:tc>
                <a:tc>
                  <a:txBody>
                    <a:bodyPr/>
                    <a:lstStyle/>
                    <a:p>
                      <a:r>
                        <a:rPr lang="fr-FR" sz="1800" dirty="0" smtClean="0"/>
                        <a:t>il s’agit du matériel nécessaire au projet : locaux, outillage (Hardware), cette catégorie requière un investissement.</a:t>
                      </a:r>
                      <a:endParaRPr lang="fr-FR" sz="1800" dirty="0"/>
                    </a:p>
                  </a:txBody>
                  <a:tcPr/>
                </a:tc>
              </a:tr>
              <a:tr h="370840">
                <a:tc>
                  <a:txBody>
                    <a:bodyPr/>
                    <a:lstStyle/>
                    <a:p>
                      <a:r>
                        <a:rPr lang="fr-FR" sz="1800" b="1" dirty="0" smtClean="0">
                          <a:solidFill>
                            <a:srgbClr val="0070C0"/>
                          </a:solidFill>
                        </a:rPr>
                        <a:t>Main-d'œuvre</a:t>
                      </a:r>
                      <a:endParaRPr lang="fr-FR" sz="1800" dirty="0"/>
                    </a:p>
                  </a:txBody>
                  <a:tcPr/>
                </a:tc>
                <a:tc>
                  <a:txBody>
                    <a:bodyPr/>
                    <a:lstStyle/>
                    <a:p>
                      <a:r>
                        <a:rPr lang="fr-FR" sz="1800" dirty="0" smtClean="0">
                          <a:solidFill>
                            <a:schemeClr val="tx1"/>
                          </a:solidFill>
                        </a:rPr>
                        <a:t>les personnes internes et externes (</a:t>
                      </a:r>
                      <a:r>
                        <a:rPr lang="fr-FR" sz="1800" u="sng" dirty="0" smtClean="0">
                          <a:solidFill>
                            <a:schemeClr val="tx1"/>
                          </a:solidFill>
                        </a:rPr>
                        <a:t>y compris le management</a:t>
                      </a:r>
                      <a:r>
                        <a:rPr lang="fr-FR" sz="1800" dirty="0" smtClean="0">
                          <a:solidFill>
                            <a:schemeClr val="tx1"/>
                          </a:solidFill>
                        </a:rPr>
                        <a:t>), qui participent au projet, ou qui sont liées à l’objectif du projet.</a:t>
                      </a:r>
                      <a:endParaRPr lang="fr-FR" sz="1800" dirty="0"/>
                    </a:p>
                  </a:txBody>
                  <a:tcPr/>
                </a:tc>
              </a:tr>
              <a:tr h="370840">
                <a:tc>
                  <a:txBody>
                    <a:bodyPr/>
                    <a:lstStyle/>
                    <a:p>
                      <a:r>
                        <a:rPr lang="fr-FR" sz="1800" b="1" dirty="0" smtClean="0">
                          <a:solidFill>
                            <a:srgbClr val="0070C0"/>
                          </a:solidFill>
                        </a:rPr>
                        <a:t>Méthodes</a:t>
                      </a:r>
                      <a:endParaRPr lang="fr-FR" sz="1800" dirty="0"/>
                    </a:p>
                  </a:txBody>
                  <a:tcPr/>
                </a:tc>
                <a:tc>
                  <a:txBody>
                    <a:bodyPr/>
                    <a:lstStyle/>
                    <a:p>
                      <a:r>
                        <a:rPr lang="fr-FR" sz="1800" dirty="0" smtClean="0">
                          <a:solidFill>
                            <a:schemeClr val="tx1"/>
                          </a:solidFill>
                        </a:rPr>
                        <a:t>les procédures existantes, les modes d’emploi utilisés, le livret d’accueil …</a:t>
                      </a:r>
                      <a:endParaRPr lang="fr-FR" sz="1800" dirty="0"/>
                    </a:p>
                  </a:txBody>
                  <a:tcPr/>
                </a:tc>
              </a:tr>
              <a:tr h="370840">
                <a:tc>
                  <a:txBody>
                    <a:bodyPr/>
                    <a:lstStyle/>
                    <a:p>
                      <a:r>
                        <a:rPr lang="fr-FR" sz="1800" b="1" dirty="0" smtClean="0">
                          <a:solidFill>
                            <a:srgbClr val="0070C0"/>
                          </a:solidFill>
                        </a:rPr>
                        <a:t>Matières</a:t>
                      </a:r>
                      <a:r>
                        <a:rPr lang="fr-FR" sz="1800" dirty="0" smtClean="0">
                          <a:solidFill>
                            <a:schemeClr val="tx1"/>
                          </a:solidFill>
                        </a:rPr>
                        <a:t> </a:t>
                      </a:r>
                      <a:endParaRPr lang="fr-FR" sz="1800" dirty="0"/>
                    </a:p>
                  </a:txBody>
                  <a:tcPr/>
                </a:tc>
                <a:tc>
                  <a:txBody>
                    <a:bodyPr/>
                    <a:lstStyle/>
                    <a:p>
                      <a:r>
                        <a:rPr lang="fr-FR" sz="1800" dirty="0" smtClean="0">
                          <a:solidFill>
                            <a:schemeClr val="tx1"/>
                          </a:solidFill>
                        </a:rPr>
                        <a:t>tout ce qui est consommable et utile au projet ou à l’objectif du projet, les matières premières, le papier (documents), l’électricité …</a:t>
                      </a:r>
                      <a:endParaRPr lang="fr-FR" sz="1800" dirty="0"/>
                    </a:p>
                  </a:txBody>
                  <a:tcPr/>
                </a:tc>
              </a:tr>
              <a:tr h="370840">
                <a:tc>
                  <a:txBody>
                    <a:bodyPr/>
                    <a:lstStyle/>
                    <a:p>
                      <a:r>
                        <a:rPr lang="fr-FR" sz="1800" b="1" dirty="0" smtClean="0">
                          <a:solidFill>
                            <a:srgbClr val="0070C0"/>
                          </a:solidFill>
                        </a:rPr>
                        <a:t>Milieu</a:t>
                      </a:r>
                      <a:r>
                        <a:rPr lang="fr-FR" sz="1800" dirty="0" smtClean="0">
                          <a:solidFill>
                            <a:schemeClr val="tx1"/>
                          </a:solidFill>
                        </a:rPr>
                        <a:t> </a:t>
                      </a:r>
                      <a:endParaRPr lang="fr-FR" sz="1800" dirty="0"/>
                    </a:p>
                  </a:txBody>
                  <a:tcPr/>
                </a:tc>
                <a:tc>
                  <a:txBody>
                    <a:bodyPr/>
                    <a:lstStyle/>
                    <a:p>
                      <a:r>
                        <a:rPr lang="fr-FR" sz="1800" dirty="0" smtClean="0">
                          <a:solidFill>
                            <a:schemeClr val="tx1"/>
                          </a:solidFill>
                        </a:rPr>
                        <a:t>l’environnement physique et humain pouvant influer sur le projet, les conditions de travail, le parking, les espaces verts … </a:t>
                      </a:r>
                      <a:r>
                        <a:rPr lang="fr-FR" sz="1600" b="1" i="1" u="sng" dirty="0" smtClean="0">
                          <a:solidFill>
                            <a:schemeClr val="tx1"/>
                          </a:solidFill>
                        </a:rPr>
                        <a:t>L’AMBIANCE !</a:t>
                      </a:r>
                      <a:endParaRPr lang="fr-FR" sz="1800" b="1" i="1" u="sng" dirty="0" smtClean="0">
                        <a:solidFill>
                          <a:schemeClr val="tx1"/>
                        </a:solidFill>
                      </a:endParaRPr>
                    </a:p>
                  </a:txBody>
                  <a:tcPr/>
                </a:tc>
              </a:tr>
              <a:tr h="370840">
                <a:tc>
                  <a:txBody>
                    <a:bodyPr/>
                    <a:lstStyle/>
                    <a:p>
                      <a:r>
                        <a:rPr lang="fr-FR" sz="1800" b="1" dirty="0" smtClean="0">
                          <a:solidFill>
                            <a:schemeClr val="accent6">
                              <a:lumMod val="75000"/>
                            </a:schemeClr>
                          </a:solidFill>
                        </a:rPr>
                        <a:t>Mesures</a:t>
                      </a:r>
                      <a:r>
                        <a:rPr lang="fr-FR" sz="1800" dirty="0" smtClean="0">
                          <a:solidFill>
                            <a:schemeClr val="accent6">
                              <a:lumMod val="75000"/>
                            </a:schemeClr>
                          </a:solidFill>
                        </a:rPr>
                        <a:t> </a:t>
                      </a:r>
                      <a:endParaRPr lang="fr-FR" sz="1800" dirty="0">
                        <a:solidFill>
                          <a:schemeClr val="accent6">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dirty="0" smtClean="0">
                          <a:solidFill>
                            <a:schemeClr val="tx1"/>
                          </a:solidFill>
                        </a:rPr>
                        <a:t>cette </a:t>
                      </a:r>
                      <a:r>
                        <a:rPr lang="fr-FR" sz="1800" i="1" dirty="0" smtClean="0">
                          <a:solidFill>
                            <a:schemeClr val="tx1"/>
                          </a:solidFill>
                        </a:rPr>
                        <a:t>sixième catégorie</a:t>
                      </a:r>
                      <a:r>
                        <a:rPr lang="fr-FR" sz="1800" dirty="0" smtClean="0">
                          <a:solidFill>
                            <a:schemeClr val="tx1"/>
                          </a:solidFill>
                        </a:rPr>
                        <a:t>, comprend tout ce qui peut être quantifié donc mesuré pour parvenir à l’effet escompté.</a:t>
                      </a:r>
                      <a:endParaRPr lang="fr-FR" sz="1800" b="1" i="1" u="sng" dirty="0" smtClean="0">
                        <a:solidFill>
                          <a:schemeClr val="tx1"/>
                        </a:solidFill>
                      </a:endParaRPr>
                    </a:p>
                  </a:txBody>
                  <a:tcPr/>
                </a:tc>
              </a:tr>
            </a:tbl>
          </a:graphicData>
        </a:graphic>
      </p:graphicFrame>
      <p:sp>
        <p:nvSpPr>
          <p:cNvPr id="6" name="Rectangle 5"/>
          <p:cNvSpPr/>
          <p:nvPr/>
        </p:nvSpPr>
        <p:spPr>
          <a:xfrm>
            <a:off x="251520" y="5373216"/>
            <a:ext cx="8640960" cy="646331"/>
          </a:xfrm>
          <a:prstGeom prst="rect">
            <a:avLst/>
          </a:prstGeom>
        </p:spPr>
        <p:txBody>
          <a:bodyPr wrap="square">
            <a:spAutoFit/>
          </a:bodyPr>
          <a:lstStyle/>
          <a:p>
            <a:r>
              <a:rPr lang="fr-FR" dirty="0" smtClean="0"/>
              <a:t>Ce diagramme permet de visualiser toutes les causes d’un problème donné et peut servir de base de planification des </a:t>
            </a:r>
            <a:r>
              <a:rPr lang="fr-FR" b="1" dirty="0" smtClean="0"/>
              <a:t>actions à mener</a:t>
            </a:r>
            <a:r>
              <a:rPr lang="fr-FR" dirty="0" smtClean="0"/>
              <a:t> pour résoudre chacune des causes.</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692695"/>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r-F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Le diagramme d’Ishikawa</a:t>
            </a:r>
            <a:endParaRPr lang="fr-FR"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sp>
        <p:nvSpPr>
          <p:cNvPr id="3" name="Sous-titre 2"/>
          <p:cNvSpPr>
            <a:spLocks noGrp="1"/>
          </p:cNvSpPr>
          <p:nvPr>
            <p:ph type="subTitle" idx="1"/>
          </p:nvPr>
        </p:nvSpPr>
        <p:spPr>
          <a:xfrm>
            <a:off x="323528" y="980728"/>
            <a:ext cx="8496944" cy="5400600"/>
          </a:xfrm>
        </p:spPr>
        <p:txBody>
          <a:bodyPr>
            <a:noAutofit/>
          </a:bodyPr>
          <a:lstStyle/>
          <a:p>
            <a:pPr algn="l">
              <a:spcBef>
                <a:spcPts val="0"/>
              </a:spcBef>
              <a:spcAft>
                <a:spcPts val="1200"/>
              </a:spcAft>
            </a:pPr>
            <a:r>
              <a:rPr lang="fr-FR" sz="24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Pour construire votre diagramme d’Ishikawa …</a:t>
            </a:r>
          </a:p>
          <a:p>
            <a:pPr algn="l">
              <a:spcBef>
                <a:spcPts val="0"/>
              </a:spcBef>
              <a:spcAft>
                <a:spcPts val="1200"/>
              </a:spcAft>
            </a:pPr>
            <a:r>
              <a:rPr lang="fr-FR" sz="2400" dirty="0" smtClean="0">
                <a:solidFill>
                  <a:schemeClr val="tx1"/>
                </a:solidFill>
                <a:effectLst>
                  <a:outerShdw blurRad="38100" dist="38100" dir="2700000" algn="tl">
                    <a:srgbClr val="000000">
                      <a:alpha val="43137"/>
                    </a:srgbClr>
                  </a:outerShdw>
                </a:effectLst>
              </a:rPr>
              <a:t>Suivre les étapes suivantes :</a:t>
            </a:r>
          </a:p>
          <a:p>
            <a:pPr marL="457200" indent="-457200" algn="just">
              <a:spcBef>
                <a:spcPts val="0"/>
              </a:spcBef>
              <a:spcAft>
                <a:spcPts val="1200"/>
              </a:spcAft>
              <a:buClr>
                <a:srgbClr val="C00000"/>
              </a:buClr>
              <a:buFont typeface="+mj-lt"/>
              <a:buAutoNum type="alphaUcPeriod"/>
            </a:pPr>
            <a:r>
              <a:rPr lang="fr-FR" sz="2400" dirty="0" smtClean="0">
                <a:solidFill>
                  <a:schemeClr val="tx1"/>
                </a:solidFill>
              </a:rPr>
              <a:t>Définir précisément l’effet recherché, ou le problème identifié et son impact sur le projet …</a:t>
            </a:r>
          </a:p>
          <a:p>
            <a:pPr marL="457200" indent="-457200" algn="just">
              <a:spcBef>
                <a:spcPts val="0"/>
              </a:spcBef>
              <a:spcAft>
                <a:spcPts val="1200"/>
              </a:spcAft>
              <a:buClr>
                <a:srgbClr val="C00000"/>
              </a:buClr>
              <a:buFont typeface="+mj-lt"/>
              <a:buAutoNum type="alphaUcPeriod"/>
            </a:pPr>
            <a:r>
              <a:rPr lang="fr-FR" sz="2400" dirty="0" smtClean="0">
                <a:solidFill>
                  <a:schemeClr val="tx1"/>
                </a:solidFill>
              </a:rPr>
              <a:t>Lister toutes les causes possibles vous venant à l’esprit, l’idéal étant de faire cet exercice en groupe.</a:t>
            </a:r>
          </a:p>
          <a:p>
            <a:pPr marL="457200" indent="-457200" algn="just">
              <a:spcBef>
                <a:spcPts val="0"/>
              </a:spcBef>
              <a:spcAft>
                <a:spcPts val="1200"/>
              </a:spcAft>
              <a:buClr>
                <a:srgbClr val="C00000"/>
              </a:buClr>
              <a:buFont typeface="+mj-lt"/>
              <a:buAutoNum type="alphaUcPeriod" startAt="2"/>
            </a:pPr>
            <a:r>
              <a:rPr lang="fr-FR" sz="2400" dirty="0" smtClean="0">
                <a:solidFill>
                  <a:schemeClr val="tx1"/>
                </a:solidFill>
              </a:rPr>
              <a:t>Regrouper les causes dans les grandes catégories de causes commençant par </a:t>
            </a:r>
            <a:r>
              <a:rPr lang="fr-FR" sz="2400" dirty="0" smtClean="0">
                <a:solidFill>
                  <a:srgbClr val="0070C0"/>
                </a:solidFill>
                <a:effectLst>
                  <a:outerShdw blurRad="38100" dist="38100" dir="2700000" algn="tl">
                    <a:srgbClr val="000000">
                      <a:alpha val="43137"/>
                    </a:srgbClr>
                  </a:outerShdw>
                </a:effectLst>
                <a:latin typeface="Arial" pitchFamily="34" charset="0"/>
                <a:cs typeface="Arial" pitchFamily="34" charset="0"/>
              </a:rPr>
              <a:t>M</a:t>
            </a:r>
            <a:r>
              <a:rPr lang="fr-FR" sz="2400" dirty="0" smtClean="0">
                <a:solidFill>
                  <a:schemeClr val="tx1"/>
                </a:solidFill>
              </a:rPr>
              <a:t>.</a:t>
            </a:r>
          </a:p>
          <a:p>
            <a:pPr marL="457200" indent="-457200" algn="just">
              <a:spcBef>
                <a:spcPts val="0"/>
              </a:spcBef>
              <a:spcAft>
                <a:spcPts val="1200"/>
              </a:spcAft>
              <a:buClr>
                <a:srgbClr val="C00000"/>
              </a:buClr>
              <a:buFont typeface="+mj-lt"/>
              <a:buAutoNum type="alphaUcPeriod" startAt="4"/>
            </a:pPr>
            <a:r>
              <a:rPr lang="fr-FR" sz="2400" dirty="0" smtClean="0">
                <a:solidFill>
                  <a:schemeClr val="tx1"/>
                </a:solidFill>
              </a:rPr>
              <a:t>Détailler les causes en sous-causes, puis déterminer la cause la plus probable.</a:t>
            </a:r>
          </a:p>
          <a:p>
            <a:pPr marL="457200" indent="-457200" algn="just">
              <a:spcBef>
                <a:spcPts val="0"/>
              </a:spcBef>
              <a:spcAft>
                <a:spcPts val="1200"/>
              </a:spcAft>
              <a:buClr>
                <a:srgbClr val="C00000"/>
              </a:buClr>
              <a:buFont typeface="+mj-lt"/>
              <a:buAutoNum type="alphaUcPeriod" startAt="4"/>
            </a:pPr>
            <a:r>
              <a:rPr lang="fr-FR" sz="2400" dirty="0" smtClean="0">
                <a:solidFill>
                  <a:schemeClr val="tx1"/>
                </a:solidFill>
              </a:rPr>
              <a:t>Lister le plan d’actions pour résoudre chaque défaut.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692695"/>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r-F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Le diagramme d’Ishikawa</a:t>
            </a:r>
            <a:endParaRPr lang="fr-FR"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sp>
        <p:nvSpPr>
          <p:cNvPr id="3" name="Sous-titre 2"/>
          <p:cNvSpPr>
            <a:spLocks noGrp="1"/>
          </p:cNvSpPr>
          <p:nvPr>
            <p:ph type="subTitle" idx="1"/>
          </p:nvPr>
        </p:nvSpPr>
        <p:spPr>
          <a:xfrm>
            <a:off x="251520" y="1268760"/>
            <a:ext cx="8712968" cy="5184576"/>
          </a:xfrm>
        </p:spPr>
        <p:txBody>
          <a:bodyPr>
            <a:noAutofit/>
          </a:bodyPr>
          <a:lstStyle/>
          <a:p>
            <a:pPr algn="l">
              <a:spcBef>
                <a:spcPts val="0"/>
              </a:spcBef>
              <a:spcAft>
                <a:spcPts val="600"/>
              </a:spcAft>
            </a:pPr>
            <a:r>
              <a:rPr lang="fr-FR" sz="2000" dirty="0" smtClean="0">
                <a:solidFill>
                  <a:schemeClr val="tx1"/>
                </a:solidFill>
                <a:effectLst>
                  <a:outerShdw blurRad="38100" dist="38100" dir="2700000" algn="tl">
                    <a:srgbClr val="000000">
                      <a:alpha val="43137"/>
                    </a:srgbClr>
                  </a:outerShdw>
                </a:effectLst>
              </a:rPr>
              <a:t>Exemple d’effet </a:t>
            </a:r>
            <a:r>
              <a:rPr lang="fr-FR" sz="2000" dirty="0" smtClean="0">
                <a:solidFill>
                  <a:schemeClr val="tx1"/>
                </a:solidFill>
              </a:rPr>
              <a:t>: très mauvais taux de satisfaction de la clientèle d’une entreprise. </a:t>
            </a:r>
            <a:r>
              <a:rPr lang="fr-FR" sz="2000" dirty="0" smtClean="0">
                <a:solidFill>
                  <a:schemeClr val="tx1"/>
                </a:solidFill>
                <a:effectLst>
                  <a:outerShdw blurRad="38100" dist="38100" dir="2700000" algn="tl">
                    <a:srgbClr val="000000">
                      <a:alpha val="43137"/>
                    </a:srgbClr>
                  </a:outerShdw>
                </a:effectLst>
              </a:rPr>
              <a:t>Objectif du projet </a:t>
            </a:r>
            <a:r>
              <a:rPr lang="fr-FR" sz="2000" dirty="0" smtClean="0">
                <a:solidFill>
                  <a:schemeClr val="tx1"/>
                </a:solidFill>
              </a:rPr>
              <a:t>: amélioration du taux de satisfaction clientèle.</a:t>
            </a:r>
            <a:endParaRPr lang="fr-FR" sz="2000" b="1" dirty="0" smtClean="0">
              <a:solidFill>
                <a:srgbClr val="0070C0"/>
              </a:solidFill>
            </a:endParaRPr>
          </a:p>
          <a:p>
            <a:pPr algn="just">
              <a:spcBef>
                <a:spcPts val="0"/>
              </a:spcBef>
            </a:pPr>
            <a:r>
              <a:rPr lang="fr-FR" sz="2000" dirty="0" smtClean="0">
                <a:solidFill>
                  <a:schemeClr val="tx1"/>
                </a:solidFill>
                <a:effectLst>
                  <a:outerShdw blurRad="38100" dist="38100" dir="2700000" algn="tl">
                    <a:srgbClr val="000000">
                      <a:alpha val="43137"/>
                    </a:srgbClr>
                  </a:outerShdw>
                </a:effectLst>
              </a:rPr>
              <a:t>Causes probables identifiées </a:t>
            </a:r>
            <a:r>
              <a:rPr lang="fr-FR" sz="2000" dirty="0" smtClean="0">
                <a:solidFill>
                  <a:schemeClr val="tx1"/>
                </a:solidFill>
              </a:rPr>
              <a:t>: problèmes de coupure de réseau informatique dans l’entreprise, temps d’attente trop long au téléphone, personnel très insuffisant, manque de procédures pour former les nouveaux arrivants, manque de lumière naturelle dans le call-center (dépression des techniciens), manager souvent absent, panne d’imprimante succédant à un gaspillage de papier et coupure de serveur suite à un orage avec absence de serveur de secours. </a:t>
            </a:r>
          </a:p>
          <a:p>
            <a:pPr algn="l">
              <a:spcBef>
                <a:spcPts val="0"/>
              </a:spcBef>
              <a:spcAft>
                <a:spcPts val="1200"/>
              </a:spcAft>
            </a:pPr>
            <a:r>
              <a:rPr lang="fr-FR" sz="2000" i="1" dirty="0" smtClean="0">
                <a:solidFill>
                  <a:schemeClr val="tx1"/>
                </a:solidFill>
              </a:rPr>
              <a:t>« Cas extrême où les causes menant à l’effet sont nombreuses et identifiables ».</a:t>
            </a:r>
          </a:p>
          <a:p>
            <a:pPr algn="l">
              <a:spcBef>
                <a:spcPts val="0"/>
              </a:spcBef>
              <a:spcAft>
                <a:spcPts val="600"/>
              </a:spcAft>
            </a:pPr>
            <a:r>
              <a:rPr lang="fr-FR" sz="2000" dirty="0" smtClean="0">
                <a:solidFill>
                  <a:schemeClr val="tx1"/>
                </a:solidFill>
              </a:rPr>
              <a:t>Les catégories M :</a:t>
            </a:r>
          </a:p>
          <a:p>
            <a:pPr algn="l">
              <a:spcBef>
                <a:spcPts val="0"/>
              </a:spcBef>
            </a:pPr>
            <a:r>
              <a:rPr lang="fr-FR" sz="2000" dirty="0" smtClean="0">
                <a:solidFill>
                  <a:srgbClr val="0070C0"/>
                </a:solidFill>
                <a:effectLst>
                  <a:outerShdw blurRad="38100" dist="38100" dir="2700000" algn="tl">
                    <a:srgbClr val="000000">
                      <a:alpha val="43137"/>
                    </a:srgbClr>
                  </a:outerShdw>
                </a:effectLst>
              </a:rPr>
              <a:t>Machines :</a:t>
            </a:r>
            <a:r>
              <a:rPr lang="fr-FR" sz="2000" dirty="0" smtClean="0">
                <a:solidFill>
                  <a:schemeClr val="tx1"/>
                </a:solidFill>
              </a:rPr>
              <a:t>	Nombre d’imprimantes et de serveurs insuffisants …</a:t>
            </a:r>
          </a:p>
          <a:p>
            <a:pPr algn="l">
              <a:spcBef>
                <a:spcPts val="0"/>
              </a:spcBef>
            </a:pPr>
            <a:r>
              <a:rPr lang="fr-FR" sz="2000" dirty="0" smtClean="0">
                <a:solidFill>
                  <a:srgbClr val="0070C0"/>
                </a:solidFill>
                <a:effectLst>
                  <a:outerShdw blurRad="38100" dist="38100" dir="2700000" algn="tl">
                    <a:srgbClr val="000000">
                      <a:alpha val="43137"/>
                    </a:srgbClr>
                  </a:outerShdw>
                </a:effectLst>
              </a:rPr>
              <a:t>Main-d'œuvre :</a:t>
            </a:r>
            <a:r>
              <a:rPr lang="fr-FR" sz="2000" dirty="0" smtClean="0">
                <a:solidFill>
                  <a:schemeClr val="tx1"/>
                </a:solidFill>
              </a:rPr>
              <a:t>	Personnel très insuffisant, absentéisme, management …</a:t>
            </a:r>
          </a:p>
          <a:p>
            <a:pPr algn="l">
              <a:spcBef>
                <a:spcPts val="0"/>
              </a:spcBef>
            </a:pPr>
            <a:r>
              <a:rPr lang="fr-FR" sz="2000" dirty="0" smtClean="0">
                <a:solidFill>
                  <a:srgbClr val="0070C0"/>
                </a:solidFill>
                <a:effectLst>
                  <a:outerShdw blurRad="38100" dist="38100" dir="2700000" algn="tl">
                    <a:srgbClr val="000000">
                      <a:alpha val="43137"/>
                    </a:srgbClr>
                  </a:outerShdw>
                </a:effectLst>
              </a:rPr>
              <a:t>Méthodes :</a:t>
            </a:r>
            <a:r>
              <a:rPr lang="fr-FR" sz="2000" dirty="0" smtClean="0">
                <a:solidFill>
                  <a:schemeClr val="tx1"/>
                </a:solidFill>
              </a:rPr>
              <a:t>	Manque de procédures …</a:t>
            </a:r>
          </a:p>
          <a:p>
            <a:pPr algn="l">
              <a:spcBef>
                <a:spcPts val="0"/>
              </a:spcBef>
            </a:pPr>
            <a:r>
              <a:rPr lang="fr-FR" sz="2000" dirty="0" smtClean="0">
                <a:solidFill>
                  <a:srgbClr val="0070C0"/>
                </a:solidFill>
                <a:effectLst>
                  <a:outerShdw blurRad="38100" dist="38100" dir="2700000" algn="tl">
                    <a:srgbClr val="000000">
                      <a:alpha val="43137"/>
                    </a:srgbClr>
                  </a:outerShdw>
                </a:effectLst>
              </a:rPr>
              <a:t>Matières :</a:t>
            </a:r>
            <a:r>
              <a:rPr lang="fr-FR" sz="2000" dirty="0" smtClean="0">
                <a:solidFill>
                  <a:schemeClr val="tx1"/>
                </a:solidFill>
              </a:rPr>
              <a:t>	Gaspillage de papier, coupures d’électricité suite à un orage …</a:t>
            </a:r>
          </a:p>
          <a:p>
            <a:pPr algn="l">
              <a:spcBef>
                <a:spcPts val="0"/>
              </a:spcBef>
            </a:pPr>
            <a:r>
              <a:rPr lang="fr-FR" sz="2000" dirty="0" smtClean="0">
                <a:solidFill>
                  <a:srgbClr val="0070C0"/>
                </a:solidFill>
                <a:effectLst>
                  <a:outerShdw blurRad="38100" dist="38100" dir="2700000" algn="tl">
                    <a:srgbClr val="000000">
                      <a:alpha val="43137"/>
                    </a:srgbClr>
                  </a:outerShdw>
                </a:effectLst>
              </a:rPr>
              <a:t>Milieu :</a:t>
            </a:r>
            <a:r>
              <a:rPr lang="fr-FR" sz="2000" dirty="0" smtClean="0">
                <a:solidFill>
                  <a:schemeClr val="tx1"/>
                </a:solidFill>
              </a:rPr>
              <a:t>		Call-center trop sombre …</a:t>
            </a:r>
          </a:p>
        </p:txBody>
      </p:sp>
      <p:sp>
        <p:nvSpPr>
          <p:cNvPr id="4" name="Rectangle 3"/>
          <p:cNvSpPr/>
          <p:nvPr/>
        </p:nvSpPr>
        <p:spPr>
          <a:xfrm>
            <a:off x="251520" y="899428"/>
            <a:ext cx="2967479" cy="369332"/>
          </a:xfrm>
          <a:prstGeom prst="rect">
            <a:avLst/>
          </a:prstGeom>
        </p:spPr>
        <p:txBody>
          <a:bodyPr wrap="none">
            <a:spAutoFit/>
          </a:bodyPr>
          <a:lstStyle/>
          <a:p>
            <a:r>
              <a:rPr lang="fr-FR"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Un exemple pour illustrer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692695"/>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r-F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Le diagramme d’Ishikawa</a:t>
            </a:r>
            <a:endParaRPr lang="fr-FR"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sp>
        <p:nvSpPr>
          <p:cNvPr id="3" name="Sous-titre 2"/>
          <p:cNvSpPr>
            <a:spLocks noGrp="1"/>
          </p:cNvSpPr>
          <p:nvPr>
            <p:ph type="subTitle" idx="1"/>
          </p:nvPr>
        </p:nvSpPr>
        <p:spPr>
          <a:xfrm>
            <a:off x="323528" y="908720"/>
            <a:ext cx="8496944" cy="432048"/>
          </a:xfrm>
        </p:spPr>
        <p:txBody>
          <a:bodyPr>
            <a:noAutofit/>
          </a:bodyPr>
          <a:lstStyle/>
          <a:p>
            <a:pPr algn="l">
              <a:spcBef>
                <a:spcPts val="0"/>
              </a:spcBef>
              <a:spcAft>
                <a:spcPts val="600"/>
              </a:spcAft>
            </a:pPr>
            <a:r>
              <a:rPr lang="fr-FR" sz="18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Voici dans notre exemple ce que donne le diagramme d’Ishikawa :</a:t>
            </a:r>
          </a:p>
          <a:p>
            <a:pPr algn="l">
              <a:spcBef>
                <a:spcPts val="0"/>
              </a:spcBef>
            </a:pPr>
            <a:endParaRPr lang="fr-FR" sz="2000" dirty="0" smtClean="0">
              <a:solidFill>
                <a:schemeClr val="tx1"/>
              </a:solidFill>
            </a:endParaRPr>
          </a:p>
          <a:p>
            <a:pPr algn="l">
              <a:spcBef>
                <a:spcPts val="0"/>
              </a:spcBef>
            </a:pPr>
            <a:endParaRPr lang="fr-FR" sz="2000" dirty="0" smtClean="0">
              <a:solidFill>
                <a:schemeClr val="tx1"/>
              </a:solidFill>
            </a:endParaRPr>
          </a:p>
        </p:txBody>
      </p:sp>
      <p:pic>
        <p:nvPicPr>
          <p:cNvPr id="5" name="Picture 2" descr="D:\Users\MVENTURI\Desktop\Nelle Prez PROJETS\Exemple Ishikawa.PNG"/>
          <p:cNvPicPr>
            <a:picLocks noChangeAspect="1" noChangeArrowheads="1"/>
          </p:cNvPicPr>
          <p:nvPr/>
        </p:nvPicPr>
        <p:blipFill>
          <a:blip r:embed="rId2" cstate="print"/>
          <a:srcRect/>
          <a:stretch>
            <a:fillRect/>
          </a:stretch>
        </p:blipFill>
        <p:spPr bwMode="auto">
          <a:xfrm>
            <a:off x="395536" y="1340768"/>
            <a:ext cx="8424936" cy="532859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692695"/>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r-F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Le diagramme d’Ishikawa</a:t>
            </a:r>
            <a:endParaRPr lang="fr-FR"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sp>
        <p:nvSpPr>
          <p:cNvPr id="4" name="Rectangle 3"/>
          <p:cNvSpPr/>
          <p:nvPr/>
        </p:nvSpPr>
        <p:spPr>
          <a:xfrm>
            <a:off x="251520" y="899428"/>
            <a:ext cx="4057521" cy="369332"/>
          </a:xfrm>
          <a:prstGeom prst="rect">
            <a:avLst/>
          </a:prstGeom>
        </p:spPr>
        <p:txBody>
          <a:bodyPr wrap="none">
            <a:spAutoFit/>
          </a:bodyPr>
          <a:lstStyle/>
          <a:p>
            <a:r>
              <a:rPr lang="fr-FR"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Un exemple plus « domestique » …</a:t>
            </a:r>
            <a:endParaRPr lang="fr-FR" dirty="0"/>
          </a:p>
        </p:txBody>
      </p:sp>
      <p:pic>
        <p:nvPicPr>
          <p:cNvPr id="6" name="Image 5" descr="diagramme.png"/>
          <p:cNvPicPr>
            <a:picLocks noChangeAspect="1"/>
          </p:cNvPicPr>
          <p:nvPr/>
        </p:nvPicPr>
        <p:blipFill>
          <a:blip r:embed="rId2" cstate="print"/>
          <a:stretch>
            <a:fillRect/>
          </a:stretch>
        </p:blipFill>
        <p:spPr>
          <a:xfrm>
            <a:off x="539552" y="1772816"/>
            <a:ext cx="7992888" cy="46389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282134"/>
            <a:ext cx="8064896" cy="338554"/>
          </a:xfrm>
          <a:prstGeom prst="rect">
            <a:avLst/>
          </a:prstGeom>
          <a:ln>
            <a:noFill/>
          </a:ln>
        </p:spPr>
        <p:txBody>
          <a:bodyPr wrap="square" lIns="36000" rIns="36000">
            <a:spAutoFit/>
          </a:bodyPr>
          <a:lstStyle/>
          <a:p>
            <a:r>
              <a:rPr lang="fr-FR" sz="1600" b="1" dirty="0" smtClean="0">
                <a:solidFill>
                  <a:srgbClr val="7030A0"/>
                </a:solidFill>
              </a:rPr>
              <a:t>La roue de </a:t>
            </a:r>
            <a:r>
              <a:rPr lang="fr-FR" sz="1600" b="1" dirty="0" smtClean="0">
                <a:solidFill>
                  <a:srgbClr val="7030A0"/>
                </a:solidFill>
              </a:rPr>
              <a:t>Deming : le P.D.C.A.</a:t>
            </a:r>
            <a:endParaRPr lang="fr-FR" sz="1600" b="1" dirty="0" smtClean="0">
              <a:solidFill>
                <a:srgbClr val="7030A0"/>
              </a:solidFill>
            </a:endParaRPr>
          </a:p>
        </p:txBody>
      </p:sp>
      <p:sp>
        <p:nvSpPr>
          <p:cNvPr id="7" name="Rectangle 6"/>
          <p:cNvSpPr/>
          <p:nvPr/>
        </p:nvSpPr>
        <p:spPr>
          <a:xfrm>
            <a:off x="4427984" y="4077072"/>
            <a:ext cx="4572000" cy="1169551"/>
          </a:xfrm>
          <a:prstGeom prst="rect">
            <a:avLst/>
          </a:prstGeom>
        </p:spPr>
        <p:txBody>
          <a:bodyPr>
            <a:spAutoFit/>
          </a:bodyPr>
          <a:lstStyle/>
          <a:p>
            <a:pPr fontAlgn="base"/>
            <a:r>
              <a:rPr lang="fr-FR" sz="1400" dirty="0" smtClean="0">
                <a:solidFill>
                  <a:srgbClr val="5D5D5D"/>
                </a:solidFill>
                <a:latin typeface="Source Sans Pro"/>
              </a:rPr>
              <a:t>La roue de Deming, le PDCA</a:t>
            </a:r>
          </a:p>
          <a:p>
            <a:pPr fontAlgn="base"/>
            <a:r>
              <a:rPr lang="fr-FR" sz="1400" dirty="0" smtClean="0">
                <a:solidFill>
                  <a:srgbClr val="5D5D5D"/>
                </a:solidFill>
                <a:latin typeface="Source Sans Pro"/>
              </a:rPr>
              <a:t>L'idée étant de répéter les 4 phases : Plan, Do, Check, Act tant que le niveau attendu n'est pas atteint. (Voir aussi la méthode Lean Six Sigma : Define, Measure, Analyze, Improve, Control).</a:t>
            </a:r>
          </a:p>
        </p:txBody>
      </p:sp>
      <p:sp>
        <p:nvSpPr>
          <p:cNvPr id="9" name="ZoneTexte 8"/>
          <p:cNvSpPr txBox="1"/>
          <p:nvPr/>
        </p:nvSpPr>
        <p:spPr>
          <a:xfrm>
            <a:off x="539552" y="1124744"/>
            <a:ext cx="3888432" cy="954107"/>
          </a:xfrm>
          <a:prstGeom prst="rect">
            <a:avLst/>
          </a:prstGeom>
          <a:noFill/>
        </p:spPr>
        <p:txBody>
          <a:bodyPr wrap="square" rtlCol="0">
            <a:spAutoFit/>
          </a:bodyPr>
          <a:lstStyle/>
          <a:p>
            <a:r>
              <a:rPr lang="fr-FR" sz="1400" b="1" dirty="0" smtClean="0">
                <a:solidFill>
                  <a:srgbClr val="7030A0"/>
                </a:solidFill>
                <a:latin typeface="Source Sans Pro"/>
              </a:rPr>
              <a:t>Plan</a:t>
            </a:r>
          </a:p>
          <a:p>
            <a:r>
              <a:rPr lang="fr-FR" sz="1400" dirty="0" smtClean="0">
                <a:solidFill>
                  <a:srgbClr val="5D5D5D"/>
                </a:solidFill>
                <a:latin typeface="Source Sans Pro"/>
              </a:rPr>
              <a:t>Planifier et préparer le travail à effectuer. Etablir les objectifs, définir les tâches à exécuter.</a:t>
            </a:r>
          </a:p>
        </p:txBody>
      </p:sp>
      <p:sp>
        <p:nvSpPr>
          <p:cNvPr id="11" name="ZoneTexte 10"/>
          <p:cNvSpPr txBox="1"/>
          <p:nvPr/>
        </p:nvSpPr>
        <p:spPr>
          <a:xfrm>
            <a:off x="539552" y="2060848"/>
            <a:ext cx="3888432" cy="1169551"/>
          </a:xfrm>
          <a:prstGeom prst="rect">
            <a:avLst/>
          </a:prstGeom>
          <a:noFill/>
        </p:spPr>
        <p:txBody>
          <a:bodyPr wrap="square" rtlCol="0">
            <a:spAutoFit/>
          </a:bodyPr>
          <a:lstStyle/>
          <a:p>
            <a:r>
              <a:rPr lang="fr-FR" sz="1400" b="1" dirty="0" smtClean="0">
                <a:solidFill>
                  <a:srgbClr val="7030A0"/>
                </a:solidFill>
                <a:latin typeface="Source Sans Pro"/>
              </a:rPr>
              <a:t>Do</a:t>
            </a:r>
          </a:p>
          <a:p>
            <a:r>
              <a:rPr lang="fr-FR" sz="1400" dirty="0" smtClean="0">
                <a:solidFill>
                  <a:srgbClr val="5D5D5D"/>
                </a:solidFill>
                <a:latin typeface="Source Sans Pro"/>
              </a:rPr>
              <a:t>Faire, réaliser. Exécuter les tâches prévues. Il peut être intéressant de limiter l'ampleur et la portée des tâches à exécuter afin de disposer d'un meilleur contrôle (processus répétitif).</a:t>
            </a:r>
          </a:p>
        </p:txBody>
      </p:sp>
      <p:sp>
        <p:nvSpPr>
          <p:cNvPr id="12" name="ZoneTexte 11"/>
          <p:cNvSpPr txBox="1"/>
          <p:nvPr/>
        </p:nvSpPr>
        <p:spPr>
          <a:xfrm>
            <a:off x="539552" y="3284984"/>
            <a:ext cx="3888432" cy="738664"/>
          </a:xfrm>
          <a:prstGeom prst="rect">
            <a:avLst/>
          </a:prstGeom>
          <a:noFill/>
        </p:spPr>
        <p:txBody>
          <a:bodyPr wrap="square" rtlCol="0">
            <a:spAutoFit/>
          </a:bodyPr>
          <a:lstStyle/>
          <a:p>
            <a:r>
              <a:rPr lang="fr-FR" sz="1400" b="1" dirty="0" smtClean="0">
                <a:solidFill>
                  <a:srgbClr val="7030A0"/>
                </a:solidFill>
                <a:latin typeface="Source Sans Pro"/>
              </a:rPr>
              <a:t>Check</a:t>
            </a:r>
          </a:p>
          <a:p>
            <a:r>
              <a:rPr lang="fr-FR" sz="1400" dirty="0" smtClean="0">
                <a:solidFill>
                  <a:srgbClr val="5D5D5D"/>
                </a:solidFill>
                <a:latin typeface="Source Sans Pro"/>
              </a:rPr>
              <a:t>Vérifier les résultats. Mesurer et comparer avec les prévisions.</a:t>
            </a:r>
          </a:p>
        </p:txBody>
      </p:sp>
      <p:sp>
        <p:nvSpPr>
          <p:cNvPr id="13" name="ZoneTexte 12"/>
          <p:cNvSpPr txBox="1"/>
          <p:nvPr/>
        </p:nvSpPr>
        <p:spPr>
          <a:xfrm>
            <a:off x="539552" y="4077072"/>
            <a:ext cx="3888432" cy="1600438"/>
          </a:xfrm>
          <a:prstGeom prst="rect">
            <a:avLst/>
          </a:prstGeom>
          <a:noFill/>
        </p:spPr>
        <p:txBody>
          <a:bodyPr wrap="square" rtlCol="0">
            <a:spAutoFit/>
          </a:bodyPr>
          <a:lstStyle/>
          <a:p>
            <a:r>
              <a:rPr lang="fr-FR" sz="1400" b="1" dirty="0" smtClean="0">
                <a:solidFill>
                  <a:srgbClr val="7030A0"/>
                </a:solidFill>
                <a:latin typeface="Source Sans Pro"/>
              </a:rPr>
              <a:t>Act</a:t>
            </a:r>
          </a:p>
          <a:p>
            <a:r>
              <a:rPr lang="fr-FR" sz="1400" dirty="0" smtClean="0">
                <a:solidFill>
                  <a:srgbClr val="5D5D5D"/>
                </a:solidFill>
                <a:latin typeface="Source Sans Pro"/>
              </a:rPr>
              <a:t>Agir, corriger, prendre les décisions qui s'imposent. Identifier les causes des dérives entre le réalisé et l'attendu. Identifier les nouveaux points d'intervention, redéfinir les processus si nécessaire. </a:t>
            </a:r>
            <a:br>
              <a:rPr lang="fr-FR" sz="1400" dirty="0" smtClean="0">
                <a:solidFill>
                  <a:srgbClr val="5D5D5D"/>
                </a:solidFill>
                <a:latin typeface="Source Sans Pro"/>
              </a:rPr>
            </a:br>
            <a:r>
              <a:rPr lang="fr-FR" sz="1400" dirty="0" smtClean="0">
                <a:solidFill>
                  <a:srgbClr val="5D5D5D"/>
                </a:solidFill>
                <a:latin typeface="Source Sans Pro"/>
              </a:rPr>
              <a:t>Boucler, c'est une roue.</a:t>
            </a:r>
          </a:p>
        </p:txBody>
      </p:sp>
      <p:sp>
        <p:nvSpPr>
          <p:cNvPr id="16" name="Rectangle 15"/>
          <p:cNvSpPr/>
          <p:nvPr/>
        </p:nvSpPr>
        <p:spPr>
          <a:xfrm>
            <a:off x="4427984" y="5373216"/>
            <a:ext cx="4536504" cy="276999"/>
          </a:xfrm>
          <a:prstGeom prst="rect">
            <a:avLst/>
          </a:prstGeom>
        </p:spPr>
        <p:txBody>
          <a:bodyPr wrap="square">
            <a:spAutoFit/>
          </a:bodyPr>
          <a:lstStyle/>
          <a:p>
            <a:r>
              <a:rPr lang="fr-FR" sz="1200" b="1" dirty="0" smtClean="0"/>
              <a:t>Définir</a:t>
            </a:r>
            <a:r>
              <a:rPr lang="fr-FR" sz="1200" dirty="0" smtClean="0"/>
              <a:t>, </a:t>
            </a:r>
            <a:r>
              <a:rPr lang="fr-FR" sz="1200" b="1" dirty="0" smtClean="0"/>
              <a:t>Mesurer,</a:t>
            </a:r>
            <a:r>
              <a:rPr lang="fr-FR" sz="1200" dirty="0" smtClean="0"/>
              <a:t> </a:t>
            </a:r>
            <a:r>
              <a:rPr lang="fr-FR" sz="1200" b="1" dirty="0" smtClean="0"/>
              <a:t>Analyser</a:t>
            </a:r>
            <a:r>
              <a:rPr lang="fr-FR" sz="1200" dirty="0" smtClean="0"/>
              <a:t>, </a:t>
            </a:r>
            <a:r>
              <a:rPr lang="fr-FR" sz="1200" b="1" dirty="0" smtClean="0"/>
              <a:t>Améliorer,</a:t>
            </a:r>
            <a:r>
              <a:rPr lang="fr-FR" sz="1200" dirty="0" smtClean="0"/>
              <a:t> </a:t>
            </a:r>
            <a:r>
              <a:rPr lang="fr-FR" sz="1200" b="1" dirty="0" smtClean="0"/>
              <a:t>Maîtriser</a:t>
            </a:r>
            <a:endParaRPr lang="fr-FR" dirty="0"/>
          </a:p>
        </p:txBody>
      </p:sp>
      <p:pic>
        <p:nvPicPr>
          <p:cNvPr id="17" name="Picture 2" descr="D:\Users\MVENTURI\Desktop\GIM_logo_violet.PNG"/>
          <p:cNvPicPr>
            <a:picLocks noChangeAspect="1" noChangeArrowheads="1"/>
          </p:cNvPicPr>
          <p:nvPr/>
        </p:nvPicPr>
        <p:blipFill>
          <a:blip r:embed="rId2" cstate="print"/>
          <a:srcRect/>
          <a:stretch>
            <a:fillRect/>
          </a:stretch>
        </p:blipFill>
        <p:spPr bwMode="auto">
          <a:xfrm>
            <a:off x="251520" y="225364"/>
            <a:ext cx="648072" cy="395324"/>
          </a:xfrm>
          <a:prstGeom prst="rect">
            <a:avLst/>
          </a:prstGeom>
          <a:noFill/>
        </p:spPr>
      </p:pic>
      <p:pic>
        <p:nvPicPr>
          <p:cNvPr id="1026" name="Picture 2" descr="D:\Users\MVENTURI\Desktop\Nelle Prez PROJETS\Qualite-Deming.jpg"/>
          <p:cNvPicPr>
            <a:picLocks noChangeAspect="1" noChangeArrowheads="1"/>
          </p:cNvPicPr>
          <p:nvPr/>
        </p:nvPicPr>
        <p:blipFill>
          <a:blip r:embed="rId3" cstate="print"/>
          <a:srcRect/>
          <a:stretch>
            <a:fillRect/>
          </a:stretch>
        </p:blipFill>
        <p:spPr bwMode="auto">
          <a:xfrm>
            <a:off x="4355976" y="620688"/>
            <a:ext cx="4788024" cy="338752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785</Words>
  <Application>Microsoft Office PowerPoint</Application>
  <PresentationFormat>Affichage à l'écran (4:3)</PresentationFormat>
  <Paragraphs>81</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Le diagramme d’Ishikawa</vt:lpstr>
      <vt:lpstr>Le diagramme d’Ishikawa</vt:lpstr>
      <vt:lpstr>Le diagramme d’Ishikawa</vt:lpstr>
      <vt:lpstr>Le diagramme d’Ishikawa</vt:lpstr>
      <vt:lpstr>Le diagramme d’Ishikawa</vt:lpstr>
      <vt:lpstr>Le diagramme d’Ishikawa</vt:lpstr>
      <vt:lpstr>Le diagramme d’Ishikawa</vt:lpstr>
      <vt:lpstr>Le diagramme d’Ishikawa</vt:lpstr>
      <vt:lpstr>Diapositive 9</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diagramme d’Ishikawa</dc:title>
  <dc:creator>Venturini, Michel</dc:creator>
  <cp:lastModifiedBy>Michel VENTURINI (mventuri)</cp:lastModifiedBy>
  <cp:revision>39</cp:revision>
  <dcterms:created xsi:type="dcterms:W3CDTF">2017-03-31T19:22:58Z</dcterms:created>
  <dcterms:modified xsi:type="dcterms:W3CDTF">2017-09-11T14:33:20Z</dcterms:modified>
</cp:coreProperties>
</file>