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theme/theme5.xml" ContentType="application/vnd.openxmlformats-officedocument.them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29.xml" ContentType="application/vnd.openxmlformats-officedocument.presentationml.tags+xml"/>
  <Override PartName="/ppt/tags/tag38.xml" ContentType="application/vnd.openxmlformats-officedocument.presentationml.tags+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37.xml" ContentType="application/vnd.openxmlformats-officedocument.presentationml.tags+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3939" r:id="rId5"/>
    <p:sldMasterId id="2147483946" r:id="rId6"/>
  </p:sldMasterIdLst>
  <p:notesMasterIdLst>
    <p:notesMasterId r:id="rId15"/>
  </p:notesMasterIdLst>
  <p:handoutMasterIdLst>
    <p:handoutMasterId r:id="rId16"/>
  </p:handoutMasterIdLst>
  <p:sldIdLst>
    <p:sldId id="383" r:id="rId7"/>
    <p:sldId id="385" r:id="rId8"/>
    <p:sldId id="390" r:id="rId9"/>
    <p:sldId id="386" r:id="rId10"/>
    <p:sldId id="389" r:id="rId11"/>
    <p:sldId id="348" r:id="rId12"/>
    <p:sldId id="381" r:id="rId13"/>
    <p:sldId id="382" r:id="rId14"/>
  </p:sldIdLst>
  <p:sldSz cx="9906000" cy="6858000" type="A4"/>
  <p:notesSz cx="6797675" cy="9874250"/>
  <p:custDataLst>
    <p:tags r:id="rId17"/>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762C7C"/>
    <a:srgbClr val="000000"/>
    <a:srgbClr val="5A5A5A"/>
    <a:srgbClr val="008000"/>
    <a:srgbClr val="FFCECC"/>
    <a:srgbClr val="9F958F"/>
    <a:srgbClr val="A2BFAF"/>
    <a:srgbClr val="ACB7B2"/>
    <a:srgbClr val="AF1C63"/>
    <a:srgbClr val="6A952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5" autoAdjust="0"/>
    <p:restoredTop sz="94599" autoAdjust="0"/>
  </p:normalViewPr>
  <p:slideViewPr>
    <p:cSldViewPr snapToGrid="0">
      <p:cViewPr>
        <p:scale>
          <a:sx n="70" d="100"/>
          <a:sy n="70" d="100"/>
        </p:scale>
        <p:origin x="-821" y="-58"/>
      </p:cViewPr>
      <p:guideLst>
        <p:guide orient="horz"/>
        <p:guide pos="579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574" y="-67"/>
      </p:cViewPr>
      <p:guideLst>
        <p:guide orient="horz" pos="3110"/>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a:lvl1pPr>
          </a:lstStyle>
          <a:p>
            <a:pPr>
              <a:defRPr/>
            </a:pPr>
            <a:r>
              <a:rPr lang="de-DE"/>
              <a:t>© 2014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a:lvl1pPr>
          </a:lstStyle>
          <a:p>
            <a:pPr>
              <a:defRPr/>
            </a:pPr>
            <a:fld id="{DD81A70A-BC76-4B36-90EF-540BDC16B2A5}" type="slidenum">
              <a:rPr lang="de-DE"/>
              <a:pPr>
                <a:defRPr/>
              </a:pPr>
              <a:t>‹N°›</a:t>
            </a:fld>
            <a:endParaRPr lang="de-DE"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a:latin typeface="+mn-lt"/>
                <a:cs typeface="+mn-cs"/>
              </a:defRPr>
            </a:lvl1pPr>
          </a:lstStyle>
          <a:p>
            <a:pPr>
              <a:defRPr/>
            </a:pPr>
            <a:fld id="{FF43EE34-56CD-4019-8DBB-3F960B71E627}" type="datetimeFigureOut">
              <a:rPr lang="en-US"/>
              <a:pPr>
                <a:defRPr/>
              </a:pPr>
              <a:t>1/23/2017</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a:latin typeface="+mn-lt"/>
                <a:cs typeface="+mn-cs"/>
              </a:defRPr>
            </a:lvl1pPr>
          </a:lstStyle>
          <a:p>
            <a:pPr>
              <a:defRPr/>
            </a:pPr>
            <a:fld id="{BB29E2E7-DEA8-482E-A419-F32F87265ACF}"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16.xml"/><Relationship Id="rId7"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5.vml"/><Relationship Id="rId6" Type="http://schemas.openxmlformats.org/officeDocument/2006/relationships/tags" Target="../tags/tag19.xml"/><Relationship Id="rId11" Type="http://schemas.openxmlformats.org/officeDocument/2006/relationships/image" Target="../media/image3.jpeg"/><Relationship Id="rId5" Type="http://schemas.openxmlformats.org/officeDocument/2006/relationships/tags" Target="../tags/tag18.xml"/><Relationship Id="rId10" Type="http://schemas.openxmlformats.org/officeDocument/2006/relationships/oleObject" Target="../embeddings/oleObject6.bin"/><Relationship Id="rId4" Type="http://schemas.openxmlformats.org/officeDocument/2006/relationships/tags" Target="../tags/tag17.xml"/><Relationship Id="rId9"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6.vml"/><Relationship Id="rId6" Type="http://schemas.openxmlformats.org/officeDocument/2006/relationships/tags" Target="../tags/tag24.xml"/><Relationship Id="rId5" Type="http://schemas.openxmlformats.org/officeDocument/2006/relationships/tags" Target="../tags/tag23.xml"/><Relationship Id="rId10" Type="http://schemas.openxmlformats.org/officeDocument/2006/relationships/image" Target="../media/image3.jpeg"/><Relationship Id="rId4" Type="http://schemas.openxmlformats.org/officeDocument/2006/relationships/tags" Target="../tags/tag22.xml"/><Relationship Id="rId9" Type="http://schemas.openxmlformats.org/officeDocument/2006/relationships/image" Target="../media/image2.jpeg"/></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0.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media/image4.jpe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image" Target="../media/image6.jpeg"/><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image" Target="../media/image4.jpeg"/><Relationship Id="rId5" Type="http://schemas.openxmlformats.org/officeDocument/2006/relationships/slideMaster" Target="../slideMasters/slideMaster1.xml"/><Relationship Id="rId10" Type="http://schemas.openxmlformats.org/officeDocument/2006/relationships/image" Target="../media/image7.emf"/><Relationship Id="rId4" Type="http://schemas.openxmlformats.org/officeDocument/2006/relationships/tags" Target="../tags/tag12.xml"/><Relationship Id="rId9"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3" descr="iStock_000046773512_Medium_foncé.jpg"/>
          <p:cNvPicPr>
            <a:picLocks noChangeAspect="1"/>
          </p:cNvPicPr>
          <p:nvPr userDrawn="1"/>
        </p:nvPicPr>
        <p:blipFill>
          <a:blip r:embed="rId4" cstate="print"/>
          <a:srcRect b="14090"/>
          <a:stretch>
            <a:fillRect/>
          </a:stretch>
        </p:blipFill>
        <p:spPr bwMode="auto">
          <a:xfrm>
            <a:off x="0" y="1181100"/>
            <a:ext cx="9906000" cy="5676900"/>
          </a:xfrm>
          <a:prstGeom prst="rect">
            <a:avLst/>
          </a:prstGeom>
          <a:noFill/>
          <a:ln w="9525">
            <a:noFill/>
            <a:miter lim="800000"/>
            <a:headEnd/>
            <a:tailEnd/>
          </a:ln>
        </p:spPr>
      </p:pic>
      <p:sp>
        <p:nvSpPr>
          <p:cNvPr id="5" name="Rectangle 7"/>
          <p:cNvSpPr/>
          <p:nvPr userDrawn="1">
            <p:custDataLst>
              <p:tags r:id="rId2"/>
            </p:custDataLst>
          </p:nvPr>
        </p:nvSpPr>
        <p:spPr bwMode="auto">
          <a:xfrm>
            <a:off x="0" y="0"/>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 name="connsiteX0" fmla="*/ 0 w 10560223"/>
              <a:gd name="connsiteY0" fmla="*/ 0 h 2958168"/>
              <a:gd name="connsiteX1" fmla="*/ 10559467 w 10560223"/>
              <a:gd name="connsiteY1" fmla="*/ 0 h 2958168"/>
              <a:gd name="connsiteX2" fmla="*/ 10558969 w 10560223"/>
              <a:gd name="connsiteY2" fmla="*/ 1476338 h 2958168"/>
              <a:gd name="connsiteX3" fmla="*/ 9286406 w 10560223"/>
              <a:gd name="connsiteY3" fmla="*/ 2153103 h 2958168"/>
              <a:gd name="connsiteX4" fmla="*/ 2315370 w 10560223"/>
              <a:gd name="connsiteY4" fmla="*/ 2159512 h 2958168"/>
              <a:gd name="connsiteX5" fmla="*/ 1178701 w 10560223"/>
              <a:gd name="connsiteY5" fmla="*/ 2958168 h 2958168"/>
              <a:gd name="connsiteX6" fmla="*/ 1 w 10560223"/>
              <a:gd name="connsiteY6" fmla="*/ 2174065 h 2958168"/>
              <a:gd name="connsiteX7" fmla="*/ 0 w 10560223"/>
              <a:gd name="connsiteY7" fmla="*/ 0 h 2958168"/>
              <a:gd name="connsiteX0" fmla="*/ 0 w 10560223"/>
              <a:gd name="connsiteY0" fmla="*/ 0 h 2958168"/>
              <a:gd name="connsiteX1" fmla="*/ 10559467 w 10560223"/>
              <a:gd name="connsiteY1" fmla="*/ 0 h 2958168"/>
              <a:gd name="connsiteX2" fmla="*/ 10558969 w 10560223"/>
              <a:gd name="connsiteY2" fmla="*/ 1476338 h 2958168"/>
              <a:gd name="connsiteX3" fmla="*/ 9286406 w 10560223"/>
              <a:gd name="connsiteY3" fmla="*/ 2153103 h 2958168"/>
              <a:gd name="connsiteX4" fmla="*/ 2315370 w 10560223"/>
              <a:gd name="connsiteY4" fmla="*/ 2159512 h 2958168"/>
              <a:gd name="connsiteX5" fmla="*/ 1178701 w 10560223"/>
              <a:gd name="connsiteY5" fmla="*/ 2958168 h 2958168"/>
              <a:gd name="connsiteX6" fmla="*/ 1 w 10560223"/>
              <a:gd name="connsiteY6" fmla="*/ 2187159 h 2958168"/>
              <a:gd name="connsiteX7" fmla="*/ 0 w 10560223"/>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3" h="2958168">
                <a:moveTo>
                  <a:pt x="0" y="0"/>
                </a:moveTo>
                <a:lnTo>
                  <a:pt x="10559467" y="0"/>
                </a:lnTo>
                <a:cubicBezTo>
                  <a:pt x="10559980" y="67600"/>
                  <a:pt x="10560223" y="1432923"/>
                  <a:pt x="10558969" y="1476338"/>
                </a:cubicBezTo>
                <a:cubicBezTo>
                  <a:pt x="10081573" y="2148347"/>
                  <a:pt x="9702992" y="2158423"/>
                  <a:pt x="9286406" y="2153103"/>
                </a:cubicBezTo>
                <a:lnTo>
                  <a:pt x="2315370" y="2159512"/>
                </a:lnTo>
                <a:cubicBezTo>
                  <a:pt x="1738156" y="2192654"/>
                  <a:pt x="1370310" y="2495346"/>
                  <a:pt x="1178701" y="2958168"/>
                </a:cubicBezTo>
                <a:cubicBezTo>
                  <a:pt x="880347" y="2254391"/>
                  <a:pt x="278641" y="2186281"/>
                  <a:pt x="1" y="2187159"/>
                </a:cubicBezTo>
                <a:cubicBezTo>
                  <a:pt x="2068" y="2151646"/>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6" name="Image 18" descr="Capgemini_logo.jpg"/>
          <p:cNvPicPr>
            <a:picLocks noChangeAspect="1"/>
          </p:cNvPicPr>
          <p:nvPr userDrawn="1"/>
        </p:nvPicPr>
        <p:blipFill>
          <a:blip r:embed="rId5" cstate="print"/>
          <a:srcRect/>
          <a:stretch>
            <a:fillRect/>
          </a:stretch>
        </p:blipFill>
        <p:spPr bwMode="auto">
          <a:xfrm>
            <a:off x="735013" y="658813"/>
            <a:ext cx="2881312" cy="685800"/>
          </a:xfrm>
          <a:prstGeom prst="rect">
            <a:avLst/>
          </a:prstGeom>
          <a:noFill/>
          <a:ln w="9525">
            <a:noFill/>
            <a:miter lim="800000"/>
            <a:headEnd/>
            <a:tailEnd/>
          </a:ln>
        </p:spPr>
      </p:pic>
      <p:graphicFrame>
        <p:nvGraphicFramePr>
          <p:cNvPr id="7" name="Object 2" hidden="1"/>
          <p:cNvGraphicFramePr>
            <a:graphicFrameLocks noChangeAspect="1"/>
          </p:cNvGraphicFramePr>
          <p:nvPr/>
        </p:nvGraphicFramePr>
        <p:xfrm>
          <a:off x="0" y="0"/>
          <a:ext cx="158750" cy="158750"/>
        </p:xfrm>
        <a:graphic>
          <a:graphicData uri="http://schemas.openxmlformats.org/presentationml/2006/ole">
            <p:oleObj spid="_x0000_s31746" name="think-cell Slide" r:id="rId6" imgW="360" imgH="360" progId="">
              <p:embed/>
            </p:oleObj>
          </a:graphicData>
        </a:graphic>
      </p:graphicFrame>
      <p:pic>
        <p:nvPicPr>
          <p:cNvPr id="8" name="Image 20" descr="sogeti_varmred_rgb.jpg"/>
          <p:cNvPicPr>
            <a:picLocks noChangeAspect="1"/>
          </p:cNvPicPr>
          <p:nvPr userDrawn="1"/>
        </p:nvPicPr>
        <p:blipFill>
          <a:blip r:embed="rId7" cstate="print"/>
          <a:srcRect/>
          <a:stretch>
            <a:fillRect/>
          </a:stretch>
        </p:blipFill>
        <p:spPr bwMode="auto">
          <a:xfrm>
            <a:off x="6867525" y="741363"/>
            <a:ext cx="2413000" cy="550862"/>
          </a:xfrm>
          <a:prstGeom prst="rect">
            <a:avLst/>
          </a:prstGeom>
          <a:noFill/>
          <a:ln w="9525">
            <a:noFill/>
            <a:miter lim="800000"/>
            <a:headEnd/>
            <a:tailEnd/>
          </a:ln>
        </p:spPr>
      </p:pic>
      <p:sp>
        <p:nvSpPr>
          <p:cNvPr id="2" name="Title 1"/>
          <p:cNvSpPr>
            <a:spLocks noGrp="1"/>
          </p:cNvSpPr>
          <p:nvPr>
            <p:ph type="ctrTitle"/>
          </p:nvPr>
        </p:nvSpPr>
        <p:spPr>
          <a:xfrm>
            <a:off x="-1" y="4263242"/>
            <a:ext cx="9904414" cy="1264400"/>
          </a:xfrm>
        </p:spPr>
        <p:txBody>
          <a:bodyPr lIns="720000" rIns="33059" rtlCol="0" anchor="t">
            <a:noAutofit/>
          </a:bodyPr>
          <a:lstStyle>
            <a:lvl1pPr algn="l" defTabSz="914342" rtl="0" eaLnBrk="1" latinLnBrk="0" hangingPunct="1">
              <a:lnSpc>
                <a:spcPct val="85000"/>
              </a:lnSpc>
              <a:spcBef>
                <a:spcPct val="0"/>
              </a:spcBef>
              <a:buNone/>
              <a:defRPr lang="en-US" sz="3300" b="0" kern="1200" dirty="0">
                <a:solidFill>
                  <a:schemeClr val="bg1"/>
                </a:solidFill>
                <a:latin typeface="+mj-lt"/>
                <a:ea typeface="+mj-ea"/>
                <a:cs typeface="+mj-cs"/>
              </a:defRPr>
            </a:lvl1pPr>
          </a:lstStyle>
          <a:p>
            <a:r>
              <a:rPr lang="fr-FR" dirty="0" smtClean="0"/>
              <a:t>Cliquez pour modifier le style du titre</a:t>
            </a:r>
            <a:endParaRPr lang="en-US" dirty="0"/>
          </a:p>
        </p:txBody>
      </p:sp>
      <p:sp>
        <p:nvSpPr>
          <p:cNvPr id="3" name="Subtitle 2"/>
          <p:cNvSpPr>
            <a:spLocks noGrp="1"/>
          </p:cNvSpPr>
          <p:nvPr>
            <p:ph type="subTitle" idx="1"/>
          </p:nvPr>
        </p:nvSpPr>
        <p:spPr>
          <a:xfrm>
            <a:off x="0" y="5537446"/>
            <a:ext cx="9906000" cy="947750"/>
          </a:xfrm>
        </p:spPr>
        <p:txBody>
          <a:bodyPr lIns="720000" tIns="33059" rIns="33059" bIns="33059" rtlCol="0">
            <a:noAutofit/>
          </a:bodyPr>
          <a:lstStyle>
            <a:lvl1pPr marL="0" indent="0" algn="l" defTabSz="914342" rtl="0" eaLnBrk="1" latinLnBrk="0" hangingPunct="1">
              <a:lnSpc>
                <a:spcPct val="90000"/>
              </a:lnSpc>
              <a:spcBef>
                <a:spcPts val="0"/>
              </a:spcBef>
              <a:spcAft>
                <a:spcPts val="600"/>
              </a:spcAft>
              <a:buClr>
                <a:schemeClr val="accent5"/>
              </a:buClr>
              <a:buFont typeface="Wingdings" pitchFamily="2" charset="2"/>
              <a:buNone/>
              <a:defRPr lang="fr-FR" sz="2200" b="0" kern="1200" dirty="0" smtClean="0">
                <a:solidFill>
                  <a:schemeClr val="bg1"/>
                </a:solidFill>
                <a:latin typeface="+mn-lt"/>
                <a:ea typeface="+mn-ea"/>
                <a:cs typeface="+mn-cs"/>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Cliquez pour modifier le style des sous-titres du masque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638" cy="144463"/>
        </p:xfrm>
        <a:graphic>
          <a:graphicData uri="http://schemas.openxmlformats.org/presentationml/2006/ole">
            <p:oleObj spid="_x0000_s34818" name="think-cell Slide" r:id="rId3" imgW="360" imgH="360" progId="">
              <p:embed/>
            </p:oleObj>
          </a:graphicData>
        </a:graphic>
      </p:graphicFrame>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nvGraphicFramePr>
        <p:xfrm>
          <a:off x="0" y="0"/>
          <a:ext cx="158750" cy="158750"/>
        </p:xfrm>
        <a:graphic>
          <a:graphicData uri="http://schemas.openxmlformats.org/presentationml/2006/ole">
            <p:oleObj spid="_x0000_s50178" name="think-cell Slide" r:id="rId8" imgW="360" imgH="360" progId="">
              <p:embed/>
            </p:oleObj>
          </a:graphicData>
        </a:graphic>
      </p:graphicFrame>
      <p:sp>
        <p:nvSpPr>
          <p:cNvPr id="4" name="TextBox 10"/>
          <p:cNvSpPr txBox="1"/>
          <p:nvPr>
            <p:custDataLst>
              <p:tags r:id="rId2"/>
            </p:custDataLst>
          </p:nvPr>
        </p:nvSpPr>
        <p:spPr>
          <a:xfrm>
            <a:off x="9519239" y="6645876"/>
            <a:ext cx="206788" cy="138499"/>
          </a:xfrm>
          <a:prstGeom prst="rect">
            <a:avLst/>
          </a:prstGeom>
          <a:noFill/>
        </p:spPr>
        <p:txBody>
          <a:bodyPr wrap="none" lIns="0" tIns="0" rIns="0" bIns="0" anchor="ctr">
            <a:spAutoFit/>
          </a:bodyPr>
          <a:lstStyle/>
          <a:p>
            <a:pPr algn="ctr" defTabSz="957756" fontAlgn="auto">
              <a:spcBef>
                <a:spcPts val="0"/>
              </a:spcBef>
              <a:spcAft>
                <a:spcPts val="0"/>
              </a:spcAft>
              <a:defRPr/>
            </a:pPr>
            <a:fld id="{00AF6D8F-66B0-4BE6-ACE9-51919EDBBDA5}" type="slidenum">
              <a:rPr lang="en-US" sz="900" b="1">
                <a:solidFill>
                  <a:schemeClr val="tx2"/>
                </a:solidFill>
                <a:latin typeface="+mn-lt"/>
                <a:cs typeface="+mn-cs"/>
              </a:rPr>
              <a:pPr algn="ctr" defTabSz="957756" fontAlgn="auto">
                <a:spcBef>
                  <a:spcPts val="0"/>
                </a:spcBef>
                <a:spcAft>
                  <a:spcPts val="0"/>
                </a:spcAft>
                <a:defRPr/>
              </a:pPr>
              <a:t>‹N°›</a:t>
            </a:fld>
            <a:endParaRPr lang="en-US" sz="700" b="1" dirty="0">
              <a:solidFill>
                <a:schemeClr val="tx2"/>
              </a:solidFill>
              <a:latin typeface="+mn-lt"/>
              <a:cs typeface="+mn-cs"/>
            </a:endParaRPr>
          </a:p>
        </p:txBody>
      </p:sp>
      <p:sp>
        <p:nvSpPr>
          <p:cNvPr id="5" name="Freeform 4"/>
          <p:cNvSpPr>
            <a:spLocks/>
          </p:cNvSpPr>
          <p:nvPr>
            <p:custDataLst>
              <p:tags r:id="rId3"/>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tx1"/>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6" name="Rectangle 5"/>
          <p:cNvSpPr>
            <a:spLocks noChangeArrowheads="1"/>
          </p:cNvSpPr>
          <p:nvPr>
            <p:custDataLst>
              <p:tags r:id="rId4"/>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a:t>
            </a:r>
            <a:r>
              <a:rPr lang="en-US" altLang="en-US" sz="600" dirty="0" err="1">
                <a:solidFill>
                  <a:schemeClr val="tx2"/>
                </a:solidFill>
                <a:latin typeface="+mj-lt"/>
                <a:cs typeface="Helvetica Light"/>
              </a:rPr>
              <a:t>Capgemini</a:t>
            </a:r>
            <a:r>
              <a:rPr lang="en-US" altLang="en-US" sz="600" dirty="0">
                <a:solidFill>
                  <a:schemeClr val="tx2"/>
                </a:solidFill>
                <a:latin typeface="+mj-lt"/>
                <a:cs typeface="Helvetica Light"/>
              </a:rPr>
              <a:t> 2014. All Rights Reserved</a:t>
            </a:r>
          </a:p>
        </p:txBody>
      </p:sp>
      <p:sp>
        <p:nvSpPr>
          <p:cNvPr id="7" name="Rectangle 6"/>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smtClean="0">
                <a:solidFill>
                  <a:schemeClr val="tx2"/>
                </a:solidFill>
                <a:latin typeface="+mj-lt"/>
                <a:cs typeface="+mn-cs"/>
              </a:rPr>
              <a:t>GIM Gestion de Projet </a:t>
            </a:r>
            <a:r>
              <a:rPr lang="en-US" sz="700" dirty="0">
                <a:solidFill>
                  <a:schemeClr val="tx2"/>
                </a:solidFill>
                <a:latin typeface="+mj-lt"/>
                <a:cs typeface="+mn-cs"/>
              </a:rPr>
              <a:t>| </a:t>
            </a:r>
            <a:r>
              <a:rPr lang="en-US" sz="700" dirty="0" smtClean="0">
                <a:solidFill>
                  <a:schemeClr val="tx2"/>
                </a:solidFill>
                <a:latin typeface="+mj-lt"/>
                <a:cs typeface="+mn-cs"/>
              </a:rPr>
              <a:t>2016-10-27</a:t>
            </a:r>
            <a:endParaRPr lang="en-US" sz="700" dirty="0">
              <a:solidFill>
                <a:schemeClr val="tx2"/>
              </a:solidFill>
              <a:latin typeface="+mj-lt"/>
              <a:cs typeface="+mn-cs"/>
            </a:endParaRPr>
          </a:p>
        </p:txBody>
      </p:sp>
      <p:cxnSp>
        <p:nvCxnSpPr>
          <p:cNvPr id="8"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9" name="Image 13" descr="Capgemini_logo.jpg"/>
          <p:cNvPicPr>
            <a:picLocks noChangeAspect="1"/>
          </p:cNvPicPr>
          <p:nvPr/>
        </p:nvPicPr>
        <p:blipFill>
          <a:blip r:embed="rId9" cstate="print"/>
          <a:srcRect/>
          <a:stretch>
            <a:fillRect/>
          </a:stretch>
        </p:blipFill>
        <p:spPr bwMode="auto">
          <a:xfrm>
            <a:off x="117475" y="6419850"/>
            <a:ext cx="1441450" cy="342900"/>
          </a:xfrm>
          <a:prstGeom prst="rect">
            <a:avLst/>
          </a:prstGeom>
          <a:noFill/>
          <a:ln w="9525">
            <a:noFill/>
            <a:miter lim="800000"/>
            <a:headEnd/>
            <a:tailEnd/>
          </a:ln>
        </p:spPr>
      </p:pic>
      <p:graphicFrame>
        <p:nvGraphicFramePr>
          <p:cNvPr id="10" name="Object 3" hidden="1"/>
          <p:cNvGraphicFramePr>
            <a:graphicFrameLocks noChangeAspect="1"/>
          </p:cNvGraphicFramePr>
          <p:nvPr/>
        </p:nvGraphicFramePr>
        <p:xfrm>
          <a:off x="0" y="0"/>
          <a:ext cx="158750" cy="158750"/>
        </p:xfrm>
        <a:graphic>
          <a:graphicData uri="http://schemas.openxmlformats.org/presentationml/2006/ole">
            <p:oleObj spid="_x0000_s50179" name="think-cell Slide" r:id="rId10" imgW="360" imgH="360" progId="">
              <p:embed/>
            </p:oleObj>
          </a:graphicData>
        </a:graphic>
      </p:graphicFrame>
      <p:pic>
        <p:nvPicPr>
          <p:cNvPr id="11" name="Image 6" descr="sogeti_varmred_rgb.jpg"/>
          <p:cNvPicPr>
            <a:picLocks noChangeAspect="1"/>
          </p:cNvPicPr>
          <p:nvPr userDrawn="1"/>
        </p:nvPicPr>
        <p:blipFill>
          <a:blip r:embed="rId11" cstate="print"/>
          <a:srcRect/>
          <a:stretch>
            <a:fillRect/>
          </a:stretch>
        </p:blipFill>
        <p:spPr bwMode="auto">
          <a:xfrm>
            <a:off x="1933575" y="6434138"/>
            <a:ext cx="1414463" cy="325437"/>
          </a:xfrm>
          <a:prstGeom prst="rect">
            <a:avLst/>
          </a:prstGeom>
          <a:noFill/>
          <a:ln w="9525">
            <a:noFill/>
            <a:miter lim="800000"/>
            <a:headEnd/>
            <a:tailEnd/>
          </a:ln>
        </p:spPr>
      </p:pic>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Text">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nvGraphicFramePr>
        <p:xfrm>
          <a:off x="0" y="0"/>
          <a:ext cx="158750" cy="158750"/>
        </p:xfrm>
        <a:graphic>
          <a:graphicData uri="http://schemas.openxmlformats.org/presentationml/2006/ole">
            <p:oleObj spid="_x0000_s53250" name="think-cell Slide" r:id="rId8" imgW="360" imgH="360" progId="">
              <p:embed/>
            </p:oleObj>
          </a:graphicData>
        </a:graphic>
      </p:graphicFrame>
      <p:sp>
        <p:nvSpPr>
          <p:cNvPr id="5" name="TextBox 10"/>
          <p:cNvSpPr txBox="1"/>
          <p:nvPr>
            <p:custDataLst>
              <p:tags r:id="rId2"/>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2A3F6814-ECF4-4BAD-8308-D7B49695F73A}" type="slidenum">
              <a:rPr lang="en-US" sz="700">
                <a:solidFill>
                  <a:schemeClr val="tx2"/>
                </a:solidFill>
                <a:latin typeface="+mn-lt"/>
                <a:cs typeface="+mn-cs"/>
              </a:rPr>
              <a:pPr algn="ctr" defTabSz="957756" fontAlgn="auto">
                <a:spcBef>
                  <a:spcPts val="0"/>
                </a:spcBef>
                <a:spcAft>
                  <a:spcPts val="0"/>
                </a:spcAft>
                <a:defRPr/>
              </a:pPr>
              <a:t>‹N°›</a:t>
            </a:fld>
            <a:endParaRPr lang="en-US" sz="700" dirty="0">
              <a:solidFill>
                <a:schemeClr val="tx2"/>
              </a:solidFill>
              <a:latin typeface="+mn-lt"/>
              <a:cs typeface="+mn-cs"/>
            </a:endParaRPr>
          </a:p>
        </p:txBody>
      </p:sp>
      <p:sp>
        <p:nvSpPr>
          <p:cNvPr id="6" name="Freeform 4"/>
          <p:cNvSpPr>
            <a:spLocks/>
          </p:cNvSpPr>
          <p:nvPr>
            <p:custDataLst>
              <p:tags r:id="rId3"/>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tx1"/>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6"/>
          <p:cNvSpPr>
            <a:spLocks noChangeArrowheads="1"/>
          </p:cNvSpPr>
          <p:nvPr>
            <p:custDataLst>
              <p:tags r:id="rId4"/>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a:t>
            </a:r>
            <a:r>
              <a:rPr lang="en-US" altLang="en-US" sz="600" dirty="0" err="1">
                <a:solidFill>
                  <a:schemeClr val="tx2"/>
                </a:solidFill>
                <a:latin typeface="+mj-lt"/>
                <a:cs typeface="Helvetica Light"/>
              </a:rPr>
              <a:t>Capgemini</a:t>
            </a:r>
            <a:r>
              <a:rPr lang="en-US" altLang="en-US" sz="600" dirty="0">
                <a:solidFill>
                  <a:schemeClr val="tx2"/>
                </a:solidFill>
                <a:latin typeface="+mj-lt"/>
                <a:cs typeface="Helvetica Light"/>
              </a:rPr>
              <a:t> 2014. All Rights Reserved</a:t>
            </a:r>
          </a:p>
        </p:txBody>
      </p:sp>
      <p:sp>
        <p:nvSpPr>
          <p:cNvPr id="8" name="Rectangle 7"/>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9"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 name="Image 13" descr="Capgemini_logo.jpg"/>
          <p:cNvPicPr>
            <a:picLocks noChangeAspect="1"/>
          </p:cNvPicPr>
          <p:nvPr/>
        </p:nvPicPr>
        <p:blipFill>
          <a:blip r:embed="rId9" cstate="print"/>
          <a:srcRect/>
          <a:stretch>
            <a:fillRect/>
          </a:stretch>
        </p:blipFill>
        <p:spPr bwMode="auto">
          <a:xfrm>
            <a:off x="117475" y="6419850"/>
            <a:ext cx="1441450" cy="342900"/>
          </a:xfrm>
          <a:prstGeom prst="rect">
            <a:avLst/>
          </a:prstGeom>
          <a:noFill/>
          <a:ln w="9525">
            <a:noFill/>
            <a:miter lim="800000"/>
            <a:headEnd/>
            <a:tailEnd/>
          </a:ln>
        </p:spPr>
      </p:pic>
      <p:pic>
        <p:nvPicPr>
          <p:cNvPr id="11" name="Image 6" descr="sogeti_varmred_rgb.jpg"/>
          <p:cNvPicPr>
            <a:picLocks noChangeAspect="1"/>
          </p:cNvPicPr>
          <p:nvPr userDrawn="1"/>
        </p:nvPicPr>
        <p:blipFill>
          <a:blip r:embed="rId10" cstate="print"/>
          <a:srcRect/>
          <a:stretch>
            <a:fillRect/>
          </a:stretch>
        </p:blipFill>
        <p:spPr bwMode="auto">
          <a:xfrm>
            <a:off x="1933575" y="6434138"/>
            <a:ext cx="1414463" cy="325437"/>
          </a:xfrm>
          <a:prstGeom prst="rect">
            <a:avLst/>
          </a:prstGeom>
          <a:noFill/>
          <a:ln w="9525">
            <a:noFill/>
            <a:miter lim="800000"/>
            <a:headEnd/>
            <a:tailEnd/>
          </a:ln>
        </p:spPr>
      </p:pic>
      <p:sp>
        <p:nvSpPr>
          <p:cNvPr id="12" name="Espace réservé du numéro de diapositive 5"/>
          <p:cNvSpPr txBox="1">
            <a:spLocks/>
          </p:cNvSpPr>
          <p:nvPr userDrawn="1"/>
        </p:nvSpPr>
        <p:spPr>
          <a:xfrm>
            <a:off x="7526338" y="6551613"/>
            <a:ext cx="2311400" cy="365125"/>
          </a:xfrm>
          <a:prstGeom prst="rect">
            <a:avLst/>
          </a:prstGeom>
        </p:spPr>
        <p:txBody>
          <a:bodyPr anchor="ctr"/>
          <a:lstStyle>
            <a:lvl1pPr algn="r">
              <a:defRPr sz="1200">
                <a:solidFill>
                  <a:schemeClr val="tx1">
                    <a:tint val="75000"/>
                  </a:schemeClr>
                </a:solidFill>
              </a:defRPr>
            </a:lvl1pPr>
          </a:lstStyle>
          <a:p>
            <a:pPr>
              <a:defRPr/>
            </a:pPr>
            <a:fld id="{977FD6D5-C8C3-4785-AC10-F9CD2A199BD4}" type="slidenum">
              <a:rPr lang="fr-FR" b="1" smtClean="0">
                <a:solidFill>
                  <a:schemeClr val="bg1"/>
                </a:solidFill>
              </a:rPr>
              <a:pPr>
                <a:defRPr/>
              </a:pPr>
              <a:t>‹N°›</a:t>
            </a:fld>
            <a:endParaRPr lang="fr-FR" b="1" dirty="0">
              <a:solidFill>
                <a:schemeClr val="bg1"/>
              </a:solidFill>
            </a:endParaRPr>
          </a:p>
        </p:txBody>
      </p:sp>
      <p:sp>
        <p:nvSpPr>
          <p:cNvPr id="2" name="Rubrik 1"/>
          <p:cNvSpPr>
            <a:spLocks noGrp="1"/>
          </p:cNvSpPr>
          <p:nvPr>
            <p:ph type="title"/>
          </p:nvPr>
        </p:nvSpPr>
        <p:spPr>
          <a:xfrm>
            <a:off x="495300" y="285736"/>
            <a:ext cx="7089000" cy="857248"/>
          </a:xfrm>
        </p:spPr>
        <p:txBody>
          <a:bodyPr anchor="b">
            <a:normAutofit/>
          </a:bodyPr>
          <a:lstStyle>
            <a:lvl1pPr algn="l">
              <a:defRPr sz="2600">
                <a:solidFill>
                  <a:schemeClr val="accent1"/>
                </a:solidFill>
              </a:defRPr>
            </a:lvl1pPr>
          </a:lstStyle>
          <a:p>
            <a:r>
              <a:rPr lang="sv-SE" dirty="0" smtClean="0"/>
              <a:t>Klicka här för att ändra format</a:t>
            </a:r>
            <a:endParaRPr lang="sv-SE" dirty="0"/>
          </a:p>
        </p:txBody>
      </p:sp>
      <p:sp>
        <p:nvSpPr>
          <p:cNvPr id="3" name="Platshållare för innehåll 2"/>
          <p:cNvSpPr>
            <a:spLocks noGrp="1"/>
          </p:cNvSpPr>
          <p:nvPr>
            <p:ph idx="1"/>
          </p:nvPr>
        </p:nvSpPr>
        <p:spPr>
          <a:xfrm>
            <a:off x="495300" y="1285860"/>
            <a:ext cx="8915400" cy="4929222"/>
          </a:xfrm>
        </p:spPr>
        <p:txBody>
          <a:bodyPr/>
          <a:lstStyle>
            <a:lvl1pPr>
              <a:defRPr sz="2000"/>
            </a:lvl1pPr>
            <a:lvl2pPr>
              <a:defRPr sz="1800"/>
            </a:lvl2pPr>
            <a:lvl3pPr>
              <a:defRPr sz="1600"/>
            </a:lvl3pPr>
            <a:lvl4pPr>
              <a:defRPr sz="1400"/>
            </a:lvl4pPr>
            <a:lvl5pPr>
              <a:defRPr sz="1200"/>
            </a:lvl5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Break 3">
    <p:spTree>
      <p:nvGrpSpPr>
        <p:cNvPr id="1" name=""/>
        <p:cNvGrpSpPr/>
        <p:nvPr/>
      </p:nvGrpSpPr>
      <p:grpSpPr>
        <a:xfrm>
          <a:off x="0" y="0"/>
          <a:ext cx="0" cy="0"/>
          <a:chOff x="0" y="0"/>
          <a:chExt cx="0" cy="0"/>
        </a:xfrm>
      </p:grpSpPr>
      <p:pic>
        <p:nvPicPr>
          <p:cNvPr id="3" name="Image 2" descr="iStock_000046773512_Medium_foncé.jpg"/>
          <p:cNvPicPr>
            <a:picLocks noChangeAspect="1"/>
          </p:cNvPicPr>
          <p:nvPr userDrawn="1"/>
        </p:nvPicPr>
        <p:blipFill>
          <a:blip r:embed="rId4" cstate="print"/>
          <a:srcRect b="20294"/>
          <a:stretch>
            <a:fillRect/>
          </a:stretch>
        </p:blipFill>
        <p:spPr bwMode="auto">
          <a:xfrm>
            <a:off x="0" y="1592263"/>
            <a:ext cx="9906000" cy="5265737"/>
          </a:xfrm>
          <a:prstGeom prst="rect">
            <a:avLst/>
          </a:prstGeom>
          <a:noFill/>
          <a:ln w="9525">
            <a:noFill/>
            <a:miter lim="800000"/>
            <a:headEnd/>
            <a:tailEnd/>
          </a:ln>
        </p:spPr>
      </p:pic>
      <p:graphicFrame>
        <p:nvGraphicFramePr>
          <p:cNvPr id="4" name="Object 1" hidden="1"/>
          <p:cNvGraphicFramePr>
            <a:graphicFrameLocks noChangeAspect="1"/>
          </p:cNvGraphicFramePr>
          <p:nvPr/>
        </p:nvGraphicFramePr>
        <p:xfrm>
          <a:off x="0" y="0"/>
          <a:ext cx="158750" cy="158750"/>
        </p:xfrm>
        <a:graphic>
          <a:graphicData uri="http://schemas.openxmlformats.org/presentationml/2006/ole">
            <p:oleObj spid="_x0000_s36866" name="think-cell Slide" r:id="rId5" imgW="360" imgH="360" progId="">
              <p:embed/>
            </p:oleObj>
          </a:graphicData>
        </a:graphic>
      </p:graphicFrame>
      <p:graphicFrame>
        <p:nvGraphicFramePr>
          <p:cNvPr id="5" name="Object 2" hidden="1"/>
          <p:cNvGraphicFramePr>
            <a:graphicFrameLocks noChangeAspect="1"/>
          </p:cNvGraphicFramePr>
          <p:nvPr/>
        </p:nvGraphicFramePr>
        <p:xfrm>
          <a:off x="0" y="0"/>
          <a:ext cx="158750" cy="158750"/>
        </p:xfrm>
        <a:graphic>
          <a:graphicData uri="http://schemas.openxmlformats.org/presentationml/2006/ole">
            <p:oleObj spid="_x0000_s36867" name="think-cell Slide" r:id="rId6" imgW="360" imgH="360" progId="">
              <p:embed/>
            </p:oleObj>
          </a:graphicData>
        </a:graphic>
      </p:graphicFrame>
      <p:sp>
        <p:nvSpPr>
          <p:cNvPr id="6" name="Rectangle 7"/>
          <p:cNvSpPr/>
          <p:nvPr userDrawn="1">
            <p:custDataLst>
              <p:tags r:id="rId2"/>
            </p:custDataLst>
          </p:nvPr>
        </p:nvSpPr>
        <p:spPr bwMode="auto">
          <a:xfrm>
            <a:off x="-1588" y="0"/>
            <a:ext cx="9907588"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fr-FR" noProof="0" smtClean="0"/>
              <a:t>Cliquez pour modifier le style du titre</a:t>
            </a:r>
            <a:endParaRPr lang="en-US" noProof="0" dirty="0" smtClean="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1">
    <p:spTree>
      <p:nvGrpSpPr>
        <p:cNvPr id="1" name=""/>
        <p:cNvGrpSpPr/>
        <p:nvPr/>
      </p:nvGrpSpPr>
      <p:grpSpPr>
        <a:xfrm>
          <a:off x="0" y="0"/>
          <a:ext cx="0" cy="0"/>
          <a:chOff x="0" y="0"/>
          <a:chExt cx="0" cy="0"/>
        </a:xfrm>
      </p:grpSpPr>
      <p:pic>
        <p:nvPicPr>
          <p:cNvPr id="3" name="Image 2" descr="iStock_000046773512_Medium_foncé.jpg"/>
          <p:cNvPicPr>
            <a:picLocks noChangeAspect="1"/>
          </p:cNvPicPr>
          <p:nvPr userDrawn="1"/>
        </p:nvPicPr>
        <p:blipFill>
          <a:blip r:embed="rId4" cstate="print"/>
          <a:srcRect b="20294"/>
          <a:stretch>
            <a:fillRect/>
          </a:stretch>
        </p:blipFill>
        <p:spPr bwMode="auto">
          <a:xfrm>
            <a:off x="0" y="0"/>
            <a:ext cx="9906000" cy="5265738"/>
          </a:xfrm>
          <a:prstGeom prst="rect">
            <a:avLst/>
          </a:prstGeom>
          <a:noFill/>
          <a:ln w="9525">
            <a:noFill/>
            <a:miter lim="800000"/>
            <a:headEnd/>
            <a:tailEnd/>
          </a:ln>
        </p:spPr>
      </p:pic>
      <p:graphicFrame>
        <p:nvGraphicFramePr>
          <p:cNvPr id="4" name="Object 1" hidden="1"/>
          <p:cNvGraphicFramePr>
            <a:graphicFrameLocks noChangeAspect="1"/>
          </p:cNvGraphicFramePr>
          <p:nvPr/>
        </p:nvGraphicFramePr>
        <p:xfrm>
          <a:off x="0" y="0"/>
          <a:ext cx="158750" cy="158750"/>
        </p:xfrm>
        <a:graphic>
          <a:graphicData uri="http://schemas.openxmlformats.org/presentationml/2006/ole">
            <p:oleObj spid="_x0000_s37890" name="think-cell Slide" r:id="rId5" imgW="360" imgH="360" progId="">
              <p:embed/>
            </p:oleObj>
          </a:graphicData>
        </a:graphic>
      </p:graphicFrame>
      <p:graphicFrame>
        <p:nvGraphicFramePr>
          <p:cNvPr id="5" name="Object 3" hidden="1"/>
          <p:cNvGraphicFramePr>
            <a:graphicFrameLocks noChangeAspect="1"/>
          </p:cNvGraphicFramePr>
          <p:nvPr/>
        </p:nvGraphicFramePr>
        <p:xfrm>
          <a:off x="0" y="0"/>
          <a:ext cx="158750" cy="158750"/>
        </p:xfrm>
        <a:graphic>
          <a:graphicData uri="http://schemas.openxmlformats.org/presentationml/2006/ole">
            <p:oleObj spid="_x0000_s37891" name="think-cell Slide" r:id="rId6" imgW="360" imgH="360" progId="">
              <p:embed/>
            </p:oleObj>
          </a:graphicData>
        </a:graphic>
      </p:graphicFrame>
      <p:sp>
        <p:nvSpPr>
          <p:cNvPr id="6" name="Rectangle 7"/>
          <p:cNvSpPr/>
          <p:nvPr userDrawn="1">
            <p:custDataLst>
              <p:tags r:id="rId2"/>
            </p:custDataLst>
          </p:nvPr>
        </p:nvSpPr>
        <p:spPr bwMode="auto">
          <a:xfrm flipV="1">
            <a:off x="-1588" y="3384550"/>
            <a:ext cx="9907588"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823003"/>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fr-FR" noProof="0" smtClean="0"/>
              <a:t>Cliquez pour modifier le style du titre</a:t>
            </a:r>
            <a:endParaRPr lang="en-US" noProof="0" dirty="0" smtClean="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13" descr="iStock_000046773512_Medium_foncé.jpg"/>
          <p:cNvPicPr>
            <a:picLocks noChangeAspect="1"/>
          </p:cNvPicPr>
          <p:nvPr userDrawn="1"/>
        </p:nvPicPr>
        <p:blipFill>
          <a:blip r:embed="rId6" cstate="print"/>
          <a:srcRect b="20294"/>
          <a:stretch>
            <a:fillRect/>
          </a:stretch>
        </p:blipFill>
        <p:spPr bwMode="auto">
          <a:xfrm>
            <a:off x="0" y="1181100"/>
            <a:ext cx="9906000" cy="5267325"/>
          </a:xfrm>
          <a:prstGeom prst="rect">
            <a:avLst/>
          </a:prstGeom>
          <a:noFill/>
          <a:ln w="9525">
            <a:noFill/>
            <a:miter lim="800000"/>
            <a:headEnd/>
            <a:tailEnd/>
          </a:ln>
        </p:spPr>
      </p:pic>
      <p:sp>
        <p:nvSpPr>
          <p:cNvPr id="5" name="Rectangle 7"/>
          <p:cNvSpPr/>
          <p:nvPr userDrawn="1">
            <p:custDataLst>
              <p:tags r:id="rId2"/>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6" name="Image 18" descr="sogeti_varmred_rgb.jpg"/>
          <p:cNvPicPr>
            <a:picLocks noChangeAspect="1"/>
          </p:cNvPicPr>
          <p:nvPr userDrawn="1"/>
        </p:nvPicPr>
        <p:blipFill>
          <a:blip r:embed="rId7" cstate="print"/>
          <a:srcRect/>
          <a:stretch>
            <a:fillRect/>
          </a:stretch>
        </p:blipFill>
        <p:spPr bwMode="auto">
          <a:xfrm>
            <a:off x="6867525" y="741363"/>
            <a:ext cx="2413000" cy="550862"/>
          </a:xfrm>
          <a:prstGeom prst="rect">
            <a:avLst/>
          </a:prstGeom>
          <a:noFill/>
          <a:ln w="9525">
            <a:noFill/>
            <a:miter lim="800000"/>
            <a:headEnd/>
            <a:tailEnd/>
          </a:ln>
        </p:spPr>
      </p:pic>
      <p:graphicFrame>
        <p:nvGraphicFramePr>
          <p:cNvPr id="7" name="Object 2" hidden="1"/>
          <p:cNvGraphicFramePr>
            <a:graphicFrameLocks noChangeAspect="1"/>
          </p:cNvGraphicFramePr>
          <p:nvPr/>
        </p:nvGraphicFramePr>
        <p:xfrm>
          <a:off x="0" y="0"/>
          <a:ext cx="158750" cy="158750"/>
        </p:xfrm>
        <a:graphic>
          <a:graphicData uri="http://schemas.openxmlformats.org/presentationml/2006/ole">
            <p:oleObj spid="_x0000_s32770" name="think-cell Slide" r:id="rId8" imgW="360" imgH="360" progId="">
              <p:embed/>
            </p:oleObj>
          </a:graphicData>
        </a:graphic>
      </p:graphicFrame>
      <p:sp>
        <p:nvSpPr>
          <p:cNvPr id="8" name="Rectangle 7"/>
          <p:cNvSpPr/>
          <p:nvPr userDrawn="1">
            <p:custDataLst>
              <p:tags r:id="rId3"/>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9" name="Image 21" descr="Capgemini_logo.jpg"/>
          <p:cNvPicPr>
            <a:picLocks noChangeAspect="1"/>
          </p:cNvPicPr>
          <p:nvPr userDrawn="1"/>
        </p:nvPicPr>
        <p:blipFill>
          <a:blip r:embed="rId9" cstate="print"/>
          <a:srcRect/>
          <a:stretch>
            <a:fillRect/>
          </a:stretch>
        </p:blipFill>
        <p:spPr bwMode="auto">
          <a:xfrm>
            <a:off x="735013" y="658813"/>
            <a:ext cx="2881312" cy="685800"/>
          </a:xfrm>
          <a:prstGeom prst="rect">
            <a:avLst/>
          </a:prstGeom>
          <a:noFill/>
          <a:ln w="9525">
            <a:noFill/>
            <a:miter lim="800000"/>
            <a:headEnd/>
            <a:tailEnd/>
          </a:ln>
        </p:spPr>
      </p:pic>
      <p:pic>
        <p:nvPicPr>
          <p:cNvPr id="10" name="Picture 104" descr="C:\Users\UserSim\Desktop\Capgemini\moto.emf"/>
          <p:cNvPicPr>
            <a:picLocks noChangeAspect="1" noChangeArrowheads="1"/>
          </p:cNvPicPr>
          <p:nvPr userDrawn="1">
            <p:custDataLst>
              <p:tags r:id="rId4"/>
            </p:custDataLst>
          </p:nvPr>
        </p:nvPicPr>
        <p:blipFill>
          <a:blip r:embed="rId10" cstate="print"/>
          <a:srcRect/>
          <a:stretch>
            <a:fillRect/>
          </a:stretch>
        </p:blipFill>
        <p:spPr bwMode="auto">
          <a:xfrm>
            <a:off x="6569075" y="6521450"/>
            <a:ext cx="2881313" cy="228600"/>
          </a:xfrm>
          <a:prstGeom prst="rect">
            <a:avLst/>
          </a:prstGeom>
          <a:noFill/>
          <a:ln w="9525">
            <a:noFill/>
            <a:miter lim="800000"/>
            <a:headEnd/>
            <a:tailEnd/>
          </a:ln>
        </p:spPr>
      </p:pic>
      <p:sp>
        <p:nvSpPr>
          <p:cNvPr id="16" name="Title 1"/>
          <p:cNvSpPr>
            <a:spLocks noGrp="1"/>
          </p:cNvSpPr>
          <p:nvPr>
            <p:ph type="title"/>
          </p:nvPr>
        </p:nvSpPr>
        <p:spPr>
          <a:xfrm>
            <a:off x="0" y="3094063"/>
            <a:ext cx="9906000" cy="1031357"/>
          </a:xfrm>
        </p:spPr>
        <p:txBody>
          <a:bodyPr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smtClean="0"/>
              <a:t>Cliquez pour modifier le style du titre</a:t>
            </a:r>
            <a:endParaRPr lang="en-US" dirty="0"/>
          </a:p>
        </p:txBody>
      </p:sp>
      <p:sp>
        <p:nvSpPr>
          <p:cNvPr id="17" name="Text Placeholder 8"/>
          <p:cNvSpPr>
            <a:spLocks noGrp="1"/>
          </p:cNvSpPr>
          <p:nvPr>
            <p:ph type="body" sz="quarter" idx="10"/>
          </p:nvPr>
        </p:nvSpPr>
        <p:spPr>
          <a:xfrm>
            <a:off x="0" y="4184562"/>
            <a:ext cx="9906000" cy="1004115"/>
          </a:xfrm>
        </p:spPr>
        <p:txBody>
          <a:bodyPr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smtClean="0"/>
              <a:t>Cliquez pour modifier les styles du texte du masque</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reeform 4"/>
          <p:cNvSpPr>
            <a:spLocks/>
          </p:cNvSpPr>
          <p:nvPr userDrawn="1">
            <p:custDataLst>
              <p:tags r:id="rId1"/>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tx1"/>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cxnSp>
        <p:nvCxnSpPr>
          <p:cNvPr id="5" name="Straight Connector 5"/>
          <p:cNvCxnSpPr/>
          <p:nvPr userDrawn="1">
            <p:custDataLst>
              <p:tags r:id="rId2"/>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userDrawn="1"/>
        </p:nvSpPr>
        <p:spPr>
          <a:xfrm>
            <a:off x="0" y="0"/>
            <a:ext cx="9906000" cy="637698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2400" dirty="0" err="1">
              <a:solidFill>
                <a:schemeClr val="tx2">
                  <a:lumMod val="50000"/>
                </a:schemeClr>
              </a:solidFill>
            </a:endParaRPr>
          </a:p>
        </p:txBody>
      </p:sp>
      <p:pic>
        <p:nvPicPr>
          <p:cNvPr id="7" name="Image 19" descr="HandsPanel_shutterstock_72073621.png"/>
          <p:cNvPicPr>
            <a:picLocks noChangeAspect="1"/>
          </p:cNvPicPr>
          <p:nvPr userDrawn="1"/>
        </p:nvPicPr>
        <p:blipFill>
          <a:blip r:embed="rId4" cstate="print"/>
          <a:srcRect b="8012"/>
          <a:stretch>
            <a:fillRect/>
          </a:stretch>
        </p:blipFill>
        <p:spPr bwMode="auto">
          <a:xfrm>
            <a:off x="0" y="855663"/>
            <a:ext cx="9904413" cy="5521325"/>
          </a:xfrm>
          <a:prstGeom prst="rect">
            <a:avLst/>
          </a:prstGeom>
          <a:noFill/>
          <a:ln w="9525">
            <a:noFill/>
            <a:miter lim="800000"/>
            <a:headEnd/>
            <a:tailEnd/>
          </a:ln>
        </p:spPr>
      </p:pic>
      <p:sp>
        <p:nvSpPr>
          <p:cNvPr id="8" name="Titre 1"/>
          <p:cNvSpPr>
            <a:spLocks noGrp="1"/>
          </p:cNvSpPr>
          <p:nvPr>
            <p:ph type="title"/>
          </p:nvPr>
        </p:nvSpPr>
        <p:spPr>
          <a:xfrm>
            <a:off x="0" y="0"/>
            <a:ext cx="9906000" cy="1001713"/>
          </a:xfrm>
        </p:spPr>
        <p:txBody>
          <a:bodyPr/>
          <a:lstStyle/>
          <a:p>
            <a:r>
              <a:rPr lang="fr-FR" smtClean="0"/>
              <a:t>Cliquez pour modifier le style du titre</a:t>
            </a:r>
            <a:endParaRPr lang="fr-FR"/>
          </a:p>
        </p:txBody>
      </p:sp>
      <p:sp>
        <p:nvSpPr>
          <p:cNvPr id="9" name="Espace réservé du contenu 5"/>
          <p:cNvSpPr>
            <a:spLocks noGrp="1"/>
          </p:cNvSpPr>
          <p:nvPr>
            <p:ph sz="quarter" idx="10"/>
          </p:nvPr>
        </p:nvSpPr>
        <p:spPr>
          <a:xfrm>
            <a:off x="2861953" y="1442605"/>
            <a:ext cx="4441372" cy="3533155"/>
          </a:xfrm>
        </p:spPr>
        <p:txBody>
          <a:bodyPr/>
          <a:lstStyle>
            <a:lvl1pPr>
              <a:defRPr/>
            </a:lvl1pPr>
            <a:lvl2pPr>
              <a:buFont typeface="Arial" pitchFamily="34" charset="0"/>
              <a:buChar char="•"/>
              <a:defRPr/>
            </a:lvl2pPr>
          </a:lstStyle>
          <a:p>
            <a:pPr lvl="0"/>
            <a:r>
              <a:rPr lang="fr-FR" noProof="0" smtClean="0"/>
              <a:t>Cliquez pour modifier les styles du texte du masque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only">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4"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fr-FR" dirty="0" smtClean="0"/>
              <a:t>Cliquez pour modifier les styles du texte du masque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3"/>
          <p:cNvSpPr>
            <a:spLocks noGrp="1"/>
          </p:cNvSpPr>
          <p:nvPr>
            <p:ph sz="quarter" idx="10"/>
          </p:nvPr>
        </p:nvSpPr>
        <p:spPr>
          <a:xfrm>
            <a:off x="314709" y="1533439"/>
            <a:ext cx="4502138" cy="4715504"/>
          </a:xfrm>
        </p:spPr>
        <p:txBody>
          <a:bodyPr/>
          <a:lstStyle>
            <a:lvl1pPr>
              <a:defRPr sz="2000"/>
            </a:lvl1pPr>
          </a:lstStyle>
          <a:p>
            <a:pPr lvl="0"/>
            <a:r>
              <a:rPr lang="fr-FR" noProof="0" dirty="0" smtClean="0"/>
              <a:t>Cliquez pour modifier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p:txBody>
      </p:sp>
      <p:sp>
        <p:nvSpPr>
          <p:cNvPr id="4" name="Espace réservé du contenu 5"/>
          <p:cNvSpPr>
            <a:spLocks noGrp="1"/>
          </p:cNvSpPr>
          <p:nvPr>
            <p:ph sz="quarter" idx="11"/>
          </p:nvPr>
        </p:nvSpPr>
        <p:spPr>
          <a:xfrm>
            <a:off x="5022838" y="1533440"/>
            <a:ext cx="4502138" cy="472558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amp; Heading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4"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5"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fr-FR" noProof="0" dirty="0" smtClean="0"/>
              <a:t>Cliquez pour modifier les styles du texte du masque</a:t>
            </a:r>
          </a:p>
        </p:txBody>
      </p:sp>
      <p:sp>
        <p:nvSpPr>
          <p:cNvPr id="6"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smtClean="0"/>
              <a:t>Cliquez pour modifier les styles du texte du masque</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3"/>
          <p:cNvSpPr>
            <a:spLocks noGrp="1"/>
          </p:cNvSpPr>
          <p:nvPr>
            <p:ph sz="quarter" idx="10"/>
          </p:nvPr>
        </p:nvSpPr>
        <p:spPr>
          <a:xfrm>
            <a:off x="2219325" y="1533439"/>
            <a:ext cx="7315175" cy="1440000"/>
          </a:xfrm>
        </p:spPr>
        <p:txBody>
          <a:bodyPr/>
          <a:lstStyle>
            <a:lvl1pPr>
              <a:defRPr sz="1400"/>
            </a:lvl1pPr>
            <a:lvl2pPr>
              <a:defRPr sz="1200"/>
            </a:lvl2pPr>
            <a:lvl3pPr>
              <a:defRPr sz="1100"/>
            </a:lvl3pPr>
            <a:lvl4pPr>
              <a:defRPr sz="1050"/>
            </a:lvl4pPr>
          </a:lstStyle>
          <a:p>
            <a:pPr lvl="0"/>
            <a:r>
              <a:rPr lang="fr-FR" noProof="0" dirty="0" smtClean="0"/>
              <a:t>Cliquez pour modifier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p:txBody>
      </p:sp>
      <p:sp>
        <p:nvSpPr>
          <p:cNvPr id="4" name="Espace réservé du contenu 5"/>
          <p:cNvSpPr>
            <a:spLocks noGrp="1"/>
          </p:cNvSpPr>
          <p:nvPr>
            <p:ph sz="quarter" idx="11"/>
          </p:nvPr>
        </p:nvSpPr>
        <p:spPr>
          <a:xfrm>
            <a:off x="2218505" y="4619624"/>
            <a:ext cx="7315995" cy="1440000"/>
          </a:xfrm>
        </p:spPr>
        <p:txBody>
          <a:bodyPr/>
          <a:lstStyle>
            <a:lvl1pPr>
              <a:defRPr sz="1400"/>
            </a:lvl1pPr>
            <a:lvl2pPr>
              <a:defRPr sz="1200"/>
            </a:lvl2pPr>
            <a:lvl3pPr>
              <a:defRPr sz="1100"/>
            </a:lvl3pPr>
            <a:lvl4pPr>
              <a:defRPr sz="1050"/>
            </a:lvl4pPr>
          </a:lstStyle>
          <a:p>
            <a:pPr lvl="0"/>
            <a:r>
              <a:rPr lang="fr-FR" noProof="0" dirty="0" smtClean="0"/>
              <a:t>Cliquez pour modifier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p:txBody>
      </p:sp>
      <p:sp>
        <p:nvSpPr>
          <p:cNvPr id="5" name="Espace réservé du contenu 3"/>
          <p:cNvSpPr>
            <a:spLocks noGrp="1"/>
          </p:cNvSpPr>
          <p:nvPr>
            <p:ph sz="quarter" idx="12"/>
          </p:nvPr>
        </p:nvSpPr>
        <p:spPr>
          <a:xfrm>
            <a:off x="2219325" y="3076532"/>
            <a:ext cx="7315175" cy="1440000"/>
          </a:xfrm>
        </p:spPr>
        <p:txBody>
          <a:bodyPr/>
          <a:lstStyle>
            <a:lvl1pPr>
              <a:defRPr sz="1400"/>
            </a:lvl1pPr>
            <a:lvl2pPr>
              <a:defRPr sz="1200"/>
            </a:lvl2pPr>
            <a:lvl3pPr>
              <a:defRPr sz="1100"/>
            </a:lvl3pPr>
            <a:lvl4pPr>
              <a:defRPr sz="1050"/>
            </a:lvl4pPr>
          </a:lstStyle>
          <a:p>
            <a:pPr lvl="0"/>
            <a:r>
              <a:rPr lang="fr-FR" noProof="0" dirty="0" smtClean="0"/>
              <a:t>Cliquez pour modifier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hyperlink" Target="http://www.capgemini.com/cybersecurity" TargetMode="External"/><Relationship Id="rId2" Type="http://schemas.openxmlformats.org/officeDocument/2006/relationships/vmlDrawing" Target="../drawings/vmlDrawing7.vml"/><Relationship Id="rId1" Type="http://schemas.openxmlformats.org/officeDocument/2006/relationships/theme" Target="../theme/theme2.xml"/><Relationship Id="rId6" Type="http://schemas.openxmlformats.org/officeDocument/2006/relationships/tags" Target="../tags/tag28.xml"/><Relationship Id="rId11" Type="http://schemas.openxmlformats.org/officeDocument/2006/relationships/hyperlink" Target="http://www.sogeti.com/cybersecurity" TargetMode="External"/><Relationship Id="rId5" Type="http://schemas.openxmlformats.org/officeDocument/2006/relationships/tags" Target="../tags/tag27.xml"/><Relationship Id="rId10" Type="http://schemas.openxmlformats.org/officeDocument/2006/relationships/image" Target="../media/image6.jpeg"/><Relationship Id="rId4" Type="http://schemas.openxmlformats.org/officeDocument/2006/relationships/tags" Target="../tags/tag26.xml"/><Relationship Id="rId9" Type="http://schemas.openxmlformats.org/officeDocument/2006/relationships/image" Target="../media/image5.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oleObject" Target="../embeddings/oleObject9.bin"/><Relationship Id="rId4" Type="http://schemas.openxmlformats.org/officeDocument/2006/relationships/vmlDrawing" Target="../drawings/vmlDrawing8.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nvGraphicFramePr>
        <p:xfrm>
          <a:off x="0" y="0"/>
          <a:ext cx="158750" cy="158750"/>
        </p:xfrm>
        <a:graphic>
          <a:graphicData uri="http://schemas.openxmlformats.org/presentationml/2006/ole">
            <p:oleObj spid="_x0000_s1026" name="think-cell Slide" r:id="rId23" imgW="360" imgH="360" progId="">
              <p:embed/>
            </p:oleObj>
          </a:graphicData>
        </a:graphic>
      </p:graphicFrame>
      <p:sp>
        <p:nvSpPr>
          <p:cNvPr id="1028" name="Title Placeholder 1"/>
          <p:cNvSpPr>
            <a:spLocks noGrp="1"/>
          </p:cNvSpPr>
          <p:nvPr>
            <p:ph type="title"/>
            <p:custDataLst>
              <p:tags r:id="rId16"/>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7"/>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8"/>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5FCA6BB-BDB2-4222-9675-6C0426F16F54}" type="slidenum">
              <a:rPr lang="en-US" sz="700">
                <a:solidFill>
                  <a:schemeClr val="tx2"/>
                </a:solidFill>
                <a:latin typeface="+mn-lt"/>
                <a:cs typeface="+mn-cs"/>
              </a:rPr>
              <a:pPr algn="ctr" defTabSz="957756" fontAlgn="auto">
                <a:spcBef>
                  <a:spcPts val="0"/>
                </a:spcBef>
                <a:spcAft>
                  <a:spcPts val="0"/>
                </a:spcAft>
                <a:defRPr/>
              </a:pPr>
              <a:t>‹N°›</a:t>
            </a:fld>
            <a:endParaRPr lang="en-US" sz="700" dirty="0">
              <a:solidFill>
                <a:schemeClr val="tx2"/>
              </a:solidFill>
              <a:latin typeface="+mn-lt"/>
              <a:cs typeface="+mn-cs"/>
            </a:endParaRPr>
          </a:p>
        </p:txBody>
      </p:sp>
      <p:sp>
        <p:nvSpPr>
          <p:cNvPr id="9" name="Freeform 4"/>
          <p:cNvSpPr>
            <a:spLocks/>
          </p:cNvSpPr>
          <p:nvPr>
            <p:custDataLst>
              <p:tags r:id="rId19"/>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tx1"/>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20"/>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a:t>
            </a:r>
            <a:r>
              <a:rPr lang="en-US" altLang="en-US" sz="600" dirty="0" smtClean="0">
                <a:solidFill>
                  <a:schemeClr val="tx2"/>
                </a:solidFill>
                <a:latin typeface="+mj-lt"/>
                <a:cs typeface="Helvetica Light"/>
              </a:rPr>
              <a:t>© Capgemini 2016. </a:t>
            </a:r>
            <a:r>
              <a:rPr lang="en-US" altLang="en-US" sz="600" dirty="0">
                <a:solidFill>
                  <a:schemeClr val="tx2"/>
                </a:solidFill>
                <a:latin typeface="+mj-lt"/>
                <a:cs typeface="Helvetica Light"/>
              </a:rPr>
              <a:t>All Rights Reserved</a:t>
            </a:r>
          </a:p>
        </p:txBody>
      </p:sp>
      <p:sp>
        <p:nvSpPr>
          <p:cNvPr id="13" name="Rectangle 12"/>
          <p:cNvSpPr/>
          <p:nvPr>
            <p:custDataLst>
              <p:tags r:id="rId21"/>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5" name="Straight Connector 5"/>
          <p:cNvCxnSpPr/>
          <p:nvPr>
            <p:custDataLst>
              <p:tags r:id="rId22"/>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35" name="Image 13" descr="Capgemini_logo.jpg"/>
          <p:cNvPicPr>
            <a:picLocks noChangeAspect="1"/>
          </p:cNvPicPr>
          <p:nvPr/>
        </p:nvPicPr>
        <p:blipFill>
          <a:blip r:embed="rId24" cstate="print"/>
          <a:srcRect/>
          <a:stretch>
            <a:fillRect/>
          </a:stretch>
        </p:blipFill>
        <p:spPr bwMode="auto">
          <a:xfrm>
            <a:off x="117475" y="6419850"/>
            <a:ext cx="1441450" cy="342900"/>
          </a:xfrm>
          <a:prstGeom prst="rect">
            <a:avLst/>
          </a:prstGeom>
          <a:noFill/>
          <a:ln w="9525">
            <a:noFill/>
            <a:miter lim="800000"/>
            <a:headEnd/>
            <a:tailEnd/>
          </a:ln>
        </p:spPr>
      </p:pic>
      <p:pic>
        <p:nvPicPr>
          <p:cNvPr id="1036" name="Image 6" descr="sogeti_varmred_rgb.jpg"/>
          <p:cNvPicPr>
            <a:picLocks noChangeAspect="1"/>
          </p:cNvPicPr>
          <p:nvPr userDrawn="1"/>
        </p:nvPicPr>
        <p:blipFill>
          <a:blip r:embed="rId25" cstate="print"/>
          <a:srcRect/>
          <a:stretch>
            <a:fillRect/>
          </a:stretch>
        </p:blipFill>
        <p:spPr bwMode="auto">
          <a:xfrm>
            <a:off x="1933575" y="6434138"/>
            <a:ext cx="1414463" cy="3254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12" r:id="rId1"/>
    <p:sldLayoutId id="2147484113" r:id="rId2"/>
    <p:sldLayoutId id="2147484119" r:id="rId3"/>
    <p:sldLayoutId id="2147484106" r:id="rId4"/>
    <p:sldLayoutId id="2147484107" r:id="rId5"/>
    <p:sldLayoutId id="2147484108" r:id="rId6"/>
    <p:sldLayoutId id="2147484124" r:id="rId7"/>
    <p:sldLayoutId id="2147484110" r:id="rId8"/>
    <p:sldLayoutId id="2147484109" r:id="rId9"/>
    <p:sldLayoutId id="2147484111" r:id="rId10"/>
    <p:sldLayoutId id="2147484115" r:id="rId11"/>
    <p:sldLayoutId id="2147484121" r:id="rId12"/>
    <p:sldLayoutId id="2147484123" r:id="rId13"/>
  </p:sldLayoutIdLst>
  <p:transition/>
  <p:timing>
    <p:tnLst>
      <p:par>
        <p:cTn id="1" dur="indefinite" restart="never" nodeType="tmRoot"/>
      </p:par>
    </p:tnLst>
  </p:timing>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B7013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1592263"/>
            <a:ext cx="9906000" cy="5265737"/>
          </a:xfrm>
          <a:prstGeom prst="rect">
            <a:avLst/>
          </a:prstGeom>
          <a:solidFill>
            <a:srgbClr val="9F95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1" name="Rectangle 7"/>
          <p:cNvSpPr/>
          <p:nvPr userDrawn="1">
            <p:custDataLst>
              <p:tags r:id="rId3"/>
            </p:custDataLst>
          </p:nvPr>
        </p:nvSpPr>
        <p:spPr bwMode="auto">
          <a:xfrm>
            <a:off x="-1588" y="0"/>
            <a:ext cx="9907588" cy="32321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graphicFrame>
        <p:nvGraphicFramePr>
          <p:cNvPr id="6146" name="Object 1" hidden="1"/>
          <p:cNvGraphicFramePr>
            <a:graphicFrameLocks noChangeAspect="1"/>
          </p:cNvGraphicFramePr>
          <p:nvPr/>
        </p:nvGraphicFramePr>
        <p:xfrm>
          <a:off x="0" y="0"/>
          <a:ext cx="158750" cy="158750"/>
        </p:xfrm>
        <a:graphic>
          <a:graphicData uri="http://schemas.openxmlformats.org/presentationml/2006/ole">
            <p:oleObj spid="_x0000_s6146" name="think-cell Slide" r:id="rId8" imgW="360" imgH="360" progId="">
              <p:embed/>
            </p:oleObj>
          </a:graphicData>
        </a:graphic>
      </p:graphicFrame>
      <p:pic>
        <p:nvPicPr>
          <p:cNvPr id="6150" name="Image 12" descr="Capgemini_logo.jpg"/>
          <p:cNvPicPr>
            <a:picLocks noChangeAspect="1"/>
          </p:cNvPicPr>
          <p:nvPr/>
        </p:nvPicPr>
        <p:blipFill>
          <a:blip r:embed="rId9" cstate="print"/>
          <a:srcRect/>
          <a:stretch>
            <a:fillRect/>
          </a:stretch>
        </p:blipFill>
        <p:spPr bwMode="auto">
          <a:xfrm>
            <a:off x="747713" y="1014413"/>
            <a:ext cx="2879725" cy="687387"/>
          </a:xfrm>
          <a:prstGeom prst="rect">
            <a:avLst/>
          </a:prstGeom>
          <a:noFill/>
          <a:ln w="9525">
            <a:noFill/>
            <a:miter lim="800000"/>
            <a:headEnd/>
            <a:tailEnd/>
          </a:ln>
        </p:spPr>
      </p:pic>
      <p:sp>
        <p:nvSpPr>
          <p:cNvPr id="14" name="Rectangle 13"/>
          <p:cNvSpPr/>
          <p:nvPr>
            <p:custDataLst>
              <p:tags r:id="rId4"/>
            </p:custDataLst>
          </p:nvPr>
        </p:nvSpPr>
        <p:spPr>
          <a:xfrm>
            <a:off x="5524500" y="6410325"/>
            <a:ext cx="4381500" cy="250825"/>
          </a:xfrm>
          <a:prstGeom prst="rect">
            <a:avLst/>
          </a:prstGeom>
        </p:spPr>
        <p:txBody>
          <a:bodyPr lIns="33059" tIns="33059" rIns="720000" bIns="33059" anchor="b">
            <a:spAutoFit/>
          </a:bodyPr>
          <a:lstStyle/>
          <a:p>
            <a:pPr algn="r" defTabSz="957756" fontAlgn="auto">
              <a:spcBef>
                <a:spcPts val="0"/>
              </a:spcBef>
              <a:spcAft>
                <a:spcPts val="0"/>
              </a:spcAft>
              <a:defRPr/>
            </a:pPr>
            <a:r>
              <a:rPr lang="en-US" sz="600" dirty="0">
                <a:solidFill>
                  <a:schemeClr val="bg1"/>
                </a:solidFill>
                <a:latin typeface="Arial"/>
                <a:cs typeface="Arial"/>
              </a:rPr>
              <a:t>The information contained in this presentation is proprietary.</a:t>
            </a:r>
          </a:p>
          <a:p>
            <a:pPr algn="r" defTabSz="957756" fontAlgn="auto">
              <a:spcBef>
                <a:spcPts val="0"/>
              </a:spcBef>
              <a:spcAft>
                <a:spcPts val="0"/>
              </a:spcAft>
              <a:tabLst>
                <a:tab pos="3681413" algn="l"/>
              </a:tabLst>
              <a:defRPr/>
            </a:pPr>
            <a:r>
              <a:rPr lang="en-US" sz="600" dirty="0">
                <a:solidFill>
                  <a:schemeClr val="bg1"/>
                </a:solidFill>
                <a:latin typeface="Arial"/>
                <a:cs typeface="Arial"/>
              </a:rPr>
              <a:t>© 2015 Capgemini. All rights reserved.</a:t>
            </a:r>
            <a:endParaRPr lang="en-US" sz="600" b="1" kern="0" noProof="1">
              <a:solidFill>
                <a:schemeClr val="bg1"/>
              </a:solidFill>
            </a:endParaRPr>
          </a:p>
        </p:txBody>
      </p:sp>
      <p:pic>
        <p:nvPicPr>
          <p:cNvPr id="6152" name="Image 6" descr="sogeti_varmred_rgb.jpg"/>
          <p:cNvPicPr>
            <a:picLocks noChangeAspect="1"/>
          </p:cNvPicPr>
          <p:nvPr userDrawn="1"/>
        </p:nvPicPr>
        <p:blipFill>
          <a:blip r:embed="rId10" cstate="print"/>
          <a:srcRect/>
          <a:stretch>
            <a:fillRect/>
          </a:stretch>
        </p:blipFill>
        <p:spPr bwMode="auto">
          <a:xfrm>
            <a:off x="6867525" y="1039813"/>
            <a:ext cx="2413000" cy="552450"/>
          </a:xfrm>
          <a:prstGeom prst="rect">
            <a:avLst/>
          </a:prstGeom>
          <a:noFill/>
          <a:ln w="9525">
            <a:noFill/>
            <a:miter lim="800000"/>
            <a:headEnd/>
            <a:tailEnd/>
          </a:ln>
        </p:spPr>
      </p:pic>
      <p:sp>
        <p:nvSpPr>
          <p:cNvPr id="7" name="Rectangle 6">
            <a:hlinkClick r:id="rId11"/>
          </p:cNvPr>
          <p:cNvSpPr/>
          <p:nvPr userDrawn="1">
            <p:custDataLst>
              <p:tags r:id="rId5"/>
            </p:custDataLst>
          </p:nvPr>
        </p:nvSpPr>
        <p:spPr>
          <a:xfrm>
            <a:off x="6440488" y="6181725"/>
            <a:ext cx="3151187" cy="257175"/>
          </a:xfrm>
          <a:prstGeom prst="rect">
            <a:avLst/>
          </a:prstGeom>
        </p:spPr>
        <p:txBody>
          <a:bodyPr lIns="36000" tIns="36000" rIns="360000" bIns="36000" anchor="b">
            <a:spAutoFit/>
          </a:bodyPr>
          <a:lstStyle/>
          <a:p>
            <a:pPr algn="r" defTabSz="957756" fontAlgn="auto">
              <a:spcBef>
                <a:spcPts val="0"/>
              </a:spcBef>
              <a:spcAft>
                <a:spcPts val="0"/>
              </a:spcAft>
              <a:defRPr/>
            </a:pPr>
            <a:r>
              <a:rPr lang="en-US" sz="1200" b="1" dirty="0">
                <a:solidFill>
                  <a:schemeClr val="bg1"/>
                </a:solidFill>
              </a:rPr>
              <a:t>www.fr.sogeti.com</a:t>
            </a:r>
          </a:p>
        </p:txBody>
      </p:sp>
      <p:sp>
        <p:nvSpPr>
          <p:cNvPr id="8" name="Rectangle 7">
            <a:hlinkClick r:id="rId12"/>
          </p:cNvPr>
          <p:cNvSpPr/>
          <p:nvPr userDrawn="1">
            <p:custDataLst>
              <p:tags r:id="rId6"/>
            </p:custDataLst>
          </p:nvPr>
        </p:nvSpPr>
        <p:spPr>
          <a:xfrm>
            <a:off x="6440488" y="5999163"/>
            <a:ext cx="3151187" cy="257175"/>
          </a:xfrm>
          <a:prstGeom prst="rect">
            <a:avLst/>
          </a:prstGeom>
        </p:spPr>
        <p:txBody>
          <a:bodyPr lIns="36000" tIns="36000" rIns="360000" bIns="36000" anchor="b">
            <a:spAutoFit/>
          </a:bodyPr>
          <a:lstStyle/>
          <a:p>
            <a:pPr algn="r" defTabSz="957756" fontAlgn="auto">
              <a:spcBef>
                <a:spcPts val="0"/>
              </a:spcBef>
              <a:spcAft>
                <a:spcPts val="0"/>
              </a:spcAft>
              <a:defRPr/>
            </a:pPr>
            <a:r>
              <a:rPr lang="en-US" sz="1200" b="1" dirty="0">
                <a:solidFill>
                  <a:schemeClr val="bg1"/>
                </a:solidFill>
              </a:rPr>
              <a:t>www.fr.capgemini.com</a:t>
            </a:r>
          </a:p>
        </p:txBody>
      </p:sp>
      <p:sp>
        <p:nvSpPr>
          <p:cNvPr id="9" name="Rectangle 9"/>
          <p:cNvSpPr>
            <a:spLocks noChangeArrowheads="1"/>
          </p:cNvSpPr>
          <p:nvPr userDrawn="1">
            <p:custDataLst>
              <p:tags r:id="rId7"/>
            </p:custDataLst>
          </p:nvPr>
        </p:nvSpPr>
        <p:spPr bwMode="gray">
          <a:xfrm>
            <a:off x="1111250" y="3390900"/>
            <a:ext cx="8431213" cy="2605088"/>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29026 w 4259840"/>
              <a:gd name="connsiteY1" fmla="*/ 2121427 h 2132777"/>
              <a:gd name="connsiteX2" fmla="*/ 48075 w 4259840"/>
              <a:gd name="connsiteY2" fmla="*/ 2084702 h 2132777"/>
              <a:gd name="connsiteX3" fmla="*/ 0 w 4259840"/>
              <a:gd name="connsiteY3" fmla="*/ 1968640 h 2132777"/>
              <a:gd name="connsiteX4" fmla="*/ 0 w 4259840"/>
              <a:gd name="connsiteY4" fmla="*/ 0 h 2132777"/>
              <a:gd name="connsiteX0" fmla="*/ 4791079 w 4791079"/>
              <a:gd name="connsiteY0" fmla="*/ 2135700 h 2135700"/>
              <a:gd name="connsiteX1" fmla="*/ 129026 w 4791079"/>
              <a:gd name="connsiteY1" fmla="*/ 2121427 h 2135700"/>
              <a:gd name="connsiteX2" fmla="*/ 48075 w 4791079"/>
              <a:gd name="connsiteY2" fmla="*/ 2084702 h 2135700"/>
              <a:gd name="connsiteX3" fmla="*/ 0 w 4791079"/>
              <a:gd name="connsiteY3" fmla="*/ 1968640 h 2135700"/>
              <a:gd name="connsiteX4" fmla="*/ 0 w 4791079"/>
              <a:gd name="connsiteY4" fmla="*/ 0 h 2135700"/>
              <a:gd name="connsiteX0" fmla="*/ 4791079 w 4791079"/>
              <a:gd name="connsiteY0" fmla="*/ 2135700 h 2135700"/>
              <a:gd name="connsiteX1" fmla="*/ 129026 w 4791079"/>
              <a:gd name="connsiteY1" fmla="*/ 2135700 h 2135700"/>
              <a:gd name="connsiteX2" fmla="*/ 48075 w 4791079"/>
              <a:gd name="connsiteY2" fmla="*/ 2084702 h 2135700"/>
              <a:gd name="connsiteX3" fmla="*/ 0 w 4791079"/>
              <a:gd name="connsiteY3" fmla="*/ 1968640 h 2135700"/>
              <a:gd name="connsiteX4" fmla="*/ 0 w 4791079"/>
              <a:gd name="connsiteY4" fmla="*/ 0 h 2135700"/>
              <a:gd name="connsiteX0" fmla="*/ 4793370 w 4793370"/>
              <a:gd name="connsiteY0" fmla="*/ 2135700 h 2135700"/>
              <a:gd name="connsiteX1" fmla="*/ 131317 w 4793370"/>
              <a:gd name="connsiteY1" fmla="*/ 2135700 h 2135700"/>
              <a:gd name="connsiteX2" fmla="*/ 21504 w 4793370"/>
              <a:gd name="connsiteY2" fmla="*/ 2043778 h 2135700"/>
              <a:gd name="connsiteX3" fmla="*/ 2291 w 4793370"/>
              <a:gd name="connsiteY3" fmla="*/ 1968640 h 2135700"/>
              <a:gd name="connsiteX4" fmla="*/ 2291 w 4793370"/>
              <a:gd name="connsiteY4" fmla="*/ 0 h 2135700"/>
              <a:gd name="connsiteX0" fmla="*/ 5460566 w 5460566"/>
              <a:gd name="connsiteY0" fmla="*/ 2135700 h 2324590"/>
              <a:gd name="connsiteX1" fmla="*/ 798513 w 5460566"/>
              <a:gd name="connsiteY1" fmla="*/ 2135700 h 2324590"/>
              <a:gd name="connsiteX2" fmla="*/ 669487 w 5460566"/>
              <a:gd name="connsiteY2" fmla="*/ 1968640 h 2324590"/>
              <a:gd name="connsiteX3" fmla="*/ 669487 w 5460566"/>
              <a:gd name="connsiteY3" fmla="*/ 0 h 2324590"/>
              <a:gd name="connsiteX0" fmla="*/ 4793135 w 4793135"/>
              <a:gd name="connsiteY0" fmla="*/ 2135700 h 2324590"/>
              <a:gd name="connsiteX1" fmla="*/ 131082 w 4793135"/>
              <a:gd name="connsiteY1" fmla="*/ 2135700 h 2324590"/>
              <a:gd name="connsiteX2" fmla="*/ 2056 w 4793135"/>
              <a:gd name="connsiteY2" fmla="*/ 1968640 h 2324590"/>
              <a:gd name="connsiteX3" fmla="*/ 2056 w 4793135"/>
              <a:gd name="connsiteY3" fmla="*/ 0 h 2324590"/>
              <a:gd name="connsiteX0" fmla="*/ 4793135 w 4793135"/>
              <a:gd name="connsiteY0" fmla="*/ 2135700 h 2135700"/>
              <a:gd name="connsiteX1" fmla="*/ 131082 w 4793135"/>
              <a:gd name="connsiteY1" fmla="*/ 2135700 h 2135700"/>
              <a:gd name="connsiteX2" fmla="*/ 2056 w 4793135"/>
              <a:gd name="connsiteY2" fmla="*/ 1968640 h 2135700"/>
              <a:gd name="connsiteX3" fmla="*/ 2056 w 4793135"/>
              <a:gd name="connsiteY3" fmla="*/ 0 h 2135700"/>
              <a:gd name="connsiteX0" fmla="*/ 4791079 w 4791079"/>
              <a:gd name="connsiteY0" fmla="*/ 2135700 h 2135700"/>
              <a:gd name="connsiteX1" fmla="*/ 129026 w 4791079"/>
              <a:gd name="connsiteY1" fmla="*/ 2135700 h 2135700"/>
              <a:gd name="connsiteX2" fmla="*/ 0 w 4791079"/>
              <a:gd name="connsiteY2" fmla="*/ 1968640 h 2135700"/>
              <a:gd name="connsiteX3" fmla="*/ 0 w 4791079"/>
              <a:gd name="connsiteY3" fmla="*/ 0 h 2135700"/>
              <a:gd name="connsiteX0" fmla="*/ 4791079 w 4791079"/>
              <a:gd name="connsiteY0" fmla="*/ 2135700 h 2135700"/>
              <a:gd name="connsiteX1" fmla="*/ 129026 w 4791079"/>
              <a:gd name="connsiteY1" fmla="*/ 2135700 h 2135700"/>
              <a:gd name="connsiteX2" fmla="*/ 0 w 4791079"/>
              <a:gd name="connsiteY2" fmla="*/ 1968640 h 2135700"/>
              <a:gd name="connsiteX3" fmla="*/ 0 w 4791079"/>
              <a:gd name="connsiteY3" fmla="*/ 0 h 2135700"/>
              <a:gd name="connsiteX0" fmla="*/ 4800350 w 4800350"/>
              <a:gd name="connsiteY0" fmla="*/ 2135700 h 2135700"/>
              <a:gd name="connsiteX1" fmla="*/ 138297 w 4800350"/>
              <a:gd name="connsiteY1" fmla="*/ 2135700 h 2135700"/>
              <a:gd name="connsiteX2" fmla="*/ 9271 w 4800350"/>
              <a:gd name="connsiteY2" fmla="*/ 1968640 h 2135700"/>
              <a:gd name="connsiteX3" fmla="*/ 9271 w 4800350"/>
              <a:gd name="connsiteY3" fmla="*/ 0 h 2135700"/>
              <a:gd name="connsiteX0" fmla="*/ 4800350 w 4800350"/>
              <a:gd name="connsiteY0" fmla="*/ 2135700 h 2135700"/>
              <a:gd name="connsiteX1" fmla="*/ 138297 w 4800350"/>
              <a:gd name="connsiteY1" fmla="*/ 2135700 h 2135700"/>
              <a:gd name="connsiteX2" fmla="*/ 9271 w 4800350"/>
              <a:gd name="connsiteY2" fmla="*/ 1968640 h 2135700"/>
              <a:gd name="connsiteX3" fmla="*/ 9271 w 4800350"/>
              <a:gd name="connsiteY3" fmla="*/ 0 h 2135700"/>
              <a:gd name="connsiteX0" fmla="*/ 4791079 w 4791079"/>
              <a:gd name="connsiteY0" fmla="*/ 2135700 h 2137819"/>
              <a:gd name="connsiteX1" fmla="*/ 129026 w 4791079"/>
              <a:gd name="connsiteY1" fmla="*/ 2135700 h 2137819"/>
              <a:gd name="connsiteX2" fmla="*/ 0 w 4791079"/>
              <a:gd name="connsiteY2" fmla="*/ 1968640 h 2137819"/>
              <a:gd name="connsiteX3" fmla="*/ 0 w 4791079"/>
              <a:gd name="connsiteY3" fmla="*/ 0 h 2137819"/>
              <a:gd name="connsiteX0" fmla="*/ 4791079 w 4791079"/>
              <a:gd name="connsiteY0" fmla="*/ 2135700 h 2137819"/>
              <a:gd name="connsiteX1" fmla="*/ 129026 w 4791079"/>
              <a:gd name="connsiteY1" fmla="*/ 2135700 h 2137819"/>
              <a:gd name="connsiteX2" fmla="*/ 0 w 4791079"/>
              <a:gd name="connsiteY2" fmla="*/ 1968640 h 2137819"/>
              <a:gd name="connsiteX3" fmla="*/ 0 w 4791079"/>
              <a:gd name="connsiteY3" fmla="*/ 0 h 2137819"/>
              <a:gd name="connsiteX0" fmla="*/ 4874560 w 4874560"/>
              <a:gd name="connsiteY0" fmla="*/ 2135700 h 2137819"/>
              <a:gd name="connsiteX1" fmla="*/ 129026 w 4874560"/>
              <a:gd name="connsiteY1" fmla="*/ 2135700 h 2137819"/>
              <a:gd name="connsiteX2" fmla="*/ 0 w 4874560"/>
              <a:gd name="connsiteY2" fmla="*/ 1968640 h 2137819"/>
              <a:gd name="connsiteX3" fmla="*/ 0 w 4874560"/>
              <a:gd name="connsiteY3" fmla="*/ 0 h 2137819"/>
            </a:gdLst>
            <a:ahLst/>
            <a:cxnLst>
              <a:cxn ang="0">
                <a:pos x="connsiteX0" y="connsiteY0"/>
              </a:cxn>
              <a:cxn ang="0">
                <a:pos x="connsiteX1" y="connsiteY1"/>
              </a:cxn>
              <a:cxn ang="0">
                <a:pos x="connsiteX2" y="connsiteY2"/>
              </a:cxn>
              <a:cxn ang="0">
                <a:pos x="connsiteX3" y="connsiteY3"/>
              </a:cxn>
            </a:cxnLst>
            <a:rect l="l" t="t" r="r" b="b"/>
            <a:pathLst>
              <a:path w="4874560" h="2137819">
                <a:moveTo>
                  <a:pt x="4874560" y="2135700"/>
                </a:moveTo>
                <a:lnTo>
                  <a:pt x="129026" y="2135700"/>
                </a:lnTo>
                <a:cubicBezTo>
                  <a:pt x="31316" y="2137819"/>
                  <a:pt x="9328" y="2077583"/>
                  <a:pt x="0" y="1968640"/>
                </a:cubicBezTo>
                <a:lnTo>
                  <a:pt x="0" y="0"/>
                </a:lnTo>
              </a:path>
            </a:pathLst>
          </a:custGeom>
          <a:noFill/>
          <a:ln w="19050" cap="rnd" cmpd="sng" algn="ctr">
            <a:solidFill>
              <a:schemeClr val="bg1"/>
            </a:solidFill>
            <a:prstDash val="solid"/>
            <a:round/>
          </a:ln>
          <a:effectLst/>
        </p:spPr>
        <p:txBody>
          <a:bodyPr lIns="246888" tIns="0" rIns="4023360" bIns="144000"/>
          <a:lstStyle/>
          <a:p>
            <a:pPr defTabSz="1042966" fontAlgn="auto">
              <a:spcBef>
                <a:spcPts val="0"/>
              </a:spcBef>
              <a:spcAft>
                <a:spcPts val="600"/>
              </a:spcAft>
              <a:defRPr/>
            </a:pPr>
            <a:r>
              <a:rPr lang="fr-FR" sz="1400" b="1" dirty="0">
                <a:solidFill>
                  <a:schemeClr val="bg1"/>
                </a:solidFill>
                <a:latin typeface="Arial"/>
                <a:cs typeface="Arial"/>
              </a:rPr>
              <a:t>A propos de Capgemini et Sogeti</a:t>
            </a:r>
            <a:endParaRPr lang="en-US" sz="1400" b="1" dirty="0">
              <a:solidFill>
                <a:schemeClr val="bg1"/>
              </a:solidFill>
            </a:endParaRPr>
          </a:p>
          <a:p>
            <a:pPr>
              <a:defRPr/>
            </a:pPr>
            <a:r>
              <a:rPr lang="fr-FR" sz="850" dirty="0">
                <a:solidFill>
                  <a:schemeClr val="bg1"/>
                </a:solidFill>
              </a:rPr>
              <a:t>Fort de 180 000 collaborateurs et présent dans plus de 40 pays, Capgemini est l’un des leaders mondiaux du conseil, des services informatiques et de l’infogérance. Le Groupe a réalisé en 2014 un chiffre d’affaires de 10,573 milliards d’euros. Avec ses clients, Capgemini conçoit et met en œuvre les solutions business, technologiques et digitales qui correspondent à leurs besoins et leur apportent innovation et compétitivité. Profondément multiculturel, Capgemini revendique un style de travail qui</a:t>
            </a:r>
          </a:p>
          <a:p>
            <a:pPr>
              <a:defRPr/>
            </a:pPr>
            <a:r>
              <a:rPr lang="fr-FR" sz="850" dirty="0">
                <a:solidFill>
                  <a:schemeClr val="bg1"/>
                </a:solidFill>
              </a:rPr>
              <a:t>lui est propre, la « Collaborative Business </a:t>
            </a:r>
            <a:r>
              <a:rPr lang="fr-FR" sz="850" dirty="0" err="1">
                <a:solidFill>
                  <a:schemeClr val="bg1"/>
                </a:solidFill>
              </a:rPr>
              <a:t>ExperienceTM</a:t>
            </a:r>
            <a:r>
              <a:rPr lang="fr-FR" sz="850" dirty="0">
                <a:solidFill>
                  <a:schemeClr val="bg1"/>
                </a:solidFill>
              </a:rPr>
              <a:t> », et s’appuie sur un mode de production mondialisé, le « </a:t>
            </a:r>
            <a:r>
              <a:rPr lang="fr-FR" sz="850" dirty="0" err="1">
                <a:solidFill>
                  <a:schemeClr val="bg1"/>
                </a:solidFill>
              </a:rPr>
              <a:t>Rightshore</a:t>
            </a:r>
            <a:r>
              <a:rPr lang="fr-FR" sz="850" dirty="0">
                <a:solidFill>
                  <a:schemeClr val="bg1"/>
                </a:solidFill>
              </a:rPr>
              <a:t>® ».</a:t>
            </a:r>
          </a:p>
          <a:p>
            <a:pPr>
              <a:defRPr/>
            </a:pPr>
            <a:endParaRPr lang="fr-FR" sz="850" dirty="0">
              <a:solidFill>
                <a:schemeClr val="bg1"/>
              </a:solidFill>
            </a:endParaRPr>
          </a:p>
          <a:p>
            <a:pPr>
              <a:defRPr/>
            </a:pPr>
            <a:r>
              <a:rPr lang="fr-FR" sz="850" dirty="0">
                <a:solidFill>
                  <a:schemeClr val="bg1"/>
                </a:solidFill>
              </a:rPr>
              <a:t>Sogeti est l’un des leaders des services technologiques et du test logiciel, spécialisé dans la gestion des applicatifs, des infrastructures et les services en ingénierie. Sogeti propose des solutions innovantes autour du Testing, du Business Intelligence &amp; </a:t>
            </a:r>
            <a:r>
              <a:rPr lang="fr-FR" sz="850" dirty="0" err="1">
                <a:solidFill>
                  <a:schemeClr val="bg1"/>
                </a:solidFill>
              </a:rPr>
              <a:t>Analytics</a:t>
            </a:r>
            <a:r>
              <a:rPr lang="fr-FR" sz="850" dirty="0">
                <a:solidFill>
                  <a:schemeClr val="bg1"/>
                </a:solidFill>
              </a:rPr>
              <a:t>, de la Mobilité, du Cloud et de la </a:t>
            </a:r>
            <a:r>
              <a:rPr lang="fr-FR" sz="850" dirty="0" err="1">
                <a:solidFill>
                  <a:schemeClr val="bg1"/>
                </a:solidFill>
              </a:rPr>
              <a:t>Cybersécurité</a:t>
            </a:r>
            <a:r>
              <a:rPr lang="fr-FR" sz="850" dirty="0">
                <a:solidFill>
                  <a:schemeClr val="bg1"/>
                </a:solidFill>
              </a:rPr>
              <a:t>, s’appuyant sur sa méthodologie et  son modèle global de prestations de services </a:t>
            </a:r>
            <a:r>
              <a:rPr lang="fr-FR" sz="850" dirty="0" err="1">
                <a:solidFill>
                  <a:schemeClr val="bg1"/>
                </a:solidFill>
              </a:rPr>
              <a:t>Rightshore</a:t>
            </a:r>
            <a:r>
              <a:rPr lang="fr-FR" sz="850" dirty="0">
                <a:solidFill>
                  <a:schemeClr val="bg1"/>
                </a:solidFill>
              </a:rPr>
              <a:t>®. Présente dans 15 pays avec plus de 100 implantations locales en Europe, aux Etats-Unis et en Inde, la société réunit plus de 20 000 professionnels. Sogeti est une filiale à 100% de Cap Gemini S.A., coté à la Bourse de Paris. </a:t>
            </a:r>
          </a:p>
        </p:txBody>
      </p:sp>
    </p:spTree>
  </p:cSld>
  <p:clrMap bg1="lt1" tx1="dk1" bg2="lt2" tx2="dk2" accent1="accent1" accent2="accent2" accent3="accent3" accent4="accent4" accent5="accent5" accent6="accent6" hlink="hlink" folHlink="folHlink"/>
  <p:transition/>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Arial" pitchFamily="34" charset="0"/>
        </a:defRPr>
      </a:lvl2pPr>
      <a:lvl3pPr algn="ctr" defTabSz="838200" rtl="0" eaLnBrk="0" fontAlgn="base" hangingPunct="0">
        <a:spcBef>
          <a:spcPct val="0"/>
        </a:spcBef>
        <a:spcAft>
          <a:spcPct val="0"/>
        </a:spcAft>
        <a:defRPr sz="4000">
          <a:solidFill>
            <a:schemeClr val="tx1"/>
          </a:solidFill>
          <a:latin typeface="Arial" pitchFamily="34" charset="0"/>
        </a:defRPr>
      </a:lvl3pPr>
      <a:lvl4pPr algn="ctr" defTabSz="838200" rtl="0" eaLnBrk="0" fontAlgn="base" hangingPunct="0">
        <a:spcBef>
          <a:spcPct val="0"/>
        </a:spcBef>
        <a:spcAft>
          <a:spcPct val="0"/>
        </a:spcAft>
        <a:defRPr sz="4000">
          <a:solidFill>
            <a:schemeClr val="tx1"/>
          </a:solidFill>
          <a:latin typeface="Arial" pitchFamily="34" charset="0"/>
        </a:defRPr>
      </a:lvl4pPr>
      <a:lvl5pPr algn="ctr" defTabSz="838200" rtl="0" eaLnBrk="0" fontAlgn="base" hangingPunct="0">
        <a:spcBef>
          <a:spcPct val="0"/>
        </a:spcBef>
        <a:spcAft>
          <a:spcPct val="0"/>
        </a:spcAft>
        <a:defRPr sz="4000">
          <a:solidFill>
            <a:schemeClr val="tx1"/>
          </a:solidFill>
          <a:latin typeface="Arial" pitchFamily="34" charset="0"/>
        </a:defRPr>
      </a:lvl5pPr>
      <a:lvl6pPr marL="457200" algn="ctr" defTabSz="838200" rtl="0" fontAlgn="base">
        <a:spcBef>
          <a:spcPct val="0"/>
        </a:spcBef>
        <a:spcAft>
          <a:spcPct val="0"/>
        </a:spcAft>
        <a:defRPr sz="4000">
          <a:solidFill>
            <a:schemeClr val="tx1"/>
          </a:solidFill>
          <a:latin typeface="Arial" pitchFamily="34" charset="0"/>
        </a:defRPr>
      </a:lvl6pPr>
      <a:lvl7pPr marL="914400" algn="ctr" defTabSz="838200" rtl="0" fontAlgn="base">
        <a:spcBef>
          <a:spcPct val="0"/>
        </a:spcBef>
        <a:spcAft>
          <a:spcPct val="0"/>
        </a:spcAft>
        <a:defRPr sz="4000">
          <a:solidFill>
            <a:schemeClr val="tx1"/>
          </a:solidFill>
          <a:latin typeface="Arial" pitchFamily="34" charset="0"/>
        </a:defRPr>
      </a:lvl7pPr>
      <a:lvl8pPr marL="1371600" algn="ctr" defTabSz="838200" rtl="0" fontAlgn="base">
        <a:spcBef>
          <a:spcPct val="0"/>
        </a:spcBef>
        <a:spcAft>
          <a:spcPct val="0"/>
        </a:spcAft>
        <a:defRPr sz="4000">
          <a:solidFill>
            <a:schemeClr val="tx1"/>
          </a:solidFill>
          <a:latin typeface="Arial" pitchFamily="34" charset="0"/>
        </a:defRPr>
      </a:lvl8pPr>
      <a:lvl9pPr marL="1828800" algn="ctr" defTabSz="838200" rtl="0" fontAlgn="base">
        <a:spcBef>
          <a:spcPct val="0"/>
        </a:spcBef>
        <a:spcAft>
          <a:spcPct val="0"/>
        </a:spcAft>
        <a:defRPr sz="4000">
          <a:solidFill>
            <a:schemeClr val="tx1"/>
          </a:solidFill>
          <a:latin typeface="Arial" pitchFamily="34" charset="0"/>
        </a:defRPr>
      </a:lvl9pPr>
    </p:titleStyle>
    <p:bodyStyle>
      <a:lvl1pPr marL="314325" indent="-314325" algn="l" defTabSz="838200"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8194" name="Object 1" hidden="1"/>
          <p:cNvGraphicFramePr>
            <a:graphicFrameLocks noChangeAspect="1"/>
          </p:cNvGraphicFramePr>
          <p:nvPr/>
        </p:nvGraphicFramePr>
        <p:xfrm>
          <a:off x="0" y="0"/>
          <a:ext cx="158750" cy="158750"/>
        </p:xfrm>
        <a:graphic>
          <a:graphicData uri="http://schemas.openxmlformats.org/presentationml/2006/ole">
            <p:oleObj spid="_x0000_s8194"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4117" r:id="rId1"/>
    <p:sldLayoutId id="2147484118" r:id="rId2"/>
  </p:sldLayoutIdLst>
  <p:transition/>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Arial" pitchFamily="34" charset="0"/>
        </a:defRPr>
      </a:lvl2pPr>
      <a:lvl3pPr algn="ctr" defTabSz="838200" rtl="0" eaLnBrk="0" fontAlgn="base" hangingPunct="0">
        <a:spcBef>
          <a:spcPct val="0"/>
        </a:spcBef>
        <a:spcAft>
          <a:spcPct val="0"/>
        </a:spcAft>
        <a:defRPr sz="4000">
          <a:solidFill>
            <a:schemeClr val="tx1"/>
          </a:solidFill>
          <a:latin typeface="Arial" pitchFamily="34" charset="0"/>
        </a:defRPr>
      </a:lvl3pPr>
      <a:lvl4pPr algn="ctr" defTabSz="838200" rtl="0" eaLnBrk="0" fontAlgn="base" hangingPunct="0">
        <a:spcBef>
          <a:spcPct val="0"/>
        </a:spcBef>
        <a:spcAft>
          <a:spcPct val="0"/>
        </a:spcAft>
        <a:defRPr sz="4000">
          <a:solidFill>
            <a:schemeClr val="tx1"/>
          </a:solidFill>
          <a:latin typeface="Arial" pitchFamily="34" charset="0"/>
        </a:defRPr>
      </a:lvl4pPr>
      <a:lvl5pPr algn="ctr" defTabSz="838200" rtl="0" eaLnBrk="0" fontAlgn="base" hangingPunct="0">
        <a:spcBef>
          <a:spcPct val="0"/>
        </a:spcBef>
        <a:spcAft>
          <a:spcPct val="0"/>
        </a:spcAft>
        <a:defRPr sz="4000">
          <a:solidFill>
            <a:schemeClr val="tx1"/>
          </a:solidFill>
          <a:latin typeface="Arial" pitchFamily="34" charset="0"/>
        </a:defRPr>
      </a:lvl5pPr>
      <a:lvl6pPr marL="457200" algn="ctr" defTabSz="838200" rtl="0" fontAlgn="base">
        <a:spcBef>
          <a:spcPct val="0"/>
        </a:spcBef>
        <a:spcAft>
          <a:spcPct val="0"/>
        </a:spcAft>
        <a:defRPr sz="4000">
          <a:solidFill>
            <a:schemeClr val="tx1"/>
          </a:solidFill>
          <a:latin typeface="Arial" pitchFamily="34" charset="0"/>
        </a:defRPr>
      </a:lvl6pPr>
      <a:lvl7pPr marL="914400" algn="ctr" defTabSz="838200" rtl="0" fontAlgn="base">
        <a:spcBef>
          <a:spcPct val="0"/>
        </a:spcBef>
        <a:spcAft>
          <a:spcPct val="0"/>
        </a:spcAft>
        <a:defRPr sz="4000">
          <a:solidFill>
            <a:schemeClr val="tx1"/>
          </a:solidFill>
          <a:latin typeface="Arial" pitchFamily="34" charset="0"/>
        </a:defRPr>
      </a:lvl7pPr>
      <a:lvl8pPr marL="1371600" algn="ctr" defTabSz="838200" rtl="0" fontAlgn="base">
        <a:spcBef>
          <a:spcPct val="0"/>
        </a:spcBef>
        <a:spcAft>
          <a:spcPct val="0"/>
        </a:spcAft>
        <a:defRPr sz="4000">
          <a:solidFill>
            <a:schemeClr val="tx1"/>
          </a:solidFill>
          <a:latin typeface="Arial" pitchFamily="34" charset="0"/>
        </a:defRPr>
      </a:lvl8pPr>
      <a:lvl9pPr marL="1828800" algn="ctr" defTabSz="838200" rtl="0" fontAlgn="base">
        <a:spcBef>
          <a:spcPct val="0"/>
        </a:spcBef>
        <a:spcAft>
          <a:spcPct val="0"/>
        </a:spcAft>
        <a:defRPr sz="4000">
          <a:solidFill>
            <a:schemeClr val="tx1"/>
          </a:solidFill>
          <a:latin typeface="Arial" pitchFamily="34" charset="0"/>
        </a:defRPr>
      </a:lvl9pPr>
    </p:titleStyle>
    <p:bodyStyle>
      <a:lvl1pPr marL="314325" indent="-314325" algn="l" defTabSz="838200"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vmlDrawing" Target="../drawings/vmlDrawing11.vml"/><Relationship Id="rId5" Type="http://schemas.openxmlformats.org/officeDocument/2006/relationships/image" Target="../media/image9.png"/><Relationship Id="rId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3.xml"/><Relationship Id="rId1" Type="http://schemas.openxmlformats.org/officeDocument/2006/relationships/vmlDrawing" Target="../drawings/vmlDrawing12.vml"/><Relationship Id="rId5" Type="http://schemas.openxmlformats.org/officeDocument/2006/relationships/image" Target="../media/image9.png"/><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4.xml"/><Relationship Id="rId1" Type="http://schemas.openxmlformats.org/officeDocument/2006/relationships/vmlDrawing" Target="../drawings/vmlDrawing13.v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5.xml"/><Relationship Id="rId1" Type="http://schemas.openxmlformats.org/officeDocument/2006/relationships/vmlDrawing" Target="../drawings/vmlDrawing14.vml"/><Relationship Id="rId5" Type="http://schemas.openxmlformats.org/officeDocument/2006/relationships/image" Target="../media/image9.png"/><Relationship Id="rId4" Type="http://schemas.openxmlformats.org/officeDocument/2006/relationships/oleObject" Target="../embeddings/oleObject17.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6.xml"/><Relationship Id="rId1" Type="http://schemas.openxmlformats.org/officeDocument/2006/relationships/vmlDrawing" Target="../drawings/vmlDrawing15.vml"/><Relationship Id="rId5" Type="http://schemas.openxmlformats.org/officeDocument/2006/relationships/image" Target="../media/image9.png"/><Relationship Id="rId4" Type="http://schemas.openxmlformats.org/officeDocument/2006/relationships/oleObject" Target="../embeddings/oleObject18.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7.xml"/><Relationship Id="rId1" Type="http://schemas.openxmlformats.org/officeDocument/2006/relationships/vmlDrawing" Target="../drawings/vmlDrawing16.vml"/><Relationship Id="rId5" Type="http://schemas.openxmlformats.org/officeDocument/2006/relationships/image" Target="../media/image9.png"/><Relationship Id="rId4"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8.xml"/><Relationship Id="rId1" Type="http://schemas.openxmlformats.org/officeDocument/2006/relationships/vmlDrawing" Target="../drawings/vmlDrawing17.vml"/><Relationship Id="rId5" Type="http://schemas.openxmlformats.org/officeDocument/2006/relationships/image" Target="../media/image9.png"/><Relationship Id="rId4" Type="http://schemas.openxmlformats.org/officeDocument/2006/relationships/oleObject" Target="../embeddings/oleObject20.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9.xml"/><Relationship Id="rId1" Type="http://schemas.openxmlformats.org/officeDocument/2006/relationships/vmlDrawing" Target="../drawings/vmlDrawing18.vml"/><Relationship Id="rId5" Type="http://schemas.openxmlformats.org/officeDocument/2006/relationships/image" Target="../media/image9.png"/><Relationship Id="rId4"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7" name="Flèche droite 196"/>
          <p:cNvSpPr/>
          <p:nvPr/>
        </p:nvSpPr>
        <p:spPr>
          <a:xfrm>
            <a:off x="903514" y="1437574"/>
            <a:ext cx="4865915" cy="83312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graphicFrame>
        <p:nvGraphicFramePr>
          <p:cNvPr id="18434" name="Object 2" hidden="1"/>
          <p:cNvGraphicFramePr>
            <a:graphicFrameLocks noChangeAspect="1"/>
          </p:cNvGraphicFramePr>
          <p:nvPr/>
        </p:nvGraphicFramePr>
        <p:xfrm>
          <a:off x="0" y="0"/>
          <a:ext cx="158750" cy="158750"/>
        </p:xfrm>
        <a:graphic>
          <a:graphicData uri="http://schemas.openxmlformats.org/presentationml/2006/ole">
            <p:oleObj spid="_x0000_s105474" name="think-cell Slide" r:id="rId4" imgW="360" imgH="360" progId="">
              <p:embed/>
            </p:oleObj>
          </a:graphicData>
        </a:graphic>
      </p:graphicFrame>
      <p:sp>
        <p:nvSpPr>
          <p:cNvPr id="18435" name="Titre 1"/>
          <p:cNvSpPr>
            <a:spLocks noGrp="1"/>
          </p:cNvSpPr>
          <p:nvPr>
            <p:ph type="title"/>
            <p:custDataLst>
              <p:tags r:id="rId2"/>
            </p:custDataLst>
          </p:nvPr>
        </p:nvSpPr>
        <p:spPr/>
        <p:txBody>
          <a:bodyPr bIns="36000">
            <a:normAutofit/>
          </a:bodyPr>
          <a:lstStyle/>
          <a:p>
            <a:pPr eaLnBrk="1" hangingPunct="1">
              <a:lnSpc>
                <a:spcPct val="100000"/>
              </a:lnSpc>
              <a:spcAft>
                <a:spcPts val="0"/>
              </a:spcAft>
            </a:pPr>
            <a:r>
              <a:rPr lang="fr-FR" sz="2000" b="1" dirty="0" smtClean="0">
                <a:solidFill>
                  <a:srgbClr val="762C7C"/>
                </a:solidFill>
              </a:rPr>
              <a:t>Programme</a:t>
            </a:r>
            <a:r>
              <a:rPr lang="en-US" sz="2000" b="1" dirty="0" smtClean="0">
                <a:solidFill>
                  <a:srgbClr val="762C7C"/>
                </a:solidFill>
              </a:rPr>
              <a:t> GIM Infrastructure France (</a:t>
            </a:r>
            <a:r>
              <a:rPr lang="fr-FR" sz="2000" b="1" dirty="0" smtClean="0">
                <a:solidFill>
                  <a:srgbClr val="762C7C"/>
                </a:solidFill>
              </a:rPr>
              <a:t>Gestion</a:t>
            </a:r>
            <a:r>
              <a:rPr lang="en-US" sz="2000" b="1" dirty="0" smtClean="0">
                <a:solidFill>
                  <a:srgbClr val="762C7C"/>
                </a:solidFill>
              </a:rPr>
              <a:t> de </a:t>
            </a:r>
            <a:r>
              <a:rPr lang="fr-FR" sz="2000" b="1" dirty="0" smtClean="0">
                <a:solidFill>
                  <a:srgbClr val="762C7C"/>
                </a:solidFill>
              </a:rPr>
              <a:t>Projet</a:t>
            </a:r>
            <a:r>
              <a:rPr lang="en-US" sz="2000" b="1" dirty="0" smtClean="0">
                <a:solidFill>
                  <a:srgbClr val="762C7C"/>
                </a:solidFill>
              </a:rPr>
              <a:t>)</a:t>
            </a:r>
            <a:br>
              <a:rPr lang="en-US" sz="2000" b="1" dirty="0" smtClean="0">
                <a:solidFill>
                  <a:srgbClr val="762C7C"/>
                </a:solidFill>
              </a:rPr>
            </a:br>
            <a:r>
              <a:rPr lang="en-US" sz="2400" b="1" dirty="0" smtClean="0"/>
              <a:t>Rappel des obligations du Chef de </a:t>
            </a:r>
            <a:r>
              <a:rPr lang="fr-FR" sz="2400" b="1" dirty="0" smtClean="0"/>
              <a:t>Projet</a:t>
            </a:r>
            <a:endParaRPr lang="en-US" sz="2400" b="1" dirty="0" smtClean="0">
              <a:solidFill>
                <a:srgbClr val="762C7C"/>
              </a:solidFill>
            </a:endParaRPr>
          </a:p>
        </p:txBody>
      </p:sp>
      <p:sp>
        <p:nvSpPr>
          <p:cNvPr id="100" name="Rectangle 99"/>
          <p:cNvSpPr/>
          <p:nvPr/>
        </p:nvSpPr>
        <p:spPr>
          <a:xfrm>
            <a:off x="743921" y="1583188"/>
            <a:ext cx="4844079" cy="540000"/>
          </a:xfrm>
          <a:prstGeom prst="rect">
            <a:avLst/>
          </a:prstGeom>
          <a:no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357188" indent="-171450"/>
            <a:r>
              <a:rPr lang="fr-FR" sz="2400" b="1" dirty="0" smtClean="0">
                <a:solidFill>
                  <a:schemeClr val="tx1"/>
                </a:solidFill>
              </a:rPr>
              <a:t>Il participe au Kick-off Meeting</a:t>
            </a:r>
            <a:endParaRPr lang="fr-FR" sz="2400" b="1" dirty="0">
              <a:solidFill>
                <a:schemeClr val="tx1">
                  <a:lumMod val="75000"/>
                </a:schemeClr>
              </a:solidFill>
              <a:latin typeface="+mj-lt"/>
            </a:endParaRPr>
          </a:p>
        </p:txBody>
      </p:sp>
      <p:grpSp>
        <p:nvGrpSpPr>
          <p:cNvPr id="2" name="Groupe 651"/>
          <p:cNvGrpSpPr>
            <a:grpSpLocks noChangeAspect="1"/>
          </p:cNvGrpSpPr>
          <p:nvPr/>
        </p:nvGrpSpPr>
        <p:grpSpPr>
          <a:xfrm>
            <a:off x="5812481" y="1610849"/>
            <a:ext cx="247488" cy="479011"/>
            <a:chOff x="1901826" y="1914525"/>
            <a:chExt cx="153988" cy="417513"/>
          </a:xfr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8900000" scaled="1"/>
            <a:tileRect/>
          </a:gradFill>
        </p:grpSpPr>
        <p:sp>
          <p:nvSpPr>
            <p:cNvPr id="102" name="Freeform 403"/>
            <p:cNvSpPr>
              <a:spLocks/>
            </p:cNvSpPr>
            <p:nvPr/>
          </p:nvSpPr>
          <p:spPr bwMode="auto">
            <a:xfrm>
              <a:off x="1901826" y="1914525"/>
              <a:ext cx="152400" cy="247650"/>
            </a:xfrm>
            <a:custGeom>
              <a:avLst/>
              <a:gdLst/>
              <a:ahLst/>
              <a:cxnLst>
                <a:cxn ang="0">
                  <a:pos x="13" y="128"/>
                </a:cxn>
                <a:cxn ang="0">
                  <a:pos x="0" y="88"/>
                </a:cxn>
                <a:cxn ang="0">
                  <a:pos x="28" y="40"/>
                </a:cxn>
                <a:cxn ang="0">
                  <a:pos x="21" y="21"/>
                </a:cxn>
                <a:cxn ang="0">
                  <a:pos x="36" y="0"/>
                </a:cxn>
                <a:cxn ang="0">
                  <a:pos x="52" y="21"/>
                </a:cxn>
                <a:cxn ang="0">
                  <a:pos x="44" y="40"/>
                </a:cxn>
                <a:cxn ang="0">
                  <a:pos x="71" y="88"/>
                </a:cxn>
                <a:cxn ang="0">
                  <a:pos x="79" y="111"/>
                </a:cxn>
                <a:cxn ang="0">
                  <a:pos x="73" y="113"/>
                </a:cxn>
              </a:cxnLst>
              <a:rect l="0" t="0" r="r" b="b"/>
              <a:pathLst>
                <a:path w="79" h="128">
                  <a:moveTo>
                    <a:pt x="13" y="128"/>
                  </a:moveTo>
                  <a:cubicBezTo>
                    <a:pt x="12" y="124"/>
                    <a:pt x="2" y="109"/>
                    <a:pt x="0" y="88"/>
                  </a:cubicBezTo>
                  <a:cubicBezTo>
                    <a:pt x="0" y="61"/>
                    <a:pt x="8" y="41"/>
                    <a:pt x="28" y="40"/>
                  </a:cubicBezTo>
                  <a:cubicBezTo>
                    <a:pt x="26" y="36"/>
                    <a:pt x="21" y="27"/>
                    <a:pt x="21" y="21"/>
                  </a:cubicBezTo>
                  <a:cubicBezTo>
                    <a:pt x="21" y="9"/>
                    <a:pt x="27" y="0"/>
                    <a:pt x="36" y="0"/>
                  </a:cubicBezTo>
                  <a:cubicBezTo>
                    <a:pt x="45" y="0"/>
                    <a:pt x="52" y="9"/>
                    <a:pt x="52" y="21"/>
                  </a:cubicBezTo>
                  <a:cubicBezTo>
                    <a:pt x="52" y="27"/>
                    <a:pt x="47" y="36"/>
                    <a:pt x="44" y="40"/>
                  </a:cubicBezTo>
                  <a:cubicBezTo>
                    <a:pt x="71" y="42"/>
                    <a:pt x="71" y="61"/>
                    <a:pt x="71" y="88"/>
                  </a:cubicBezTo>
                  <a:cubicBezTo>
                    <a:pt x="77" y="100"/>
                    <a:pt x="79" y="107"/>
                    <a:pt x="79" y="111"/>
                  </a:cubicBezTo>
                  <a:cubicBezTo>
                    <a:pt x="76" y="112"/>
                    <a:pt x="77" y="112"/>
                    <a:pt x="73" y="113"/>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3" name="Freeform 404"/>
            <p:cNvSpPr>
              <a:spLocks/>
            </p:cNvSpPr>
            <p:nvPr/>
          </p:nvSpPr>
          <p:spPr bwMode="auto">
            <a:xfrm>
              <a:off x="1920876" y="2043113"/>
              <a:ext cx="98425" cy="288925"/>
            </a:xfrm>
            <a:custGeom>
              <a:avLst/>
              <a:gdLst/>
              <a:ahLst/>
              <a:cxnLst>
                <a:cxn ang="0">
                  <a:pos x="51" y="1"/>
                </a:cxn>
                <a:cxn ang="0">
                  <a:pos x="49" y="29"/>
                </a:cxn>
                <a:cxn ang="0">
                  <a:pos x="51" y="54"/>
                </a:cxn>
                <a:cxn ang="0">
                  <a:pos x="49" y="55"/>
                </a:cxn>
                <a:cxn ang="0">
                  <a:pos x="46" y="149"/>
                </a:cxn>
                <a:cxn ang="0">
                  <a:pos x="32" y="149"/>
                </a:cxn>
                <a:cxn ang="0">
                  <a:pos x="28" y="66"/>
                </a:cxn>
                <a:cxn ang="0">
                  <a:pos x="21" y="149"/>
                </a:cxn>
                <a:cxn ang="0">
                  <a:pos x="7" y="149"/>
                </a:cxn>
                <a:cxn ang="0">
                  <a:pos x="3" y="53"/>
                </a:cxn>
                <a:cxn ang="0">
                  <a:pos x="1" y="52"/>
                </a:cxn>
                <a:cxn ang="0">
                  <a:pos x="3" y="28"/>
                </a:cxn>
                <a:cxn ang="0">
                  <a:pos x="1" y="0"/>
                </a:cxn>
              </a:cxnLst>
              <a:rect l="0" t="0" r="r" b="b"/>
              <a:pathLst>
                <a:path w="51" h="149">
                  <a:moveTo>
                    <a:pt x="51" y="1"/>
                  </a:moveTo>
                  <a:cubicBezTo>
                    <a:pt x="51" y="6"/>
                    <a:pt x="51" y="21"/>
                    <a:pt x="49" y="29"/>
                  </a:cubicBezTo>
                  <a:cubicBezTo>
                    <a:pt x="51" y="39"/>
                    <a:pt x="51" y="51"/>
                    <a:pt x="51" y="54"/>
                  </a:cubicBezTo>
                  <a:cubicBezTo>
                    <a:pt x="49" y="55"/>
                    <a:pt x="50" y="55"/>
                    <a:pt x="49" y="55"/>
                  </a:cubicBezTo>
                  <a:cubicBezTo>
                    <a:pt x="47" y="71"/>
                    <a:pt x="49" y="132"/>
                    <a:pt x="46" y="149"/>
                  </a:cubicBezTo>
                  <a:cubicBezTo>
                    <a:pt x="32" y="149"/>
                    <a:pt x="32" y="149"/>
                    <a:pt x="32" y="149"/>
                  </a:cubicBezTo>
                  <a:cubicBezTo>
                    <a:pt x="28" y="66"/>
                    <a:pt x="28" y="66"/>
                    <a:pt x="28" y="66"/>
                  </a:cubicBezTo>
                  <a:cubicBezTo>
                    <a:pt x="21" y="149"/>
                    <a:pt x="21" y="149"/>
                    <a:pt x="21" y="149"/>
                  </a:cubicBezTo>
                  <a:cubicBezTo>
                    <a:pt x="7" y="149"/>
                    <a:pt x="7" y="149"/>
                    <a:pt x="7" y="149"/>
                  </a:cubicBezTo>
                  <a:cubicBezTo>
                    <a:pt x="3" y="53"/>
                    <a:pt x="3" y="53"/>
                    <a:pt x="3" y="53"/>
                  </a:cubicBezTo>
                  <a:cubicBezTo>
                    <a:pt x="1" y="52"/>
                    <a:pt x="2" y="52"/>
                    <a:pt x="1" y="52"/>
                  </a:cubicBezTo>
                  <a:cubicBezTo>
                    <a:pt x="0" y="47"/>
                    <a:pt x="0" y="38"/>
                    <a:pt x="3" y="28"/>
                  </a:cubicBezTo>
                  <a:cubicBezTo>
                    <a:pt x="1" y="18"/>
                    <a:pt x="2" y="10"/>
                    <a:pt x="1" y="0"/>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4" name="Freeform 405"/>
            <p:cNvSpPr>
              <a:spLocks/>
            </p:cNvSpPr>
            <p:nvPr/>
          </p:nvSpPr>
          <p:spPr bwMode="auto">
            <a:xfrm>
              <a:off x="2035176" y="2135188"/>
              <a:ext cx="20638" cy="82550"/>
            </a:xfrm>
            <a:custGeom>
              <a:avLst/>
              <a:gdLst/>
              <a:ahLst/>
              <a:cxnLst>
                <a:cxn ang="0">
                  <a:pos x="7" y="0"/>
                </a:cxn>
                <a:cxn ang="0">
                  <a:pos x="7" y="7"/>
                </a:cxn>
                <a:cxn ang="0">
                  <a:pos x="11" y="7"/>
                </a:cxn>
                <a:cxn ang="0">
                  <a:pos x="11" y="43"/>
                </a:cxn>
                <a:cxn ang="0">
                  <a:pos x="0" y="43"/>
                </a:cxn>
                <a:cxn ang="0">
                  <a:pos x="0" y="7"/>
                </a:cxn>
                <a:cxn ang="0">
                  <a:pos x="2" y="7"/>
                </a:cxn>
              </a:cxnLst>
              <a:rect l="0" t="0" r="r" b="b"/>
              <a:pathLst>
                <a:path w="11" h="43">
                  <a:moveTo>
                    <a:pt x="7" y="0"/>
                  </a:moveTo>
                  <a:cubicBezTo>
                    <a:pt x="7" y="3"/>
                    <a:pt x="7" y="4"/>
                    <a:pt x="7" y="7"/>
                  </a:cubicBezTo>
                  <a:cubicBezTo>
                    <a:pt x="11" y="7"/>
                    <a:pt x="11" y="7"/>
                    <a:pt x="11" y="7"/>
                  </a:cubicBezTo>
                  <a:cubicBezTo>
                    <a:pt x="11" y="19"/>
                    <a:pt x="11" y="31"/>
                    <a:pt x="11" y="43"/>
                  </a:cubicBezTo>
                  <a:cubicBezTo>
                    <a:pt x="0" y="43"/>
                    <a:pt x="0" y="43"/>
                    <a:pt x="0" y="43"/>
                  </a:cubicBezTo>
                  <a:cubicBezTo>
                    <a:pt x="0" y="31"/>
                    <a:pt x="0" y="19"/>
                    <a:pt x="0" y="7"/>
                  </a:cubicBezTo>
                  <a:cubicBezTo>
                    <a:pt x="2" y="7"/>
                    <a:pt x="2" y="7"/>
                    <a:pt x="2" y="7"/>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5" name="Freeform 407"/>
            <p:cNvSpPr>
              <a:spLocks/>
            </p:cNvSpPr>
            <p:nvPr/>
          </p:nvSpPr>
          <p:spPr bwMode="auto">
            <a:xfrm>
              <a:off x="2019301" y="2090737"/>
              <a:ext cx="7938" cy="31750"/>
            </a:xfrm>
            <a:custGeom>
              <a:avLst/>
              <a:gdLst/>
              <a:ahLst/>
              <a:cxnLst>
                <a:cxn ang="0">
                  <a:pos x="0" y="0"/>
                </a:cxn>
                <a:cxn ang="0">
                  <a:pos x="4" y="17"/>
                </a:cxn>
              </a:cxnLst>
              <a:rect l="0" t="0" r="r" b="b"/>
              <a:pathLst>
                <a:path w="4" h="17">
                  <a:moveTo>
                    <a:pt x="0" y="0"/>
                  </a:moveTo>
                  <a:cubicBezTo>
                    <a:pt x="2" y="6"/>
                    <a:pt x="2" y="10"/>
                    <a:pt x="4" y="17"/>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6" name="Freeform 408"/>
            <p:cNvSpPr>
              <a:spLocks/>
            </p:cNvSpPr>
            <p:nvPr/>
          </p:nvSpPr>
          <p:spPr bwMode="auto">
            <a:xfrm>
              <a:off x="1968501" y="1998662"/>
              <a:ext cx="34925" cy="150813"/>
            </a:xfrm>
            <a:custGeom>
              <a:avLst/>
              <a:gdLst/>
              <a:ahLst/>
              <a:cxnLst>
                <a:cxn ang="0">
                  <a:pos x="9" y="0"/>
                </a:cxn>
                <a:cxn ang="0">
                  <a:pos x="2" y="71"/>
                </a:cxn>
                <a:cxn ang="0">
                  <a:pos x="8" y="78"/>
                </a:cxn>
                <a:cxn ang="0">
                  <a:pos x="18" y="78"/>
                </a:cxn>
              </a:cxnLst>
              <a:rect l="0" t="0" r="r" b="b"/>
              <a:pathLst>
                <a:path w="18" h="78">
                  <a:moveTo>
                    <a:pt x="9" y="0"/>
                  </a:moveTo>
                  <a:cubicBezTo>
                    <a:pt x="3" y="20"/>
                    <a:pt x="0" y="48"/>
                    <a:pt x="2" y="71"/>
                  </a:cubicBezTo>
                  <a:cubicBezTo>
                    <a:pt x="3" y="76"/>
                    <a:pt x="5" y="77"/>
                    <a:pt x="8" y="78"/>
                  </a:cubicBezTo>
                  <a:cubicBezTo>
                    <a:pt x="12" y="78"/>
                    <a:pt x="15" y="78"/>
                    <a:pt x="18" y="78"/>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7" name="Freeform 409"/>
            <p:cNvSpPr>
              <a:spLocks/>
            </p:cNvSpPr>
            <p:nvPr/>
          </p:nvSpPr>
          <p:spPr bwMode="auto">
            <a:xfrm>
              <a:off x="1955801" y="1997075"/>
              <a:ext cx="12700" cy="49213"/>
            </a:xfrm>
            <a:custGeom>
              <a:avLst/>
              <a:gdLst/>
              <a:ahLst/>
              <a:cxnLst>
                <a:cxn ang="0">
                  <a:pos x="0" y="0"/>
                </a:cxn>
                <a:cxn ang="0">
                  <a:pos x="7" y="25"/>
                </a:cxn>
              </a:cxnLst>
              <a:rect l="0" t="0" r="r" b="b"/>
              <a:pathLst>
                <a:path w="7" h="25">
                  <a:moveTo>
                    <a:pt x="0" y="0"/>
                  </a:moveTo>
                  <a:cubicBezTo>
                    <a:pt x="6" y="10"/>
                    <a:pt x="6" y="16"/>
                    <a:pt x="7" y="25"/>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8" name="Freeform 410"/>
            <p:cNvSpPr>
              <a:spLocks/>
            </p:cNvSpPr>
            <p:nvPr/>
          </p:nvSpPr>
          <p:spPr bwMode="auto">
            <a:xfrm>
              <a:off x="1931988" y="2132012"/>
              <a:ext cx="39688" cy="22225"/>
            </a:xfrm>
            <a:custGeom>
              <a:avLst/>
              <a:gdLst/>
              <a:ahLst/>
              <a:cxnLst>
                <a:cxn ang="0">
                  <a:pos x="20" y="0"/>
                </a:cxn>
                <a:cxn ang="0">
                  <a:pos x="0" y="8"/>
                </a:cxn>
              </a:cxnLst>
              <a:rect l="0" t="0" r="r" b="b"/>
              <a:pathLst>
                <a:path w="20" h="11">
                  <a:moveTo>
                    <a:pt x="20" y="0"/>
                  </a:moveTo>
                  <a:cubicBezTo>
                    <a:pt x="20" y="11"/>
                    <a:pt x="4" y="9"/>
                    <a:pt x="0" y="8"/>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9" name="Freeform 411"/>
            <p:cNvSpPr>
              <a:spLocks/>
            </p:cNvSpPr>
            <p:nvPr/>
          </p:nvSpPr>
          <p:spPr bwMode="auto">
            <a:xfrm>
              <a:off x="1965326" y="1993900"/>
              <a:ext cx="12700" cy="28575"/>
            </a:xfrm>
            <a:custGeom>
              <a:avLst/>
              <a:gdLst/>
              <a:ahLst/>
              <a:cxnLst>
                <a:cxn ang="0">
                  <a:pos x="1" y="15"/>
                </a:cxn>
                <a:cxn ang="0">
                  <a:pos x="2" y="5"/>
                </a:cxn>
                <a:cxn ang="0">
                  <a:pos x="1" y="0"/>
                </a:cxn>
                <a:cxn ang="0">
                  <a:pos x="7" y="0"/>
                </a:cxn>
                <a:cxn ang="0">
                  <a:pos x="5" y="5"/>
                </a:cxn>
                <a:cxn ang="0">
                  <a:pos x="7" y="15"/>
                </a:cxn>
              </a:cxnLst>
              <a:rect l="0" t="0" r="r" b="b"/>
              <a:pathLst>
                <a:path w="7" h="15">
                  <a:moveTo>
                    <a:pt x="1" y="15"/>
                  </a:moveTo>
                  <a:cubicBezTo>
                    <a:pt x="1" y="12"/>
                    <a:pt x="1" y="9"/>
                    <a:pt x="2" y="5"/>
                  </a:cubicBezTo>
                  <a:cubicBezTo>
                    <a:pt x="2" y="4"/>
                    <a:pt x="0" y="3"/>
                    <a:pt x="1" y="0"/>
                  </a:cubicBezTo>
                  <a:cubicBezTo>
                    <a:pt x="3" y="1"/>
                    <a:pt x="5" y="1"/>
                    <a:pt x="7" y="0"/>
                  </a:cubicBezTo>
                  <a:cubicBezTo>
                    <a:pt x="7" y="2"/>
                    <a:pt x="6" y="4"/>
                    <a:pt x="5" y="5"/>
                  </a:cubicBezTo>
                  <a:cubicBezTo>
                    <a:pt x="7" y="7"/>
                    <a:pt x="7" y="12"/>
                    <a:pt x="7" y="15"/>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111" name="Oval 405"/>
          <p:cNvSpPr/>
          <p:nvPr/>
        </p:nvSpPr>
        <p:spPr>
          <a:xfrm>
            <a:off x="323183" y="1703601"/>
            <a:ext cx="302400" cy="30331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1"/>
                </a:solidFill>
                <a:latin typeface="+mj-lt"/>
              </a:rPr>
              <a:t>1</a:t>
            </a:r>
          </a:p>
        </p:txBody>
      </p:sp>
      <p:pic>
        <p:nvPicPr>
          <p:cNvPr id="51203" name="Picture 3" descr="D:\Users\mventuri\Desktop\BIBLIOTHEQUES LISTES\BIBLIOTHEQUE GIM Docs Spécifiques\GIM Logos\Logo GIM_Violet Grand.PNG"/>
          <p:cNvPicPr>
            <a:picLocks noChangeAspect="1" noChangeArrowheads="1"/>
          </p:cNvPicPr>
          <p:nvPr/>
        </p:nvPicPr>
        <p:blipFill>
          <a:blip r:embed="rId5" cstate="print"/>
          <a:srcRect/>
          <a:stretch>
            <a:fillRect/>
          </a:stretch>
        </p:blipFill>
        <p:spPr bwMode="auto">
          <a:xfrm>
            <a:off x="8544461" y="71120"/>
            <a:ext cx="1198979" cy="731377"/>
          </a:xfrm>
          <a:prstGeom prst="rect">
            <a:avLst/>
          </a:prstGeom>
          <a:noFill/>
        </p:spPr>
      </p:pic>
      <p:sp>
        <p:nvSpPr>
          <p:cNvPr id="19" name="ZoneTexte 18"/>
          <p:cNvSpPr txBox="1"/>
          <p:nvPr/>
        </p:nvSpPr>
        <p:spPr>
          <a:xfrm>
            <a:off x="355600" y="2383236"/>
            <a:ext cx="9286240" cy="3247043"/>
          </a:xfrm>
          <a:prstGeom prst="rect">
            <a:avLst/>
          </a:prstGeom>
          <a:noFill/>
        </p:spPr>
        <p:txBody>
          <a:bodyPr wrap="square" rtlCol="0">
            <a:spAutoFit/>
          </a:bodyPr>
          <a:lstStyle/>
          <a:p>
            <a:pPr indent="-216000">
              <a:spcAft>
                <a:spcPts val="1800"/>
              </a:spcAft>
            </a:pPr>
            <a:r>
              <a:rPr lang="fr-FR" sz="2000" b="1" dirty="0" smtClean="0">
                <a:solidFill>
                  <a:srgbClr val="C00000"/>
                </a:solidFill>
              </a:rPr>
              <a:t>La réunion de lancement ou Kick-Off Meeting</a:t>
            </a:r>
            <a:endParaRPr lang="fr-FR" sz="2000" b="1" dirty="0" smtClean="0"/>
          </a:p>
          <a:p>
            <a:pPr marL="216000" lvl="0" indent="-216000" algn="just">
              <a:spcAft>
                <a:spcPts val="1800"/>
              </a:spcAft>
              <a:buFont typeface="Arial" pitchFamily="34" charset="0"/>
              <a:buChar char="•"/>
            </a:pPr>
            <a:r>
              <a:rPr lang="fr-FR" sz="2000" dirty="0" smtClean="0"/>
              <a:t>Cette revue a lieu une fois que le Chef de Projet a pris connaissance du dossier et que les prévisions de </a:t>
            </a:r>
            <a:r>
              <a:rPr lang="fr-FR" sz="2000" b="1" i="1" dirty="0" smtClean="0"/>
              <a:t>staffing</a:t>
            </a:r>
            <a:r>
              <a:rPr lang="fr-FR" sz="2000" dirty="0" smtClean="0"/>
              <a:t> sont suffisamment précises et validées. </a:t>
            </a:r>
          </a:p>
          <a:p>
            <a:pPr marL="216000" lvl="0" indent="-216000" algn="just">
              <a:spcAft>
                <a:spcPts val="1800"/>
              </a:spcAft>
              <a:buFont typeface="Arial" pitchFamily="34" charset="0"/>
              <a:buChar char="•"/>
            </a:pPr>
            <a:r>
              <a:rPr lang="fr-FR" sz="2000" dirty="0" smtClean="0"/>
              <a:t>A cette occasion, le </a:t>
            </a:r>
            <a:r>
              <a:rPr lang="fr-FR" sz="2000" b="1" i="1" dirty="0" smtClean="0"/>
              <a:t>Plan Qualité du Projet </a:t>
            </a:r>
            <a:r>
              <a:rPr lang="fr-FR" sz="2000" dirty="0" smtClean="0"/>
              <a:t>et le plan de maîtrise des risques sont disponibles dans leur première version.</a:t>
            </a:r>
          </a:p>
          <a:p>
            <a:pPr marL="216000" lvl="0" indent="-216000" algn="just">
              <a:spcAft>
                <a:spcPts val="1800"/>
              </a:spcAft>
              <a:buFont typeface="Arial" pitchFamily="34" charset="0"/>
              <a:buChar char="•"/>
            </a:pPr>
            <a:r>
              <a:rPr lang="fr-FR" sz="2000" dirty="0" smtClean="0"/>
              <a:t>Par ailleurs, pour les services continus, la </a:t>
            </a:r>
            <a:r>
              <a:rPr lang="fr-FR" sz="2000" b="1" i="1" dirty="0" smtClean="0"/>
              <a:t>Convention de Service </a:t>
            </a:r>
            <a:r>
              <a:rPr lang="fr-FR" sz="2000" dirty="0" smtClean="0"/>
              <a:t>(SLA) est disponible.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7" name="Flèche droite 196"/>
          <p:cNvSpPr/>
          <p:nvPr/>
        </p:nvSpPr>
        <p:spPr>
          <a:xfrm>
            <a:off x="903514" y="1437574"/>
            <a:ext cx="4865915" cy="83312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graphicFrame>
        <p:nvGraphicFramePr>
          <p:cNvPr id="18434" name="Object 2" hidden="1"/>
          <p:cNvGraphicFramePr>
            <a:graphicFrameLocks noChangeAspect="1"/>
          </p:cNvGraphicFramePr>
          <p:nvPr/>
        </p:nvGraphicFramePr>
        <p:xfrm>
          <a:off x="0" y="0"/>
          <a:ext cx="158750" cy="158750"/>
        </p:xfrm>
        <a:graphic>
          <a:graphicData uri="http://schemas.openxmlformats.org/presentationml/2006/ole">
            <p:oleObj spid="_x0000_s107522" name="think-cell Slide" r:id="rId4" imgW="360" imgH="360" progId="">
              <p:embed/>
            </p:oleObj>
          </a:graphicData>
        </a:graphic>
      </p:graphicFrame>
      <p:sp>
        <p:nvSpPr>
          <p:cNvPr id="100" name="Rectangle 99"/>
          <p:cNvSpPr/>
          <p:nvPr/>
        </p:nvSpPr>
        <p:spPr>
          <a:xfrm>
            <a:off x="743921" y="1583188"/>
            <a:ext cx="4844079" cy="540000"/>
          </a:xfrm>
          <a:prstGeom prst="rect">
            <a:avLst/>
          </a:prstGeom>
          <a:no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357188" indent="-171450"/>
            <a:r>
              <a:rPr lang="fr-FR" sz="2400" b="1" dirty="0" smtClean="0">
                <a:solidFill>
                  <a:schemeClr val="tx1"/>
                </a:solidFill>
              </a:rPr>
              <a:t>Objectifs du Kick-off Meeting :</a:t>
            </a:r>
            <a:endParaRPr lang="fr-FR" sz="2400" b="1" dirty="0">
              <a:solidFill>
                <a:schemeClr val="tx1">
                  <a:lumMod val="75000"/>
                </a:schemeClr>
              </a:solidFill>
              <a:latin typeface="+mj-lt"/>
            </a:endParaRPr>
          </a:p>
        </p:txBody>
      </p:sp>
      <p:grpSp>
        <p:nvGrpSpPr>
          <p:cNvPr id="2" name="Groupe 651"/>
          <p:cNvGrpSpPr>
            <a:grpSpLocks noChangeAspect="1"/>
          </p:cNvGrpSpPr>
          <p:nvPr/>
        </p:nvGrpSpPr>
        <p:grpSpPr>
          <a:xfrm>
            <a:off x="5812481" y="1610849"/>
            <a:ext cx="247488" cy="479011"/>
            <a:chOff x="1901826" y="1914525"/>
            <a:chExt cx="153988" cy="417513"/>
          </a:xfr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8900000" scaled="1"/>
            <a:tileRect/>
          </a:gradFill>
        </p:grpSpPr>
        <p:sp>
          <p:nvSpPr>
            <p:cNvPr id="102" name="Freeform 403"/>
            <p:cNvSpPr>
              <a:spLocks/>
            </p:cNvSpPr>
            <p:nvPr/>
          </p:nvSpPr>
          <p:spPr bwMode="auto">
            <a:xfrm>
              <a:off x="1901826" y="1914525"/>
              <a:ext cx="152400" cy="247650"/>
            </a:xfrm>
            <a:custGeom>
              <a:avLst/>
              <a:gdLst/>
              <a:ahLst/>
              <a:cxnLst>
                <a:cxn ang="0">
                  <a:pos x="13" y="128"/>
                </a:cxn>
                <a:cxn ang="0">
                  <a:pos x="0" y="88"/>
                </a:cxn>
                <a:cxn ang="0">
                  <a:pos x="28" y="40"/>
                </a:cxn>
                <a:cxn ang="0">
                  <a:pos x="21" y="21"/>
                </a:cxn>
                <a:cxn ang="0">
                  <a:pos x="36" y="0"/>
                </a:cxn>
                <a:cxn ang="0">
                  <a:pos x="52" y="21"/>
                </a:cxn>
                <a:cxn ang="0">
                  <a:pos x="44" y="40"/>
                </a:cxn>
                <a:cxn ang="0">
                  <a:pos x="71" y="88"/>
                </a:cxn>
                <a:cxn ang="0">
                  <a:pos x="79" y="111"/>
                </a:cxn>
                <a:cxn ang="0">
                  <a:pos x="73" y="113"/>
                </a:cxn>
              </a:cxnLst>
              <a:rect l="0" t="0" r="r" b="b"/>
              <a:pathLst>
                <a:path w="79" h="128">
                  <a:moveTo>
                    <a:pt x="13" y="128"/>
                  </a:moveTo>
                  <a:cubicBezTo>
                    <a:pt x="12" y="124"/>
                    <a:pt x="2" y="109"/>
                    <a:pt x="0" y="88"/>
                  </a:cubicBezTo>
                  <a:cubicBezTo>
                    <a:pt x="0" y="61"/>
                    <a:pt x="8" y="41"/>
                    <a:pt x="28" y="40"/>
                  </a:cubicBezTo>
                  <a:cubicBezTo>
                    <a:pt x="26" y="36"/>
                    <a:pt x="21" y="27"/>
                    <a:pt x="21" y="21"/>
                  </a:cubicBezTo>
                  <a:cubicBezTo>
                    <a:pt x="21" y="9"/>
                    <a:pt x="27" y="0"/>
                    <a:pt x="36" y="0"/>
                  </a:cubicBezTo>
                  <a:cubicBezTo>
                    <a:pt x="45" y="0"/>
                    <a:pt x="52" y="9"/>
                    <a:pt x="52" y="21"/>
                  </a:cubicBezTo>
                  <a:cubicBezTo>
                    <a:pt x="52" y="27"/>
                    <a:pt x="47" y="36"/>
                    <a:pt x="44" y="40"/>
                  </a:cubicBezTo>
                  <a:cubicBezTo>
                    <a:pt x="71" y="42"/>
                    <a:pt x="71" y="61"/>
                    <a:pt x="71" y="88"/>
                  </a:cubicBezTo>
                  <a:cubicBezTo>
                    <a:pt x="77" y="100"/>
                    <a:pt x="79" y="107"/>
                    <a:pt x="79" y="111"/>
                  </a:cubicBezTo>
                  <a:cubicBezTo>
                    <a:pt x="76" y="112"/>
                    <a:pt x="77" y="112"/>
                    <a:pt x="73" y="113"/>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3" name="Freeform 404"/>
            <p:cNvSpPr>
              <a:spLocks/>
            </p:cNvSpPr>
            <p:nvPr/>
          </p:nvSpPr>
          <p:spPr bwMode="auto">
            <a:xfrm>
              <a:off x="1920876" y="2043113"/>
              <a:ext cx="98425" cy="288925"/>
            </a:xfrm>
            <a:custGeom>
              <a:avLst/>
              <a:gdLst/>
              <a:ahLst/>
              <a:cxnLst>
                <a:cxn ang="0">
                  <a:pos x="51" y="1"/>
                </a:cxn>
                <a:cxn ang="0">
                  <a:pos x="49" y="29"/>
                </a:cxn>
                <a:cxn ang="0">
                  <a:pos x="51" y="54"/>
                </a:cxn>
                <a:cxn ang="0">
                  <a:pos x="49" y="55"/>
                </a:cxn>
                <a:cxn ang="0">
                  <a:pos x="46" y="149"/>
                </a:cxn>
                <a:cxn ang="0">
                  <a:pos x="32" y="149"/>
                </a:cxn>
                <a:cxn ang="0">
                  <a:pos x="28" y="66"/>
                </a:cxn>
                <a:cxn ang="0">
                  <a:pos x="21" y="149"/>
                </a:cxn>
                <a:cxn ang="0">
                  <a:pos x="7" y="149"/>
                </a:cxn>
                <a:cxn ang="0">
                  <a:pos x="3" y="53"/>
                </a:cxn>
                <a:cxn ang="0">
                  <a:pos x="1" y="52"/>
                </a:cxn>
                <a:cxn ang="0">
                  <a:pos x="3" y="28"/>
                </a:cxn>
                <a:cxn ang="0">
                  <a:pos x="1" y="0"/>
                </a:cxn>
              </a:cxnLst>
              <a:rect l="0" t="0" r="r" b="b"/>
              <a:pathLst>
                <a:path w="51" h="149">
                  <a:moveTo>
                    <a:pt x="51" y="1"/>
                  </a:moveTo>
                  <a:cubicBezTo>
                    <a:pt x="51" y="6"/>
                    <a:pt x="51" y="21"/>
                    <a:pt x="49" y="29"/>
                  </a:cubicBezTo>
                  <a:cubicBezTo>
                    <a:pt x="51" y="39"/>
                    <a:pt x="51" y="51"/>
                    <a:pt x="51" y="54"/>
                  </a:cubicBezTo>
                  <a:cubicBezTo>
                    <a:pt x="49" y="55"/>
                    <a:pt x="50" y="55"/>
                    <a:pt x="49" y="55"/>
                  </a:cubicBezTo>
                  <a:cubicBezTo>
                    <a:pt x="47" y="71"/>
                    <a:pt x="49" y="132"/>
                    <a:pt x="46" y="149"/>
                  </a:cubicBezTo>
                  <a:cubicBezTo>
                    <a:pt x="32" y="149"/>
                    <a:pt x="32" y="149"/>
                    <a:pt x="32" y="149"/>
                  </a:cubicBezTo>
                  <a:cubicBezTo>
                    <a:pt x="28" y="66"/>
                    <a:pt x="28" y="66"/>
                    <a:pt x="28" y="66"/>
                  </a:cubicBezTo>
                  <a:cubicBezTo>
                    <a:pt x="21" y="149"/>
                    <a:pt x="21" y="149"/>
                    <a:pt x="21" y="149"/>
                  </a:cubicBezTo>
                  <a:cubicBezTo>
                    <a:pt x="7" y="149"/>
                    <a:pt x="7" y="149"/>
                    <a:pt x="7" y="149"/>
                  </a:cubicBezTo>
                  <a:cubicBezTo>
                    <a:pt x="3" y="53"/>
                    <a:pt x="3" y="53"/>
                    <a:pt x="3" y="53"/>
                  </a:cubicBezTo>
                  <a:cubicBezTo>
                    <a:pt x="1" y="52"/>
                    <a:pt x="2" y="52"/>
                    <a:pt x="1" y="52"/>
                  </a:cubicBezTo>
                  <a:cubicBezTo>
                    <a:pt x="0" y="47"/>
                    <a:pt x="0" y="38"/>
                    <a:pt x="3" y="28"/>
                  </a:cubicBezTo>
                  <a:cubicBezTo>
                    <a:pt x="1" y="18"/>
                    <a:pt x="2" y="10"/>
                    <a:pt x="1" y="0"/>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4" name="Freeform 405"/>
            <p:cNvSpPr>
              <a:spLocks/>
            </p:cNvSpPr>
            <p:nvPr/>
          </p:nvSpPr>
          <p:spPr bwMode="auto">
            <a:xfrm>
              <a:off x="2035176" y="2135188"/>
              <a:ext cx="20638" cy="82550"/>
            </a:xfrm>
            <a:custGeom>
              <a:avLst/>
              <a:gdLst/>
              <a:ahLst/>
              <a:cxnLst>
                <a:cxn ang="0">
                  <a:pos x="7" y="0"/>
                </a:cxn>
                <a:cxn ang="0">
                  <a:pos x="7" y="7"/>
                </a:cxn>
                <a:cxn ang="0">
                  <a:pos x="11" y="7"/>
                </a:cxn>
                <a:cxn ang="0">
                  <a:pos x="11" y="43"/>
                </a:cxn>
                <a:cxn ang="0">
                  <a:pos x="0" y="43"/>
                </a:cxn>
                <a:cxn ang="0">
                  <a:pos x="0" y="7"/>
                </a:cxn>
                <a:cxn ang="0">
                  <a:pos x="2" y="7"/>
                </a:cxn>
              </a:cxnLst>
              <a:rect l="0" t="0" r="r" b="b"/>
              <a:pathLst>
                <a:path w="11" h="43">
                  <a:moveTo>
                    <a:pt x="7" y="0"/>
                  </a:moveTo>
                  <a:cubicBezTo>
                    <a:pt x="7" y="3"/>
                    <a:pt x="7" y="4"/>
                    <a:pt x="7" y="7"/>
                  </a:cubicBezTo>
                  <a:cubicBezTo>
                    <a:pt x="11" y="7"/>
                    <a:pt x="11" y="7"/>
                    <a:pt x="11" y="7"/>
                  </a:cubicBezTo>
                  <a:cubicBezTo>
                    <a:pt x="11" y="19"/>
                    <a:pt x="11" y="31"/>
                    <a:pt x="11" y="43"/>
                  </a:cubicBezTo>
                  <a:cubicBezTo>
                    <a:pt x="0" y="43"/>
                    <a:pt x="0" y="43"/>
                    <a:pt x="0" y="43"/>
                  </a:cubicBezTo>
                  <a:cubicBezTo>
                    <a:pt x="0" y="31"/>
                    <a:pt x="0" y="19"/>
                    <a:pt x="0" y="7"/>
                  </a:cubicBezTo>
                  <a:cubicBezTo>
                    <a:pt x="2" y="7"/>
                    <a:pt x="2" y="7"/>
                    <a:pt x="2" y="7"/>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5" name="Freeform 407"/>
            <p:cNvSpPr>
              <a:spLocks/>
            </p:cNvSpPr>
            <p:nvPr/>
          </p:nvSpPr>
          <p:spPr bwMode="auto">
            <a:xfrm>
              <a:off x="2019301" y="2090737"/>
              <a:ext cx="7938" cy="31750"/>
            </a:xfrm>
            <a:custGeom>
              <a:avLst/>
              <a:gdLst/>
              <a:ahLst/>
              <a:cxnLst>
                <a:cxn ang="0">
                  <a:pos x="0" y="0"/>
                </a:cxn>
                <a:cxn ang="0">
                  <a:pos x="4" y="17"/>
                </a:cxn>
              </a:cxnLst>
              <a:rect l="0" t="0" r="r" b="b"/>
              <a:pathLst>
                <a:path w="4" h="17">
                  <a:moveTo>
                    <a:pt x="0" y="0"/>
                  </a:moveTo>
                  <a:cubicBezTo>
                    <a:pt x="2" y="6"/>
                    <a:pt x="2" y="10"/>
                    <a:pt x="4" y="17"/>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6" name="Freeform 408"/>
            <p:cNvSpPr>
              <a:spLocks/>
            </p:cNvSpPr>
            <p:nvPr/>
          </p:nvSpPr>
          <p:spPr bwMode="auto">
            <a:xfrm>
              <a:off x="1968501" y="1998662"/>
              <a:ext cx="34925" cy="150813"/>
            </a:xfrm>
            <a:custGeom>
              <a:avLst/>
              <a:gdLst/>
              <a:ahLst/>
              <a:cxnLst>
                <a:cxn ang="0">
                  <a:pos x="9" y="0"/>
                </a:cxn>
                <a:cxn ang="0">
                  <a:pos x="2" y="71"/>
                </a:cxn>
                <a:cxn ang="0">
                  <a:pos x="8" y="78"/>
                </a:cxn>
                <a:cxn ang="0">
                  <a:pos x="18" y="78"/>
                </a:cxn>
              </a:cxnLst>
              <a:rect l="0" t="0" r="r" b="b"/>
              <a:pathLst>
                <a:path w="18" h="78">
                  <a:moveTo>
                    <a:pt x="9" y="0"/>
                  </a:moveTo>
                  <a:cubicBezTo>
                    <a:pt x="3" y="20"/>
                    <a:pt x="0" y="48"/>
                    <a:pt x="2" y="71"/>
                  </a:cubicBezTo>
                  <a:cubicBezTo>
                    <a:pt x="3" y="76"/>
                    <a:pt x="5" y="77"/>
                    <a:pt x="8" y="78"/>
                  </a:cubicBezTo>
                  <a:cubicBezTo>
                    <a:pt x="12" y="78"/>
                    <a:pt x="15" y="78"/>
                    <a:pt x="18" y="78"/>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7" name="Freeform 409"/>
            <p:cNvSpPr>
              <a:spLocks/>
            </p:cNvSpPr>
            <p:nvPr/>
          </p:nvSpPr>
          <p:spPr bwMode="auto">
            <a:xfrm>
              <a:off x="1955801" y="1997075"/>
              <a:ext cx="12700" cy="49213"/>
            </a:xfrm>
            <a:custGeom>
              <a:avLst/>
              <a:gdLst/>
              <a:ahLst/>
              <a:cxnLst>
                <a:cxn ang="0">
                  <a:pos x="0" y="0"/>
                </a:cxn>
                <a:cxn ang="0">
                  <a:pos x="7" y="25"/>
                </a:cxn>
              </a:cxnLst>
              <a:rect l="0" t="0" r="r" b="b"/>
              <a:pathLst>
                <a:path w="7" h="25">
                  <a:moveTo>
                    <a:pt x="0" y="0"/>
                  </a:moveTo>
                  <a:cubicBezTo>
                    <a:pt x="6" y="10"/>
                    <a:pt x="6" y="16"/>
                    <a:pt x="7" y="25"/>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8" name="Freeform 410"/>
            <p:cNvSpPr>
              <a:spLocks/>
            </p:cNvSpPr>
            <p:nvPr/>
          </p:nvSpPr>
          <p:spPr bwMode="auto">
            <a:xfrm>
              <a:off x="1931988" y="2132012"/>
              <a:ext cx="39688" cy="22225"/>
            </a:xfrm>
            <a:custGeom>
              <a:avLst/>
              <a:gdLst/>
              <a:ahLst/>
              <a:cxnLst>
                <a:cxn ang="0">
                  <a:pos x="20" y="0"/>
                </a:cxn>
                <a:cxn ang="0">
                  <a:pos x="0" y="8"/>
                </a:cxn>
              </a:cxnLst>
              <a:rect l="0" t="0" r="r" b="b"/>
              <a:pathLst>
                <a:path w="20" h="11">
                  <a:moveTo>
                    <a:pt x="20" y="0"/>
                  </a:moveTo>
                  <a:cubicBezTo>
                    <a:pt x="20" y="11"/>
                    <a:pt x="4" y="9"/>
                    <a:pt x="0" y="8"/>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9" name="Freeform 411"/>
            <p:cNvSpPr>
              <a:spLocks/>
            </p:cNvSpPr>
            <p:nvPr/>
          </p:nvSpPr>
          <p:spPr bwMode="auto">
            <a:xfrm>
              <a:off x="1965326" y="1993900"/>
              <a:ext cx="12700" cy="28575"/>
            </a:xfrm>
            <a:custGeom>
              <a:avLst/>
              <a:gdLst/>
              <a:ahLst/>
              <a:cxnLst>
                <a:cxn ang="0">
                  <a:pos x="1" y="15"/>
                </a:cxn>
                <a:cxn ang="0">
                  <a:pos x="2" y="5"/>
                </a:cxn>
                <a:cxn ang="0">
                  <a:pos x="1" y="0"/>
                </a:cxn>
                <a:cxn ang="0">
                  <a:pos x="7" y="0"/>
                </a:cxn>
                <a:cxn ang="0">
                  <a:pos x="5" y="5"/>
                </a:cxn>
                <a:cxn ang="0">
                  <a:pos x="7" y="15"/>
                </a:cxn>
              </a:cxnLst>
              <a:rect l="0" t="0" r="r" b="b"/>
              <a:pathLst>
                <a:path w="7" h="15">
                  <a:moveTo>
                    <a:pt x="1" y="15"/>
                  </a:moveTo>
                  <a:cubicBezTo>
                    <a:pt x="1" y="12"/>
                    <a:pt x="1" y="9"/>
                    <a:pt x="2" y="5"/>
                  </a:cubicBezTo>
                  <a:cubicBezTo>
                    <a:pt x="2" y="4"/>
                    <a:pt x="0" y="3"/>
                    <a:pt x="1" y="0"/>
                  </a:cubicBezTo>
                  <a:cubicBezTo>
                    <a:pt x="3" y="1"/>
                    <a:pt x="5" y="1"/>
                    <a:pt x="7" y="0"/>
                  </a:cubicBezTo>
                  <a:cubicBezTo>
                    <a:pt x="7" y="2"/>
                    <a:pt x="6" y="4"/>
                    <a:pt x="5" y="5"/>
                  </a:cubicBezTo>
                  <a:cubicBezTo>
                    <a:pt x="7" y="7"/>
                    <a:pt x="7" y="12"/>
                    <a:pt x="7" y="15"/>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111" name="Oval 405"/>
          <p:cNvSpPr/>
          <p:nvPr/>
        </p:nvSpPr>
        <p:spPr>
          <a:xfrm>
            <a:off x="323183" y="1703601"/>
            <a:ext cx="302400" cy="30331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1"/>
                </a:solidFill>
                <a:latin typeface="+mj-lt"/>
              </a:rPr>
              <a:t>2</a:t>
            </a:r>
          </a:p>
        </p:txBody>
      </p:sp>
      <p:sp>
        <p:nvSpPr>
          <p:cNvPr id="19" name="ZoneTexte 18"/>
          <p:cNvSpPr txBox="1"/>
          <p:nvPr/>
        </p:nvSpPr>
        <p:spPr>
          <a:xfrm>
            <a:off x="355600" y="2372350"/>
            <a:ext cx="9286240" cy="3477875"/>
          </a:xfrm>
          <a:prstGeom prst="rect">
            <a:avLst/>
          </a:prstGeom>
          <a:noFill/>
        </p:spPr>
        <p:txBody>
          <a:bodyPr wrap="square" rtlCol="0">
            <a:spAutoFit/>
          </a:bodyPr>
          <a:lstStyle/>
          <a:p>
            <a:pPr marL="216000" indent="-216000" algn="just">
              <a:spcAft>
                <a:spcPts val="1800"/>
              </a:spcAft>
              <a:buFont typeface="Arial" pitchFamily="34" charset="0"/>
              <a:buChar char="•"/>
            </a:pPr>
            <a:r>
              <a:rPr lang="fr-FR" sz="2000" dirty="0" smtClean="0"/>
              <a:t>S’assurer que l’ensemble des </a:t>
            </a:r>
            <a:r>
              <a:rPr lang="fr-FR" sz="2000" b="1" i="1" dirty="0" smtClean="0"/>
              <a:t>parties prenantes </a:t>
            </a:r>
            <a:r>
              <a:rPr lang="fr-FR" sz="2000" dirty="0" smtClean="0"/>
              <a:t>a une connaissance de tous les aspects du Projet (contractuel, fonctionnel, financier, risques…) ;</a:t>
            </a:r>
          </a:p>
          <a:p>
            <a:pPr marL="216000" indent="-216000" algn="just">
              <a:spcAft>
                <a:spcPts val="1800"/>
              </a:spcAft>
              <a:buFont typeface="Arial" pitchFamily="34" charset="0"/>
              <a:buChar char="•"/>
            </a:pPr>
            <a:r>
              <a:rPr lang="fr-FR" sz="2000" dirty="0" smtClean="0"/>
              <a:t>S’assurer que toutes les unités sont en mesure d’assumer leur rôle de façon coordonnée ;</a:t>
            </a:r>
          </a:p>
          <a:p>
            <a:pPr marL="216000" lvl="0" indent="-216000" algn="just">
              <a:spcAft>
                <a:spcPts val="1800"/>
              </a:spcAft>
              <a:buFont typeface="Arial" pitchFamily="34" charset="0"/>
              <a:buChar char="•"/>
            </a:pPr>
            <a:r>
              <a:rPr lang="fr-FR" sz="2000" dirty="0" smtClean="0"/>
              <a:t>S’assurer que l’ensemble des Pré requis aux différentes activités est identifié </a:t>
            </a:r>
            <a:r>
              <a:rPr lang="fr-FR" sz="2000" u="sng" dirty="0" smtClean="0"/>
              <a:t>en vérifiant les circuits de décision et de communication</a:t>
            </a:r>
            <a:r>
              <a:rPr lang="fr-FR" sz="2000" dirty="0" smtClean="0"/>
              <a:t> ;</a:t>
            </a:r>
          </a:p>
          <a:p>
            <a:pPr marL="216000" lvl="1" indent="-216000" algn="just">
              <a:spcAft>
                <a:spcPts val="1800"/>
              </a:spcAft>
              <a:buFont typeface="Arial" pitchFamily="34" charset="0"/>
              <a:buChar char="•"/>
            </a:pPr>
            <a:r>
              <a:rPr lang="fr-FR" sz="2000" dirty="0" smtClean="0"/>
              <a:t>Présenter un </a:t>
            </a:r>
            <a:r>
              <a:rPr lang="fr-FR" sz="2000" b="1" dirty="0" smtClean="0">
                <a:solidFill>
                  <a:srgbClr val="C00000"/>
                </a:solidFill>
              </a:rPr>
              <a:t>RACI</a:t>
            </a:r>
            <a:r>
              <a:rPr lang="fr-FR" sz="2000" dirty="0" smtClean="0"/>
              <a:t> clair. </a:t>
            </a:r>
          </a:p>
          <a:p>
            <a:pPr marL="576000" lvl="1" indent="-324000" algn="just">
              <a:spcAft>
                <a:spcPts val="600"/>
              </a:spcAft>
            </a:pPr>
            <a:endParaRPr lang="fr-FR" sz="2000" dirty="0" smtClean="0"/>
          </a:p>
        </p:txBody>
      </p:sp>
      <p:sp>
        <p:nvSpPr>
          <p:cNvPr id="22" name="Titre 1"/>
          <p:cNvSpPr>
            <a:spLocks noGrp="1"/>
          </p:cNvSpPr>
          <p:nvPr>
            <p:ph type="title"/>
            <p:custDataLst>
              <p:tags r:id="rId2"/>
            </p:custDataLst>
          </p:nvPr>
        </p:nvSpPr>
        <p:spPr>
          <a:xfrm>
            <a:off x="0" y="0"/>
            <a:ext cx="9906000" cy="1001713"/>
          </a:xfrm>
        </p:spPr>
        <p:txBody>
          <a:bodyPr bIns="36000">
            <a:normAutofit/>
          </a:bodyPr>
          <a:lstStyle/>
          <a:p>
            <a:pPr eaLnBrk="1" hangingPunct="1">
              <a:lnSpc>
                <a:spcPct val="100000"/>
              </a:lnSpc>
              <a:spcAft>
                <a:spcPts val="0"/>
              </a:spcAft>
            </a:pPr>
            <a:r>
              <a:rPr lang="fr-FR" sz="2000" b="1" dirty="0" smtClean="0">
                <a:solidFill>
                  <a:srgbClr val="762C7C"/>
                </a:solidFill>
              </a:rPr>
              <a:t>Programme</a:t>
            </a:r>
            <a:r>
              <a:rPr lang="en-US" sz="2000" b="1" dirty="0" smtClean="0">
                <a:solidFill>
                  <a:srgbClr val="762C7C"/>
                </a:solidFill>
              </a:rPr>
              <a:t> GIM Infrastructure France (</a:t>
            </a:r>
            <a:r>
              <a:rPr lang="fr-FR" sz="2000" b="1" dirty="0" smtClean="0">
                <a:solidFill>
                  <a:srgbClr val="762C7C"/>
                </a:solidFill>
              </a:rPr>
              <a:t>Gestion</a:t>
            </a:r>
            <a:r>
              <a:rPr lang="en-US" sz="2000" b="1" dirty="0" smtClean="0">
                <a:solidFill>
                  <a:srgbClr val="762C7C"/>
                </a:solidFill>
              </a:rPr>
              <a:t> de </a:t>
            </a:r>
            <a:r>
              <a:rPr lang="fr-FR" sz="2000" b="1" dirty="0" smtClean="0">
                <a:solidFill>
                  <a:srgbClr val="762C7C"/>
                </a:solidFill>
              </a:rPr>
              <a:t>Projet</a:t>
            </a:r>
            <a:r>
              <a:rPr lang="en-US" sz="2000" b="1" dirty="0" smtClean="0">
                <a:solidFill>
                  <a:srgbClr val="762C7C"/>
                </a:solidFill>
              </a:rPr>
              <a:t>)</a:t>
            </a:r>
            <a:br>
              <a:rPr lang="en-US" sz="2000" b="1" dirty="0" smtClean="0">
                <a:solidFill>
                  <a:srgbClr val="762C7C"/>
                </a:solidFill>
              </a:rPr>
            </a:br>
            <a:r>
              <a:rPr lang="en-US" sz="2400" b="1" dirty="0" smtClean="0"/>
              <a:t>Rappel des obligations du Chef de </a:t>
            </a:r>
            <a:r>
              <a:rPr lang="fr-FR" sz="2400" b="1" dirty="0" smtClean="0"/>
              <a:t>Projet</a:t>
            </a:r>
            <a:endParaRPr lang="en-US" sz="2400" b="1" dirty="0" smtClean="0">
              <a:solidFill>
                <a:srgbClr val="762C7C"/>
              </a:solidFill>
            </a:endParaRPr>
          </a:p>
        </p:txBody>
      </p:sp>
      <p:pic>
        <p:nvPicPr>
          <p:cNvPr id="23" name="Picture 3" descr="D:\Users\mventuri\Desktop\BIBLIOTHEQUES LISTES\BIBLIOTHEQUE GIM Docs Spécifiques\GIM Logos\Logo GIM_Violet Grand.PNG"/>
          <p:cNvPicPr>
            <a:picLocks noChangeAspect="1" noChangeArrowheads="1"/>
          </p:cNvPicPr>
          <p:nvPr/>
        </p:nvPicPr>
        <p:blipFill>
          <a:blip r:embed="rId5" cstate="print"/>
          <a:srcRect/>
          <a:stretch>
            <a:fillRect/>
          </a:stretch>
        </p:blipFill>
        <p:spPr bwMode="auto">
          <a:xfrm>
            <a:off x="8544461" y="71120"/>
            <a:ext cx="1198979" cy="731377"/>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7" name="Flèche droite 196"/>
          <p:cNvSpPr/>
          <p:nvPr/>
        </p:nvSpPr>
        <p:spPr>
          <a:xfrm>
            <a:off x="903514" y="1437574"/>
            <a:ext cx="4865915" cy="83312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graphicFrame>
        <p:nvGraphicFramePr>
          <p:cNvPr id="18434" name="Object 2" hidden="1"/>
          <p:cNvGraphicFramePr>
            <a:graphicFrameLocks noChangeAspect="1"/>
          </p:cNvGraphicFramePr>
          <p:nvPr/>
        </p:nvGraphicFramePr>
        <p:xfrm>
          <a:off x="0" y="0"/>
          <a:ext cx="158750" cy="158750"/>
        </p:xfrm>
        <a:graphic>
          <a:graphicData uri="http://schemas.openxmlformats.org/presentationml/2006/ole">
            <p:oleObj spid="_x0000_s112642" name="think-cell Slide" r:id="rId4" imgW="360" imgH="360" progId="">
              <p:embed/>
            </p:oleObj>
          </a:graphicData>
        </a:graphic>
      </p:graphicFrame>
      <p:sp>
        <p:nvSpPr>
          <p:cNvPr id="100" name="Rectangle 99"/>
          <p:cNvSpPr/>
          <p:nvPr/>
        </p:nvSpPr>
        <p:spPr>
          <a:xfrm>
            <a:off x="743921" y="1583188"/>
            <a:ext cx="4844079" cy="540000"/>
          </a:xfrm>
          <a:prstGeom prst="rect">
            <a:avLst/>
          </a:prstGeom>
          <a:no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357188" indent="-171450"/>
            <a:r>
              <a:rPr lang="fr-FR" sz="2400" b="1" dirty="0" smtClean="0">
                <a:solidFill>
                  <a:schemeClr val="tx1"/>
                </a:solidFill>
              </a:rPr>
              <a:t>Un outil du Kick-off Meeting </a:t>
            </a:r>
            <a:r>
              <a:rPr lang="fr-FR" sz="2400" b="1" dirty="0" smtClean="0">
                <a:solidFill>
                  <a:schemeClr val="tx1">
                    <a:lumMod val="75000"/>
                  </a:schemeClr>
                </a:solidFill>
                <a:latin typeface="+mj-lt"/>
              </a:rPr>
              <a:t>:</a:t>
            </a:r>
            <a:endParaRPr lang="fr-FR" sz="2400" b="1" dirty="0">
              <a:solidFill>
                <a:schemeClr val="tx1">
                  <a:lumMod val="75000"/>
                </a:schemeClr>
              </a:solidFill>
              <a:latin typeface="+mj-lt"/>
            </a:endParaRPr>
          </a:p>
        </p:txBody>
      </p:sp>
      <p:grpSp>
        <p:nvGrpSpPr>
          <p:cNvPr id="2" name="Groupe 651"/>
          <p:cNvGrpSpPr>
            <a:grpSpLocks noChangeAspect="1"/>
          </p:cNvGrpSpPr>
          <p:nvPr/>
        </p:nvGrpSpPr>
        <p:grpSpPr>
          <a:xfrm>
            <a:off x="5812481" y="1610849"/>
            <a:ext cx="247488" cy="479011"/>
            <a:chOff x="1901826" y="1914525"/>
            <a:chExt cx="153988" cy="417513"/>
          </a:xfr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8900000" scaled="1"/>
            <a:tileRect/>
          </a:gradFill>
        </p:grpSpPr>
        <p:sp>
          <p:nvSpPr>
            <p:cNvPr id="102" name="Freeform 403"/>
            <p:cNvSpPr>
              <a:spLocks/>
            </p:cNvSpPr>
            <p:nvPr/>
          </p:nvSpPr>
          <p:spPr bwMode="auto">
            <a:xfrm>
              <a:off x="1901826" y="1914525"/>
              <a:ext cx="152400" cy="247650"/>
            </a:xfrm>
            <a:custGeom>
              <a:avLst/>
              <a:gdLst/>
              <a:ahLst/>
              <a:cxnLst>
                <a:cxn ang="0">
                  <a:pos x="13" y="128"/>
                </a:cxn>
                <a:cxn ang="0">
                  <a:pos x="0" y="88"/>
                </a:cxn>
                <a:cxn ang="0">
                  <a:pos x="28" y="40"/>
                </a:cxn>
                <a:cxn ang="0">
                  <a:pos x="21" y="21"/>
                </a:cxn>
                <a:cxn ang="0">
                  <a:pos x="36" y="0"/>
                </a:cxn>
                <a:cxn ang="0">
                  <a:pos x="52" y="21"/>
                </a:cxn>
                <a:cxn ang="0">
                  <a:pos x="44" y="40"/>
                </a:cxn>
                <a:cxn ang="0">
                  <a:pos x="71" y="88"/>
                </a:cxn>
                <a:cxn ang="0">
                  <a:pos x="79" y="111"/>
                </a:cxn>
                <a:cxn ang="0">
                  <a:pos x="73" y="113"/>
                </a:cxn>
              </a:cxnLst>
              <a:rect l="0" t="0" r="r" b="b"/>
              <a:pathLst>
                <a:path w="79" h="128">
                  <a:moveTo>
                    <a:pt x="13" y="128"/>
                  </a:moveTo>
                  <a:cubicBezTo>
                    <a:pt x="12" y="124"/>
                    <a:pt x="2" y="109"/>
                    <a:pt x="0" y="88"/>
                  </a:cubicBezTo>
                  <a:cubicBezTo>
                    <a:pt x="0" y="61"/>
                    <a:pt x="8" y="41"/>
                    <a:pt x="28" y="40"/>
                  </a:cubicBezTo>
                  <a:cubicBezTo>
                    <a:pt x="26" y="36"/>
                    <a:pt x="21" y="27"/>
                    <a:pt x="21" y="21"/>
                  </a:cubicBezTo>
                  <a:cubicBezTo>
                    <a:pt x="21" y="9"/>
                    <a:pt x="27" y="0"/>
                    <a:pt x="36" y="0"/>
                  </a:cubicBezTo>
                  <a:cubicBezTo>
                    <a:pt x="45" y="0"/>
                    <a:pt x="52" y="9"/>
                    <a:pt x="52" y="21"/>
                  </a:cubicBezTo>
                  <a:cubicBezTo>
                    <a:pt x="52" y="27"/>
                    <a:pt x="47" y="36"/>
                    <a:pt x="44" y="40"/>
                  </a:cubicBezTo>
                  <a:cubicBezTo>
                    <a:pt x="71" y="42"/>
                    <a:pt x="71" y="61"/>
                    <a:pt x="71" y="88"/>
                  </a:cubicBezTo>
                  <a:cubicBezTo>
                    <a:pt x="77" y="100"/>
                    <a:pt x="79" y="107"/>
                    <a:pt x="79" y="111"/>
                  </a:cubicBezTo>
                  <a:cubicBezTo>
                    <a:pt x="76" y="112"/>
                    <a:pt x="77" y="112"/>
                    <a:pt x="73" y="113"/>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3" name="Freeform 404"/>
            <p:cNvSpPr>
              <a:spLocks/>
            </p:cNvSpPr>
            <p:nvPr/>
          </p:nvSpPr>
          <p:spPr bwMode="auto">
            <a:xfrm>
              <a:off x="1920876" y="2043113"/>
              <a:ext cx="98425" cy="288925"/>
            </a:xfrm>
            <a:custGeom>
              <a:avLst/>
              <a:gdLst/>
              <a:ahLst/>
              <a:cxnLst>
                <a:cxn ang="0">
                  <a:pos x="51" y="1"/>
                </a:cxn>
                <a:cxn ang="0">
                  <a:pos x="49" y="29"/>
                </a:cxn>
                <a:cxn ang="0">
                  <a:pos x="51" y="54"/>
                </a:cxn>
                <a:cxn ang="0">
                  <a:pos x="49" y="55"/>
                </a:cxn>
                <a:cxn ang="0">
                  <a:pos x="46" y="149"/>
                </a:cxn>
                <a:cxn ang="0">
                  <a:pos x="32" y="149"/>
                </a:cxn>
                <a:cxn ang="0">
                  <a:pos x="28" y="66"/>
                </a:cxn>
                <a:cxn ang="0">
                  <a:pos x="21" y="149"/>
                </a:cxn>
                <a:cxn ang="0">
                  <a:pos x="7" y="149"/>
                </a:cxn>
                <a:cxn ang="0">
                  <a:pos x="3" y="53"/>
                </a:cxn>
                <a:cxn ang="0">
                  <a:pos x="1" y="52"/>
                </a:cxn>
                <a:cxn ang="0">
                  <a:pos x="3" y="28"/>
                </a:cxn>
                <a:cxn ang="0">
                  <a:pos x="1" y="0"/>
                </a:cxn>
              </a:cxnLst>
              <a:rect l="0" t="0" r="r" b="b"/>
              <a:pathLst>
                <a:path w="51" h="149">
                  <a:moveTo>
                    <a:pt x="51" y="1"/>
                  </a:moveTo>
                  <a:cubicBezTo>
                    <a:pt x="51" y="6"/>
                    <a:pt x="51" y="21"/>
                    <a:pt x="49" y="29"/>
                  </a:cubicBezTo>
                  <a:cubicBezTo>
                    <a:pt x="51" y="39"/>
                    <a:pt x="51" y="51"/>
                    <a:pt x="51" y="54"/>
                  </a:cubicBezTo>
                  <a:cubicBezTo>
                    <a:pt x="49" y="55"/>
                    <a:pt x="50" y="55"/>
                    <a:pt x="49" y="55"/>
                  </a:cubicBezTo>
                  <a:cubicBezTo>
                    <a:pt x="47" y="71"/>
                    <a:pt x="49" y="132"/>
                    <a:pt x="46" y="149"/>
                  </a:cubicBezTo>
                  <a:cubicBezTo>
                    <a:pt x="32" y="149"/>
                    <a:pt x="32" y="149"/>
                    <a:pt x="32" y="149"/>
                  </a:cubicBezTo>
                  <a:cubicBezTo>
                    <a:pt x="28" y="66"/>
                    <a:pt x="28" y="66"/>
                    <a:pt x="28" y="66"/>
                  </a:cubicBezTo>
                  <a:cubicBezTo>
                    <a:pt x="21" y="149"/>
                    <a:pt x="21" y="149"/>
                    <a:pt x="21" y="149"/>
                  </a:cubicBezTo>
                  <a:cubicBezTo>
                    <a:pt x="7" y="149"/>
                    <a:pt x="7" y="149"/>
                    <a:pt x="7" y="149"/>
                  </a:cubicBezTo>
                  <a:cubicBezTo>
                    <a:pt x="3" y="53"/>
                    <a:pt x="3" y="53"/>
                    <a:pt x="3" y="53"/>
                  </a:cubicBezTo>
                  <a:cubicBezTo>
                    <a:pt x="1" y="52"/>
                    <a:pt x="2" y="52"/>
                    <a:pt x="1" y="52"/>
                  </a:cubicBezTo>
                  <a:cubicBezTo>
                    <a:pt x="0" y="47"/>
                    <a:pt x="0" y="38"/>
                    <a:pt x="3" y="28"/>
                  </a:cubicBezTo>
                  <a:cubicBezTo>
                    <a:pt x="1" y="18"/>
                    <a:pt x="2" y="10"/>
                    <a:pt x="1" y="0"/>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4" name="Freeform 405"/>
            <p:cNvSpPr>
              <a:spLocks/>
            </p:cNvSpPr>
            <p:nvPr/>
          </p:nvSpPr>
          <p:spPr bwMode="auto">
            <a:xfrm>
              <a:off x="2035176" y="2135188"/>
              <a:ext cx="20638" cy="82550"/>
            </a:xfrm>
            <a:custGeom>
              <a:avLst/>
              <a:gdLst/>
              <a:ahLst/>
              <a:cxnLst>
                <a:cxn ang="0">
                  <a:pos x="7" y="0"/>
                </a:cxn>
                <a:cxn ang="0">
                  <a:pos x="7" y="7"/>
                </a:cxn>
                <a:cxn ang="0">
                  <a:pos x="11" y="7"/>
                </a:cxn>
                <a:cxn ang="0">
                  <a:pos x="11" y="43"/>
                </a:cxn>
                <a:cxn ang="0">
                  <a:pos x="0" y="43"/>
                </a:cxn>
                <a:cxn ang="0">
                  <a:pos x="0" y="7"/>
                </a:cxn>
                <a:cxn ang="0">
                  <a:pos x="2" y="7"/>
                </a:cxn>
              </a:cxnLst>
              <a:rect l="0" t="0" r="r" b="b"/>
              <a:pathLst>
                <a:path w="11" h="43">
                  <a:moveTo>
                    <a:pt x="7" y="0"/>
                  </a:moveTo>
                  <a:cubicBezTo>
                    <a:pt x="7" y="3"/>
                    <a:pt x="7" y="4"/>
                    <a:pt x="7" y="7"/>
                  </a:cubicBezTo>
                  <a:cubicBezTo>
                    <a:pt x="11" y="7"/>
                    <a:pt x="11" y="7"/>
                    <a:pt x="11" y="7"/>
                  </a:cubicBezTo>
                  <a:cubicBezTo>
                    <a:pt x="11" y="19"/>
                    <a:pt x="11" y="31"/>
                    <a:pt x="11" y="43"/>
                  </a:cubicBezTo>
                  <a:cubicBezTo>
                    <a:pt x="0" y="43"/>
                    <a:pt x="0" y="43"/>
                    <a:pt x="0" y="43"/>
                  </a:cubicBezTo>
                  <a:cubicBezTo>
                    <a:pt x="0" y="31"/>
                    <a:pt x="0" y="19"/>
                    <a:pt x="0" y="7"/>
                  </a:cubicBezTo>
                  <a:cubicBezTo>
                    <a:pt x="2" y="7"/>
                    <a:pt x="2" y="7"/>
                    <a:pt x="2" y="7"/>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5" name="Freeform 407"/>
            <p:cNvSpPr>
              <a:spLocks/>
            </p:cNvSpPr>
            <p:nvPr/>
          </p:nvSpPr>
          <p:spPr bwMode="auto">
            <a:xfrm>
              <a:off x="2019301" y="2090737"/>
              <a:ext cx="7938" cy="31750"/>
            </a:xfrm>
            <a:custGeom>
              <a:avLst/>
              <a:gdLst/>
              <a:ahLst/>
              <a:cxnLst>
                <a:cxn ang="0">
                  <a:pos x="0" y="0"/>
                </a:cxn>
                <a:cxn ang="0">
                  <a:pos x="4" y="17"/>
                </a:cxn>
              </a:cxnLst>
              <a:rect l="0" t="0" r="r" b="b"/>
              <a:pathLst>
                <a:path w="4" h="17">
                  <a:moveTo>
                    <a:pt x="0" y="0"/>
                  </a:moveTo>
                  <a:cubicBezTo>
                    <a:pt x="2" y="6"/>
                    <a:pt x="2" y="10"/>
                    <a:pt x="4" y="17"/>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6" name="Freeform 408"/>
            <p:cNvSpPr>
              <a:spLocks/>
            </p:cNvSpPr>
            <p:nvPr/>
          </p:nvSpPr>
          <p:spPr bwMode="auto">
            <a:xfrm>
              <a:off x="1968501" y="1998662"/>
              <a:ext cx="34925" cy="150813"/>
            </a:xfrm>
            <a:custGeom>
              <a:avLst/>
              <a:gdLst/>
              <a:ahLst/>
              <a:cxnLst>
                <a:cxn ang="0">
                  <a:pos x="9" y="0"/>
                </a:cxn>
                <a:cxn ang="0">
                  <a:pos x="2" y="71"/>
                </a:cxn>
                <a:cxn ang="0">
                  <a:pos x="8" y="78"/>
                </a:cxn>
                <a:cxn ang="0">
                  <a:pos x="18" y="78"/>
                </a:cxn>
              </a:cxnLst>
              <a:rect l="0" t="0" r="r" b="b"/>
              <a:pathLst>
                <a:path w="18" h="78">
                  <a:moveTo>
                    <a:pt x="9" y="0"/>
                  </a:moveTo>
                  <a:cubicBezTo>
                    <a:pt x="3" y="20"/>
                    <a:pt x="0" y="48"/>
                    <a:pt x="2" y="71"/>
                  </a:cubicBezTo>
                  <a:cubicBezTo>
                    <a:pt x="3" y="76"/>
                    <a:pt x="5" y="77"/>
                    <a:pt x="8" y="78"/>
                  </a:cubicBezTo>
                  <a:cubicBezTo>
                    <a:pt x="12" y="78"/>
                    <a:pt x="15" y="78"/>
                    <a:pt x="18" y="78"/>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7" name="Freeform 409"/>
            <p:cNvSpPr>
              <a:spLocks/>
            </p:cNvSpPr>
            <p:nvPr/>
          </p:nvSpPr>
          <p:spPr bwMode="auto">
            <a:xfrm>
              <a:off x="1955801" y="1997075"/>
              <a:ext cx="12700" cy="49213"/>
            </a:xfrm>
            <a:custGeom>
              <a:avLst/>
              <a:gdLst/>
              <a:ahLst/>
              <a:cxnLst>
                <a:cxn ang="0">
                  <a:pos x="0" y="0"/>
                </a:cxn>
                <a:cxn ang="0">
                  <a:pos x="7" y="25"/>
                </a:cxn>
              </a:cxnLst>
              <a:rect l="0" t="0" r="r" b="b"/>
              <a:pathLst>
                <a:path w="7" h="25">
                  <a:moveTo>
                    <a:pt x="0" y="0"/>
                  </a:moveTo>
                  <a:cubicBezTo>
                    <a:pt x="6" y="10"/>
                    <a:pt x="6" y="16"/>
                    <a:pt x="7" y="25"/>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8" name="Freeform 410"/>
            <p:cNvSpPr>
              <a:spLocks/>
            </p:cNvSpPr>
            <p:nvPr/>
          </p:nvSpPr>
          <p:spPr bwMode="auto">
            <a:xfrm>
              <a:off x="1931988" y="2132012"/>
              <a:ext cx="39688" cy="22225"/>
            </a:xfrm>
            <a:custGeom>
              <a:avLst/>
              <a:gdLst/>
              <a:ahLst/>
              <a:cxnLst>
                <a:cxn ang="0">
                  <a:pos x="20" y="0"/>
                </a:cxn>
                <a:cxn ang="0">
                  <a:pos x="0" y="8"/>
                </a:cxn>
              </a:cxnLst>
              <a:rect l="0" t="0" r="r" b="b"/>
              <a:pathLst>
                <a:path w="20" h="11">
                  <a:moveTo>
                    <a:pt x="20" y="0"/>
                  </a:moveTo>
                  <a:cubicBezTo>
                    <a:pt x="20" y="11"/>
                    <a:pt x="4" y="9"/>
                    <a:pt x="0" y="8"/>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9" name="Freeform 411"/>
            <p:cNvSpPr>
              <a:spLocks/>
            </p:cNvSpPr>
            <p:nvPr/>
          </p:nvSpPr>
          <p:spPr bwMode="auto">
            <a:xfrm>
              <a:off x="1965326" y="1993900"/>
              <a:ext cx="12700" cy="28575"/>
            </a:xfrm>
            <a:custGeom>
              <a:avLst/>
              <a:gdLst/>
              <a:ahLst/>
              <a:cxnLst>
                <a:cxn ang="0">
                  <a:pos x="1" y="15"/>
                </a:cxn>
                <a:cxn ang="0">
                  <a:pos x="2" y="5"/>
                </a:cxn>
                <a:cxn ang="0">
                  <a:pos x="1" y="0"/>
                </a:cxn>
                <a:cxn ang="0">
                  <a:pos x="7" y="0"/>
                </a:cxn>
                <a:cxn ang="0">
                  <a:pos x="5" y="5"/>
                </a:cxn>
                <a:cxn ang="0">
                  <a:pos x="7" y="15"/>
                </a:cxn>
              </a:cxnLst>
              <a:rect l="0" t="0" r="r" b="b"/>
              <a:pathLst>
                <a:path w="7" h="15">
                  <a:moveTo>
                    <a:pt x="1" y="15"/>
                  </a:moveTo>
                  <a:cubicBezTo>
                    <a:pt x="1" y="12"/>
                    <a:pt x="1" y="9"/>
                    <a:pt x="2" y="5"/>
                  </a:cubicBezTo>
                  <a:cubicBezTo>
                    <a:pt x="2" y="4"/>
                    <a:pt x="0" y="3"/>
                    <a:pt x="1" y="0"/>
                  </a:cubicBezTo>
                  <a:cubicBezTo>
                    <a:pt x="3" y="1"/>
                    <a:pt x="5" y="1"/>
                    <a:pt x="7" y="0"/>
                  </a:cubicBezTo>
                  <a:cubicBezTo>
                    <a:pt x="7" y="2"/>
                    <a:pt x="6" y="4"/>
                    <a:pt x="5" y="5"/>
                  </a:cubicBezTo>
                  <a:cubicBezTo>
                    <a:pt x="7" y="7"/>
                    <a:pt x="7" y="12"/>
                    <a:pt x="7" y="15"/>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111" name="Oval 405"/>
          <p:cNvSpPr/>
          <p:nvPr/>
        </p:nvSpPr>
        <p:spPr>
          <a:xfrm>
            <a:off x="323183" y="1703601"/>
            <a:ext cx="302400" cy="30331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1"/>
                </a:solidFill>
                <a:latin typeface="+mj-lt"/>
              </a:rPr>
              <a:t>3</a:t>
            </a:r>
          </a:p>
        </p:txBody>
      </p:sp>
      <p:sp>
        <p:nvSpPr>
          <p:cNvPr id="19" name="ZoneTexte 18"/>
          <p:cNvSpPr txBox="1"/>
          <p:nvPr/>
        </p:nvSpPr>
        <p:spPr>
          <a:xfrm>
            <a:off x="355600" y="2372350"/>
            <a:ext cx="9286240" cy="2785378"/>
          </a:xfrm>
          <a:prstGeom prst="rect">
            <a:avLst/>
          </a:prstGeom>
          <a:noFill/>
        </p:spPr>
        <p:txBody>
          <a:bodyPr wrap="square" rtlCol="0">
            <a:spAutoFit/>
          </a:bodyPr>
          <a:lstStyle/>
          <a:p>
            <a:pPr marL="0" lvl="1" indent="0" algn="just">
              <a:spcAft>
                <a:spcPts val="1200"/>
              </a:spcAft>
            </a:pPr>
            <a:r>
              <a:rPr lang="fr-FR" sz="2000" b="1" dirty="0" smtClean="0">
                <a:solidFill>
                  <a:srgbClr val="C00000"/>
                </a:solidFill>
              </a:rPr>
              <a:t>Le RACI définit et rappelle : </a:t>
            </a:r>
          </a:p>
          <a:p>
            <a:pPr marL="216000" lvl="1" indent="-324000" algn="just">
              <a:spcAft>
                <a:spcPts val="1200"/>
              </a:spcAft>
              <a:buFont typeface="Wingdings" pitchFamily="2" charset="2"/>
              <a:buChar char="Ø"/>
            </a:pPr>
            <a:r>
              <a:rPr lang="fr-FR" sz="2000" dirty="0" smtClean="0"/>
              <a:t>Les objectifs, rôles, disponibilité et moyens des acteurs ;</a:t>
            </a:r>
          </a:p>
          <a:p>
            <a:pPr marL="216000" lvl="1" indent="-324000" algn="just">
              <a:spcAft>
                <a:spcPts val="1200"/>
              </a:spcAft>
              <a:buFont typeface="Wingdings" pitchFamily="2" charset="2"/>
              <a:buChar char="Ø"/>
            </a:pPr>
            <a:r>
              <a:rPr lang="fr-FR" sz="2000" dirty="0" smtClean="0"/>
              <a:t>La liste des tâches et sous-tâches ;</a:t>
            </a:r>
          </a:p>
          <a:p>
            <a:pPr marL="216000" lvl="1" indent="-324000" algn="just">
              <a:spcAft>
                <a:spcPts val="1200"/>
              </a:spcAft>
              <a:buFont typeface="Wingdings" pitchFamily="2" charset="2"/>
              <a:buChar char="Ø"/>
            </a:pPr>
            <a:r>
              <a:rPr lang="fr-FR" sz="2000" dirty="0" smtClean="0"/>
              <a:t>L’enchainement logique des tâches ;</a:t>
            </a:r>
          </a:p>
          <a:p>
            <a:pPr marL="216000" lvl="1" indent="-324000" algn="just">
              <a:spcAft>
                <a:spcPts val="1200"/>
              </a:spcAft>
              <a:buFont typeface="Wingdings" pitchFamily="2" charset="2"/>
              <a:buChar char="Ø"/>
            </a:pPr>
            <a:r>
              <a:rPr lang="fr-FR" sz="2000" dirty="0" smtClean="0"/>
              <a:t>L’affectation ressources / tâche ;</a:t>
            </a:r>
          </a:p>
          <a:p>
            <a:pPr marL="216000" lvl="1" indent="-324000" algn="just">
              <a:spcAft>
                <a:spcPts val="1200"/>
              </a:spcAft>
              <a:buFont typeface="Wingdings" pitchFamily="2" charset="2"/>
              <a:buChar char="Ø"/>
            </a:pPr>
            <a:r>
              <a:rPr lang="fr-FR" sz="2000" dirty="0" smtClean="0"/>
              <a:t>L’estimation des charges (jours/hommes), à faire avec les experts.</a:t>
            </a:r>
          </a:p>
        </p:txBody>
      </p:sp>
      <p:pic>
        <p:nvPicPr>
          <p:cNvPr id="18" name="Picture 2" descr="http://p1.storage.canalblog.com/12/60/282794/87779569_o.png"/>
          <p:cNvPicPr>
            <a:picLocks noChangeAspect="1" noChangeArrowheads="1"/>
          </p:cNvPicPr>
          <p:nvPr/>
        </p:nvPicPr>
        <p:blipFill>
          <a:blip r:embed="rId5" cstate="print"/>
          <a:srcRect/>
          <a:stretch>
            <a:fillRect/>
          </a:stretch>
        </p:blipFill>
        <p:spPr bwMode="auto">
          <a:xfrm rot="800879">
            <a:off x="7187641" y="2278322"/>
            <a:ext cx="2248572" cy="2260792"/>
          </a:xfrm>
          <a:prstGeom prst="rect">
            <a:avLst/>
          </a:prstGeom>
          <a:noFill/>
        </p:spPr>
      </p:pic>
      <p:sp>
        <p:nvSpPr>
          <p:cNvPr id="20" name="Espace réservé du contenu 2"/>
          <p:cNvSpPr txBox="1">
            <a:spLocks/>
          </p:cNvSpPr>
          <p:nvPr/>
        </p:nvSpPr>
        <p:spPr>
          <a:xfrm rot="445954">
            <a:off x="7419908" y="2559454"/>
            <a:ext cx="1662133" cy="1782957"/>
          </a:xfrm>
          <a:prstGeom prst="rect">
            <a:avLst/>
          </a:prstGeom>
        </p:spPr>
        <p:txBody>
          <a:bodyPr vert="horz" lIns="91440" tIns="45720" rIns="91440" bIns="45720" rtlCol="0">
            <a:noAutofit/>
          </a:bodyPr>
          <a:lstStyle/>
          <a:p>
            <a:pPr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100" b="1" i="0" u="none" strike="noStrike" kern="1200" cap="none" spc="0" normalizeH="0" baseline="0" noProof="0" dirty="0" smtClean="0">
                <a:ln>
                  <a:noFill/>
                </a:ln>
                <a:solidFill>
                  <a:srgbClr val="FF0000"/>
                </a:solidFill>
                <a:effectLst/>
                <a:uLnTx/>
                <a:uFillTx/>
                <a:latin typeface="+mn-lt"/>
                <a:ea typeface="+mn-ea"/>
                <a:cs typeface="+mn-cs"/>
              </a:rPr>
              <a:t>RACI</a:t>
            </a:r>
            <a:r>
              <a:rPr kumimoji="0" lang="fr-FR" sz="1100" b="1" i="0" u="none" strike="noStrike" kern="1200" cap="none" spc="0" normalizeH="0" baseline="0" noProof="0" dirty="0" smtClean="0">
                <a:ln>
                  <a:noFill/>
                </a:ln>
                <a:solidFill>
                  <a:schemeClr val="tx1"/>
                </a:solidFill>
                <a:effectLst/>
                <a:uLnTx/>
                <a:uFillTx/>
                <a:latin typeface="+mn-lt"/>
                <a:ea typeface="+mn-ea"/>
                <a:cs typeface="+mn-cs"/>
              </a:rPr>
              <a:t> </a:t>
            </a:r>
          </a:p>
          <a:p>
            <a:pPr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100" dirty="0" smtClean="0">
                <a:latin typeface="+mn-lt"/>
                <a:cs typeface="+mn-cs"/>
              </a:rPr>
              <a:t>En Anglais </a:t>
            </a:r>
            <a:r>
              <a:rPr kumimoji="0" lang="fr-FR" sz="1100" i="0" u="none" strike="noStrike" kern="1200" cap="none" spc="0" normalizeH="0" baseline="0" noProof="0" dirty="0" smtClean="0">
                <a:ln>
                  <a:noFill/>
                </a:ln>
                <a:solidFill>
                  <a:schemeClr val="tx1"/>
                </a:solidFill>
                <a:effectLst/>
                <a:uLnTx/>
                <a:uFillTx/>
                <a:latin typeface="+mn-lt"/>
                <a:ea typeface="+mn-ea"/>
                <a:cs typeface="+mn-cs"/>
              </a:rPr>
              <a:t>signifie :</a:t>
            </a:r>
          </a:p>
          <a:p>
            <a:pPr marL="360000" marR="0" lvl="0" indent="0" algn="l" defTabSz="914400" rtl="0" eaLnBrk="1" fontAlgn="auto" latinLnBrk="0" hangingPunct="1">
              <a:lnSpc>
                <a:spcPct val="100000"/>
              </a:lnSpc>
              <a:spcBef>
                <a:spcPts val="900"/>
              </a:spcBef>
              <a:spcAft>
                <a:spcPts val="0"/>
              </a:spcAft>
              <a:buClrTx/>
              <a:buSzTx/>
              <a:buFont typeface="Arial" pitchFamily="34" charset="0"/>
              <a:buNone/>
              <a:tabLst/>
              <a:defRPr/>
            </a:pPr>
            <a:r>
              <a:rPr kumimoji="0" lang="fr-FR" sz="1400" b="1" i="0" u="none" strike="noStrike" kern="1200" cap="none" spc="0" normalizeH="0" baseline="0" noProof="0" dirty="0" smtClean="0">
                <a:ln>
                  <a:noFill/>
                </a:ln>
                <a:solidFill>
                  <a:srgbClr val="FF0000"/>
                </a:solidFill>
                <a:effectLst/>
                <a:uLnTx/>
                <a:uFillTx/>
                <a:latin typeface="+mn-lt"/>
                <a:ea typeface="+mn-ea"/>
                <a:cs typeface="+mn-cs"/>
              </a:rPr>
              <a:t>R</a:t>
            </a:r>
            <a:r>
              <a:rPr kumimoji="0" lang="fr-FR" sz="1400" b="0" i="0" u="none" strike="noStrike" kern="1200" cap="none" spc="0" normalizeH="0" baseline="0" noProof="0" dirty="0" smtClean="0">
                <a:ln>
                  <a:noFill/>
                </a:ln>
                <a:solidFill>
                  <a:schemeClr val="tx1"/>
                </a:solidFill>
                <a:effectLst/>
                <a:uLnTx/>
                <a:uFillTx/>
                <a:latin typeface="+mn-lt"/>
                <a:ea typeface="+mn-ea"/>
                <a:cs typeface="+mn-cs"/>
              </a:rPr>
              <a:t>esponsible</a:t>
            </a:r>
          </a:p>
          <a:p>
            <a:pPr marL="360000" marR="0" lvl="0" indent="0" algn="l" defTabSz="914400" rtl="0" eaLnBrk="1" fontAlgn="auto" latinLnBrk="0" hangingPunct="1">
              <a:lnSpc>
                <a:spcPct val="100000"/>
              </a:lnSpc>
              <a:spcBef>
                <a:spcPts val="900"/>
              </a:spcBef>
              <a:spcAft>
                <a:spcPts val="0"/>
              </a:spcAft>
              <a:buClrTx/>
              <a:buSzTx/>
              <a:buFont typeface="Arial" pitchFamily="34" charset="0"/>
              <a:buNone/>
              <a:tabLst/>
              <a:defRPr/>
            </a:pPr>
            <a:r>
              <a:rPr kumimoji="0" lang="fr-FR" sz="1400" b="1" i="0" u="none" strike="noStrike" kern="1200" cap="none" spc="0" normalizeH="0" baseline="0" noProof="0" dirty="0" smtClean="0">
                <a:ln>
                  <a:noFill/>
                </a:ln>
                <a:solidFill>
                  <a:srgbClr val="FF0000"/>
                </a:solidFill>
                <a:effectLst/>
                <a:uLnTx/>
                <a:uFillTx/>
                <a:latin typeface="+mn-lt"/>
                <a:ea typeface="+mn-ea"/>
                <a:cs typeface="+mn-cs"/>
              </a:rPr>
              <a:t>A</a:t>
            </a:r>
            <a:r>
              <a:rPr kumimoji="0" lang="fr-FR" sz="1400" b="0" i="0" u="none" strike="noStrike" kern="1200" cap="none" spc="0" normalizeH="0" baseline="0" noProof="0" dirty="0" smtClean="0">
                <a:ln>
                  <a:noFill/>
                </a:ln>
                <a:solidFill>
                  <a:schemeClr val="tx1"/>
                </a:solidFill>
                <a:effectLst/>
                <a:uLnTx/>
                <a:uFillTx/>
                <a:latin typeface="+mn-lt"/>
                <a:ea typeface="+mn-ea"/>
                <a:cs typeface="+mn-cs"/>
              </a:rPr>
              <a:t>ccountable</a:t>
            </a:r>
          </a:p>
          <a:p>
            <a:pPr marL="360000" marR="0" lvl="0" indent="0" algn="l" defTabSz="914400" rtl="0" eaLnBrk="1" fontAlgn="auto" latinLnBrk="0" hangingPunct="1">
              <a:lnSpc>
                <a:spcPct val="100000"/>
              </a:lnSpc>
              <a:spcBef>
                <a:spcPts val="900"/>
              </a:spcBef>
              <a:spcAft>
                <a:spcPts val="0"/>
              </a:spcAft>
              <a:buClrTx/>
              <a:buSzTx/>
              <a:buFont typeface="Arial" pitchFamily="34" charset="0"/>
              <a:buNone/>
              <a:tabLst/>
              <a:defRPr/>
            </a:pPr>
            <a:r>
              <a:rPr kumimoji="0" lang="fr-FR" sz="1400" b="1" i="0" u="none" strike="noStrike" kern="1200" cap="none" spc="0" normalizeH="0" baseline="0" noProof="0" dirty="0" smtClean="0">
                <a:ln>
                  <a:noFill/>
                </a:ln>
                <a:solidFill>
                  <a:srgbClr val="FF0000"/>
                </a:solidFill>
                <a:effectLst/>
                <a:uLnTx/>
                <a:uFillTx/>
                <a:latin typeface="+mn-lt"/>
                <a:ea typeface="+mn-ea"/>
                <a:cs typeface="+mn-cs"/>
              </a:rPr>
              <a:t>C</a:t>
            </a:r>
            <a:r>
              <a:rPr kumimoji="0" lang="fr-FR" sz="1400" b="0" i="0" u="none" strike="noStrike" kern="1200" cap="none" spc="0" normalizeH="0" baseline="0" noProof="0" dirty="0" smtClean="0">
                <a:ln>
                  <a:noFill/>
                </a:ln>
                <a:solidFill>
                  <a:schemeClr val="tx1"/>
                </a:solidFill>
                <a:effectLst/>
                <a:uLnTx/>
                <a:uFillTx/>
                <a:latin typeface="+mn-lt"/>
                <a:ea typeface="+mn-ea"/>
                <a:cs typeface="+mn-cs"/>
              </a:rPr>
              <a:t>onsulted</a:t>
            </a:r>
          </a:p>
          <a:p>
            <a:pPr marL="360000" marR="0" lvl="0" indent="0" algn="l" defTabSz="914400" rtl="0" eaLnBrk="1" fontAlgn="auto" latinLnBrk="0" hangingPunct="1">
              <a:lnSpc>
                <a:spcPct val="100000"/>
              </a:lnSpc>
              <a:spcBef>
                <a:spcPts val="900"/>
              </a:spcBef>
              <a:spcAft>
                <a:spcPts val="0"/>
              </a:spcAft>
              <a:buClrTx/>
              <a:buSzTx/>
              <a:buFont typeface="Arial" pitchFamily="34" charset="0"/>
              <a:buNone/>
              <a:tabLst/>
              <a:defRPr/>
            </a:pPr>
            <a:r>
              <a:rPr kumimoji="0" lang="fr-FR" sz="1400" b="1" i="0" u="none" strike="noStrike" kern="1200" cap="none" spc="0" normalizeH="0" baseline="0" noProof="0" dirty="0" smtClean="0">
                <a:ln>
                  <a:noFill/>
                </a:ln>
                <a:solidFill>
                  <a:srgbClr val="FF0000"/>
                </a:solidFill>
                <a:effectLst/>
                <a:uLnTx/>
                <a:uFillTx/>
                <a:latin typeface="+mn-lt"/>
                <a:ea typeface="+mn-ea"/>
                <a:cs typeface="+mn-cs"/>
              </a:rPr>
              <a:t>I</a:t>
            </a:r>
            <a:r>
              <a:rPr kumimoji="0" lang="fr-FR" sz="1400" b="0" i="0" u="none" strike="noStrike" kern="1200" cap="none" spc="0" normalizeH="0" baseline="0" noProof="0" dirty="0" smtClean="0">
                <a:ln>
                  <a:noFill/>
                </a:ln>
                <a:solidFill>
                  <a:schemeClr val="tx1"/>
                </a:solidFill>
                <a:effectLst/>
                <a:uLnTx/>
                <a:uFillTx/>
                <a:latin typeface="+mn-lt"/>
                <a:ea typeface="+mn-ea"/>
                <a:cs typeface="+mn-cs"/>
              </a:rPr>
              <a:t>nformed</a:t>
            </a:r>
          </a:p>
        </p:txBody>
      </p:sp>
      <p:sp>
        <p:nvSpPr>
          <p:cNvPr id="21" name="Espace réservé du contenu 2"/>
          <p:cNvSpPr txBox="1">
            <a:spLocks/>
          </p:cNvSpPr>
          <p:nvPr/>
        </p:nvSpPr>
        <p:spPr>
          <a:xfrm>
            <a:off x="707587" y="5233425"/>
            <a:ext cx="6400800" cy="1047635"/>
          </a:xfrm>
          <a:prstGeom prst="rect">
            <a:avLst/>
          </a:prstGeom>
          <a:ln>
            <a:noFill/>
          </a:ln>
        </p:spPr>
        <p:txBody>
          <a:bodyPr vert="horz" lIns="91440" tIns="45720" rIns="91440" bIns="45720" rtlCol="0">
            <a:noAutofit/>
          </a:bodyPr>
          <a:lstStyle/>
          <a:p>
            <a:pPr lvl="0">
              <a:spcAft>
                <a:spcPts val="0"/>
              </a:spcAft>
            </a:pPr>
            <a:r>
              <a:rPr kumimoji="0" lang="fr-FR" sz="1050" b="1" u="none" strike="noStrike" kern="1200" cap="none" spc="0" normalizeH="0" baseline="0" noProof="0" dirty="0" smtClean="0">
                <a:ln>
                  <a:noFill/>
                </a:ln>
                <a:solidFill>
                  <a:schemeClr val="tx1"/>
                </a:solidFill>
                <a:effectLst/>
                <a:uLnTx/>
                <a:uFillTx/>
                <a:latin typeface="+mn-lt"/>
                <a:ea typeface="+mn-ea"/>
                <a:cs typeface="+mn-cs"/>
              </a:rPr>
              <a:t>Le RACI prévient </a:t>
            </a:r>
            <a:r>
              <a:rPr lang="fr-FR" sz="1050" b="1" dirty="0" smtClean="0">
                <a:latin typeface="+mn-lt"/>
              </a:rPr>
              <a:t>la remise </a:t>
            </a:r>
            <a:r>
              <a:rPr lang="fr-FR" sz="1050" b="1" dirty="0" smtClean="0">
                <a:solidFill>
                  <a:srgbClr val="222222"/>
                </a:solidFill>
                <a:latin typeface="+mn-lt"/>
                <a:cs typeface="Arial" pitchFamily="34" charset="0"/>
              </a:rPr>
              <a:t>en cause les décisions prises, en </a:t>
            </a:r>
            <a:r>
              <a:rPr kumimoji="0" lang="fr-FR" sz="1050" b="1" u="none" strike="noStrike" kern="1200" cap="none" spc="0" normalizeH="0" baseline="0" noProof="0" dirty="0" smtClean="0">
                <a:ln>
                  <a:noFill/>
                </a:ln>
                <a:solidFill>
                  <a:schemeClr val="tx1"/>
                </a:solidFill>
                <a:effectLst/>
                <a:uLnTx/>
                <a:uFillTx/>
                <a:latin typeface="+mn-lt"/>
                <a:ea typeface="+mn-ea"/>
                <a:cs typeface="+mn-cs"/>
              </a:rPr>
              <a:t>indiquant clairement qui est :</a:t>
            </a:r>
          </a:p>
          <a:p>
            <a:pPr marL="576000" marR="0" lvl="0" indent="0" defTabSz="914400" rtl="0" eaLnBrk="1" fontAlgn="auto" latinLnBrk="0" hangingPunct="1">
              <a:lnSpc>
                <a:spcPct val="100000"/>
              </a:lnSpc>
              <a:spcBef>
                <a:spcPts val="300"/>
              </a:spcBef>
              <a:spcAft>
                <a:spcPts val="0"/>
              </a:spcAft>
              <a:buClrTx/>
              <a:buSzTx/>
              <a:buFont typeface="Arial" pitchFamily="34" charset="0"/>
              <a:buNone/>
              <a:tabLst/>
              <a:defRPr/>
            </a:pPr>
            <a:r>
              <a:rPr kumimoji="0" lang="fr-FR" sz="1100" b="1" i="0" u="none" strike="noStrike" kern="1200" cap="none" spc="0" normalizeH="0" baseline="0" noProof="0" dirty="0" smtClean="0">
                <a:ln>
                  <a:noFill/>
                </a:ln>
                <a:solidFill>
                  <a:srgbClr val="FF0000"/>
                </a:solidFill>
                <a:effectLst/>
                <a:uLnTx/>
                <a:uFillTx/>
                <a:latin typeface="+mn-lt"/>
                <a:ea typeface="+mn-ea"/>
                <a:cs typeface="+mn-cs"/>
              </a:rPr>
              <a:t>R</a:t>
            </a:r>
            <a:r>
              <a:rPr kumimoji="0" lang="fr-FR" sz="1100" b="0" i="0" u="none" strike="noStrike" kern="1200" cap="none" spc="0" normalizeH="0" baseline="0" noProof="0" dirty="0" smtClean="0">
                <a:ln>
                  <a:noFill/>
                </a:ln>
                <a:solidFill>
                  <a:schemeClr val="tx1"/>
                </a:solidFill>
                <a:effectLst/>
                <a:uLnTx/>
                <a:uFillTx/>
                <a:latin typeface="+mn-lt"/>
                <a:ea typeface="+mn-ea"/>
                <a:cs typeface="+mn-cs"/>
              </a:rPr>
              <a:t> =&gt; le </a:t>
            </a:r>
            <a:r>
              <a:rPr kumimoji="0" lang="fr-FR" sz="1100" b="1" i="0" u="none" strike="noStrike" kern="1200" cap="none" spc="0" normalizeH="0" baseline="0" noProof="0" dirty="0" smtClean="0">
                <a:ln>
                  <a:noFill/>
                </a:ln>
                <a:solidFill>
                  <a:srgbClr val="FF0000"/>
                </a:solidFill>
                <a:effectLst/>
                <a:uLnTx/>
                <a:uFillTx/>
                <a:latin typeface="+mn-lt"/>
                <a:ea typeface="+mn-ea"/>
                <a:cs typeface="+mn-cs"/>
              </a:rPr>
              <a:t>Réalisateur</a:t>
            </a:r>
            <a:r>
              <a:rPr kumimoji="0" lang="fr-FR" sz="1100" b="0" i="0" u="none" strike="noStrike" kern="1200" cap="none" spc="0" normalizeH="0" baseline="0" noProof="0" dirty="0" smtClean="0">
                <a:ln>
                  <a:noFill/>
                </a:ln>
                <a:solidFill>
                  <a:srgbClr val="FF0000"/>
                </a:solidFill>
                <a:effectLst/>
                <a:uLnTx/>
                <a:uFillTx/>
                <a:latin typeface="+mn-lt"/>
                <a:ea typeface="+mn-ea"/>
                <a:cs typeface="+mn-cs"/>
              </a:rPr>
              <a:t> </a:t>
            </a:r>
            <a:r>
              <a:rPr kumimoji="0" lang="fr-FR" sz="1100" b="0" i="0" u="none" strike="noStrike" kern="1200" cap="none" spc="0" normalizeH="0" baseline="0" noProof="0" dirty="0" smtClean="0">
                <a:ln>
                  <a:noFill/>
                </a:ln>
                <a:solidFill>
                  <a:schemeClr val="tx1"/>
                </a:solidFill>
                <a:effectLst/>
                <a:uLnTx/>
                <a:uFillTx/>
                <a:latin typeface="+mn-lt"/>
                <a:ea typeface="+mn-ea"/>
                <a:cs typeface="+mn-cs"/>
              </a:rPr>
              <a:t>: membre opérationnel du projet, affecté à une tâche particulière</a:t>
            </a:r>
          </a:p>
          <a:p>
            <a:pPr marL="576000" marR="0" lvl="0" indent="0" defTabSz="914400" rtl="0" eaLnBrk="1" fontAlgn="auto" latinLnBrk="0" hangingPunct="1">
              <a:lnSpc>
                <a:spcPct val="100000"/>
              </a:lnSpc>
              <a:spcBef>
                <a:spcPts val="300"/>
              </a:spcBef>
              <a:spcAft>
                <a:spcPts val="0"/>
              </a:spcAft>
              <a:buClrTx/>
              <a:buSzTx/>
              <a:buFont typeface="Arial" pitchFamily="34" charset="0"/>
              <a:buNone/>
              <a:tabLst/>
              <a:defRPr/>
            </a:pPr>
            <a:r>
              <a:rPr kumimoji="0" lang="fr-FR" sz="1100" b="1" i="0" u="none" strike="noStrike" kern="1200" cap="none" spc="0" normalizeH="0" baseline="0" noProof="0" dirty="0" smtClean="0">
                <a:ln>
                  <a:noFill/>
                </a:ln>
                <a:solidFill>
                  <a:srgbClr val="FF0000"/>
                </a:solidFill>
                <a:effectLst/>
                <a:uLnTx/>
                <a:uFillTx/>
                <a:latin typeface="+mn-lt"/>
                <a:ea typeface="+mn-ea"/>
                <a:cs typeface="+mn-cs"/>
              </a:rPr>
              <a:t>A</a:t>
            </a:r>
            <a:r>
              <a:rPr kumimoji="0" lang="fr-FR" sz="1100" b="0" i="0" u="none" strike="noStrike" kern="1200" cap="none" spc="0" normalizeH="0" baseline="0" noProof="0" dirty="0" smtClean="0">
                <a:ln>
                  <a:noFill/>
                </a:ln>
                <a:solidFill>
                  <a:schemeClr val="tx1"/>
                </a:solidFill>
                <a:effectLst/>
                <a:uLnTx/>
                <a:uFillTx/>
                <a:latin typeface="+mn-lt"/>
                <a:ea typeface="+mn-ea"/>
                <a:cs typeface="+mn-cs"/>
              </a:rPr>
              <a:t> =&gt; le décideur (unique) qui </a:t>
            </a:r>
            <a:r>
              <a:rPr kumimoji="0" lang="fr-FR" sz="1100" b="1" i="0" u="none" strike="noStrike" kern="1200" cap="none" spc="0" normalizeH="0" baseline="0" noProof="0" dirty="0" smtClean="0">
                <a:ln>
                  <a:noFill/>
                </a:ln>
                <a:solidFill>
                  <a:srgbClr val="FF0000"/>
                </a:solidFill>
                <a:effectLst/>
                <a:uLnTx/>
                <a:uFillTx/>
                <a:latin typeface="+mn-lt"/>
                <a:ea typeface="+mn-ea"/>
                <a:cs typeface="+mn-cs"/>
              </a:rPr>
              <a:t>Assume</a:t>
            </a:r>
            <a:r>
              <a:rPr kumimoji="0" lang="fr-FR" sz="1100" b="0" i="0" u="none" strike="noStrike" kern="1200" cap="none" spc="0" normalizeH="0" baseline="0" noProof="0" dirty="0" smtClean="0">
                <a:ln>
                  <a:noFill/>
                </a:ln>
                <a:solidFill>
                  <a:srgbClr val="FF0000"/>
                </a:solidFill>
                <a:effectLst/>
                <a:uLnTx/>
                <a:uFillTx/>
                <a:latin typeface="+mn-lt"/>
                <a:ea typeface="+mn-ea"/>
                <a:cs typeface="+mn-cs"/>
              </a:rPr>
              <a:t> </a:t>
            </a:r>
            <a:r>
              <a:rPr kumimoji="0" lang="fr-FR" sz="1100" b="0" i="0" u="none" strike="noStrike" kern="1200" cap="none" spc="0" normalizeH="0" baseline="0" noProof="0" dirty="0" smtClean="0">
                <a:ln>
                  <a:noFill/>
                </a:ln>
                <a:solidFill>
                  <a:schemeClr val="tx1"/>
                </a:solidFill>
                <a:effectLst/>
                <a:uLnTx/>
                <a:uFillTx/>
                <a:latin typeface="+mn-lt"/>
                <a:ea typeface="+mn-ea"/>
                <a:cs typeface="+mn-cs"/>
              </a:rPr>
              <a:t>la responsabilité de l’opération</a:t>
            </a:r>
          </a:p>
          <a:p>
            <a:pPr marL="576000" marR="0" lvl="0" indent="0" defTabSz="914400" rtl="0" eaLnBrk="1" fontAlgn="auto" latinLnBrk="0" hangingPunct="1">
              <a:lnSpc>
                <a:spcPct val="100000"/>
              </a:lnSpc>
              <a:spcBef>
                <a:spcPts val="300"/>
              </a:spcBef>
              <a:spcAft>
                <a:spcPts val="0"/>
              </a:spcAft>
              <a:buClrTx/>
              <a:buSzTx/>
              <a:buFont typeface="Arial" pitchFamily="34" charset="0"/>
              <a:buNone/>
              <a:tabLst/>
              <a:defRPr/>
            </a:pPr>
            <a:r>
              <a:rPr kumimoji="0" lang="fr-FR" sz="1100" b="1" i="0" u="none" strike="noStrike" kern="1200" cap="none" spc="0" normalizeH="0" baseline="0" noProof="0" dirty="0" smtClean="0">
                <a:ln>
                  <a:noFill/>
                </a:ln>
                <a:solidFill>
                  <a:srgbClr val="FF0000"/>
                </a:solidFill>
                <a:effectLst/>
                <a:uLnTx/>
                <a:uFillTx/>
                <a:latin typeface="+mn-lt"/>
                <a:ea typeface="+mn-ea"/>
                <a:cs typeface="+mn-cs"/>
              </a:rPr>
              <a:t>C</a:t>
            </a:r>
            <a:r>
              <a:rPr kumimoji="0" lang="fr-FR" sz="1100" b="0" i="0" u="none" strike="noStrike" kern="1200" cap="none" spc="0" normalizeH="0" baseline="0" noProof="0" dirty="0" smtClean="0">
                <a:ln>
                  <a:noFill/>
                </a:ln>
                <a:solidFill>
                  <a:schemeClr val="tx1"/>
                </a:solidFill>
                <a:effectLst/>
                <a:uLnTx/>
                <a:uFillTx/>
                <a:latin typeface="+mn-lt"/>
                <a:ea typeface="+mn-ea"/>
                <a:cs typeface="+mn-cs"/>
              </a:rPr>
              <a:t> =&gt; le </a:t>
            </a:r>
            <a:r>
              <a:rPr kumimoji="0" lang="fr-FR" sz="1100" b="1" i="0" u="none" strike="noStrike" kern="1200" cap="none" spc="0" normalizeH="0" baseline="0" noProof="0" dirty="0" smtClean="0">
                <a:ln>
                  <a:noFill/>
                </a:ln>
                <a:solidFill>
                  <a:srgbClr val="FF0000"/>
                </a:solidFill>
                <a:effectLst/>
                <a:uLnTx/>
                <a:uFillTx/>
                <a:latin typeface="+mn-lt"/>
                <a:ea typeface="+mn-ea"/>
                <a:cs typeface="+mn-cs"/>
              </a:rPr>
              <a:t>Consulté</a:t>
            </a:r>
            <a:r>
              <a:rPr kumimoji="0" lang="fr-FR" sz="1100" b="0" i="0" u="none" strike="noStrike" kern="1200" cap="none" spc="0" normalizeH="0" baseline="0" noProof="0" dirty="0" smtClean="0">
                <a:ln>
                  <a:noFill/>
                </a:ln>
                <a:solidFill>
                  <a:srgbClr val="FF0000"/>
                </a:solidFill>
                <a:effectLst/>
                <a:uLnTx/>
                <a:uFillTx/>
                <a:latin typeface="+mn-lt"/>
                <a:ea typeface="+mn-ea"/>
                <a:cs typeface="+mn-cs"/>
              </a:rPr>
              <a:t> </a:t>
            </a:r>
            <a:r>
              <a:rPr kumimoji="0" lang="fr-FR" sz="1100" b="0" i="0" u="none" strike="noStrike" kern="1200" cap="none" spc="0" normalizeH="0" baseline="0" noProof="0" dirty="0" smtClean="0">
                <a:ln>
                  <a:noFill/>
                </a:ln>
                <a:solidFill>
                  <a:schemeClr val="tx1"/>
                </a:solidFill>
                <a:effectLst/>
                <a:uLnTx/>
                <a:uFillTx/>
                <a:latin typeface="+mn-lt"/>
                <a:ea typeface="+mn-ea"/>
                <a:cs typeface="+mn-cs"/>
              </a:rPr>
              <a:t>: personne pouvant être sollicitée comme conseil</a:t>
            </a:r>
            <a:endParaRPr kumimoji="0" lang="fr-FR" sz="1100" b="0" i="0" u="none" strike="noStrike" kern="1200" cap="none" spc="0" normalizeH="0" baseline="0" noProof="0" dirty="0" smtClean="0">
              <a:ln>
                <a:noFill/>
              </a:ln>
              <a:solidFill>
                <a:srgbClr val="FF0000"/>
              </a:solidFill>
              <a:effectLst/>
              <a:uLnTx/>
              <a:uFillTx/>
              <a:latin typeface="+mn-lt"/>
              <a:ea typeface="+mn-ea"/>
              <a:cs typeface="+mn-cs"/>
            </a:endParaRPr>
          </a:p>
          <a:p>
            <a:pPr marL="576000" marR="0" lvl="0" indent="0" defTabSz="914400" rtl="0" eaLnBrk="1" fontAlgn="auto" latinLnBrk="0" hangingPunct="1">
              <a:lnSpc>
                <a:spcPct val="100000"/>
              </a:lnSpc>
              <a:spcBef>
                <a:spcPts val="300"/>
              </a:spcBef>
              <a:spcAft>
                <a:spcPts val="0"/>
              </a:spcAft>
              <a:buClrTx/>
              <a:buSzTx/>
              <a:buFont typeface="Arial" pitchFamily="34" charset="0"/>
              <a:buNone/>
              <a:tabLst/>
              <a:defRPr/>
            </a:pPr>
            <a:r>
              <a:rPr kumimoji="0" lang="fr-FR" sz="1100" b="1" i="0" u="none" strike="noStrike" kern="1200" cap="none" spc="0" normalizeH="0" baseline="0" noProof="0" dirty="0" smtClean="0">
                <a:ln>
                  <a:noFill/>
                </a:ln>
                <a:solidFill>
                  <a:srgbClr val="FF0000"/>
                </a:solidFill>
                <a:effectLst/>
                <a:uLnTx/>
                <a:uFillTx/>
                <a:latin typeface="+mn-lt"/>
                <a:ea typeface="+mn-ea"/>
                <a:cs typeface="+mn-cs"/>
              </a:rPr>
              <a:t>I</a:t>
            </a:r>
            <a:r>
              <a:rPr kumimoji="0" lang="fr-FR" sz="1100" b="0" i="0" u="none" strike="noStrike" kern="1200" cap="none" spc="0" normalizeH="0" baseline="0" noProof="0" dirty="0" smtClean="0">
                <a:ln>
                  <a:noFill/>
                </a:ln>
                <a:solidFill>
                  <a:schemeClr val="tx1"/>
                </a:solidFill>
                <a:effectLst/>
                <a:uLnTx/>
                <a:uFillTx/>
                <a:latin typeface="+mn-lt"/>
                <a:ea typeface="+mn-ea"/>
                <a:cs typeface="+mn-cs"/>
              </a:rPr>
              <a:t>  =&gt; la personne qui doit être </a:t>
            </a:r>
            <a:r>
              <a:rPr kumimoji="0" lang="fr-FR" sz="1100" b="1" i="0" u="none" strike="noStrike" kern="1200" cap="none" spc="0" normalizeH="0" baseline="0" noProof="0" dirty="0" smtClean="0">
                <a:ln>
                  <a:noFill/>
                </a:ln>
                <a:solidFill>
                  <a:srgbClr val="FF0000"/>
                </a:solidFill>
                <a:effectLst/>
                <a:uLnTx/>
                <a:uFillTx/>
                <a:latin typeface="+mn-lt"/>
                <a:ea typeface="+mn-ea"/>
                <a:cs typeface="+mn-cs"/>
              </a:rPr>
              <a:t>Informée</a:t>
            </a:r>
            <a:r>
              <a:rPr kumimoji="0" lang="fr-FR" sz="1100" b="0" i="0" u="none" strike="noStrike" kern="1200" cap="none" spc="0" normalizeH="0" baseline="0" noProof="0" dirty="0" smtClean="0">
                <a:ln>
                  <a:noFill/>
                </a:ln>
                <a:solidFill>
                  <a:schemeClr val="tx1"/>
                </a:solidFill>
                <a:effectLst/>
                <a:uLnTx/>
                <a:uFillTx/>
                <a:latin typeface="+mn-lt"/>
                <a:ea typeface="+mn-ea"/>
                <a:cs typeface="+mn-cs"/>
              </a:rPr>
              <a:t> des évolutions du projet</a:t>
            </a:r>
          </a:p>
        </p:txBody>
      </p:sp>
      <p:sp>
        <p:nvSpPr>
          <p:cNvPr id="23" name="Titre 1"/>
          <p:cNvSpPr>
            <a:spLocks noGrp="1"/>
          </p:cNvSpPr>
          <p:nvPr>
            <p:ph type="title"/>
            <p:custDataLst>
              <p:tags r:id="rId2"/>
            </p:custDataLst>
          </p:nvPr>
        </p:nvSpPr>
        <p:spPr>
          <a:xfrm>
            <a:off x="0" y="0"/>
            <a:ext cx="9906000" cy="1001713"/>
          </a:xfrm>
        </p:spPr>
        <p:txBody>
          <a:bodyPr bIns="36000">
            <a:normAutofit/>
          </a:bodyPr>
          <a:lstStyle/>
          <a:p>
            <a:pPr eaLnBrk="1" hangingPunct="1">
              <a:lnSpc>
                <a:spcPct val="100000"/>
              </a:lnSpc>
              <a:spcAft>
                <a:spcPts val="0"/>
              </a:spcAft>
            </a:pPr>
            <a:r>
              <a:rPr lang="fr-FR" sz="2000" b="1" dirty="0" smtClean="0">
                <a:solidFill>
                  <a:srgbClr val="762C7C"/>
                </a:solidFill>
              </a:rPr>
              <a:t>Programme</a:t>
            </a:r>
            <a:r>
              <a:rPr lang="en-US" sz="2000" b="1" dirty="0" smtClean="0">
                <a:solidFill>
                  <a:srgbClr val="762C7C"/>
                </a:solidFill>
              </a:rPr>
              <a:t> GIM Infrastructure France (</a:t>
            </a:r>
            <a:r>
              <a:rPr lang="fr-FR" sz="2000" b="1" dirty="0" smtClean="0">
                <a:solidFill>
                  <a:srgbClr val="762C7C"/>
                </a:solidFill>
              </a:rPr>
              <a:t>Gestion</a:t>
            </a:r>
            <a:r>
              <a:rPr lang="en-US" sz="2000" b="1" dirty="0" smtClean="0">
                <a:solidFill>
                  <a:srgbClr val="762C7C"/>
                </a:solidFill>
              </a:rPr>
              <a:t> de </a:t>
            </a:r>
            <a:r>
              <a:rPr lang="fr-FR" sz="2000" b="1" dirty="0" smtClean="0">
                <a:solidFill>
                  <a:srgbClr val="762C7C"/>
                </a:solidFill>
              </a:rPr>
              <a:t>Projet</a:t>
            </a:r>
            <a:r>
              <a:rPr lang="en-US" sz="2000" b="1" dirty="0" smtClean="0">
                <a:solidFill>
                  <a:srgbClr val="762C7C"/>
                </a:solidFill>
              </a:rPr>
              <a:t>)</a:t>
            </a:r>
            <a:br>
              <a:rPr lang="en-US" sz="2000" b="1" dirty="0" smtClean="0">
                <a:solidFill>
                  <a:srgbClr val="762C7C"/>
                </a:solidFill>
              </a:rPr>
            </a:br>
            <a:r>
              <a:rPr lang="en-US" sz="2400" b="1" dirty="0" smtClean="0"/>
              <a:t>Rappel des obligations du Chef de </a:t>
            </a:r>
            <a:r>
              <a:rPr lang="fr-FR" sz="2400" b="1" dirty="0" smtClean="0"/>
              <a:t>Projet</a:t>
            </a:r>
            <a:endParaRPr lang="en-US" sz="2400" b="1" dirty="0" smtClean="0">
              <a:solidFill>
                <a:srgbClr val="762C7C"/>
              </a:solidFill>
            </a:endParaRPr>
          </a:p>
        </p:txBody>
      </p:sp>
      <p:pic>
        <p:nvPicPr>
          <p:cNvPr id="24" name="Picture 3" descr="D:\Users\mventuri\Desktop\BIBLIOTHEQUES LISTES\BIBLIOTHEQUE GIM Docs Spécifiques\GIM Logos\Logo GIM_Violet Grand.PNG"/>
          <p:cNvPicPr>
            <a:picLocks noChangeAspect="1" noChangeArrowheads="1"/>
          </p:cNvPicPr>
          <p:nvPr/>
        </p:nvPicPr>
        <p:blipFill>
          <a:blip r:embed="rId6" cstate="print"/>
          <a:srcRect/>
          <a:stretch>
            <a:fillRect/>
          </a:stretch>
        </p:blipFill>
        <p:spPr bwMode="auto">
          <a:xfrm>
            <a:off x="8544461" y="71120"/>
            <a:ext cx="1198979" cy="731377"/>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7" name="Flèche droite 196"/>
          <p:cNvSpPr/>
          <p:nvPr/>
        </p:nvSpPr>
        <p:spPr>
          <a:xfrm>
            <a:off x="903514" y="1437574"/>
            <a:ext cx="4865915" cy="83312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graphicFrame>
        <p:nvGraphicFramePr>
          <p:cNvPr id="18434" name="Object 2" hidden="1"/>
          <p:cNvGraphicFramePr>
            <a:graphicFrameLocks noChangeAspect="1"/>
          </p:cNvGraphicFramePr>
          <p:nvPr/>
        </p:nvGraphicFramePr>
        <p:xfrm>
          <a:off x="0" y="0"/>
          <a:ext cx="158750" cy="158750"/>
        </p:xfrm>
        <a:graphic>
          <a:graphicData uri="http://schemas.openxmlformats.org/presentationml/2006/ole">
            <p:oleObj spid="_x0000_s108546" name="think-cell Slide" r:id="rId4" imgW="360" imgH="360" progId="">
              <p:embed/>
            </p:oleObj>
          </a:graphicData>
        </a:graphic>
      </p:graphicFrame>
      <p:sp>
        <p:nvSpPr>
          <p:cNvPr id="100" name="Rectangle 99"/>
          <p:cNvSpPr/>
          <p:nvPr/>
        </p:nvSpPr>
        <p:spPr>
          <a:xfrm>
            <a:off x="743921" y="1583188"/>
            <a:ext cx="4844079" cy="540000"/>
          </a:xfrm>
          <a:prstGeom prst="rect">
            <a:avLst/>
          </a:prstGeom>
          <a:no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357188" indent="-171450"/>
            <a:r>
              <a:rPr lang="fr-FR" sz="2400" b="1" dirty="0" smtClean="0">
                <a:solidFill>
                  <a:schemeClr val="tx1"/>
                </a:solidFill>
              </a:rPr>
              <a:t>Types de Kick-off Meetings </a:t>
            </a:r>
            <a:r>
              <a:rPr lang="fr-FR" sz="2400" b="1" dirty="0" smtClean="0">
                <a:solidFill>
                  <a:schemeClr val="tx1">
                    <a:lumMod val="75000"/>
                  </a:schemeClr>
                </a:solidFill>
                <a:latin typeface="+mj-lt"/>
              </a:rPr>
              <a:t>:</a:t>
            </a:r>
            <a:endParaRPr lang="fr-FR" sz="2400" b="1" dirty="0">
              <a:solidFill>
                <a:schemeClr val="tx1">
                  <a:lumMod val="75000"/>
                </a:schemeClr>
              </a:solidFill>
              <a:latin typeface="+mj-lt"/>
            </a:endParaRPr>
          </a:p>
        </p:txBody>
      </p:sp>
      <p:grpSp>
        <p:nvGrpSpPr>
          <p:cNvPr id="2" name="Groupe 651"/>
          <p:cNvGrpSpPr>
            <a:grpSpLocks noChangeAspect="1"/>
          </p:cNvGrpSpPr>
          <p:nvPr/>
        </p:nvGrpSpPr>
        <p:grpSpPr>
          <a:xfrm>
            <a:off x="5812481" y="1610849"/>
            <a:ext cx="247488" cy="479011"/>
            <a:chOff x="1901826" y="1914525"/>
            <a:chExt cx="153988" cy="417513"/>
          </a:xfr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8900000" scaled="1"/>
            <a:tileRect/>
          </a:gradFill>
        </p:grpSpPr>
        <p:sp>
          <p:nvSpPr>
            <p:cNvPr id="102" name="Freeform 403"/>
            <p:cNvSpPr>
              <a:spLocks/>
            </p:cNvSpPr>
            <p:nvPr/>
          </p:nvSpPr>
          <p:spPr bwMode="auto">
            <a:xfrm>
              <a:off x="1901826" y="1914525"/>
              <a:ext cx="152400" cy="247650"/>
            </a:xfrm>
            <a:custGeom>
              <a:avLst/>
              <a:gdLst/>
              <a:ahLst/>
              <a:cxnLst>
                <a:cxn ang="0">
                  <a:pos x="13" y="128"/>
                </a:cxn>
                <a:cxn ang="0">
                  <a:pos x="0" y="88"/>
                </a:cxn>
                <a:cxn ang="0">
                  <a:pos x="28" y="40"/>
                </a:cxn>
                <a:cxn ang="0">
                  <a:pos x="21" y="21"/>
                </a:cxn>
                <a:cxn ang="0">
                  <a:pos x="36" y="0"/>
                </a:cxn>
                <a:cxn ang="0">
                  <a:pos x="52" y="21"/>
                </a:cxn>
                <a:cxn ang="0">
                  <a:pos x="44" y="40"/>
                </a:cxn>
                <a:cxn ang="0">
                  <a:pos x="71" y="88"/>
                </a:cxn>
                <a:cxn ang="0">
                  <a:pos x="79" y="111"/>
                </a:cxn>
                <a:cxn ang="0">
                  <a:pos x="73" y="113"/>
                </a:cxn>
              </a:cxnLst>
              <a:rect l="0" t="0" r="r" b="b"/>
              <a:pathLst>
                <a:path w="79" h="128">
                  <a:moveTo>
                    <a:pt x="13" y="128"/>
                  </a:moveTo>
                  <a:cubicBezTo>
                    <a:pt x="12" y="124"/>
                    <a:pt x="2" y="109"/>
                    <a:pt x="0" y="88"/>
                  </a:cubicBezTo>
                  <a:cubicBezTo>
                    <a:pt x="0" y="61"/>
                    <a:pt x="8" y="41"/>
                    <a:pt x="28" y="40"/>
                  </a:cubicBezTo>
                  <a:cubicBezTo>
                    <a:pt x="26" y="36"/>
                    <a:pt x="21" y="27"/>
                    <a:pt x="21" y="21"/>
                  </a:cubicBezTo>
                  <a:cubicBezTo>
                    <a:pt x="21" y="9"/>
                    <a:pt x="27" y="0"/>
                    <a:pt x="36" y="0"/>
                  </a:cubicBezTo>
                  <a:cubicBezTo>
                    <a:pt x="45" y="0"/>
                    <a:pt x="52" y="9"/>
                    <a:pt x="52" y="21"/>
                  </a:cubicBezTo>
                  <a:cubicBezTo>
                    <a:pt x="52" y="27"/>
                    <a:pt x="47" y="36"/>
                    <a:pt x="44" y="40"/>
                  </a:cubicBezTo>
                  <a:cubicBezTo>
                    <a:pt x="71" y="42"/>
                    <a:pt x="71" y="61"/>
                    <a:pt x="71" y="88"/>
                  </a:cubicBezTo>
                  <a:cubicBezTo>
                    <a:pt x="77" y="100"/>
                    <a:pt x="79" y="107"/>
                    <a:pt x="79" y="111"/>
                  </a:cubicBezTo>
                  <a:cubicBezTo>
                    <a:pt x="76" y="112"/>
                    <a:pt x="77" y="112"/>
                    <a:pt x="73" y="113"/>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3" name="Freeform 404"/>
            <p:cNvSpPr>
              <a:spLocks/>
            </p:cNvSpPr>
            <p:nvPr/>
          </p:nvSpPr>
          <p:spPr bwMode="auto">
            <a:xfrm>
              <a:off x="1920876" y="2043113"/>
              <a:ext cx="98425" cy="288925"/>
            </a:xfrm>
            <a:custGeom>
              <a:avLst/>
              <a:gdLst/>
              <a:ahLst/>
              <a:cxnLst>
                <a:cxn ang="0">
                  <a:pos x="51" y="1"/>
                </a:cxn>
                <a:cxn ang="0">
                  <a:pos x="49" y="29"/>
                </a:cxn>
                <a:cxn ang="0">
                  <a:pos x="51" y="54"/>
                </a:cxn>
                <a:cxn ang="0">
                  <a:pos x="49" y="55"/>
                </a:cxn>
                <a:cxn ang="0">
                  <a:pos x="46" y="149"/>
                </a:cxn>
                <a:cxn ang="0">
                  <a:pos x="32" y="149"/>
                </a:cxn>
                <a:cxn ang="0">
                  <a:pos x="28" y="66"/>
                </a:cxn>
                <a:cxn ang="0">
                  <a:pos x="21" y="149"/>
                </a:cxn>
                <a:cxn ang="0">
                  <a:pos x="7" y="149"/>
                </a:cxn>
                <a:cxn ang="0">
                  <a:pos x="3" y="53"/>
                </a:cxn>
                <a:cxn ang="0">
                  <a:pos x="1" y="52"/>
                </a:cxn>
                <a:cxn ang="0">
                  <a:pos x="3" y="28"/>
                </a:cxn>
                <a:cxn ang="0">
                  <a:pos x="1" y="0"/>
                </a:cxn>
              </a:cxnLst>
              <a:rect l="0" t="0" r="r" b="b"/>
              <a:pathLst>
                <a:path w="51" h="149">
                  <a:moveTo>
                    <a:pt x="51" y="1"/>
                  </a:moveTo>
                  <a:cubicBezTo>
                    <a:pt x="51" y="6"/>
                    <a:pt x="51" y="21"/>
                    <a:pt x="49" y="29"/>
                  </a:cubicBezTo>
                  <a:cubicBezTo>
                    <a:pt x="51" y="39"/>
                    <a:pt x="51" y="51"/>
                    <a:pt x="51" y="54"/>
                  </a:cubicBezTo>
                  <a:cubicBezTo>
                    <a:pt x="49" y="55"/>
                    <a:pt x="50" y="55"/>
                    <a:pt x="49" y="55"/>
                  </a:cubicBezTo>
                  <a:cubicBezTo>
                    <a:pt x="47" y="71"/>
                    <a:pt x="49" y="132"/>
                    <a:pt x="46" y="149"/>
                  </a:cubicBezTo>
                  <a:cubicBezTo>
                    <a:pt x="32" y="149"/>
                    <a:pt x="32" y="149"/>
                    <a:pt x="32" y="149"/>
                  </a:cubicBezTo>
                  <a:cubicBezTo>
                    <a:pt x="28" y="66"/>
                    <a:pt x="28" y="66"/>
                    <a:pt x="28" y="66"/>
                  </a:cubicBezTo>
                  <a:cubicBezTo>
                    <a:pt x="21" y="149"/>
                    <a:pt x="21" y="149"/>
                    <a:pt x="21" y="149"/>
                  </a:cubicBezTo>
                  <a:cubicBezTo>
                    <a:pt x="7" y="149"/>
                    <a:pt x="7" y="149"/>
                    <a:pt x="7" y="149"/>
                  </a:cubicBezTo>
                  <a:cubicBezTo>
                    <a:pt x="3" y="53"/>
                    <a:pt x="3" y="53"/>
                    <a:pt x="3" y="53"/>
                  </a:cubicBezTo>
                  <a:cubicBezTo>
                    <a:pt x="1" y="52"/>
                    <a:pt x="2" y="52"/>
                    <a:pt x="1" y="52"/>
                  </a:cubicBezTo>
                  <a:cubicBezTo>
                    <a:pt x="0" y="47"/>
                    <a:pt x="0" y="38"/>
                    <a:pt x="3" y="28"/>
                  </a:cubicBezTo>
                  <a:cubicBezTo>
                    <a:pt x="1" y="18"/>
                    <a:pt x="2" y="10"/>
                    <a:pt x="1" y="0"/>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4" name="Freeform 405"/>
            <p:cNvSpPr>
              <a:spLocks/>
            </p:cNvSpPr>
            <p:nvPr/>
          </p:nvSpPr>
          <p:spPr bwMode="auto">
            <a:xfrm>
              <a:off x="2035176" y="2135188"/>
              <a:ext cx="20638" cy="82550"/>
            </a:xfrm>
            <a:custGeom>
              <a:avLst/>
              <a:gdLst/>
              <a:ahLst/>
              <a:cxnLst>
                <a:cxn ang="0">
                  <a:pos x="7" y="0"/>
                </a:cxn>
                <a:cxn ang="0">
                  <a:pos x="7" y="7"/>
                </a:cxn>
                <a:cxn ang="0">
                  <a:pos x="11" y="7"/>
                </a:cxn>
                <a:cxn ang="0">
                  <a:pos x="11" y="43"/>
                </a:cxn>
                <a:cxn ang="0">
                  <a:pos x="0" y="43"/>
                </a:cxn>
                <a:cxn ang="0">
                  <a:pos x="0" y="7"/>
                </a:cxn>
                <a:cxn ang="0">
                  <a:pos x="2" y="7"/>
                </a:cxn>
              </a:cxnLst>
              <a:rect l="0" t="0" r="r" b="b"/>
              <a:pathLst>
                <a:path w="11" h="43">
                  <a:moveTo>
                    <a:pt x="7" y="0"/>
                  </a:moveTo>
                  <a:cubicBezTo>
                    <a:pt x="7" y="3"/>
                    <a:pt x="7" y="4"/>
                    <a:pt x="7" y="7"/>
                  </a:cubicBezTo>
                  <a:cubicBezTo>
                    <a:pt x="11" y="7"/>
                    <a:pt x="11" y="7"/>
                    <a:pt x="11" y="7"/>
                  </a:cubicBezTo>
                  <a:cubicBezTo>
                    <a:pt x="11" y="19"/>
                    <a:pt x="11" y="31"/>
                    <a:pt x="11" y="43"/>
                  </a:cubicBezTo>
                  <a:cubicBezTo>
                    <a:pt x="0" y="43"/>
                    <a:pt x="0" y="43"/>
                    <a:pt x="0" y="43"/>
                  </a:cubicBezTo>
                  <a:cubicBezTo>
                    <a:pt x="0" y="31"/>
                    <a:pt x="0" y="19"/>
                    <a:pt x="0" y="7"/>
                  </a:cubicBezTo>
                  <a:cubicBezTo>
                    <a:pt x="2" y="7"/>
                    <a:pt x="2" y="7"/>
                    <a:pt x="2" y="7"/>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5" name="Freeform 407"/>
            <p:cNvSpPr>
              <a:spLocks/>
            </p:cNvSpPr>
            <p:nvPr/>
          </p:nvSpPr>
          <p:spPr bwMode="auto">
            <a:xfrm>
              <a:off x="2019301" y="2090737"/>
              <a:ext cx="7938" cy="31750"/>
            </a:xfrm>
            <a:custGeom>
              <a:avLst/>
              <a:gdLst/>
              <a:ahLst/>
              <a:cxnLst>
                <a:cxn ang="0">
                  <a:pos x="0" y="0"/>
                </a:cxn>
                <a:cxn ang="0">
                  <a:pos x="4" y="17"/>
                </a:cxn>
              </a:cxnLst>
              <a:rect l="0" t="0" r="r" b="b"/>
              <a:pathLst>
                <a:path w="4" h="17">
                  <a:moveTo>
                    <a:pt x="0" y="0"/>
                  </a:moveTo>
                  <a:cubicBezTo>
                    <a:pt x="2" y="6"/>
                    <a:pt x="2" y="10"/>
                    <a:pt x="4" y="17"/>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6" name="Freeform 408"/>
            <p:cNvSpPr>
              <a:spLocks/>
            </p:cNvSpPr>
            <p:nvPr/>
          </p:nvSpPr>
          <p:spPr bwMode="auto">
            <a:xfrm>
              <a:off x="1968501" y="1998662"/>
              <a:ext cx="34925" cy="150813"/>
            </a:xfrm>
            <a:custGeom>
              <a:avLst/>
              <a:gdLst/>
              <a:ahLst/>
              <a:cxnLst>
                <a:cxn ang="0">
                  <a:pos x="9" y="0"/>
                </a:cxn>
                <a:cxn ang="0">
                  <a:pos x="2" y="71"/>
                </a:cxn>
                <a:cxn ang="0">
                  <a:pos x="8" y="78"/>
                </a:cxn>
                <a:cxn ang="0">
                  <a:pos x="18" y="78"/>
                </a:cxn>
              </a:cxnLst>
              <a:rect l="0" t="0" r="r" b="b"/>
              <a:pathLst>
                <a:path w="18" h="78">
                  <a:moveTo>
                    <a:pt x="9" y="0"/>
                  </a:moveTo>
                  <a:cubicBezTo>
                    <a:pt x="3" y="20"/>
                    <a:pt x="0" y="48"/>
                    <a:pt x="2" y="71"/>
                  </a:cubicBezTo>
                  <a:cubicBezTo>
                    <a:pt x="3" y="76"/>
                    <a:pt x="5" y="77"/>
                    <a:pt x="8" y="78"/>
                  </a:cubicBezTo>
                  <a:cubicBezTo>
                    <a:pt x="12" y="78"/>
                    <a:pt x="15" y="78"/>
                    <a:pt x="18" y="78"/>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7" name="Freeform 409"/>
            <p:cNvSpPr>
              <a:spLocks/>
            </p:cNvSpPr>
            <p:nvPr/>
          </p:nvSpPr>
          <p:spPr bwMode="auto">
            <a:xfrm>
              <a:off x="1955801" y="1997075"/>
              <a:ext cx="12700" cy="49213"/>
            </a:xfrm>
            <a:custGeom>
              <a:avLst/>
              <a:gdLst/>
              <a:ahLst/>
              <a:cxnLst>
                <a:cxn ang="0">
                  <a:pos x="0" y="0"/>
                </a:cxn>
                <a:cxn ang="0">
                  <a:pos x="7" y="25"/>
                </a:cxn>
              </a:cxnLst>
              <a:rect l="0" t="0" r="r" b="b"/>
              <a:pathLst>
                <a:path w="7" h="25">
                  <a:moveTo>
                    <a:pt x="0" y="0"/>
                  </a:moveTo>
                  <a:cubicBezTo>
                    <a:pt x="6" y="10"/>
                    <a:pt x="6" y="16"/>
                    <a:pt x="7" y="25"/>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8" name="Freeform 410"/>
            <p:cNvSpPr>
              <a:spLocks/>
            </p:cNvSpPr>
            <p:nvPr/>
          </p:nvSpPr>
          <p:spPr bwMode="auto">
            <a:xfrm>
              <a:off x="1931988" y="2132012"/>
              <a:ext cx="39688" cy="22225"/>
            </a:xfrm>
            <a:custGeom>
              <a:avLst/>
              <a:gdLst/>
              <a:ahLst/>
              <a:cxnLst>
                <a:cxn ang="0">
                  <a:pos x="20" y="0"/>
                </a:cxn>
                <a:cxn ang="0">
                  <a:pos x="0" y="8"/>
                </a:cxn>
              </a:cxnLst>
              <a:rect l="0" t="0" r="r" b="b"/>
              <a:pathLst>
                <a:path w="20" h="11">
                  <a:moveTo>
                    <a:pt x="20" y="0"/>
                  </a:moveTo>
                  <a:cubicBezTo>
                    <a:pt x="20" y="11"/>
                    <a:pt x="4" y="9"/>
                    <a:pt x="0" y="8"/>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9" name="Freeform 411"/>
            <p:cNvSpPr>
              <a:spLocks/>
            </p:cNvSpPr>
            <p:nvPr/>
          </p:nvSpPr>
          <p:spPr bwMode="auto">
            <a:xfrm>
              <a:off x="1965326" y="1993900"/>
              <a:ext cx="12700" cy="28575"/>
            </a:xfrm>
            <a:custGeom>
              <a:avLst/>
              <a:gdLst/>
              <a:ahLst/>
              <a:cxnLst>
                <a:cxn ang="0">
                  <a:pos x="1" y="15"/>
                </a:cxn>
                <a:cxn ang="0">
                  <a:pos x="2" y="5"/>
                </a:cxn>
                <a:cxn ang="0">
                  <a:pos x="1" y="0"/>
                </a:cxn>
                <a:cxn ang="0">
                  <a:pos x="7" y="0"/>
                </a:cxn>
                <a:cxn ang="0">
                  <a:pos x="5" y="5"/>
                </a:cxn>
                <a:cxn ang="0">
                  <a:pos x="7" y="15"/>
                </a:cxn>
              </a:cxnLst>
              <a:rect l="0" t="0" r="r" b="b"/>
              <a:pathLst>
                <a:path w="7" h="15">
                  <a:moveTo>
                    <a:pt x="1" y="15"/>
                  </a:moveTo>
                  <a:cubicBezTo>
                    <a:pt x="1" y="12"/>
                    <a:pt x="1" y="9"/>
                    <a:pt x="2" y="5"/>
                  </a:cubicBezTo>
                  <a:cubicBezTo>
                    <a:pt x="2" y="4"/>
                    <a:pt x="0" y="3"/>
                    <a:pt x="1" y="0"/>
                  </a:cubicBezTo>
                  <a:cubicBezTo>
                    <a:pt x="3" y="1"/>
                    <a:pt x="5" y="1"/>
                    <a:pt x="7" y="0"/>
                  </a:cubicBezTo>
                  <a:cubicBezTo>
                    <a:pt x="7" y="2"/>
                    <a:pt x="6" y="4"/>
                    <a:pt x="5" y="5"/>
                  </a:cubicBezTo>
                  <a:cubicBezTo>
                    <a:pt x="7" y="7"/>
                    <a:pt x="7" y="12"/>
                    <a:pt x="7" y="15"/>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111" name="Oval 405"/>
          <p:cNvSpPr/>
          <p:nvPr/>
        </p:nvSpPr>
        <p:spPr>
          <a:xfrm>
            <a:off x="323183" y="1703601"/>
            <a:ext cx="302400" cy="30331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1"/>
                </a:solidFill>
                <a:latin typeface="+mj-lt"/>
              </a:rPr>
              <a:t>4</a:t>
            </a:r>
          </a:p>
        </p:txBody>
      </p:sp>
      <p:sp>
        <p:nvSpPr>
          <p:cNvPr id="19" name="ZoneTexte 18"/>
          <p:cNvSpPr txBox="1"/>
          <p:nvPr/>
        </p:nvSpPr>
        <p:spPr>
          <a:xfrm>
            <a:off x="355600" y="2296148"/>
            <a:ext cx="9286240" cy="4555093"/>
          </a:xfrm>
          <a:prstGeom prst="rect">
            <a:avLst/>
          </a:prstGeom>
          <a:noFill/>
        </p:spPr>
        <p:txBody>
          <a:bodyPr wrap="square" rIns="90000" rtlCol="0">
            <a:spAutoFit/>
          </a:bodyPr>
          <a:lstStyle/>
          <a:p>
            <a:pPr>
              <a:spcAft>
                <a:spcPts val="600"/>
              </a:spcAft>
            </a:pPr>
            <a:r>
              <a:rPr lang="fr-FR" sz="2000" b="1" dirty="0" smtClean="0">
                <a:solidFill>
                  <a:srgbClr val="C00000"/>
                </a:solidFill>
              </a:rPr>
              <a:t>Si le Kick-off est interne :</a:t>
            </a:r>
            <a:endParaRPr lang="fr-FR" sz="2000" dirty="0" smtClean="0">
              <a:solidFill>
                <a:srgbClr val="C00000"/>
              </a:solidFill>
            </a:endParaRPr>
          </a:p>
          <a:p>
            <a:pPr marL="216000" indent="-216000" algn="just">
              <a:spcAft>
                <a:spcPts val="600"/>
              </a:spcAft>
              <a:buFont typeface="Arial" pitchFamily="34" charset="0"/>
              <a:buChar char="•"/>
            </a:pPr>
            <a:r>
              <a:rPr lang="fr-FR" sz="2000" dirty="0" smtClean="0"/>
              <a:t>Il a pour objectif de donner aux membres de l’équipe, une </a:t>
            </a:r>
            <a:r>
              <a:rPr lang="fr-FR" sz="2000" b="1" i="1" dirty="0" smtClean="0"/>
              <a:t>vision globale </a:t>
            </a:r>
            <a:r>
              <a:rPr lang="fr-FR" sz="2000" dirty="0" smtClean="0"/>
              <a:t>du Projet et une compréhension des </a:t>
            </a:r>
            <a:r>
              <a:rPr lang="fr-FR" sz="2000" b="1" i="1" dirty="0" smtClean="0"/>
              <a:t>enjeux</a:t>
            </a:r>
            <a:r>
              <a:rPr lang="fr-FR" sz="2000" dirty="0" smtClean="0"/>
              <a:t>, ainsi que les éléments d’information nécessaires au démarrage de leur mission et à la conduite de leurs travaux. </a:t>
            </a:r>
          </a:p>
          <a:p>
            <a:pPr>
              <a:spcAft>
                <a:spcPts val="600"/>
              </a:spcAft>
            </a:pPr>
            <a:r>
              <a:rPr lang="fr-FR" sz="2000" b="1" dirty="0" smtClean="0">
                <a:solidFill>
                  <a:srgbClr val="C00000"/>
                </a:solidFill>
              </a:rPr>
              <a:t>Si le Kick-off est externe :</a:t>
            </a:r>
          </a:p>
          <a:p>
            <a:pPr marL="216000" indent="-216000" algn="just">
              <a:spcAft>
                <a:spcPts val="600"/>
              </a:spcAft>
              <a:buFont typeface="Arial" pitchFamily="34" charset="0"/>
              <a:buChar char="•"/>
            </a:pPr>
            <a:r>
              <a:rPr lang="fr-FR" sz="2000" dirty="0" smtClean="0"/>
              <a:t>Il est tenu avec le client, a lieu après la revue de lancement interne, et définit les relations de travail avec le client : </a:t>
            </a:r>
          </a:p>
          <a:p>
            <a:pPr marL="576000" lvl="8" indent="-324000" algn="just">
              <a:buFont typeface="Wingdings" pitchFamily="2" charset="2"/>
              <a:buChar char="Ø"/>
            </a:pPr>
            <a:r>
              <a:rPr lang="fr-FR" sz="1800" dirty="0" smtClean="0">
                <a:solidFill>
                  <a:srgbClr val="C00000"/>
                </a:solidFill>
              </a:rPr>
              <a:t>Le choix des interlocuteurs, </a:t>
            </a:r>
          </a:p>
          <a:p>
            <a:pPr marL="576000" lvl="8" indent="-324000" algn="just">
              <a:buFont typeface="Wingdings" pitchFamily="2" charset="2"/>
              <a:buChar char="Ø"/>
            </a:pPr>
            <a:r>
              <a:rPr lang="fr-FR" sz="1800" dirty="0" smtClean="0">
                <a:solidFill>
                  <a:srgbClr val="C00000"/>
                </a:solidFill>
              </a:rPr>
              <a:t>Les rôles et responsabilités, </a:t>
            </a:r>
          </a:p>
          <a:p>
            <a:pPr marL="576000" lvl="8" indent="-324000" algn="just">
              <a:buFont typeface="Wingdings" pitchFamily="2" charset="2"/>
              <a:buChar char="Ø"/>
            </a:pPr>
            <a:r>
              <a:rPr lang="fr-FR" sz="1800" dirty="0" smtClean="0">
                <a:solidFill>
                  <a:srgbClr val="C00000"/>
                </a:solidFill>
              </a:rPr>
              <a:t>Les fournitures réciproques, </a:t>
            </a:r>
          </a:p>
          <a:p>
            <a:pPr marL="576000" lvl="8" indent="-324000" algn="just">
              <a:buFont typeface="Wingdings" pitchFamily="2" charset="2"/>
              <a:buChar char="Ø"/>
            </a:pPr>
            <a:r>
              <a:rPr lang="fr-FR" sz="1800" dirty="0" smtClean="0">
                <a:solidFill>
                  <a:srgbClr val="C00000"/>
                </a:solidFill>
              </a:rPr>
              <a:t>Le planning, </a:t>
            </a:r>
          </a:p>
          <a:p>
            <a:pPr marL="576000" lvl="8" indent="-324000" algn="just">
              <a:buFont typeface="Wingdings" pitchFamily="2" charset="2"/>
              <a:buChar char="Ø"/>
            </a:pPr>
            <a:r>
              <a:rPr lang="fr-FR" sz="1800" dirty="0" smtClean="0">
                <a:solidFill>
                  <a:srgbClr val="C00000"/>
                </a:solidFill>
              </a:rPr>
              <a:t>Les modalités de gouvernance.</a:t>
            </a:r>
          </a:p>
          <a:p>
            <a:pPr marL="0" lvl="2" indent="0">
              <a:spcAft>
                <a:spcPts val="0"/>
              </a:spcAft>
            </a:pPr>
            <a:endParaRPr lang="fr-FR" sz="2000" dirty="0" smtClean="0">
              <a:solidFill>
                <a:srgbClr val="C00000"/>
              </a:solidFill>
            </a:endParaRPr>
          </a:p>
          <a:p>
            <a:pPr marL="576000" lvl="1" indent="-324000" algn="just">
              <a:spcAft>
                <a:spcPts val="600"/>
              </a:spcAft>
            </a:pPr>
            <a:endParaRPr lang="fr-FR" sz="2000" dirty="0" smtClean="0"/>
          </a:p>
        </p:txBody>
      </p:sp>
      <p:sp>
        <p:nvSpPr>
          <p:cNvPr id="20" name="Titre 1"/>
          <p:cNvSpPr>
            <a:spLocks noGrp="1"/>
          </p:cNvSpPr>
          <p:nvPr>
            <p:ph type="title"/>
            <p:custDataLst>
              <p:tags r:id="rId2"/>
            </p:custDataLst>
          </p:nvPr>
        </p:nvSpPr>
        <p:spPr>
          <a:xfrm>
            <a:off x="0" y="0"/>
            <a:ext cx="9906000" cy="1001713"/>
          </a:xfrm>
        </p:spPr>
        <p:txBody>
          <a:bodyPr bIns="36000">
            <a:normAutofit/>
          </a:bodyPr>
          <a:lstStyle/>
          <a:p>
            <a:pPr eaLnBrk="1" hangingPunct="1">
              <a:lnSpc>
                <a:spcPct val="100000"/>
              </a:lnSpc>
              <a:spcAft>
                <a:spcPts val="0"/>
              </a:spcAft>
            </a:pPr>
            <a:r>
              <a:rPr lang="fr-FR" sz="2000" b="1" dirty="0" smtClean="0">
                <a:solidFill>
                  <a:srgbClr val="762C7C"/>
                </a:solidFill>
              </a:rPr>
              <a:t>Programme</a:t>
            </a:r>
            <a:r>
              <a:rPr lang="en-US" sz="2000" b="1" dirty="0" smtClean="0">
                <a:solidFill>
                  <a:srgbClr val="762C7C"/>
                </a:solidFill>
              </a:rPr>
              <a:t> GIM Infrastructure France (</a:t>
            </a:r>
            <a:r>
              <a:rPr lang="fr-FR" sz="2000" b="1" dirty="0" smtClean="0">
                <a:solidFill>
                  <a:srgbClr val="762C7C"/>
                </a:solidFill>
              </a:rPr>
              <a:t>Gestion</a:t>
            </a:r>
            <a:r>
              <a:rPr lang="en-US" sz="2000" b="1" dirty="0" smtClean="0">
                <a:solidFill>
                  <a:srgbClr val="762C7C"/>
                </a:solidFill>
              </a:rPr>
              <a:t> de </a:t>
            </a:r>
            <a:r>
              <a:rPr lang="fr-FR" sz="2000" b="1" dirty="0" smtClean="0">
                <a:solidFill>
                  <a:srgbClr val="762C7C"/>
                </a:solidFill>
              </a:rPr>
              <a:t>Projet</a:t>
            </a:r>
            <a:r>
              <a:rPr lang="en-US" sz="2000" b="1" dirty="0" smtClean="0">
                <a:solidFill>
                  <a:srgbClr val="762C7C"/>
                </a:solidFill>
              </a:rPr>
              <a:t>)</a:t>
            </a:r>
            <a:br>
              <a:rPr lang="en-US" sz="2000" b="1" dirty="0" smtClean="0">
                <a:solidFill>
                  <a:srgbClr val="762C7C"/>
                </a:solidFill>
              </a:rPr>
            </a:br>
            <a:r>
              <a:rPr lang="en-US" sz="2400" b="1" dirty="0" smtClean="0"/>
              <a:t>Rappel des obligations du Chef de </a:t>
            </a:r>
            <a:r>
              <a:rPr lang="fr-FR" sz="2400" b="1" dirty="0" smtClean="0"/>
              <a:t>Projet</a:t>
            </a:r>
            <a:endParaRPr lang="en-US" sz="2400" b="1" dirty="0" smtClean="0">
              <a:solidFill>
                <a:srgbClr val="762C7C"/>
              </a:solidFill>
            </a:endParaRPr>
          </a:p>
        </p:txBody>
      </p:sp>
      <p:pic>
        <p:nvPicPr>
          <p:cNvPr id="21" name="Picture 3" descr="D:\Users\mventuri\Desktop\BIBLIOTHEQUES LISTES\BIBLIOTHEQUE GIM Docs Spécifiques\GIM Logos\Logo GIM_Violet Grand.PNG"/>
          <p:cNvPicPr>
            <a:picLocks noChangeAspect="1" noChangeArrowheads="1"/>
          </p:cNvPicPr>
          <p:nvPr/>
        </p:nvPicPr>
        <p:blipFill>
          <a:blip r:embed="rId5" cstate="print"/>
          <a:srcRect/>
          <a:stretch>
            <a:fillRect/>
          </a:stretch>
        </p:blipFill>
        <p:spPr bwMode="auto">
          <a:xfrm>
            <a:off x="8544461" y="71120"/>
            <a:ext cx="1198979" cy="731377"/>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7" name="Flèche droite 196"/>
          <p:cNvSpPr/>
          <p:nvPr/>
        </p:nvSpPr>
        <p:spPr>
          <a:xfrm>
            <a:off x="903514" y="1437574"/>
            <a:ext cx="4865915" cy="83312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graphicFrame>
        <p:nvGraphicFramePr>
          <p:cNvPr id="18434" name="Object 2" hidden="1"/>
          <p:cNvGraphicFramePr>
            <a:graphicFrameLocks noChangeAspect="1"/>
          </p:cNvGraphicFramePr>
          <p:nvPr/>
        </p:nvGraphicFramePr>
        <p:xfrm>
          <a:off x="0" y="0"/>
          <a:ext cx="158750" cy="158750"/>
        </p:xfrm>
        <a:graphic>
          <a:graphicData uri="http://schemas.openxmlformats.org/presentationml/2006/ole">
            <p:oleObj spid="_x0000_s111618" name="think-cell Slide" r:id="rId4" imgW="360" imgH="360" progId="">
              <p:embed/>
            </p:oleObj>
          </a:graphicData>
        </a:graphic>
      </p:graphicFrame>
      <p:sp>
        <p:nvSpPr>
          <p:cNvPr id="100" name="Rectangle 99"/>
          <p:cNvSpPr/>
          <p:nvPr/>
        </p:nvSpPr>
        <p:spPr>
          <a:xfrm>
            <a:off x="743921" y="1583188"/>
            <a:ext cx="4844079" cy="540000"/>
          </a:xfrm>
          <a:prstGeom prst="rect">
            <a:avLst/>
          </a:prstGeom>
          <a:no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357188" indent="-171450"/>
            <a:r>
              <a:rPr lang="fr-FR" sz="2400" b="1" dirty="0" smtClean="0">
                <a:solidFill>
                  <a:schemeClr val="tx1"/>
                </a:solidFill>
              </a:rPr>
              <a:t>Le Kick-off Meeting externe </a:t>
            </a:r>
            <a:r>
              <a:rPr lang="fr-FR" sz="2400" b="1" dirty="0" smtClean="0">
                <a:solidFill>
                  <a:schemeClr val="tx1">
                    <a:lumMod val="75000"/>
                  </a:schemeClr>
                </a:solidFill>
                <a:latin typeface="+mj-lt"/>
              </a:rPr>
              <a:t>:</a:t>
            </a:r>
            <a:endParaRPr lang="fr-FR" sz="2400" b="1" dirty="0">
              <a:solidFill>
                <a:schemeClr val="tx1">
                  <a:lumMod val="75000"/>
                </a:schemeClr>
              </a:solidFill>
              <a:latin typeface="+mj-lt"/>
            </a:endParaRPr>
          </a:p>
        </p:txBody>
      </p:sp>
      <p:grpSp>
        <p:nvGrpSpPr>
          <p:cNvPr id="2" name="Groupe 651"/>
          <p:cNvGrpSpPr>
            <a:grpSpLocks noChangeAspect="1"/>
          </p:cNvGrpSpPr>
          <p:nvPr/>
        </p:nvGrpSpPr>
        <p:grpSpPr>
          <a:xfrm>
            <a:off x="5812481" y="1610849"/>
            <a:ext cx="247488" cy="479011"/>
            <a:chOff x="1901826" y="1914525"/>
            <a:chExt cx="153988" cy="417513"/>
          </a:xfr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8900000" scaled="1"/>
            <a:tileRect/>
          </a:gradFill>
        </p:grpSpPr>
        <p:sp>
          <p:nvSpPr>
            <p:cNvPr id="102" name="Freeform 403"/>
            <p:cNvSpPr>
              <a:spLocks/>
            </p:cNvSpPr>
            <p:nvPr/>
          </p:nvSpPr>
          <p:spPr bwMode="auto">
            <a:xfrm>
              <a:off x="1901826" y="1914525"/>
              <a:ext cx="152400" cy="247650"/>
            </a:xfrm>
            <a:custGeom>
              <a:avLst/>
              <a:gdLst/>
              <a:ahLst/>
              <a:cxnLst>
                <a:cxn ang="0">
                  <a:pos x="13" y="128"/>
                </a:cxn>
                <a:cxn ang="0">
                  <a:pos x="0" y="88"/>
                </a:cxn>
                <a:cxn ang="0">
                  <a:pos x="28" y="40"/>
                </a:cxn>
                <a:cxn ang="0">
                  <a:pos x="21" y="21"/>
                </a:cxn>
                <a:cxn ang="0">
                  <a:pos x="36" y="0"/>
                </a:cxn>
                <a:cxn ang="0">
                  <a:pos x="52" y="21"/>
                </a:cxn>
                <a:cxn ang="0">
                  <a:pos x="44" y="40"/>
                </a:cxn>
                <a:cxn ang="0">
                  <a:pos x="71" y="88"/>
                </a:cxn>
                <a:cxn ang="0">
                  <a:pos x="79" y="111"/>
                </a:cxn>
                <a:cxn ang="0">
                  <a:pos x="73" y="113"/>
                </a:cxn>
              </a:cxnLst>
              <a:rect l="0" t="0" r="r" b="b"/>
              <a:pathLst>
                <a:path w="79" h="128">
                  <a:moveTo>
                    <a:pt x="13" y="128"/>
                  </a:moveTo>
                  <a:cubicBezTo>
                    <a:pt x="12" y="124"/>
                    <a:pt x="2" y="109"/>
                    <a:pt x="0" y="88"/>
                  </a:cubicBezTo>
                  <a:cubicBezTo>
                    <a:pt x="0" y="61"/>
                    <a:pt x="8" y="41"/>
                    <a:pt x="28" y="40"/>
                  </a:cubicBezTo>
                  <a:cubicBezTo>
                    <a:pt x="26" y="36"/>
                    <a:pt x="21" y="27"/>
                    <a:pt x="21" y="21"/>
                  </a:cubicBezTo>
                  <a:cubicBezTo>
                    <a:pt x="21" y="9"/>
                    <a:pt x="27" y="0"/>
                    <a:pt x="36" y="0"/>
                  </a:cubicBezTo>
                  <a:cubicBezTo>
                    <a:pt x="45" y="0"/>
                    <a:pt x="52" y="9"/>
                    <a:pt x="52" y="21"/>
                  </a:cubicBezTo>
                  <a:cubicBezTo>
                    <a:pt x="52" y="27"/>
                    <a:pt x="47" y="36"/>
                    <a:pt x="44" y="40"/>
                  </a:cubicBezTo>
                  <a:cubicBezTo>
                    <a:pt x="71" y="42"/>
                    <a:pt x="71" y="61"/>
                    <a:pt x="71" y="88"/>
                  </a:cubicBezTo>
                  <a:cubicBezTo>
                    <a:pt x="77" y="100"/>
                    <a:pt x="79" y="107"/>
                    <a:pt x="79" y="111"/>
                  </a:cubicBezTo>
                  <a:cubicBezTo>
                    <a:pt x="76" y="112"/>
                    <a:pt x="77" y="112"/>
                    <a:pt x="73" y="113"/>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3" name="Freeform 404"/>
            <p:cNvSpPr>
              <a:spLocks/>
            </p:cNvSpPr>
            <p:nvPr/>
          </p:nvSpPr>
          <p:spPr bwMode="auto">
            <a:xfrm>
              <a:off x="1920876" y="2043113"/>
              <a:ext cx="98425" cy="288925"/>
            </a:xfrm>
            <a:custGeom>
              <a:avLst/>
              <a:gdLst/>
              <a:ahLst/>
              <a:cxnLst>
                <a:cxn ang="0">
                  <a:pos x="51" y="1"/>
                </a:cxn>
                <a:cxn ang="0">
                  <a:pos x="49" y="29"/>
                </a:cxn>
                <a:cxn ang="0">
                  <a:pos x="51" y="54"/>
                </a:cxn>
                <a:cxn ang="0">
                  <a:pos x="49" y="55"/>
                </a:cxn>
                <a:cxn ang="0">
                  <a:pos x="46" y="149"/>
                </a:cxn>
                <a:cxn ang="0">
                  <a:pos x="32" y="149"/>
                </a:cxn>
                <a:cxn ang="0">
                  <a:pos x="28" y="66"/>
                </a:cxn>
                <a:cxn ang="0">
                  <a:pos x="21" y="149"/>
                </a:cxn>
                <a:cxn ang="0">
                  <a:pos x="7" y="149"/>
                </a:cxn>
                <a:cxn ang="0">
                  <a:pos x="3" y="53"/>
                </a:cxn>
                <a:cxn ang="0">
                  <a:pos x="1" y="52"/>
                </a:cxn>
                <a:cxn ang="0">
                  <a:pos x="3" y="28"/>
                </a:cxn>
                <a:cxn ang="0">
                  <a:pos x="1" y="0"/>
                </a:cxn>
              </a:cxnLst>
              <a:rect l="0" t="0" r="r" b="b"/>
              <a:pathLst>
                <a:path w="51" h="149">
                  <a:moveTo>
                    <a:pt x="51" y="1"/>
                  </a:moveTo>
                  <a:cubicBezTo>
                    <a:pt x="51" y="6"/>
                    <a:pt x="51" y="21"/>
                    <a:pt x="49" y="29"/>
                  </a:cubicBezTo>
                  <a:cubicBezTo>
                    <a:pt x="51" y="39"/>
                    <a:pt x="51" y="51"/>
                    <a:pt x="51" y="54"/>
                  </a:cubicBezTo>
                  <a:cubicBezTo>
                    <a:pt x="49" y="55"/>
                    <a:pt x="50" y="55"/>
                    <a:pt x="49" y="55"/>
                  </a:cubicBezTo>
                  <a:cubicBezTo>
                    <a:pt x="47" y="71"/>
                    <a:pt x="49" y="132"/>
                    <a:pt x="46" y="149"/>
                  </a:cubicBezTo>
                  <a:cubicBezTo>
                    <a:pt x="32" y="149"/>
                    <a:pt x="32" y="149"/>
                    <a:pt x="32" y="149"/>
                  </a:cubicBezTo>
                  <a:cubicBezTo>
                    <a:pt x="28" y="66"/>
                    <a:pt x="28" y="66"/>
                    <a:pt x="28" y="66"/>
                  </a:cubicBezTo>
                  <a:cubicBezTo>
                    <a:pt x="21" y="149"/>
                    <a:pt x="21" y="149"/>
                    <a:pt x="21" y="149"/>
                  </a:cubicBezTo>
                  <a:cubicBezTo>
                    <a:pt x="7" y="149"/>
                    <a:pt x="7" y="149"/>
                    <a:pt x="7" y="149"/>
                  </a:cubicBezTo>
                  <a:cubicBezTo>
                    <a:pt x="3" y="53"/>
                    <a:pt x="3" y="53"/>
                    <a:pt x="3" y="53"/>
                  </a:cubicBezTo>
                  <a:cubicBezTo>
                    <a:pt x="1" y="52"/>
                    <a:pt x="2" y="52"/>
                    <a:pt x="1" y="52"/>
                  </a:cubicBezTo>
                  <a:cubicBezTo>
                    <a:pt x="0" y="47"/>
                    <a:pt x="0" y="38"/>
                    <a:pt x="3" y="28"/>
                  </a:cubicBezTo>
                  <a:cubicBezTo>
                    <a:pt x="1" y="18"/>
                    <a:pt x="2" y="10"/>
                    <a:pt x="1" y="0"/>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4" name="Freeform 405"/>
            <p:cNvSpPr>
              <a:spLocks/>
            </p:cNvSpPr>
            <p:nvPr/>
          </p:nvSpPr>
          <p:spPr bwMode="auto">
            <a:xfrm>
              <a:off x="2035176" y="2135188"/>
              <a:ext cx="20638" cy="82550"/>
            </a:xfrm>
            <a:custGeom>
              <a:avLst/>
              <a:gdLst/>
              <a:ahLst/>
              <a:cxnLst>
                <a:cxn ang="0">
                  <a:pos x="7" y="0"/>
                </a:cxn>
                <a:cxn ang="0">
                  <a:pos x="7" y="7"/>
                </a:cxn>
                <a:cxn ang="0">
                  <a:pos x="11" y="7"/>
                </a:cxn>
                <a:cxn ang="0">
                  <a:pos x="11" y="43"/>
                </a:cxn>
                <a:cxn ang="0">
                  <a:pos x="0" y="43"/>
                </a:cxn>
                <a:cxn ang="0">
                  <a:pos x="0" y="7"/>
                </a:cxn>
                <a:cxn ang="0">
                  <a:pos x="2" y="7"/>
                </a:cxn>
              </a:cxnLst>
              <a:rect l="0" t="0" r="r" b="b"/>
              <a:pathLst>
                <a:path w="11" h="43">
                  <a:moveTo>
                    <a:pt x="7" y="0"/>
                  </a:moveTo>
                  <a:cubicBezTo>
                    <a:pt x="7" y="3"/>
                    <a:pt x="7" y="4"/>
                    <a:pt x="7" y="7"/>
                  </a:cubicBezTo>
                  <a:cubicBezTo>
                    <a:pt x="11" y="7"/>
                    <a:pt x="11" y="7"/>
                    <a:pt x="11" y="7"/>
                  </a:cubicBezTo>
                  <a:cubicBezTo>
                    <a:pt x="11" y="19"/>
                    <a:pt x="11" y="31"/>
                    <a:pt x="11" y="43"/>
                  </a:cubicBezTo>
                  <a:cubicBezTo>
                    <a:pt x="0" y="43"/>
                    <a:pt x="0" y="43"/>
                    <a:pt x="0" y="43"/>
                  </a:cubicBezTo>
                  <a:cubicBezTo>
                    <a:pt x="0" y="31"/>
                    <a:pt x="0" y="19"/>
                    <a:pt x="0" y="7"/>
                  </a:cubicBezTo>
                  <a:cubicBezTo>
                    <a:pt x="2" y="7"/>
                    <a:pt x="2" y="7"/>
                    <a:pt x="2" y="7"/>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5" name="Freeform 407"/>
            <p:cNvSpPr>
              <a:spLocks/>
            </p:cNvSpPr>
            <p:nvPr/>
          </p:nvSpPr>
          <p:spPr bwMode="auto">
            <a:xfrm>
              <a:off x="2019301" y="2090737"/>
              <a:ext cx="7938" cy="31750"/>
            </a:xfrm>
            <a:custGeom>
              <a:avLst/>
              <a:gdLst/>
              <a:ahLst/>
              <a:cxnLst>
                <a:cxn ang="0">
                  <a:pos x="0" y="0"/>
                </a:cxn>
                <a:cxn ang="0">
                  <a:pos x="4" y="17"/>
                </a:cxn>
              </a:cxnLst>
              <a:rect l="0" t="0" r="r" b="b"/>
              <a:pathLst>
                <a:path w="4" h="17">
                  <a:moveTo>
                    <a:pt x="0" y="0"/>
                  </a:moveTo>
                  <a:cubicBezTo>
                    <a:pt x="2" y="6"/>
                    <a:pt x="2" y="10"/>
                    <a:pt x="4" y="17"/>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6" name="Freeform 408"/>
            <p:cNvSpPr>
              <a:spLocks/>
            </p:cNvSpPr>
            <p:nvPr/>
          </p:nvSpPr>
          <p:spPr bwMode="auto">
            <a:xfrm>
              <a:off x="1968501" y="1998662"/>
              <a:ext cx="34925" cy="150813"/>
            </a:xfrm>
            <a:custGeom>
              <a:avLst/>
              <a:gdLst/>
              <a:ahLst/>
              <a:cxnLst>
                <a:cxn ang="0">
                  <a:pos x="9" y="0"/>
                </a:cxn>
                <a:cxn ang="0">
                  <a:pos x="2" y="71"/>
                </a:cxn>
                <a:cxn ang="0">
                  <a:pos x="8" y="78"/>
                </a:cxn>
                <a:cxn ang="0">
                  <a:pos x="18" y="78"/>
                </a:cxn>
              </a:cxnLst>
              <a:rect l="0" t="0" r="r" b="b"/>
              <a:pathLst>
                <a:path w="18" h="78">
                  <a:moveTo>
                    <a:pt x="9" y="0"/>
                  </a:moveTo>
                  <a:cubicBezTo>
                    <a:pt x="3" y="20"/>
                    <a:pt x="0" y="48"/>
                    <a:pt x="2" y="71"/>
                  </a:cubicBezTo>
                  <a:cubicBezTo>
                    <a:pt x="3" y="76"/>
                    <a:pt x="5" y="77"/>
                    <a:pt x="8" y="78"/>
                  </a:cubicBezTo>
                  <a:cubicBezTo>
                    <a:pt x="12" y="78"/>
                    <a:pt x="15" y="78"/>
                    <a:pt x="18" y="78"/>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7" name="Freeform 409"/>
            <p:cNvSpPr>
              <a:spLocks/>
            </p:cNvSpPr>
            <p:nvPr/>
          </p:nvSpPr>
          <p:spPr bwMode="auto">
            <a:xfrm>
              <a:off x="1955801" y="1997075"/>
              <a:ext cx="12700" cy="49213"/>
            </a:xfrm>
            <a:custGeom>
              <a:avLst/>
              <a:gdLst/>
              <a:ahLst/>
              <a:cxnLst>
                <a:cxn ang="0">
                  <a:pos x="0" y="0"/>
                </a:cxn>
                <a:cxn ang="0">
                  <a:pos x="7" y="25"/>
                </a:cxn>
              </a:cxnLst>
              <a:rect l="0" t="0" r="r" b="b"/>
              <a:pathLst>
                <a:path w="7" h="25">
                  <a:moveTo>
                    <a:pt x="0" y="0"/>
                  </a:moveTo>
                  <a:cubicBezTo>
                    <a:pt x="6" y="10"/>
                    <a:pt x="6" y="16"/>
                    <a:pt x="7" y="25"/>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8" name="Freeform 410"/>
            <p:cNvSpPr>
              <a:spLocks/>
            </p:cNvSpPr>
            <p:nvPr/>
          </p:nvSpPr>
          <p:spPr bwMode="auto">
            <a:xfrm>
              <a:off x="1931988" y="2132012"/>
              <a:ext cx="39688" cy="22225"/>
            </a:xfrm>
            <a:custGeom>
              <a:avLst/>
              <a:gdLst/>
              <a:ahLst/>
              <a:cxnLst>
                <a:cxn ang="0">
                  <a:pos x="20" y="0"/>
                </a:cxn>
                <a:cxn ang="0">
                  <a:pos x="0" y="8"/>
                </a:cxn>
              </a:cxnLst>
              <a:rect l="0" t="0" r="r" b="b"/>
              <a:pathLst>
                <a:path w="20" h="11">
                  <a:moveTo>
                    <a:pt x="20" y="0"/>
                  </a:moveTo>
                  <a:cubicBezTo>
                    <a:pt x="20" y="11"/>
                    <a:pt x="4" y="9"/>
                    <a:pt x="0" y="8"/>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9" name="Freeform 411"/>
            <p:cNvSpPr>
              <a:spLocks/>
            </p:cNvSpPr>
            <p:nvPr/>
          </p:nvSpPr>
          <p:spPr bwMode="auto">
            <a:xfrm>
              <a:off x="1965326" y="1993900"/>
              <a:ext cx="12700" cy="28575"/>
            </a:xfrm>
            <a:custGeom>
              <a:avLst/>
              <a:gdLst/>
              <a:ahLst/>
              <a:cxnLst>
                <a:cxn ang="0">
                  <a:pos x="1" y="15"/>
                </a:cxn>
                <a:cxn ang="0">
                  <a:pos x="2" y="5"/>
                </a:cxn>
                <a:cxn ang="0">
                  <a:pos x="1" y="0"/>
                </a:cxn>
                <a:cxn ang="0">
                  <a:pos x="7" y="0"/>
                </a:cxn>
                <a:cxn ang="0">
                  <a:pos x="5" y="5"/>
                </a:cxn>
                <a:cxn ang="0">
                  <a:pos x="7" y="15"/>
                </a:cxn>
              </a:cxnLst>
              <a:rect l="0" t="0" r="r" b="b"/>
              <a:pathLst>
                <a:path w="7" h="15">
                  <a:moveTo>
                    <a:pt x="1" y="15"/>
                  </a:moveTo>
                  <a:cubicBezTo>
                    <a:pt x="1" y="12"/>
                    <a:pt x="1" y="9"/>
                    <a:pt x="2" y="5"/>
                  </a:cubicBezTo>
                  <a:cubicBezTo>
                    <a:pt x="2" y="4"/>
                    <a:pt x="0" y="3"/>
                    <a:pt x="1" y="0"/>
                  </a:cubicBezTo>
                  <a:cubicBezTo>
                    <a:pt x="3" y="1"/>
                    <a:pt x="5" y="1"/>
                    <a:pt x="7" y="0"/>
                  </a:cubicBezTo>
                  <a:cubicBezTo>
                    <a:pt x="7" y="2"/>
                    <a:pt x="6" y="4"/>
                    <a:pt x="5" y="5"/>
                  </a:cubicBezTo>
                  <a:cubicBezTo>
                    <a:pt x="7" y="7"/>
                    <a:pt x="7" y="12"/>
                    <a:pt x="7" y="15"/>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111" name="Oval 405"/>
          <p:cNvSpPr/>
          <p:nvPr/>
        </p:nvSpPr>
        <p:spPr>
          <a:xfrm>
            <a:off x="323183" y="1703601"/>
            <a:ext cx="302400" cy="30331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1"/>
                </a:solidFill>
                <a:latin typeface="+mj-lt"/>
              </a:rPr>
              <a:t>5</a:t>
            </a:r>
          </a:p>
        </p:txBody>
      </p:sp>
      <p:sp>
        <p:nvSpPr>
          <p:cNvPr id="19" name="ZoneTexte 18"/>
          <p:cNvSpPr txBox="1"/>
          <p:nvPr/>
        </p:nvSpPr>
        <p:spPr>
          <a:xfrm>
            <a:off x="355600" y="2383236"/>
            <a:ext cx="9286240" cy="2554545"/>
          </a:xfrm>
          <a:prstGeom prst="rect">
            <a:avLst/>
          </a:prstGeom>
          <a:noFill/>
        </p:spPr>
        <p:txBody>
          <a:bodyPr wrap="square" rtlCol="0">
            <a:spAutoFit/>
          </a:bodyPr>
          <a:lstStyle/>
          <a:p>
            <a:pPr marL="216000" indent="-216000">
              <a:spcAft>
                <a:spcPts val="1800"/>
              </a:spcAft>
              <a:buFont typeface="Arial" pitchFamily="34" charset="0"/>
              <a:buChar char="•"/>
            </a:pPr>
            <a:r>
              <a:rPr lang="fr-FR" sz="2000" b="1" dirty="0" smtClean="0"/>
              <a:t>C‘est la première réunion formelle et contractuelle pour le client.</a:t>
            </a:r>
          </a:p>
          <a:p>
            <a:pPr marL="216000" indent="-216000">
              <a:spcAft>
                <a:spcPts val="1800"/>
              </a:spcAft>
              <a:buFont typeface="Arial" pitchFamily="34" charset="0"/>
              <a:buChar char="•"/>
            </a:pPr>
            <a:r>
              <a:rPr lang="fr-FR" sz="2000" b="1" dirty="0" smtClean="0"/>
              <a:t>Elle correspond au démarrage effectif du Projet …</a:t>
            </a:r>
          </a:p>
          <a:p>
            <a:pPr marL="216000" indent="-216000">
              <a:spcAft>
                <a:spcPts val="1800"/>
              </a:spcAft>
              <a:buFont typeface="Arial" pitchFamily="34" charset="0"/>
              <a:buChar char="•"/>
            </a:pPr>
            <a:r>
              <a:rPr lang="fr-FR" sz="2000" b="1" dirty="0" smtClean="0"/>
              <a:t>Les participants SOGETI à cette réunion sont :</a:t>
            </a:r>
          </a:p>
          <a:p>
            <a:pPr marL="216000" indent="-216000">
              <a:spcAft>
                <a:spcPts val="1800"/>
              </a:spcAft>
              <a:buFont typeface="Arial" pitchFamily="34" charset="0"/>
              <a:buChar char="•"/>
            </a:pPr>
            <a:r>
              <a:rPr lang="fr-FR" sz="2000" b="1" dirty="0" smtClean="0"/>
              <a:t>L’Engagement Manager ou le Chef de Projet.</a:t>
            </a:r>
          </a:p>
          <a:p>
            <a:pPr marL="216000" indent="-216000">
              <a:spcAft>
                <a:spcPts val="1800"/>
              </a:spcAft>
              <a:buFont typeface="Arial" pitchFamily="34" charset="0"/>
              <a:buChar char="•"/>
            </a:pPr>
            <a:r>
              <a:rPr lang="fr-FR" sz="2000" b="1" dirty="0" smtClean="0"/>
              <a:t>La présence du Responsable Commercial est fortement recommandée</a:t>
            </a:r>
          </a:p>
        </p:txBody>
      </p:sp>
      <p:sp>
        <p:nvSpPr>
          <p:cNvPr id="20" name="Titre 1"/>
          <p:cNvSpPr>
            <a:spLocks noGrp="1"/>
          </p:cNvSpPr>
          <p:nvPr>
            <p:ph type="title"/>
            <p:custDataLst>
              <p:tags r:id="rId2"/>
            </p:custDataLst>
          </p:nvPr>
        </p:nvSpPr>
        <p:spPr>
          <a:xfrm>
            <a:off x="0" y="0"/>
            <a:ext cx="9906000" cy="1001713"/>
          </a:xfrm>
        </p:spPr>
        <p:txBody>
          <a:bodyPr bIns="36000">
            <a:normAutofit/>
          </a:bodyPr>
          <a:lstStyle/>
          <a:p>
            <a:pPr eaLnBrk="1" hangingPunct="1">
              <a:lnSpc>
                <a:spcPct val="100000"/>
              </a:lnSpc>
              <a:spcAft>
                <a:spcPts val="0"/>
              </a:spcAft>
            </a:pPr>
            <a:r>
              <a:rPr lang="fr-FR" sz="2000" b="1" dirty="0" smtClean="0">
                <a:solidFill>
                  <a:srgbClr val="762C7C"/>
                </a:solidFill>
              </a:rPr>
              <a:t>Programme</a:t>
            </a:r>
            <a:r>
              <a:rPr lang="en-US" sz="2000" b="1" dirty="0" smtClean="0">
                <a:solidFill>
                  <a:srgbClr val="762C7C"/>
                </a:solidFill>
              </a:rPr>
              <a:t> GIM Infrastructure France (</a:t>
            </a:r>
            <a:r>
              <a:rPr lang="fr-FR" sz="2000" b="1" dirty="0" smtClean="0">
                <a:solidFill>
                  <a:srgbClr val="762C7C"/>
                </a:solidFill>
              </a:rPr>
              <a:t>Gestion</a:t>
            </a:r>
            <a:r>
              <a:rPr lang="en-US" sz="2000" b="1" dirty="0" smtClean="0">
                <a:solidFill>
                  <a:srgbClr val="762C7C"/>
                </a:solidFill>
              </a:rPr>
              <a:t> de </a:t>
            </a:r>
            <a:r>
              <a:rPr lang="fr-FR" sz="2000" b="1" dirty="0" smtClean="0">
                <a:solidFill>
                  <a:srgbClr val="762C7C"/>
                </a:solidFill>
              </a:rPr>
              <a:t>Projet</a:t>
            </a:r>
            <a:r>
              <a:rPr lang="en-US" sz="2000" b="1" dirty="0" smtClean="0">
                <a:solidFill>
                  <a:srgbClr val="762C7C"/>
                </a:solidFill>
              </a:rPr>
              <a:t>)</a:t>
            </a:r>
            <a:br>
              <a:rPr lang="en-US" sz="2000" b="1" dirty="0" smtClean="0">
                <a:solidFill>
                  <a:srgbClr val="762C7C"/>
                </a:solidFill>
              </a:rPr>
            </a:br>
            <a:r>
              <a:rPr lang="en-US" sz="2400" b="1" dirty="0" smtClean="0"/>
              <a:t>Rappel des obligations du Chef de </a:t>
            </a:r>
            <a:r>
              <a:rPr lang="fr-FR" sz="2400" b="1" dirty="0" smtClean="0"/>
              <a:t>Projet</a:t>
            </a:r>
            <a:endParaRPr lang="en-US" sz="2400" b="1" dirty="0" smtClean="0">
              <a:solidFill>
                <a:srgbClr val="762C7C"/>
              </a:solidFill>
            </a:endParaRPr>
          </a:p>
        </p:txBody>
      </p:sp>
      <p:pic>
        <p:nvPicPr>
          <p:cNvPr id="21" name="Picture 3" descr="D:\Users\mventuri\Desktop\BIBLIOTHEQUES LISTES\BIBLIOTHEQUE GIM Docs Spécifiques\GIM Logos\Logo GIM_Violet Grand.PNG"/>
          <p:cNvPicPr>
            <a:picLocks noChangeAspect="1" noChangeArrowheads="1"/>
          </p:cNvPicPr>
          <p:nvPr/>
        </p:nvPicPr>
        <p:blipFill>
          <a:blip r:embed="rId5" cstate="print"/>
          <a:srcRect/>
          <a:stretch>
            <a:fillRect/>
          </a:stretch>
        </p:blipFill>
        <p:spPr bwMode="auto">
          <a:xfrm>
            <a:off x="8544461" y="71120"/>
            <a:ext cx="1198979" cy="731377"/>
          </a:xfrm>
          <a:prstGeom prst="rect">
            <a:avLst/>
          </a:prstGeo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7" name="Flèche droite 196"/>
          <p:cNvSpPr/>
          <p:nvPr/>
        </p:nvSpPr>
        <p:spPr>
          <a:xfrm>
            <a:off x="903514" y="1437574"/>
            <a:ext cx="4865915" cy="83312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graphicFrame>
        <p:nvGraphicFramePr>
          <p:cNvPr id="18434" name="Object 2" hidden="1"/>
          <p:cNvGraphicFramePr>
            <a:graphicFrameLocks noChangeAspect="1"/>
          </p:cNvGraphicFramePr>
          <p:nvPr/>
        </p:nvGraphicFramePr>
        <p:xfrm>
          <a:off x="0" y="0"/>
          <a:ext cx="158750" cy="158750"/>
        </p:xfrm>
        <a:graphic>
          <a:graphicData uri="http://schemas.openxmlformats.org/presentationml/2006/ole">
            <p:oleObj spid="_x0000_s51202" name="think-cell Slide" r:id="rId4" imgW="360" imgH="360" progId="">
              <p:embed/>
            </p:oleObj>
          </a:graphicData>
        </a:graphic>
      </p:graphicFrame>
      <p:sp>
        <p:nvSpPr>
          <p:cNvPr id="100" name="Rectangle 99"/>
          <p:cNvSpPr/>
          <p:nvPr/>
        </p:nvSpPr>
        <p:spPr>
          <a:xfrm>
            <a:off x="743921" y="1583188"/>
            <a:ext cx="4844079" cy="540000"/>
          </a:xfrm>
          <a:prstGeom prst="rect">
            <a:avLst/>
          </a:prstGeom>
          <a:no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357188" indent="-171450"/>
            <a:r>
              <a:rPr lang="fr-FR" sz="2400" b="1" dirty="0" smtClean="0">
                <a:solidFill>
                  <a:schemeClr val="tx1">
                    <a:lumMod val="75000"/>
                  </a:schemeClr>
                </a:solidFill>
                <a:latin typeface="+mj-lt"/>
              </a:rPr>
              <a:t>Il doit décrire :</a:t>
            </a:r>
            <a:endParaRPr lang="fr-FR" sz="2400" b="1" dirty="0">
              <a:solidFill>
                <a:schemeClr val="tx1">
                  <a:lumMod val="75000"/>
                </a:schemeClr>
              </a:solidFill>
              <a:latin typeface="+mj-lt"/>
            </a:endParaRPr>
          </a:p>
        </p:txBody>
      </p:sp>
      <p:grpSp>
        <p:nvGrpSpPr>
          <p:cNvPr id="101" name="Groupe 651"/>
          <p:cNvGrpSpPr>
            <a:grpSpLocks noChangeAspect="1"/>
          </p:cNvGrpSpPr>
          <p:nvPr/>
        </p:nvGrpSpPr>
        <p:grpSpPr>
          <a:xfrm>
            <a:off x="5812481" y="1610849"/>
            <a:ext cx="247488" cy="479011"/>
            <a:chOff x="1901826" y="1914525"/>
            <a:chExt cx="153988" cy="417513"/>
          </a:xfr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8900000" scaled="1"/>
            <a:tileRect/>
          </a:gradFill>
        </p:grpSpPr>
        <p:sp>
          <p:nvSpPr>
            <p:cNvPr id="102" name="Freeform 403"/>
            <p:cNvSpPr>
              <a:spLocks/>
            </p:cNvSpPr>
            <p:nvPr/>
          </p:nvSpPr>
          <p:spPr bwMode="auto">
            <a:xfrm>
              <a:off x="1901826" y="1914525"/>
              <a:ext cx="152400" cy="247650"/>
            </a:xfrm>
            <a:custGeom>
              <a:avLst/>
              <a:gdLst/>
              <a:ahLst/>
              <a:cxnLst>
                <a:cxn ang="0">
                  <a:pos x="13" y="128"/>
                </a:cxn>
                <a:cxn ang="0">
                  <a:pos x="0" y="88"/>
                </a:cxn>
                <a:cxn ang="0">
                  <a:pos x="28" y="40"/>
                </a:cxn>
                <a:cxn ang="0">
                  <a:pos x="21" y="21"/>
                </a:cxn>
                <a:cxn ang="0">
                  <a:pos x="36" y="0"/>
                </a:cxn>
                <a:cxn ang="0">
                  <a:pos x="52" y="21"/>
                </a:cxn>
                <a:cxn ang="0">
                  <a:pos x="44" y="40"/>
                </a:cxn>
                <a:cxn ang="0">
                  <a:pos x="71" y="88"/>
                </a:cxn>
                <a:cxn ang="0">
                  <a:pos x="79" y="111"/>
                </a:cxn>
                <a:cxn ang="0">
                  <a:pos x="73" y="113"/>
                </a:cxn>
              </a:cxnLst>
              <a:rect l="0" t="0" r="r" b="b"/>
              <a:pathLst>
                <a:path w="79" h="128">
                  <a:moveTo>
                    <a:pt x="13" y="128"/>
                  </a:moveTo>
                  <a:cubicBezTo>
                    <a:pt x="12" y="124"/>
                    <a:pt x="2" y="109"/>
                    <a:pt x="0" y="88"/>
                  </a:cubicBezTo>
                  <a:cubicBezTo>
                    <a:pt x="0" y="61"/>
                    <a:pt x="8" y="41"/>
                    <a:pt x="28" y="40"/>
                  </a:cubicBezTo>
                  <a:cubicBezTo>
                    <a:pt x="26" y="36"/>
                    <a:pt x="21" y="27"/>
                    <a:pt x="21" y="21"/>
                  </a:cubicBezTo>
                  <a:cubicBezTo>
                    <a:pt x="21" y="9"/>
                    <a:pt x="27" y="0"/>
                    <a:pt x="36" y="0"/>
                  </a:cubicBezTo>
                  <a:cubicBezTo>
                    <a:pt x="45" y="0"/>
                    <a:pt x="52" y="9"/>
                    <a:pt x="52" y="21"/>
                  </a:cubicBezTo>
                  <a:cubicBezTo>
                    <a:pt x="52" y="27"/>
                    <a:pt x="47" y="36"/>
                    <a:pt x="44" y="40"/>
                  </a:cubicBezTo>
                  <a:cubicBezTo>
                    <a:pt x="71" y="42"/>
                    <a:pt x="71" y="61"/>
                    <a:pt x="71" y="88"/>
                  </a:cubicBezTo>
                  <a:cubicBezTo>
                    <a:pt x="77" y="100"/>
                    <a:pt x="79" y="107"/>
                    <a:pt x="79" y="111"/>
                  </a:cubicBezTo>
                  <a:cubicBezTo>
                    <a:pt x="76" y="112"/>
                    <a:pt x="77" y="112"/>
                    <a:pt x="73" y="113"/>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3" name="Freeform 404"/>
            <p:cNvSpPr>
              <a:spLocks/>
            </p:cNvSpPr>
            <p:nvPr/>
          </p:nvSpPr>
          <p:spPr bwMode="auto">
            <a:xfrm>
              <a:off x="1920876" y="2043113"/>
              <a:ext cx="98425" cy="288925"/>
            </a:xfrm>
            <a:custGeom>
              <a:avLst/>
              <a:gdLst/>
              <a:ahLst/>
              <a:cxnLst>
                <a:cxn ang="0">
                  <a:pos x="51" y="1"/>
                </a:cxn>
                <a:cxn ang="0">
                  <a:pos x="49" y="29"/>
                </a:cxn>
                <a:cxn ang="0">
                  <a:pos x="51" y="54"/>
                </a:cxn>
                <a:cxn ang="0">
                  <a:pos x="49" y="55"/>
                </a:cxn>
                <a:cxn ang="0">
                  <a:pos x="46" y="149"/>
                </a:cxn>
                <a:cxn ang="0">
                  <a:pos x="32" y="149"/>
                </a:cxn>
                <a:cxn ang="0">
                  <a:pos x="28" y="66"/>
                </a:cxn>
                <a:cxn ang="0">
                  <a:pos x="21" y="149"/>
                </a:cxn>
                <a:cxn ang="0">
                  <a:pos x="7" y="149"/>
                </a:cxn>
                <a:cxn ang="0">
                  <a:pos x="3" y="53"/>
                </a:cxn>
                <a:cxn ang="0">
                  <a:pos x="1" y="52"/>
                </a:cxn>
                <a:cxn ang="0">
                  <a:pos x="3" y="28"/>
                </a:cxn>
                <a:cxn ang="0">
                  <a:pos x="1" y="0"/>
                </a:cxn>
              </a:cxnLst>
              <a:rect l="0" t="0" r="r" b="b"/>
              <a:pathLst>
                <a:path w="51" h="149">
                  <a:moveTo>
                    <a:pt x="51" y="1"/>
                  </a:moveTo>
                  <a:cubicBezTo>
                    <a:pt x="51" y="6"/>
                    <a:pt x="51" y="21"/>
                    <a:pt x="49" y="29"/>
                  </a:cubicBezTo>
                  <a:cubicBezTo>
                    <a:pt x="51" y="39"/>
                    <a:pt x="51" y="51"/>
                    <a:pt x="51" y="54"/>
                  </a:cubicBezTo>
                  <a:cubicBezTo>
                    <a:pt x="49" y="55"/>
                    <a:pt x="50" y="55"/>
                    <a:pt x="49" y="55"/>
                  </a:cubicBezTo>
                  <a:cubicBezTo>
                    <a:pt x="47" y="71"/>
                    <a:pt x="49" y="132"/>
                    <a:pt x="46" y="149"/>
                  </a:cubicBezTo>
                  <a:cubicBezTo>
                    <a:pt x="32" y="149"/>
                    <a:pt x="32" y="149"/>
                    <a:pt x="32" y="149"/>
                  </a:cubicBezTo>
                  <a:cubicBezTo>
                    <a:pt x="28" y="66"/>
                    <a:pt x="28" y="66"/>
                    <a:pt x="28" y="66"/>
                  </a:cubicBezTo>
                  <a:cubicBezTo>
                    <a:pt x="21" y="149"/>
                    <a:pt x="21" y="149"/>
                    <a:pt x="21" y="149"/>
                  </a:cubicBezTo>
                  <a:cubicBezTo>
                    <a:pt x="7" y="149"/>
                    <a:pt x="7" y="149"/>
                    <a:pt x="7" y="149"/>
                  </a:cubicBezTo>
                  <a:cubicBezTo>
                    <a:pt x="3" y="53"/>
                    <a:pt x="3" y="53"/>
                    <a:pt x="3" y="53"/>
                  </a:cubicBezTo>
                  <a:cubicBezTo>
                    <a:pt x="1" y="52"/>
                    <a:pt x="2" y="52"/>
                    <a:pt x="1" y="52"/>
                  </a:cubicBezTo>
                  <a:cubicBezTo>
                    <a:pt x="0" y="47"/>
                    <a:pt x="0" y="38"/>
                    <a:pt x="3" y="28"/>
                  </a:cubicBezTo>
                  <a:cubicBezTo>
                    <a:pt x="1" y="18"/>
                    <a:pt x="2" y="10"/>
                    <a:pt x="1" y="0"/>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4" name="Freeform 405"/>
            <p:cNvSpPr>
              <a:spLocks/>
            </p:cNvSpPr>
            <p:nvPr/>
          </p:nvSpPr>
          <p:spPr bwMode="auto">
            <a:xfrm>
              <a:off x="2035176" y="2135188"/>
              <a:ext cx="20638" cy="82550"/>
            </a:xfrm>
            <a:custGeom>
              <a:avLst/>
              <a:gdLst/>
              <a:ahLst/>
              <a:cxnLst>
                <a:cxn ang="0">
                  <a:pos x="7" y="0"/>
                </a:cxn>
                <a:cxn ang="0">
                  <a:pos x="7" y="7"/>
                </a:cxn>
                <a:cxn ang="0">
                  <a:pos x="11" y="7"/>
                </a:cxn>
                <a:cxn ang="0">
                  <a:pos x="11" y="43"/>
                </a:cxn>
                <a:cxn ang="0">
                  <a:pos x="0" y="43"/>
                </a:cxn>
                <a:cxn ang="0">
                  <a:pos x="0" y="7"/>
                </a:cxn>
                <a:cxn ang="0">
                  <a:pos x="2" y="7"/>
                </a:cxn>
              </a:cxnLst>
              <a:rect l="0" t="0" r="r" b="b"/>
              <a:pathLst>
                <a:path w="11" h="43">
                  <a:moveTo>
                    <a:pt x="7" y="0"/>
                  </a:moveTo>
                  <a:cubicBezTo>
                    <a:pt x="7" y="3"/>
                    <a:pt x="7" y="4"/>
                    <a:pt x="7" y="7"/>
                  </a:cubicBezTo>
                  <a:cubicBezTo>
                    <a:pt x="11" y="7"/>
                    <a:pt x="11" y="7"/>
                    <a:pt x="11" y="7"/>
                  </a:cubicBezTo>
                  <a:cubicBezTo>
                    <a:pt x="11" y="19"/>
                    <a:pt x="11" y="31"/>
                    <a:pt x="11" y="43"/>
                  </a:cubicBezTo>
                  <a:cubicBezTo>
                    <a:pt x="0" y="43"/>
                    <a:pt x="0" y="43"/>
                    <a:pt x="0" y="43"/>
                  </a:cubicBezTo>
                  <a:cubicBezTo>
                    <a:pt x="0" y="31"/>
                    <a:pt x="0" y="19"/>
                    <a:pt x="0" y="7"/>
                  </a:cubicBezTo>
                  <a:cubicBezTo>
                    <a:pt x="2" y="7"/>
                    <a:pt x="2" y="7"/>
                    <a:pt x="2" y="7"/>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5" name="Freeform 407"/>
            <p:cNvSpPr>
              <a:spLocks/>
            </p:cNvSpPr>
            <p:nvPr/>
          </p:nvSpPr>
          <p:spPr bwMode="auto">
            <a:xfrm>
              <a:off x="2019301" y="2090737"/>
              <a:ext cx="7938" cy="31750"/>
            </a:xfrm>
            <a:custGeom>
              <a:avLst/>
              <a:gdLst/>
              <a:ahLst/>
              <a:cxnLst>
                <a:cxn ang="0">
                  <a:pos x="0" y="0"/>
                </a:cxn>
                <a:cxn ang="0">
                  <a:pos x="4" y="17"/>
                </a:cxn>
              </a:cxnLst>
              <a:rect l="0" t="0" r="r" b="b"/>
              <a:pathLst>
                <a:path w="4" h="17">
                  <a:moveTo>
                    <a:pt x="0" y="0"/>
                  </a:moveTo>
                  <a:cubicBezTo>
                    <a:pt x="2" y="6"/>
                    <a:pt x="2" y="10"/>
                    <a:pt x="4" y="17"/>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6" name="Freeform 408"/>
            <p:cNvSpPr>
              <a:spLocks/>
            </p:cNvSpPr>
            <p:nvPr/>
          </p:nvSpPr>
          <p:spPr bwMode="auto">
            <a:xfrm>
              <a:off x="1968501" y="1998662"/>
              <a:ext cx="34925" cy="150813"/>
            </a:xfrm>
            <a:custGeom>
              <a:avLst/>
              <a:gdLst/>
              <a:ahLst/>
              <a:cxnLst>
                <a:cxn ang="0">
                  <a:pos x="9" y="0"/>
                </a:cxn>
                <a:cxn ang="0">
                  <a:pos x="2" y="71"/>
                </a:cxn>
                <a:cxn ang="0">
                  <a:pos x="8" y="78"/>
                </a:cxn>
                <a:cxn ang="0">
                  <a:pos x="18" y="78"/>
                </a:cxn>
              </a:cxnLst>
              <a:rect l="0" t="0" r="r" b="b"/>
              <a:pathLst>
                <a:path w="18" h="78">
                  <a:moveTo>
                    <a:pt x="9" y="0"/>
                  </a:moveTo>
                  <a:cubicBezTo>
                    <a:pt x="3" y="20"/>
                    <a:pt x="0" y="48"/>
                    <a:pt x="2" y="71"/>
                  </a:cubicBezTo>
                  <a:cubicBezTo>
                    <a:pt x="3" y="76"/>
                    <a:pt x="5" y="77"/>
                    <a:pt x="8" y="78"/>
                  </a:cubicBezTo>
                  <a:cubicBezTo>
                    <a:pt x="12" y="78"/>
                    <a:pt x="15" y="78"/>
                    <a:pt x="18" y="78"/>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7" name="Freeform 409"/>
            <p:cNvSpPr>
              <a:spLocks/>
            </p:cNvSpPr>
            <p:nvPr/>
          </p:nvSpPr>
          <p:spPr bwMode="auto">
            <a:xfrm>
              <a:off x="1955801" y="1997075"/>
              <a:ext cx="12700" cy="49213"/>
            </a:xfrm>
            <a:custGeom>
              <a:avLst/>
              <a:gdLst/>
              <a:ahLst/>
              <a:cxnLst>
                <a:cxn ang="0">
                  <a:pos x="0" y="0"/>
                </a:cxn>
                <a:cxn ang="0">
                  <a:pos x="7" y="25"/>
                </a:cxn>
              </a:cxnLst>
              <a:rect l="0" t="0" r="r" b="b"/>
              <a:pathLst>
                <a:path w="7" h="25">
                  <a:moveTo>
                    <a:pt x="0" y="0"/>
                  </a:moveTo>
                  <a:cubicBezTo>
                    <a:pt x="6" y="10"/>
                    <a:pt x="6" y="16"/>
                    <a:pt x="7" y="25"/>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8" name="Freeform 410"/>
            <p:cNvSpPr>
              <a:spLocks/>
            </p:cNvSpPr>
            <p:nvPr/>
          </p:nvSpPr>
          <p:spPr bwMode="auto">
            <a:xfrm>
              <a:off x="1931988" y="2132012"/>
              <a:ext cx="39688" cy="22225"/>
            </a:xfrm>
            <a:custGeom>
              <a:avLst/>
              <a:gdLst/>
              <a:ahLst/>
              <a:cxnLst>
                <a:cxn ang="0">
                  <a:pos x="20" y="0"/>
                </a:cxn>
                <a:cxn ang="0">
                  <a:pos x="0" y="8"/>
                </a:cxn>
              </a:cxnLst>
              <a:rect l="0" t="0" r="r" b="b"/>
              <a:pathLst>
                <a:path w="20" h="11">
                  <a:moveTo>
                    <a:pt x="20" y="0"/>
                  </a:moveTo>
                  <a:cubicBezTo>
                    <a:pt x="20" y="11"/>
                    <a:pt x="4" y="9"/>
                    <a:pt x="0" y="8"/>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9" name="Freeform 411"/>
            <p:cNvSpPr>
              <a:spLocks/>
            </p:cNvSpPr>
            <p:nvPr/>
          </p:nvSpPr>
          <p:spPr bwMode="auto">
            <a:xfrm>
              <a:off x="1965326" y="1993900"/>
              <a:ext cx="12700" cy="28575"/>
            </a:xfrm>
            <a:custGeom>
              <a:avLst/>
              <a:gdLst/>
              <a:ahLst/>
              <a:cxnLst>
                <a:cxn ang="0">
                  <a:pos x="1" y="15"/>
                </a:cxn>
                <a:cxn ang="0">
                  <a:pos x="2" y="5"/>
                </a:cxn>
                <a:cxn ang="0">
                  <a:pos x="1" y="0"/>
                </a:cxn>
                <a:cxn ang="0">
                  <a:pos x="7" y="0"/>
                </a:cxn>
                <a:cxn ang="0">
                  <a:pos x="5" y="5"/>
                </a:cxn>
                <a:cxn ang="0">
                  <a:pos x="7" y="15"/>
                </a:cxn>
              </a:cxnLst>
              <a:rect l="0" t="0" r="r" b="b"/>
              <a:pathLst>
                <a:path w="7" h="15">
                  <a:moveTo>
                    <a:pt x="1" y="15"/>
                  </a:moveTo>
                  <a:cubicBezTo>
                    <a:pt x="1" y="12"/>
                    <a:pt x="1" y="9"/>
                    <a:pt x="2" y="5"/>
                  </a:cubicBezTo>
                  <a:cubicBezTo>
                    <a:pt x="2" y="4"/>
                    <a:pt x="0" y="3"/>
                    <a:pt x="1" y="0"/>
                  </a:cubicBezTo>
                  <a:cubicBezTo>
                    <a:pt x="3" y="1"/>
                    <a:pt x="5" y="1"/>
                    <a:pt x="7" y="0"/>
                  </a:cubicBezTo>
                  <a:cubicBezTo>
                    <a:pt x="7" y="2"/>
                    <a:pt x="6" y="4"/>
                    <a:pt x="5" y="5"/>
                  </a:cubicBezTo>
                  <a:cubicBezTo>
                    <a:pt x="7" y="7"/>
                    <a:pt x="7" y="12"/>
                    <a:pt x="7" y="15"/>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111" name="Oval 405"/>
          <p:cNvSpPr/>
          <p:nvPr/>
        </p:nvSpPr>
        <p:spPr>
          <a:xfrm>
            <a:off x="323183" y="1703601"/>
            <a:ext cx="302400" cy="30331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1"/>
                </a:solidFill>
                <a:latin typeface="+mj-lt"/>
              </a:rPr>
              <a:t>1</a:t>
            </a:r>
          </a:p>
        </p:txBody>
      </p:sp>
      <p:sp>
        <p:nvSpPr>
          <p:cNvPr id="205" name="ZoneTexte 204"/>
          <p:cNvSpPr txBox="1"/>
          <p:nvPr/>
        </p:nvSpPr>
        <p:spPr>
          <a:xfrm>
            <a:off x="355599" y="2457264"/>
            <a:ext cx="9289143" cy="3093154"/>
          </a:xfrm>
          <a:prstGeom prst="rect">
            <a:avLst/>
          </a:prstGeom>
          <a:noFill/>
        </p:spPr>
        <p:txBody>
          <a:bodyPr wrap="square" rtlCol="0">
            <a:spAutoFit/>
          </a:bodyPr>
          <a:lstStyle/>
          <a:p>
            <a:pPr lvl="0" indent="-216000">
              <a:spcAft>
                <a:spcPts val="600"/>
              </a:spcAft>
              <a:buFont typeface="Arial" pitchFamily="34" charset="0"/>
              <a:buChar char="•"/>
            </a:pPr>
            <a:r>
              <a:rPr lang="fr-FR" sz="2000" dirty="0" smtClean="0"/>
              <a:t>Toutes les dispositions Qualité permettant d’assurer la réussite du Projet</a:t>
            </a:r>
          </a:p>
          <a:p>
            <a:pPr lvl="0" indent="-216000">
              <a:spcAft>
                <a:spcPts val="600"/>
              </a:spcAft>
              <a:buFont typeface="Arial" pitchFamily="34" charset="0"/>
              <a:buChar char="•"/>
            </a:pPr>
            <a:r>
              <a:rPr lang="fr-FR" sz="2000" dirty="0" smtClean="0"/>
              <a:t>Toutes les modalités de collaboration des parties, internes et client :</a:t>
            </a:r>
          </a:p>
          <a:p>
            <a:pPr marL="576000" lvl="1" indent="-324000">
              <a:spcAft>
                <a:spcPts val="600"/>
              </a:spcAft>
              <a:buFont typeface="Wingdings" pitchFamily="2" charset="2"/>
              <a:buChar char="Ø"/>
            </a:pPr>
            <a:r>
              <a:rPr lang="fr-FR" sz="2000" dirty="0" smtClean="0"/>
              <a:t>qui interviennent dans le Delivery, </a:t>
            </a:r>
          </a:p>
          <a:p>
            <a:pPr marL="576000" lvl="1" indent="-324000">
              <a:spcAft>
                <a:spcPts val="600"/>
              </a:spcAft>
              <a:buFont typeface="Wingdings" pitchFamily="2" charset="2"/>
              <a:buChar char="Ø"/>
            </a:pPr>
            <a:r>
              <a:rPr lang="fr-FR" sz="2000" dirty="0" smtClean="0"/>
              <a:t>et leur niveau de responsabilité ; </a:t>
            </a:r>
          </a:p>
          <a:p>
            <a:pPr lvl="0" indent="-216000">
              <a:spcAft>
                <a:spcPts val="600"/>
              </a:spcAft>
              <a:buFont typeface="Arial" pitchFamily="34" charset="0"/>
              <a:buChar char="•"/>
            </a:pPr>
            <a:endParaRPr lang="fr-FR" sz="2000" dirty="0" smtClean="0"/>
          </a:p>
          <a:p>
            <a:pPr lvl="0" indent="-216000">
              <a:spcAft>
                <a:spcPts val="600"/>
              </a:spcAft>
              <a:buFont typeface="Arial" pitchFamily="34" charset="0"/>
              <a:buChar char="•"/>
            </a:pPr>
            <a:r>
              <a:rPr lang="fr-FR" sz="2000" dirty="0" smtClean="0">
                <a:solidFill>
                  <a:srgbClr val="C00000"/>
                </a:solidFill>
              </a:rPr>
              <a:t>Objectif</a:t>
            </a:r>
            <a:r>
              <a:rPr lang="fr-FR" sz="2000" dirty="0" smtClean="0"/>
              <a:t> : donner de la visibilité, interne et externe, </a:t>
            </a:r>
          </a:p>
          <a:p>
            <a:pPr marL="1476000" lvl="0" indent="-216000">
              <a:spcAft>
                <a:spcPts val="600"/>
              </a:spcAft>
            </a:pPr>
            <a:r>
              <a:rPr lang="fr-FR" sz="2000" dirty="0" smtClean="0"/>
              <a:t>sur le processus de Delivery du Projet. </a:t>
            </a:r>
          </a:p>
          <a:p>
            <a:pPr indent="-216000">
              <a:spcAft>
                <a:spcPts val="600"/>
              </a:spcAft>
              <a:buFont typeface="Arial" pitchFamily="34" charset="0"/>
              <a:buChar char="•"/>
            </a:pPr>
            <a:r>
              <a:rPr lang="fr-FR" sz="2000" dirty="0" smtClean="0">
                <a:solidFill>
                  <a:srgbClr val="C00000"/>
                </a:solidFill>
              </a:rPr>
              <a:t>Moyen</a:t>
            </a:r>
            <a:r>
              <a:rPr lang="fr-FR" sz="2000" dirty="0" smtClean="0"/>
              <a:t> : le Plan d’Assurance Qualité</a:t>
            </a:r>
          </a:p>
        </p:txBody>
      </p:sp>
      <p:sp>
        <p:nvSpPr>
          <p:cNvPr id="19" name="Titre 1"/>
          <p:cNvSpPr>
            <a:spLocks noGrp="1"/>
          </p:cNvSpPr>
          <p:nvPr>
            <p:ph type="title"/>
            <p:custDataLst>
              <p:tags r:id="rId2"/>
            </p:custDataLst>
          </p:nvPr>
        </p:nvSpPr>
        <p:spPr>
          <a:xfrm>
            <a:off x="0" y="0"/>
            <a:ext cx="9906000" cy="1001713"/>
          </a:xfrm>
        </p:spPr>
        <p:txBody>
          <a:bodyPr bIns="36000">
            <a:normAutofit/>
          </a:bodyPr>
          <a:lstStyle/>
          <a:p>
            <a:pPr eaLnBrk="1" hangingPunct="1">
              <a:lnSpc>
                <a:spcPct val="100000"/>
              </a:lnSpc>
              <a:spcAft>
                <a:spcPts val="0"/>
              </a:spcAft>
            </a:pPr>
            <a:r>
              <a:rPr lang="fr-FR" sz="2000" b="1" dirty="0" smtClean="0">
                <a:solidFill>
                  <a:srgbClr val="762C7C"/>
                </a:solidFill>
              </a:rPr>
              <a:t>Programme</a:t>
            </a:r>
            <a:r>
              <a:rPr lang="en-US" sz="2000" b="1" dirty="0" smtClean="0">
                <a:solidFill>
                  <a:srgbClr val="762C7C"/>
                </a:solidFill>
              </a:rPr>
              <a:t> GIM Infrastructure France (</a:t>
            </a:r>
            <a:r>
              <a:rPr lang="fr-FR" sz="2000" b="1" dirty="0" smtClean="0">
                <a:solidFill>
                  <a:srgbClr val="762C7C"/>
                </a:solidFill>
              </a:rPr>
              <a:t>Gestion</a:t>
            </a:r>
            <a:r>
              <a:rPr lang="en-US" sz="2000" b="1" dirty="0" smtClean="0">
                <a:solidFill>
                  <a:srgbClr val="762C7C"/>
                </a:solidFill>
              </a:rPr>
              <a:t> de </a:t>
            </a:r>
            <a:r>
              <a:rPr lang="fr-FR" sz="2000" b="1" dirty="0" smtClean="0">
                <a:solidFill>
                  <a:srgbClr val="762C7C"/>
                </a:solidFill>
              </a:rPr>
              <a:t>Projet</a:t>
            </a:r>
            <a:r>
              <a:rPr lang="en-US" sz="2000" b="1" dirty="0" smtClean="0">
                <a:solidFill>
                  <a:srgbClr val="762C7C"/>
                </a:solidFill>
              </a:rPr>
              <a:t>)</a:t>
            </a:r>
            <a:br>
              <a:rPr lang="en-US" sz="2000" b="1" dirty="0" smtClean="0">
                <a:solidFill>
                  <a:srgbClr val="762C7C"/>
                </a:solidFill>
              </a:rPr>
            </a:br>
            <a:r>
              <a:rPr lang="en-US" sz="2400" b="1" dirty="0" smtClean="0"/>
              <a:t>Rappel des obligations du Chef de </a:t>
            </a:r>
            <a:r>
              <a:rPr lang="fr-FR" sz="2400" b="1" dirty="0" smtClean="0"/>
              <a:t>Projet</a:t>
            </a:r>
            <a:endParaRPr lang="en-US" sz="2400" b="1" dirty="0" smtClean="0">
              <a:solidFill>
                <a:srgbClr val="762C7C"/>
              </a:solidFill>
            </a:endParaRPr>
          </a:p>
        </p:txBody>
      </p:sp>
      <p:pic>
        <p:nvPicPr>
          <p:cNvPr id="20" name="Picture 3" descr="D:\Users\mventuri\Desktop\BIBLIOTHEQUES LISTES\BIBLIOTHEQUE GIM Docs Spécifiques\GIM Logos\Logo GIM_Violet Grand.PNG"/>
          <p:cNvPicPr>
            <a:picLocks noChangeAspect="1" noChangeArrowheads="1"/>
          </p:cNvPicPr>
          <p:nvPr/>
        </p:nvPicPr>
        <p:blipFill>
          <a:blip r:embed="rId5" cstate="print"/>
          <a:srcRect/>
          <a:stretch>
            <a:fillRect/>
          </a:stretch>
        </p:blipFill>
        <p:spPr bwMode="auto">
          <a:xfrm>
            <a:off x="8544461" y="71120"/>
            <a:ext cx="1198979" cy="731377"/>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7" name="Flèche droite 196"/>
          <p:cNvSpPr/>
          <p:nvPr/>
        </p:nvSpPr>
        <p:spPr>
          <a:xfrm>
            <a:off x="903514" y="1437574"/>
            <a:ext cx="4865915" cy="83312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graphicFrame>
        <p:nvGraphicFramePr>
          <p:cNvPr id="18434" name="Object 2" hidden="1"/>
          <p:cNvGraphicFramePr>
            <a:graphicFrameLocks noChangeAspect="1"/>
          </p:cNvGraphicFramePr>
          <p:nvPr/>
        </p:nvGraphicFramePr>
        <p:xfrm>
          <a:off x="0" y="0"/>
          <a:ext cx="158750" cy="158750"/>
        </p:xfrm>
        <a:graphic>
          <a:graphicData uri="http://schemas.openxmlformats.org/presentationml/2006/ole">
            <p:oleObj spid="_x0000_s103426" name="think-cell Slide" r:id="rId4" imgW="360" imgH="360" progId="">
              <p:embed/>
            </p:oleObj>
          </a:graphicData>
        </a:graphic>
      </p:graphicFrame>
      <p:sp>
        <p:nvSpPr>
          <p:cNvPr id="100" name="Rectangle 99"/>
          <p:cNvSpPr/>
          <p:nvPr/>
        </p:nvSpPr>
        <p:spPr>
          <a:xfrm>
            <a:off x="743921" y="1583188"/>
            <a:ext cx="4844079" cy="540000"/>
          </a:xfrm>
          <a:prstGeom prst="rect">
            <a:avLst/>
          </a:prstGeom>
          <a:no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357188" indent="-171450"/>
            <a:r>
              <a:rPr lang="fr-FR" sz="2400" b="1" dirty="0" smtClean="0">
                <a:solidFill>
                  <a:schemeClr val="tx1">
                    <a:lumMod val="75000"/>
                  </a:schemeClr>
                </a:solidFill>
              </a:rPr>
              <a:t>Il doit gérer son projet </a:t>
            </a:r>
            <a:r>
              <a:rPr lang="fr-FR" sz="2400" b="1" dirty="0" smtClean="0">
                <a:solidFill>
                  <a:schemeClr val="tx1">
                    <a:lumMod val="75000"/>
                  </a:schemeClr>
                </a:solidFill>
                <a:latin typeface="+mj-lt"/>
              </a:rPr>
              <a:t>:</a:t>
            </a:r>
            <a:endParaRPr lang="fr-FR" sz="2400" b="1" dirty="0">
              <a:solidFill>
                <a:schemeClr val="tx1">
                  <a:lumMod val="75000"/>
                </a:schemeClr>
              </a:solidFill>
              <a:latin typeface="+mj-lt"/>
            </a:endParaRPr>
          </a:p>
        </p:txBody>
      </p:sp>
      <p:grpSp>
        <p:nvGrpSpPr>
          <p:cNvPr id="2" name="Groupe 651"/>
          <p:cNvGrpSpPr>
            <a:grpSpLocks noChangeAspect="1"/>
          </p:cNvGrpSpPr>
          <p:nvPr/>
        </p:nvGrpSpPr>
        <p:grpSpPr>
          <a:xfrm>
            <a:off x="5812481" y="1610849"/>
            <a:ext cx="247488" cy="479011"/>
            <a:chOff x="1901826" y="1914525"/>
            <a:chExt cx="153988" cy="417513"/>
          </a:xfr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8900000" scaled="1"/>
            <a:tileRect/>
          </a:gradFill>
        </p:grpSpPr>
        <p:sp>
          <p:nvSpPr>
            <p:cNvPr id="102" name="Freeform 403"/>
            <p:cNvSpPr>
              <a:spLocks/>
            </p:cNvSpPr>
            <p:nvPr/>
          </p:nvSpPr>
          <p:spPr bwMode="auto">
            <a:xfrm>
              <a:off x="1901826" y="1914525"/>
              <a:ext cx="152400" cy="247650"/>
            </a:xfrm>
            <a:custGeom>
              <a:avLst/>
              <a:gdLst/>
              <a:ahLst/>
              <a:cxnLst>
                <a:cxn ang="0">
                  <a:pos x="13" y="128"/>
                </a:cxn>
                <a:cxn ang="0">
                  <a:pos x="0" y="88"/>
                </a:cxn>
                <a:cxn ang="0">
                  <a:pos x="28" y="40"/>
                </a:cxn>
                <a:cxn ang="0">
                  <a:pos x="21" y="21"/>
                </a:cxn>
                <a:cxn ang="0">
                  <a:pos x="36" y="0"/>
                </a:cxn>
                <a:cxn ang="0">
                  <a:pos x="52" y="21"/>
                </a:cxn>
                <a:cxn ang="0">
                  <a:pos x="44" y="40"/>
                </a:cxn>
                <a:cxn ang="0">
                  <a:pos x="71" y="88"/>
                </a:cxn>
                <a:cxn ang="0">
                  <a:pos x="79" y="111"/>
                </a:cxn>
                <a:cxn ang="0">
                  <a:pos x="73" y="113"/>
                </a:cxn>
              </a:cxnLst>
              <a:rect l="0" t="0" r="r" b="b"/>
              <a:pathLst>
                <a:path w="79" h="128">
                  <a:moveTo>
                    <a:pt x="13" y="128"/>
                  </a:moveTo>
                  <a:cubicBezTo>
                    <a:pt x="12" y="124"/>
                    <a:pt x="2" y="109"/>
                    <a:pt x="0" y="88"/>
                  </a:cubicBezTo>
                  <a:cubicBezTo>
                    <a:pt x="0" y="61"/>
                    <a:pt x="8" y="41"/>
                    <a:pt x="28" y="40"/>
                  </a:cubicBezTo>
                  <a:cubicBezTo>
                    <a:pt x="26" y="36"/>
                    <a:pt x="21" y="27"/>
                    <a:pt x="21" y="21"/>
                  </a:cubicBezTo>
                  <a:cubicBezTo>
                    <a:pt x="21" y="9"/>
                    <a:pt x="27" y="0"/>
                    <a:pt x="36" y="0"/>
                  </a:cubicBezTo>
                  <a:cubicBezTo>
                    <a:pt x="45" y="0"/>
                    <a:pt x="52" y="9"/>
                    <a:pt x="52" y="21"/>
                  </a:cubicBezTo>
                  <a:cubicBezTo>
                    <a:pt x="52" y="27"/>
                    <a:pt x="47" y="36"/>
                    <a:pt x="44" y="40"/>
                  </a:cubicBezTo>
                  <a:cubicBezTo>
                    <a:pt x="71" y="42"/>
                    <a:pt x="71" y="61"/>
                    <a:pt x="71" y="88"/>
                  </a:cubicBezTo>
                  <a:cubicBezTo>
                    <a:pt x="77" y="100"/>
                    <a:pt x="79" y="107"/>
                    <a:pt x="79" y="111"/>
                  </a:cubicBezTo>
                  <a:cubicBezTo>
                    <a:pt x="76" y="112"/>
                    <a:pt x="77" y="112"/>
                    <a:pt x="73" y="113"/>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3" name="Freeform 404"/>
            <p:cNvSpPr>
              <a:spLocks/>
            </p:cNvSpPr>
            <p:nvPr/>
          </p:nvSpPr>
          <p:spPr bwMode="auto">
            <a:xfrm>
              <a:off x="1920876" y="2043113"/>
              <a:ext cx="98425" cy="288925"/>
            </a:xfrm>
            <a:custGeom>
              <a:avLst/>
              <a:gdLst/>
              <a:ahLst/>
              <a:cxnLst>
                <a:cxn ang="0">
                  <a:pos x="51" y="1"/>
                </a:cxn>
                <a:cxn ang="0">
                  <a:pos x="49" y="29"/>
                </a:cxn>
                <a:cxn ang="0">
                  <a:pos x="51" y="54"/>
                </a:cxn>
                <a:cxn ang="0">
                  <a:pos x="49" y="55"/>
                </a:cxn>
                <a:cxn ang="0">
                  <a:pos x="46" y="149"/>
                </a:cxn>
                <a:cxn ang="0">
                  <a:pos x="32" y="149"/>
                </a:cxn>
                <a:cxn ang="0">
                  <a:pos x="28" y="66"/>
                </a:cxn>
                <a:cxn ang="0">
                  <a:pos x="21" y="149"/>
                </a:cxn>
                <a:cxn ang="0">
                  <a:pos x="7" y="149"/>
                </a:cxn>
                <a:cxn ang="0">
                  <a:pos x="3" y="53"/>
                </a:cxn>
                <a:cxn ang="0">
                  <a:pos x="1" y="52"/>
                </a:cxn>
                <a:cxn ang="0">
                  <a:pos x="3" y="28"/>
                </a:cxn>
                <a:cxn ang="0">
                  <a:pos x="1" y="0"/>
                </a:cxn>
              </a:cxnLst>
              <a:rect l="0" t="0" r="r" b="b"/>
              <a:pathLst>
                <a:path w="51" h="149">
                  <a:moveTo>
                    <a:pt x="51" y="1"/>
                  </a:moveTo>
                  <a:cubicBezTo>
                    <a:pt x="51" y="6"/>
                    <a:pt x="51" y="21"/>
                    <a:pt x="49" y="29"/>
                  </a:cubicBezTo>
                  <a:cubicBezTo>
                    <a:pt x="51" y="39"/>
                    <a:pt x="51" y="51"/>
                    <a:pt x="51" y="54"/>
                  </a:cubicBezTo>
                  <a:cubicBezTo>
                    <a:pt x="49" y="55"/>
                    <a:pt x="50" y="55"/>
                    <a:pt x="49" y="55"/>
                  </a:cubicBezTo>
                  <a:cubicBezTo>
                    <a:pt x="47" y="71"/>
                    <a:pt x="49" y="132"/>
                    <a:pt x="46" y="149"/>
                  </a:cubicBezTo>
                  <a:cubicBezTo>
                    <a:pt x="32" y="149"/>
                    <a:pt x="32" y="149"/>
                    <a:pt x="32" y="149"/>
                  </a:cubicBezTo>
                  <a:cubicBezTo>
                    <a:pt x="28" y="66"/>
                    <a:pt x="28" y="66"/>
                    <a:pt x="28" y="66"/>
                  </a:cubicBezTo>
                  <a:cubicBezTo>
                    <a:pt x="21" y="149"/>
                    <a:pt x="21" y="149"/>
                    <a:pt x="21" y="149"/>
                  </a:cubicBezTo>
                  <a:cubicBezTo>
                    <a:pt x="7" y="149"/>
                    <a:pt x="7" y="149"/>
                    <a:pt x="7" y="149"/>
                  </a:cubicBezTo>
                  <a:cubicBezTo>
                    <a:pt x="3" y="53"/>
                    <a:pt x="3" y="53"/>
                    <a:pt x="3" y="53"/>
                  </a:cubicBezTo>
                  <a:cubicBezTo>
                    <a:pt x="1" y="52"/>
                    <a:pt x="2" y="52"/>
                    <a:pt x="1" y="52"/>
                  </a:cubicBezTo>
                  <a:cubicBezTo>
                    <a:pt x="0" y="47"/>
                    <a:pt x="0" y="38"/>
                    <a:pt x="3" y="28"/>
                  </a:cubicBezTo>
                  <a:cubicBezTo>
                    <a:pt x="1" y="18"/>
                    <a:pt x="2" y="10"/>
                    <a:pt x="1" y="0"/>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4" name="Freeform 405"/>
            <p:cNvSpPr>
              <a:spLocks/>
            </p:cNvSpPr>
            <p:nvPr/>
          </p:nvSpPr>
          <p:spPr bwMode="auto">
            <a:xfrm>
              <a:off x="2035176" y="2135188"/>
              <a:ext cx="20638" cy="82550"/>
            </a:xfrm>
            <a:custGeom>
              <a:avLst/>
              <a:gdLst/>
              <a:ahLst/>
              <a:cxnLst>
                <a:cxn ang="0">
                  <a:pos x="7" y="0"/>
                </a:cxn>
                <a:cxn ang="0">
                  <a:pos x="7" y="7"/>
                </a:cxn>
                <a:cxn ang="0">
                  <a:pos x="11" y="7"/>
                </a:cxn>
                <a:cxn ang="0">
                  <a:pos x="11" y="43"/>
                </a:cxn>
                <a:cxn ang="0">
                  <a:pos x="0" y="43"/>
                </a:cxn>
                <a:cxn ang="0">
                  <a:pos x="0" y="7"/>
                </a:cxn>
                <a:cxn ang="0">
                  <a:pos x="2" y="7"/>
                </a:cxn>
              </a:cxnLst>
              <a:rect l="0" t="0" r="r" b="b"/>
              <a:pathLst>
                <a:path w="11" h="43">
                  <a:moveTo>
                    <a:pt x="7" y="0"/>
                  </a:moveTo>
                  <a:cubicBezTo>
                    <a:pt x="7" y="3"/>
                    <a:pt x="7" y="4"/>
                    <a:pt x="7" y="7"/>
                  </a:cubicBezTo>
                  <a:cubicBezTo>
                    <a:pt x="11" y="7"/>
                    <a:pt x="11" y="7"/>
                    <a:pt x="11" y="7"/>
                  </a:cubicBezTo>
                  <a:cubicBezTo>
                    <a:pt x="11" y="19"/>
                    <a:pt x="11" y="31"/>
                    <a:pt x="11" y="43"/>
                  </a:cubicBezTo>
                  <a:cubicBezTo>
                    <a:pt x="0" y="43"/>
                    <a:pt x="0" y="43"/>
                    <a:pt x="0" y="43"/>
                  </a:cubicBezTo>
                  <a:cubicBezTo>
                    <a:pt x="0" y="31"/>
                    <a:pt x="0" y="19"/>
                    <a:pt x="0" y="7"/>
                  </a:cubicBezTo>
                  <a:cubicBezTo>
                    <a:pt x="2" y="7"/>
                    <a:pt x="2" y="7"/>
                    <a:pt x="2" y="7"/>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5" name="Freeform 407"/>
            <p:cNvSpPr>
              <a:spLocks/>
            </p:cNvSpPr>
            <p:nvPr/>
          </p:nvSpPr>
          <p:spPr bwMode="auto">
            <a:xfrm>
              <a:off x="2019301" y="2090737"/>
              <a:ext cx="7938" cy="31750"/>
            </a:xfrm>
            <a:custGeom>
              <a:avLst/>
              <a:gdLst/>
              <a:ahLst/>
              <a:cxnLst>
                <a:cxn ang="0">
                  <a:pos x="0" y="0"/>
                </a:cxn>
                <a:cxn ang="0">
                  <a:pos x="4" y="17"/>
                </a:cxn>
              </a:cxnLst>
              <a:rect l="0" t="0" r="r" b="b"/>
              <a:pathLst>
                <a:path w="4" h="17">
                  <a:moveTo>
                    <a:pt x="0" y="0"/>
                  </a:moveTo>
                  <a:cubicBezTo>
                    <a:pt x="2" y="6"/>
                    <a:pt x="2" y="10"/>
                    <a:pt x="4" y="17"/>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6" name="Freeform 408"/>
            <p:cNvSpPr>
              <a:spLocks/>
            </p:cNvSpPr>
            <p:nvPr/>
          </p:nvSpPr>
          <p:spPr bwMode="auto">
            <a:xfrm>
              <a:off x="1968501" y="1998662"/>
              <a:ext cx="34925" cy="150813"/>
            </a:xfrm>
            <a:custGeom>
              <a:avLst/>
              <a:gdLst/>
              <a:ahLst/>
              <a:cxnLst>
                <a:cxn ang="0">
                  <a:pos x="9" y="0"/>
                </a:cxn>
                <a:cxn ang="0">
                  <a:pos x="2" y="71"/>
                </a:cxn>
                <a:cxn ang="0">
                  <a:pos x="8" y="78"/>
                </a:cxn>
                <a:cxn ang="0">
                  <a:pos x="18" y="78"/>
                </a:cxn>
              </a:cxnLst>
              <a:rect l="0" t="0" r="r" b="b"/>
              <a:pathLst>
                <a:path w="18" h="78">
                  <a:moveTo>
                    <a:pt x="9" y="0"/>
                  </a:moveTo>
                  <a:cubicBezTo>
                    <a:pt x="3" y="20"/>
                    <a:pt x="0" y="48"/>
                    <a:pt x="2" y="71"/>
                  </a:cubicBezTo>
                  <a:cubicBezTo>
                    <a:pt x="3" y="76"/>
                    <a:pt x="5" y="77"/>
                    <a:pt x="8" y="78"/>
                  </a:cubicBezTo>
                  <a:cubicBezTo>
                    <a:pt x="12" y="78"/>
                    <a:pt x="15" y="78"/>
                    <a:pt x="18" y="78"/>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7" name="Freeform 409"/>
            <p:cNvSpPr>
              <a:spLocks/>
            </p:cNvSpPr>
            <p:nvPr/>
          </p:nvSpPr>
          <p:spPr bwMode="auto">
            <a:xfrm>
              <a:off x="1955801" y="1997075"/>
              <a:ext cx="12700" cy="49213"/>
            </a:xfrm>
            <a:custGeom>
              <a:avLst/>
              <a:gdLst/>
              <a:ahLst/>
              <a:cxnLst>
                <a:cxn ang="0">
                  <a:pos x="0" y="0"/>
                </a:cxn>
                <a:cxn ang="0">
                  <a:pos x="7" y="25"/>
                </a:cxn>
              </a:cxnLst>
              <a:rect l="0" t="0" r="r" b="b"/>
              <a:pathLst>
                <a:path w="7" h="25">
                  <a:moveTo>
                    <a:pt x="0" y="0"/>
                  </a:moveTo>
                  <a:cubicBezTo>
                    <a:pt x="6" y="10"/>
                    <a:pt x="6" y="16"/>
                    <a:pt x="7" y="25"/>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8" name="Freeform 410"/>
            <p:cNvSpPr>
              <a:spLocks/>
            </p:cNvSpPr>
            <p:nvPr/>
          </p:nvSpPr>
          <p:spPr bwMode="auto">
            <a:xfrm>
              <a:off x="1931988" y="2132012"/>
              <a:ext cx="39688" cy="22225"/>
            </a:xfrm>
            <a:custGeom>
              <a:avLst/>
              <a:gdLst/>
              <a:ahLst/>
              <a:cxnLst>
                <a:cxn ang="0">
                  <a:pos x="20" y="0"/>
                </a:cxn>
                <a:cxn ang="0">
                  <a:pos x="0" y="8"/>
                </a:cxn>
              </a:cxnLst>
              <a:rect l="0" t="0" r="r" b="b"/>
              <a:pathLst>
                <a:path w="20" h="11">
                  <a:moveTo>
                    <a:pt x="20" y="0"/>
                  </a:moveTo>
                  <a:cubicBezTo>
                    <a:pt x="20" y="11"/>
                    <a:pt x="4" y="9"/>
                    <a:pt x="0" y="8"/>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9" name="Freeform 411"/>
            <p:cNvSpPr>
              <a:spLocks/>
            </p:cNvSpPr>
            <p:nvPr/>
          </p:nvSpPr>
          <p:spPr bwMode="auto">
            <a:xfrm>
              <a:off x="1965326" y="1993900"/>
              <a:ext cx="12700" cy="28575"/>
            </a:xfrm>
            <a:custGeom>
              <a:avLst/>
              <a:gdLst/>
              <a:ahLst/>
              <a:cxnLst>
                <a:cxn ang="0">
                  <a:pos x="1" y="15"/>
                </a:cxn>
                <a:cxn ang="0">
                  <a:pos x="2" y="5"/>
                </a:cxn>
                <a:cxn ang="0">
                  <a:pos x="1" y="0"/>
                </a:cxn>
                <a:cxn ang="0">
                  <a:pos x="7" y="0"/>
                </a:cxn>
                <a:cxn ang="0">
                  <a:pos x="5" y="5"/>
                </a:cxn>
                <a:cxn ang="0">
                  <a:pos x="7" y="15"/>
                </a:cxn>
              </a:cxnLst>
              <a:rect l="0" t="0" r="r" b="b"/>
              <a:pathLst>
                <a:path w="7" h="15">
                  <a:moveTo>
                    <a:pt x="1" y="15"/>
                  </a:moveTo>
                  <a:cubicBezTo>
                    <a:pt x="1" y="12"/>
                    <a:pt x="1" y="9"/>
                    <a:pt x="2" y="5"/>
                  </a:cubicBezTo>
                  <a:cubicBezTo>
                    <a:pt x="2" y="4"/>
                    <a:pt x="0" y="3"/>
                    <a:pt x="1" y="0"/>
                  </a:cubicBezTo>
                  <a:cubicBezTo>
                    <a:pt x="3" y="1"/>
                    <a:pt x="5" y="1"/>
                    <a:pt x="7" y="0"/>
                  </a:cubicBezTo>
                  <a:cubicBezTo>
                    <a:pt x="7" y="2"/>
                    <a:pt x="6" y="4"/>
                    <a:pt x="5" y="5"/>
                  </a:cubicBezTo>
                  <a:cubicBezTo>
                    <a:pt x="7" y="7"/>
                    <a:pt x="7" y="12"/>
                    <a:pt x="7" y="15"/>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111" name="Oval 405"/>
          <p:cNvSpPr/>
          <p:nvPr/>
        </p:nvSpPr>
        <p:spPr>
          <a:xfrm>
            <a:off x="323183" y="1703601"/>
            <a:ext cx="302400" cy="30331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1"/>
                </a:solidFill>
                <a:latin typeface="+mj-lt"/>
              </a:rPr>
              <a:t>2</a:t>
            </a:r>
          </a:p>
        </p:txBody>
      </p:sp>
      <p:sp>
        <p:nvSpPr>
          <p:cNvPr id="18" name="ZoneTexte 17"/>
          <p:cNvSpPr txBox="1"/>
          <p:nvPr/>
        </p:nvSpPr>
        <p:spPr>
          <a:xfrm>
            <a:off x="355600" y="2457264"/>
            <a:ext cx="9245600" cy="3170099"/>
          </a:xfrm>
          <a:prstGeom prst="rect">
            <a:avLst/>
          </a:prstGeom>
          <a:noFill/>
        </p:spPr>
        <p:txBody>
          <a:bodyPr wrap="square" rtlCol="0">
            <a:spAutoFit/>
          </a:bodyPr>
          <a:lstStyle/>
          <a:p>
            <a:pPr indent="-216000">
              <a:spcAft>
                <a:spcPts val="1200"/>
              </a:spcAft>
              <a:buFont typeface="Arial" pitchFamily="34" charset="0"/>
              <a:buChar char="•"/>
            </a:pPr>
            <a:r>
              <a:rPr lang="fr-FR" sz="2000" dirty="0" smtClean="0"/>
              <a:t>Suivre l’avancement du plan de Projet en permanence ;</a:t>
            </a:r>
          </a:p>
          <a:p>
            <a:pPr indent="-216000">
              <a:spcAft>
                <a:spcPts val="1200"/>
              </a:spcAft>
              <a:buFont typeface="Arial" pitchFamily="34" charset="0"/>
              <a:buChar char="•"/>
            </a:pPr>
            <a:r>
              <a:rPr lang="fr-FR" sz="2000" dirty="0" smtClean="0"/>
              <a:t>Recueillir les éléments de l’étape en cours ;</a:t>
            </a:r>
          </a:p>
          <a:p>
            <a:pPr indent="-216000">
              <a:spcAft>
                <a:spcPts val="1200"/>
              </a:spcAft>
              <a:buFont typeface="Arial" pitchFamily="34" charset="0"/>
              <a:buChar char="•"/>
            </a:pPr>
            <a:r>
              <a:rPr lang="fr-FR" sz="2000" dirty="0" smtClean="0"/>
              <a:t>Fournir la visibilité au client sur l’avancement et lui faire valider ; </a:t>
            </a:r>
          </a:p>
          <a:p>
            <a:pPr indent="-216000">
              <a:spcAft>
                <a:spcPts val="1200"/>
              </a:spcAft>
              <a:buFont typeface="Arial" pitchFamily="34" charset="0"/>
              <a:buChar char="•"/>
            </a:pPr>
            <a:r>
              <a:rPr lang="fr-FR" sz="2000" dirty="0" smtClean="0"/>
              <a:t>Préparer l’étape suivante des travaux ;</a:t>
            </a:r>
          </a:p>
          <a:p>
            <a:pPr indent="-216000">
              <a:spcAft>
                <a:spcPts val="1200"/>
              </a:spcAft>
              <a:buFont typeface="Arial" pitchFamily="34" charset="0"/>
              <a:buChar char="•"/>
            </a:pPr>
            <a:r>
              <a:rPr lang="fr-FR" sz="2000" dirty="0" smtClean="0"/>
              <a:t>Régler les problèmes détectés ;</a:t>
            </a:r>
          </a:p>
          <a:p>
            <a:pPr indent="-216000">
              <a:spcAft>
                <a:spcPts val="1200"/>
              </a:spcAft>
              <a:buFont typeface="Arial" pitchFamily="34" charset="0"/>
              <a:buChar char="•"/>
            </a:pPr>
            <a:r>
              <a:rPr lang="fr-FR" sz="2000" dirty="0" smtClean="0"/>
              <a:t>Prendre les décisions nécessaires pour atteindre les objectifs du Projet.</a:t>
            </a:r>
          </a:p>
          <a:p>
            <a:pPr indent="-216000">
              <a:spcAft>
                <a:spcPts val="600"/>
              </a:spcAft>
              <a:buFont typeface="Arial" pitchFamily="34" charset="0"/>
              <a:buChar char="•"/>
            </a:pPr>
            <a:endParaRPr lang="fr-FR" sz="2000" dirty="0" smtClean="0"/>
          </a:p>
        </p:txBody>
      </p:sp>
      <p:sp>
        <p:nvSpPr>
          <p:cNvPr id="20" name="Titre 1"/>
          <p:cNvSpPr>
            <a:spLocks noGrp="1"/>
          </p:cNvSpPr>
          <p:nvPr>
            <p:ph type="title"/>
            <p:custDataLst>
              <p:tags r:id="rId2"/>
            </p:custDataLst>
          </p:nvPr>
        </p:nvSpPr>
        <p:spPr>
          <a:xfrm>
            <a:off x="0" y="0"/>
            <a:ext cx="9906000" cy="1001713"/>
          </a:xfrm>
        </p:spPr>
        <p:txBody>
          <a:bodyPr bIns="36000">
            <a:normAutofit/>
          </a:bodyPr>
          <a:lstStyle/>
          <a:p>
            <a:pPr eaLnBrk="1" hangingPunct="1">
              <a:lnSpc>
                <a:spcPct val="100000"/>
              </a:lnSpc>
              <a:spcAft>
                <a:spcPts val="0"/>
              </a:spcAft>
            </a:pPr>
            <a:r>
              <a:rPr lang="fr-FR" sz="2000" b="1" dirty="0" smtClean="0">
                <a:solidFill>
                  <a:srgbClr val="762C7C"/>
                </a:solidFill>
              </a:rPr>
              <a:t>Programme</a:t>
            </a:r>
            <a:r>
              <a:rPr lang="en-US" sz="2000" b="1" dirty="0" smtClean="0">
                <a:solidFill>
                  <a:srgbClr val="762C7C"/>
                </a:solidFill>
              </a:rPr>
              <a:t> GIM Infrastructure France (</a:t>
            </a:r>
            <a:r>
              <a:rPr lang="fr-FR" sz="2000" b="1" dirty="0" smtClean="0">
                <a:solidFill>
                  <a:srgbClr val="762C7C"/>
                </a:solidFill>
              </a:rPr>
              <a:t>Gestion</a:t>
            </a:r>
            <a:r>
              <a:rPr lang="en-US" sz="2000" b="1" dirty="0" smtClean="0">
                <a:solidFill>
                  <a:srgbClr val="762C7C"/>
                </a:solidFill>
              </a:rPr>
              <a:t> de </a:t>
            </a:r>
            <a:r>
              <a:rPr lang="fr-FR" sz="2000" b="1" dirty="0" smtClean="0">
                <a:solidFill>
                  <a:srgbClr val="762C7C"/>
                </a:solidFill>
              </a:rPr>
              <a:t>Projet</a:t>
            </a:r>
            <a:r>
              <a:rPr lang="en-US" sz="2000" b="1" dirty="0" smtClean="0">
                <a:solidFill>
                  <a:srgbClr val="762C7C"/>
                </a:solidFill>
              </a:rPr>
              <a:t>)</a:t>
            </a:r>
            <a:br>
              <a:rPr lang="en-US" sz="2000" b="1" dirty="0" smtClean="0">
                <a:solidFill>
                  <a:srgbClr val="762C7C"/>
                </a:solidFill>
              </a:rPr>
            </a:br>
            <a:r>
              <a:rPr lang="en-US" sz="2400" b="1" dirty="0" smtClean="0"/>
              <a:t>Rappel des obligations du Chef de </a:t>
            </a:r>
            <a:r>
              <a:rPr lang="fr-FR" sz="2400" b="1" dirty="0" smtClean="0"/>
              <a:t>Projet</a:t>
            </a:r>
            <a:endParaRPr lang="en-US" sz="2400" b="1" dirty="0" smtClean="0">
              <a:solidFill>
                <a:srgbClr val="762C7C"/>
              </a:solidFill>
            </a:endParaRPr>
          </a:p>
        </p:txBody>
      </p:sp>
      <p:pic>
        <p:nvPicPr>
          <p:cNvPr id="21" name="Picture 3" descr="D:\Users\mventuri\Desktop\BIBLIOTHEQUES LISTES\BIBLIOTHEQUE GIM Docs Spécifiques\GIM Logos\Logo GIM_Violet Grand.PNG"/>
          <p:cNvPicPr>
            <a:picLocks noChangeAspect="1" noChangeArrowheads="1"/>
          </p:cNvPicPr>
          <p:nvPr/>
        </p:nvPicPr>
        <p:blipFill>
          <a:blip r:embed="rId5" cstate="print"/>
          <a:srcRect/>
          <a:stretch>
            <a:fillRect/>
          </a:stretch>
        </p:blipFill>
        <p:spPr bwMode="auto">
          <a:xfrm>
            <a:off x="8544461" y="71120"/>
            <a:ext cx="1198979" cy="731377"/>
          </a:xfrm>
          <a:prstGeom prst="rect">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7" name="Flèche droite 196"/>
          <p:cNvSpPr/>
          <p:nvPr/>
        </p:nvSpPr>
        <p:spPr>
          <a:xfrm>
            <a:off x="903514" y="1437574"/>
            <a:ext cx="4865915" cy="83312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graphicFrame>
        <p:nvGraphicFramePr>
          <p:cNvPr id="18434" name="Object 2" hidden="1"/>
          <p:cNvGraphicFramePr>
            <a:graphicFrameLocks noChangeAspect="1"/>
          </p:cNvGraphicFramePr>
          <p:nvPr/>
        </p:nvGraphicFramePr>
        <p:xfrm>
          <a:off x="0" y="0"/>
          <a:ext cx="158750" cy="158750"/>
        </p:xfrm>
        <a:graphic>
          <a:graphicData uri="http://schemas.openxmlformats.org/presentationml/2006/ole">
            <p:oleObj spid="_x0000_s104450" name="think-cell Slide" r:id="rId4" imgW="360" imgH="360" progId="">
              <p:embed/>
            </p:oleObj>
          </a:graphicData>
        </a:graphic>
      </p:graphicFrame>
      <p:sp>
        <p:nvSpPr>
          <p:cNvPr id="100" name="Rectangle 99"/>
          <p:cNvSpPr/>
          <p:nvPr/>
        </p:nvSpPr>
        <p:spPr>
          <a:xfrm>
            <a:off x="743921" y="1583188"/>
            <a:ext cx="4844079" cy="540000"/>
          </a:xfrm>
          <a:prstGeom prst="rect">
            <a:avLst/>
          </a:prstGeom>
          <a:no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357188" indent="-171450"/>
            <a:r>
              <a:rPr lang="fr-FR" sz="2400" b="1" dirty="0" smtClean="0">
                <a:solidFill>
                  <a:schemeClr val="tx1">
                    <a:lumMod val="75000"/>
                  </a:schemeClr>
                </a:solidFill>
              </a:rPr>
              <a:t>Il doit piloter son projet </a:t>
            </a:r>
            <a:r>
              <a:rPr lang="fr-FR" sz="2400" b="1" dirty="0" smtClean="0">
                <a:solidFill>
                  <a:schemeClr val="tx1">
                    <a:lumMod val="75000"/>
                  </a:schemeClr>
                </a:solidFill>
                <a:latin typeface="+mj-lt"/>
              </a:rPr>
              <a:t>:</a:t>
            </a:r>
            <a:endParaRPr lang="fr-FR" sz="2400" b="1" dirty="0">
              <a:solidFill>
                <a:schemeClr val="tx1">
                  <a:lumMod val="75000"/>
                </a:schemeClr>
              </a:solidFill>
              <a:latin typeface="+mj-lt"/>
            </a:endParaRPr>
          </a:p>
        </p:txBody>
      </p:sp>
      <p:grpSp>
        <p:nvGrpSpPr>
          <p:cNvPr id="2" name="Groupe 651"/>
          <p:cNvGrpSpPr>
            <a:grpSpLocks noChangeAspect="1"/>
          </p:cNvGrpSpPr>
          <p:nvPr/>
        </p:nvGrpSpPr>
        <p:grpSpPr>
          <a:xfrm>
            <a:off x="5812481" y="1610849"/>
            <a:ext cx="247488" cy="479011"/>
            <a:chOff x="1901826" y="1914525"/>
            <a:chExt cx="153988" cy="417513"/>
          </a:xfr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8900000" scaled="1"/>
            <a:tileRect/>
          </a:gradFill>
        </p:grpSpPr>
        <p:sp>
          <p:nvSpPr>
            <p:cNvPr id="102" name="Freeform 403"/>
            <p:cNvSpPr>
              <a:spLocks/>
            </p:cNvSpPr>
            <p:nvPr/>
          </p:nvSpPr>
          <p:spPr bwMode="auto">
            <a:xfrm>
              <a:off x="1901826" y="1914525"/>
              <a:ext cx="152400" cy="247650"/>
            </a:xfrm>
            <a:custGeom>
              <a:avLst/>
              <a:gdLst/>
              <a:ahLst/>
              <a:cxnLst>
                <a:cxn ang="0">
                  <a:pos x="13" y="128"/>
                </a:cxn>
                <a:cxn ang="0">
                  <a:pos x="0" y="88"/>
                </a:cxn>
                <a:cxn ang="0">
                  <a:pos x="28" y="40"/>
                </a:cxn>
                <a:cxn ang="0">
                  <a:pos x="21" y="21"/>
                </a:cxn>
                <a:cxn ang="0">
                  <a:pos x="36" y="0"/>
                </a:cxn>
                <a:cxn ang="0">
                  <a:pos x="52" y="21"/>
                </a:cxn>
                <a:cxn ang="0">
                  <a:pos x="44" y="40"/>
                </a:cxn>
                <a:cxn ang="0">
                  <a:pos x="71" y="88"/>
                </a:cxn>
                <a:cxn ang="0">
                  <a:pos x="79" y="111"/>
                </a:cxn>
                <a:cxn ang="0">
                  <a:pos x="73" y="113"/>
                </a:cxn>
              </a:cxnLst>
              <a:rect l="0" t="0" r="r" b="b"/>
              <a:pathLst>
                <a:path w="79" h="128">
                  <a:moveTo>
                    <a:pt x="13" y="128"/>
                  </a:moveTo>
                  <a:cubicBezTo>
                    <a:pt x="12" y="124"/>
                    <a:pt x="2" y="109"/>
                    <a:pt x="0" y="88"/>
                  </a:cubicBezTo>
                  <a:cubicBezTo>
                    <a:pt x="0" y="61"/>
                    <a:pt x="8" y="41"/>
                    <a:pt x="28" y="40"/>
                  </a:cubicBezTo>
                  <a:cubicBezTo>
                    <a:pt x="26" y="36"/>
                    <a:pt x="21" y="27"/>
                    <a:pt x="21" y="21"/>
                  </a:cubicBezTo>
                  <a:cubicBezTo>
                    <a:pt x="21" y="9"/>
                    <a:pt x="27" y="0"/>
                    <a:pt x="36" y="0"/>
                  </a:cubicBezTo>
                  <a:cubicBezTo>
                    <a:pt x="45" y="0"/>
                    <a:pt x="52" y="9"/>
                    <a:pt x="52" y="21"/>
                  </a:cubicBezTo>
                  <a:cubicBezTo>
                    <a:pt x="52" y="27"/>
                    <a:pt x="47" y="36"/>
                    <a:pt x="44" y="40"/>
                  </a:cubicBezTo>
                  <a:cubicBezTo>
                    <a:pt x="71" y="42"/>
                    <a:pt x="71" y="61"/>
                    <a:pt x="71" y="88"/>
                  </a:cubicBezTo>
                  <a:cubicBezTo>
                    <a:pt x="77" y="100"/>
                    <a:pt x="79" y="107"/>
                    <a:pt x="79" y="111"/>
                  </a:cubicBezTo>
                  <a:cubicBezTo>
                    <a:pt x="76" y="112"/>
                    <a:pt x="77" y="112"/>
                    <a:pt x="73" y="113"/>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3" name="Freeform 404"/>
            <p:cNvSpPr>
              <a:spLocks/>
            </p:cNvSpPr>
            <p:nvPr/>
          </p:nvSpPr>
          <p:spPr bwMode="auto">
            <a:xfrm>
              <a:off x="1920876" y="2043113"/>
              <a:ext cx="98425" cy="288925"/>
            </a:xfrm>
            <a:custGeom>
              <a:avLst/>
              <a:gdLst/>
              <a:ahLst/>
              <a:cxnLst>
                <a:cxn ang="0">
                  <a:pos x="51" y="1"/>
                </a:cxn>
                <a:cxn ang="0">
                  <a:pos x="49" y="29"/>
                </a:cxn>
                <a:cxn ang="0">
                  <a:pos x="51" y="54"/>
                </a:cxn>
                <a:cxn ang="0">
                  <a:pos x="49" y="55"/>
                </a:cxn>
                <a:cxn ang="0">
                  <a:pos x="46" y="149"/>
                </a:cxn>
                <a:cxn ang="0">
                  <a:pos x="32" y="149"/>
                </a:cxn>
                <a:cxn ang="0">
                  <a:pos x="28" y="66"/>
                </a:cxn>
                <a:cxn ang="0">
                  <a:pos x="21" y="149"/>
                </a:cxn>
                <a:cxn ang="0">
                  <a:pos x="7" y="149"/>
                </a:cxn>
                <a:cxn ang="0">
                  <a:pos x="3" y="53"/>
                </a:cxn>
                <a:cxn ang="0">
                  <a:pos x="1" y="52"/>
                </a:cxn>
                <a:cxn ang="0">
                  <a:pos x="3" y="28"/>
                </a:cxn>
                <a:cxn ang="0">
                  <a:pos x="1" y="0"/>
                </a:cxn>
              </a:cxnLst>
              <a:rect l="0" t="0" r="r" b="b"/>
              <a:pathLst>
                <a:path w="51" h="149">
                  <a:moveTo>
                    <a:pt x="51" y="1"/>
                  </a:moveTo>
                  <a:cubicBezTo>
                    <a:pt x="51" y="6"/>
                    <a:pt x="51" y="21"/>
                    <a:pt x="49" y="29"/>
                  </a:cubicBezTo>
                  <a:cubicBezTo>
                    <a:pt x="51" y="39"/>
                    <a:pt x="51" y="51"/>
                    <a:pt x="51" y="54"/>
                  </a:cubicBezTo>
                  <a:cubicBezTo>
                    <a:pt x="49" y="55"/>
                    <a:pt x="50" y="55"/>
                    <a:pt x="49" y="55"/>
                  </a:cubicBezTo>
                  <a:cubicBezTo>
                    <a:pt x="47" y="71"/>
                    <a:pt x="49" y="132"/>
                    <a:pt x="46" y="149"/>
                  </a:cubicBezTo>
                  <a:cubicBezTo>
                    <a:pt x="32" y="149"/>
                    <a:pt x="32" y="149"/>
                    <a:pt x="32" y="149"/>
                  </a:cubicBezTo>
                  <a:cubicBezTo>
                    <a:pt x="28" y="66"/>
                    <a:pt x="28" y="66"/>
                    <a:pt x="28" y="66"/>
                  </a:cubicBezTo>
                  <a:cubicBezTo>
                    <a:pt x="21" y="149"/>
                    <a:pt x="21" y="149"/>
                    <a:pt x="21" y="149"/>
                  </a:cubicBezTo>
                  <a:cubicBezTo>
                    <a:pt x="7" y="149"/>
                    <a:pt x="7" y="149"/>
                    <a:pt x="7" y="149"/>
                  </a:cubicBezTo>
                  <a:cubicBezTo>
                    <a:pt x="3" y="53"/>
                    <a:pt x="3" y="53"/>
                    <a:pt x="3" y="53"/>
                  </a:cubicBezTo>
                  <a:cubicBezTo>
                    <a:pt x="1" y="52"/>
                    <a:pt x="2" y="52"/>
                    <a:pt x="1" y="52"/>
                  </a:cubicBezTo>
                  <a:cubicBezTo>
                    <a:pt x="0" y="47"/>
                    <a:pt x="0" y="38"/>
                    <a:pt x="3" y="28"/>
                  </a:cubicBezTo>
                  <a:cubicBezTo>
                    <a:pt x="1" y="18"/>
                    <a:pt x="2" y="10"/>
                    <a:pt x="1" y="0"/>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4" name="Freeform 405"/>
            <p:cNvSpPr>
              <a:spLocks/>
            </p:cNvSpPr>
            <p:nvPr/>
          </p:nvSpPr>
          <p:spPr bwMode="auto">
            <a:xfrm>
              <a:off x="2035176" y="2135188"/>
              <a:ext cx="20638" cy="82550"/>
            </a:xfrm>
            <a:custGeom>
              <a:avLst/>
              <a:gdLst/>
              <a:ahLst/>
              <a:cxnLst>
                <a:cxn ang="0">
                  <a:pos x="7" y="0"/>
                </a:cxn>
                <a:cxn ang="0">
                  <a:pos x="7" y="7"/>
                </a:cxn>
                <a:cxn ang="0">
                  <a:pos x="11" y="7"/>
                </a:cxn>
                <a:cxn ang="0">
                  <a:pos x="11" y="43"/>
                </a:cxn>
                <a:cxn ang="0">
                  <a:pos x="0" y="43"/>
                </a:cxn>
                <a:cxn ang="0">
                  <a:pos x="0" y="7"/>
                </a:cxn>
                <a:cxn ang="0">
                  <a:pos x="2" y="7"/>
                </a:cxn>
              </a:cxnLst>
              <a:rect l="0" t="0" r="r" b="b"/>
              <a:pathLst>
                <a:path w="11" h="43">
                  <a:moveTo>
                    <a:pt x="7" y="0"/>
                  </a:moveTo>
                  <a:cubicBezTo>
                    <a:pt x="7" y="3"/>
                    <a:pt x="7" y="4"/>
                    <a:pt x="7" y="7"/>
                  </a:cubicBezTo>
                  <a:cubicBezTo>
                    <a:pt x="11" y="7"/>
                    <a:pt x="11" y="7"/>
                    <a:pt x="11" y="7"/>
                  </a:cubicBezTo>
                  <a:cubicBezTo>
                    <a:pt x="11" y="19"/>
                    <a:pt x="11" y="31"/>
                    <a:pt x="11" y="43"/>
                  </a:cubicBezTo>
                  <a:cubicBezTo>
                    <a:pt x="0" y="43"/>
                    <a:pt x="0" y="43"/>
                    <a:pt x="0" y="43"/>
                  </a:cubicBezTo>
                  <a:cubicBezTo>
                    <a:pt x="0" y="31"/>
                    <a:pt x="0" y="19"/>
                    <a:pt x="0" y="7"/>
                  </a:cubicBezTo>
                  <a:cubicBezTo>
                    <a:pt x="2" y="7"/>
                    <a:pt x="2" y="7"/>
                    <a:pt x="2" y="7"/>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5" name="Freeform 407"/>
            <p:cNvSpPr>
              <a:spLocks/>
            </p:cNvSpPr>
            <p:nvPr/>
          </p:nvSpPr>
          <p:spPr bwMode="auto">
            <a:xfrm>
              <a:off x="2019301" y="2090737"/>
              <a:ext cx="7938" cy="31750"/>
            </a:xfrm>
            <a:custGeom>
              <a:avLst/>
              <a:gdLst/>
              <a:ahLst/>
              <a:cxnLst>
                <a:cxn ang="0">
                  <a:pos x="0" y="0"/>
                </a:cxn>
                <a:cxn ang="0">
                  <a:pos x="4" y="17"/>
                </a:cxn>
              </a:cxnLst>
              <a:rect l="0" t="0" r="r" b="b"/>
              <a:pathLst>
                <a:path w="4" h="17">
                  <a:moveTo>
                    <a:pt x="0" y="0"/>
                  </a:moveTo>
                  <a:cubicBezTo>
                    <a:pt x="2" y="6"/>
                    <a:pt x="2" y="10"/>
                    <a:pt x="4" y="17"/>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6" name="Freeform 408"/>
            <p:cNvSpPr>
              <a:spLocks/>
            </p:cNvSpPr>
            <p:nvPr/>
          </p:nvSpPr>
          <p:spPr bwMode="auto">
            <a:xfrm>
              <a:off x="1968501" y="1998662"/>
              <a:ext cx="34925" cy="150813"/>
            </a:xfrm>
            <a:custGeom>
              <a:avLst/>
              <a:gdLst/>
              <a:ahLst/>
              <a:cxnLst>
                <a:cxn ang="0">
                  <a:pos x="9" y="0"/>
                </a:cxn>
                <a:cxn ang="0">
                  <a:pos x="2" y="71"/>
                </a:cxn>
                <a:cxn ang="0">
                  <a:pos x="8" y="78"/>
                </a:cxn>
                <a:cxn ang="0">
                  <a:pos x="18" y="78"/>
                </a:cxn>
              </a:cxnLst>
              <a:rect l="0" t="0" r="r" b="b"/>
              <a:pathLst>
                <a:path w="18" h="78">
                  <a:moveTo>
                    <a:pt x="9" y="0"/>
                  </a:moveTo>
                  <a:cubicBezTo>
                    <a:pt x="3" y="20"/>
                    <a:pt x="0" y="48"/>
                    <a:pt x="2" y="71"/>
                  </a:cubicBezTo>
                  <a:cubicBezTo>
                    <a:pt x="3" y="76"/>
                    <a:pt x="5" y="77"/>
                    <a:pt x="8" y="78"/>
                  </a:cubicBezTo>
                  <a:cubicBezTo>
                    <a:pt x="12" y="78"/>
                    <a:pt x="15" y="78"/>
                    <a:pt x="18" y="78"/>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7" name="Freeform 409"/>
            <p:cNvSpPr>
              <a:spLocks/>
            </p:cNvSpPr>
            <p:nvPr/>
          </p:nvSpPr>
          <p:spPr bwMode="auto">
            <a:xfrm>
              <a:off x="1955801" y="1997075"/>
              <a:ext cx="12700" cy="49213"/>
            </a:xfrm>
            <a:custGeom>
              <a:avLst/>
              <a:gdLst/>
              <a:ahLst/>
              <a:cxnLst>
                <a:cxn ang="0">
                  <a:pos x="0" y="0"/>
                </a:cxn>
                <a:cxn ang="0">
                  <a:pos x="7" y="25"/>
                </a:cxn>
              </a:cxnLst>
              <a:rect l="0" t="0" r="r" b="b"/>
              <a:pathLst>
                <a:path w="7" h="25">
                  <a:moveTo>
                    <a:pt x="0" y="0"/>
                  </a:moveTo>
                  <a:cubicBezTo>
                    <a:pt x="6" y="10"/>
                    <a:pt x="6" y="16"/>
                    <a:pt x="7" y="25"/>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8" name="Freeform 410"/>
            <p:cNvSpPr>
              <a:spLocks/>
            </p:cNvSpPr>
            <p:nvPr/>
          </p:nvSpPr>
          <p:spPr bwMode="auto">
            <a:xfrm>
              <a:off x="1931988" y="2132012"/>
              <a:ext cx="39688" cy="22225"/>
            </a:xfrm>
            <a:custGeom>
              <a:avLst/>
              <a:gdLst/>
              <a:ahLst/>
              <a:cxnLst>
                <a:cxn ang="0">
                  <a:pos x="20" y="0"/>
                </a:cxn>
                <a:cxn ang="0">
                  <a:pos x="0" y="8"/>
                </a:cxn>
              </a:cxnLst>
              <a:rect l="0" t="0" r="r" b="b"/>
              <a:pathLst>
                <a:path w="20" h="11">
                  <a:moveTo>
                    <a:pt x="20" y="0"/>
                  </a:moveTo>
                  <a:cubicBezTo>
                    <a:pt x="20" y="11"/>
                    <a:pt x="4" y="9"/>
                    <a:pt x="0" y="8"/>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sp>
          <p:nvSpPr>
            <p:cNvPr id="109" name="Freeform 411"/>
            <p:cNvSpPr>
              <a:spLocks/>
            </p:cNvSpPr>
            <p:nvPr/>
          </p:nvSpPr>
          <p:spPr bwMode="auto">
            <a:xfrm>
              <a:off x="1965326" y="1993900"/>
              <a:ext cx="12700" cy="28575"/>
            </a:xfrm>
            <a:custGeom>
              <a:avLst/>
              <a:gdLst/>
              <a:ahLst/>
              <a:cxnLst>
                <a:cxn ang="0">
                  <a:pos x="1" y="15"/>
                </a:cxn>
                <a:cxn ang="0">
                  <a:pos x="2" y="5"/>
                </a:cxn>
                <a:cxn ang="0">
                  <a:pos x="1" y="0"/>
                </a:cxn>
                <a:cxn ang="0">
                  <a:pos x="7" y="0"/>
                </a:cxn>
                <a:cxn ang="0">
                  <a:pos x="5" y="5"/>
                </a:cxn>
                <a:cxn ang="0">
                  <a:pos x="7" y="15"/>
                </a:cxn>
              </a:cxnLst>
              <a:rect l="0" t="0" r="r" b="b"/>
              <a:pathLst>
                <a:path w="7" h="15">
                  <a:moveTo>
                    <a:pt x="1" y="15"/>
                  </a:moveTo>
                  <a:cubicBezTo>
                    <a:pt x="1" y="12"/>
                    <a:pt x="1" y="9"/>
                    <a:pt x="2" y="5"/>
                  </a:cubicBezTo>
                  <a:cubicBezTo>
                    <a:pt x="2" y="4"/>
                    <a:pt x="0" y="3"/>
                    <a:pt x="1" y="0"/>
                  </a:cubicBezTo>
                  <a:cubicBezTo>
                    <a:pt x="3" y="1"/>
                    <a:pt x="5" y="1"/>
                    <a:pt x="7" y="0"/>
                  </a:cubicBezTo>
                  <a:cubicBezTo>
                    <a:pt x="7" y="2"/>
                    <a:pt x="6" y="4"/>
                    <a:pt x="5" y="5"/>
                  </a:cubicBezTo>
                  <a:cubicBezTo>
                    <a:pt x="7" y="7"/>
                    <a:pt x="7" y="12"/>
                    <a:pt x="7" y="15"/>
                  </a:cubicBezTo>
                </a:path>
              </a:pathLst>
            </a:custGeom>
            <a:ln>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111" name="Oval 405"/>
          <p:cNvSpPr/>
          <p:nvPr/>
        </p:nvSpPr>
        <p:spPr>
          <a:xfrm>
            <a:off x="323183" y="1703601"/>
            <a:ext cx="302400" cy="30331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1"/>
                </a:solidFill>
                <a:latin typeface="+mj-lt"/>
              </a:rPr>
              <a:t>3</a:t>
            </a:r>
          </a:p>
        </p:txBody>
      </p:sp>
      <p:sp>
        <p:nvSpPr>
          <p:cNvPr id="19" name="ZoneTexte 18"/>
          <p:cNvSpPr txBox="1"/>
          <p:nvPr/>
        </p:nvSpPr>
        <p:spPr>
          <a:xfrm>
            <a:off x="355600" y="2459438"/>
            <a:ext cx="9286240" cy="3785652"/>
          </a:xfrm>
          <a:prstGeom prst="rect">
            <a:avLst/>
          </a:prstGeom>
          <a:noFill/>
        </p:spPr>
        <p:txBody>
          <a:bodyPr wrap="square" rtlCol="0">
            <a:spAutoFit/>
          </a:bodyPr>
          <a:lstStyle/>
          <a:p>
            <a:pPr indent="-216000">
              <a:spcAft>
                <a:spcPts val="600"/>
              </a:spcAft>
              <a:buFont typeface="Arial" pitchFamily="34" charset="0"/>
              <a:buChar char="•"/>
            </a:pPr>
            <a:r>
              <a:rPr lang="fr-FR" sz="2000" dirty="0" smtClean="0">
                <a:solidFill>
                  <a:srgbClr val="C00000"/>
                </a:solidFill>
              </a:rPr>
              <a:t>En animant les réunions (CoProj / CoPil) qui doivent comporter :</a:t>
            </a:r>
          </a:p>
          <a:p>
            <a:pPr lvl="0" indent="-216000">
              <a:spcAft>
                <a:spcPts val="600"/>
              </a:spcAft>
              <a:buFont typeface="Arial" pitchFamily="34" charset="0"/>
              <a:buChar char="•"/>
            </a:pPr>
            <a:r>
              <a:rPr lang="fr-FR" sz="2000" dirty="0" smtClean="0"/>
              <a:t>L’approbation du compte-rendu du précédent Comité ; </a:t>
            </a:r>
          </a:p>
          <a:p>
            <a:pPr lvl="0" indent="-216000">
              <a:spcAft>
                <a:spcPts val="600"/>
              </a:spcAft>
              <a:buFont typeface="Arial" pitchFamily="34" charset="0"/>
              <a:buChar char="•"/>
            </a:pPr>
            <a:r>
              <a:rPr lang="fr-FR" sz="2000" dirty="0" smtClean="0"/>
              <a:t>La revue des actions en cours ; </a:t>
            </a:r>
          </a:p>
          <a:p>
            <a:pPr lvl="0" indent="-216000">
              <a:spcAft>
                <a:spcPts val="600"/>
              </a:spcAft>
              <a:buFont typeface="Arial" pitchFamily="34" charset="0"/>
              <a:buChar char="•"/>
            </a:pPr>
            <a:r>
              <a:rPr lang="fr-FR" sz="2000" dirty="0" smtClean="0"/>
              <a:t>L’avancement du Projet (Jalons) ; </a:t>
            </a:r>
          </a:p>
          <a:p>
            <a:pPr lvl="0" indent="-216000">
              <a:spcAft>
                <a:spcPts val="600"/>
              </a:spcAft>
              <a:buFont typeface="Arial" pitchFamily="34" charset="0"/>
              <a:buChar char="•"/>
            </a:pPr>
            <a:r>
              <a:rPr lang="fr-FR" sz="2000" dirty="0" smtClean="0"/>
              <a:t>L’état des livraisons effectuées par SOGETI au client ; </a:t>
            </a:r>
          </a:p>
          <a:p>
            <a:pPr lvl="0" indent="-216000">
              <a:spcAft>
                <a:spcPts val="600"/>
              </a:spcAft>
              <a:buFont typeface="Arial" pitchFamily="34" charset="0"/>
              <a:buChar char="•"/>
            </a:pPr>
            <a:r>
              <a:rPr lang="fr-FR" sz="2000" dirty="0" smtClean="0"/>
              <a:t>L’analyse de la situation et les préconisations proposées ;</a:t>
            </a:r>
          </a:p>
          <a:p>
            <a:pPr lvl="0" indent="-216000">
              <a:spcAft>
                <a:spcPts val="600"/>
              </a:spcAft>
              <a:buFont typeface="Arial" pitchFamily="34" charset="0"/>
              <a:buChar char="•"/>
            </a:pPr>
            <a:r>
              <a:rPr lang="fr-FR" sz="2000" dirty="0" smtClean="0"/>
              <a:t>L’étude des demandes de modifications reçues ; </a:t>
            </a:r>
          </a:p>
          <a:p>
            <a:pPr lvl="0" indent="-216000">
              <a:spcAft>
                <a:spcPts val="600"/>
              </a:spcAft>
              <a:buFont typeface="Arial" pitchFamily="34" charset="0"/>
              <a:buChar char="•"/>
            </a:pPr>
            <a:r>
              <a:rPr lang="fr-FR" sz="2000" dirty="0" smtClean="0"/>
              <a:t>Le planning de production de la période suivante ; </a:t>
            </a:r>
          </a:p>
          <a:p>
            <a:pPr marL="216000" lvl="0" indent="-216000">
              <a:spcAft>
                <a:spcPts val="600"/>
              </a:spcAft>
              <a:buFont typeface="Arial" pitchFamily="34" charset="0"/>
              <a:buChar char="•"/>
            </a:pPr>
            <a:r>
              <a:rPr lang="fr-FR" sz="2000" dirty="0" smtClean="0"/>
              <a:t>Le rappel des décisions majeures prises, des actions décidées et de la date/lieu de la réunion suivante. </a:t>
            </a:r>
          </a:p>
        </p:txBody>
      </p:sp>
      <p:sp>
        <p:nvSpPr>
          <p:cNvPr id="20" name="Titre 1"/>
          <p:cNvSpPr>
            <a:spLocks noGrp="1"/>
          </p:cNvSpPr>
          <p:nvPr>
            <p:ph type="title"/>
            <p:custDataLst>
              <p:tags r:id="rId2"/>
            </p:custDataLst>
          </p:nvPr>
        </p:nvSpPr>
        <p:spPr>
          <a:xfrm>
            <a:off x="0" y="0"/>
            <a:ext cx="9906000" cy="1001713"/>
          </a:xfrm>
        </p:spPr>
        <p:txBody>
          <a:bodyPr bIns="36000">
            <a:normAutofit/>
          </a:bodyPr>
          <a:lstStyle/>
          <a:p>
            <a:pPr eaLnBrk="1" hangingPunct="1">
              <a:lnSpc>
                <a:spcPct val="100000"/>
              </a:lnSpc>
              <a:spcAft>
                <a:spcPts val="0"/>
              </a:spcAft>
            </a:pPr>
            <a:r>
              <a:rPr lang="fr-FR" sz="2000" b="1" dirty="0" smtClean="0">
                <a:solidFill>
                  <a:srgbClr val="762C7C"/>
                </a:solidFill>
              </a:rPr>
              <a:t>Programme</a:t>
            </a:r>
            <a:r>
              <a:rPr lang="en-US" sz="2000" b="1" dirty="0" smtClean="0">
                <a:solidFill>
                  <a:srgbClr val="762C7C"/>
                </a:solidFill>
              </a:rPr>
              <a:t> GIM Infrastructure France (</a:t>
            </a:r>
            <a:r>
              <a:rPr lang="fr-FR" sz="2000" b="1" dirty="0" smtClean="0">
                <a:solidFill>
                  <a:srgbClr val="762C7C"/>
                </a:solidFill>
              </a:rPr>
              <a:t>Gestion</a:t>
            </a:r>
            <a:r>
              <a:rPr lang="en-US" sz="2000" b="1" dirty="0" smtClean="0">
                <a:solidFill>
                  <a:srgbClr val="762C7C"/>
                </a:solidFill>
              </a:rPr>
              <a:t> de </a:t>
            </a:r>
            <a:r>
              <a:rPr lang="fr-FR" sz="2000" b="1" dirty="0" smtClean="0">
                <a:solidFill>
                  <a:srgbClr val="762C7C"/>
                </a:solidFill>
              </a:rPr>
              <a:t>Projet</a:t>
            </a:r>
            <a:r>
              <a:rPr lang="en-US" sz="2000" b="1" dirty="0" smtClean="0">
                <a:solidFill>
                  <a:srgbClr val="762C7C"/>
                </a:solidFill>
              </a:rPr>
              <a:t>)</a:t>
            </a:r>
            <a:br>
              <a:rPr lang="en-US" sz="2000" b="1" dirty="0" smtClean="0">
                <a:solidFill>
                  <a:srgbClr val="762C7C"/>
                </a:solidFill>
              </a:rPr>
            </a:br>
            <a:r>
              <a:rPr lang="en-US" sz="2400" b="1" dirty="0" smtClean="0"/>
              <a:t>Rappel des obligations du Chef de </a:t>
            </a:r>
            <a:r>
              <a:rPr lang="fr-FR" sz="2400" b="1" dirty="0" smtClean="0"/>
              <a:t>Projet</a:t>
            </a:r>
            <a:endParaRPr lang="en-US" sz="2400" b="1" dirty="0" smtClean="0">
              <a:solidFill>
                <a:srgbClr val="762C7C"/>
              </a:solidFill>
            </a:endParaRPr>
          </a:p>
        </p:txBody>
      </p:sp>
      <p:pic>
        <p:nvPicPr>
          <p:cNvPr id="21" name="Picture 3" descr="D:\Users\mventuri\Desktop\BIBLIOTHEQUES LISTES\BIBLIOTHEQUE GIM Docs Spécifiques\GIM Logos\Logo GIM_Violet Grand.PNG"/>
          <p:cNvPicPr>
            <a:picLocks noChangeAspect="1" noChangeArrowheads="1"/>
          </p:cNvPicPr>
          <p:nvPr/>
        </p:nvPicPr>
        <p:blipFill>
          <a:blip r:embed="rId5" cstate="print"/>
          <a:srcRect/>
          <a:stretch>
            <a:fillRect/>
          </a:stretch>
        </p:blipFill>
        <p:spPr bwMode="auto">
          <a:xfrm>
            <a:off x="8544461" y="71120"/>
            <a:ext cx="1198979" cy="731377"/>
          </a:xfrm>
          <a:prstGeom prst="rect">
            <a:avLst/>
          </a:prstGeom>
          <a:noFill/>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ppt_Template_Co-Branded">
  <a:themeElements>
    <a:clrScheme name="Personnalisé 1">
      <a:dk1>
        <a:sysClr val="windowText" lastClr="000000"/>
      </a:dk1>
      <a:lt1>
        <a:sysClr val="window" lastClr="FFFFFF"/>
      </a:lt1>
      <a:dk2>
        <a:srgbClr val="04617B"/>
      </a:dk2>
      <a:lt2>
        <a:srgbClr val="DBF5F9"/>
      </a:lt2>
      <a:accent1>
        <a:srgbClr val="714FA5"/>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CA217D8F4C32499E4F6350752EEF6E" ma:contentTypeVersion="" ma:contentTypeDescription="Create a new document." ma:contentTypeScope="" ma:versionID="d290385d640236423a5bba87cd55b00e">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CF2D2F-0149-4158-AF3B-B8FF98BF50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F5FE3DE-4BDA-457F-9A78-55479DD09CD4}">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0B2B4F5A-357C-4A05-8D7A-E6561440B3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ppt_Template_Co-Branded</Template>
  <TotalTime>674</TotalTime>
  <Words>428</Words>
  <Application>Microsoft Office PowerPoint</Application>
  <PresentationFormat>Format A4 (210 x 297 mm)</PresentationFormat>
  <Paragraphs>86</Paragraphs>
  <Slides>8</Slides>
  <Notes>0</Notes>
  <HiddenSlides>8</HiddenSlides>
  <MMClips>0</MMClips>
  <ScaleCrop>false</ScaleCrop>
  <HeadingPairs>
    <vt:vector size="6" baseType="variant">
      <vt:variant>
        <vt:lpstr>Thème</vt:lpstr>
      </vt:variant>
      <vt:variant>
        <vt:i4>3</vt:i4>
      </vt:variant>
      <vt:variant>
        <vt:lpstr>Serveurs OLE incorporés</vt:lpstr>
      </vt:variant>
      <vt:variant>
        <vt:i4>1</vt:i4>
      </vt:variant>
      <vt:variant>
        <vt:lpstr>Titres des diapositives</vt:lpstr>
      </vt:variant>
      <vt:variant>
        <vt:i4>8</vt:i4>
      </vt:variant>
    </vt:vector>
  </HeadingPairs>
  <TitlesOfParts>
    <vt:vector size="12" baseType="lpstr">
      <vt:lpstr>ppt_Template_Co-Branded</vt:lpstr>
      <vt:lpstr>Closing slides</vt:lpstr>
      <vt:lpstr>Section break</vt:lpstr>
      <vt:lpstr>think-cell Slide</vt:lpstr>
      <vt:lpstr>Programme GIM Infrastructure France (Gestion de Projet) Rappel des obligations du Chef de Projet</vt:lpstr>
      <vt:lpstr>Programme GIM Infrastructure France (Gestion de Projet) Rappel des obligations du Chef de Projet</vt:lpstr>
      <vt:lpstr>Programme GIM Infrastructure France (Gestion de Projet) Rappel des obligations du Chef de Projet</vt:lpstr>
      <vt:lpstr>Programme GIM Infrastructure France (Gestion de Projet) Rappel des obligations du Chef de Projet</vt:lpstr>
      <vt:lpstr>Programme GIM Infrastructure France (Gestion de Projet) Rappel des obligations du Chef de Projet</vt:lpstr>
      <vt:lpstr>Programme GIM Infrastructure France (Gestion de Projet) Rappel des obligations du Chef de Projet</vt:lpstr>
      <vt:lpstr>Programme GIM Infrastructure France (Gestion de Projet) Rappel des obligations du Chef de Projet</vt:lpstr>
      <vt:lpstr>Programme GIM Infrastructure France (Gestion de Projet) Rappel des obligations du Chef de Projet</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Co-branded</dc:subject>
  <dc:creator>LE GARLES Delphine (dlegarle)</dc:creator>
  <cp:lastModifiedBy>Michel VENTURINI (mventuri)</cp:lastModifiedBy>
  <cp:revision>102</cp:revision>
  <dcterms:created xsi:type="dcterms:W3CDTF">2015-12-10T08:47:46Z</dcterms:created>
  <dcterms:modified xsi:type="dcterms:W3CDTF">2017-01-23T11:36:37Z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0x0101005ACA217D8F4C32499E4F6350752EEF6E</vt:lpwstr>
  </property>
</Properties>
</file>