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handoutMasterIdLst>
    <p:handoutMasterId r:id="rId11"/>
  </p:handoutMasterIdLst>
  <p:sldIdLst>
    <p:sldId id="264" r:id="rId2"/>
    <p:sldId id="259" r:id="rId3"/>
    <p:sldId id="265" r:id="rId4"/>
    <p:sldId id="266" r:id="rId5"/>
    <p:sldId id="267" r:id="rId6"/>
    <p:sldId id="271" r:id="rId7"/>
    <p:sldId id="268" r:id="rId8"/>
    <p:sldId id="270" r:id="rId9"/>
    <p:sldId id="269" r:id="rId10"/>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7B3C6"/>
    <a:srgbClr val="A9FDA5"/>
    <a:srgbClr val="A0A2FE"/>
    <a:srgbClr val="E6D0DC"/>
    <a:srgbClr val="2DBD9B"/>
    <a:srgbClr val="FF99CC"/>
    <a:srgbClr val="DB68DE"/>
    <a:srgbClr val="BEA590"/>
    <a:srgbClr val="069AC2"/>
    <a:srgbClr val="E9EDF4"/>
  </p:clrMru>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1373" y="-91"/>
      </p:cViewPr>
      <p:guideLst>
        <p:guide orient="horz" pos="2160"/>
        <p:guide pos="2880"/>
      </p:guideLst>
    </p:cSldViewPr>
  </p:slideViewPr>
  <p:notesTextViewPr>
    <p:cViewPr>
      <p:scale>
        <a:sx n="100" d="100"/>
        <a:sy n="100" d="100"/>
      </p:scale>
      <p:origin x="0" y="0"/>
    </p:cViewPr>
  </p:notesTextViewPr>
  <p:notesViewPr>
    <p:cSldViewPr>
      <p:cViewPr varScale="1">
        <p:scale>
          <a:sx n="49" d="100"/>
          <a:sy n="49" d="100"/>
        </p:scale>
        <p:origin x="-2702" y="-77"/>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879F9D-1756-4CC1-9A09-99244B1457ED}" type="doc">
      <dgm:prSet loTypeId="urn:microsoft.com/office/officeart/2005/8/layout/vProcess5" loCatId="process" qsTypeId="urn:microsoft.com/office/officeart/2005/8/quickstyle/simple3" qsCatId="simple" csTypeId="urn:microsoft.com/office/officeart/2005/8/colors/accent1_3" csCatId="accent1" phldr="1"/>
      <dgm:spPr/>
      <dgm:t>
        <a:bodyPr/>
        <a:lstStyle/>
        <a:p>
          <a:endParaRPr lang="fr-FR"/>
        </a:p>
      </dgm:t>
    </dgm:pt>
    <dgm:pt modelId="{654752AA-1D04-441E-8790-1668E52C835A}">
      <dgm:prSet phldrT="[Texte]" custT="1"/>
      <dgm:spPr/>
      <dgm:t>
        <a:bodyPr/>
        <a:lstStyle/>
        <a:p>
          <a:r>
            <a:rPr lang="fr-FR" sz="2000" b="1" dirty="0" smtClean="0">
              <a:latin typeface="Calibri" pitchFamily="34" charset="0"/>
              <a:ea typeface="Times New Roman" pitchFamily="18" charset="0"/>
              <a:cs typeface="Helvetica"/>
            </a:rPr>
            <a:t>Analyser avant d'agir ;</a:t>
          </a:r>
          <a:endParaRPr lang="fr-FR" sz="2000" b="1" dirty="0"/>
        </a:p>
      </dgm:t>
    </dgm:pt>
    <dgm:pt modelId="{068CD711-0E9B-4C4E-B156-08E787363ACB}" type="parTrans" cxnId="{842305FC-83C9-4147-AC3B-AE1CC4FB5084}">
      <dgm:prSet/>
      <dgm:spPr/>
      <dgm:t>
        <a:bodyPr/>
        <a:lstStyle/>
        <a:p>
          <a:endParaRPr lang="fr-FR"/>
        </a:p>
      </dgm:t>
    </dgm:pt>
    <dgm:pt modelId="{E570287C-4966-4EFD-B103-DD520BB37340}" type="sibTrans" cxnId="{842305FC-83C9-4147-AC3B-AE1CC4FB5084}">
      <dgm:prSet/>
      <dgm:spPr>
        <a:solidFill>
          <a:srgbClr val="002060">
            <a:alpha val="90000"/>
          </a:srgbClr>
        </a:solidFill>
      </dgm:spPr>
      <dgm:t>
        <a:bodyPr/>
        <a:lstStyle/>
        <a:p>
          <a:endParaRPr lang="fr-FR"/>
        </a:p>
      </dgm:t>
    </dgm:pt>
    <dgm:pt modelId="{0C31804C-1ACD-44B2-80E5-ED507054E314}">
      <dgm:prSet phldrT="[Texte]" custT="1"/>
      <dgm:spPr/>
      <dgm:t>
        <a:bodyPr/>
        <a:lstStyle/>
        <a:p>
          <a:r>
            <a:rPr lang="fr-FR" sz="2000" b="1" smtClean="0">
              <a:latin typeface="Calibri" pitchFamily="34" charset="0"/>
              <a:ea typeface="Times New Roman" pitchFamily="18" charset="0"/>
              <a:cs typeface="Helvetica"/>
            </a:rPr>
            <a:t>Agir au bon moment ;</a:t>
          </a:r>
          <a:endParaRPr lang="fr-FR" sz="2000" b="1" dirty="0" smtClean="0">
            <a:latin typeface="Calibri" pitchFamily="34" charset="0"/>
            <a:ea typeface="Times New Roman" pitchFamily="18" charset="0"/>
            <a:cs typeface="Helvetica"/>
          </a:endParaRPr>
        </a:p>
      </dgm:t>
    </dgm:pt>
    <dgm:pt modelId="{2DF6A847-DD33-4D35-B1CA-B4C4D11EAF4C}" type="parTrans" cxnId="{3C92AB01-FDAD-4A2C-8079-786208ED615F}">
      <dgm:prSet/>
      <dgm:spPr/>
      <dgm:t>
        <a:bodyPr/>
        <a:lstStyle/>
        <a:p>
          <a:endParaRPr lang="fr-FR"/>
        </a:p>
      </dgm:t>
    </dgm:pt>
    <dgm:pt modelId="{34FD72F4-4356-4414-BF32-66021D4C490F}" type="sibTrans" cxnId="{3C92AB01-FDAD-4A2C-8079-786208ED615F}">
      <dgm:prSet/>
      <dgm:spPr>
        <a:solidFill>
          <a:srgbClr val="002060">
            <a:alpha val="90000"/>
          </a:srgbClr>
        </a:solidFill>
      </dgm:spPr>
      <dgm:t>
        <a:bodyPr/>
        <a:lstStyle/>
        <a:p>
          <a:endParaRPr lang="fr-FR"/>
        </a:p>
      </dgm:t>
    </dgm:pt>
    <dgm:pt modelId="{0D8966AF-7061-4955-B5A8-2FF1FF44749D}">
      <dgm:prSet phldrT="[Texte]" custT="1"/>
      <dgm:spPr/>
      <dgm:t>
        <a:bodyPr/>
        <a:lstStyle/>
        <a:p>
          <a:r>
            <a:rPr lang="fr-FR" sz="2000" b="1" smtClean="0">
              <a:latin typeface="Calibri" pitchFamily="34" charset="0"/>
              <a:ea typeface="Times New Roman" pitchFamily="18" charset="0"/>
              <a:cs typeface="Helvetica"/>
            </a:rPr>
            <a:t>Exploiter la donnée dès qu'elle arrive ;</a:t>
          </a:r>
          <a:endParaRPr lang="fr-FR" sz="2000" b="1" dirty="0" smtClean="0">
            <a:latin typeface="Calibri" pitchFamily="34" charset="0"/>
            <a:ea typeface="Times New Roman" pitchFamily="18" charset="0"/>
            <a:cs typeface="Helvetica"/>
          </a:endParaRPr>
        </a:p>
      </dgm:t>
    </dgm:pt>
    <dgm:pt modelId="{CFF58E2E-5626-49DA-B509-F9AFEA919A20}" type="parTrans" cxnId="{CF683D19-92F3-4C57-BB70-FBEB81733EA5}">
      <dgm:prSet/>
      <dgm:spPr/>
      <dgm:t>
        <a:bodyPr/>
        <a:lstStyle/>
        <a:p>
          <a:endParaRPr lang="fr-FR"/>
        </a:p>
      </dgm:t>
    </dgm:pt>
    <dgm:pt modelId="{31327FB1-792B-4CC1-A643-F86715AD360A}" type="sibTrans" cxnId="{CF683D19-92F3-4C57-BB70-FBEB81733EA5}">
      <dgm:prSet/>
      <dgm:spPr>
        <a:solidFill>
          <a:srgbClr val="002060">
            <a:alpha val="90000"/>
          </a:srgbClr>
        </a:solidFill>
      </dgm:spPr>
      <dgm:t>
        <a:bodyPr/>
        <a:lstStyle/>
        <a:p>
          <a:endParaRPr lang="fr-FR"/>
        </a:p>
      </dgm:t>
    </dgm:pt>
    <dgm:pt modelId="{1800F952-7D2B-4936-B0BA-B1624A297E8B}">
      <dgm:prSet custT="1"/>
      <dgm:spPr/>
      <dgm:t>
        <a:bodyPr/>
        <a:lstStyle/>
        <a:p>
          <a:r>
            <a:rPr lang="fr-FR" sz="2000" b="1" smtClean="0">
              <a:latin typeface="Calibri" pitchFamily="34" charset="0"/>
              <a:ea typeface="Times New Roman" pitchFamily="18" charset="0"/>
              <a:cs typeface="Helvetica"/>
            </a:rPr>
            <a:t>Supprimer les temps de latence quels que soient les traitements à appliquer ;</a:t>
          </a:r>
          <a:endParaRPr lang="fr-FR" sz="2000" b="1" dirty="0" smtClean="0">
            <a:latin typeface="Calibri" pitchFamily="34" charset="0"/>
            <a:ea typeface="Times New Roman" pitchFamily="18" charset="0"/>
            <a:cs typeface="Helvetica"/>
          </a:endParaRPr>
        </a:p>
      </dgm:t>
    </dgm:pt>
    <dgm:pt modelId="{8F0026EB-94C1-4DF4-A724-58901DF3669A}" type="parTrans" cxnId="{FD345C5F-C6B2-4239-BF03-FDB91727742B}">
      <dgm:prSet/>
      <dgm:spPr/>
      <dgm:t>
        <a:bodyPr/>
        <a:lstStyle/>
        <a:p>
          <a:endParaRPr lang="fr-FR"/>
        </a:p>
      </dgm:t>
    </dgm:pt>
    <dgm:pt modelId="{C645D864-2E7E-4F9D-A6BE-1E2DA0323AF0}" type="sibTrans" cxnId="{FD345C5F-C6B2-4239-BF03-FDB91727742B}">
      <dgm:prSet/>
      <dgm:spPr>
        <a:solidFill>
          <a:srgbClr val="002060">
            <a:alpha val="90000"/>
          </a:srgbClr>
        </a:solidFill>
      </dgm:spPr>
      <dgm:t>
        <a:bodyPr/>
        <a:lstStyle/>
        <a:p>
          <a:endParaRPr lang="fr-FR"/>
        </a:p>
      </dgm:t>
    </dgm:pt>
    <dgm:pt modelId="{EE393D1B-FE63-4454-B6EA-CDF1AD38F467}">
      <dgm:prSet custT="1"/>
      <dgm:spPr/>
      <dgm:t>
        <a:bodyPr/>
        <a:lstStyle/>
        <a:p>
          <a:r>
            <a:rPr lang="fr-FR" sz="2000" b="1" smtClean="0">
              <a:latin typeface="Calibri" pitchFamily="34" charset="0"/>
              <a:ea typeface="Times New Roman" pitchFamily="18" charset="0"/>
              <a:cs typeface="Helvetica"/>
            </a:rPr>
            <a:t>Transformer les données en décisions, prescriptions et actions.</a:t>
          </a:r>
          <a:endParaRPr lang="fr-FR" sz="2000" b="1" dirty="0" smtClean="0">
            <a:latin typeface="Calibri" pitchFamily="34" charset="0"/>
            <a:ea typeface="Times New Roman" pitchFamily="18" charset="0"/>
            <a:cs typeface="Helvetica"/>
          </a:endParaRPr>
        </a:p>
      </dgm:t>
    </dgm:pt>
    <dgm:pt modelId="{1396EA11-BBB4-45D1-8D6D-7662DDC575FD}" type="parTrans" cxnId="{9B389342-82D2-4BC4-B844-5CAB6A43C49D}">
      <dgm:prSet/>
      <dgm:spPr/>
      <dgm:t>
        <a:bodyPr/>
        <a:lstStyle/>
        <a:p>
          <a:endParaRPr lang="fr-FR"/>
        </a:p>
      </dgm:t>
    </dgm:pt>
    <dgm:pt modelId="{2A7937F5-CD74-4905-A986-4FB43977F2D9}" type="sibTrans" cxnId="{9B389342-82D2-4BC4-B844-5CAB6A43C49D}">
      <dgm:prSet/>
      <dgm:spPr/>
      <dgm:t>
        <a:bodyPr/>
        <a:lstStyle/>
        <a:p>
          <a:endParaRPr lang="fr-FR"/>
        </a:p>
      </dgm:t>
    </dgm:pt>
    <dgm:pt modelId="{7A43EC58-7595-410D-9445-3709A9CC54C7}" type="pres">
      <dgm:prSet presAssocID="{11879F9D-1756-4CC1-9A09-99244B1457ED}" presName="outerComposite" presStyleCnt="0">
        <dgm:presLayoutVars>
          <dgm:chMax val="5"/>
          <dgm:dir/>
          <dgm:resizeHandles val="exact"/>
        </dgm:presLayoutVars>
      </dgm:prSet>
      <dgm:spPr/>
      <dgm:t>
        <a:bodyPr/>
        <a:lstStyle/>
        <a:p>
          <a:endParaRPr lang="fr-FR"/>
        </a:p>
      </dgm:t>
    </dgm:pt>
    <dgm:pt modelId="{00BE5A21-987F-459A-BE9D-69F4D81C948C}" type="pres">
      <dgm:prSet presAssocID="{11879F9D-1756-4CC1-9A09-99244B1457ED}" presName="dummyMaxCanvas" presStyleCnt="0">
        <dgm:presLayoutVars/>
      </dgm:prSet>
      <dgm:spPr/>
    </dgm:pt>
    <dgm:pt modelId="{477BE46B-563B-4676-A4F8-56F316CD807C}" type="pres">
      <dgm:prSet presAssocID="{11879F9D-1756-4CC1-9A09-99244B1457ED}" presName="FiveNodes_1" presStyleLbl="node1" presStyleIdx="0" presStyleCnt="5" custLinFactNeighborX="-1065">
        <dgm:presLayoutVars>
          <dgm:bulletEnabled val="1"/>
        </dgm:presLayoutVars>
      </dgm:prSet>
      <dgm:spPr/>
      <dgm:t>
        <a:bodyPr/>
        <a:lstStyle/>
        <a:p>
          <a:endParaRPr lang="fr-FR"/>
        </a:p>
      </dgm:t>
    </dgm:pt>
    <dgm:pt modelId="{27CB28A5-8F1F-4643-B278-CD959082CC23}" type="pres">
      <dgm:prSet presAssocID="{11879F9D-1756-4CC1-9A09-99244B1457ED}" presName="FiveNodes_2" presStyleLbl="node1" presStyleIdx="1" presStyleCnt="5">
        <dgm:presLayoutVars>
          <dgm:bulletEnabled val="1"/>
        </dgm:presLayoutVars>
      </dgm:prSet>
      <dgm:spPr/>
      <dgm:t>
        <a:bodyPr/>
        <a:lstStyle/>
        <a:p>
          <a:endParaRPr lang="fr-FR"/>
        </a:p>
      </dgm:t>
    </dgm:pt>
    <dgm:pt modelId="{95021985-DEF6-4A1C-8FB3-219736BE0013}" type="pres">
      <dgm:prSet presAssocID="{11879F9D-1756-4CC1-9A09-99244B1457ED}" presName="FiveNodes_3" presStyleLbl="node1" presStyleIdx="2" presStyleCnt="5">
        <dgm:presLayoutVars>
          <dgm:bulletEnabled val="1"/>
        </dgm:presLayoutVars>
      </dgm:prSet>
      <dgm:spPr/>
      <dgm:t>
        <a:bodyPr/>
        <a:lstStyle/>
        <a:p>
          <a:endParaRPr lang="fr-FR"/>
        </a:p>
      </dgm:t>
    </dgm:pt>
    <dgm:pt modelId="{E69C601F-8E83-411B-A2CE-27BBFBEDF4CA}" type="pres">
      <dgm:prSet presAssocID="{11879F9D-1756-4CC1-9A09-99244B1457ED}" presName="FiveNodes_4" presStyleLbl="node1" presStyleIdx="3" presStyleCnt="5">
        <dgm:presLayoutVars>
          <dgm:bulletEnabled val="1"/>
        </dgm:presLayoutVars>
      </dgm:prSet>
      <dgm:spPr/>
      <dgm:t>
        <a:bodyPr/>
        <a:lstStyle/>
        <a:p>
          <a:endParaRPr lang="fr-FR"/>
        </a:p>
      </dgm:t>
    </dgm:pt>
    <dgm:pt modelId="{62D2399E-8D1C-428A-9BF5-3847218C8918}" type="pres">
      <dgm:prSet presAssocID="{11879F9D-1756-4CC1-9A09-99244B1457ED}" presName="FiveNodes_5" presStyleLbl="node1" presStyleIdx="4" presStyleCnt="5">
        <dgm:presLayoutVars>
          <dgm:bulletEnabled val="1"/>
        </dgm:presLayoutVars>
      </dgm:prSet>
      <dgm:spPr/>
      <dgm:t>
        <a:bodyPr/>
        <a:lstStyle/>
        <a:p>
          <a:endParaRPr lang="fr-FR"/>
        </a:p>
      </dgm:t>
    </dgm:pt>
    <dgm:pt modelId="{98B56B1B-9943-40CE-85C8-876E7796E73C}" type="pres">
      <dgm:prSet presAssocID="{11879F9D-1756-4CC1-9A09-99244B1457ED}" presName="FiveConn_1-2" presStyleLbl="fgAccFollowNode1" presStyleIdx="0" presStyleCnt="4">
        <dgm:presLayoutVars>
          <dgm:bulletEnabled val="1"/>
        </dgm:presLayoutVars>
      </dgm:prSet>
      <dgm:spPr/>
      <dgm:t>
        <a:bodyPr/>
        <a:lstStyle/>
        <a:p>
          <a:endParaRPr lang="fr-FR"/>
        </a:p>
      </dgm:t>
    </dgm:pt>
    <dgm:pt modelId="{BBD7AA17-2B24-450A-B4B0-022C790B2D59}" type="pres">
      <dgm:prSet presAssocID="{11879F9D-1756-4CC1-9A09-99244B1457ED}" presName="FiveConn_2-3" presStyleLbl="fgAccFollowNode1" presStyleIdx="1" presStyleCnt="4">
        <dgm:presLayoutVars>
          <dgm:bulletEnabled val="1"/>
        </dgm:presLayoutVars>
      </dgm:prSet>
      <dgm:spPr/>
      <dgm:t>
        <a:bodyPr/>
        <a:lstStyle/>
        <a:p>
          <a:endParaRPr lang="fr-FR"/>
        </a:p>
      </dgm:t>
    </dgm:pt>
    <dgm:pt modelId="{934D00FD-FCD5-48F7-993D-908E47F6FA17}" type="pres">
      <dgm:prSet presAssocID="{11879F9D-1756-4CC1-9A09-99244B1457ED}" presName="FiveConn_3-4" presStyleLbl="fgAccFollowNode1" presStyleIdx="2" presStyleCnt="4" custLinFactNeighborX="-5554" custLinFactNeighborY="-2618">
        <dgm:presLayoutVars>
          <dgm:bulletEnabled val="1"/>
        </dgm:presLayoutVars>
      </dgm:prSet>
      <dgm:spPr/>
      <dgm:t>
        <a:bodyPr/>
        <a:lstStyle/>
        <a:p>
          <a:endParaRPr lang="fr-FR"/>
        </a:p>
      </dgm:t>
    </dgm:pt>
    <dgm:pt modelId="{D3B55171-DF18-4E50-AE60-99ECF57F7503}" type="pres">
      <dgm:prSet presAssocID="{11879F9D-1756-4CC1-9A09-99244B1457ED}" presName="FiveConn_4-5" presStyleLbl="fgAccFollowNode1" presStyleIdx="3" presStyleCnt="4">
        <dgm:presLayoutVars>
          <dgm:bulletEnabled val="1"/>
        </dgm:presLayoutVars>
      </dgm:prSet>
      <dgm:spPr/>
      <dgm:t>
        <a:bodyPr/>
        <a:lstStyle/>
        <a:p>
          <a:endParaRPr lang="fr-FR"/>
        </a:p>
      </dgm:t>
    </dgm:pt>
    <dgm:pt modelId="{0EFB5F3B-9BA2-4512-AB7B-703667AFBCA5}" type="pres">
      <dgm:prSet presAssocID="{11879F9D-1756-4CC1-9A09-99244B1457ED}" presName="FiveNodes_1_text" presStyleLbl="node1" presStyleIdx="4" presStyleCnt="5">
        <dgm:presLayoutVars>
          <dgm:bulletEnabled val="1"/>
        </dgm:presLayoutVars>
      </dgm:prSet>
      <dgm:spPr/>
      <dgm:t>
        <a:bodyPr/>
        <a:lstStyle/>
        <a:p>
          <a:endParaRPr lang="fr-FR"/>
        </a:p>
      </dgm:t>
    </dgm:pt>
    <dgm:pt modelId="{8D073751-0725-4F91-BFAE-251ADF5728C7}" type="pres">
      <dgm:prSet presAssocID="{11879F9D-1756-4CC1-9A09-99244B1457ED}" presName="FiveNodes_2_text" presStyleLbl="node1" presStyleIdx="4" presStyleCnt="5">
        <dgm:presLayoutVars>
          <dgm:bulletEnabled val="1"/>
        </dgm:presLayoutVars>
      </dgm:prSet>
      <dgm:spPr/>
      <dgm:t>
        <a:bodyPr/>
        <a:lstStyle/>
        <a:p>
          <a:endParaRPr lang="fr-FR"/>
        </a:p>
      </dgm:t>
    </dgm:pt>
    <dgm:pt modelId="{17C9BAD8-8579-4715-9327-03EE2BF6E77D}" type="pres">
      <dgm:prSet presAssocID="{11879F9D-1756-4CC1-9A09-99244B1457ED}" presName="FiveNodes_3_text" presStyleLbl="node1" presStyleIdx="4" presStyleCnt="5">
        <dgm:presLayoutVars>
          <dgm:bulletEnabled val="1"/>
        </dgm:presLayoutVars>
      </dgm:prSet>
      <dgm:spPr/>
      <dgm:t>
        <a:bodyPr/>
        <a:lstStyle/>
        <a:p>
          <a:endParaRPr lang="fr-FR"/>
        </a:p>
      </dgm:t>
    </dgm:pt>
    <dgm:pt modelId="{C54CDA04-36DB-42DA-94CE-DC0610C15203}" type="pres">
      <dgm:prSet presAssocID="{11879F9D-1756-4CC1-9A09-99244B1457ED}" presName="FiveNodes_4_text" presStyleLbl="node1" presStyleIdx="4" presStyleCnt="5">
        <dgm:presLayoutVars>
          <dgm:bulletEnabled val="1"/>
        </dgm:presLayoutVars>
      </dgm:prSet>
      <dgm:spPr/>
      <dgm:t>
        <a:bodyPr/>
        <a:lstStyle/>
        <a:p>
          <a:endParaRPr lang="fr-FR"/>
        </a:p>
      </dgm:t>
    </dgm:pt>
    <dgm:pt modelId="{A2DB804C-6A41-442F-B17B-7C355E2CDB3C}" type="pres">
      <dgm:prSet presAssocID="{11879F9D-1756-4CC1-9A09-99244B1457ED}" presName="FiveNodes_5_text" presStyleLbl="node1" presStyleIdx="4" presStyleCnt="5">
        <dgm:presLayoutVars>
          <dgm:bulletEnabled val="1"/>
        </dgm:presLayoutVars>
      </dgm:prSet>
      <dgm:spPr/>
      <dgm:t>
        <a:bodyPr/>
        <a:lstStyle/>
        <a:p>
          <a:endParaRPr lang="fr-FR"/>
        </a:p>
      </dgm:t>
    </dgm:pt>
  </dgm:ptLst>
  <dgm:cxnLst>
    <dgm:cxn modelId="{432A07CA-4EAE-4660-8836-DF2BFEBE125F}" type="presOf" srcId="{0D8966AF-7061-4955-B5A8-2FF1FF44749D}" destId="{95021985-DEF6-4A1C-8FB3-219736BE0013}" srcOrd="0" destOrd="0" presId="urn:microsoft.com/office/officeart/2005/8/layout/vProcess5"/>
    <dgm:cxn modelId="{842305FC-83C9-4147-AC3B-AE1CC4FB5084}" srcId="{11879F9D-1756-4CC1-9A09-99244B1457ED}" destId="{654752AA-1D04-441E-8790-1668E52C835A}" srcOrd="0" destOrd="0" parTransId="{068CD711-0E9B-4C4E-B156-08E787363ACB}" sibTransId="{E570287C-4966-4EFD-B103-DD520BB37340}"/>
    <dgm:cxn modelId="{3C92AB01-FDAD-4A2C-8079-786208ED615F}" srcId="{11879F9D-1756-4CC1-9A09-99244B1457ED}" destId="{0C31804C-1ACD-44B2-80E5-ED507054E314}" srcOrd="1" destOrd="0" parTransId="{2DF6A847-DD33-4D35-B1CA-B4C4D11EAF4C}" sibTransId="{34FD72F4-4356-4414-BF32-66021D4C490F}"/>
    <dgm:cxn modelId="{FD345C5F-C6B2-4239-BF03-FDB91727742B}" srcId="{11879F9D-1756-4CC1-9A09-99244B1457ED}" destId="{1800F952-7D2B-4936-B0BA-B1624A297E8B}" srcOrd="3" destOrd="0" parTransId="{8F0026EB-94C1-4DF4-A724-58901DF3669A}" sibTransId="{C645D864-2E7E-4F9D-A6BE-1E2DA0323AF0}"/>
    <dgm:cxn modelId="{1C5C50E3-F1D2-494A-AE1A-3352A600D2DD}" type="presOf" srcId="{C645D864-2E7E-4F9D-A6BE-1E2DA0323AF0}" destId="{D3B55171-DF18-4E50-AE60-99ECF57F7503}" srcOrd="0" destOrd="0" presId="urn:microsoft.com/office/officeart/2005/8/layout/vProcess5"/>
    <dgm:cxn modelId="{A891F8BF-26FA-45AE-8FC1-12AA81A801C0}" type="presOf" srcId="{654752AA-1D04-441E-8790-1668E52C835A}" destId="{477BE46B-563B-4676-A4F8-56F316CD807C}" srcOrd="0" destOrd="0" presId="urn:microsoft.com/office/officeart/2005/8/layout/vProcess5"/>
    <dgm:cxn modelId="{9B389342-82D2-4BC4-B844-5CAB6A43C49D}" srcId="{11879F9D-1756-4CC1-9A09-99244B1457ED}" destId="{EE393D1B-FE63-4454-B6EA-CDF1AD38F467}" srcOrd="4" destOrd="0" parTransId="{1396EA11-BBB4-45D1-8D6D-7662DDC575FD}" sibTransId="{2A7937F5-CD74-4905-A986-4FB43977F2D9}"/>
    <dgm:cxn modelId="{0FFC10FD-04D4-49E9-8418-B2A5AAB00551}" type="presOf" srcId="{E570287C-4966-4EFD-B103-DD520BB37340}" destId="{98B56B1B-9943-40CE-85C8-876E7796E73C}" srcOrd="0" destOrd="0" presId="urn:microsoft.com/office/officeart/2005/8/layout/vProcess5"/>
    <dgm:cxn modelId="{85E97643-0711-4A1C-BB5F-B8B1C02B0671}" type="presOf" srcId="{1800F952-7D2B-4936-B0BA-B1624A297E8B}" destId="{E69C601F-8E83-411B-A2CE-27BBFBEDF4CA}" srcOrd="0" destOrd="0" presId="urn:microsoft.com/office/officeart/2005/8/layout/vProcess5"/>
    <dgm:cxn modelId="{852DC6ED-4754-433F-B538-9BD1D32E5D02}" type="presOf" srcId="{EE393D1B-FE63-4454-B6EA-CDF1AD38F467}" destId="{A2DB804C-6A41-442F-B17B-7C355E2CDB3C}" srcOrd="1" destOrd="0" presId="urn:microsoft.com/office/officeart/2005/8/layout/vProcess5"/>
    <dgm:cxn modelId="{3439460F-DA9C-4A40-88D1-BC5411008E17}" type="presOf" srcId="{0C31804C-1ACD-44B2-80E5-ED507054E314}" destId="{27CB28A5-8F1F-4643-B278-CD959082CC23}" srcOrd="0" destOrd="0" presId="urn:microsoft.com/office/officeart/2005/8/layout/vProcess5"/>
    <dgm:cxn modelId="{43AB6E46-D4E4-473B-A069-EFA5942155E8}" type="presOf" srcId="{654752AA-1D04-441E-8790-1668E52C835A}" destId="{0EFB5F3B-9BA2-4512-AB7B-703667AFBCA5}" srcOrd="1" destOrd="0" presId="urn:microsoft.com/office/officeart/2005/8/layout/vProcess5"/>
    <dgm:cxn modelId="{3E594CCB-5BDF-4561-AE42-34389D5BBA0D}" type="presOf" srcId="{EE393D1B-FE63-4454-B6EA-CDF1AD38F467}" destId="{62D2399E-8D1C-428A-9BF5-3847218C8918}" srcOrd="0" destOrd="0" presId="urn:microsoft.com/office/officeart/2005/8/layout/vProcess5"/>
    <dgm:cxn modelId="{EF536DE3-CECB-45BC-87B0-095004B6636A}" type="presOf" srcId="{34FD72F4-4356-4414-BF32-66021D4C490F}" destId="{BBD7AA17-2B24-450A-B4B0-022C790B2D59}" srcOrd="0" destOrd="0" presId="urn:microsoft.com/office/officeart/2005/8/layout/vProcess5"/>
    <dgm:cxn modelId="{74A293BE-31BC-4D83-9F0D-96FBD64BF454}" type="presOf" srcId="{11879F9D-1756-4CC1-9A09-99244B1457ED}" destId="{7A43EC58-7595-410D-9445-3709A9CC54C7}" srcOrd="0" destOrd="0" presId="urn:microsoft.com/office/officeart/2005/8/layout/vProcess5"/>
    <dgm:cxn modelId="{1F4637BF-E23E-4C19-B5E3-33C08F143920}" type="presOf" srcId="{1800F952-7D2B-4936-B0BA-B1624A297E8B}" destId="{C54CDA04-36DB-42DA-94CE-DC0610C15203}" srcOrd="1" destOrd="0" presId="urn:microsoft.com/office/officeart/2005/8/layout/vProcess5"/>
    <dgm:cxn modelId="{CF683D19-92F3-4C57-BB70-FBEB81733EA5}" srcId="{11879F9D-1756-4CC1-9A09-99244B1457ED}" destId="{0D8966AF-7061-4955-B5A8-2FF1FF44749D}" srcOrd="2" destOrd="0" parTransId="{CFF58E2E-5626-49DA-B509-F9AFEA919A20}" sibTransId="{31327FB1-792B-4CC1-A643-F86715AD360A}"/>
    <dgm:cxn modelId="{B7480145-0574-4FA3-8BBE-99F9E72A31BB}" type="presOf" srcId="{0C31804C-1ACD-44B2-80E5-ED507054E314}" destId="{8D073751-0725-4F91-BFAE-251ADF5728C7}" srcOrd="1" destOrd="0" presId="urn:microsoft.com/office/officeart/2005/8/layout/vProcess5"/>
    <dgm:cxn modelId="{121E45A1-7BA8-48D4-8CF5-CFB0E1F449AE}" type="presOf" srcId="{31327FB1-792B-4CC1-A643-F86715AD360A}" destId="{934D00FD-FCD5-48F7-993D-908E47F6FA17}" srcOrd="0" destOrd="0" presId="urn:microsoft.com/office/officeart/2005/8/layout/vProcess5"/>
    <dgm:cxn modelId="{EB454F45-84E0-4A84-8BEE-1F8D6ED933B1}" type="presOf" srcId="{0D8966AF-7061-4955-B5A8-2FF1FF44749D}" destId="{17C9BAD8-8579-4715-9327-03EE2BF6E77D}" srcOrd="1" destOrd="0" presId="urn:microsoft.com/office/officeart/2005/8/layout/vProcess5"/>
    <dgm:cxn modelId="{7139830B-6294-4A0B-BD1F-90441F219376}" type="presParOf" srcId="{7A43EC58-7595-410D-9445-3709A9CC54C7}" destId="{00BE5A21-987F-459A-BE9D-69F4D81C948C}" srcOrd="0" destOrd="0" presId="urn:microsoft.com/office/officeart/2005/8/layout/vProcess5"/>
    <dgm:cxn modelId="{8D80B896-1E1E-4DCD-83BF-C18375E74396}" type="presParOf" srcId="{7A43EC58-7595-410D-9445-3709A9CC54C7}" destId="{477BE46B-563B-4676-A4F8-56F316CD807C}" srcOrd="1" destOrd="0" presId="urn:microsoft.com/office/officeart/2005/8/layout/vProcess5"/>
    <dgm:cxn modelId="{7A972DF3-A985-4F82-9B87-FD6F28F40570}" type="presParOf" srcId="{7A43EC58-7595-410D-9445-3709A9CC54C7}" destId="{27CB28A5-8F1F-4643-B278-CD959082CC23}" srcOrd="2" destOrd="0" presId="urn:microsoft.com/office/officeart/2005/8/layout/vProcess5"/>
    <dgm:cxn modelId="{809821B3-E835-46E3-8141-45CA3EF1EEB2}" type="presParOf" srcId="{7A43EC58-7595-410D-9445-3709A9CC54C7}" destId="{95021985-DEF6-4A1C-8FB3-219736BE0013}" srcOrd="3" destOrd="0" presId="urn:microsoft.com/office/officeart/2005/8/layout/vProcess5"/>
    <dgm:cxn modelId="{945BA8EE-ABA5-4DAD-A290-CEBA528A07A4}" type="presParOf" srcId="{7A43EC58-7595-410D-9445-3709A9CC54C7}" destId="{E69C601F-8E83-411B-A2CE-27BBFBEDF4CA}" srcOrd="4" destOrd="0" presId="urn:microsoft.com/office/officeart/2005/8/layout/vProcess5"/>
    <dgm:cxn modelId="{99F00CB3-C3E4-46D7-9291-287BE1B03D99}" type="presParOf" srcId="{7A43EC58-7595-410D-9445-3709A9CC54C7}" destId="{62D2399E-8D1C-428A-9BF5-3847218C8918}" srcOrd="5" destOrd="0" presId="urn:microsoft.com/office/officeart/2005/8/layout/vProcess5"/>
    <dgm:cxn modelId="{E406AAB0-8054-4463-85F0-BB6A7F4ACA47}" type="presParOf" srcId="{7A43EC58-7595-410D-9445-3709A9CC54C7}" destId="{98B56B1B-9943-40CE-85C8-876E7796E73C}" srcOrd="6" destOrd="0" presId="urn:microsoft.com/office/officeart/2005/8/layout/vProcess5"/>
    <dgm:cxn modelId="{BB18129C-FDF4-4302-A3C5-932CBB6001F5}" type="presParOf" srcId="{7A43EC58-7595-410D-9445-3709A9CC54C7}" destId="{BBD7AA17-2B24-450A-B4B0-022C790B2D59}" srcOrd="7" destOrd="0" presId="urn:microsoft.com/office/officeart/2005/8/layout/vProcess5"/>
    <dgm:cxn modelId="{AF056509-AC7D-4253-8F83-3FEAE29C5E9D}" type="presParOf" srcId="{7A43EC58-7595-410D-9445-3709A9CC54C7}" destId="{934D00FD-FCD5-48F7-993D-908E47F6FA17}" srcOrd="8" destOrd="0" presId="urn:microsoft.com/office/officeart/2005/8/layout/vProcess5"/>
    <dgm:cxn modelId="{68EDE591-D60E-46E1-AEB7-95F83F1E1A2C}" type="presParOf" srcId="{7A43EC58-7595-410D-9445-3709A9CC54C7}" destId="{D3B55171-DF18-4E50-AE60-99ECF57F7503}" srcOrd="9" destOrd="0" presId="urn:microsoft.com/office/officeart/2005/8/layout/vProcess5"/>
    <dgm:cxn modelId="{A58C4269-D1D5-4E18-9A8E-BD09E7AB3311}" type="presParOf" srcId="{7A43EC58-7595-410D-9445-3709A9CC54C7}" destId="{0EFB5F3B-9BA2-4512-AB7B-703667AFBCA5}" srcOrd="10" destOrd="0" presId="urn:microsoft.com/office/officeart/2005/8/layout/vProcess5"/>
    <dgm:cxn modelId="{1CC9BC46-067A-4D08-9512-24599F91EA86}" type="presParOf" srcId="{7A43EC58-7595-410D-9445-3709A9CC54C7}" destId="{8D073751-0725-4F91-BFAE-251ADF5728C7}" srcOrd="11" destOrd="0" presId="urn:microsoft.com/office/officeart/2005/8/layout/vProcess5"/>
    <dgm:cxn modelId="{90BD8BEA-51A5-4240-840C-437114BD3291}" type="presParOf" srcId="{7A43EC58-7595-410D-9445-3709A9CC54C7}" destId="{17C9BAD8-8579-4715-9327-03EE2BF6E77D}" srcOrd="12" destOrd="0" presId="urn:microsoft.com/office/officeart/2005/8/layout/vProcess5"/>
    <dgm:cxn modelId="{7959DE86-1284-45DE-99A1-9DA7F8D1ED96}" type="presParOf" srcId="{7A43EC58-7595-410D-9445-3709A9CC54C7}" destId="{C54CDA04-36DB-42DA-94CE-DC0610C15203}" srcOrd="13" destOrd="0" presId="urn:microsoft.com/office/officeart/2005/8/layout/vProcess5"/>
    <dgm:cxn modelId="{CD5A521F-F8C4-4682-8CD6-E06CC311325E}" type="presParOf" srcId="{7A43EC58-7595-410D-9445-3709A9CC54C7}" destId="{A2DB804C-6A41-442F-B17B-7C355E2CDB3C}" srcOrd="14" destOrd="0" presId="urn:microsoft.com/office/officeart/2005/8/layout/vProcess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77BE46B-563B-4676-A4F8-56F316CD807C}">
      <dsp:nvSpPr>
        <dsp:cNvPr id="0" name=""/>
        <dsp:cNvSpPr/>
      </dsp:nvSpPr>
      <dsp:spPr>
        <a:xfrm>
          <a:off x="0" y="0"/>
          <a:ext cx="6764431" cy="731520"/>
        </a:xfrm>
        <a:prstGeom prst="roundRect">
          <a:avLst>
            <a:gd name="adj" fmla="val 10000"/>
          </a:avLst>
        </a:prstGeom>
        <a:gradFill rotWithShape="0">
          <a:gsLst>
            <a:gs pos="0">
              <a:schemeClr val="accent1">
                <a:shade val="80000"/>
                <a:hueOff val="0"/>
                <a:satOff val="0"/>
                <a:lumOff val="0"/>
                <a:alphaOff val="0"/>
                <a:tint val="62000"/>
                <a:satMod val="180000"/>
              </a:schemeClr>
            </a:gs>
            <a:gs pos="65000">
              <a:schemeClr val="accent1">
                <a:shade val="80000"/>
                <a:hueOff val="0"/>
                <a:satOff val="0"/>
                <a:lumOff val="0"/>
                <a:alphaOff val="0"/>
                <a:tint val="32000"/>
                <a:satMod val="250000"/>
              </a:schemeClr>
            </a:gs>
            <a:gs pos="100000">
              <a:schemeClr val="accent1">
                <a:shade val="80000"/>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fr-FR" sz="2000" b="1" kern="1200" dirty="0" smtClean="0">
              <a:latin typeface="Calibri" pitchFamily="34" charset="0"/>
              <a:ea typeface="Times New Roman" pitchFamily="18" charset="0"/>
              <a:cs typeface="Helvetica"/>
            </a:rPr>
            <a:t>Analyser avant d'agir ;</a:t>
          </a:r>
          <a:endParaRPr lang="fr-FR" sz="2000" b="1" kern="1200" dirty="0"/>
        </a:p>
      </dsp:txBody>
      <dsp:txXfrm>
        <a:off x="0" y="0"/>
        <a:ext cx="5932327" cy="731520"/>
      </dsp:txXfrm>
    </dsp:sp>
    <dsp:sp modelId="{27CB28A5-8F1F-4643-B278-CD959082CC23}">
      <dsp:nvSpPr>
        <dsp:cNvPr id="0" name=""/>
        <dsp:cNvSpPr/>
      </dsp:nvSpPr>
      <dsp:spPr>
        <a:xfrm>
          <a:off x="505136" y="833120"/>
          <a:ext cx="6764431" cy="731520"/>
        </a:xfrm>
        <a:prstGeom prst="roundRect">
          <a:avLst>
            <a:gd name="adj" fmla="val 10000"/>
          </a:avLst>
        </a:prstGeom>
        <a:gradFill rotWithShape="0">
          <a:gsLst>
            <a:gs pos="0">
              <a:schemeClr val="accent1">
                <a:shade val="80000"/>
                <a:hueOff val="177389"/>
                <a:satOff val="-9961"/>
                <a:lumOff val="8590"/>
                <a:alphaOff val="0"/>
                <a:tint val="62000"/>
                <a:satMod val="180000"/>
              </a:schemeClr>
            </a:gs>
            <a:gs pos="65000">
              <a:schemeClr val="accent1">
                <a:shade val="80000"/>
                <a:hueOff val="177389"/>
                <a:satOff val="-9961"/>
                <a:lumOff val="8590"/>
                <a:alphaOff val="0"/>
                <a:tint val="32000"/>
                <a:satMod val="250000"/>
              </a:schemeClr>
            </a:gs>
            <a:gs pos="100000">
              <a:schemeClr val="accent1">
                <a:shade val="80000"/>
                <a:hueOff val="177389"/>
                <a:satOff val="-9961"/>
                <a:lumOff val="859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fr-FR" sz="2000" b="1" kern="1200" smtClean="0">
              <a:latin typeface="Calibri" pitchFamily="34" charset="0"/>
              <a:ea typeface="Times New Roman" pitchFamily="18" charset="0"/>
              <a:cs typeface="Helvetica"/>
            </a:rPr>
            <a:t>Agir au bon moment ;</a:t>
          </a:r>
          <a:endParaRPr lang="fr-FR" sz="2000" b="1" kern="1200" dirty="0" smtClean="0">
            <a:latin typeface="Calibri" pitchFamily="34" charset="0"/>
            <a:ea typeface="Times New Roman" pitchFamily="18" charset="0"/>
            <a:cs typeface="Helvetica"/>
          </a:endParaRPr>
        </a:p>
      </dsp:txBody>
      <dsp:txXfrm>
        <a:off x="505136" y="833120"/>
        <a:ext cx="5783807" cy="731519"/>
      </dsp:txXfrm>
    </dsp:sp>
    <dsp:sp modelId="{95021985-DEF6-4A1C-8FB3-219736BE0013}">
      <dsp:nvSpPr>
        <dsp:cNvPr id="0" name=""/>
        <dsp:cNvSpPr/>
      </dsp:nvSpPr>
      <dsp:spPr>
        <a:xfrm>
          <a:off x="1010272" y="1666240"/>
          <a:ext cx="6764431" cy="731520"/>
        </a:xfrm>
        <a:prstGeom prst="roundRect">
          <a:avLst>
            <a:gd name="adj" fmla="val 10000"/>
          </a:avLst>
        </a:prstGeom>
        <a:gradFill rotWithShape="0">
          <a:gsLst>
            <a:gs pos="0">
              <a:schemeClr val="accent1">
                <a:shade val="80000"/>
                <a:hueOff val="354778"/>
                <a:satOff val="-19922"/>
                <a:lumOff val="17181"/>
                <a:alphaOff val="0"/>
                <a:tint val="62000"/>
                <a:satMod val="180000"/>
              </a:schemeClr>
            </a:gs>
            <a:gs pos="65000">
              <a:schemeClr val="accent1">
                <a:shade val="80000"/>
                <a:hueOff val="354778"/>
                <a:satOff val="-19922"/>
                <a:lumOff val="17181"/>
                <a:alphaOff val="0"/>
                <a:tint val="32000"/>
                <a:satMod val="250000"/>
              </a:schemeClr>
            </a:gs>
            <a:gs pos="100000">
              <a:schemeClr val="accent1">
                <a:shade val="80000"/>
                <a:hueOff val="354778"/>
                <a:satOff val="-19922"/>
                <a:lumOff val="17181"/>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fr-FR" sz="2000" b="1" kern="1200" smtClean="0">
              <a:latin typeface="Calibri" pitchFamily="34" charset="0"/>
              <a:ea typeface="Times New Roman" pitchFamily="18" charset="0"/>
              <a:cs typeface="Helvetica"/>
            </a:rPr>
            <a:t>Exploiter la donnée dès qu'elle arrive ;</a:t>
          </a:r>
          <a:endParaRPr lang="fr-FR" sz="2000" b="1" kern="1200" dirty="0" smtClean="0">
            <a:latin typeface="Calibri" pitchFamily="34" charset="0"/>
            <a:ea typeface="Times New Roman" pitchFamily="18" charset="0"/>
            <a:cs typeface="Helvetica"/>
          </a:endParaRPr>
        </a:p>
      </dsp:txBody>
      <dsp:txXfrm>
        <a:off x="1010272" y="1666240"/>
        <a:ext cx="5783807" cy="731519"/>
      </dsp:txXfrm>
    </dsp:sp>
    <dsp:sp modelId="{E69C601F-8E83-411B-A2CE-27BBFBEDF4CA}">
      <dsp:nvSpPr>
        <dsp:cNvPr id="0" name=""/>
        <dsp:cNvSpPr/>
      </dsp:nvSpPr>
      <dsp:spPr>
        <a:xfrm>
          <a:off x="1515408" y="2499360"/>
          <a:ext cx="6764431" cy="731520"/>
        </a:xfrm>
        <a:prstGeom prst="roundRect">
          <a:avLst>
            <a:gd name="adj" fmla="val 10000"/>
          </a:avLst>
        </a:prstGeom>
        <a:gradFill rotWithShape="0">
          <a:gsLst>
            <a:gs pos="0">
              <a:schemeClr val="accent1">
                <a:shade val="80000"/>
                <a:hueOff val="532167"/>
                <a:satOff val="-29883"/>
                <a:lumOff val="25771"/>
                <a:alphaOff val="0"/>
                <a:tint val="62000"/>
                <a:satMod val="180000"/>
              </a:schemeClr>
            </a:gs>
            <a:gs pos="65000">
              <a:schemeClr val="accent1">
                <a:shade val="80000"/>
                <a:hueOff val="532167"/>
                <a:satOff val="-29883"/>
                <a:lumOff val="25771"/>
                <a:alphaOff val="0"/>
                <a:tint val="32000"/>
                <a:satMod val="250000"/>
              </a:schemeClr>
            </a:gs>
            <a:gs pos="100000">
              <a:schemeClr val="accent1">
                <a:shade val="80000"/>
                <a:hueOff val="532167"/>
                <a:satOff val="-29883"/>
                <a:lumOff val="25771"/>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fr-FR" sz="2000" b="1" kern="1200" smtClean="0">
              <a:latin typeface="Calibri" pitchFamily="34" charset="0"/>
              <a:ea typeface="Times New Roman" pitchFamily="18" charset="0"/>
              <a:cs typeface="Helvetica"/>
            </a:rPr>
            <a:t>Supprimer les temps de latence quels que soient les traitements à appliquer ;</a:t>
          </a:r>
          <a:endParaRPr lang="fr-FR" sz="2000" b="1" kern="1200" dirty="0" smtClean="0">
            <a:latin typeface="Calibri" pitchFamily="34" charset="0"/>
            <a:ea typeface="Times New Roman" pitchFamily="18" charset="0"/>
            <a:cs typeface="Helvetica"/>
          </a:endParaRPr>
        </a:p>
      </dsp:txBody>
      <dsp:txXfrm>
        <a:off x="1515408" y="2499360"/>
        <a:ext cx="5783807" cy="731519"/>
      </dsp:txXfrm>
    </dsp:sp>
    <dsp:sp modelId="{62D2399E-8D1C-428A-9BF5-3847218C8918}">
      <dsp:nvSpPr>
        <dsp:cNvPr id="0" name=""/>
        <dsp:cNvSpPr/>
      </dsp:nvSpPr>
      <dsp:spPr>
        <a:xfrm>
          <a:off x="2020544" y="3332480"/>
          <a:ext cx="6764431" cy="731520"/>
        </a:xfrm>
        <a:prstGeom prst="roundRect">
          <a:avLst>
            <a:gd name="adj" fmla="val 10000"/>
          </a:avLst>
        </a:prstGeom>
        <a:gradFill rotWithShape="0">
          <a:gsLst>
            <a:gs pos="0">
              <a:schemeClr val="accent1">
                <a:shade val="80000"/>
                <a:hueOff val="709556"/>
                <a:satOff val="-39844"/>
                <a:lumOff val="34361"/>
                <a:alphaOff val="0"/>
                <a:tint val="62000"/>
                <a:satMod val="180000"/>
              </a:schemeClr>
            </a:gs>
            <a:gs pos="65000">
              <a:schemeClr val="accent1">
                <a:shade val="80000"/>
                <a:hueOff val="709556"/>
                <a:satOff val="-39844"/>
                <a:lumOff val="34361"/>
                <a:alphaOff val="0"/>
                <a:tint val="32000"/>
                <a:satMod val="250000"/>
              </a:schemeClr>
            </a:gs>
            <a:gs pos="100000">
              <a:schemeClr val="accent1">
                <a:shade val="80000"/>
                <a:hueOff val="709556"/>
                <a:satOff val="-39844"/>
                <a:lumOff val="34361"/>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fr-FR" sz="2000" b="1" kern="1200" smtClean="0">
              <a:latin typeface="Calibri" pitchFamily="34" charset="0"/>
              <a:ea typeface="Times New Roman" pitchFamily="18" charset="0"/>
              <a:cs typeface="Helvetica"/>
            </a:rPr>
            <a:t>Transformer les données en décisions, prescriptions et actions.</a:t>
          </a:r>
          <a:endParaRPr lang="fr-FR" sz="2000" b="1" kern="1200" dirty="0" smtClean="0">
            <a:latin typeface="Calibri" pitchFamily="34" charset="0"/>
            <a:ea typeface="Times New Roman" pitchFamily="18" charset="0"/>
            <a:cs typeface="Helvetica"/>
          </a:endParaRPr>
        </a:p>
      </dsp:txBody>
      <dsp:txXfrm>
        <a:off x="2020544" y="3332480"/>
        <a:ext cx="5783807" cy="731519"/>
      </dsp:txXfrm>
    </dsp:sp>
    <dsp:sp modelId="{98B56B1B-9943-40CE-85C8-876E7796E73C}">
      <dsp:nvSpPr>
        <dsp:cNvPr id="0" name=""/>
        <dsp:cNvSpPr/>
      </dsp:nvSpPr>
      <dsp:spPr>
        <a:xfrm>
          <a:off x="6288943" y="534416"/>
          <a:ext cx="475488" cy="475488"/>
        </a:xfrm>
        <a:prstGeom prst="downArrow">
          <a:avLst>
            <a:gd name="adj1" fmla="val 55000"/>
            <a:gd name="adj2" fmla="val 45000"/>
          </a:avLst>
        </a:prstGeom>
        <a:solidFill>
          <a:srgbClr val="002060">
            <a:alpha val="90000"/>
          </a:srgb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endParaRPr lang="fr-FR" sz="1700" kern="1200"/>
        </a:p>
      </dsp:txBody>
      <dsp:txXfrm>
        <a:off x="6288943" y="534416"/>
        <a:ext cx="475488" cy="475488"/>
      </dsp:txXfrm>
    </dsp:sp>
    <dsp:sp modelId="{BBD7AA17-2B24-450A-B4B0-022C790B2D59}">
      <dsp:nvSpPr>
        <dsp:cNvPr id="0" name=""/>
        <dsp:cNvSpPr/>
      </dsp:nvSpPr>
      <dsp:spPr>
        <a:xfrm>
          <a:off x="6794079" y="1367536"/>
          <a:ext cx="475488" cy="475488"/>
        </a:xfrm>
        <a:prstGeom prst="downArrow">
          <a:avLst>
            <a:gd name="adj1" fmla="val 55000"/>
            <a:gd name="adj2" fmla="val 45000"/>
          </a:avLst>
        </a:prstGeom>
        <a:solidFill>
          <a:srgbClr val="002060">
            <a:alpha val="90000"/>
          </a:srgb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endParaRPr lang="fr-FR" sz="1700" kern="1200"/>
        </a:p>
      </dsp:txBody>
      <dsp:txXfrm>
        <a:off x="6794079" y="1367536"/>
        <a:ext cx="475488" cy="475488"/>
      </dsp:txXfrm>
    </dsp:sp>
    <dsp:sp modelId="{934D00FD-FCD5-48F7-993D-908E47F6FA17}">
      <dsp:nvSpPr>
        <dsp:cNvPr id="0" name=""/>
        <dsp:cNvSpPr/>
      </dsp:nvSpPr>
      <dsp:spPr>
        <a:xfrm>
          <a:off x="7272807" y="2176015"/>
          <a:ext cx="475488" cy="475488"/>
        </a:xfrm>
        <a:prstGeom prst="downArrow">
          <a:avLst>
            <a:gd name="adj1" fmla="val 55000"/>
            <a:gd name="adj2" fmla="val 45000"/>
          </a:avLst>
        </a:prstGeom>
        <a:solidFill>
          <a:srgbClr val="002060">
            <a:alpha val="90000"/>
          </a:srgb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endParaRPr lang="fr-FR" sz="1700" kern="1200"/>
        </a:p>
      </dsp:txBody>
      <dsp:txXfrm>
        <a:off x="7272807" y="2176015"/>
        <a:ext cx="475488" cy="475488"/>
      </dsp:txXfrm>
    </dsp:sp>
    <dsp:sp modelId="{D3B55171-DF18-4E50-AE60-99ECF57F7503}">
      <dsp:nvSpPr>
        <dsp:cNvPr id="0" name=""/>
        <dsp:cNvSpPr/>
      </dsp:nvSpPr>
      <dsp:spPr>
        <a:xfrm>
          <a:off x="7804351" y="3029712"/>
          <a:ext cx="475488" cy="475488"/>
        </a:xfrm>
        <a:prstGeom prst="downArrow">
          <a:avLst>
            <a:gd name="adj1" fmla="val 55000"/>
            <a:gd name="adj2" fmla="val 45000"/>
          </a:avLst>
        </a:prstGeom>
        <a:solidFill>
          <a:srgbClr val="002060">
            <a:alpha val="90000"/>
          </a:srgb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endParaRPr lang="fr-FR" sz="1700" kern="1200"/>
        </a:p>
      </dsp:txBody>
      <dsp:txXfrm>
        <a:off x="7804351" y="3029712"/>
        <a:ext cx="475488" cy="475488"/>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CBA8EB1-6A91-4371-804F-53C79F303E2F}" type="datetimeFigureOut">
              <a:rPr lang="fr-FR" smtClean="0"/>
              <a:pPr/>
              <a:t>17/10/2016</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dirty="0"/>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F03336-83CD-40D8-88B6-55E9F14ACE89}" type="slidenum">
              <a:rPr lang="fr-FR" sz="1400" b="1" smtClean="0">
                <a:solidFill>
                  <a:srgbClr val="002060"/>
                </a:solidFill>
              </a:rPr>
              <a:pPr/>
              <a:t>‹N°›</a:t>
            </a:fld>
            <a:endParaRPr lang="fr-FR" b="1" dirty="0">
              <a:solidFill>
                <a:srgbClr val="002060"/>
              </a:solidFill>
            </a:endParaRPr>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Triangle rect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r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fr-FR" smtClean="0"/>
              <a:t>Cliquez pour modifier le style du titre</a:t>
            </a:r>
            <a:endParaRPr kumimoji="0" lang="en-US"/>
          </a:p>
        </p:txBody>
      </p:sp>
      <p:sp>
        <p:nvSpPr>
          <p:cNvPr id="17" name="Sous-titr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Cliquez pour modifier le style des sous-titres du masque</a:t>
            </a:r>
            <a:endParaRPr kumimoji="0" lang="en-US"/>
          </a:p>
        </p:txBody>
      </p:sp>
      <p:grpSp>
        <p:nvGrpSpPr>
          <p:cNvPr id="2" name="Groupe 1"/>
          <p:cNvGrpSpPr/>
          <p:nvPr/>
        </p:nvGrpSpPr>
        <p:grpSpPr>
          <a:xfrm>
            <a:off x="-3765" y="4953000"/>
            <a:ext cx="9147765" cy="1912088"/>
            <a:chOff x="-3765" y="4832896"/>
            <a:chExt cx="9147765" cy="2032192"/>
          </a:xfrm>
        </p:grpSpPr>
        <p:sp>
          <p:nvSpPr>
            <p:cNvPr id="7" name="Forme libre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orme libre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orme libre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Connecteur droit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Espace réservé de la date 29"/>
          <p:cNvSpPr>
            <a:spLocks noGrp="1"/>
          </p:cNvSpPr>
          <p:nvPr>
            <p:ph type="dt" sz="half" idx="10"/>
          </p:nvPr>
        </p:nvSpPr>
        <p:spPr/>
        <p:txBody>
          <a:bodyPr/>
          <a:lstStyle>
            <a:lvl1pPr>
              <a:defRPr>
                <a:solidFill>
                  <a:srgbClr val="FFFFFF"/>
                </a:solidFill>
              </a:defRPr>
            </a:lvl1pPr>
            <a:extLst/>
          </a:lstStyle>
          <a:p>
            <a:fld id="{56AE6D6D-73D0-4E7F-9212-CE9FEB09D920}" type="datetimeFigureOut">
              <a:rPr lang="fr-FR" smtClean="0"/>
              <a:pPr/>
              <a:t>17/10/2016</a:t>
            </a:fld>
            <a:endParaRPr lang="fr-FR"/>
          </a:p>
        </p:txBody>
      </p:sp>
      <p:sp>
        <p:nvSpPr>
          <p:cNvPr id="19" name="Espace réservé du pied de page 18"/>
          <p:cNvSpPr>
            <a:spLocks noGrp="1"/>
          </p:cNvSpPr>
          <p:nvPr>
            <p:ph type="ftr" sz="quarter" idx="11"/>
          </p:nvPr>
        </p:nvSpPr>
        <p:spPr/>
        <p:txBody>
          <a:bodyPr/>
          <a:lstStyle>
            <a:lvl1pPr>
              <a:defRPr>
                <a:solidFill>
                  <a:schemeClr val="accent1">
                    <a:tint val="20000"/>
                  </a:schemeClr>
                </a:solidFill>
              </a:defRPr>
            </a:lvl1pPr>
            <a:extLst/>
          </a:lstStyle>
          <a:p>
            <a:endParaRPr lang="fr-FR"/>
          </a:p>
        </p:txBody>
      </p:sp>
      <p:sp>
        <p:nvSpPr>
          <p:cNvPr id="27" name="Espace réservé du numéro de diapositive 26"/>
          <p:cNvSpPr>
            <a:spLocks noGrp="1"/>
          </p:cNvSpPr>
          <p:nvPr>
            <p:ph type="sldNum" sz="quarter" idx="12"/>
          </p:nvPr>
        </p:nvSpPr>
        <p:spPr/>
        <p:txBody>
          <a:bodyPr/>
          <a:lstStyle>
            <a:lvl1pPr>
              <a:defRPr>
                <a:solidFill>
                  <a:srgbClr val="FFFFFF"/>
                </a:solidFill>
              </a:defRPr>
            </a:lvl1pPr>
            <a:extLst/>
          </a:lstStyle>
          <a:p>
            <a:fld id="{C0C4B553-A01B-49BA-9911-BF676F6B1EE3}"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1481329"/>
            <a:ext cx="8229600" cy="4386071"/>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56AE6D6D-73D0-4E7F-9212-CE9FEB09D920}" type="datetimeFigureOut">
              <a:rPr lang="fr-FR" smtClean="0"/>
              <a:pPr/>
              <a:t>17/10/2016</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C0C4B553-A01B-49BA-9911-BF676F6B1EE3}"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44013" y="274640"/>
            <a:ext cx="1777470" cy="5592761"/>
          </a:xfrm>
        </p:spPr>
        <p:txBody>
          <a:bodyPr vert="eaVert"/>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274641"/>
            <a:ext cx="6324600" cy="5592760"/>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56AE6D6D-73D0-4E7F-9212-CE9FEB09D920}" type="datetimeFigureOut">
              <a:rPr lang="fr-FR" smtClean="0"/>
              <a:pPr/>
              <a:t>17/10/2016</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C0C4B553-A01B-49BA-9911-BF676F6B1EE3}"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56AE6D6D-73D0-4E7F-9212-CE9FEB09D920}" type="datetimeFigureOut">
              <a:rPr lang="fr-FR" smtClean="0"/>
              <a:pPr/>
              <a:t>17/10/2016</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C0C4B553-A01B-49BA-9911-BF676F6B1EE3}" type="slidenum">
              <a:rPr lang="fr-FR" smtClean="0"/>
              <a:pPr/>
              <a:t>‹N°›</a:t>
            </a:fld>
            <a:endParaRPr lang="fr-FR"/>
          </a:p>
        </p:txBody>
      </p:sp>
      <p:sp>
        <p:nvSpPr>
          <p:cNvPr id="7" name="Titre 6"/>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extLst/>
          </a:lstStyle>
          <a:p>
            <a:fld id="{56AE6D6D-73D0-4E7F-9212-CE9FEB09D920}" type="datetimeFigureOut">
              <a:rPr lang="fr-FR" smtClean="0"/>
              <a:pPr/>
              <a:t>17/10/2016</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C0C4B553-A01B-49BA-9911-BF676F6B1EE3}" type="slidenum">
              <a:rPr lang="fr-FR" smtClean="0"/>
              <a:pPr/>
              <a:t>‹N°›</a:t>
            </a:fld>
            <a:endParaRPr lang="fr-FR"/>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bg>
      <p:bgRef idx="1002">
        <a:schemeClr val="bg1"/>
      </p:bgRef>
    </p:bg>
    <p:spTree>
      <p:nvGrpSpPr>
        <p:cNvPr id="1" name=""/>
        <p:cNvGrpSpPr/>
        <p:nvPr/>
      </p:nvGrpSpPr>
      <p:grpSpPr>
        <a:xfrm>
          <a:off x="0" y="0"/>
          <a:ext cx="0" cy="0"/>
          <a:chOff x="0" y="0"/>
          <a:chExt cx="0" cy="0"/>
        </a:xfrm>
      </p:grpSpPr>
      <p:sp>
        <p:nvSpPr>
          <p:cNvPr id="3" name="Espace réservé du contenu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56AE6D6D-73D0-4E7F-9212-CE9FEB09D920}" type="datetimeFigureOut">
              <a:rPr lang="fr-FR" smtClean="0"/>
              <a:pPr/>
              <a:t>17/10/2016</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C0C4B553-A01B-49BA-9911-BF676F6B1EE3}" type="slidenum">
              <a:rPr lang="fr-FR" smtClean="0"/>
              <a:pPr/>
              <a:t>‹N°›</a:t>
            </a:fld>
            <a:endParaRPr lang="fr-FR"/>
          </a:p>
        </p:txBody>
      </p:sp>
      <p:sp>
        <p:nvSpPr>
          <p:cNvPr id="8" name="Titre 7"/>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bg>
      <p:bgRef idx="1003">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8229600" cy="1143000"/>
          </a:xfrm>
        </p:spPr>
        <p:txBody>
          <a:bodyPr anchor="ctr"/>
          <a:lstStyle>
            <a:lvl1pPr>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extLst/>
          </a:lstStyle>
          <a:p>
            <a:fld id="{56AE6D6D-73D0-4E7F-9212-CE9FEB09D920}" type="datetimeFigureOut">
              <a:rPr lang="fr-FR" smtClean="0"/>
              <a:pPr/>
              <a:t>17/10/2016</a:t>
            </a:fld>
            <a:endParaRPr lang="fr-FR"/>
          </a:p>
        </p:txBody>
      </p:sp>
      <p:sp>
        <p:nvSpPr>
          <p:cNvPr id="8" name="Espace réservé du pied de page 7"/>
          <p:cNvSpPr>
            <a:spLocks noGrp="1"/>
          </p:cNvSpPr>
          <p:nvPr>
            <p:ph type="ftr" sz="quarter" idx="11"/>
          </p:nvPr>
        </p:nvSpPr>
        <p:spPr/>
        <p:txBody>
          <a:bodyPr/>
          <a:lstStyle>
            <a:extLst/>
          </a:lstStyle>
          <a:p>
            <a:endParaRPr lang="fr-FR"/>
          </a:p>
        </p:txBody>
      </p:sp>
      <p:sp>
        <p:nvSpPr>
          <p:cNvPr id="9" name="Espace réservé du numéro de diapositive 8"/>
          <p:cNvSpPr>
            <a:spLocks noGrp="1"/>
          </p:cNvSpPr>
          <p:nvPr>
            <p:ph type="sldNum" sz="quarter" idx="12"/>
          </p:nvPr>
        </p:nvSpPr>
        <p:spPr/>
        <p:txBody>
          <a:bodyPr/>
          <a:lstStyle>
            <a:extLst/>
          </a:lstStyle>
          <a:p>
            <a:fld id="{C0C4B553-A01B-49BA-9911-BF676F6B1EE3}" type="slidenum">
              <a:rPr lang="fr-FR" smtClean="0"/>
              <a:pPr/>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bg>
      <p:bgRef idx="1002">
        <a:schemeClr val="bg1"/>
      </p:bgRef>
    </p:bg>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extLst/>
          </a:lstStyle>
          <a:p>
            <a:fld id="{56AE6D6D-73D0-4E7F-9212-CE9FEB09D920}" type="datetimeFigureOut">
              <a:rPr lang="fr-FR" smtClean="0"/>
              <a:pPr/>
              <a:t>17/10/2016</a:t>
            </a:fld>
            <a:endParaRPr lang="fr-FR"/>
          </a:p>
        </p:txBody>
      </p:sp>
      <p:sp>
        <p:nvSpPr>
          <p:cNvPr id="4" name="Espace réservé du pied de page 3"/>
          <p:cNvSpPr>
            <a:spLocks noGrp="1"/>
          </p:cNvSpPr>
          <p:nvPr>
            <p:ph type="ftr" sz="quarter" idx="11"/>
          </p:nvPr>
        </p:nvSpPr>
        <p:spPr/>
        <p:txBody>
          <a:bodyPr/>
          <a:lstStyle>
            <a:extLst/>
          </a:lstStyle>
          <a:p>
            <a:endParaRPr lang="fr-FR"/>
          </a:p>
        </p:txBody>
      </p:sp>
      <p:sp>
        <p:nvSpPr>
          <p:cNvPr id="5" name="Espace réservé du numéro de diapositive 4"/>
          <p:cNvSpPr>
            <a:spLocks noGrp="1"/>
          </p:cNvSpPr>
          <p:nvPr>
            <p:ph type="sldNum" sz="quarter" idx="12"/>
          </p:nvPr>
        </p:nvSpPr>
        <p:spPr/>
        <p:txBody>
          <a:bodyPr/>
          <a:lstStyle>
            <a:extLst/>
          </a:lstStyle>
          <a:p>
            <a:fld id="{C0C4B553-A01B-49BA-9911-BF676F6B1EE3}" type="slidenum">
              <a:rPr lang="fr-FR" smtClean="0"/>
              <a:pPr/>
              <a:t>‹N°›</a:t>
            </a:fld>
            <a:endParaRPr lang="fr-FR"/>
          </a:p>
        </p:txBody>
      </p:sp>
      <p:sp>
        <p:nvSpPr>
          <p:cNvPr id="6" name="Titre 5"/>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extLst/>
          </a:lstStyle>
          <a:p>
            <a:fld id="{56AE6D6D-73D0-4E7F-9212-CE9FEB09D920}" type="datetimeFigureOut">
              <a:rPr lang="fr-FR" smtClean="0"/>
              <a:pPr/>
              <a:t>17/10/2016</a:t>
            </a:fld>
            <a:endParaRPr lang="fr-FR"/>
          </a:p>
        </p:txBody>
      </p:sp>
      <p:sp>
        <p:nvSpPr>
          <p:cNvPr id="3" name="Espace réservé du pied de page 2"/>
          <p:cNvSpPr>
            <a:spLocks noGrp="1"/>
          </p:cNvSpPr>
          <p:nvPr>
            <p:ph type="ftr" sz="quarter" idx="11"/>
          </p:nvPr>
        </p:nvSpPr>
        <p:spPr/>
        <p:txBody>
          <a:bodyPr/>
          <a:lstStyle>
            <a:extLst/>
          </a:lstStyle>
          <a:p>
            <a:endParaRPr lang="fr-FR"/>
          </a:p>
        </p:txBody>
      </p:sp>
      <p:sp>
        <p:nvSpPr>
          <p:cNvPr id="4" name="Espace réservé du numéro de diapositive 3"/>
          <p:cNvSpPr>
            <a:spLocks noGrp="1"/>
          </p:cNvSpPr>
          <p:nvPr>
            <p:ph type="sldNum" sz="quarter" idx="12"/>
          </p:nvPr>
        </p:nvSpPr>
        <p:spPr/>
        <p:txBody>
          <a:bodyPr/>
          <a:lstStyle>
            <a:extLst/>
          </a:lstStyle>
          <a:p>
            <a:fld id="{C0C4B553-A01B-49BA-9911-BF676F6B1EE3}"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3">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a:xfrm>
            <a:off x="6727032" y="6407944"/>
            <a:ext cx="1920240" cy="365760"/>
          </a:xfrm>
        </p:spPr>
        <p:txBody>
          <a:bodyPr/>
          <a:lstStyle>
            <a:extLst/>
          </a:lstStyle>
          <a:p>
            <a:fld id="{56AE6D6D-73D0-4E7F-9212-CE9FEB09D920}" type="datetimeFigureOut">
              <a:rPr lang="fr-FR" smtClean="0"/>
              <a:pPr/>
              <a:t>17/10/2016</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C0C4B553-A01B-49BA-9911-BF676F6B1EE3}" type="slidenum">
              <a:rPr lang="fr-FR" smtClean="0"/>
              <a:pPr/>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2">
        <a:schemeClr val="bg1"/>
      </p:bgRef>
    </p:bg>
    <p:spTree>
      <p:nvGrpSpPr>
        <p:cNvPr id="1" name=""/>
        <p:cNvGrpSpPr/>
        <p:nvPr/>
      </p:nvGrpSpPr>
      <p:grpSpPr>
        <a:xfrm>
          <a:off x="0" y="0"/>
          <a:ext cx="0" cy="0"/>
          <a:chOff x="0" y="0"/>
          <a:chExt cx="0" cy="0"/>
        </a:xfrm>
      </p:grpSpPr>
      <p:sp>
        <p:nvSpPr>
          <p:cNvPr id="4" name="Espace réservé du texte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fr-FR" smtClean="0"/>
              <a:t>Cliquez pour modifier les styles du texte du masque</a:t>
            </a:r>
          </a:p>
        </p:txBody>
      </p:sp>
      <p:sp>
        <p:nvSpPr>
          <p:cNvPr id="3" name="Espace réservé pour une image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fr-FR" smtClean="0"/>
              <a:t>Cliquez sur l'icône pour ajouter une image</a:t>
            </a:r>
            <a:endParaRPr kumimoji="0" lang="en-US" dirty="0"/>
          </a:p>
        </p:txBody>
      </p:sp>
      <p:sp>
        <p:nvSpPr>
          <p:cNvPr id="5" name="Espace réservé de la date 4"/>
          <p:cNvSpPr>
            <a:spLocks noGrp="1"/>
          </p:cNvSpPr>
          <p:nvPr>
            <p:ph type="dt" sz="half" idx="10"/>
          </p:nvPr>
        </p:nvSpPr>
        <p:spPr/>
        <p:txBody>
          <a:bodyPr/>
          <a:lstStyle>
            <a:lvl1pPr>
              <a:defRPr>
                <a:solidFill>
                  <a:schemeClr val="tx1"/>
                </a:solidFill>
              </a:defRPr>
            </a:lvl1pPr>
            <a:extLst/>
          </a:lstStyle>
          <a:p>
            <a:fld id="{56AE6D6D-73D0-4E7F-9212-CE9FEB09D920}" type="datetimeFigureOut">
              <a:rPr lang="fr-FR" smtClean="0"/>
              <a:pPr/>
              <a:t>17/10/2016</a:t>
            </a:fld>
            <a:endParaRPr lang="fr-FR"/>
          </a:p>
        </p:txBody>
      </p:sp>
      <p:sp>
        <p:nvSpPr>
          <p:cNvPr id="6" name="Espace réservé du pied de page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fr-FR"/>
          </a:p>
        </p:txBody>
      </p:sp>
      <p:sp>
        <p:nvSpPr>
          <p:cNvPr id="7" name="Espace réservé du numéro de diapositive 6"/>
          <p:cNvSpPr>
            <a:spLocks noGrp="1"/>
          </p:cNvSpPr>
          <p:nvPr>
            <p:ph type="sldNum" sz="quarter" idx="12"/>
          </p:nvPr>
        </p:nvSpPr>
        <p:spPr/>
        <p:txBody>
          <a:bodyPr/>
          <a:lstStyle>
            <a:lvl1pPr>
              <a:defRPr>
                <a:solidFill>
                  <a:schemeClr val="tx1"/>
                </a:solidFill>
              </a:defRPr>
            </a:lvl1pPr>
            <a:extLst/>
          </a:lstStyle>
          <a:p>
            <a:fld id="{C0C4B553-A01B-49BA-9911-BF676F6B1EE3}" type="slidenum">
              <a:rPr lang="fr-FR" smtClean="0"/>
              <a:pPr/>
              <a:t>‹N°›</a:t>
            </a:fld>
            <a:endParaRPr lang="fr-FR"/>
          </a:p>
        </p:txBody>
      </p:sp>
      <p:sp>
        <p:nvSpPr>
          <p:cNvPr id="2" name="Titr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fr-FR" smtClean="0"/>
              <a:t>Cliquez pour modifier le style du titre</a:t>
            </a:r>
            <a:endParaRPr kumimoji="0" lang="en-US"/>
          </a:p>
        </p:txBody>
      </p:sp>
      <p:sp>
        <p:nvSpPr>
          <p:cNvPr id="8" name="Forme libre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orme libre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Triangle rect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Connecteur droit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orme libre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orme libre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Triangle rect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Connecteur droit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Espace réservé du titre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6AE6D6D-73D0-4E7F-9212-CE9FEB09D920}" type="datetimeFigureOut">
              <a:rPr lang="fr-FR" smtClean="0"/>
              <a:pPr/>
              <a:t>17/10/2016</a:t>
            </a:fld>
            <a:endParaRPr lang="fr-FR"/>
          </a:p>
        </p:txBody>
      </p:sp>
      <p:sp>
        <p:nvSpPr>
          <p:cNvPr id="22" name="Espace réservé du pied de page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fr-FR"/>
          </a:p>
        </p:txBody>
      </p:sp>
      <p:sp>
        <p:nvSpPr>
          <p:cNvPr id="18" name="Espace réservé du numéro de diapositive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0C4B553-A01B-49BA-9911-BF676F6B1EE3}"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Users\MVENTURI\Desktop\GIM_logo_violet.PNG"/>
          <p:cNvPicPr>
            <a:picLocks noChangeAspect="1" noChangeArrowheads="1"/>
          </p:cNvPicPr>
          <p:nvPr/>
        </p:nvPicPr>
        <p:blipFill>
          <a:blip r:embed="rId2" cstate="print"/>
          <a:srcRect/>
          <a:stretch>
            <a:fillRect/>
          </a:stretch>
        </p:blipFill>
        <p:spPr bwMode="auto">
          <a:xfrm>
            <a:off x="35496" y="44624"/>
            <a:ext cx="1359123" cy="829065"/>
          </a:xfrm>
          <a:prstGeom prst="rect">
            <a:avLst/>
          </a:prstGeom>
          <a:noFill/>
        </p:spPr>
      </p:pic>
      <p:sp>
        <p:nvSpPr>
          <p:cNvPr id="4" name="Rectangle 3"/>
          <p:cNvSpPr/>
          <p:nvPr/>
        </p:nvSpPr>
        <p:spPr>
          <a:xfrm>
            <a:off x="1547664" y="179929"/>
            <a:ext cx="7560840" cy="584775"/>
          </a:xfrm>
          <a:prstGeom prst="rect">
            <a:avLst/>
          </a:prstGeom>
        </p:spPr>
        <p:txBody>
          <a:bodyPr wrap="square">
            <a:spAutoFit/>
          </a:bodyPr>
          <a:lstStyle/>
          <a:p>
            <a:r>
              <a:rPr lang="fr-FR" sz="3200" b="1" dirty="0" smtClean="0">
                <a:solidFill>
                  <a:srgbClr val="FF0000"/>
                </a:solidFill>
                <a:effectLst>
                  <a:outerShdw blurRad="38100" dist="38100" dir="2700000" algn="tl">
                    <a:srgbClr val="000000">
                      <a:alpha val="43137"/>
                    </a:srgbClr>
                  </a:outerShdw>
                </a:effectLst>
              </a:rPr>
              <a:t>PCP - Plan de Contrôle de Projet</a:t>
            </a:r>
          </a:p>
        </p:txBody>
      </p:sp>
      <p:sp>
        <p:nvSpPr>
          <p:cNvPr id="6" name="Rectangle 5"/>
          <p:cNvSpPr/>
          <p:nvPr/>
        </p:nvSpPr>
        <p:spPr>
          <a:xfrm>
            <a:off x="27112" y="5909210"/>
            <a:ext cx="6705128" cy="400110"/>
          </a:xfrm>
          <a:prstGeom prst="rect">
            <a:avLst/>
          </a:prstGeom>
        </p:spPr>
        <p:txBody>
          <a:bodyPr wrap="square">
            <a:spAutoFit/>
          </a:bodyPr>
          <a:lstStyle/>
          <a:p>
            <a:r>
              <a:rPr lang="fr-FR" sz="2000" b="1" dirty="0" smtClean="0">
                <a:solidFill>
                  <a:schemeClr val="bg1"/>
                </a:solidFill>
              </a:rPr>
              <a:t>Les 10 principales étapes de la Conduite de projet </a:t>
            </a:r>
            <a:endParaRPr lang="fr-FR" sz="2000" dirty="0">
              <a:solidFill>
                <a:schemeClr val="bg1"/>
              </a:solidFill>
            </a:endParaRPr>
          </a:p>
        </p:txBody>
      </p:sp>
      <p:sp>
        <p:nvSpPr>
          <p:cNvPr id="13" name="Rectangle 12"/>
          <p:cNvSpPr/>
          <p:nvPr/>
        </p:nvSpPr>
        <p:spPr>
          <a:xfrm>
            <a:off x="2483768" y="1006564"/>
            <a:ext cx="5112568" cy="3862596"/>
          </a:xfrm>
          <a:prstGeom prst="rect">
            <a:avLst/>
          </a:prstGeom>
        </p:spPr>
        <p:txBody>
          <a:bodyPr wrap="square">
            <a:spAutoFit/>
          </a:bodyPr>
          <a:lstStyle/>
          <a:p>
            <a:pPr marL="468000" lvl="0" indent="-468000" fontAlgn="base">
              <a:spcBef>
                <a:spcPct val="0"/>
              </a:spcBef>
              <a:spcAft>
                <a:spcPts val="600"/>
              </a:spcAft>
              <a:buFont typeface="+mj-lt"/>
              <a:buAutoNum type="arabicPeriod"/>
            </a:pPr>
            <a:r>
              <a:rPr lang="fr-FR" sz="2000" b="1" spc="100" dirty="0" smtClean="0">
                <a:effectLst>
                  <a:outerShdw blurRad="38100" dist="38100" dir="2700000" algn="tl">
                    <a:srgbClr val="000000">
                      <a:alpha val="43137"/>
                    </a:srgbClr>
                  </a:outerShdw>
                </a:effectLst>
              </a:rPr>
              <a:t>Clarifier l’idée.</a:t>
            </a:r>
          </a:p>
          <a:p>
            <a:pPr marL="468000" lvl="0" indent="-468000" eaLnBrk="0" fontAlgn="base" hangingPunct="0">
              <a:spcBef>
                <a:spcPct val="0"/>
              </a:spcBef>
              <a:spcAft>
                <a:spcPts val="600"/>
              </a:spcAft>
              <a:buFont typeface="+mj-lt"/>
              <a:buAutoNum type="arabicPeriod"/>
            </a:pPr>
            <a:r>
              <a:rPr lang="fr-FR" sz="2000" b="1" spc="100" dirty="0" smtClean="0">
                <a:effectLst>
                  <a:outerShdw blurRad="38100" dist="38100" dir="2700000" algn="tl">
                    <a:srgbClr val="000000">
                      <a:alpha val="43137"/>
                    </a:srgbClr>
                  </a:outerShdw>
                </a:effectLst>
              </a:rPr>
              <a:t>Faire l’état des lieux.</a:t>
            </a:r>
          </a:p>
          <a:p>
            <a:pPr marL="468000" lvl="0" indent="-468000" eaLnBrk="0" fontAlgn="base" hangingPunct="0">
              <a:spcBef>
                <a:spcPct val="0"/>
              </a:spcBef>
              <a:spcAft>
                <a:spcPts val="600"/>
              </a:spcAft>
              <a:buFont typeface="+mj-lt"/>
              <a:buAutoNum type="arabicPeriod"/>
            </a:pPr>
            <a:r>
              <a:rPr lang="fr-FR" sz="2000" b="1" spc="100" dirty="0" smtClean="0">
                <a:effectLst>
                  <a:outerShdw blurRad="38100" dist="38100" dir="2700000" algn="tl">
                    <a:srgbClr val="000000">
                      <a:alpha val="43137"/>
                    </a:srgbClr>
                  </a:outerShdw>
                </a:effectLst>
              </a:rPr>
              <a:t>Elaborer le budget prévisionnel.</a:t>
            </a:r>
          </a:p>
          <a:p>
            <a:pPr marL="468000" lvl="0" indent="-468000" eaLnBrk="0" fontAlgn="base" hangingPunct="0">
              <a:spcBef>
                <a:spcPct val="0"/>
              </a:spcBef>
              <a:spcAft>
                <a:spcPts val="600"/>
              </a:spcAft>
              <a:buFont typeface="+mj-lt"/>
              <a:buAutoNum type="arabicPeriod"/>
            </a:pPr>
            <a:r>
              <a:rPr lang="fr-FR" sz="2000" b="1" spc="100" dirty="0" smtClean="0">
                <a:effectLst>
                  <a:outerShdw blurRad="38100" dist="38100" dir="2700000" algn="tl">
                    <a:srgbClr val="000000">
                      <a:alpha val="43137"/>
                    </a:srgbClr>
                  </a:outerShdw>
                </a:effectLst>
              </a:rPr>
              <a:t>Formaliser le projet.</a:t>
            </a:r>
          </a:p>
          <a:p>
            <a:pPr marL="468000" lvl="0" indent="-468000" eaLnBrk="0" fontAlgn="base" hangingPunct="0">
              <a:spcBef>
                <a:spcPct val="0"/>
              </a:spcBef>
              <a:spcAft>
                <a:spcPts val="600"/>
              </a:spcAft>
              <a:buFont typeface="+mj-lt"/>
              <a:buAutoNum type="arabicPeriod"/>
            </a:pPr>
            <a:r>
              <a:rPr lang="fr-FR" sz="2000" b="1" spc="100" dirty="0" smtClean="0">
                <a:effectLst>
                  <a:outerShdw blurRad="38100" dist="38100" dir="2700000" algn="tl">
                    <a:srgbClr val="000000">
                      <a:alpha val="43137"/>
                    </a:srgbClr>
                  </a:outerShdw>
                </a:effectLst>
              </a:rPr>
              <a:t>Trouver des partenaires.</a:t>
            </a:r>
          </a:p>
          <a:p>
            <a:pPr marL="468000" lvl="0" indent="-468000" eaLnBrk="0" fontAlgn="base" hangingPunct="0">
              <a:spcBef>
                <a:spcPct val="0"/>
              </a:spcBef>
              <a:spcAft>
                <a:spcPts val="600"/>
              </a:spcAft>
              <a:buFont typeface="+mj-lt"/>
              <a:buAutoNum type="arabicPeriod"/>
            </a:pPr>
            <a:r>
              <a:rPr lang="fr-FR" sz="2000" b="1" spc="100" dirty="0" smtClean="0">
                <a:effectLst>
                  <a:outerShdw blurRad="38100" dist="38100" dir="2700000" algn="tl">
                    <a:srgbClr val="000000">
                      <a:alpha val="43137"/>
                    </a:srgbClr>
                  </a:outerShdw>
                </a:effectLst>
              </a:rPr>
              <a:t>Bâtir le plan d’action.</a:t>
            </a:r>
          </a:p>
          <a:p>
            <a:pPr marL="468000" lvl="0" indent="-468000" eaLnBrk="0" fontAlgn="base" hangingPunct="0">
              <a:spcBef>
                <a:spcPct val="0"/>
              </a:spcBef>
              <a:spcAft>
                <a:spcPts val="600"/>
              </a:spcAft>
              <a:buFont typeface="+mj-lt"/>
              <a:buAutoNum type="arabicPeriod"/>
            </a:pPr>
            <a:r>
              <a:rPr lang="fr-FR" sz="2000" b="1" spc="100" dirty="0" smtClean="0">
                <a:effectLst>
                  <a:outerShdw blurRad="38100" dist="38100" dir="2700000" algn="tl">
                    <a:srgbClr val="000000">
                      <a:alpha val="43137"/>
                    </a:srgbClr>
                  </a:outerShdw>
                </a:effectLst>
              </a:rPr>
              <a:t>Communiquer.</a:t>
            </a:r>
          </a:p>
          <a:p>
            <a:pPr marL="468000" lvl="0" indent="-468000" eaLnBrk="0" fontAlgn="base" hangingPunct="0">
              <a:spcBef>
                <a:spcPct val="0"/>
              </a:spcBef>
              <a:spcAft>
                <a:spcPts val="600"/>
              </a:spcAft>
              <a:buFont typeface="+mj-lt"/>
              <a:buAutoNum type="arabicPeriod"/>
            </a:pPr>
            <a:r>
              <a:rPr lang="fr-FR" sz="2000" b="1" spc="100" dirty="0" smtClean="0">
                <a:effectLst>
                  <a:outerShdw blurRad="38100" dist="38100" dir="2700000" algn="tl">
                    <a:srgbClr val="000000">
                      <a:alpha val="43137"/>
                    </a:srgbClr>
                  </a:outerShdw>
                </a:effectLst>
              </a:rPr>
              <a:t>Réaliser le projet.</a:t>
            </a:r>
          </a:p>
          <a:p>
            <a:pPr marL="468000" lvl="0" indent="-468000" eaLnBrk="0" fontAlgn="base" hangingPunct="0">
              <a:spcBef>
                <a:spcPct val="0"/>
              </a:spcBef>
              <a:spcAft>
                <a:spcPts val="600"/>
              </a:spcAft>
              <a:buFont typeface="+mj-lt"/>
              <a:buAutoNum type="arabicPeriod"/>
            </a:pPr>
            <a:r>
              <a:rPr lang="fr-FR" sz="2000" b="1" spc="100" dirty="0" smtClean="0">
                <a:effectLst>
                  <a:outerShdw blurRad="38100" dist="38100" dir="2700000" algn="tl">
                    <a:srgbClr val="000000">
                      <a:alpha val="43137"/>
                    </a:srgbClr>
                  </a:outerShdw>
                </a:effectLst>
              </a:rPr>
              <a:t>Evaluer et rendre compte.</a:t>
            </a:r>
          </a:p>
          <a:p>
            <a:pPr marL="468000" lvl="0" indent="-468000" eaLnBrk="0" fontAlgn="base" hangingPunct="0">
              <a:spcBef>
                <a:spcPct val="0"/>
              </a:spcBef>
              <a:spcAft>
                <a:spcPts val="600"/>
              </a:spcAft>
              <a:buFont typeface="+mj-lt"/>
              <a:buAutoNum type="arabicPeriod"/>
            </a:pPr>
            <a:r>
              <a:rPr lang="fr-FR" sz="2000" b="1" spc="100" dirty="0" smtClean="0">
                <a:effectLst>
                  <a:outerShdw blurRad="38100" dist="38100" dir="2700000" algn="tl">
                    <a:srgbClr val="000000">
                      <a:alpha val="43137"/>
                    </a:srgbClr>
                  </a:outerShdw>
                </a:effectLst>
              </a:rPr>
              <a:t>Prolonger l’action.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5616" y="282134"/>
            <a:ext cx="7776864" cy="400110"/>
          </a:xfrm>
          <a:prstGeom prst="rect">
            <a:avLst/>
          </a:prstGeom>
          <a:ln>
            <a:noFill/>
          </a:ln>
        </p:spPr>
        <p:txBody>
          <a:bodyPr wrap="square" lIns="36000" rIns="36000">
            <a:spAutoFit/>
          </a:bodyPr>
          <a:lstStyle/>
          <a:p>
            <a:pPr lvl="0"/>
            <a:r>
              <a:rPr lang="fr-FR" sz="2000" b="1" dirty="0" smtClean="0">
                <a:solidFill>
                  <a:srgbClr val="FF0000"/>
                </a:solidFill>
              </a:rPr>
              <a:t>Gestion de Projet  -  Priorisation et gestion du temps</a:t>
            </a:r>
            <a:endParaRPr lang="fr-FR" sz="2000" b="1" dirty="0">
              <a:solidFill>
                <a:srgbClr val="FF0000"/>
              </a:solidFill>
            </a:endParaRPr>
          </a:p>
        </p:txBody>
      </p:sp>
      <p:pic>
        <p:nvPicPr>
          <p:cNvPr id="1026" name="Picture 2"/>
          <p:cNvPicPr>
            <a:picLocks noChangeAspect="1" noChangeArrowheads="1"/>
          </p:cNvPicPr>
          <p:nvPr/>
        </p:nvPicPr>
        <p:blipFill>
          <a:blip r:embed="rId2" cstate="print"/>
          <a:srcRect/>
          <a:stretch>
            <a:fillRect/>
          </a:stretch>
        </p:blipFill>
        <p:spPr bwMode="auto">
          <a:xfrm>
            <a:off x="219241" y="229991"/>
            <a:ext cx="680351" cy="390697"/>
          </a:xfrm>
          <a:prstGeom prst="rect">
            <a:avLst/>
          </a:prstGeom>
          <a:noFill/>
          <a:ln w="9525">
            <a:noFill/>
            <a:miter lim="800000"/>
            <a:headEnd/>
            <a:tailEnd/>
          </a:ln>
        </p:spPr>
      </p:pic>
      <p:graphicFrame>
        <p:nvGraphicFramePr>
          <p:cNvPr id="7" name="Diagramme 6"/>
          <p:cNvGraphicFramePr/>
          <p:nvPr/>
        </p:nvGraphicFramePr>
        <p:xfrm>
          <a:off x="179512" y="1397000"/>
          <a:ext cx="8784976"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5616" y="282134"/>
            <a:ext cx="7776864" cy="400110"/>
          </a:xfrm>
          <a:prstGeom prst="rect">
            <a:avLst/>
          </a:prstGeom>
          <a:ln>
            <a:noFill/>
          </a:ln>
        </p:spPr>
        <p:txBody>
          <a:bodyPr wrap="square" lIns="36000" rIns="36000">
            <a:spAutoFit/>
          </a:bodyPr>
          <a:lstStyle/>
          <a:p>
            <a:pPr lvl="0"/>
            <a:r>
              <a:rPr lang="fr-FR" sz="2000" b="1" dirty="0" smtClean="0">
                <a:solidFill>
                  <a:srgbClr val="FF0000"/>
                </a:solidFill>
              </a:rPr>
              <a:t>Gestion de Projet</a:t>
            </a:r>
            <a:endParaRPr lang="fr-FR" sz="2000" b="1" dirty="0">
              <a:solidFill>
                <a:srgbClr val="FF0000"/>
              </a:solidFill>
            </a:endParaRPr>
          </a:p>
        </p:txBody>
      </p:sp>
      <p:pic>
        <p:nvPicPr>
          <p:cNvPr id="1026" name="Picture 2"/>
          <p:cNvPicPr>
            <a:picLocks noChangeAspect="1" noChangeArrowheads="1"/>
          </p:cNvPicPr>
          <p:nvPr/>
        </p:nvPicPr>
        <p:blipFill>
          <a:blip r:embed="rId2" cstate="print"/>
          <a:srcRect/>
          <a:stretch>
            <a:fillRect/>
          </a:stretch>
        </p:blipFill>
        <p:spPr bwMode="auto">
          <a:xfrm>
            <a:off x="219241" y="229991"/>
            <a:ext cx="680351" cy="390697"/>
          </a:xfrm>
          <a:prstGeom prst="rect">
            <a:avLst/>
          </a:prstGeom>
          <a:noFill/>
          <a:ln w="9525">
            <a:noFill/>
            <a:miter lim="800000"/>
            <a:headEnd/>
            <a:tailEnd/>
          </a:ln>
        </p:spPr>
      </p:pic>
      <p:sp>
        <p:nvSpPr>
          <p:cNvPr id="6" name="Rectangle 5"/>
          <p:cNvSpPr/>
          <p:nvPr/>
        </p:nvSpPr>
        <p:spPr>
          <a:xfrm>
            <a:off x="251520" y="1124744"/>
            <a:ext cx="8640960" cy="4103688"/>
          </a:xfrm>
          <a:prstGeom prst="rect">
            <a:avLst/>
          </a:prstGeom>
        </p:spPr>
        <p:txBody>
          <a:bodyPr wrap="square">
            <a:spAutoFit/>
          </a:bodyPr>
          <a:lstStyle/>
          <a:p>
            <a:pPr lvl="0" algn="just" fontAlgn="base">
              <a:spcBef>
                <a:spcPct val="0"/>
              </a:spcBef>
              <a:spcAft>
                <a:spcPts val="800"/>
              </a:spcAft>
            </a:pPr>
            <a:r>
              <a:rPr lang="fr-FR" sz="2800" dirty="0" smtClean="0"/>
              <a:t>On appelle </a:t>
            </a:r>
            <a:r>
              <a:rPr lang="fr-FR" sz="2800" b="1" dirty="0" smtClean="0"/>
              <a:t>gestion de projet </a:t>
            </a:r>
            <a:r>
              <a:rPr lang="fr-FR" sz="2000" i="1" dirty="0" smtClean="0"/>
              <a:t>ou conduite de projet</a:t>
            </a:r>
          </a:p>
          <a:p>
            <a:pPr marL="216000" indent="-216000" eaLnBrk="0" fontAlgn="base" hangingPunct="0">
              <a:lnSpc>
                <a:spcPts val="3600"/>
              </a:lnSpc>
              <a:spcBef>
                <a:spcPct val="0"/>
              </a:spcBef>
              <a:spcAft>
                <a:spcPts val="800"/>
              </a:spcAft>
              <a:buFont typeface="Wingdings" pitchFamily="2" charset="2"/>
              <a:buChar char="§"/>
            </a:pPr>
            <a:r>
              <a:rPr lang="fr-FR" sz="2800" u="sng" dirty="0" smtClean="0"/>
              <a:t>L'organisation méthodologique</a:t>
            </a:r>
            <a:r>
              <a:rPr lang="fr-FR" sz="2800" dirty="0" smtClean="0"/>
              <a:t> mise en œuvre pour faire en sorte :</a:t>
            </a:r>
          </a:p>
          <a:p>
            <a:pPr marL="216000" indent="-216000" eaLnBrk="0" fontAlgn="base" hangingPunct="0">
              <a:spcBef>
                <a:spcPct val="0"/>
              </a:spcBef>
              <a:spcAft>
                <a:spcPts val="800"/>
              </a:spcAft>
              <a:buFont typeface="Wingdings" pitchFamily="2" charset="2"/>
              <a:buChar char="§"/>
            </a:pPr>
            <a:r>
              <a:rPr lang="fr-FR" sz="2800" dirty="0" smtClean="0"/>
              <a:t>Que l'ouvrage réalisé par le </a:t>
            </a:r>
            <a:r>
              <a:rPr lang="fr-FR" sz="2800" dirty="0" smtClean="0">
                <a:solidFill>
                  <a:srgbClr val="0070C0"/>
                </a:solidFill>
              </a:rPr>
              <a:t>maître d'œuvre</a:t>
            </a:r>
            <a:r>
              <a:rPr lang="fr-FR" sz="2800" dirty="0" smtClean="0"/>
              <a:t>,</a:t>
            </a:r>
          </a:p>
          <a:p>
            <a:pPr marL="216000" lvl="0" indent="-216000" eaLnBrk="0" fontAlgn="base" hangingPunct="0">
              <a:spcBef>
                <a:spcPct val="0"/>
              </a:spcBef>
              <a:spcAft>
                <a:spcPts val="800"/>
              </a:spcAft>
              <a:buFont typeface="Wingdings" pitchFamily="2" charset="2"/>
              <a:buChar char="§"/>
            </a:pPr>
            <a:r>
              <a:rPr lang="fr-FR" sz="2800" dirty="0" smtClean="0"/>
              <a:t>Réponde aux attentes du </a:t>
            </a:r>
            <a:r>
              <a:rPr lang="fr-FR" sz="2800" dirty="0" smtClean="0">
                <a:solidFill>
                  <a:srgbClr val="0070C0"/>
                </a:solidFill>
              </a:rPr>
              <a:t>maître d'ouvrage</a:t>
            </a:r>
            <a:r>
              <a:rPr lang="fr-FR" sz="2800" dirty="0" smtClean="0"/>
              <a:t>.</a:t>
            </a:r>
          </a:p>
          <a:p>
            <a:pPr marL="216000" lvl="0" indent="-216000" eaLnBrk="0" fontAlgn="base" hangingPunct="0">
              <a:lnSpc>
                <a:spcPts val="3600"/>
              </a:lnSpc>
              <a:spcBef>
                <a:spcPct val="0"/>
              </a:spcBef>
              <a:spcAft>
                <a:spcPts val="800"/>
              </a:spcAft>
              <a:buFont typeface="Wingdings" pitchFamily="2" charset="2"/>
              <a:buChar char="§"/>
            </a:pPr>
            <a:r>
              <a:rPr lang="fr-FR" sz="2800" dirty="0" smtClean="0"/>
              <a:t>Et qu'il soit livré dans les conditions de </a:t>
            </a:r>
            <a:r>
              <a:rPr lang="fr-FR" sz="2800" dirty="0" smtClean="0">
                <a:solidFill>
                  <a:srgbClr val="0070C0"/>
                </a:solidFill>
              </a:rPr>
              <a:t>coût</a:t>
            </a:r>
            <a:r>
              <a:rPr lang="fr-FR" sz="2800" dirty="0" smtClean="0"/>
              <a:t> et de </a:t>
            </a:r>
            <a:r>
              <a:rPr lang="fr-FR" sz="2800" dirty="0" smtClean="0">
                <a:solidFill>
                  <a:srgbClr val="0070C0"/>
                </a:solidFill>
              </a:rPr>
              <a:t>délai</a:t>
            </a:r>
            <a:r>
              <a:rPr lang="fr-FR" sz="2800" dirty="0" smtClean="0"/>
              <a:t> prévus initialement, indépendamment de sa fabrication.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5616" y="282134"/>
            <a:ext cx="7776864" cy="400110"/>
          </a:xfrm>
          <a:prstGeom prst="rect">
            <a:avLst/>
          </a:prstGeom>
          <a:ln>
            <a:noFill/>
          </a:ln>
        </p:spPr>
        <p:txBody>
          <a:bodyPr wrap="square" lIns="36000" rIns="36000">
            <a:spAutoFit/>
          </a:bodyPr>
          <a:lstStyle/>
          <a:p>
            <a:pPr lvl="0"/>
            <a:r>
              <a:rPr lang="fr-FR" sz="2000" b="1" dirty="0" smtClean="0">
                <a:solidFill>
                  <a:srgbClr val="FF0000"/>
                </a:solidFill>
              </a:rPr>
              <a:t>Gestion de Projet</a:t>
            </a:r>
            <a:endParaRPr lang="fr-FR" sz="2000" b="1" dirty="0">
              <a:solidFill>
                <a:srgbClr val="FF0000"/>
              </a:solidFill>
            </a:endParaRPr>
          </a:p>
        </p:txBody>
      </p:sp>
      <p:pic>
        <p:nvPicPr>
          <p:cNvPr id="1026" name="Picture 2"/>
          <p:cNvPicPr>
            <a:picLocks noChangeAspect="1" noChangeArrowheads="1"/>
          </p:cNvPicPr>
          <p:nvPr/>
        </p:nvPicPr>
        <p:blipFill>
          <a:blip r:embed="rId2" cstate="print"/>
          <a:srcRect/>
          <a:stretch>
            <a:fillRect/>
          </a:stretch>
        </p:blipFill>
        <p:spPr bwMode="auto">
          <a:xfrm>
            <a:off x="219241" y="229991"/>
            <a:ext cx="680351" cy="390697"/>
          </a:xfrm>
          <a:prstGeom prst="rect">
            <a:avLst/>
          </a:prstGeom>
          <a:noFill/>
          <a:ln w="9525">
            <a:noFill/>
            <a:miter lim="800000"/>
            <a:headEnd/>
            <a:tailEnd/>
          </a:ln>
        </p:spPr>
      </p:pic>
      <p:sp>
        <p:nvSpPr>
          <p:cNvPr id="6" name="Rectangle 5"/>
          <p:cNvSpPr/>
          <p:nvPr/>
        </p:nvSpPr>
        <p:spPr>
          <a:xfrm>
            <a:off x="251520" y="1124744"/>
            <a:ext cx="8640960" cy="4708981"/>
          </a:xfrm>
          <a:prstGeom prst="rect">
            <a:avLst/>
          </a:prstGeom>
        </p:spPr>
        <p:txBody>
          <a:bodyPr wrap="square">
            <a:spAutoFit/>
          </a:bodyPr>
          <a:lstStyle/>
          <a:p>
            <a:pPr lvl="0">
              <a:lnSpc>
                <a:spcPts val="3600"/>
              </a:lnSpc>
              <a:spcAft>
                <a:spcPts val="600"/>
              </a:spcAft>
            </a:pPr>
            <a:r>
              <a:rPr lang="fr-FR" sz="2800" dirty="0" smtClean="0"/>
              <a:t>La « </a:t>
            </a:r>
            <a:r>
              <a:rPr lang="fr-FR" sz="2800" b="1" dirty="0" smtClean="0">
                <a:solidFill>
                  <a:srgbClr val="0070C0"/>
                </a:solidFill>
              </a:rPr>
              <a:t>gestion de projet</a:t>
            </a:r>
            <a:r>
              <a:rPr lang="fr-FR" sz="2800" dirty="0" smtClean="0"/>
              <a:t> » a pour objectifs :</a:t>
            </a:r>
          </a:p>
          <a:p>
            <a:pPr marL="0" lvl="1" indent="-432000">
              <a:lnSpc>
                <a:spcPts val="3600"/>
              </a:lnSpc>
              <a:buFont typeface="Wingdings" pitchFamily="2" charset="2"/>
              <a:buChar char="Ø"/>
            </a:pPr>
            <a:r>
              <a:rPr lang="fr-FR" sz="2400" dirty="0" smtClean="0"/>
              <a:t>D'assurer la coordination des </a:t>
            </a:r>
            <a:r>
              <a:rPr lang="fr-FR" sz="2400" dirty="0" smtClean="0">
                <a:solidFill>
                  <a:srgbClr val="0070C0"/>
                </a:solidFill>
              </a:rPr>
              <a:t>acteurs</a:t>
            </a:r>
            <a:r>
              <a:rPr lang="fr-FR" sz="2400" dirty="0" smtClean="0"/>
              <a:t> et des </a:t>
            </a:r>
            <a:r>
              <a:rPr lang="fr-FR" sz="2400" dirty="0" smtClean="0">
                <a:solidFill>
                  <a:srgbClr val="0070C0"/>
                </a:solidFill>
              </a:rPr>
              <a:t>tâches </a:t>
            </a:r>
          </a:p>
          <a:p>
            <a:pPr marL="0" lvl="1" indent="-432000">
              <a:lnSpc>
                <a:spcPts val="3600"/>
              </a:lnSpc>
              <a:buFont typeface="Wingdings" pitchFamily="2" charset="2"/>
              <a:buChar char="Ø"/>
            </a:pPr>
            <a:r>
              <a:rPr lang="fr-FR" sz="2400" dirty="0" smtClean="0"/>
              <a:t>dans un souci d'</a:t>
            </a:r>
            <a:r>
              <a:rPr lang="fr-FR" sz="2400" dirty="0" smtClean="0">
                <a:solidFill>
                  <a:srgbClr val="0070C0"/>
                </a:solidFill>
              </a:rPr>
              <a:t>efficacité</a:t>
            </a:r>
            <a:r>
              <a:rPr lang="fr-FR" sz="2400" dirty="0" smtClean="0"/>
              <a:t> et de </a:t>
            </a:r>
            <a:r>
              <a:rPr lang="fr-FR" sz="2400" dirty="0" smtClean="0">
                <a:solidFill>
                  <a:srgbClr val="0070C0"/>
                </a:solidFill>
              </a:rPr>
              <a:t>rentabilité</a:t>
            </a:r>
            <a:r>
              <a:rPr lang="fr-FR" sz="2400" dirty="0" smtClean="0"/>
              <a:t>.</a:t>
            </a:r>
          </a:p>
          <a:p>
            <a:pPr lvl="0"/>
            <a:endParaRPr lang="fr-FR" sz="2800" dirty="0" smtClean="0"/>
          </a:p>
          <a:p>
            <a:pPr lvl="0">
              <a:spcAft>
                <a:spcPts val="600"/>
              </a:spcAft>
            </a:pPr>
            <a:r>
              <a:rPr lang="fr-FR" sz="2800" dirty="0" smtClean="0"/>
              <a:t>Le terme « </a:t>
            </a:r>
            <a:r>
              <a:rPr lang="fr-FR" sz="2800" b="1" dirty="0" smtClean="0">
                <a:solidFill>
                  <a:srgbClr val="0070C0"/>
                </a:solidFill>
              </a:rPr>
              <a:t>management de projet</a:t>
            </a:r>
            <a:r>
              <a:rPr lang="fr-FR" sz="2800" dirty="0" smtClean="0"/>
              <a:t> » intègre :</a:t>
            </a:r>
          </a:p>
          <a:p>
            <a:pPr marL="432000" lvl="0" indent="-432000">
              <a:lnSpc>
                <a:spcPts val="3600"/>
              </a:lnSpc>
              <a:buFont typeface="Wingdings" pitchFamily="2" charset="2"/>
              <a:buChar char="Ø"/>
            </a:pPr>
            <a:r>
              <a:rPr lang="fr-FR" sz="2400" dirty="0" smtClean="0"/>
              <a:t>la notion de </a:t>
            </a:r>
            <a:r>
              <a:rPr lang="fr-FR" sz="2400" dirty="0" smtClean="0">
                <a:solidFill>
                  <a:srgbClr val="0070C0"/>
                </a:solidFill>
              </a:rPr>
              <a:t>gestion de projet</a:t>
            </a:r>
            <a:r>
              <a:rPr lang="fr-FR" sz="2400" dirty="0" smtClean="0"/>
              <a:t> à laquelle il ajoute, </a:t>
            </a:r>
          </a:p>
          <a:p>
            <a:pPr marL="432000" indent="-432000">
              <a:lnSpc>
                <a:spcPts val="3600"/>
              </a:lnSpc>
              <a:buFont typeface="Wingdings" pitchFamily="2" charset="2"/>
              <a:buChar char="Ø"/>
            </a:pPr>
            <a:r>
              <a:rPr lang="fr-FR" sz="2400" dirty="0" smtClean="0"/>
              <a:t>une dimension supplémentaire concernant les objectifs </a:t>
            </a:r>
            <a:r>
              <a:rPr lang="fr-FR" sz="2400" dirty="0" smtClean="0">
                <a:solidFill>
                  <a:srgbClr val="0070C0"/>
                </a:solidFill>
              </a:rPr>
              <a:t>stratégiques</a:t>
            </a:r>
            <a:r>
              <a:rPr lang="fr-FR" sz="2400" dirty="0" smtClean="0"/>
              <a:t> et </a:t>
            </a:r>
            <a:r>
              <a:rPr lang="fr-FR" sz="2400" dirty="0" smtClean="0">
                <a:solidFill>
                  <a:srgbClr val="0070C0"/>
                </a:solidFill>
              </a:rPr>
              <a:t>politiques</a:t>
            </a:r>
            <a:r>
              <a:rPr lang="fr-FR" sz="2400" dirty="0" smtClean="0"/>
              <a:t> de la direction.</a:t>
            </a:r>
          </a:p>
          <a:p>
            <a:pPr marL="432000" indent="-432000">
              <a:lnSpc>
                <a:spcPts val="3600"/>
              </a:lnSpc>
              <a:buFont typeface="Wingdings" pitchFamily="2" charset="2"/>
              <a:buChar char="Ø"/>
            </a:pPr>
            <a:r>
              <a:rPr lang="fr-FR" sz="2400" dirty="0" smtClean="0"/>
              <a:t>Il intègre donc la </a:t>
            </a:r>
            <a:r>
              <a:rPr lang="fr-FR" sz="2400" dirty="0" smtClean="0">
                <a:solidFill>
                  <a:srgbClr val="0070C0"/>
                </a:solidFill>
              </a:rPr>
              <a:t>Direction de Projet</a:t>
            </a:r>
            <a:r>
              <a:rPr lang="fr-FR" sz="2400" dirty="0" smtClean="0"/>
              <a:t>.</a:t>
            </a:r>
          </a:p>
          <a:p>
            <a:pPr marL="432000" lvl="0" indent="-432000" algn="just" fontAlgn="base">
              <a:spcBef>
                <a:spcPct val="0"/>
              </a:spcBef>
              <a:spcAft>
                <a:spcPts val="800"/>
              </a:spcAft>
            </a:pPr>
            <a:endParaRPr lang="fr-FR" sz="24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5616" y="282134"/>
            <a:ext cx="7776864" cy="400110"/>
          </a:xfrm>
          <a:prstGeom prst="rect">
            <a:avLst/>
          </a:prstGeom>
          <a:ln>
            <a:noFill/>
          </a:ln>
        </p:spPr>
        <p:txBody>
          <a:bodyPr wrap="square" lIns="36000" rIns="36000">
            <a:spAutoFit/>
          </a:bodyPr>
          <a:lstStyle/>
          <a:p>
            <a:pPr lvl="0"/>
            <a:r>
              <a:rPr lang="fr-FR" sz="2000" b="1" dirty="0" smtClean="0">
                <a:solidFill>
                  <a:srgbClr val="FF0000"/>
                </a:solidFill>
              </a:rPr>
              <a:t>Gestion de Projet</a:t>
            </a:r>
            <a:endParaRPr lang="fr-FR" sz="2000" b="1" dirty="0">
              <a:solidFill>
                <a:srgbClr val="FF0000"/>
              </a:solidFill>
            </a:endParaRPr>
          </a:p>
        </p:txBody>
      </p:sp>
      <p:pic>
        <p:nvPicPr>
          <p:cNvPr id="1026" name="Picture 2"/>
          <p:cNvPicPr>
            <a:picLocks noChangeAspect="1" noChangeArrowheads="1"/>
          </p:cNvPicPr>
          <p:nvPr/>
        </p:nvPicPr>
        <p:blipFill>
          <a:blip r:embed="rId2" cstate="print"/>
          <a:srcRect/>
          <a:stretch>
            <a:fillRect/>
          </a:stretch>
        </p:blipFill>
        <p:spPr bwMode="auto">
          <a:xfrm>
            <a:off x="219241" y="229991"/>
            <a:ext cx="680351" cy="390697"/>
          </a:xfrm>
          <a:prstGeom prst="rect">
            <a:avLst/>
          </a:prstGeom>
          <a:noFill/>
          <a:ln w="9525">
            <a:noFill/>
            <a:miter lim="800000"/>
            <a:headEnd/>
            <a:tailEnd/>
          </a:ln>
        </p:spPr>
      </p:pic>
      <p:sp>
        <p:nvSpPr>
          <p:cNvPr id="7" name="Rectangle 6"/>
          <p:cNvSpPr/>
          <p:nvPr/>
        </p:nvSpPr>
        <p:spPr>
          <a:xfrm>
            <a:off x="251520" y="1052736"/>
            <a:ext cx="8640960" cy="4031873"/>
          </a:xfrm>
          <a:prstGeom prst="rect">
            <a:avLst/>
          </a:prstGeom>
        </p:spPr>
        <p:txBody>
          <a:bodyPr wrap="square">
            <a:spAutoFit/>
          </a:bodyPr>
          <a:lstStyle/>
          <a:p>
            <a:pPr lvl="0" indent="-216000" eaLnBrk="0" fontAlgn="base" hangingPunct="0">
              <a:spcBef>
                <a:spcPct val="0"/>
              </a:spcBef>
              <a:spcAft>
                <a:spcPts val="1200"/>
              </a:spcAft>
            </a:pPr>
            <a:r>
              <a:rPr lang="fr-FR" sz="2800" dirty="0" smtClean="0"/>
              <a:t>Le choix d'une </a:t>
            </a:r>
            <a:r>
              <a:rPr lang="fr-FR" sz="2800" dirty="0" smtClean="0">
                <a:solidFill>
                  <a:srgbClr val="0070C0"/>
                </a:solidFill>
              </a:rPr>
              <a:t>méthodologie</a:t>
            </a:r>
            <a:r>
              <a:rPr lang="fr-FR" sz="2800" dirty="0" smtClean="0"/>
              <a:t> pour conduire un projet, aussi contraignant peut-il paraître, est :</a:t>
            </a:r>
          </a:p>
          <a:p>
            <a:pPr marL="432000" lvl="1" indent="-432000" algn="just" fontAlgn="base">
              <a:lnSpc>
                <a:spcPts val="3600"/>
              </a:lnSpc>
              <a:spcBef>
                <a:spcPct val="0"/>
              </a:spcBef>
              <a:spcAft>
                <a:spcPts val="1200"/>
              </a:spcAft>
              <a:buFont typeface="Wingdings" pitchFamily="2" charset="2"/>
              <a:buChar char="Ø"/>
            </a:pPr>
            <a:r>
              <a:rPr lang="fr-FR" sz="2400" dirty="0" smtClean="0"/>
              <a:t>un </a:t>
            </a:r>
            <a:r>
              <a:rPr lang="fr-FR" sz="2400" dirty="0" smtClean="0">
                <a:solidFill>
                  <a:srgbClr val="0070C0"/>
                </a:solidFill>
              </a:rPr>
              <a:t>atout</a:t>
            </a:r>
            <a:r>
              <a:rPr lang="fr-FR" sz="2400" dirty="0" smtClean="0"/>
              <a:t> permettant à tous les acteurs du projet de mener conjointement une </a:t>
            </a:r>
            <a:r>
              <a:rPr lang="fr-FR" sz="2400" dirty="0" smtClean="0">
                <a:solidFill>
                  <a:srgbClr val="0070C0"/>
                </a:solidFill>
              </a:rPr>
              <a:t>action organisée </a:t>
            </a:r>
            <a:r>
              <a:rPr lang="fr-FR" sz="2400" dirty="0" smtClean="0"/>
              <a:t>selon des </a:t>
            </a:r>
            <a:r>
              <a:rPr lang="fr-FR" sz="2400" dirty="0" smtClean="0">
                <a:solidFill>
                  <a:srgbClr val="0070C0"/>
                </a:solidFill>
              </a:rPr>
              <a:t>règles clairement exprimées</a:t>
            </a:r>
            <a:r>
              <a:rPr lang="fr-FR" sz="2400" dirty="0" smtClean="0"/>
              <a:t>. </a:t>
            </a:r>
          </a:p>
          <a:p>
            <a:pPr marL="432000" lvl="1" indent="-432000" algn="just" fontAlgn="base">
              <a:lnSpc>
                <a:spcPts val="3600"/>
              </a:lnSpc>
              <a:spcBef>
                <a:spcPct val="0"/>
              </a:spcBef>
              <a:spcAft>
                <a:spcPts val="1200"/>
              </a:spcAft>
              <a:buFont typeface="Wingdings" pitchFamily="2" charset="2"/>
              <a:buChar char="Ø"/>
            </a:pPr>
            <a:r>
              <a:rPr lang="fr-FR" sz="2400" dirty="0" smtClean="0"/>
              <a:t>Cette méthodologie commune est d'autant plus importante que les acteurs du projet sont parfois amenés à changer en partie au cours du projet !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5616" y="282134"/>
            <a:ext cx="7776864" cy="400110"/>
          </a:xfrm>
          <a:prstGeom prst="rect">
            <a:avLst/>
          </a:prstGeom>
          <a:ln>
            <a:noFill/>
          </a:ln>
        </p:spPr>
        <p:txBody>
          <a:bodyPr wrap="square" lIns="36000" rIns="36000">
            <a:spAutoFit/>
          </a:bodyPr>
          <a:lstStyle/>
          <a:p>
            <a:r>
              <a:rPr lang="fr-FR" sz="2000" b="1" dirty="0" smtClean="0">
                <a:solidFill>
                  <a:srgbClr val="FF0000"/>
                </a:solidFill>
              </a:rPr>
              <a:t>Gestion de </a:t>
            </a:r>
            <a:r>
              <a:rPr lang="fr-FR" sz="2000" b="1" dirty="0" smtClean="0">
                <a:solidFill>
                  <a:srgbClr val="FF0000"/>
                </a:solidFill>
              </a:rPr>
              <a:t>Projet - Le choix d'une </a:t>
            </a:r>
            <a:r>
              <a:rPr lang="fr-FR" sz="2000" b="1" dirty="0" smtClean="0">
                <a:solidFill>
                  <a:srgbClr val="FF0000"/>
                </a:solidFill>
              </a:rPr>
              <a:t>méthodologie</a:t>
            </a:r>
            <a:endParaRPr lang="fr-FR" sz="2000" b="1" dirty="0" smtClean="0">
              <a:solidFill>
                <a:srgbClr val="FF0000"/>
              </a:solidFill>
            </a:endParaRPr>
          </a:p>
        </p:txBody>
      </p:sp>
      <p:pic>
        <p:nvPicPr>
          <p:cNvPr id="1026" name="Picture 2"/>
          <p:cNvPicPr>
            <a:picLocks noChangeAspect="1" noChangeArrowheads="1"/>
          </p:cNvPicPr>
          <p:nvPr/>
        </p:nvPicPr>
        <p:blipFill>
          <a:blip r:embed="rId2" cstate="print"/>
          <a:srcRect/>
          <a:stretch>
            <a:fillRect/>
          </a:stretch>
        </p:blipFill>
        <p:spPr bwMode="auto">
          <a:xfrm>
            <a:off x="219241" y="229991"/>
            <a:ext cx="680351" cy="390697"/>
          </a:xfrm>
          <a:prstGeom prst="rect">
            <a:avLst/>
          </a:prstGeom>
          <a:noFill/>
          <a:ln w="9525">
            <a:noFill/>
            <a:miter lim="800000"/>
            <a:headEnd/>
            <a:tailEnd/>
          </a:ln>
        </p:spPr>
      </p:pic>
      <p:sp>
        <p:nvSpPr>
          <p:cNvPr id="7" name="Rectangle 6"/>
          <p:cNvSpPr/>
          <p:nvPr/>
        </p:nvSpPr>
        <p:spPr>
          <a:xfrm>
            <a:off x="251520" y="1052736"/>
            <a:ext cx="8640960" cy="4862870"/>
          </a:xfrm>
          <a:prstGeom prst="rect">
            <a:avLst/>
          </a:prstGeom>
        </p:spPr>
        <p:txBody>
          <a:bodyPr wrap="square">
            <a:spAutoFit/>
          </a:bodyPr>
          <a:lstStyle/>
          <a:p>
            <a:pPr>
              <a:spcAft>
                <a:spcPts val="600"/>
              </a:spcAft>
            </a:pPr>
            <a:r>
              <a:rPr lang="fr-FR" sz="2000" dirty="0" smtClean="0"/>
              <a:t>Les </a:t>
            </a:r>
            <a:r>
              <a:rPr lang="fr-FR" sz="2000" dirty="0" smtClean="0"/>
              <a:t>méthodes les plus couramment utilisées en gestion de projet </a:t>
            </a:r>
            <a:r>
              <a:rPr lang="fr-FR" sz="2000" dirty="0" smtClean="0"/>
              <a:t>:</a:t>
            </a:r>
          </a:p>
          <a:p>
            <a:pPr marL="648000" lvl="1" indent="-216000">
              <a:spcAft>
                <a:spcPts val="600"/>
              </a:spcAft>
              <a:buFont typeface="Wingdings" pitchFamily="2" charset="2"/>
              <a:buChar char="§"/>
            </a:pPr>
            <a:r>
              <a:rPr lang="fr-FR" sz="2000" dirty="0" smtClean="0"/>
              <a:t>PmBok</a:t>
            </a:r>
            <a:r>
              <a:rPr lang="fr-FR" sz="2000" dirty="0" smtClean="0"/>
              <a:t>, </a:t>
            </a:r>
            <a:endParaRPr lang="fr-FR" sz="2000" dirty="0" smtClean="0"/>
          </a:p>
          <a:p>
            <a:pPr marL="648000" lvl="1" indent="-216000">
              <a:spcAft>
                <a:spcPts val="600"/>
              </a:spcAft>
              <a:buFont typeface="Wingdings" pitchFamily="2" charset="2"/>
              <a:buChar char="§"/>
            </a:pPr>
            <a:r>
              <a:rPr lang="fr-FR" sz="2000" dirty="0" smtClean="0"/>
              <a:t>Prince2</a:t>
            </a:r>
            <a:r>
              <a:rPr lang="fr-FR" sz="2000" dirty="0" smtClean="0"/>
              <a:t>, </a:t>
            </a:r>
            <a:endParaRPr lang="fr-FR" sz="2000" dirty="0" smtClean="0"/>
          </a:p>
          <a:p>
            <a:pPr marL="648000" lvl="1" indent="-216000">
              <a:spcAft>
                <a:spcPts val="600"/>
              </a:spcAft>
              <a:buFont typeface="Wingdings" pitchFamily="2" charset="2"/>
              <a:buChar char="§"/>
            </a:pPr>
            <a:r>
              <a:rPr lang="fr-FR" sz="2000" dirty="0" smtClean="0"/>
              <a:t>Agiles (</a:t>
            </a:r>
            <a:r>
              <a:rPr lang="fr-FR" sz="2000" dirty="0" smtClean="0"/>
              <a:t>spécifiques aux projets </a:t>
            </a:r>
            <a:r>
              <a:rPr lang="fr-FR" sz="2000" dirty="0" smtClean="0"/>
              <a:t>informatiques).</a:t>
            </a:r>
          </a:p>
          <a:p>
            <a:pPr>
              <a:spcBef>
                <a:spcPts val="1200"/>
              </a:spcBef>
              <a:spcAft>
                <a:spcPts val="600"/>
              </a:spcAft>
            </a:pPr>
            <a:r>
              <a:rPr lang="fr-FR" sz="2000" dirty="0" smtClean="0"/>
              <a:t>Reprennent les </a:t>
            </a:r>
            <a:r>
              <a:rPr lang="fr-FR" sz="2000" dirty="0" smtClean="0"/>
              <a:t>phases fondamentales de la conduite de projet </a:t>
            </a:r>
            <a:r>
              <a:rPr lang="fr-FR" sz="2000" dirty="0" smtClean="0"/>
              <a:t>:</a:t>
            </a:r>
          </a:p>
          <a:p>
            <a:pPr marL="648000" lvl="1" indent="-216000">
              <a:spcAft>
                <a:spcPts val="600"/>
              </a:spcAft>
              <a:buFont typeface="Wingdings" pitchFamily="2" charset="2"/>
              <a:buChar char="§"/>
            </a:pPr>
            <a:r>
              <a:rPr lang="fr-FR" sz="2000" dirty="0" smtClean="0"/>
              <a:t>la planification, </a:t>
            </a:r>
          </a:p>
          <a:p>
            <a:pPr marL="648000" lvl="1" indent="-216000">
              <a:spcAft>
                <a:spcPts val="600"/>
              </a:spcAft>
              <a:buFont typeface="Wingdings" pitchFamily="2" charset="2"/>
              <a:buChar char="§"/>
            </a:pPr>
            <a:r>
              <a:rPr lang="fr-FR" sz="2000" dirty="0" smtClean="0"/>
              <a:t>l'estimation </a:t>
            </a:r>
            <a:r>
              <a:rPr lang="fr-FR" sz="2000" dirty="0" smtClean="0"/>
              <a:t>:</a:t>
            </a:r>
          </a:p>
          <a:p>
            <a:pPr marL="2448000" lvl="2" indent="-324000">
              <a:spcAft>
                <a:spcPts val="600"/>
              </a:spcAft>
              <a:buFont typeface="Wingdings" pitchFamily="2" charset="2"/>
              <a:buChar char="Ø"/>
            </a:pPr>
            <a:r>
              <a:rPr lang="fr-FR" sz="2000" dirty="0" smtClean="0"/>
              <a:t>des </a:t>
            </a:r>
            <a:r>
              <a:rPr lang="fr-FR" sz="2000" dirty="0" smtClean="0"/>
              <a:t>coûts, </a:t>
            </a:r>
          </a:p>
          <a:p>
            <a:pPr marL="2448000" lvl="2" indent="-324000">
              <a:spcAft>
                <a:spcPts val="600"/>
              </a:spcAft>
              <a:buFont typeface="Wingdings" pitchFamily="2" charset="2"/>
              <a:buChar char="Ø"/>
            </a:pPr>
            <a:r>
              <a:rPr lang="fr-FR" sz="2000" dirty="0" smtClean="0"/>
              <a:t>des </a:t>
            </a:r>
            <a:r>
              <a:rPr lang="fr-FR" sz="2000" dirty="0" smtClean="0"/>
              <a:t>délais et </a:t>
            </a:r>
          </a:p>
          <a:p>
            <a:pPr marL="2448000" lvl="2" indent="-324000">
              <a:spcAft>
                <a:spcPts val="600"/>
              </a:spcAft>
              <a:buFont typeface="Wingdings" pitchFamily="2" charset="2"/>
              <a:buChar char="Ø"/>
            </a:pPr>
            <a:r>
              <a:rPr lang="fr-FR" sz="2000" dirty="0" smtClean="0"/>
              <a:t>des </a:t>
            </a:r>
            <a:r>
              <a:rPr lang="fr-FR" sz="2000" dirty="0" smtClean="0"/>
              <a:t>besoins en ressources, </a:t>
            </a:r>
          </a:p>
          <a:p>
            <a:pPr>
              <a:spcBef>
                <a:spcPts val="1200"/>
              </a:spcBef>
            </a:pPr>
            <a:r>
              <a:rPr lang="fr-FR" sz="2000" dirty="0" smtClean="0"/>
              <a:t>ainsi </a:t>
            </a:r>
            <a:r>
              <a:rPr lang="fr-FR" sz="2000" dirty="0" smtClean="0"/>
              <a:t>que les principaux outils méthodologiques, diagrammes de Gantt, Pert et CPM, Work Breakdown Structure.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5616" y="282134"/>
            <a:ext cx="7776864" cy="400110"/>
          </a:xfrm>
          <a:prstGeom prst="rect">
            <a:avLst/>
          </a:prstGeom>
          <a:ln>
            <a:noFill/>
          </a:ln>
        </p:spPr>
        <p:txBody>
          <a:bodyPr wrap="square" lIns="36000" rIns="36000">
            <a:spAutoFit/>
          </a:bodyPr>
          <a:lstStyle/>
          <a:p>
            <a:pPr lvl="0"/>
            <a:r>
              <a:rPr lang="en-US" sz="2000" b="1" dirty="0" smtClean="0"/>
              <a:t>PMBOK Project Management Body of Knowledge du PMI</a:t>
            </a:r>
            <a:endParaRPr lang="fr-FR" sz="2000" b="1" dirty="0">
              <a:solidFill>
                <a:srgbClr val="FF0000"/>
              </a:solidFill>
            </a:endParaRPr>
          </a:p>
        </p:txBody>
      </p:sp>
      <p:pic>
        <p:nvPicPr>
          <p:cNvPr id="1026" name="Picture 2"/>
          <p:cNvPicPr>
            <a:picLocks noChangeAspect="1" noChangeArrowheads="1"/>
          </p:cNvPicPr>
          <p:nvPr/>
        </p:nvPicPr>
        <p:blipFill>
          <a:blip r:embed="rId2" cstate="print"/>
          <a:srcRect/>
          <a:stretch>
            <a:fillRect/>
          </a:stretch>
        </p:blipFill>
        <p:spPr bwMode="auto">
          <a:xfrm>
            <a:off x="219241" y="229991"/>
            <a:ext cx="680351" cy="390697"/>
          </a:xfrm>
          <a:prstGeom prst="rect">
            <a:avLst/>
          </a:prstGeom>
          <a:noFill/>
          <a:ln w="9525">
            <a:noFill/>
            <a:miter lim="800000"/>
            <a:headEnd/>
            <a:tailEnd/>
          </a:ln>
        </p:spPr>
      </p:pic>
      <p:sp>
        <p:nvSpPr>
          <p:cNvPr id="5" name="Rectangle 4"/>
          <p:cNvSpPr/>
          <p:nvPr/>
        </p:nvSpPr>
        <p:spPr>
          <a:xfrm>
            <a:off x="323528" y="980728"/>
            <a:ext cx="8640960" cy="3970318"/>
          </a:xfrm>
          <a:prstGeom prst="rect">
            <a:avLst/>
          </a:prstGeom>
        </p:spPr>
        <p:txBody>
          <a:bodyPr wrap="square">
            <a:spAutoFit/>
          </a:bodyPr>
          <a:lstStyle/>
          <a:p>
            <a:r>
              <a:rPr lang="fr-FR" dirty="0" smtClean="0"/>
              <a:t>Le PMBOK Guide, Guide to the Project Management Body of </a:t>
            </a:r>
            <a:r>
              <a:rPr lang="fr-FR" dirty="0" err="1" smtClean="0"/>
              <a:t>Knowledge</a:t>
            </a:r>
            <a:r>
              <a:rPr lang="fr-FR" dirty="0" smtClean="0"/>
              <a:t>, est traduit en français par guide du corpus des connaissances en management de projet. C'est un guide de management de projet conçu et réalisé par le PMI Project Management Institute. Ce guide assez conséquent a pour ambition de stabiliser et de structurer les connaissances actuelles indispensables pour conduire un projet dans les meilleures conditions. </a:t>
            </a:r>
          </a:p>
          <a:p>
            <a:r>
              <a:rPr lang="fr-FR" b="1" dirty="0" smtClean="0"/>
              <a:t>Principe du PMBOK Guide </a:t>
            </a:r>
          </a:p>
          <a:p>
            <a:r>
              <a:rPr lang="fr-FR" dirty="0" smtClean="0"/>
              <a:t>La toute première version de ce guide remonte à 1987. La version 4 est la version actuelle (2009). Depuis la version 3 de 2004, le PMBOK est normalisé IEEE 1490-2003. </a:t>
            </a:r>
            <a:br>
              <a:rPr lang="fr-FR" dirty="0" smtClean="0"/>
            </a:br>
            <a:r>
              <a:rPr lang="fr-FR" dirty="0" smtClean="0"/>
              <a:t>PMBOK Guide est une approche orientée processus.</a:t>
            </a:r>
            <a:br>
              <a:rPr lang="fr-FR" dirty="0" smtClean="0"/>
            </a:br>
            <a:r>
              <a:rPr lang="fr-FR" dirty="0" smtClean="0"/>
              <a:t>Chaque processus est décrit en terme d'entrées (données, documents...), de sorties (données, documents, produits....) et d'activités (traitement des entrées, techniques, outils...).</a:t>
            </a:r>
            <a:endParaRPr lang="fr-F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5616" y="282134"/>
            <a:ext cx="7776864" cy="400110"/>
          </a:xfrm>
          <a:prstGeom prst="rect">
            <a:avLst/>
          </a:prstGeom>
          <a:ln>
            <a:noFill/>
          </a:ln>
        </p:spPr>
        <p:txBody>
          <a:bodyPr wrap="square" lIns="36000" rIns="36000">
            <a:spAutoFit/>
          </a:bodyPr>
          <a:lstStyle/>
          <a:p>
            <a:pPr lvl="0"/>
            <a:r>
              <a:rPr lang="en-US" sz="2000" b="1" dirty="0" smtClean="0"/>
              <a:t>PMBOK Project Management Body of Knowledge du PMI</a:t>
            </a:r>
            <a:endParaRPr lang="fr-FR" sz="2000" b="1" dirty="0">
              <a:solidFill>
                <a:srgbClr val="FF0000"/>
              </a:solidFill>
            </a:endParaRPr>
          </a:p>
        </p:txBody>
      </p:sp>
      <p:pic>
        <p:nvPicPr>
          <p:cNvPr id="1026" name="Picture 2"/>
          <p:cNvPicPr>
            <a:picLocks noChangeAspect="1" noChangeArrowheads="1"/>
          </p:cNvPicPr>
          <p:nvPr/>
        </p:nvPicPr>
        <p:blipFill>
          <a:blip r:embed="rId2" cstate="print"/>
          <a:srcRect/>
          <a:stretch>
            <a:fillRect/>
          </a:stretch>
        </p:blipFill>
        <p:spPr bwMode="auto">
          <a:xfrm>
            <a:off x="219241" y="229991"/>
            <a:ext cx="680351" cy="390697"/>
          </a:xfrm>
          <a:prstGeom prst="rect">
            <a:avLst/>
          </a:prstGeom>
          <a:noFill/>
          <a:ln w="9525">
            <a:noFill/>
            <a:miter lim="800000"/>
            <a:headEnd/>
            <a:tailEnd/>
          </a:ln>
        </p:spPr>
      </p:pic>
      <p:sp>
        <p:nvSpPr>
          <p:cNvPr id="5" name="Rectangle 4"/>
          <p:cNvSpPr/>
          <p:nvPr/>
        </p:nvSpPr>
        <p:spPr>
          <a:xfrm>
            <a:off x="323528" y="980728"/>
            <a:ext cx="8640960" cy="3775393"/>
          </a:xfrm>
          <a:prstGeom prst="rect">
            <a:avLst/>
          </a:prstGeom>
        </p:spPr>
        <p:txBody>
          <a:bodyPr wrap="square">
            <a:spAutoFit/>
          </a:bodyPr>
          <a:lstStyle/>
          <a:p>
            <a:r>
              <a:rPr lang="fr-FR" b="1" dirty="0" smtClean="0"/>
              <a:t>Processus du PMBOK Guide </a:t>
            </a:r>
          </a:p>
          <a:p>
            <a:r>
              <a:rPr lang="fr-FR" dirty="0" smtClean="0"/>
              <a:t>Les processus sont classés 5 groupes de base. </a:t>
            </a:r>
          </a:p>
          <a:p>
            <a:pPr marL="432000" indent="-432000">
              <a:lnSpc>
                <a:spcPts val="2200"/>
              </a:lnSpc>
              <a:spcAft>
                <a:spcPts val="600"/>
              </a:spcAft>
              <a:buFont typeface="+mj-lt"/>
              <a:buAutoNum type="arabicPeriod"/>
            </a:pPr>
            <a:r>
              <a:rPr lang="fr-FR" dirty="0" smtClean="0"/>
              <a:t>Démarrer </a:t>
            </a:r>
          </a:p>
          <a:p>
            <a:pPr marL="432000" indent="-432000">
              <a:lnSpc>
                <a:spcPts val="2200"/>
              </a:lnSpc>
              <a:spcAft>
                <a:spcPts val="600"/>
              </a:spcAft>
              <a:buFont typeface="+mj-lt"/>
              <a:buAutoNum type="arabicPeriod"/>
            </a:pPr>
            <a:r>
              <a:rPr lang="fr-FR" dirty="0" smtClean="0"/>
              <a:t>Planifier Ce groupe regroupe sans surprise l'ensemble des activités organisées en processus élémentaires indispensables pour assurer un enchaînement optimal des phases du projet dans les délais et ressources impartis selon les objectifs fixés. </a:t>
            </a:r>
          </a:p>
          <a:p>
            <a:pPr marL="432000" indent="-432000">
              <a:lnSpc>
                <a:spcPts val="2200"/>
              </a:lnSpc>
              <a:spcAft>
                <a:spcPts val="600"/>
              </a:spcAft>
              <a:buFont typeface="+mj-lt"/>
              <a:buAutoNum type="arabicPeriod"/>
            </a:pPr>
            <a:r>
              <a:rPr lang="fr-FR" dirty="0" smtClean="0"/>
              <a:t>Exécuter Assurer la réalisation et coordonner les acteurs projets et les ressources disponibles selon le plan défini. </a:t>
            </a:r>
          </a:p>
          <a:p>
            <a:pPr marL="432000" indent="-432000">
              <a:lnSpc>
                <a:spcPts val="2200"/>
              </a:lnSpc>
              <a:spcAft>
                <a:spcPts val="600"/>
              </a:spcAft>
              <a:buFont typeface="+mj-lt"/>
              <a:buAutoNum type="arabicPeriod"/>
            </a:pPr>
            <a:r>
              <a:rPr lang="fr-FR" dirty="0" smtClean="0"/>
              <a:t>Piloter Mesurer pour s'assurer que les objectifs seront atteints, détecter les variations, décider. </a:t>
            </a:r>
          </a:p>
          <a:p>
            <a:pPr marL="432000" indent="-432000">
              <a:lnSpc>
                <a:spcPts val="2200"/>
              </a:lnSpc>
              <a:spcAft>
                <a:spcPts val="600"/>
              </a:spcAft>
              <a:buFont typeface="+mj-lt"/>
              <a:buAutoNum type="arabicPeriod"/>
            </a:pPr>
            <a:r>
              <a:rPr lang="fr-FR" dirty="0" smtClean="0"/>
              <a:t>Achever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5616" y="282134"/>
            <a:ext cx="7776864" cy="400110"/>
          </a:xfrm>
          <a:prstGeom prst="rect">
            <a:avLst/>
          </a:prstGeom>
          <a:ln>
            <a:noFill/>
          </a:ln>
        </p:spPr>
        <p:txBody>
          <a:bodyPr wrap="square" lIns="36000" rIns="36000">
            <a:spAutoFit/>
          </a:bodyPr>
          <a:lstStyle/>
          <a:p>
            <a:pPr lvl="0"/>
            <a:r>
              <a:rPr lang="en-US" sz="2000" b="1" dirty="0" smtClean="0"/>
              <a:t>PMBOK Project Management Body of Knowledge du PMI</a:t>
            </a:r>
            <a:endParaRPr lang="fr-FR" sz="2000" b="1" dirty="0">
              <a:solidFill>
                <a:srgbClr val="FF0000"/>
              </a:solidFill>
            </a:endParaRPr>
          </a:p>
        </p:txBody>
      </p:sp>
      <p:pic>
        <p:nvPicPr>
          <p:cNvPr id="1026" name="Picture 2"/>
          <p:cNvPicPr>
            <a:picLocks noChangeAspect="1" noChangeArrowheads="1"/>
          </p:cNvPicPr>
          <p:nvPr/>
        </p:nvPicPr>
        <p:blipFill>
          <a:blip r:embed="rId2" cstate="print"/>
          <a:srcRect/>
          <a:stretch>
            <a:fillRect/>
          </a:stretch>
        </p:blipFill>
        <p:spPr bwMode="auto">
          <a:xfrm>
            <a:off x="219241" y="229991"/>
            <a:ext cx="680351" cy="390697"/>
          </a:xfrm>
          <a:prstGeom prst="rect">
            <a:avLst/>
          </a:prstGeom>
          <a:noFill/>
          <a:ln w="9525">
            <a:noFill/>
            <a:miter lim="800000"/>
            <a:headEnd/>
            <a:tailEnd/>
          </a:ln>
        </p:spPr>
      </p:pic>
      <p:sp>
        <p:nvSpPr>
          <p:cNvPr id="5" name="Rectangle 4"/>
          <p:cNvSpPr/>
          <p:nvPr/>
        </p:nvSpPr>
        <p:spPr>
          <a:xfrm>
            <a:off x="323528" y="980728"/>
            <a:ext cx="8640960" cy="4739759"/>
          </a:xfrm>
          <a:prstGeom prst="rect">
            <a:avLst/>
          </a:prstGeom>
        </p:spPr>
        <p:txBody>
          <a:bodyPr wrap="square">
            <a:spAutoFit/>
          </a:bodyPr>
          <a:lstStyle/>
          <a:p>
            <a:pPr>
              <a:spcAft>
                <a:spcPts val="600"/>
              </a:spcAft>
            </a:pPr>
            <a:r>
              <a:rPr lang="fr-FR" dirty="0" smtClean="0"/>
              <a:t>En complément, voir aussi OPM3®, </a:t>
            </a:r>
            <a:r>
              <a:rPr lang="fr-FR" dirty="0" err="1" smtClean="0"/>
              <a:t>Organizational</a:t>
            </a:r>
            <a:r>
              <a:rPr lang="fr-FR" dirty="0" smtClean="0"/>
              <a:t> Project Management </a:t>
            </a:r>
            <a:r>
              <a:rPr lang="fr-FR" dirty="0" err="1" smtClean="0"/>
              <a:t>Maturity</a:t>
            </a:r>
            <a:r>
              <a:rPr lang="fr-FR" dirty="0" smtClean="0"/>
              <a:t> Model. </a:t>
            </a:r>
            <a:br>
              <a:rPr lang="fr-FR" dirty="0" smtClean="0"/>
            </a:br>
            <a:r>
              <a:rPr lang="fr-FR" dirty="0" smtClean="0"/>
              <a:t>D'une manière matricielle, le PMBOK structure le management du projet en 9 domaines de connaissances </a:t>
            </a:r>
          </a:p>
          <a:p>
            <a:pPr marL="432000" indent="-432000">
              <a:spcAft>
                <a:spcPts val="600"/>
              </a:spcAft>
              <a:buFont typeface="Wingdings" pitchFamily="2" charset="2"/>
              <a:buChar char="§"/>
            </a:pPr>
            <a:r>
              <a:rPr lang="fr-FR" b="1" dirty="0" smtClean="0"/>
              <a:t>L'intégration </a:t>
            </a:r>
          </a:p>
          <a:p>
            <a:pPr marL="432000" indent="-432000">
              <a:spcAft>
                <a:spcPts val="600"/>
              </a:spcAft>
              <a:buFont typeface="Wingdings" pitchFamily="2" charset="2"/>
              <a:buChar char="§"/>
            </a:pPr>
            <a:r>
              <a:rPr lang="fr-FR" b="1" dirty="0" smtClean="0"/>
              <a:t>Le contenu </a:t>
            </a:r>
          </a:p>
          <a:p>
            <a:pPr marL="432000" indent="-432000">
              <a:spcAft>
                <a:spcPts val="600"/>
              </a:spcAft>
              <a:buFont typeface="Wingdings" pitchFamily="2" charset="2"/>
              <a:buChar char="§"/>
            </a:pPr>
            <a:r>
              <a:rPr lang="fr-FR" b="1" dirty="0" smtClean="0"/>
              <a:t>Les délais </a:t>
            </a:r>
          </a:p>
          <a:p>
            <a:pPr marL="432000" indent="-432000">
              <a:spcAft>
                <a:spcPts val="600"/>
              </a:spcAft>
              <a:buFont typeface="Wingdings" pitchFamily="2" charset="2"/>
              <a:buChar char="§"/>
            </a:pPr>
            <a:r>
              <a:rPr lang="fr-FR" b="1" dirty="0" smtClean="0"/>
              <a:t>Les coûts </a:t>
            </a:r>
          </a:p>
          <a:p>
            <a:pPr marL="432000" indent="-432000">
              <a:spcAft>
                <a:spcPts val="600"/>
              </a:spcAft>
              <a:buFont typeface="Wingdings" pitchFamily="2" charset="2"/>
              <a:buChar char="§"/>
            </a:pPr>
            <a:r>
              <a:rPr lang="fr-FR" b="1" dirty="0" smtClean="0"/>
              <a:t>Management de la qualité </a:t>
            </a:r>
          </a:p>
          <a:p>
            <a:pPr marL="432000" indent="-432000">
              <a:spcAft>
                <a:spcPts val="600"/>
              </a:spcAft>
              <a:buFont typeface="Wingdings" pitchFamily="2" charset="2"/>
              <a:buChar char="§"/>
            </a:pPr>
            <a:r>
              <a:rPr lang="fr-FR" b="1" dirty="0" smtClean="0"/>
              <a:t>Management des ressources humaines </a:t>
            </a:r>
          </a:p>
          <a:p>
            <a:pPr marL="432000" indent="-432000">
              <a:spcAft>
                <a:spcPts val="600"/>
              </a:spcAft>
              <a:buFont typeface="Wingdings" pitchFamily="2" charset="2"/>
              <a:buChar char="§"/>
            </a:pPr>
            <a:r>
              <a:rPr lang="fr-FR" b="1" dirty="0" smtClean="0"/>
              <a:t>La communication </a:t>
            </a:r>
          </a:p>
          <a:p>
            <a:pPr marL="432000" indent="-432000">
              <a:spcAft>
                <a:spcPts val="600"/>
              </a:spcAft>
              <a:buFont typeface="Wingdings" pitchFamily="2" charset="2"/>
              <a:buChar char="§"/>
            </a:pPr>
            <a:r>
              <a:rPr lang="fr-FR" b="1" dirty="0" smtClean="0"/>
              <a:t>Gestion des risques </a:t>
            </a:r>
          </a:p>
          <a:p>
            <a:pPr marL="432000" indent="-432000">
              <a:spcAft>
                <a:spcPts val="600"/>
              </a:spcAft>
              <a:buFont typeface="Wingdings" pitchFamily="2" charset="2"/>
              <a:buChar char="§"/>
            </a:pPr>
            <a:r>
              <a:rPr lang="fr-FR" b="1" dirty="0" smtClean="0"/>
              <a:t>Gestion des approvisionnements </a:t>
            </a:r>
          </a:p>
          <a:p>
            <a:pPr marL="432000" indent="-432000">
              <a:spcAft>
                <a:spcPts val="600"/>
              </a:spcAft>
            </a:pPr>
            <a:r>
              <a:rPr lang="fr-FR" dirty="0" smtClean="0"/>
              <a:t>.</a:t>
            </a:r>
            <a:endParaRPr lang="fr-FR"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otonde">
  <a:themeElements>
    <a:clrScheme name="Débit">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Rotond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Rotond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1097</TotalTime>
  <Words>534</Words>
  <Application>Microsoft Office PowerPoint</Application>
  <PresentationFormat>Affichage à l'écran (4:3)</PresentationFormat>
  <Paragraphs>73</Paragraphs>
  <Slides>9</Slides>
  <Notes>0</Notes>
  <HiddenSlides>0</HiddenSlides>
  <MMClips>0</MMClips>
  <ScaleCrop>false</ScaleCrop>
  <HeadingPairs>
    <vt:vector size="4" baseType="variant">
      <vt:variant>
        <vt:lpstr>Thème</vt:lpstr>
      </vt:variant>
      <vt:variant>
        <vt:i4>1</vt:i4>
      </vt:variant>
      <vt:variant>
        <vt:lpstr>Titres des diapositives</vt:lpstr>
      </vt:variant>
      <vt:variant>
        <vt:i4>9</vt:i4>
      </vt:variant>
    </vt:vector>
  </HeadingPairs>
  <TitlesOfParts>
    <vt:vector size="10" baseType="lpstr">
      <vt:lpstr>Rotonde</vt:lpstr>
      <vt:lpstr>Diapositive 1</vt:lpstr>
      <vt:lpstr>Diapositive 2</vt:lpstr>
      <vt:lpstr>Diapositive 3</vt:lpstr>
      <vt:lpstr>Diapositive 4</vt:lpstr>
      <vt:lpstr>Diapositive 5</vt:lpstr>
      <vt:lpstr>Diapositive 6</vt:lpstr>
      <vt:lpstr>Diapositive 7</vt:lpstr>
      <vt:lpstr>Diapositive 8</vt:lpstr>
      <vt:lpstr>Diapositive 9</vt:lpstr>
    </vt:vector>
  </TitlesOfParts>
  <Company>Sogeti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xlesaffr</dc:creator>
  <cp:lastModifiedBy>Michel VENTURINI (mventuri)</cp:lastModifiedBy>
  <cp:revision>135</cp:revision>
  <dcterms:created xsi:type="dcterms:W3CDTF">2014-01-30T13:38:59Z</dcterms:created>
  <dcterms:modified xsi:type="dcterms:W3CDTF">2016-10-17T00:59:13Z</dcterms:modified>
</cp:coreProperties>
</file>