
<file path=[Content_Types].xml><?xml version="1.0" encoding="utf-8"?>
<Types xmlns="http://schemas.openxmlformats.org/package/2006/content-types">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49.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3946" r:id="rId2"/>
  </p:sldMasterIdLst>
  <p:notesMasterIdLst>
    <p:notesMasterId r:id="rId13"/>
  </p:notesMasterIdLst>
  <p:handoutMasterIdLst>
    <p:handoutMasterId r:id="rId14"/>
  </p:handoutMasterIdLst>
  <p:sldIdLst>
    <p:sldId id="364" r:id="rId3"/>
    <p:sldId id="385" r:id="rId4"/>
    <p:sldId id="386" r:id="rId5"/>
    <p:sldId id="387" r:id="rId6"/>
    <p:sldId id="388" r:id="rId7"/>
    <p:sldId id="389" r:id="rId8"/>
    <p:sldId id="390" r:id="rId9"/>
    <p:sldId id="391" r:id="rId10"/>
    <p:sldId id="392" r:id="rId11"/>
    <p:sldId id="393" r:id="rId12"/>
  </p:sldIdLst>
  <p:sldSz cx="9906000" cy="6858000" type="A4"/>
  <p:notesSz cx="6797675" cy="9926638"/>
  <p:custDataLst>
    <p:tags r:id="rId15"/>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06C"/>
    <a:srgbClr val="000000"/>
    <a:srgbClr val="1034A6"/>
    <a:srgbClr val="FF9900"/>
    <a:srgbClr val="762C7C"/>
    <a:srgbClr val="007033"/>
    <a:srgbClr val="A2BFAF"/>
    <a:srgbClr val="7030A0"/>
    <a:srgbClr val="100000"/>
    <a:srgbClr val="30006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5" autoAdjust="0"/>
    <p:restoredTop sz="95370" autoAdjust="0"/>
  </p:normalViewPr>
  <p:slideViewPr>
    <p:cSldViewPr snapToGrid="0">
      <p:cViewPr>
        <p:scale>
          <a:sx n="60" d="100"/>
          <a:sy n="60" d="100"/>
        </p:scale>
        <p:origin x="-1133" y="-110"/>
      </p:cViewPr>
      <p:guideLst>
        <p:guide orient="horz"/>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2803" y="-8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A4118-514E-4E9E-BB47-AD899E06DE08}" type="doc">
      <dgm:prSet loTypeId="urn:microsoft.com/office/officeart/2005/8/layout/hierarchy4" loCatId="relationship" qsTypeId="urn:microsoft.com/office/officeart/2005/8/quickstyle/simple5" qsCatId="simple" csTypeId="urn:microsoft.com/office/officeart/2005/8/colors/accent1_2" csCatId="accent1" phldr="1"/>
      <dgm:spPr/>
      <dgm:t>
        <a:bodyPr/>
        <a:lstStyle/>
        <a:p>
          <a:endParaRPr lang="fr-FR"/>
        </a:p>
      </dgm:t>
    </dgm:pt>
    <dgm:pt modelId="{EA21B0AA-9CC3-4352-A181-1F5107091966}">
      <dgm:prSet phldrT="[Texte]" custT="1"/>
      <dgm:spPr>
        <a:gradFill rotWithShape="0">
          <a:gsLst>
            <a:gs pos="0">
              <a:srgbClr val="000000"/>
            </a:gs>
            <a:gs pos="39999">
              <a:srgbClr val="0A128C"/>
            </a:gs>
            <a:gs pos="70000">
              <a:srgbClr val="181CC7"/>
            </a:gs>
            <a:gs pos="88000">
              <a:srgbClr val="7005D4"/>
            </a:gs>
            <a:gs pos="100000">
              <a:srgbClr val="8C3D91"/>
            </a:gs>
          </a:gsLst>
          <a:lin ang="16200000" scaled="0"/>
        </a:gradFill>
      </dgm:spPr>
      <dgm:t>
        <a:bodyPr tIns="0" bIns="0"/>
        <a:lstStyle/>
        <a:p>
          <a:pPr algn="ctr"/>
          <a:r>
            <a:rPr lang="fr-FR" sz="2000" b="1" dirty="0" smtClean="0">
              <a:solidFill>
                <a:schemeClr val="bg1"/>
              </a:solidFill>
            </a:rPr>
            <a:t>Cahier des Charges -&gt; Proposition -&gt; Contrat</a:t>
          </a:r>
        </a:p>
        <a:p>
          <a:pPr algn="l"/>
          <a:r>
            <a:rPr lang="fr-FR" sz="1800" b="0" dirty="0" smtClean="0">
              <a:solidFill>
                <a:schemeClr val="bg1"/>
              </a:solidFill>
            </a:rPr>
            <a:t>                                     (Client)                        (Sogeti)</a:t>
          </a:r>
          <a:endParaRPr lang="fr-FR" sz="1800" b="0" dirty="0">
            <a:solidFill>
              <a:schemeClr val="bg1"/>
            </a:solidFill>
          </a:endParaRPr>
        </a:p>
      </dgm:t>
    </dgm:pt>
    <dgm:pt modelId="{1890EC5F-ABCC-443A-93E7-E30D19557898}" type="parTrans" cxnId="{A586A27E-F46C-40C9-9943-12A5C2F0BE1F}">
      <dgm:prSet/>
      <dgm:spPr/>
      <dgm:t>
        <a:bodyPr/>
        <a:lstStyle/>
        <a:p>
          <a:endParaRPr lang="fr-FR"/>
        </a:p>
      </dgm:t>
    </dgm:pt>
    <dgm:pt modelId="{DB437F1F-20AF-4D7B-920A-D007B9664A27}" type="sibTrans" cxnId="{A586A27E-F46C-40C9-9943-12A5C2F0BE1F}">
      <dgm:prSet/>
      <dgm:spPr/>
      <dgm:t>
        <a:bodyPr/>
        <a:lstStyle/>
        <a:p>
          <a:endParaRPr lang="fr-FR"/>
        </a:p>
      </dgm:t>
    </dgm:pt>
    <dgm:pt modelId="{358E6D83-8E7B-4B08-8F36-DD01C1A431C9}">
      <dgm:prSet phldrT="[Texte]" custT="1"/>
      <dgm:spPr>
        <a:gradFill rotWithShape="0">
          <a:gsLst>
            <a:gs pos="0">
              <a:srgbClr val="FFF200"/>
            </a:gs>
            <a:gs pos="45000">
              <a:srgbClr val="FF7A00"/>
            </a:gs>
            <a:gs pos="70000">
              <a:srgbClr val="FF0300"/>
            </a:gs>
            <a:gs pos="100000">
              <a:srgbClr val="4D0808"/>
            </a:gs>
          </a:gsLst>
          <a:lin ang="16200000" scaled="0"/>
        </a:gradFill>
      </dgm:spPr>
      <dgm:t>
        <a:bodyPr/>
        <a:lstStyle/>
        <a:p>
          <a:r>
            <a:rPr lang="fr-FR" sz="2000" b="1" dirty="0" smtClean="0">
              <a:solidFill>
                <a:schemeClr val="tx1"/>
              </a:solidFill>
            </a:rPr>
            <a:t>Plan Qualité</a:t>
          </a:r>
          <a:r>
            <a:rPr lang="fr-FR" sz="1900" b="1" dirty="0" smtClean="0">
              <a:solidFill>
                <a:schemeClr val="tx1"/>
              </a:solidFill>
            </a:rPr>
            <a:t>  </a:t>
          </a:r>
          <a:r>
            <a:rPr lang="fr-FR" sz="1900" dirty="0" smtClean="0">
              <a:solidFill>
                <a:schemeClr val="tx1"/>
              </a:solidFill>
            </a:rPr>
            <a:t>(Cible)</a:t>
          </a:r>
          <a:endParaRPr lang="fr-FR" sz="1900" dirty="0">
            <a:solidFill>
              <a:schemeClr val="tx1"/>
            </a:solidFill>
          </a:endParaRPr>
        </a:p>
      </dgm:t>
    </dgm:pt>
    <dgm:pt modelId="{A68EA48F-19F6-4802-9733-C3844CCA33AF}" type="parTrans" cxnId="{9E3ECAA3-C17B-4E30-89EF-DA2162836305}">
      <dgm:prSet/>
      <dgm:spPr/>
      <dgm:t>
        <a:bodyPr/>
        <a:lstStyle/>
        <a:p>
          <a:endParaRPr lang="fr-FR"/>
        </a:p>
      </dgm:t>
    </dgm:pt>
    <dgm:pt modelId="{3A2049A5-20E5-4500-B039-0936048CC653}" type="sibTrans" cxnId="{9E3ECAA3-C17B-4E30-89EF-DA2162836305}">
      <dgm:prSet/>
      <dgm:spPr/>
      <dgm:t>
        <a:bodyPr/>
        <a:lstStyle/>
        <a:p>
          <a:endParaRPr lang="fr-FR"/>
        </a:p>
      </dgm:t>
    </dgm:pt>
    <dgm:pt modelId="{85B69B6F-2BD9-4D05-98F2-F83904C9E8E0}">
      <dgm:prSet phldrT="[Texte]" custT="1"/>
      <dgm:spPr>
        <a:solidFill>
          <a:srgbClr val="D55217"/>
        </a:solidFill>
      </dgm:spPr>
      <dgm:t>
        <a:bodyPr/>
        <a:lstStyle/>
        <a:p>
          <a:r>
            <a:rPr lang="fr-FR" sz="2000" b="1" dirty="0" smtClean="0">
              <a:solidFill>
                <a:srgbClr val="002060"/>
              </a:solidFill>
            </a:rPr>
            <a:t>Ressources</a:t>
          </a:r>
          <a:endParaRPr lang="fr-FR" sz="1700" b="1" dirty="0">
            <a:solidFill>
              <a:srgbClr val="002060"/>
            </a:solidFill>
          </a:endParaRPr>
        </a:p>
      </dgm:t>
    </dgm:pt>
    <dgm:pt modelId="{47F4C70D-346B-4815-9249-F711B3459132}" type="parTrans" cxnId="{E01C6F7B-7027-4E97-A17E-A90DEEDB3620}">
      <dgm:prSet/>
      <dgm:spPr/>
      <dgm:t>
        <a:bodyPr/>
        <a:lstStyle/>
        <a:p>
          <a:endParaRPr lang="fr-FR"/>
        </a:p>
      </dgm:t>
    </dgm:pt>
    <dgm:pt modelId="{4C7B237A-903E-40C0-91A7-A2A8878C7504}" type="sibTrans" cxnId="{E01C6F7B-7027-4E97-A17E-A90DEEDB3620}">
      <dgm:prSet/>
      <dgm:spPr/>
      <dgm:t>
        <a:bodyPr/>
        <a:lstStyle/>
        <a:p>
          <a:endParaRPr lang="fr-FR"/>
        </a:p>
      </dgm:t>
    </dgm:pt>
    <dgm:pt modelId="{8F5BE88F-8F07-482C-9AF5-ED5C53A47660}">
      <dgm:prSet phldrT="[Texte]" custT="1"/>
      <dgm:spPr>
        <a:solidFill>
          <a:srgbClr val="D55217"/>
        </a:solidFill>
      </dgm:spPr>
      <dgm:t>
        <a:bodyPr/>
        <a:lstStyle/>
        <a:p>
          <a:r>
            <a:rPr lang="fr-FR" sz="2000" b="1" dirty="0" smtClean="0">
              <a:solidFill>
                <a:schemeClr val="tx1"/>
              </a:solidFill>
            </a:rPr>
            <a:t>Outils</a:t>
          </a:r>
          <a:endParaRPr lang="fr-FR" sz="1700" b="1" dirty="0">
            <a:solidFill>
              <a:schemeClr val="tx1"/>
            </a:solidFill>
          </a:endParaRPr>
        </a:p>
      </dgm:t>
    </dgm:pt>
    <dgm:pt modelId="{BE16B434-757A-4009-8028-9CB5FE6DC16C}" type="parTrans" cxnId="{907B2EC5-E2F1-4769-8EDE-EB93C87AC4DF}">
      <dgm:prSet/>
      <dgm:spPr/>
      <dgm:t>
        <a:bodyPr/>
        <a:lstStyle/>
        <a:p>
          <a:endParaRPr lang="fr-FR"/>
        </a:p>
      </dgm:t>
    </dgm:pt>
    <dgm:pt modelId="{91ADC521-A3E7-4A3E-A7DA-700029323A85}" type="sibTrans" cxnId="{907B2EC5-E2F1-4769-8EDE-EB93C87AC4DF}">
      <dgm:prSet/>
      <dgm:spPr/>
      <dgm:t>
        <a:bodyPr/>
        <a:lstStyle/>
        <a:p>
          <a:endParaRPr lang="fr-FR"/>
        </a:p>
      </dgm:t>
    </dgm:pt>
    <dgm:pt modelId="{D076E9B6-24E4-4F1C-9553-911BB0F47DAC}">
      <dgm:prSet phldrT="[Texte]"/>
      <dgm:spPr>
        <a:gradFill rotWithShape="0">
          <a:gsLst>
            <a:gs pos="0">
              <a:srgbClr val="DDEBCF"/>
            </a:gs>
            <a:gs pos="50000">
              <a:srgbClr val="9CB86E"/>
            </a:gs>
            <a:gs pos="100000">
              <a:srgbClr val="156B13"/>
            </a:gs>
          </a:gsLst>
          <a:lin ang="16200000" scaled="0"/>
        </a:gradFill>
      </dgm:spPr>
      <dgm:t>
        <a:bodyPr/>
        <a:lstStyle/>
        <a:p>
          <a:r>
            <a:rPr lang="fr-FR" b="1" dirty="0" smtClean="0"/>
            <a:t>S.L.A.</a:t>
          </a:r>
          <a:r>
            <a:rPr lang="fr-FR" dirty="0" smtClean="0"/>
            <a:t/>
          </a:r>
          <a:br>
            <a:rPr lang="fr-FR" dirty="0" smtClean="0"/>
          </a:br>
          <a:r>
            <a:rPr lang="fr-FR" dirty="0" smtClean="0">
              <a:solidFill>
                <a:schemeClr val="tx1"/>
              </a:solidFill>
            </a:rPr>
            <a:t>(Trajectoire)</a:t>
          </a:r>
          <a:endParaRPr lang="fr-FR" dirty="0">
            <a:solidFill>
              <a:schemeClr val="tx1"/>
            </a:solidFill>
          </a:endParaRPr>
        </a:p>
      </dgm:t>
    </dgm:pt>
    <dgm:pt modelId="{C5D1FBA3-1349-4198-90AB-9A8017966DA1}" type="parTrans" cxnId="{05F9A118-ACF1-49B1-879D-044AEC0C6B63}">
      <dgm:prSet/>
      <dgm:spPr/>
      <dgm:t>
        <a:bodyPr/>
        <a:lstStyle/>
        <a:p>
          <a:endParaRPr lang="fr-FR"/>
        </a:p>
      </dgm:t>
    </dgm:pt>
    <dgm:pt modelId="{5C3C7E05-7B0B-424A-BE15-0722B892C23E}" type="sibTrans" cxnId="{05F9A118-ACF1-49B1-879D-044AEC0C6B63}">
      <dgm:prSet/>
      <dgm:spPr/>
      <dgm:t>
        <a:bodyPr/>
        <a:lstStyle/>
        <a:p>
          <a:endParaRPr lang="fr-FR"/>
        </a:p>
      </dgm:t>
    </dgm:pt>
    <dgm:pt modelId="{B369B2C8-8B91-4BD0-A148-53A7F6295E3C}">
      <dgm:prSet phldrT="[Texte]" custT="1">
        <dgm:style>
          <a:lnRef idx="0">
            <a:schemeClr val="accent3"/>
          </a:lnRef>
          <a:fillRef idx="3">
            <a:schemeClr val="accent3"/>
          </a:fillRef>
          <a:effectRef idx="3">
            <a:schemeClr val="accent3"/>
          </a:effectRef>
          <a:fontRef idx="minor">
            <a:schemeClr val="lt1"/>
          </a:fontRef>
        </dgm:style>
      </dgm:prSet>
      <dgm:spPr>
        <a:gradFill flip="none" rotWithShape="1">
          <a:gsLst>
            <a:gs pos="0">
              <a:srgbClr val="DDEBCF"/>
            </a:gs>
            <a:gs pos="50000">
              <a:srgbClr val="9CB86E"/>
            </a:gs>
            <a:gs pos="100000">
              <a:srgbClr val="156B13"/>
            </a:gs>
          </a:gsLst>
          <a:lin ang="5400000" scaled="0"/>
          <a:tileRect/>
        </a:gradFill>
        <a:ln/>
      </dgm:spPr>
      <dgm:t>
        <a:bodyPr tIns="0" bIns="0"/>
        <a:lstStyle/>
        <a:p>
          <a:r>
            <a:rPr lang="fr-FR" sz="1800" b="1" dirty="0" smtClean="0">
              <a:solidFill>
                <a:schemeClr val="tx1"/>
              </a:solidFill>
            </a:rPr>
            <a:t>Processus</a:t>
          </a:r>
          <a:endParaRPr lang="fr-FR" sz="1700" b="1" dirty="0" smtClean="0">
            <a:solidFill>
              <a:schemeClr val="tx1"/>
            </a:solidFill>
          </a:endParaRPr>
        </a:p>
        <a:p>
          <a:r>
            <a:rPr lang="fr-FR" sz="1600" b="0" dirty="0" smtClean="0">
              <a:solidFill>
                <a:schemeClr val="bg1"/>
              </a:solidFill>
            </a:rPr>
            <a:t>Enchainement logique</a:t>
          </a:r>
          <a:endParaRPr lang="fr-FR" sz="1600" b="0" dirty="0">
            <a:solidFill>
              <a:schemeClr val="bg1"/>
            </a:solidFill>
          </a:endParaRPr>
        </a:p>
      </dgm:t>
    </dgm:pt>
    <dgm:pt modelId="{DED0ECAA-6860-4233-A6B5-37D453A6D574}" type="parTrans" cxnId="{7B9C1FEC-E0A7-40DE-A920-0F399F1FD8C6}">
      <dgm:prSet/>
      <dgm:spPr/>
      <dgm:t>
        <a:bodyPr/>
        <a:lstStyle/>
        <a:p>
          <a:endParaRPr lang="fr-FR"/>
        </a:p>
      </dgm:t>
    </dgm:pt>
    <dgm:pt modelId="{175FC18D-6371-4DF3-B1D8-1BB801674116}" type="sibTrans" cxnId="{7B9C1FEC-E0A7-40DE-A920-0F399F1FD8C6}">
      <dgm:prSet/>
      <dgm:spPr/>
      <dgm:t>
        <a:bodyPr/>
        <a:lstStyle/>
        <a:p>
          <a:endParaRPr lang="fr-FR"/>
        </a:p>
      </dgm:t>
    </dgm:pt>
    <dgm:pt modelId="{24492ED3-332D-4888-8C9E-2BAC0DB464E7}">
      <dgm:prSet custT="1"/>
      <dgm:spPr>
        <a:solidFill>
          <a:srgbClr val="FF6600"/>
        </a:solidFill>
      </dgm:spPr>
      <dgm:t>
        <a:bodyPr/>
        <a:lstStyle/>
        <a:p>
          <a:r>
            <a:rPr lang="fr-FR" sz="2000" b="1" dirty="0" smtClean="0">
              <a:solidFill>
                <a:srgbClr val="002060"/>
              </a:solidFill>
            </a:rPr>
            <a:t>Relation</a:t>
          </a:r>
          <a:br>
            <a:rPr lang="fr-FR" sz="2000" b="1" dirty="0" smtClean="0">
              <a:solidFill>
                <a:srgbClr val="002060"/>
              </a:solidFill>
            </a:rPr>
          </a:br>
          <a:r>
            <a:rPr lang="fr-FR" sz="1600" b="0" dirty="0" smtClean="0">
              <a:solidFill>
                <a:srgbClr val="002060"/>
              </a:solidFill>
            </a:rPr>
            <a:t>inter-équipes</a:t>
          </a:r>
          <a:endParaRPr lang="fr-FR" sz="2000" b="0" dirty="0">
            <a:solidFill>
              <a:srgbClr val="002060"/>
            </a:solidFill>
          </a:endParaRPr>
        </a:p>
      </dgm:t>
    </dgm:pt>
    <dgm:pt modelId="{BA20680A-480F-4A96-B26F-0266EEB7CB5E}" type="parTrans" cxnId="{402A9FE3-13E8-4463-A71B-1A461948B0A2}">
      <dgm:prSet/>
      <dgm:spPr/>
      <dgm:t>
        <a:bodyPr/>
        <a:lstStyle/>
        <a:p>
          <a:endParaRPr lang="fr-FR"/>
        </a:p>
      </dgm:t>
    </dgm:pt>
    <dgm:pt modelId="{9925BE27-115C-453D-8E70-7BCB0B5A1432}" type="sibTrans" cxnId="{402A9FE3-13E8-4463-A71B-1A461948B0A2}">
      <dgm:prSet/>
      <dgm:spPr/>
      <dgm:t>
        <a:bodyPr/>
        <a:lstStyle/>
        <a:p>
          <a:endParaRPr lang="fr-FR"/>
        </a:p>
      </dgm:t>
    </dgm:pt>
    <dgm:pt modelId="{2BEA4951-C9ED-4869-879D-FF3700634860}">
      <dgm:prSet custT="1"/>
      <dgm:spPr>
        <a:solidFill>
          <a:srgbClr val="FF9933"/>
        </a:solidFill>
      </dgm:spPr>
      <dgm:t>
        <a:bodyPr/>
        <a:lstStyle/>
        <a:p>
          <a:r>
            <a:rPr lang="fr-FR" sz="2000" b="1" dirty="0" smtClean="0">
              <a:solidFill>
                <a:srgbClr val="002060"/>
              </a:solidFill>
            </a:rPr>
            <a:t>Communication</a:t>
          </a:r>
          <a:endParaRPr lang="fr-FR" sz="2100" b="1" dirty="0">
            <a:solidFill>
              <a:srgbClr val="002060"/>
            </a:solidFill>
          </a:endParaRPr>
        </a:p>
      </dgm:t>
    </dgm:pt>
    <dgm:pt modelId="{0C743574-A03C-4092-AD37-468F61BB2997}" type="parTrans" cxnId="{896B6A2F-78C8-463D-BF5C-8490FDF1C434}">
      <dgm:prSet/>
      <dgm:spPr/>
      <dgm:t>
        <a:bodyPr/>
        <a:lstStyle/>
        <a:p>
          <a:endParaRPr lang="fr-FR"/>
        </a:p>
      </dgm:t>
    </dgm:pt>
    <dgm:pt modelId="{75C773D3-265C-4CA8-B9DB-DEA10DF57C20}" type="sibTrans" cxnId="{896B6A2F-78C8-463D-BF5C-8490FDF1C434}">
      <dgm:prSet/>
      <dgm:spPr/>
      <dgm:t>
        <a:bodyPr/>
        <a:lstStyle/>
        <a:p>
          <a:endParaRPr lang="fr-FR"/>
        </a:p>
      </dgm:t>
    </dgm:pt>
    <dgm:pt modelId="{CA949FD9-68C5-4799-8326-4A89C48D7419}">
      <dgm:prSet custT="1"/>
      <dgm:spPr>
        <a:solidFill>
          <a:srgbClr val="FF6600"/>
        </a:solidFill>
      </dgm:spPr>
      <dgm:t>
        <a:bodyPr/>
        <a:lstStyle/>
        <a:p>
          <a:r>
            <a:rPr lang="fr-FR" sz="2000" b="1" dirty="0" smtClean="0">
              <a:solidFill>
                <a:schemeClr val="tx1"/>
              </a:solidFill>
            </a:rPr>
            <a:t>Comités</a:t>
          </a:r>
          <a:r>
            <a:rPr lang="fr-FR" sz="1800" b="1" dirty="0" smtClean="0">
              <a:solidFill>
                <a:schemeClr val="tx1"/>
              </a:solidFill>
            </a:rPr>
            <a:t/>
          </a:r>
          <a:br>
            <a:rPr lang="fr-FR" sz="1800" b="1" dirty="0" smtClean="0">
              <a:solidFill>
                <a:schemeClr val="tx1"/>
              </a:solidFill>
            </a:rPr>
          </a:br>
          <a:r>
            <a:rPr lang="fr-FR" sz="1600" dirty="0" smtClean="0">
              <a:solidFill>
                <a:schemeClr val="tx1"/>
              </a:solidFill>
            </a:rPr>
            <a:t>Techniques / Pilotages</a:t>
          </a:r>
          <a:endParaRPr lang="fr-FR" sz="1800" dirty="0">
            <a:solidFill>
              <a:schemeClr val="tx1"/>
            </a:solidFill>
          </a:endParaRPr>
        </a:p>
      </dgm:t>
    </dgm:pt>
    <dgm:pt modelId="{FD9E2CB4-241E-4B6B-A9AD-4B16EE8FFF7E}" type="parTrans" cxnId="{98055C6E-89B9-4563-8863-9975979C1E6B}">
      <dgm:prSet/>
      <dgm:spPr/>
      <dgm:t>
        <a:bodyPr/>
        <a:lstStyle/>
        <a:p>
          <a:endParaRPr lang="fr-FR"/>
        </a:p>
      </dgm:t>
    </dgm:pt>
    <dgm:pt modelId="{5F23612F-0686-45D8-BFD0-CEA6DF32B08E}" type="sibTrans" cxnId="{98055C6E-89B9-4563-8863-9975979C1E6B}">
      <dgm:prSet/>
      <dgm:spPr/>
      <dgm:t>
        <a:bodyPr/>
        <a:lstStyle/>
        <a:p>
          <a:endParaRPr lang="fr-FR"/>
        </a:p>
      </dgm:t>
    </dgm:pt>
    <dgm:pt modelId="{5CE71825-C034-4667-B3D3-A7CBABC1ACD6}">
      <dgm:prSet custT="1"/>
      <dgm:spPr>
        <a:solidFill>
          <a:srgbClr val="FF9933"/>
        </a:solidFill>
      </dgm:spPr>
      <dgm:t>
        <a:bodyPr/>
        <a:lstStyle/>
        <a:p>
          <a:r>
            <a:rPr lang="fr-FR" sz="1700" b="1" dirty="0" smtClean="0">
              <a:solidFill>
                <a:schemeClr val="tx1"/>
              </a:solidFill>
            </a:rPr>
            <a:t>Comptes rendus</a:t>
          </a:r>
        </a:p>
        <a:p>
          <a:r>
            <a:rPr lang="fr-FR" sz="1600" b="1" dirty="0" smtClean="0">
              <a:solidFill>
                <a:schemeClr val="tx1"/>
              </a:solidFill>
            </a:rPr>
            <a:t>et Plans d’actions</a:t>
          </a:r>
          <a:endParaRPr lang="fr-FR" sz="1700" b="1" dirty="0">
            <a:solidFill>
              <a:schemeClr val="tx1"/>
            </a:solidFill>
          </a:endParaRPr>
        </a:p>
      </dgm:t>
    </dgm:pt>
    <dgm:pt modelId="{7B5F11FD-4B49-40EC-A83E-BC7DB9DB2A84}" type="parTrans" cxnId="{44B4CE99-27EA-4E45-94D6-7A5F1DF7B8BB}">
      <dgm:prSet/>
      <dgm:spPr/>
      <dgm:t>
        <a:bodyPr/>
        <a:lstStyle/>
        <a:p>
          <a:endParaRPr lang="fr-FR"/>
        </a:p>
      </dgm:t>
    </dgm:pt>
    <dgm:pt modelId="{4F4B80C7-4DD8-416B-8425-01ABD8C1EA24}" type="sibTrans" cxnId="{44B4CE99-27EA-4E45-94D6-7A5F1DF7B8BB}">
      <dgm:prSet/>
      <dgm:spPr/>
      <dgm:t>
        <a:bodyPr/>
        <a:lstStyle/>
        <a:p>
          <a:endParaRPr lang="fr-FR"/>
        </a:p>
      </dgm:t>
    </dgm:pt>
    <dgm:pt modelId="{F14D9F0C-60CB-4708-832A-30270F420CE2}">
      <dgm:prSet custT="1"/>
      <dgm:spPr>
        <a:solidFill>
          <a:srgbClr val="FFC000"/>
        </a:solidFill>
      </dgm:spPr>
      <dgm:t>
        <a:bodyPr/>
        <a:lstStyle/>
        <a:p>
          <a:r>
            <a:rPr lang="fr-FR" sz="2000" b="1" dirty="0" smtClean="0">
              <a:solidFill>
                <a:schemeClr val="tx1"/>
              </a:solidFill>
            </a:rPr>
            <a:t>Documentation</a:t>
          </a:r>
          <a:endParaRPr lang="fr-FR" sz="2100" b="1" dirty="0">
            <a:solidFill>
              <a:schemeClr val="tx1"/>
            </a:solidFill>
          </a:endParaRPr>
        </a:p>
      </dgm:t>
    </dgm:pt>
    <dgm:pt modelId="{3398AF0D-E8EF-488F-85A4-21261C13EE15}" type="parTrans" cxnId="{0E3639A0-F8BA-4134-A396-0A64A9BD1B6D}">
      <dgm:prSet/>
      <dgm:spPr/>
      <dgm:t>
        <a:bodyPr/>
        <a:lstStyle/>
        <a:p>
          <a:endParaRPr lang="fr-FR"/>
        </a:p>
      </dgm:t>
    </dgm:pt>
    <dgm:pt modelId="{6BCB14E6-A44D-48B5-B1A4-98A97C53F126}" type="sibTrans" cxnId="{0E3639A0-F8BA-4134-A396-0A64A9BD1B6D}">
      <dgm:prSet/>
      <dgm:spPr/>
      <dgm:t>
        <a:bodyPr/>
        <a:lstStyle/>
        <a:p>
          <a:endParaRPr lang="fr-FR"/>
        </a:p>
      </dgm:t>
    </dgm:pt>
    <dgm:pt modelId="{6E07713B-5765-4001-A706-110481084C88}">
      <dgm:prSet custT="1"/>
      <dgm:spPr>
        <a:gradFill rotWithShape="0">
          <a:gsLst>
            <a:gs pos="0">
              <a:srgbClr val="599459"/>
            </a:gs>
            <a:gs pos="50000">
              <a:srgbClr val="9CB86E"/>
            </a:gs>
            <a:gs pos="100000">
              <a:srgbClr val="156B13"/>
            </a:gs>
          </a:gsLst>
          <a:lin ang="16200000" scaled="0"/>
        </a:gradFill>
      </dgm:spPr>
      <dgm:t>
        <a:bodyPr/>
        <a:lstStyle/>
        <a:p>
          <a:r>
            <a:rPr lang="fr-FR" sz="1800" b="1" dirty="0" smtClean="0">
              <a:solidFill>
                <a:schemeClr val="tx1"/>
              </a:solidFill>
            </a:rPr>
            <a:t>Procédures</a:t>
          </a:r>
          <a:r>
            <a:rPr lang="fr-FR" sz="1900" dirty="0" smtClean="0"/>
            <a:t/>
          </a:r>
          <a:br>
            <a:rPr lang="fr-FR" sz="1900" dirty="0" smtClean="0"/>
          </a:br>
          <a:r>
            <a:rPr lang="fr-FR" sz="1600" dirty="0" smtClean="0">
              <a:solidFill>
                <a:schemeClr val="bg1"/>
              </a:solidFill>
            </a:rPr>
            <a:t>Méthodes / Livrables</a:t>
          </a:r>
          <a:endParaRPr lang="fr-FR" sz="1900" dirty="0">
            <a:solidFill>
              <a:schemeClr val="bg1"/>
            </a:solidFill>
          </a:endParaRPr>
        </a:p>
      </dgm:t>
    </dgm:pt>
    <dgm:pt modelId="{5633CCB0-AA86-4531-90EF-7029F2D08448}" type="parTrans" cxnId="{75D68754-4772-4FA4-A42B-49E94BD1EC61}">
      <dgm:prSet/>
      <dgm:spPr/>
      <dgm:t>
        <a:bodyPr/>
        <a:lstStyle/>
        <a:p>
          <a:endParaRPr lang="fr-FR"/>
        </a:p>
      </dgm:t>
    </dgm:pt>
    <dgm:pt modelId="{5921F8FF-5EC0-4D2A-8C18-8665C2537818}" type="sibTrans" cxnId="{75D68754-4772-4FA4-A42B-49E94BD1EC61}">
      <dgm:prSet/>
      <dgm:spPr/>
      <dgm:t>
        <a:bodyPr/>
        <a:lstStyle/>
        <a:p>
          <a:endParaRPr lang="fr-FR"/>
        </a:p>
      </dgm:t>
    </dgm:pt>
    <dgm:pt modelId="{2DEE87E9-C69D-4AC8-94B8-0C2BACA06761}" type="pres">
      <dgm:prSet presAssocID="{4E2A4118-514E-4E9E-BB47-AD899E06DE08}" presName="Name0" presStyleCnt="0">
        <dgm:presLayoutVars>
          <dgm:chPref val="1"/>
          <dgm:dir/>
          <dgm:animOne val="branch"/>
          <dgm:animLvl val="lvl"/>
          <dgm:resizeHandles/>
        </dgm:presLayoutVars>
      </dgm:prSet>
      <dgm:spPr/>
      <dgm:t>
        <a:bodyPr/>
        <a:lstStyle/>
        <a:p>
          <a:endParaRPr lang="fr-FR"/>
        </a:p>
      </dgm:t>
    </dgm:pt>
    <dgm:pt modelId="{3BD7AA84-EF84-42F8-81B2-716041E9A819}" type="pres">
      <dgm:prSet presAssocID="{EA21B0AA-9CC3-4352-A181-1F5107091966}" presName="vertOne" presStyleCnt="0"/>
      <dgm:spPr/>
    </dgm:pt>
    <dgm:pt modelId="{9A4ED737-5391-47D3-8C27-EF819A2EA99D}" type="pres">
      <dgm:prSet presAssocID="{EA21B0AA-9CC3-4352-A181-1F5107091966}" presName="txOne" presStyleLbl="node0" presStyleIdx="0" presStyleCnt="1" custLinFactNeighborY="-20059">
        <dgm:presLayoutVars>
          <dgm:chPref val="3"/>
        </dgm:presLayoutVars>
      </dgm:prSet>
      <dgm:spPr/>
      <dgm:t>
        <a:bodyPr/>
        <a:lstStyle/>
        <a:p>
          <a:endParaRPr lang="fr-FR"/>
        </a:p>
      </dgm:t>
    </dgm:pt>
    <dgm:pt modelId="{20B52EE1-5C72-45AB-80CF-1DD5165F7DED}" type="pres">
      <dgm:prSet presAssocID="{EA21B0AA-9CC3-4352-A181-1F5107091966}" presName="parTransOne" presStyleCnt="0"/>
      <dgm:spPr/>
    </dgm:pt>
    <dgm:pt modelId="{CB0676DE-5481-4C07-99EC-47D638E4819E}" type="pres">
      <dgm:prSet presAssocID="{EA21B0AA-9CC3-4352-A181-1F5107091966}" presName="horzOne" presStyleCnt="0"/>
      <dgm:spPr/>
    </dgm:pt>
    <dgm:pt modelId="{5BFBB30B-F33C-4CB5-A123-A138742931C5}" type="pres">
      <dgm:prSet presAssocID="{358E6D83-8E7B-4B08-8F36-DD01C1A431C9}" presName="vertTwo" presStyleCnt="0"/>
      <dgm:spPr/>
    </dgm:pt>
    <dgm:pt modelId="{6E6BB768-EDB6-48BA-AE60-B26A9459A9C4}" type="pres">
      <dgm:prSet presAssocID="{358E6D83-8E7B-4B08-8F36-DD01C1A431C9}" presName="txTwo" presStyleLbl="node2" presStyleIdx="0" presStyleCnt="2">
        <dgm:presLayoutVars>
          <dgm:chPref val="3"/>
        </dgm:presLayoutVars>
      </dgm:prSet>
      <dgm:spPr/>
      <dgm:t>
        <a:bodyPr/>
        <a:lstStyle/>
        <a:p>
          <a:endParaRPr lang="fr-FR"/>
        </a:p>
      </dgm:t>
    </dgm:pt>
    <dgm:pt modelId="{63A7D22A-0CD5-4C79-90B6-D8AC3DECD897}" type="pres">
      <dgm:prSet presAssocID="{358E6D83-8E7B-4B08-8F36-DD01C1A431C9}" presName="parTransTwo" presStyleCnt="0"/>
      <dgm:spPr/>
    </dgm:pt>
    <dgm:pt modelId="{E1E25A34-1321-41E5-AA65-1C3A656E0D21}" type="pres">
      <dgm:prSet presAssocID="{358E6D83-8E7B-4B08-8F36-DD01C1A431C9}" presName="horzTwo" presStyleCnt="0"/>
      <dgm:spPr/>
    </dgm:pt>
    <dgm:pt modelId="{DE3D90A1-DACA-4AEC-97BA-49C7CEFF615D}" type="pres">
      <dgm:prSet presAssocID="{85B69B6F-2BD9-4D05-98F2-F83904C9E8E0}" presName="vertThree" presStyleCnt="0"/>
      <dgm:spPr/>
    </dgm:pt>
    <dgm:pt modelId="{05E30098-098D-44E5-A35C-9F2F82FA4B42}" type="pres">
      <dgm:prSet presAssocID="{85B69B6F-2BD9-4D05-98F2-F83904C9E8E0}" presName="txThree" presStyleLbl="node3" presStyleIdx="0" presStyleCnt="3">
        <dgm:presLayoutVars>
          <dgm:chPref val="3"/>
        </dgm:presLayoutVars>
      </dgm:prSet>
      <dgm:spPr/>
      <dgm:t>
        <a:bodyPr/>
        <a:lstStyle/>
        <a:p>
          <a:endParaRPr lang="fr-FR"/>
        </a:p>
      </dgm:t>
    </dgm:pt>
    <dgm:pt modelId="{A22D3469-3702-43D6-9BC2-31C10963E8DB}" type="pres">
      <dgm:prSet presAssocID="{85B69B6F-2BD9-4D05-98F2-F83904C9E8E0}" presName="parTransThree" presStyleCnt="0"/>
      <dgm:spPr/>
    </dgm:pt>
    <dgm:pt modelId="{66D499A7-B136-45D2-A484-137AE3B6792B}" type="pres">
      <dgm:prSet presAssocID="{85B69B6F-2BD9-4D05-98F2-F83904C9E8E0}" presName="horzThree" presStyleCnt="0"/>
      <dgm:spPr/>
    </dgm:pt>
    <dgm:pt modelId="{95834C66-F6E6-4795-9EF5-E6877A2150BC}" type="pres">
      <dgm:prSet presAssocID="{24492ED3-332D-4888-8C9E-2BAC0DB464E7}" presName="vertFour" presStyleCnt="0">
        <dgm:presLayoutVars>
          <dgm:chPref val="3"/>
        </dgm:presLayoutVars>
      </dgm:prSet>
      <dgm:spPr/>
    </dgm:pt>
    <dgm:pt modelId="{809F185B-D6CF-47FF-A5F6-3A67B5E1AEE4}" type="pres">
      <dgm:prSet presAssocID="{24492ED3-332D-4888-8C9E-2BAC0DB464E7}" presName="txFour" presStyleLbl="node4" presStyleIdx="0" presStyleCnt="6">
        <dgm:presLayoutVars>
          <dgm:chPref val="3"/>
        </dgm:presLayoutVars>
      </dgm:prSet>
      <dgm:spPr/>
      <dgm:t>
        <a:bodyPr/>
        <a:lstStyle/>
        <a:p>
          <a:endParaRPr lang="fr-FR"/>
        </a:p>
      </dgm:t>
    </dgm:pt>
    <dgm:pt modelId="{DFE081C9-9424-4BC6-821A-7A6678F4AD6D}" type="pres">
      <dgm:prSet presAssocID="{24492ED3-332D-4888-8C9E-2BAC0DB464E7}" presName="parTransFour" presStyleCnt="0"/>
      <dgm:spPr/>
    </dgm:pt>
    <dgm:pt modelId="{553E2F77-50F4-4983-8D7F-6B13B54EAB57}" type="pres">
      <dgm:prSet presAssocID="{24492ED3-332D-4888-8C9E-2BAC0DB464E7}" presName="horzFour" presStyleCnt="0"/>
      <dgm:spPr/>
    </dgm:pt>
    <dgm:pt modelId="{F3C1F6E5-0245-44BC-AC18-0BDFC3A03B07}" type="pres">
      <dgm:prSet presAssocID="{2BEA4951-C9ED-4869-879D-FF3700634860}" presName="vertFour" presStyleCnt="0">
        <dgm:presLayoutVars>
          <dgm:chPref val="3"/>
        </dgm:presLayoutVars>
      </dgm:prSet>
      <dgm:spPr/>
    </dgm:pt>
    <dgm:pt modelId="{A6CE6D8E-DB80-4E45-8047-73B1E20CCDC8}" type="pres">
      <dgm:prSet presAssocID="{2BEA4951-C9ED-4869-879D-FF3700634860}" presName="txFour" presStyleLbl="node4" presStyleIdx="1" presStyleCnt="6">
        <dgm:presLayoutVars>
          <dgm:chPref val="3"/>
        </dgm:presLayoutVars>
      </dgm:prSet>
      <dgm:spPr/>
      <dgm:t>
        <a:bodyPr/>
        <a:lstStyle/>
        <a:p>
          <a:endParaRPr lang="fr-FR"/>
        </a:p>
      </dgm:t>
    </dgm:pt>
    <dgm:pt modelId="{CF79B1E8-3B87-4407-A63D-5956803E3E3B}" type="pres">
      <dgm:prSet presAssocID="{2BEA4951-C9ED-4869-879D-FF3700634860}" presName="horzFour" presStyleCnt="0"/>
      <dgm:spPr/>
    </dgm:pt>
    <dgm:pt modelId="{0DD9FE74-8A65-46CC-90E2-710D193ECEE9}" type="pres">
      <dgm:prSet presAssocID="{4C7B237A-903E-40C0-91A7-A2A8878C7504}" presName="sibSpaceThree" presStyleCnt="0"/>
      <dgm:spPr/>
    </dgm:pt>
    <dgm:pt modelId="{B43B554E-1D57-4287-8809-904C52F83349}" type="pres">
      <dgm:prSet presAssocID="{8F5BE88F-8F07-482C-9AF5-ED5C53A47660}" presName="vertThree" presStyleCnt="0"/>
      <dgm:spPr/>
    </dgm:pt>
    <dgm:pt modelId="{4FC4C6BE-5347-4D45-B8BC-D51BD076552B}" type="pres">
      <dgm:prSet presAssocID="{8F5BE88F-8F07-482C-9AF5-ED5C53A47660}" presName="txThree" presStyleLbl="node3" presStyleIdx="1" presStyleCnt="3">
        <dgm:presLayoutVars>
          <dgm:chPref val="3"/>
        </dgm:presLayoutVars>
      </dgm:prSet>
      <dgm:spPr/>
      <dgm:t>
        <a:bodyPr/>
        <a:lstStyle/>
        <a:p>
          <a:endParaRPr lang="fr-FR"/>
        </a:p>
      </dgm:t>
    </dgm:pt>
    <dgm:pt modelId="{8B50B150-133E-40D3-8634-0CAF9AE0A4EE}" type="pres">
      <dgm:prSet presAssocID="{8F5BE88F-8F07-482C-9AF5-ED5C53A47660}" presName="parTransThree" presStyleCnt="0"/>
      <dgm:spPr/>
    </dgm:pt>
    <dgm:pt modelId="{FCFF2A7A-1F33-4D4E-9B16-65F5AF63D706}" type="pres">
      <dgm:prSet presAssocID="{8F5BE88F-8F07-482C-9AF5-ED5C53A47660}" presName="horzThree" presStyleCnt="0"/>
      <dgm:spPr/>
    </dgm:pt>
    <dgm:pt modelId="{1E84064E-3E28-4519-A0CD-0A130FA2BD11}" type="pres">
      <dgm:prSet presAssocID="{CA949FD9-68C5-4799-8326-4A89C48D7419}" presName="vertFour" presStyleCnt="0">
        <dgm:presLayoutVars>
          <dgm:chPref val="3"/>
        </dgm:presLayoutVars>
      </dgm:prSet>
      <dgm:spPr/>
    </dgm:pt>
    <dgm:pt modelId="{2715A63E-2F5E-45AD-B118-76F7C56CB0FA}" type="pres">
      <dgm:prSet presAssocID="{CA949FD9-68C5-4799-8326-4A89C48D7419}" presName="txFour" presStyleLbl="node4" presStyleIdx="2" presStyleCnt="6">
        <dgm:presLayoutVars>
          <dgm:chPref val="3"/>
        </dgm:presLayoutVars>
      </dgm:prSet>
      <dgm:spPr/>
      <dgm:t>
        <a:bodyPr/>
        <a:lstStyle/>
        <a:p>
          <a:endParaRPr lang="fr-FR"/>
        </a:p>
      </dgm:t>
    </dgm:pt>
    <dgm:pt modelId="{27EC3123-5DE0-4B8D-B174-66B0966DE388}" type="pres">
      <dgm:prSet presAssocID="{CA949FD9-68C5-4799-8326-4A89C48D7419}" presName="parTransFour" presStyleCnt="0"/>
      <dgm:spPr/>
    </dgm:pt>
    <dgm:pt modelId="{500DFAD8-33A7-46F0-A662-B48E6DDB784F}" type="pres">
      <dgm:prSet presAssocID="{CA949FD9-68C5-4799-8326-4A89C48D7419}" presName="horzFour" presStyleCnt="0"/>
      <dgm:spPr/>
    </dgm:pt>
    <dgm:pt modelId="{53E08153-91ED-48FF-B4C9-A44E2271DD79}" type="pres">
      <dgm:prSet presAssocID="{5CE71825-C034-4667-B3D3-A7CBABC1ACD6}" presName="vertFour" presStyleCnt="0">
        <dgm:presLayoutVars>
          <dgm:chPref val="3"/>
        </dgm:presLayoutVars>
      </dgm:prSet>
      <dgm:spPr/>
    </dgm:pt>
    <dgm:pt modelId="{EB629E49-AAF8-4082-99BB-C25DB9FF575F}" type="pres">
      <dgm:prSet presAssocID="{5CE71825-C034-4667-B3D3-A7CBABC1ACD6}" presName="txFour" presStyleLbl="node4" presStyleIdx="3" presStyleCnt="6">
        <dgm:presLayoutVars>
          <dgm:chPref val="3"/>
        </dgm:presLayoutVars>
      </dgm:prSet>
      <dgm:spPr/>
      <dgm:t>
        <a:bodyPr/>
        <a:lstStyle/>
        <a:p>
          <a:endParaRPr lang="fr-FR"/>
        </a:p>
      </dgm:t>
    </dgm:pt>
    <dgm:pt modelId="{1BCEC167-963D-469F-A9C0-96049B90D38D}" type="pres">
      <dgm:prSet presAssocID="{5CE71825-C034-4667-B3D3-A7CBABC1ACD6}" presName="parTransFour" presStyleCnt="0"/>
      <dgm:spPr/>
    </dgm:pt>
    <dgm:pt modelId="{0898104F-A446-4B8D-9184-09BF41E0FCC6}" type="pres">
      <dgm:prSet presAssocID="{5CE71825-C034-4667-B3D3-A7CBABC1ACD6}" presName="horzFour" presStyleCnt="0"/>
      <dgm:spPr/>
    </dgm:pt>
    <dgm:pt modelId="{6B749F42-655A-436F-B2D9-9E443A0BF522}" type="pres">
      <dgm:prSet presAssocID="{F14D9F0C-60CB-4708-832A-30270F420CE2}" presName="vertFour" presStyleCnt="0">
        <dgm:presLayoutVars>
          <dgm:chPref val="3"/>
        </dgm:presLayoutVars>
      </dgm:prSet>
      <dgm:spPr/>
    </dgm:pt>
    <dgm:pt modelId="{973BEAF2-BCC4-4090-8849-A07894235E94}" type="pres">
      <dgm:prSet presAssocID="{F14D9F0C-60CB-4708-832A-30270F420CE2}" presName="txFour" presStyleLbl="node4" presStyleIdx="4" presStyleCnt="6">
        <dgm:presLayoutVars>
          <dgm:chPref val="3"/>
        </dgm:presLayoutVars>
      </dgm:prSet>
      <dgm:spPr/>
      <dgm:t>
        <a:bodyPr/>
        <a:lstStyle/>
        <a:p>
          <a:endParaRPr lang="fr-FR"/>
        </a:p>
      </dgm:t>
    </dgm:pt>
    <dgm:pt modelId="{C7214B84-49FE-4051-AC7A-F320E572DED2}" type="pres">
      <dgm:prSet presAssocID="{F14D9F0C-60CB-4708-832A-30270F420CE2}" presName="horzFour" presStyleCnt="0"/>
      <dgm:spPr/>
    </dgm:pt>
    <dgm:pt modelId="{1FBE6BB1-9866-4CC6-86FB-8BF1651543DB}" type="pres">
      <dgm:prSet presAssocID="{3A2049A5-20E5-4500-B039-0936048CC653}" presName="sibSpaceTwo" presStyleCnt="0"/>
      <dgm:spPr/>
    </dgm:pt>
    <dgm:pt modelId="{B3AE7074-DD5D-4939-90CB-5582DB21062E}" type="pres">
      <dgm:prSet presAssocID="{D076E9B6-24E4-4F1C-9553-911BB0F47DAC}" presName="vertTwo" presStyleCnt="0"/>
      <dgm:spPr/>
    </dgm:pt>
    <dgm:pt modelId="{B6347A1D-B43C-4DAC-BD8B-A6B529DD2A67}" type="pres">
      <dgm:prSet presAssocID="{D076E9B6-24E4-4F1C-9553-911BB0F47DAC}" presName="txTwo" presStyleLbl="node2" presStyleIdx="1" presStyleCnt="2">
        <dgm:presLayoutVars>
          <dgm:chPref val="3"/>
        </dgm:presLayoutVars>
      </dgm:prSet>
      <dgm:spPr/>
      <dgm:t>
        <a:bodyPr/>
        <a:lstStyle/>
        <a:p>
          <a:endParaRPr lang="fr-FR"/>
        </a:p>
      </dgm:t>
    </dgm:pt>
    <dgm:pt modelId="{3030BE9A-7481-4EE8-8EB4-C3719337E2C9}" type="pres">
      <dgm:prSet presAssocID="{D076E9B6-24E4-4F1C-9553-911BB0F47DAC}" presName="parTransTwo" presStyleCnt="0"/>
      <dgm:spPr/>
    </dgm:pt>
    <dgm:pt modelId="{52275D4A-4835-4D8D-9638-33ADB4A77D90}" type="pres">
      <dgm:prSet presAssocID="{D076E9B6-24E4-4F1C-9553-911BB0F47DAC}" presName="horzTwo" presStyleCnt="0"/>
      <dgm:spPr/>
    </dgm:pt>
    <dgm:pt modelId="{A9B0583F-EBC6-4FA6-B9E0-8A5175F1C082}" type="pres">
      <dgm:prSet presAssocID="{B369B2C8-8B91-4BD0-A148-53A7F6295E3C}" presName="vertThree" presStyleCnt="0"/>
      <dgm:spPr/>
    </dgm:pt>
    <dgm:pt modelId="{40581973-31DA-4E9F-8223-28CE61851BCD}" type="pres">
      <dgm:prSet presAssocID="{B369B2C8-8B91-4BD0-A148-53A7F6295E3C}" presName="txThree" presStyleLbl="node3" presStyleIdx="2" presStyleCnt="3" custLinFactNeighborX="1023" custLinFactNeighborY="12047">
        <dgm:presLayoutVars>
          <dgm:chPref val="3"/>
        </dgm:presLayoutVars>
      </dgm:prSet>
      <dgm:spPr/>
      <dgm:t>
        <a:bodyPr/>
        <a:lstStyle/>
        <a:p>
          <a:endParaRPr lang="fr-FR"/>
        </a:p>
      </dgm:t>
    </dgm:pt>
    <dgm:pt modelId="{4BB87C7A-348B-4619-9A5E-9B0AFA02C881}" type="pres">
      <dgm:prSet presAssocID="{B369B2C8-8B91-4BD0-A148-53A7F6295E3C}" presName="parTransThree" presStyleCnt="0"/>
      <dgm:spPr/>
    </dgm:pt>
    <dgm:pt modelId="{BC4C0425-2C6A-4E44-9FEB-85CE751278F0}" type="pres">
      <dgm:prSet presAssocID="{B369B2C8-8B91-4BD0-A148-53A7F6295E3C}" presName="horzThree" presStyleCnt="0"/>
      <dgm:spPr/>
    </dgm:pt>
    <dgm:pt modelId="{5FBBA029-939C-417B-A1EF-3FDEA35F01A1}" type="pres">
      <dgm:prSet presAssocID="{6E07713B-5765-4001-A706-110481084C88}" presName="vertFour" presStyleCnt="0">
        <dgm:presLayoutVars>
          <dgm:chPref val="3"/>
        </dgm:presLayoutVars>
      </dgm:prSet>
      <dgm:spPr/>
    </dgm:pt>
    <dgm:pt modelId="{8B50F5A9-526E-4B0C-AF82-010820DFAF8B}" type="pres">
      <dgm:prSet presAssocID="{6E07713B-5765-4001-A706-110481084C88}" presName="txFour" presStyleLbl="node4" presStyleIdx="5" presStyleCnt="6">
        <dgm:presLayoutVars>
          <dgm:chPref val="3"/>
        </dgm:presLayoutVars>
      </dgm:prSet>
      <dgm:spPr/>
      <dgm:t>
        <a:bodyPr/>
        <a:lstStyle/>
        <a:p>
          <a:endParaRPr lang="fr-FR"/>
        </a:p>
      </dgm:t>
    </dgm:pt>
    <dgm:pt modelId="{37100894-D0DC-42C6-8F7E-975BEBF2B2FD}" type="pres">
      <dgm:prSet presAssocID="{6E07713B-5765-4001-A706-110481084C88}" presName="horzFour" presStyleCnt="0"/>
      <dgm:spPr/>
    </dgm:pt>
  </dgm:ptLst>
  <dgm:cxnLst>
    <dgm:cxn modelId="{58F6B811-BC89-454A-BDA3-B9B3F2D45065}" type="presOf" srcId="{24492ED3-332D-4888-8C9E-2BAC0DB464E7}" destId="{809F185B-D6CF-47FF-A5F6-3A67B5E1AEE4}" srcOrd="0" destOrd="0" presId="urn:microsoft.com/office/officeart/2005/8/layout/hierarchy4"/>
    <dgm:cxn modelId="{0E3639A0-F8BA-4134-A396-0A64A9BD1B6D}" srcId="{5CE71825-C034-4667-B3D3-A7CBABC1ACD6}" destId="{F14D9F0C-60CB-4708-832A-30270F420CE2}" srcOrd="0" destOrd="0" parTransId="{3398AF0D-E8EF-488F-85A4-21261C13EE15}" sibTransId="{6BCB14E6-A44D-48B5-B1A4-98A97C53F126}"/>
    <dgm:cxn modelId="{907B2EC5-E2F1-4769-8EDE-EB93C87AC4DF}" srcId="{358E6D83-8E7B-4B08-8F36-DD01C1A431C9}" destId="{8F5BE88F-8F07-482C-9AF5-ED5C53A47660}" srcOrd="1" destOrd="0" parTransId="{BE16B434-757A-4009-8028-9CB5FE6DC16C}" sibTransId="{91ADC521-A3E7-4A3E-A7DA-700029323A85}"/>
    <dgm:cxn modelId="{344B5A54-B81D-4E5A-9350-EB7576DF6891}" type="presOf" srcId="{85B69B6F-2BD9-4D05-98F2-F83904C9E8E0}" destId="{05E30098-098D-44E5-A35C-9F2F82FA4B42}" srcOrd="0" destOrd="0" presId="urn:microsoft.com/office/officeart/2005/8/layout/hierarchy4"/>
    <dgm:cxn modelId="{91547B27-D4CC-4A1B-8D07-332D3B3FE86E}" type="presOf" srcId="{6E07713B-5765-4001-A706-110481084C88}" destId="{8B50F5A9-526E-4B0C-AF82-010820DFAF8B}" srcOrd="0" destOrd="0" presId="urn:microsoft.com/office/officeart/2005/8/layout/hierarchy4"/>
    <dgm:cxn modelId="{E052B1D1-6EF1-48ED-AD9F-1317AB86541A}" type="presOf" srcId="{5CE71825-C034-4667-B3D3-A7CBABC1ACD6}" destId="{EB629E49-AAF8-4082-99BB-C25DB9FF575F}" srcOrd="0" destOrd="0" presId="urn:microsoft.com/office/officeart/2005/8/layout/hierarchy4"/>
    <dgm:cxn modelId="{FE7B8C35-B62E-4AB3-8D7B-5573A62C037A}" type="presOf" srcId="{8F5BE88F-8F07-482C-9AF5-ED5C53A47660}" destId="{4FC4C6BE-5347-4D45-B8BC-D51BD076552B}" srcOrd="0" destOrd="0" presId="urn:microsoft.com/office/officeart/2005/8/layout/hierarchy4"/>
    <dgm:cxn modelId="{98055C6E-89B9-4563-8863-9975979C1E6B}" srcId="{8F5BE88F-8F07-482C-9AF5-ED5C53A47660}" destId="{CA949FD9-68C5-4799-8326-4A89C48D7419}" srcOrd="0" destOrd="0" parTransId="{FD9E2CB4-241E-4B6B-A9AD-4B16EE8FFF7E}" sibTransId="{5F23612F-0686-45D8-BFD0-CEA6DF32B08E}"/>
    <dgm:cxn modelId="{E49A7863-3427-4EFF-A602-9F32E78416D0}" type="presOf" srcId="{CA949FD9-68C5-4799-8326-4A89C48D7419}" destId="{2715A63E-2F5E-45AD-B118-76F7C56CB0FA}" srcOrd="0" destOrd="0" presId="urn:microsoft.com/office/officeart/2005/8/layout/hierarchy4"/>
    <dgm:cxn modelId="{50110800-7D8A-4B09-8042-7957ABC5C08A}" type="presOf" srcId="{2BEA4951-C9ED-4869-879D-FF3700634860}" destId="{A6CE6D8E-DB80-4E45-8047-73B1E20CCDC8}" srcOrd="0" destOrd="0" presId="urn:microsoft.com/office/officeart/2005/8/layout/hierarchy4"/>
    <dgm:cxn modelId="{7B9C1FEC-E0A7-40DE-A920-0F399F1FD8C6}" srcId="{D076E9B6-24E4-4F1C-9553-911BB0F47DAC}" destId="{B369B2C8-8B91-4BD0-A148-53A7F6295E3C}" srcOrd="0" destOrd="0" parTransId="{DED0ECAA-6860-4233-A6B5-37D453A6D574}" sibTransId="{175FC18D-6371-4DF3-B1D8-1BB801674116}"/>
    <dgm:cxn modelId="{E01C6F7B-7027-4E97-A17E-A90DEEDB3620}" srcId="{358E6D83-8E7B-4B08-8F36-DD01C1A431C9}" destId="{85B69B6F-2BD9-4D05-98F2-F83904C9E8E0}" srcOrd="0" destOrd="0" parTransId="{47F4C70D-346B-4815-9249-F711B3459132}" sibTransId="{4C7B237A-903E-40C0-91A7-A2A8878C7504}"/>
    <dgm:cxn modelId="{D62CBCAE-C530-42F1-9EB9-24E59A9BB192}" type="presOf" srcId="{4E2A4118-514E-4E9E-BB47-AD899E06DE08}" destId="{2DEE87E9-C69D-4AC8-94B8-0C2BACA06761}" srcOrd="0" destOrd="0" presId="urn:microsoft.com/office/officeart/2005/8/layout/hierarchy4"/>
    <dgm:cxn modelId="{EB775FCF-B692-4E3B-983F-1D64288CD0AB}" type="presOf" srcId="{D076E9B6-24E4-4F1C-9553-911BB0F47DAC}" destId="{B6347A1D-B43C-4DAC-BD8B-A6B529DD2A67}" srcOrd="0" destOrd="0" presId="urn:microsoft.com/office/officeart/2005/8/layout/hierarchy4"/>
    <dgm:cxn modelId="{A586A27E-F46C-40C9-9943-12A5C2F0BE1F}" srcId="{4E2A4118-514E-4E9E-BB47-AD899E06DE08}" destId="{EA21B0AA-9CC3-4352-A181-1F5107091966}" srcOrd="0" destOrd="0" parTransId="{1890EC5F-ABCC-443A-93E7-E30D19557898}" sibTransId="{DB437F1F-20AF-4D7B-920A-D007B9664A27}"/>
    <dgm:cxn modelId="{CF10EF3B-FF9D-4CF7-A9DB-2A59FDF3CC58}" type="presOf" srcId="{EA21B0AA-9CC3-4352-A181-1F5107091966}" destId="{9A4ED737-5391-47D3-8C27-EF819A2EA99D}" srcOrd="0" destOrd="0" presId="urn:microsoft.com/office/officeart/2005/8/layout/hierarchy4"/>
    <dgm:cxn modelId="{5F1DEBC4-0DE9-4294-A38A-8D03134BF417}" type="presOf" srcId="{B369B2C8-8B91-4BD0-A148-53A7F6295E3C}" destId="{40581973-31DA-4E9F-8223-28CE61851BCD}" srcOrd="0" destOrd="0" presId="urn:microsoft.com/office/officeart/2005/8/layout/hierarchy4"/>
    <dgm:cxn modelId="{75D68754-4772-4FA4-A42B-49E94BD1EC61}" srcId="{B369B2C8-8B91-4BD0-A148-53A7F6295E3C}" destId="{6E07713B-5765-4001-A706-110481084C88}" srcOrd="0" destOrd="0" parTransId="{5633CCB0-AA86-4531-90EF-7029F2D08448}" sibTransId="{5921F8FF-5EC0-4D2A-8C18-8665C2537818}"/>
    <dgm:cxn modelId="{402A9FE3-13E8-4463-A71B-1A461948B0A2}" srcId="{85B69B6F-2BD9-4D05-98F2-F83904C9E8E0}" destId="{24492ED3-332D-4888-8C9E-2BAC0DB464E7}" srcOrd="0" destOrd="0" parTransId="{BA20680A-480F-4A96-B26F-0266EEB7CB5E}" sibTransId="{9925BE27-115C-453D-8E70-7BCB0B5A1432}"/>
    <dgm:cxn modelId="{896B6A2F-78C8-463D-BF5C-8490FDF1C434}" srcId="{24492ED3-332D-4888-8C9E-2BAC0DB464E7}" destId="{2BEA4951-C9ED-4869-879D-FF3700634860}" srcOrd="0" destOrd="0" parTransId="{0C743574-A03C-4092-AD37-468F61BB2997}" sibTransId="{75C773D3-265C-4CA8-B9DB-DEA10DF57C20}"/>
    <dgm:cxn modelId="{2724CAD2-F63D-4C63-AF82-08E24CBE9F73}" type="presOf" srcId="{358E6D83-8E7B-4B08-8F36-DD01C1A431C9}" destId="{6E6BB768-EDB6-48BA-AE60-B26A9459A9C4}" srcOrd="0" destOrd="0" presId="urn:microsoft.com/office/officeart/2005/8/layout/hierarchy4"/>
    <dgm:cxn modelId="{44B4CE99-27EA-4E45-94D6-7A5F1DF7B8BB}" srcId="{CA949FD9-68C5-4799-8326-4A89C48D7419}" destId="{5CE71825-C034-4667-B3D3-A7CBABC1ACD6}" srcOrd="0" destOrd="0" parTransId="{7B5F11FD-4B49-40EC-A83E-BC7DB9DB2A84}" sibTransId="{4F4B80C7-4DD8-416B-8425-01ABD8C1EA24}"/>
    <dgm:cxn modelId="{9E3ECAA3-C17B-4E30-89EF-DA2162836305}" srcId="{EA21B0AA-9CC3-4352-A181-1F5107091966}" destId="{358E6D83-8E7B-4B08-8F36-DD01C1A431C9}" srcOrd="0" destOrd="0" parTransId="{A68EA48F-19F6-4802-9733-C3844CCA33AF}" sibTransId="{3A2049A5-20E5-4500-B039-0936048CC653}"/>
    <dgm:cxn modelId="{05F9A118-ACF1-49B1-879D-044AEC0C6B63}" srcId="{EA21B0AA-9CC3-4352-A181-1F5107091966}" destId="{D076E9B6-24E4-4F1C-9553-911BB0F47DAC}" srcOrd="1" destOrd="0" parTransId="{C5D1FBA3-1349-4198-90AB-9A8017966DA1}" sibTransId="{5C3C7E05-7B0B-424A-BE15-0722B892C23E}"/>
    <dgm:cxn modelId="{B4FCAA23-1485-4FB2-A5EF-1CFCF86906BD}" type="presOf" srcId="{F14D9F0C-60CB-4708-832A-30270F420CE2}" destId="{973BEAF2-BCC4-4090-8849-A07894235E94}" srcOrd="0" destOrd="0" presId="urn:microsoft.com/office/officeart/2005/8/layout/hierarchy4"/>
    <dgm:cxn modelId="{FCD677F2-AE73-468B-A5F0-C8F700BDC7D9}" type="presParOf" srcId="{2DEE87E9-C69D-4AC8-94B8-0C2BACA06761}" destId="{3BD7AA84-EF84-42F8-81B2-716041E9A819}" srcOrd="0" destOrd="0" presId="urn:microsoft.com/office/officeart/2005/8/layout/hierarchy4"/>
    <dgm:cxn modelId="{E83FDD29-1093-4181-BABB-74324A7DE2F3}" type="presParOf" srcId="{3BD7AA84-EF84-42F8-81B2-716041E9A819}" destId="{9A4ED737-5391-47D3-8C27-EF819A2EA99D}" srcOrd="0" destOrd="0" presId="urn:microsoft.com/office/officeart/2005/8/layout/hierarchy4"/>
    <dgm:cxn modelId="{F02235D2-68D3-484A-BB60-3CF1EA65A178}" type="presParOf" srcId="{3BD7AA84-EF84-42F8-81B2-716041E9A819}" destId="{20B52EE1-5C72-45AB-80CF-1DD5165F7DED}" srcOrd="1" destOrd="0" presId="urn:microsoft.com/office/officeart/2005/8/layout/hierarchy4"/>
    <dgm:cxn modelId="{DD0DC606-0B09-4D97-B49D-FF1DF9BC4B6A}" type="presParOf" srcId="{3BD7AA84-EF84-42F8-81B2-716041E9A819}" destId="{CB0676DE-5481-4C07-99EC-47D638E4819E}" srcOrd="2" destOrd="0" presId="urn:microsoft.com/office/officeart/2005/8/layout/hierarchy4"/>
    <dgm:cxn modelId="{B718312C-985B-477D-A6B2-A4405C583206}" type="presParOf" srcId="{CB0676DE-5481-4C07-99EC-47D638E4819E}" destId="{5BFBB30B-F33C-4CB5-A123-A138742931C5}" srcOrd="0" destOrd="0" presId="urn:microsoft.com/office/officeart/2005/8/layout/hierarchy4"/>
    <dgm:cxn modelId="{2472A81E-8ED5-4889-AC44-0BED290D70D5}" type="presParOf" srcId="{5BFBB30B-F33C-4CB5-A123-A138742931C5}" destId="{6E6BB768-EDB6-48BA-AE60-B26A9459A9C4}" srcOrd="0" destOrd="0" presId="urn:microsoft.com/office/officeart/2005/8/layout/hierarchy4"/>
    <dgm:cxn modelId="{EA03E79B-4AE1-4D51-B307-F078761E272A}" type="presParOf" srcId="{5BFBB30B-F33C-4CB5-A123-A138742931C5}" destId="{63A7D22A-0CD5-4C79-90B6-D8AC3DECD897}" srcOrd="1" destOrd="0" presId="urn:microsoft.com/office/officeart/2005/8/layout/hierarchy4"/>
    <dgm:cxn modelId="{0A09784B-3BC3-4467-AC4B-44C3F21E9344}" type="presParOf" srcId="{5BFBB30B-F33C-4CB5-A123-A138742931C5}" destId="{E1E25A34-1321-41E5-AA65-1C3A656E0D21}" srcOrd="2" destOrd="0" presId="urn:microsoft.com/office/officeart/2005/8/layout/hierarchy4"/>
    <dgm:cxn modelId="{F5C36575-1CCE-40BE-BBDE-A073877E2F9F}" type="presParOf" srcId="{E1E25A34-1321-41E5-AA65-1C3A656E0D21}" destId="{DE3D90A1-DACA-4AEC-97BA-49C7CEFF615D}" srcOrd="0" destOrd="0" presId="urn:microsoft.com/office/officeart/2005/8/layout/hierarchy4"/>
    <dgm:cxn modelId="{37B47344-1C48-4F95-B857-67F0D577873C}" type="presParOf" srcId="{DE3D90A1-DACA-4AEC-97BA-49C7CEFF615D}" destId="{05E30098-098D-44E5-A35C-9F2F82FA4B42}" srcOrd="0" destOrd="0" presId="urn:microsoft.com/office/officeart/2005/8/layout/hierarchy4"/>
    <dgm:cxn modelId="{0C9ABFA7-FF47-4AF4-A29D-A2A1CF599B4D}" type="presParOf" srcId="{DE3D90A1-DACA-4AEC-97BA-49C7CEFF615D}" destId="{A22D3469-3702-43D6-9BC2-31C10963E8DB}" srcOrd="1" destOrd="0" presId="urn:microsoft.com/office/officeart/2005/8/layout/hierarchy4"/>
    <dgm:cxn modelId="{CE18BCAC-4525-4F7F-B865-26A9AD5E5C29}" type="presParOf" srcId="{DE3D90A1-DACA-4AEC-97BA-49C7CEFF615D}" destId="{66D499A7-B136-45D2-A484-137AE3B6792B}" srcOrd="2" destOrd="0" presId="urn:microsoft.com/office/officeart/2005/8/layout/hierarchy4"/>
    <dgm:cxn modelId="{32CA9991-A2FA-4C44-96E8-45B8884D750E}" type="presParOf" srcId="{66D499A7-B136-45D2-A484-137AE3B6792B}" destId="{95834C66-F6E6-4795-9EF5-E6877A2150BC}" srcOrd="0" destOrd="0" presId="urn:microsoft.com/office/officeart/2005/8/layout/hierarchy4"/>
    <dgm:cxn modelId="{61A18E8E-8DC0-4770-9819-4C6BA7371802}" type="presParOf" srcId="{95834C66-F6E6-4795-9EF5-E6877A2150BC}" destId="{809F185B-D6CF-47FF-A5F6-3A67B5E1AEE4}" srcOrd="0" destOrd="0" presId="urn:microsoft.com/office/officeart/2005/8/layout/hierarchy4"/>
    <dgm:cxn modelId="{FD48611A-D7D8-4606-B705-D0D650FD2D96}" type="presParOf" srcId="{95834C66-F6E6-4795-9EF5-E6877A2150BC}" destId="{DFE081C9-9424-4BC6-821A-7A6678F4AD6D}" srcOrd="1" destOrd="0" presId="urn:microsoft.com/office/officeart/2005/8/layout/hierarchy4"/>
    <dgm:cxn modelId="{562D1C57-CCBA-4AEA-A573-FCDC456EF121}" type="presParOf" srcId="{95834C66-F6E6-4795-9EF5-E6877A2150BC}" destId="{553E2F77-50F4-4983-8D7F-6B13B54EAB57}" srcOrd="2" destOrd="0" presId="urn:microsoft.com/office/officeart/2005/8/layout/hierarchy4"/>
    <dgm:cxn modelId="{B9333D88-B933-448E-91DC-FB68391FEBD6}" type="presParOf" srcId="{553E2F77-50F4-4983-8D7F-6B13B54EAB57}" destId="{F3C1F6E5-0245-44BC-AC18-0BDFC3A03B07}" srcOrd="0" destOrd="0" presId="urn:microsoft.com/office/officeart/2005/8/layout/hierarchy4"/>
    <dgm:cxn modelId="{AC74FD55-AB4D-454E-8BBE-0B7C6920E564}" type="presParOf" srcId="{F3C1F6E5-0245-44BC-AC18-0BDFC3A03B07}" destId="{A6CE6D8E-DB80-4E45-8047-73B1E20CCDC8}" srcOrd="0" destOrd="0" presId="urn:microsoft.com/office/officeart/2005/8/layout/hierarchy4"/>
    <dgm:cxn modelId="{FA5FE6E1-1174-40B3-AA71-D03F51366349}" type="presParOf" srcId="{F3C1F6E5-0245-44BC-AC18-0BDFC3A03B07}" destId="{CF79B1E8-3B87-4407-A63D-5956803E3E3B}" srcOrd="1" destOrd="0" presId="urn:microsoft.com/office/officeart/2005/8/layout/hierarchy4"/>
    <dgm:cxn modelId="{4DEE791C-95C2-4FCB-8EE3-3C7173CC9289}" type="presParOf" srcId="{E1E25A34-1321-41E5-AA65-1C3A656E0D21}" destId="{0DD9FE74-8A65-46CC-90E2-710D193ECEE9}" srcOrd="1" destOrd="0" presId="urn:microsoft.com/office/officeart/2005/8/layout/hierarchy4"/>
    <dgm:cxn modelId="{1358AA27-6135-406E-8425-33C4760AD937}" type="presParOf" srcId="{E1E25A34-1321-41E5-AA65-1C3A656E0D21}" destId="{B43B554E-1D57-4287-8809-904C52F83349}" srcOrd="2" destOrd="0" presId="urn:microsoft.com/office/officeart/2005/8/layout/hierarchy4"/>
    <dgm:cxn modelId="{0AA26026-0477-45FE-BBD0-451DFDE15E82}" type="presParOf" srcId="{B43B554E-1D57-4287-8809-904C52F83349}" destId="{4FC4C6BE-5347-4D45-B8BC-D51BD076552B}" srcOrd="0" destOrd="0" presId="urn:microsoft.com/office/officeart/2005/8/layout/hierarchy4"/>
    <dgm:cxn modelId="{F104A381-736E-4CC3-89EA-6CB4A91559EE}" type="presParOf" srcId="{B43B554E-1D57-4287-8809-904C52F83349}" destId="{8B50B150-133E-40D3-8634-0CAF9AE0A4EE}" srcOrd="1" destOrd="0" presId="urn:microsoft.com/office/officeart/2005/8/layout/hierarchy4"/>
    <dgm:cxn modelId="{396FF238-8877-4023-A973-422E0A0408BC}" type="presParOf" srcId="{B43B554E-1D57-4287-8809-904C52F83349}" destId="{FCFF2A7A-1F33-4D4E-9B16-65F5AF63D706}" srcOrd="2" destOrd="0" presId="urn:microsoft.com/office/officeart/2005/8/layout/hierarchy4"/>
    <dgm:cxn modelId="{FC94E17D-1D1C-4286-BC17-0F9EC100A1AD}" type="presParOf" srcId="{FCFF2A7A-1F33-4D4E-9B16-65F5AF63D706}" destId="{1E84064E-3E28-4519-A0CD-0A130FA2BD11}" srcOrd="0" destOrd="0" presId="urn:microsoft.com/office/officeart/2005/8/layout/hierarchy4"/>
    <dgm:cxn modelId="{B6CF18B0-382F-4A21-9FCF-1D8CC4645F8D}" type="presParOf" srcId="{1E84064E-3E28-4519-A0CD-0A130FA2BD11}" destId="{2715A63E-2F5E-45AD-B118-76F7C56CB0FA}" srcOrd="0" destOrd="0" presId="urn:microsoft.com/office/officeart/2005/8/layout/hierarchy4"/>
    <dgm:cxn modelId="{69082F21-8983-48A9-A8BF-D5744007D24F}" type="presParOf" srcId="{1E84064E-3E28-4519-A0CD-0A130FA2BD11}" destId="{27EC3123-5DE0-4B8D-B174-66B0966DE388}" srcOrd="1" destOrd="0" presId="urn:microsoft.com/office/officeart/2005/8/layout/hierarchy4"/>
    <dgm:cxn modelId="{B2497FB7-7E5F-4623-AC31-44EB4AA9ACDC}" type="presParOf" srcId="{1E84064E-3E28-4519-A0CD-0A130FA2BD11}" destId="{500DFAD8-33A7-46F0-A662-B48E6DDB784F}" srcOrd="2" destOrd="0" presId="urn:microsoft.com/office/officeart/2005/8/layout/hierarchy4"/>
    <dgm:cxn modelId="{19C2AA5C-CD92-4A6E-8A18-9A1E910819DB}" type="presParOf" srcId="{500DFAD8-33A7-46F0-A662-B48E6DDB784F}" destId="{53E08153-91ED-48FF-B4C9-A44E2271DD79}" srcOrd="0" destOrd="0" presId="urn:microsoft.com/office/officeart/2005/8/layout/hierarchy4"/>
    <dgm:cxn modelId="{E95D4730-9EE1-4CCC-8B7A-03E10CA5AE9A}" type="presParOf" srcId="{53E08153-91ED-48FF-B4C9-A44E2271DD79}" destId="{EB629E49-AAF8-4082-99BB-C25DB9FF575F}" srcOrd="0" destOrd="0" presId="urn:microsoft.com/office/officeart/2005/8/layout/hierarchy4"/>
    <dgm:cxn modelId="{D2D024A1-E424-40A4-8530-8E06C0629934}" type="presParOf" srcId="{53E08153-91ED-48FF-B4C9-A44E2271DD79}" destId="{1BCEC167-963D-469F-A9C0-96049B90D38D}" srcOrd="1" destOrd="0" presId="urn:microsoft.com/office/officeart/2005/8/layout/hierarchy4"/>
    <dgm:cxn modelId="{0056533A-6ED7-4756-AD72-651F07F7B2D5}" type="presParOf" srcId="{53E08153-91ED-48FF-B4C9-A44E2271DD79}" destId="{0898104F-A446-4B8D-9184-09BF41E0FCC6}" srcOrd="2" destOrd="0" presId="urn:microsoft.com/office/officeart/2005/8/layout/hierarchy4"/>
    <dgm:cxn modelId="{0FC20719-6C55-490D-94C9-343120EC4FDF}" type="presParOf" srcId="{0898104F-A446-4B8D-9184-09BF41E0FCC6}" destId="{6B749F42-655A-436F-B2D9-9E443A0BF522}" srcOrd="0" destOrd="0" presId="urn:microsoft.com/office/officeart/2005/8/layout/hierarchy4"/>
    <dgm:cxn modelId="{BD836019-5ECE-496A-9CCD-D6F796083EA3}" type="presParOf" srcId="{6B749F42-655A-436F-B2D9-9E443A0BF522}" destId="{973BEAF2-BCC4-4090-8849-A07894235E94}" srcOrd="0" destOrd="0" presId="urn:microsoft.com/office/officeart/2005/8/layout/hierarchy4"/>
    <dgm:cxn modelId="{6757450A-3C74-403E-8237-EA57A6C11201}" type="presParOf" srcId="{6B749F42-655A-436F-B2D9-9E443A0BF522}" destId="{C7214B84-49FE-4051-AC7A-F320E572DED2}" srcOrd="1" destOrd="0" presId="urn:microsoft.com/office/officeart/2005/8/layout/hierarchy4"/>
    <dgm:cxn modelId="{99617213-B561-4FD7-8BBA-A1EF6DC2761C}" type="presParOf" srcId="{CB0676DE-5481-4C07-99EC-47D638E4819E}" destId="{1FBE6BB1-9866-4CC6-86FB-8BF1651543DB}" srcOrd="1" destOrd="0" presId="urn:microsoft.com/office/officeart/2005/8/layout/hierarchy4"/>
    <dgm:cxn modelId="{72E4412B-5390-4645-8A21-58469C29ECB7}" type="presParOf" srcId="{CB0676DE-5481-4C07-99EC-47D638E4819E}" destId="{B3AE7074-DD5D-4939-90CB-5582DB21062E}" srcOrd="2" destOrd="0" presId="urn:microsoft.com/office/officeart/2005/8/layout/hierarchy4"/>
    <dgm:cxn modelId="{377B9BAA-333D-4673-8F76-F263DC1C2246}" type="presParOf" srcId="{B3AE7074-DD5D-4939-90CB-5582DB21062E}" destId="{B6347A1D-B43C-4DAC-BD8B-A6B529DD2A67}" srcOrd="0" destOrd="0" presId="urn:microsoft.com/office/officeart/2005/8/layout/hierarchy4"/>
    <dgm:cxn modelId="{A0A2EC3E-96E0-4D39-9973-22F77881E62E}" type="presParOf" srcId="{B3AE7074-DD5D-4939-90CB-5582DB21062E}" destId="{3030BE9A-7481-4EE8-8EB4-C3719337E2C9}" srcOrd="1" destOrd="0" presId="urn:microsoft.com/office/officeart/2005/8/layout/hierarchy4"/>
    <dgm:cxn modelId="{78474E4E-A3F5-4310-822D-90F9F0395416}" type="presParOf" srcId="{B3AE7074-DD5D-4939-90CB-5582DB21062E}" destId="{52275D4A-4835-4D8D-9638-33ADB4A77D90}" srcOrd="2" destOrd="0" presId="urn:microsoft.com/office/officeart/2005/8/layout/hierarchy4"/>
    <dgm:cxn modelId="{459E4A88-3417-4B7D-A276-E0A1EEE32CBD}" type="presParOf" srcId="{52275D4A-4835-4D8D-9638-33ADB4A77D90}" destId="{A9B0583F-EBC6-4FA6-B9E0-8A5175F1C082}" srcOrd="0" destOrd="0" presId="urn:microsoft.com/office/officeart/2005/8/layout/hierarchy4"/>
    <dgm:cxn modelId="{C73B4153-F6AD-45AD-9BF9-0D740059FE8D}" type="presParOf" srcId="{A9B0583F-EBC6-4FA6-B9E0-8A5175F1C082}" destId="{40581973-31DA-4E9F-8223-28CE61851BCD}" srcOrd="0" destOrd="0" presId="urn:microsoft.com/office/officeart/2005/8/layout/hierarchy4"/>
    <dgm:cxn modelId="{F4B2BA08-7FD2-4E0D-9FD8-9288F3D4BF4E}" type="presParOf" srcId="{A9B0583F-EBC6-4FA6-B9E0-8A5175F1C082}" destId="{4BB87C7A-348B-4619-9A5E-9B0AFA02C881}" srcOrd="1" destOrd="0" presId="urn:microsoft.com/office/officeart/2005/8/layout/hierarchy4"/>
    <dgm:cxn modelId="{DC50BB1E-720E-44E5-8C87-9E18C459ADFB}" type="presParOf" srcId="{A9B0583F-EBC6-4FA6-B9E0-8A5175F1C082}" destId="{BC4C0425-2C6A-4E44-9FEB-85CE751278F0}" srcOrd="2" destOrd="0" presId="urn:microsoft.com/office/officeart/2005/8/layout/hierarchy4"/>
    <dgm:cxn modelId="{89FF7823-53C1-4964-BFF0-C427A46403B4}" type="presParOf" srcId="{BC4C0425-2C6A-4E44-9FEB-85CE751278F0}" destId="{5FBBA029-939C-417B-A1EF-3FDEA35F01A1}" srcOrd="0" destOrd="0" presId="urn:microsoft.com/office/officeart/2005/8/layout/hierarchy4"/>
    <dgm:cxn modelId="{4F40D361-3C00-477E-B6FD-EC76C50B64EC}" type="presParOf" srcId="{5FBBA029-939C-417B-A1EF-3FDEA35F01A1}" destId="{8B50F5A9-526E-4B0C-AF82-010820DFAF8B}" srcOrd="0" destOrd="0" presId="urn:microsoft.com/office/officeart/2005/8/layout/hierarchy4"/>
    <dgm:cxn modelId="{FDB57D28-7776-4C96-AC56-D731A224D2BC}" type="presParOf" srcId="{5FBBA029-939C-417B-A1EF-3FDEA35F01A1}" destId="{37100894-D0DC-42C6-8F7E-975BEBF2B2FD}" srcOrd="1" destOrd="0" presId="urn:microsoft.com/office/officeart/2005/8/layout/hierarchy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4ED737-5391-47D3-8C27-EF819A2EA99D}">
      <dsp:nvSpPr>
        <dsp:cNvPr id="0" name=""/>
        <dsp:cNvSpPr/>
      </dsp:nvSpPr>
      <dsp:spPr>
        <a:xfrm>
          <a:off x="991" y="0"/>
          <a:ext cx="8638976" cy="767849"/>
        </a:xfrm>
        <a:prstGeom prst="roundRect">
          <a:avLst>
            <a:gd name="adj" fmla="val 10000"/>
          </a:avLst>
        </a:prstGeom>
        <a:gradFill rotWithShape="0">
          <a:gsLst>
            <a:gs pos="0">
              <a:srgbClr val="000000"/>
            </a:gs>
            <a:gs pos="39999">
              <a:srgbClr val="0A128C"/>
            </a:gs>
            <a:gs pos="70000">
              <a:srgbClr val="181CC7"/>
            </a:gs>
            <a:gs pos="88000">
              <a:srgbClr val="7005D4"/>
            </a:gs>
            <a:gs pos="100000">
              <a:srgbClr val="8C3D91"/>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bg1"/>
              </a:solidFill>
            </a:rPr>
            <a:t>Cahier des Charges -&gt; Proposition -&gt; Contrat</a:t>
          </a:r>
        </a:p>
        <a:p>
          <a:pPr lvl="0" algn="l" defTabSz="889000">
            <a:lnSpc>
              <a:spcPct val="90000"/>
            </a:lnSpc>
            <a:spcBef>
              <a:spcPct val="0"/>
            </a:spcBef>
            <a:spcAft>
              <a:spcPct val="35000"/>
            </a:spcAft>
          </a:pPr>
          <a:r>
            <a:rPr lang="fr-FR" sz="1800" b="0" kern="1200" dirty="0" smtClean="0">
              <a:solidFill>
                <a:schemeClr val="bg1"/>
              </a:solidFill>
            </a:rPr>
            <a:t>                                     (Client)                        (Sogeti)</a:t>
          </a:r>
          <a:endParaRPr lang="fr-FR" sz="1800" b="0" kern="1200" dirty="0">
            <a:solidFill>
              <a:schemeClr val="bg1"/>
            </a:solidFill>
          </a:endParaRPr>
        </a:p>
      </dsp:txBody>
      <dsp:txXfrm>
        <a:off x="991" y="0"/>
        <a:ext cx="8638976" cy="767849"/>
      </dsp:txXfrm>
    </dsp:sp>
    <dsp:sp modelId="{6E6BB768-EDB6-48BA-AE60-B26A9459A9C4}">
      <dsp:nvSpPr>
        <dsp:cNvPr id="0" name=""/>
        <dsp:cNvSpPr/>
      </dsp:nvSpPr>
      <dsp:spPr>
        <a:xfrm>
          <a:off x="991" y="844647"/>
          <a:ext cx="5643247" cy="767849"/>
        </a:xfrm>
        <a:prstGeom prst="roundRect">
          <a:avLst>
            <a:gd name="adj" fmla="val 10000"/>
          </a:avLst>
        </a:prstGeom>
        <a:gradFill rotWithShape="0">
          <a:gsLst>
            <a:gs pos="0">
              <a:srgbClr val="FFF200"/>
            </a:gs>
            <a:gs pos="45000">
              <a:srgbClr val="FF7A00"/>
            </a:gs>
            <a:gs pos="70000">
              <a:srgbClr val="FF0300"/>
            </a:gs>
            <a:gs pos="100000">
              <a:srgbClr val="4D0808"/>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Plan Qualité</a:t>
          </a:r>
          <a:r>
            <a:rPr lang="fr-FR" sz="1900" b="1" kern="1200" dirty="0" smtClean="0">
              <a:solidFill>
                <a:schemeClr val="tx1"/>
              </a:solidFill>
            </a:rPr>
            <a:t>  </a:t>
          </a:r>
          <a:r>
            <a:rPr lang="fr-FR" sz="1900" kern="1200" dirty="0" smtClean="0">
              <a:solidFill>
                <a:schemeClr val="tx1"/>
              </a:solidFill>
            </a:rPr>
            <a:t>(Cible)</a:t>
          </a:r>
          <a:endParaRPr lang="fr-FR" sz="1900" kern="1200" dirty="0">
            <a:solidFill>
              <a:schemeClr val="tx1"/>
            </a:solidFill>
          </a:endParaRPr>
        </a:p>
      </dsp:txBody>
      <dsp:txXfrm>
        <a:off x="991" y="844647"/>
        <a:ext cx="5643247" cy="767849"/>
      </dsp:txXfrm>
    </dsp:sp>
    <dsp:sp modelId="{05E30098-098D-44E5-A35C-9F2F82FA4B42}">
      <dsp:nvSpPr>
        <dsp:cNvPr id="0" name=""/>
        <dsp:cNvSpPr/>
      </dsp:nvSpPr>
      <dsp:spPr>
        <a:xfrm>
          <a:off x="991" y="1687042"/>
          <a:ext cx="2763588" cy="767849"/>
        </a:xfrm>
        <a:prstGeom prst="roundRect">
          <a:avLst>
            <a:gd name="adj" fmla="val 10000"/>
          </a:avLst>
        </a:prstGeom>
        <a:solidFill>
          <a:srgbClr val="D552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rgbClr val="002060"/>
              </a:solidFill>
            </a:rPr>
            <a:t>Ressources</a:t>
          </a:r>
          <a:endParaRPr lang="fr-FR" sz="1700" b="1" kern="1200" dirty="0">
            <a:solidFill>
              <a:srgbClr val="002060"/>
            </a:solidFill>
          </a:endParaRPr>
        </a:p>
      </dsp:txBody>
      <dsp:txXfrm>
        <a:off x="991" y="1687042"/>
        <a:ext cx="2763588" cy="767849"/>
      </dsp:txXfrm>
    </dsp:sp>
    <dsp:sp modelId="{809F185B-D6CF-47FF-A5F6-3A67B5E1AEE4}">
      <dsp:nvSpPr>
        <dsp:cNvPr id="0" name=""/>
        <dsp:cNvSpPr/>
      </dsp:nvSpPr>
      <dsp:spPr>
        <a:xfrm>
          <a:off x="991" y="2529436"/>
          <a:ext cx="2763588" cy="767849"/>
        </a:xfrm>
        <a:prstGeom prst="roundRect">
          <a:avLst>
            <a:gd name="adj" fmla="val 10000"/>
          </a:avLst>
        </a:prstGeom>
        <a:solidFill>
          <a:srgbClr val="FF66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rgbClr val="002060"/>
              </a:solidFill>
            </a:rPr>
            <a:t>Relation</a:t>
          </a:r>
          <a:br>
            <a:rPr lang="fr-FR" sz="2000" b="1" kern="1200" dirty="0" smtClean="0">
              <a:solidFill>
                <a:srgbClr val="002060"/>
              </a:solidFill>
            </a:rPr>
          </a:br>
          <a:r>
            <a:rPr lang="fr-FR" sz="1600" b="0" kern="1200" dirty="0" smtClean="0">
              <a:solidFill>
                <a:srgbClr val="002060"/>
              </a:solidFill>
            </a:rPr>
            <a:t>inter-équipes</a:t>
          </a:r>
          <a:endParaRPr lang="fr-FR" sz="2000" b="0" kern="1200" dirty="0">
            <a:solidFill>
              <a:srgbClr val="002060"/>
            </a:solidFill>
          </a:endParaRPr>
        </a:p>
      </dsp:txBody>
      <dsp:txXfrm>
        <a:off x="991" y="2529436"/>
        <a:ext cx="2763588" cy="767849"/>
      </dsp:txXfrm>
    </dsp:sp>
    <dsp:sp modelId="{A6CE6D8E-DB80-4E45-8047-73B1E20CCDC8}">
      <dsp:nvSpPr>
        <dsp:cNvPr id="0" name=""/>
        <dsp:cNvSpPr/>
      </dsp:nvSpPr>
      <dsp:spPr>
        <a:xfrm>
          <a:off x="991" y="3371831"/>
          <a:ext cx="2763588" cy="767849"/>
        </a:xfrm>
        <a:prstGeom prst="roundRect">
          <a:avLst>
            <a:gd name="adj" fmla="val 10000"/>
          </a:avLst>
        </a:prstGeom>
        <a:solidFill>
          <a:srgbClr val="FF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rgbClr val="002060"/>
              </a:solidFill>
            </a:rPr>
            <a:t>Communication</a:t>
          </a:r>
          <a:endParaRPr lang="fr-FR" sz="2100" b="1" kern="1200" dirty="0">
            <a:solidFill>
              <a:srgbClr val="002060"/>
            </a:solidFill>
          </a:endParaRPr>
        </a:p>
      </dsp:txBody>
      <dsp:txXfrm>
        <a:off x="991" y="3371831"/>
        <a:ext cx="2763588" cy="767849"/>
      </dsp:txXfrm>
    </dsp:sp>
    <dsp:sp modelId="{4FC4C6BE-5347-4D45-B8BC-D51BD076552B}">
      <dsp:nvSpPr>
        <dsp:cNvPr id="0" name=""/>
        <dsp:cNvSpPr/>
      </dsp:nvSpPr>
      <dsp:spPr>
        <a:xfrm>
          <a:off x="2880650" y="1687042"/>
          <a:ext cx="2763588" cy="767849"/>
        </a:xfrm>
        <a:prstGeom prst="roundRect">
          <a:avLst>
            <a:gd name="adj" fmla="val 10000"/>
          </a:avLst>
        </a:prstGeom>
        <a:solidFill>
          <a:srgbClr val="D552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Outils</a:t>
          </a:r>
          <a:endParaRPr lang="fr-FR" sz="1700" b="1" kern="1200" dirty="0">
            <a:solidFill>
              <a:schemeClr val="tx1"/>
            </a:solidFill>
          </a:endParaRPr>
        </a:p>
      </dsp:txBody>
      <dsp:txXfrm>
        <a:off x="2880650" y="1687042"/>
        <a:ext cx="2763588" cy="767849"/>
      </dsp:txXfrm>
    </dsp:sp>
    <dsp:sp modelId="{2715A63E-2F5E-45AD-B118-76F7C56CB0FA}">
      <dsp:nvSpPr>
        <dsp:cNvPr id="0" name=""/>
        <dsp:cNvSpPr/>
      </dsp:nvSpPr>
      <dsp:spPr>
        <a:xfrm>
          <a:off x="2880650" y="2529436"/>
          <a:ext cx="2763588" cy="767849"/>
        </a:xfrm>
        <a:prstGeom prst="roundRect">
          <a:avLst>
            <a:gd name="adj" fmla="val 10000"/>
          </a:avLst>
        </a:prstGeom>
        <a:solidFill>
          <a:srgbClr val="FF66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Comités</a:t>
          </a:r>
          <a:r>
            <a:rPr lang="fr-FR" sz="1800" b="1" kern="1200" dirty="0" smtClean="0">
              <a:solidFill>
                <a:schemeClr val="tx1"/>
              </a:solidFill>
            </a:rPr>
            <a:t/>
          </a:r>
          <a:br>
            <a:rPr lang="fr-FR" sz="1800" b="1" kern="1200" dirty="0" smtClean="0">
              <a:solidFill>
                <a:schemeClr val="tx1"/>
              </a:solidFill>
            </a:rPr>
          </a:br>
          <a:r>
            <a:rPr lang="fr-FR" sz="1600" kern="1200" dirty="0" smtClean="0">
              <a:solidFill>
                <a:schemeClr val="tx1"/>
              </a:solidFill>
            </a:rPr>
            <a:t>Techniques / Pilotages</a:t>
          </a:r>
          <a:endParaRPr lang="fr-FR" sz="1800" kern="1200" dirty="0">
            <a:solidFill>
              <a:schemeClr val="tx1"/>
            </a:solidFill>
          </a:endParaRPr>
        </a:p>
      </dsp:txBody>
      <dsp:txXfrm>
        <a:off x="2880650" y="2529436"/>
        <a:ext cx="2763588" cy="767849"/>
      </dsp:txXfrm>
    </dsp:sp>
    <dsp:sp modelId="{EB629E49-AAF8-4082-99BB-C25DB9FF575F}">
      <dsp:nvSpPr>
        <dsp:cNvPr id="0" name=""/>
        <dsp:cNvSpPr/>
      </dsp:nvSpPr>
      <dsp:spPr>
        <a:xfrm>
          <a:off x="2880650" y="3371831"/>
          <a:ext cx="2763588" cy="767849"/>
        </a:xfrm>
        <a:prstGeom prst="roundRect">
          <a:avLst>
            <a:gd name="adj" fmla="val 10000"/>
          </a:avLst>
        </a:prstGeom>
        <a:solidFill>
          <a:srgbClr val="FF9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b="1" kern="1200" dirty="0" smtClean="0">
              <a:solidFill>
                <a:schemeClr val="tx1"/>
              </a:solidFill>
            </a:rPr>
            <a:t>Comptes rendus</a:t>
          </a:r>
        </a:p>
        <a:p>
          <a:pPr lvl="0" algn="ctr" defTabSz="755650">
            <a:lnSpc>
              <a:spcPct val="90000"/>
            </a:lnSpc>
            <a:spcBef>
              <a:spcPct val="0"/>
            </a:spcBef>
            <a:spcAft>
              <a:spcPct val="35000"/>
            </a:spcAft>
          </a:pPr>
          <a:r>
            <a:rPr lang="fr-FR" sz="1600" b="1" kern="1200" dirty="0" smtClean="0">
              <a:solidFill>
                <a:schemeClr val="tx1"/>
              </a:solidFill>
            </a:rPr>
            <a:t>et Plans d’actions</a:t>
          </a:r>
          <a:endParaRPr lang="fr-FR" sz="1700" b="1" kern="1200" dirty="0">
            <a:solidFill>
              <a:schemeClr val="tx1"/>
            </a:solidFill>
          </a:endParaRPr>
        </a:p>
      </dsp:txBody>
      <dsp:txXfrm>
        <a:off x="2880650" y="3371831"/>
        <a:ext cx="2763588" cy="767849"/>
      </dsp:txXfrm>
    </dsp:sp>
    <dsp:sp modelId="{973BEAF2-BCC4-4090-8849-A07894235E94}">
      <dsp:nvSpPr>
        <dsp:cNvPr id="0" name=""/>
        <dsp:cNvSpPr/>
      </dsp:nvSpPr>
      <dsp:spPr>
        <a:xfrm>
          <a:off x="2880650" y="4214225"/>
          <a:ext cx="2763588" cy="767849"/>
        </a:xfrm>
        <a:prstGeom prst="roundRect">
          <a:avLst>
            <a:gd name="adj" fmla="val 1000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tx1"/>
              </a:solidFill>
            </a:rPr>
            <a:t>Documentation</a:t>
          </a:r>
          <a:endParaRPr lang="fr-FR" sz="2100" b="1" kern="1200" dirty="0">
            <a:solidFill>
              <a:schemeClr val="tx1"/>
            </a:solidFill>
          </a:endParaRPr>
        </a:p>
      </dsp:txBody>
      <dsp:txXfrm>
        <a:off x="2880650" y="4214225"/>
        <a:ext cx="2763588" cy="767849"/>
      </dsp:txXfrm>
    </dsp:sp>
    <dsp:sp modelId="{B6347A1D-B43C-4DAC-BD8B-A6B529DD2A67}">
      <dsp:nvSpPr>
        <dsp:cNvPr id="0" name=""/>
        <dsp:cNvSpPr/>
      </dsp:nvSpPr>
      <dsp:spPr>
        <a:xfrm>
          <a:off x="5876380" y="844647"/>
          <a:ext cx="2763588" cy="767849"/>
        </a:xfrm>
        <a:prstGeom prst="roundRect">
          <a:avLst>
            <a:gd name="adj" fmla="val 10000"/>
          </a:avLst>
        </a:prstGeom>
        <a:gradFill rotWithShape="0">
          <a:gsLst>
            <a:gs pos="0">
              <a:srgbClr val="DDEBCF"/>
            </a:gs>
            <a:gs pos="50000">
              <a:srgbClr val="9CB86E"/>
            </a:gs>
            <a:gs pos="100000">
              <a:srgbClr val="156B13"/>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b="1" kern="1200" dirty="0" smtClean="0"/>
            <a:t>S.L.A.</a:t>
          </a:r>
          <a:r>
            <a:rPr lang="fr-FR" sz="2100" kern="1200" dirty="0" smtClean="0"/>
            <a:t/>
          </a:r>
          <a:br>
            <a:rPr lang="fr-FR" sz="2100" kern="1200" dirty="0" smtClean="0"/>
          </a:br>
          <a:r>
            <a:rPr lang="fr-FR" sz="2100" kern="1200" dirty="0" smtClean="0">
              <a:solidFill>
                <a:schemeClr val="tx1"/>
              </a:solidFill>
            </a:rPr>
            <a:t>(Trajectoire)</a:t>
          </a:r>
          <a:endParaRPr lang="fr-FR" sz="2100" kern="1200" dirty="0">
            <a:solidFill>
              <a:schemeClr val="tx1"/>
            </a:solidFill>
          </a:endParaRPr>
        </a:p>
      </dsp:txBody>
      <dsp:txXfrm>
        <a:off x="5876380" y="844647"/>
        <a:ext cx="2763588" cy="767849"/>
      </dsp:txXfrm>
    </dsp:sp>
    <dsp:sp modelId="{40581973-31DA-4E9F-8223-28CE61851BCD}">
      <dsp:nvSpPr>
        <dsp:cNvPr id="0" name=""/>
        <dsp:cNvSpPr/>
      </dsp:nvSpPr>
      <dsp:spPr>
        <a:xfrm>
          <a:off x="5877371" y="1696022"/>
          <a:ext cx="2763588" cy="767849"/>
        </a:xfrm>
        <a:prstGeom prst="roundRect">
          <a:avLst>
            <a:gd name="adj" fmla="val 10000"/>
          </a:avLst>
        </a:prstGeom>
        <a:gradFill flip="none" rotWithShape="1">
          <a:gsLst>
            <a:gs pos="0">
              <a:srgbClr val="DDEBCF"/>
            </a:gs>
            <a:gs pos="50000">
              <a:srgbClr val="9CB86E"/>
            </a:gs>
            <a:gs pos="100000">
              <a:srgbClr val="156B13"/>
            </a:gs>
          </a:gsLst>
          <a:lin ang="54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8580" tIns="0" rIns="68580" bIns="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rPr>
            <a:t>Processus</a:t>
          </a:r>
          <a:endParaRPr lang="fr-FR" sz="1700" b="1" kern="1200" dirty="0" smtClean="0">
            <a:solidFill>
              <a:schemeClr val="tx1"/>
            </a:solidFill>
          </a:endParaRPr>
        </a:p>
        <a:p>
          <a:pPr lvl="0" algn="ctr" defTabSz="800100">
            <a:lnSpc>
              <a:spcPct val="90000"/>
            </a:lnSpc>
            <a:spcBef>
              <a:spcPct val="0"/>
            </a:spcBef>
            <a:spcAft>
              <a:spcPct val="35000"/>
            </a:spcAft>
          </a:pPr>
          <a:r>
            <a:rPr lang="fr-FR" sz="1600" b="0" kern="1200" dirty="0" smtClean="0">
              <a:solidFill>
                <a:schemeClr val="bg1"/>
              </a:solidFill>
            </a:rPr>
            <a:t>Enchainement logique</a:t>
          </a:r>
          <a:endParaRPr lang="fr-FR" sz="1600" b="0" kern="1200" dirty="0">
            <a:solidFill>
              <a:schemeClr val="bg1"/>
            </a:solidFill>
          </a:endParaRPr>
        </a:p>
      </dsp:txBody>
      <dsp:txXfrm>
        <a:off x="5877371" y="1696022"/>
        <a:ext cx="2763588" cy="767849"/>
      </dsp:txXfrm>
    </dsp:sp>
    <dsp:sp modelId="{8B50F5A9-526E-4B0C-AF82-010820DFAF8B}">
      <dsp:nvSpPr>
        <dsp:cNvPr id="0" name=""/>
        <dsp:cNvSpPr/>
      </dsp:nvSpPr>
      <dsp:spPr>
        <a:xfrm>
          <a:off x="5876380" y="2529436"/>
          <a:ext cx="2763588" cy="767849"/>
        </a:xfrm>
        <a:prstGeom prst="roundRect">
          <a:avLst>
            <a:gd name="adj" fmla="val 10000"/>
          </a:avLst>
        </a:prstGeom>
        <a:gradFill rotWithShape="0">
          <a:gsLst>
            <a:gs pos="0">
              <a:srgbClr val="599459"/>
            </a:gs>
            <a:gs pos="50000">
              <a:srgbClr val="9CB86E"/>
            </a:gs>
            <a:gs pos="100000">
              <a:srgbClr val="156B13"/>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rPr>
            <a:t>Procédures</a:t>
          </a:r>
          <a:r>
            <a:rPr lang="fr-FR" sz="1900" kern="1200" dirty="0" smtClean="0"/>
            <a:t/>
          </a:r>
          <a:br>
            <a:rPr lang="fr-FR" sz="1900" kern="1200" dirty="0" smtClean="0"/>
          </a:br>
          <a:r>
            <a:rPr lang="fr-FR" sz="1600" kern="1200" dirty="0" smtClean="0">
              <a:solidFill>
                <a:schemeClr val="bg1"/>
              </a:solidFill>
            </a:rPr>
            <a:t>Méthodes / Livrables</a:t>
          </a:r>
          <a:endParaRPr lang="fr-FR" sz="1900" kern="1200" dirty="0">
            <a:solidFill>
              <a:schemeClr val="bg1"/>
            </a:solidFill>
          </a:endParaRPr>
        </a:p>
      </dsp:txBody>
      <dsp:txXfrm>
        <a:off x="5876380" y="2529436"/>
        <a:ext cx="2763588" cy="7678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6332"/>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428711"/>
            <a:ext cx="2946400" cy="496332"/>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428711"/>
            <a:ext cx="2946400" cy="496332"/>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1976E61D-579A-4C19-8615-0F6B82D08159}" type="slidenum">
              <a:rPr lang="de-DE"/>
              <a:pPr>
                <a:defRPr/>
              </a:pPr>
              <a:t>‹N°›</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6332"/>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1"/>
            <a:ext cx="2946400" cy="496332"/>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92191379-B986-4E3F-B8DB-5D77DCDC3742}" type="datetimeFigureOut">
              <a:rPr lang="en-US"/>
              <a:pPr>
                <a:defRPr/>
              </a:pPr>
              <a:t>9/18/2017</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714355"/>
            <a:ext cx="5438775" cy="4466988"/>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711"/>
            <a:ext cx="2946400" cy="496332"/>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8711"/>
            <a:ext cx="2946400" cy="496332"/>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666F1A8D-EF7A-4F0E-A9C7-58097F0B1A60}"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2.bin"/><Relationship Id="rId18" Type="http://schemas.openxmlformats.org/officeDocument/2006/relationships/image" Target="../media/image4.png"/><Relationship Id="rId26" Type="http://schemas.openxmlformats.org/officeDocument/2006/relationships/oleObject" Target="../embeddings/oleObject3.bin"/><Relationship Id="rId3" Type="http://schemas.openxmlformats.org/officeDocument/2006/relationships/tags" Target="../tags/tag11.xml"/><Relationship Id="rId21" Type="http://schemas.openxmlformats.org/officeDocument/2006/relationships/hyperlink" Target="http://www.youtube.com/capgemini" TargetMode="External"/><Relationship Id="rId7" Type="http://schemas.openxmlformats.org/officeDocument/2006/relationships/tags" Target="../tags/tag15.xml"/><Relationship Id="rId12" Type="http://schemas.openxmlformats.org/officeDocument/2006/relationships/slideMaster" Target="../slideMasters/slideMaster1.xml"/><Relationship Id="rId17" Type="http://schemas.openxmlformats.org/officeDocument/2006/relationships/hyperlink" Target="http://www.linkedin.com/company/capgemini" TargetMode="External"/><Relationship Id="rId25" Type="http://schemas.openxmlformats.org/officeDocument/2006/relationships/image" Target="../media/image8.jpeg"/><Relationship Id="rId2" Type="http://schemas.openxmlformats.org/officeDocument/2006/relationships/tags" Target="../tags/tag10.xml"/><Relationship Id="rId16" Type="http://schemas.openxmlformats.org/officeDocument/2006/relationships/image" Target="../media/image3.png"/><Relationship Id="rId20" Type="http://schemas.openxmlformats.org/officeDocument/2006/relationships/image" Target="../media/image5.png"/><Relationship Id="rId29" Type="http://schemas.openxmlformats.org/officeDocument/2006/relationships/hyperlink" Target="http://www.capgemini.com/" TargetMode="Externa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7.gif"/><Relationship Id="rId5" Type="http://schemas.openxmlformats.org/officeDocument/2006/relationships/tags" Target="../tags/tag1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18.xml"/><Relationship Id="rId19" Type="http://schemas.openxmlformats.org/officeDocument/2006/relationships/hyperlink" Target="http://www.twitter.com/capgemini" TargetMode="Externa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2.emf"/><Relationship Id="rId22" Type="http://schemas.openxmlformats.org/officeDocument/2006/relationships/image" Target="../media/image6.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oleObject" Target="../embeddings/oleObject4.bin"/><Relationship Id="rId18" Type="http://schemas.openxmlformats.org/officeDocument/2006/relationships/image" Target="../media/image4.png"/><Relationship Id="rId26" Type="http://schemas.openxmlformats.org/officeDocument/2006/relationships/oleObject" Target="../embeddings/oleObject5.bin"/><Relationship Id="rId3" Type="http://schemas.openxmlformats.org/officeDocument/2006/relationships/tags" Target="../tags/tag21.xml"/><Relationship Id="rId21" Type="http://schemas.openxmlformats.org/officeDocument/2006/relationships/hyperlink" Target="http://www.youtube.com/capgemini" TargetMode="External"/><Relationship Id="rId7" Type="http://schemas.openxmlformats.org/officeDocument/2006/relationships/tags" Target="../tags/tag25.xml"/><Relationship Id="rId12" Type="http://schemas.openxmlformats.org/officeDocument/2006/relationships/slideMaster" Target="../slideMasters/slideMaster1.xml"/><Relationship Id="rId17" Type="http://schemas.openxmlformats.org/officeDocument/2006/relationships/hyperlink" Target="http://www.linkedin.com/company/capgemini" TargetMode="External"/><Relationship Id="rId25" Type="http://schemas.openxmlformats.org/officeDocument/2006/relationships/image" Target="../media/image8.jpeg"/><Relationship Id="rId2" Type="http://schemas.openxmlformats.org/officeDocument/2006/relationships/tags" Target="../tags/tag20.xml"/><Relationship Id="rId16" Type="http://schemas.openxmlformats.org/officeDocument/2006/relationships/image" Target="../media/image3.png"/><Relationship Id="rId20" Type="http://schemas.openxmlformats.org/officeDocument/2006/relationships/image" Target="../media/image5.png"/><Relationship Id="rId29" Type="http://schemas.openxmlformats.org/officeDocument/2006/relationships/hyperlink" Target="http://www.capgemini.com/" TargetMode="External"/><Relationship Id="rId1" Type="http://schemas.openxmlformats.org/officeDocument/2006/relationships/vmlDrawing" Target="../drawings/vmlDrawing3.v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7.gif"/><Relationship Id="rId5" Type="http://schemas.openxmlformats.org/officeDocument/2006/relationships/tags" Target="../tags/tag2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28.xml"/><Relationship Id="rId19" Type="http://schemas.openxmlformats.org/officeDocument/2006/relationships/hyperlink" Target="http://www.twitter.com/capgemini" TargetMode="External"/><Relationship Id="rId31" Type="http://schemas.openxmlformats.org/officeDocument/2006/relationships/image" Target="../media/image10.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emf"/><Relationship Id="rId22" Type="http://schemas.openxmlformats.org/officeDocument/2006/relationships/image" Target="../media/image6.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2.emf"/><Relationship Id="rId18" Type="http://schemas.openxmlformats.org/officeDocument/2006/relationships/hyperlink" Target="http://www.twitter.com/capgemini" TargetMode="External"/><Relationship Id="rId3" Type="http://schemas.openxmlformats.org/officeDocument/2006/relationships/tags" Target="../tags/tag31.xml"/><Relationship Id="rId21" Type="http://schemas.openxmlformats.org/officeDocument/2006/relationships/image" Target="../media/image6.png"/><Relationship Id="rId7" Type="http://schemas.openxmlformats.org/officeDocument/2006/relationships/tags" Target="../tags/tag35.xml"/><Relationship Id="rId12" Type="http://schemas.openxmlformats.org/officeDocument/2006/relationships/oleObject" Target="../embeddings/oleObject6.bin"/><Relationship Id="rId17" Type="http://schemas.openxmlformats.org/officeDocument/2006/relationships/image" Target="../media/image4.png"/><Relationship Id="rId25" Type="http://schemas.openxmlformats.org/officeDocument/2006/relationships/oleObject" Target="../embeddings/oleObject7.bin"/><Relationship Id="rId2" Type="http://schemas.openxmlformats.org/officeDocument/2006/relationships/tags" Target="../tags/tag30.xml"/><Relationship Id="rId16" Type="http://schemas.openxmlformats.org/officeDocument/2006/relationships/hyperlink" Target="http://www.linkedin.com/company/capgemini" TargetMode="External"/><Relationship Id="rId20" Type="http://schemas.openxmlformats.org/officeDocument/2006/relationships/hyperlink" Target="http://www.youtube.com/capgemini" TargetMode="External"/><Relationship Id="rId1" Type="http://schemas.openxmlformats.org/officeDocument/2006/relationships/vmlDrawing" Target="../drawings/vmlDrawing4.vml"/><Relationship Id="rId6" Type="http://schemas.openxmlformats.org/officeDocument/2006/relationships/tags" Target="../tags/tag34.xml"/><Relationship Id="rId11" Type="http://schemas.openxmlformats.org/officeDocument/2006/relationships/slideMaster" Target="../slideMasters/slideMaster1.xml"/><Relationship Id="rId24" Type="http://schemas.openxmlformats.org/officeDocument/2006/relationships/image" Target="../media/image8.jpeg"/><Relationship Id="rId5" Type="http://schemas.openxmlformats.org/officeDocument/2006/relationships/tags" Target="../tags/tag33.xml"/><Relationship Id="rId15" Type="http://schemas.openxmlformats.org/officeDocument/2006/relationships/image" Target="../media/image3.png"/><Relationship Id="rId23" Type="http://schemas.openxmlformats.org/officeDocument/2006/relationships/image" Target="../media/image7.gif"/><Relationship Id="rId10" Type="http://schemas.openxmlformats.org/officeDocument/2006/relationships/tags" Target="../tags/tag38.xml"/><Relationship Id="rId19" Type="http://schemas.openxmlformats.org/officeDocument/2006/relationships/image" Target="../media/image5.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hyperlink" Target="http://www.facebook.com/Capgemini" TargetMode="External"/><Relationship Id="rId22" Type="http://schemas.openxmlformats.org/officeDocument/2006/relationships/hyperlink" Target="http://www.slideshare.net/capgemini"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1.xml"/><Relationship Id="rId12" Type="http://schemas.openxmlformats.org/officeDocument/2006/relationships/image" Target="../media/image13.png"/><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11" Type="http://schemas.openxmlformats.org/officeDocument/2006/relationships/image" Target="../media/image12.png"/><Relationship Id="rId5" Type="http://schemas.openxmlformats.org/officeDocument/2006/relationships/tags" Target="../tags/tag42.xml"/><Relationship Id="rId10" Type="http://schemas.openxmlformats.org/officeDocument/2006/relationships/oleObject" Target="../embeddings/oleObject9.bin"/><Relationship Id="rId4" Type="http://schemas.openxmlformats.org/officeDocument/2006/relationships/tags" Target="../tags/tag41.xml"/><Relationship Id="rId9" Type="http://schemas.openxmlformats.org/officeDocument/2006/relationships/image" Target="../media/image1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4.jpeg"/><Relationship Id="rId4" Type="http://schemas.openxmlformats.org/officeDocument/2006/relationships/oleObject" Target="../embeddings/oleObject11.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5.jpeg"/><Relationship Id="rId4" Type="http://schemas.openxmlformats.org/officeDocument/2006/relationships/oleObject" Target="../embeddings/oleObject1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16.jpeg"/><Relationship Id="rId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56322"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56323"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a:t>
            </a:r>
            <a:r>
              <a:rPr lang="en-US" sz="600" dirty="0">
                <a:solidFill>
                  <a:schemeClr val="bg1"/>
                </a:solidFill>
              </a:rPr>
              <a:t>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spcAft>
                <a:spcPts val="0"/>
              </a:spcAft>
            </a:pPr>
            <a:r>
              <a:rPr lang="en-US" sz="1000" dirty="0" smtClean="0">
                <a:solidFill>
                  <a:schemeClr val="bg1"/>
                </a:solidFill>
                <a:latin typeface="Arial"/>
                <a:ea typeface="Times New Roman"/>
              </a:rPr>
              <a:t>With more than 180,000 people in over 40 countries, Capgemini is one of the world's foremost providers of consulting, technology and outsourcing services.</a:t>
            </a:r>
            <a:r>
              <a:rPr lang="fr-FR" sz="1000" dirty="0" smtClean="0">
                <a:solidFill>
                  <a:schemeClr val="bg1"/>
                </a:solidFill>
                <a:latin typeface="Arial"/>
                <a:ea typeface="Times New Roman"/>
              </a:rPr>
              <a:t> </a:t>
            </a:r>
            <a:r>
              <a:rPr lang="en-US" sz="1000" dirty="0" smtClean="0">
                <a:solidFill>
                  <a:schemeClr val="bg1"/>
                </a:solidFill>
                <a:latin typeface="Arial"/>
                <a:ea typeface="Times New Roman"/>
              </a:rPr>
              <a:t>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smtClean="0">
                <a:solidFill>
                  <a:schemeClr val="bg1"/>
                </a:solidFill>
                <a:latin typeface="Arial"/>
                <a:ea typeface="Times New Roman"/>
                <a:hlinkClick r:id="rId27"/>
              </a:rPr>
              <a:t>the Collaborative Business </a:t>
            </a:r>
            <a:r>
              <a:rPr lang="en-US" sz="1000" u="sng" dirty="0" err="1" smtClean="0">
                <a:solidFill>
                  <a:schemeClr val="bg1"/>
                </a:solidFill>
                <a:latin typeface="Arial"/>
                <a:ea typeface="Times New Roman"/>
                <a:hlinkClick r:id="rId27"/>
              </a:rPr>
              <a:t>Experience</a:t>
            </a:r>
            <a:r>
              <a:rPr lang="en-US" sz="1000" u="sng" baseline="30000" dirty="0" err="1" smtClean="0">
                <a:solidFill>
                  <a:schemeClr val="bg1"/>
                </a:solidFill>
                <a:latin typeface="Arial"/>
                <a:ea typeface="Times New Roman"/>
                <a:hlinkClick r:id="rId27"/>
              </a:rPr>
              <a:t>TM</a:t>
            </a:r>
            <a:r>
              <a:rPr lang="en-US" sz="1000" dirty="0" smtClean="0">
                <a:solidFill>
                  <a:schemeClr val="bg1"/>
                </a:solidFill>
                <a:latin typeface="Arial"/>
                <a:ea typeface="Times New Roman"/>
              </a:rPr>
              <a:t>, and draws on </a:t>
            </a:r>
            <a:r>
              <a:rPr lang="en-US" sz="1000" u="sng" dirty="0" err="1" smtClean="0">
                <a:solidFill>
                  <a:schemeClr val="bg1"/>
                </a:solidFill>
                <a:latin typeface="Arial"/>
                <a:ea typeface="Times New Roman"/>
                <a:hlinkClick r:id="rId28"/>
              </a:rPr>
              <a:t>Rightshore</a:t>
            </a:r>
            <a:r>
              <a:rPr lang="en-US" sz="1000" b="1" u="sng" baseline="30000" dirty="0" smtClean="0">
                <a:solidFill>
                  <a:schemeClr val="bg1"/>
                </a:solidFill>
                <a:latin typeface="Arial"/>
                <a:ea typeface="Times New Roman"/>
                <a:hlinkClick r:id="rId28"/>
              </a:rPr>
              <a:t>®</a:t>
            </a:r>
            <a:r>
              <a:rPr lang="en-US" sz="1000" dirty="0" smtClean="0">
                <a:solidFill>
                  <a:schemeClr val="bg1"/>
                </a:solidFill>
                <a:latin typeface="Arial"/>
                <a:ea typeface="Times New Roman"/>
              </a:rPr>
              <a:t>, its worldwide delivery model.</a:t>
            </a:r>
            <a:endParaRPr lang="fr-FR" sz="1200" dirty="0" smtClean="0">
              <a:solidFill>
                <a:schemeClr val="bg1"/>
              </a:solidFill>
              <a:latin typeface="Times New Roman"/>
              <a:ea typeface="Times New Roman"/>
            </a:endParaRPr>
          </a:p>
          <a:p>
            <a:pPr>
              <a:spcAft>
                <a:spcPts val="0"/>
              </a:spcAft>
            </a:pPr>
            <a:r>
              <a:rPr lang="en-US" sz="1000" dirty="0" smtClean="0">
                <a:solidFill>
                  <a:schemeClr val="bg1"/>
                </a:solidFill>
                <a:latin typeface="Arial"/>
                <a:ea typeface="Times New Roman"/>
              </a:rPr>
              <a:t>Learn more about us at </a:t>
            </a:r>
            <a:r>
              <a:rPr lang="en-US" sz="1000" u="sng" dirty="0" smtClean="0">
                <a:solidFill>
                  <a:schemeClr val="bg1"/>
                </a:solidFill>
                <a:latin typeface="Arial"/>
                <a:ea typeface="Times New Roman"/>
                <a:hlinkClick r:id="rId29"/>
              </a:rPr>
              <a:t>www.capgemini.com</a:t>
            </a:r>
            <a:r>
              <a:rPr lang="en-US" sz="1000" dirty="0" smtClean="0">
                <a:solidFill>
                  <a:schemeClr val="bg1"/>
                </a:solidFill>
                <a:latin typeface="Arial"/>
                <a:ea typeface="Times New Roman"/>
              </a:rPr>
              <a:t>.</a:t>
            </a:r>
            <a:endParaRPr lang="fr-FR" sz="1200" dirty="0" smtClean="0">
              <a:solidFill>
                <a:schemeClr val="bg1"/>
              </a:solidFill>
              <a:latin typeface="Times New Roman"/>
              <a:ea typeface="Times New Roman"/>
            </a:endParaRPr>
          </a:p>
          <a:p>
            <a:pPr>
              <a:spcAft>
                <a:spcPts val="0"/>
              </a:spcAft>
            </a:pPr>
            <a:r>
              <a:rPr lang="fr-FR" sz="1000" i="1" dirty="0" smtClean="0">
                <a:solidFill>
                  <a:schemeClr val="bg1"/>
                </a:solidFill>
                <a:latin typeface="Arial"/>
                <a:ea typeface="Times New Roman"/>
              </a:rPr>
              <a:t> </a:t>
            </a:r>
            <a:endParaRPr lang="fr-FR" sz="1200" dirty="0" smtClean="0">
              <a:solidFill>
                <a:schemeClr val="bg1"/>
              </a:solidFill>
              <a:latin typeface="Times New Roman"/>
              <a:ea typeface="Times New Roman"/>
            </a:endParaRPr>
          </a:p>
          <a:p>
            <a:pPr>
              <a:spcAft>
                <a:spcPts val="0"/>
              </a:spcAft>
            </a:pPr>
            <a:r>
              <a:rPr lang="fr-FR" sz="1000" i="1" dirty="0" err="1" smtClean="0">
                <a:solidFill>
                  <a:schemeClr val="bg1"/>
                </a:solidFill>
                <a:latin typeface="Arial"/>
                <a:ea typeface="Times New Roman"/>
              </a:rPr>
              <a:t>Rightshore</a:t>
            </a:r>
            <a:r>
              <a:rPr lang="fr-FR" sz="1000" i="1" baseline="30000" dirty="0" smtClean="0">
                <a:solidFill>
                  <a:schemeClr val="bg1"/>
                </a:solidFill>
                <a:latin typeface="Arial"/>
                <a:ea typeface="Times New Roman"/>
              </a:rPr>
              <a:t>®</a:t>
            </a:r>
            <a:r>
              <a:rPr lang="fr-FR" sz="1000" i="1" dirty="0" smtClean="0">
                <a:solidFill>
                  <a:schemeClr val="bg1"/>
                </a:solidFill>
                <a:latin typeface="Arial"/>
                <a:ea typeface="Times New Roman"/>
              </a:rPr>
              <a:t> </a:t>
            </a:r>
            <a:r>
              <a:rPr lang="fr-FR" sz="1000" i="1" dirty="0" err="1" smtClean="0">
                <a:solidFill>
                  <a:schemeClr val="bg1"/>
                </a:solidFill>
                <a:latin typeface="Arial"/>
                <a:ea typeface="Times New Roman"/>
              </a:rPr>
              <a:t>is</a:t>
            </a:r>
            <a:r>
              <a:rPr lang="fr-FR" sz="1000" i="1" dirty="0" smtClean="0">
                <a:solidFill>
                  <a:schemeClr val="bg1"/>
                </a:solidFill>
                <a:latin typeface="Arial"/>
                <a:ea typeface="Times New Roman"/>
              </a:rPr>
              <a:t> a </a:t>
            </a:r>
            <a:r>
              <a:rPr lang="fr-FR" sz="1000" i="1" dirty="0" err="1" smtClean="0">
                <a:solidFill>
                  <a:schemeClr val="bg1"/>
                </a:solidFill>
                <a:latin typeface="Arial"/>
                <a:ea typeface="Times New Roman"/>
              </a:rPr>
              <a:t>trademark</a:t>
            </a:r>
            <a:r>
              <a:rPr lang="fr-FR" sz="1000" i="1" dirty="0" smtClean="0">
                <a:solidFill>
                  <a:schemeClr val="bg1"/>
                </a:solidFill>
                <a:latin typeface="Arial"/>
                <a:ea typeface="Times New Roman"/>
              </a:rPr>
              <a:t> </a:t>
            </a:r>
            <a:r>
              <a:rPr lang="fr-FR" sz="1000" i="1" dirty="0" err="1" smtClean="0">
                <a:solidFill>
                  <a:schemeClr val="bg1"/>
                </a:solidFill>
                <a:latin typeface="Arial"/>
                <a:ea typeface="Times New Roman"/>
              </a:rPr>
              <a:t>belonging</a:t>
            </a:r>
            <a:r>
              <a:rPr lang="fr-FR" sz="1000" i="1" dirty="0" smtClean="0">
                <a:solidFill>
                  <a:schemeClr val="bg1"/>
                </a:solidFill>
                <a:latin typeface="Arial"/>
                <a:ea typeface="Times New Roman"/>
              </a:rPr>
              <a:t> to Capgemini</a:t>
            </a:r>
            <a:endParaRPr lang="fr-FR" sz="1200" dirty="0">
              <a:solidFill>
                <a:schemeClr val="bg1"/>
              </a:solidFill>
              <a:latin typeface="Times New Roman"/>
              <a:ea typeface="Times New Roman"/>
            </a:endParaRPr>
          </a:p>
        </p:txBody>
      </p:sp>
      <p:pic>
        <p:nvPicPr>
          <p:cNvPr id="15" name="Image 22" descr="ppt_Label_CBE.png"/>
          <p:cNvPicPr>
            <a:picLocks noChangeAspect="1"/>
          </p:cNvPicPr>
          <p:nvPr userDrawn="1"/>
        </p:nvPicPr>
        <p:blipFill>
          <a:blip r:embed="rId30" cstate="print"/>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57346"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57347"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a:t>
            </a:r>
            <a:r>
              <a:rPr lang="en-US" sz="600" dirty="0">
                <a:solidFill>
                  <a:schemeClr val="bg1"/>
                </a:solidFill>
              </a:rPr>
              <a:t>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a:r>
              <a:rPr lang="fr-FR" sz="1000" dirty="0" smtClean="0">
                <a:solidFill>
                  <a:schemeClr val="bg1"/>
                </a:solidFill>
              </a:rPr>
              <a:t>Fort de plus de 180 000 collaborateurs et présent dans plus de 40 pays, Capgemini est l’un des leaders mondiaux du conseil, des services informatiques et de l’infogérance. Le Groupe a réalisé en 2015 un chiffre d’affaires de 11,9 milliards d’euros. Avec ses clients, Capgemini conçoit et met en œuvre les solutions business, technologiques et  numériques qui correspondent à leurs besoins et leur permettent d'encourager l’innovation tout en gagnant en compétitivité. Profondément multiculturel, Capgemini revendique un style de travail qui lui est propre, la « </a:t>
            </a:r>
            <a:r>
              <a:rPr lang="fr-FR" sz="1000" u="sng" dirty="0" smtClean="0">
                <a:solidFill>
                  <a:schemeClr val="bg1"/>
                </a:solidFill>
                <a:hlinkClick r:id="rId27"/>
              </a:rPr>
              <a:t>Collaborative Business </a:t>
            </a:r>
            <a:r>
              <a:rPr lang="fr-FR" sz="1000" u="sng" dirty="0" err="1" smtClean="0">
                <a:solidFill>
                  <a:schemeClr val="bg1"/>
                </a:solidFill>
                <a:hlinkClick r:id="rId27"/>
              </a:rPr>
              <a:t>Experience</a:t>
            </a:r>
            <a:r>
              <a:rPr lang="fr-FR" sz="1000" u="sng" baseline="30000" dirty="0" err="1" smtClean="0">
                <a:solidFill>
                  <a:schemeClr val="bg1"/>
                </a:solidFill>
                <a:hlinkClick r:id="rId27"/>
              </a:rPr>
              <a:t>TM</a:t>
            </a:r>
            <a:r>
              <a:rPr lang="fr-FR" sz="1000" u="sng" dirty="0" smtClean="0">
                <a:solidFill>
                  <a:schemeClr val="bg1"/>
                </a:solidFill>
                <a:hlinkClick r:id="rId27"/>
              </a:rPr>
              <a:t> </a:t>
            </a:r>
            <a:r>
              <a:rPr lang="fr-FR" sz="1000" dirty="0" smtClean="0">
                <a:solidFill>
                  <a:schemeClr val="bg1"/>
                </a:solidFill>
              </a:rPr>
              <a:t>», et s’appuie sur un mode de production mondialisé, le « </a:t>
            </a:r>
            <a:r>
              <a:rPr lang="fr-FR" sz="1000" u="sng" dirty="0" err="1" smtClean="0">
                <a:solidFill>
                  <a:schemeClr val="bg1"/>
                </a:solidFill>
                <a:hlinkClick r:id="rId28"/>
              </a:rPr>
              <a:t>Rightshore</a:t>
            </a:r>
            <a:r>
              <a:rPr lang="fr-FR" sz="1000" u="sng" baseline="30000" dirty="0" smtClean="0">
                <a:solidFill>
                  <a:schemeClr val="bg1"/>
                </a:solidFill>
                <a:hlinkClick r:id="rId28"/>
              </a:rPr>
              <a:t>®</a:t>
            </a:r>
            <a:r>
              <a:rPr lang="fr-FR" sz="1000" u="sng" dirty="0" smtClean="0">
                <a:solidFill>
                  <a:schemeClr val="bg1"/>
                </a:solidFill>
                <a:hlinkClick r:id="rId28"/>
              </a:rPr>
              <a:t> </a:t>
            </a:r>
            <a:r>
              <a:rPr lang="fr-FR" sz="1000" dirty="0" smtClean="0">
                <a:solidFill>
                  <a:schemeClr val="bg1"/>
                </a:solidFill>
              </a:rPr>
              <a:t>».</a:t>
            </a:r>
          </a:p>
          <a:p>
            <a:pPr algn="just"/>
            <a:r>
              <a:rPr lang="fr-FR" sz="1000" dirty="0" smtClean="0">
                <a:solidFill>
                  <a:schemeClr val="bg1"/>
                </a:solidFill>
              </a:rPr>
              <a:t>Plus d’informations sur : </a:t>
            </a:r>
            <a:r>
              <a:rPr lang="fr-FR" sz="1000" u="sng" dirty="0" smtClean="0">
                <a:solidFill>
                  <a:schemeClr val="bg1"/>
                </a:solidFill>
                <a:hlinkClick r:id="rId29"/>
              </a:rPr>
              <a:t>www.capgemini.com</a:t>
            </a:r>
            <a:endParaRPr lang="fr-FR" sz="1000" dirty="0" smtClean="0">
              <a:solidFill>
                <a:schemeClr val="bg1"/>
              </a:solidFill>
            </a:endParaRPr>
          </a:p>
          <a:p>
            <a:pPr algn="just"/>
            <a:r>
              <a:rPr lang="fr-FR" sz="1000" dirty="0" smtClean="0">
                <a:solidFill>
                  <a:schemeClr val="bg1"/>
                </a:solidFill>
              </a:rPr>
              <a:t> </a:t>
            </a:r>
          </a:p>
          <a:p>
            <a:pPr algn="just"/>
            <a:r>
              <a:rPr lang="fr-FR" sz="1000" i="1" dirty="0" err="1" smtClean="0">
                <a:solidFill>
                  <a:schemeClr val="bg1"/>
                </a:solidFill>
              </a:rPr>
              <a:t>Rightshore</a:t>
            </a:r>
            <a:r>
              <a:rPr lang="fr-FR" sz="1000" i="1" baseline="30000" dirty="0" smtClean="0">
                <a:solidFill>
                  <a:schemeClr val="bg1"/>
                </a:solidFill>
              </a:rPr>
              <a:t>®</a:t>
            </a:r>
            <a:r>
              <a:rPr lang="fr-FR" sz="1000" i="1" dirty="0" smtClean="0">
                <a:solidFill>
                  <a:schemeClr val="bg1"/>
                </a:solidFill>
              </a:rPr>
              <a:t> est une marque du groupe Capgemini</a:t>
            </a:r>
            <a:endParaRPr lang="fr-FR" sz="1000" dirty="0">
              <a:solidFill>
                <a:schemeClr val="bg1"/>
              </a:solidFill>
            </a:endParaRPr>
          </a:p>
        </p:txBody>
      </p:sp>
      <p:pic>
        <p:nvPicPr>
          <p:cNvPr id="15" name="Image 22" descr="ppt_Label_CBE.png"/>
          <p:cNvPicPr>
            <a:picLocks noChangeAspect="1"/>
          </p:cNvPicPr>
          <p:nvPr userDrawn="1"/>
        </p:nvPicPr>
        <p:blipFill>
          <a:blip r:embed="rId30" cstate="print"/>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1" cstate="print"/>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58370" name="think-cell Slide" r:id="rId12"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3"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4"/>
          </p:cNvPr>
          <p:cNvPicPr>
            <a:picLocks noChangeAspect="1" noChangeArrowheads="1"/>
          </p:cNvPicPr>
          <p:nvPr>
            <p:custDataLst>
              <p:tags r:id="rId5"/>
            </p:custDataLst>
          </p:nvPr>
        </p:nvPicPr>
        <p:blipFill>
          <a:blip r:embed="rId15"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6"/>
          </p:cNvPr>
          <p:cNvPicPr>
            <a:picLocks noChangeAspect="1" noChangeArrowheads="1"/>
          </p:cNvPicPr>
          <p:nvPr>
            <p:custDataLst>
              <p:tags r:id="rId6"/>
            </p:custDataLst>
          </p:nvPr>
        </p:nvPicPr>
        <p:blipFill>
          <a:blip r:embed="rId17"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8"/>
          </p:cNvPr>
          <p:cNvPicPr>
            <a:picLocks noChangeAspect="1" noChangeArrowheads="1"/>
          </p:cNvPicPr>
          <p:nvPr>
            <p:custDataLst>
              <p:tags r:id="rId7"/>
            </p:custDataLst>
          </p:nvPr>
        </p:nvPicPr>
        <p:blipFill>
          <a:blip r:embed="rId19"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0"/>
          </p:cNvPr>
          <p:cNvPicPr>
            <a:picLocks noChangeAspect="1" noChangeArrowheads="1"/>
          </p:cNvPicPr>
          <p:nvPr>
            <p:custDataLst>
              <p:tags r:id="rId8"/>
            </p:custDataLst>
          </p:nvPr>
        </p:nvPicPr>
        <p:blipFill>
          <a:blip r:embed="rId21"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2"/>
          </p:cNvPr>
          <p:cNvPicPr preferRelativeResize="0">
            <a:picLocks/>
          </p:cNvPicPr>
          <p:nvPr>
            <p:custDataLst>
              <p:tags r:id="rId9"/>
            </p:custDataLst>
          </p:nvPr>
        </p:nvPicPr>
        <p:blipFill>
          <a:blip r:embed="rId23"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4"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1" hidden="1"/>
          <p:cNvGraphicFramePr>
            <a:graphicFrameLocks noChangeAspect="1"/>
          </p:cNvGraphicFramePr>
          <p:nvPr/>
        </p:nvGraphicFramePr>
        <p:xfrm>
          <a:off x="0" y="0"/>
          <a:ext cx="158750" cy="158750"/>
        </p:xfrm>
        <a:graphic>
          <a:graphicData uri="http://schemas.openxmlformats.org/presentationml/2006/ole">
            <p:oleObj spid="_x0000_s58371" name="think-cell Slide" r:id="rId25"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Capgemini</a:t>
            </a:r>
            <a:r>
              <a:rPr lang="en-US" sz="600" dirty="0">
                <a:solidFill>
                  <a:schemeClr val="bg1"/>
                </a:solidFill>
              </a:rPr>
              <a:t>. All rights reserved..</a:t>
            </a:r>
            <a:endParaRPr lang="en-US" sz="600" kern="0" noProof="1">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68610" name="think-cell Slide" r:id="rId8" imgW="360" imgH="360" progId="">
              <p:embed/>
            </p:oleObj>
          </a:graphicData>
        </a:graphic>
      </p:graphicFrame>
      <p:sp>
        <p:nvSpPr>
          <p:cNvPr id="5" name="TextBox 10"/>
          <p:cNvSpPr txBox="1"/>
          <p:nvPr>
            <p:custDataLst>
              <p:tags r:id="rId2"/>
            </p:custDataLst>
          </p:nvPr>
        </p:nvSpPr>
        <p:spPr>
          <a:xfrm>
            <a:off x="9507216" y="6638182"/>
            <a:ext cx="230833" cy="153888"/>
          </a:xfrm>
          <a:prstGeom prst="rect">
            <a:avLst/>
          </a:prstGeom>
          <a:noFill/>
        </p:spPr>
        <p:txBody>
          <a:bodyPr wrap="none" lIns="0" tIns="0" rIns="0" bIns="0" anchor="ctr">
            <a:spAutoFit/>
          </a:bodyPr>
          <a:lstStyle/>
          <a:p>
            <a:pPr algn="ctr" defTabSz="957756" fontAlgn="auto">
              <a:spcBef>
                <a:spcPts val="0"/>
              </a:spcBef>
              <a:spcAft>
                <a:spcPts val="0"/>
              </a:spcAft>
              <a:defRPr/>
            </a:pPr>
            <a:fld id="{55DCBCC7-8D75-4879-A573-945451145F09}" type="slidenum">
              <a:rPr lang="en-US" sz="1000" b="1">
                <a:solidFill>
                  <a:srgbClr val="762C7C"/>
                </a:solidFill>
                <a:latin typeface="+mn-lt"/>
                <a:cs typeface="+mn-cs"/>
              </a:rPr>
              <a:pPr algn="ctr" defTabSz="957756" fontAlgn="auto">
                <a:spcBef>
                  <a:spcPts val="0"/>
                </a:spcBef>
                <a:spcAft>
                  <a:spcPts val="0"/>
                </a:spcAft>
                <a:defRPr/>
              </a:pPr>
              <a:t>‹N°›</a:t>
            </a:fld>
            <a:endParaRPr lang="en-US" sz="700" b="1" dirty="0">
              <a:solidFill>
                <a:srgbClr val="762C7C"/>
              </a:solidFill>
              <a:latin typeface="+mn-lt"/>
              <a:cs typeface="+mn-cs"/>
            </a:endParaRPr>
          </a:p>
        </p:txBody>
      </p:sp>
      <p:sp>
        <p:nvSpPr>
          <p:cNvPr id="7" name="Rectangle 6"/>
          <p:cNvSpPr>
            <a:spLocks noChangeArrowheads="1"/>
          </p:cNvSpPr>
          <p:nvPr>
            <p:custDataLst>
              <p:tags r:id="rId3"/>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b="1" baseline="0" dirty="0" smtClean="0">
                <a:solidFill>
                  <a:srgbClr val="762C7C"/>
                </a:solidFill>
                <a:latin typeface="+mj-lt"/>
                <a:cs typeface="Helvetica Light"/>
              </a:rPr>
              <a:t>GIM Animation  Michel VENTURINI  (Sep. 2017)</a:t>
            </a:r>
            <a:endParaRPr lang="en-US" altLang="en-US" sz="700" b="1" dirty="0">
              <a:solidFill>
                <a:srgbClr val="762C7C"/>
              </a:solidFill>
              <a:latin typeface="+mj-lt"/>
              <a:cs typeface="Helvetica Light"/>
            </a:endParaRPr>
          </a:p>
        </p:txBody>
      </p:sp>
      <p:sp>
        <p:nvSpPr>
          <p:cNvPr id="8" name="Rectangle 7"/>
          <p:cNvSpPr/>
          <p:nvPr>
            <p:custDataLst>
              <p:tags r:id="rId4"/>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b="1" dirty="0" smtClean="0">
                <a:solidFill>
                  <a:srgbClr val="762C7C"/>
                </a:solidFill>
                <a:latin typeface="+mj-lt"/>
                <a:cs typeface="+mn-cs"/>
              </a:rPr>
              <a:t>Gestion / </a:t>
            </a:r>
            <a:r>
              <a:rPr lang="en-US" sz="700" b="1" dirty="0" err="1" smtClean="0">
                <a:solidFill>
                  <a:srgbClr val="762C7C"/>
                </a:solidFill>
                <a:latin typeface="+mj-lt"/>
                <a:cs typeface="+mn-cs"/>
              </a:rPr>
              <a:t>Planification</a:t>
            </a:r>
            <a:r>
              <a:rPr lang="en-US" sz="700" b="1" dirty="0" smtClean="0">
                <a:solidFill>
                  <a:srgbClr val="762C7C"/>
                </a:solidFill>
                <a:latin typeface="+mj-lt"/>
                <a:cs typeface="+mn-cs"/>
              </a:rPr>
              <a:t> de </a:t>
            </a:r>
            <a:r>
              <a:rPr lang="en-US" sz="700" b="1" dirty="0" err="1" smtClean="0">
                <a:solidFill>
                  <a:srgbClr val="762C7C"/>
                </a:solidFill>
                <a:latin typeface="+mj-lt"/>
                <a:cs typeface="+mn-cs"/>
              </a:rPr>
              <a:t>projets</a:t>
            </a:r>
            <a:r>
              <a:rPr lang="en-US" sz="700" b="1" dirty="0" smtClean="0">
                <a:solidFill>
                  <a:srgbClr val="762C7C"/>
                </a:solidFill>
                <a:latin typeface="+mj-lt"/>
                <a:cs typeface="+mn-cs"/>
              </a:rPr>
              <a:t>  (IS029 – IS040)</a:t>
            </a:r>
            <a:endParaRPr lang="en-US" sz="700" b="1" dirty="0">
              <a:solidFill>
                <a:srgbClr val="762C7C"/>
              </a:solidFill>
              <a:latin typeface="+mj-lt"/>
              <a:cs typeface="+mn-cs"/>
            </a:endParaRPr>
          </a:p>
        </p:txBody>
      </p:sp>
      <p:cxnSp>
        <p:nvCxnSpPr>
          <p:cNvPr id="9" name="Straight Connector 5"/>
          <p:cNvCxnSpPr/>
          <p:nvPr>
            <p:custDataLst>
              <p:tags r:id="rId5"/>
            </p:custDataLst>
          </p:nvPr>
        </p:nvCxnSpPr>
        <p:spPr>
          <a:xfrm flipH="1">
            <a:off x="0" y="6362700"/>
            <a:ext cx="9906000" cy="0"/>
          </a:xfrm>
          <a:prstGeom prst="line">
            <a:avLst/>
          </a:prstGeom>
          <a:ln w="12700" cmpd="sng">
            <a:solidFill>
              <a:srgbClr val="762C7C"/>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9"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nvGraphicFramePr>
        <p:xfrm>
          <a:off x="0" y="0"/>
          <a:ext cx="147638" cy="144463"/>
        </p:xfrm>
        <a:graphic>
          <a:graphicData uri="http://schemas.openxmlformats.org/presentationml/2006/ole">
            <p:oleObj spid="_x0000_s68611" name="think-cell Slide" r:id="rId10" imgW="360" imgH="360" progId="">
              <p:embed/>
            </p:oleObj>
          </a:graphicData>
        </a:graphic>
      </p:graphicFrame>
      <p:sp>
        <p:nvSpPr>
          <p:cNvPr id="2" name="Title 1"/>
          <p:cNvSpPr>
            <a:spLocks noGrp="1"/>
          </p:cNvSpPr>
          <p:nvPr>
            <p:ph type="title"/>
          </p:nvPr>
        </p:nvSpPr>
        <p:spPr>
          <a:xfrm>
            <a:off x="0" y="1"/>
            <a:ext cx="9906000" cy="723900"/>
          </a:xfrm>
          <a:prstGeom prst="rect">
            <a:avLst/>
          </a:prstGeom>
        </p:spPr>
        <p:txBody>
          <a:bodyPr/>
          <a:lstStyle>
            <a:lvl1pPr>
              <a:defRPr/>
            </a:lvl1pPr>
          </a:lstStyle>
          <a:p>
            <a:r>
              <a:rPr lang="fr-FR" noProof="0" dirty="0" smtClean="0"/>
              <a:t>Cliquez pour modifier le style du titre</a:t>
            </a:r>
            <a:endParaRPr lang="en-US" dirty="0"/>
          </a:p>
        </p:txBody>
      </p:sp>
      <p:sp>
        <p:nvSpPr>
          <p:cNvPr id="3" name="Content Placeholder 2"/>
          <p:cNvSpPr>
            <a:spLocks noGrp="1"/>
          </p:cNvSpPr>
          <p:nvPr>
            <p:ph idx="1"/>
          </p:nvPr>
        </p:nvSpPr>
        <p:spPr>
          <a:xfrm>
            <a:off x="323392" y="1494765"/>
            <a:ext cx="9582608" cy="4643751"/>
          </a:xfrm>
          <a:prstGeom prst="rect">
            <a:avLst/>
          </a:prstGeom>
        </p:spPr>
        <p:txBody>
          <a:bodyPr/>
          <a:lstStyle>
            <a:lvl1pPr>
              <a:defRPr b="0"/>
            </a:lvl1pPr>
            <a:lvl5pPr>
              <a:buNone/>
              <a:defRPr/>
            </a:lvl5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pic>
        <p:nvPicPr>
          <p:cNvPr id="68612" name="Picture 4" descr="D:\Users\mventuri\Desktop\BIBLIOTHEQUES LISTES\BIBLIOTHEQUE GIM Docs Spécifiques\GIM Logos\Logo_Sogeti Small.PNG"/>
          <p:cNvPicPr>
            <a:picLocks noChangeAspect="1" noChangeArrowheads="1"/>
          </p:cNvPicPr>
          <p:nvPr userDrawn="1"/>
        </p:nvPicPr>
        <p:blipFill>
          <a:blip r:embed="rId11" cstate="print"/>
          <a:srcRect/>
          <a:stretch>
            <a:fillRect/>
          </a:stretch>
        </p:blipFill>
        <p:spPr bwMode="auto">
          <a:xfrm>
            <a:off x="1743005" y="6395067"/>
            <a:ext cx="1600339" cy="411516"/>
          </a:xfrm>
          <a:prstGeom prst="rect">
            <a:avLst/>
          </a:prstGeom>
          <a:noFill/>
        </p:spPr>
      </p:pic>
      <p:pic>
        <p:nvPicPr>
          <p:cNvPr id="13" name="Picture 3" descr="D:\Users\mventuri\Desktop\BIBLIOTHEQUES LISTES\BIBLIOTHEQUE GIM Docs Spécifiques\GIM Logos\Logo GIM_Violet Grand.PNG"/>
          <p:cNvPicPr>
            <a:picLocks noChangeAspect="1" noChangeArrowheads="1"/>
          </p:cNvPicPr>
          <p:nvPr userDrawn="1"/>
        </p:nvPicPr>
        <p:blipFill>
          <a:blip r:embed="rId12" cstate="print"/>
          <a:srcRect/>
          <a:stretch>
            <a:fillRect/>
          </a:stretch>
        </p:blipFill>
        <p:spPr bwMode="auto">
          <a:xfrm>
            <a:off x="8839201" y="47626"/>
            <a:ext cx="1028789" cy="627561"/>
          </a:xfrm>
          <a:prstGeom prst="rect">
            <a:avLst/>
          </a:prstGeom>
          <a:noFill/>
        </p:spPr>
      </p:pic>
      <p:sp>
        <p:nvSpPr>
          <p:cNvPr id="6" name="Freeform 4"/>
          <p:cNvSpPr>
            <a:spLocks/>
          </p:cNvSpPr>
          <p:nvPr>
            <p:custDataLst>
              <p:tags r:id="rId6"/>
            </p:custDataLst>
          </p:nvPr>
        </p:nvSpPr>
        <p:spPr bwMode="auto">
          <a:xfrm>
            <a:off x="0" y="342900"/>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762C7C"/>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59394" name="think-cell Slide" r:id="rId4" imgW="360" imgH="360" progId="">
              <p:embed/>
            </p:oleObj>
          </a:graphicData>
        </a:graphic>
      </p:graphicFrame>
      <p:pic>
        <p:nvPicPr>
          <p:cNvPr id="4" name="Image 2" descr="ppt_People_shutterstock_46801036.jpg"/>
          <p:cNvPicPr>
            <a:picLocks noChangeAspect="1"/>
          </p:cNvPicPr>
          <p:nvPr userDrawn="1"/>
        </p:nvPicPr>
        <p:blipFill>
          <a:blip r:embed="rId5" cstate="print"/>
          <a:srcRect/>
          <a:stretch>
            <a:fillRect/>
          </a:stretch>
        </p:blipFill>
        <p:spPr bwMode="auto">
          <a:xfrm>
            <a:off x="0" y="0"/>
            <a:ext cx="9906000" cy="4899025"/>
          </a:xfrm>
          <a:prstGeom prst="rect">
            <a:avLst/>
          </a:prstGeom>
          <a:noFill/>
          <a:ln w="9525">
            <a:noFill/>
            <a:miter lim="800000"/>
            <a:headEnd/>
            <a:tailEnd/>
          </a:ln>
        </p:spPr>
      </p:pic>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59395" name="think-cell Slide" r:id="rId6" imgW="360" imgH="360" progId="">
              <p:embed/>
            </p:oleObj>
          </a:graphicData>
        </a:graphic>
      </p:graphicFrame>
      <p:sp>
        <p:nvSpPr>
          <p:cNvPr id="6" name="Rectangle 7"/>
          <p:cNvSpPr/>
          <p:nvPr userDrawn="1">
            <p:custDataLst>
              <p:tags r:id="rId2"/>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Break 3">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60418" name="think-cell Slide" r:id="rId4" imgW="360" imgH="360" progId="">
              <p:embed/>
            </p:oleObj>
          </a:graphicData>
        </a:graphic>
      </p:graphicFrame>
      <p:pic>
        <p:nvPicPr>
          <p:cNvPr id="4" name="Image 2" descr="shutterstock_117698956.jpg"/>
          <p:cNvPicPr>
            <a:picLocks noChangeAspect="1"/>
          </p:cNvPicPr>
          <p:nvPr userDrawn="1"/>
        </p:nvPicPr>
        <p:blipFill>
          <a:blip r:embed="rId5" cstate="print">
            <a:lum bright="-32000" contrast="-40000"/>
          </a:blip>
          <a:srcRect r="15033" b="28590"/>
          <a:stretch>
            <a:fillRect/>
          </a:stretch>
        </p:blipFill>
        <p:spPr bwMode="auto">
          <a:xfrm>
            <a:off x="0" y="1308100"/>
            <a:ext cx="9906000" cy="5549900"/>
          </a:xfrm>
          <a:prstGeom prst="rect">
            <a:avLst/>
          </a:prstGeom>
          <a:noFill/>
          <a:ln w="9525">
            <a:noFill/>
            <a:miter lim="800000"/>
            <a:headEnd/>
            <a:tailEnd/>
          </a:ln>
        </p:spPr>
      </p:pic>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60419" name="think-cell Slide" r:id="rId6" imgW="360" imgH="360" progId="">
              <p:embed/>
            </p:oleObj>
          </a:graphicData>
        </a:graphic>
      </p:graphicFrame>
      <p:sp>
        <p:nvSpPr>
          <p:cNvPr id="6" name="Rectangle 7"/>
          <p:cNvSpPr/>
          <p:nvPr userDrawn="1">
            <p:custDataLst>
              <p:tags r:id="rId2"/>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61442" name="think-cell Slide" r:id="rId4" imgW="360" imgH="360" progId="">
              <p:embed/>
            </p:oleObj>
          </a:graphicData>
        </a:graphic>
      </p:graphicFrame>
      <p:pic>
        <p:nvPicPr>
          <p:cNvPr id="4" name="Image 2" descr="ppt_Business_shutterstock_95102881.jpg"/>
          <p:cNvPicPr>
            <a:picLocks noChangeAspect="1"/>
          </p:cNvPicPr>
          <p:nvPr userDrawn="1"/>
        </p:nvPicPr>
        <p:blipFill>
          <a:blip r:embed="rId5"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61443" name="think-cell Slide" r:id="rId6" imgW="360" imgH="360" progId="">
              <p:embed/>
            </p:oleObj>
          </a:graphicData>
        </a:graphic>
      </p:graphicFrame>
      <p:sp>
        <p:nvSpPr>
          <p:cNvPr id="6" name="Rectangle 7"/>
          <p:cNvSpPr/>
          <p:nvPr userDrawn="1">
            <p:custDataLst>
              <p:tags r:id="rId2"/>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3.png"/><Relationship Id="rId26" Type="http://schemas.openxmlformats.org/officeDocument/2006/relationships/image" Target="../media/image7.gif"/><Relationship Id="rId3" Type="http://schemas.openxmlformats.org/officeDocument/2006/relationships/slideLayout" Target="../slideLayouts/slideLayout3.xml"/><Relationship Id="rId21" Type="http://schemas.openxmlformats.org/officeDocument/2006/relationships/hyperlink" Target="http://www.twitter.com/capgemini" TargetMode="Externa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2.xml"/><Relationship Id="rId16" Type="http://schemas.openxmlformats.org/officeDocument/2006/relationships/image" Target="../media/image2.emf"/><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24" Type="http://schemas.openxmlformats.org/officeDocument/2006/relationships/image" Target="../media/image6.png"/><Relationship Id="rId5" Type="http://schemas.openxmlformats.org/officeDocument/2006/relationships/theme" Target="../theme/theme1.xml"/><Relationship Id="rId15" Type="http://schemas.openxmlformats.org/officeDocument/2006/relationships/oleObject" Target="../embeddings/oleObject1.bin"/><Relationship Id="rId23" Type="http://schemas.openxmlformats.org/officeDocument/2006/relationships/hyperlink" Target="http://www.youtube.com/capgemini" TargetMode="External"/><Relationship Id="rId10" Type="http://schemas.openxmlformats.org/officeDocument/2006/relationships/tags" Target="../tags/tag5.xml"/><Relationship Id="rId19" Type="http://schemas.openxmlformats.org/officeDocument/2006/relationships/hyperlink" Target="http://www.linkedin.com/company/capgemini" TargetMode="Externa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image" Target="../media/image5.png"/><Relationship Id="rId27" Type="http://schemas.openxmlformats.org/officeDocument/2006/relationships/image" Target="../media/image8.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10.bin"/><Relationship Id="rId5" Type="http://schemas.openxmlformats.org/officeDocument/2006/relationships/vmlDrawing" Target="../drawings/vmlDrawing6.v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nvGraphicFramePr>
        <p:xfrm>
          <a:off x="0" y="0"/>
          <a:ext cx="158750" cy="158750"/>
        </p:xfrm>
        <a:graphic>
          <a:graphicData uri="http://schemas.openxmlformats.org/presentationml/2006/ole">
            <p:oleObj spid="_x0000_s12290" name="think-cell Slide" r:id="rId15" imgW="360" imgH="360" progId="">
              <p:embed/>
            </p:oleObj>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6" cstate="print"/>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7"/>
          </p:cNvPr>
          <p:cNvPicPr>
            <a:picLocks noChangeAspect="1" noChangeArrowheads="1"/>
          </p:cNvPicPr>
          <p:nvPr>
            <p:custDataLst>
              <p:tags r:id="rId10"/>
            </p:custDataLst>
          </p:nvPr>
        </p:nvPicPr>
        <p:blipFill>
          <a:blip r:embed="rId18" cstate="print"/>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19"/>
          </p:cNvPr>
          <p:cNvPicPr>
            <a:picLocks noChangeAspect="1" noChangeArrowheads="1"/>
          </p:cNvPicPr>
          <p:nvPr>
            <p:custDataLst>
              <p:tags r:id="rId11"/>
            </p:custDataLst>
          </p:nvPr>
        </p:nvPicPr>
        <p:blipFill>
          <a:blip r:embed="rId20" cstate="print"/>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1"/>
          </p:cNvPr>
          <p:cNvPicPr>
            <a:picLocks noChangeAspect="1" noChangeArrowheads="1"/>
          </p:cNvPicPr>
          <p:nvPr>
            <p:custDataLst>
              <p:tags r:id="rId12"/>
            </p:custDataLst>
          </p:nvPr>
        </p:nvPicPr>
        <p:blipFill>
          <a:blip r:embed="rId22" cstate="print"/>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3"/>
          </p:cNvPr>
          <p:cNvPicPr>
            <a:picLocks noChangeAspect="1" noChangeArrowheads="1"/>
          </p:cNvPicPr>
          <p:nvPr>
            <p:custDataLst>
              <p:tags r:id="rId13"/>
            </p:custDataLst>
          </p:nvPr>
        </p:nvPicPr>
        <p:blipFill>
          <a:blip r:embed="rId24" cstate="print"/>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5"/>
          </p:cNvPr>
          <p:cNvPicPr preferRelativeResize="0">
            <a:picLocks/>
          </p:cNvPicPr>
          <p:nvPr>
            <p:custDataLst>
              <p:tags r:id="rId14"/>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7" cstate="print"/>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8" r:id="rId4"/>
  </p:sldLayoutIdLst>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6386" name="Object 1" hidden="1"/>
          <p:cNvGraphicFramePr>
            <a:graphicFrameLocks noChangeAspect="1"/>
          </p:cNvGraphicFramePr>
          <p:nvPr/>
        </p:nvGraphicFramePr>
        <p:xfrm>
          <a:off x="0" y="0"/>
          <a:ext cx="158750" cy="158750"/>
        </p:xfrm>
        <a:graphic>
          <a:graphicData uri="http://schemas.openxmlformats.org/presentationml/2006/ole">
            <p:oleObj spid="_x0000_s16386"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Lst>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7.xml"/><Relationship Id="rId1" Type="http://schemas.openxmlformats.org/officeDocument/2006/relationships/vmlDrawing" Target="../drawings/vmlDrawing10.vml"/><Relationship Id="rId4" Type="http://schemas.openxmlformats.org/officeDocument/2006/relationships/oleObject" Target="../embeddings/oleObject17.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vmlDrawing" Target="../drawings/vmlDrawing19.vml"/><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hyperlink" Target="Ishikawa_Deming_&amp;_CQQ.pptx" TargetMode="External"/><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8.png"/><Relationship Id="rId2" Type="http://schemas.openxmlformats.org/officeDocument/2006/relationships/tags" Target="../tags/tag49.xml"/><Relationship Id="rId1" Type="http://schemas.openxmlformats.org/officeDocument/2006/relationships/vmlDrawing" Target="../drawings/vmlDrawing12.vml"/><Relationship Id="rId6" Type="http://schemas.openxmlformats.org/officeDocument/2006/relationships/hyperlink" Target="Ishikawa_Deming_&amp;_CQQ.pptx" TargetMode="External"/><Relationship Id="rId5" Type="http://schemas.openxmlformats.org/officeDocument/2006/relationships/image" Target="../media/image17.jpeg"/><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4.xml"/><Relationship Id="rId7" Type="http://schemas.openxmlformats.org/officeDocument/2006/relationships/diagramQuickStyle" Target="../diagrams/quickStyle1.xml"/><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oleObject" Target="../embeddings/oleObject20.bin"/><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1.xml"/><Relationship Id="rId1" Type="http://schemas.openxmlformats.org/officeDocument/2006/relationships/vmlDrawing" Target="../drawings/vmlDrawing14.vml"/><Relationship Id="rId5" Type="http://schemas.openxmlformats.org/officeDocument/2006/relationships/image" Target="../media/image19.png"/><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2.xml"/><Relationship Id="rId1" Type="http://schemas.openxmlformats.org/officeDocument/2006/relationships/vmlDrawing" Target="../drawings/vmlDrawing15.vml"/><Relationship Id="rId5" Type="http://schemas.openxmlformats.org/officeDocument/2006/relationships/image" Target="../media/image20.png"/><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vmlDrawing" Target="../drawings/vmlDrawing16.vml"/><Relationship Id="rId5" Type="http://schemas.openxmlformats.org/officeDocument/2006/relationships/image" Target="../media/image21.png"/><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4.xml"/><Relationship Id="rId1" Type="http://schemas.openxmlformats.org/officeDocument/2006/relationships/vmlDrawing" Target="../drawings/vmlDrawing17.vml"/><Relationship Id="rId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5.xml"/><Relationship Id="rId1" Type="http://schemas.openxmlformats.org/officeDocument/2006/relationships/vmlDrawing" Target="../drawings/vmlDrawing18.vml"/><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88066"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5"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ZoneTexte 14"/>
          <p:cNvSpPr txBox="1"/>
          <p:nvPr/>
        </p:nvSpPr>
        <p:spPr>
          <a:xfrm>
            <a:off x="1152202" y="1334868"/>
            <a:ext cx="8182297" cy="4693593"/>
          </a:xfrm>
          <a:prstGeom prst="rect">
            <a:avLst/>
          </a:prstGeom>
          <a:noFill/>
          <a:ln>
            <a:noFill/>
          </a:ln>
        </p:spPr>
        <p:txBody>
          <a:bodyPr wrap="square" rtlCol="0">
            <a:spAutoFit/>
          </a:bodyPr>
          <a:lstStyle/>
          <a:p>
            <a:pPr>
              <a:spcAft>
                <a:spcPts val="2400"/>
              </a:spcAft>
            </a:pPr>
            <a:r>
              <a:rPr lang="fr-FR" sz="2200" b="1" dirty="0" smtClean="0"/>
              <a:t>Un</a:t>
            </a:r>
            <a:r>
              <a:rPr lang="fr-FR" sz="2200" b="1" dirty="0" smtClean="0">
                <a:solidFill>
                  <a:srgbClr val="FF0000"/>
                </a:solidFill>
              </a:rPr>
              <a:t> Projet </a:t>
            </a:r>
            <a:r>
              <a:rPr lang="fr-FR" sz="2200" b="1" dirty="0" smtClean="0"/>
              <a:t>c’est … </a:t>
            </a:r>
          </a:p>
          <a:p>
            <a:pPr>
              <a:spcAft>
                <a:spcPts val="3000"/>
              </a:spcAft>
            </a:pPr>
            <a:r>
              <a:rPr lang="fr-FR" sz="2200" b="1" dirty="0" smtClean="0"/>
              <a:t>un </a:t>
            </a:r>
            <a:r>
              <a:rPr lang="fr-FR" sz="2200" b="1" dirty="0" smtClean="0">
                <a:solidFill>
                  <a:srgbClr val="FF0000"/>
                </a:solidFill>
              </a:rPr>
              <a:t>ensemble d'actions </a:t>
            </a:r>
            <a:r>
              <a:rPr lang="fr-FR" sz="2200" b="1" dirty="0" smtClean="0"/>
              <a:t>mises en œuvre, </a:t>
            </a:r>
          </a:p>
          <a:p>
            <a:pPr>
              <a:spcAft>
                <a:spcPts val="3000"/>
              </a:spcAft>
            </a:pPr>
            <a:r>
              <a:rPr lang="fr-FR" sz="2200" b="1" dirty="0" smtClean="0"/>
              <a:t>pour atteindre un </a:t>
            </a:r>
            <a:r>
              <a:rPr lang="fr-FR" sz="2200" b="1" dirty="0" smtClean="0">
                <a:solidFill>
                  <a:srgbClr val="FF0000"/>
                </a:solidFill>
              </a:rPr>
              <a:t>but</a:t>
            </a:r>
            <a:r>
              <a:rPr lang="fr-FR" sz="2200" b="1" dirty="0" smtClean="0"/>
              <a:t> précis, </a:t>
            </a:r>
          </a:p>
          <a:p>
            <a:pPr>
              <a:spcAft>
                <a:spcPts val="3000"/>
              </a:spcAft>
            </a:pPr>
            <a:r>
              <a:rPr lang="fr-FR" sz="2200" b="1" dirty="0" smtClean="0"/>
              <a:t>en répondant à un </a:t>
            </a:r>
            <a:r>
              <a:rPr lang="fr-FR" sz="2200" b="1" dirty="0" smtClean="0">
                <a:solidFill>
                  <a:srgbClr val="FF0000"/>
                </a:solidFill>
              </a:rPr>
              <a:t>besoin</a:t>
            </a:r>
            <a:r>
              <a:rPr lang="fr-FR" sz="2200" b="1" dirty="0" smtClean="0"/>
              <a:t> défini, </a:t>
            </a:r>
          </a:p>
          <a:p>
            <a:pPr>
              <a:spcAft>
                <a:spcPts val="3000"/>
              </a:spcAft>
            </a:pPr>
            <a:r>
              <a:rPr lang="fr-FR" sz="2200" b="1" dirty="0" smtClean="0"/>
              <a:t>dans des </a:t>
            </a:r>
            <a:r>
              <a:rPr lang="fr-FR" sz="2200" b="1" dirty="0" smtClean="0">
                <a:solidFill>
                  <a:srgbClr val="FF0000"/>
                </a:solidFill>
              </a:rPr>
              <a:t>délais</a:t>
            </a:r>
            <a:r>
              <a:rPr lang="fr-FR" sz="2200" b="1" dirty="0" smtClean="0"/>
              <a:t> fixés, </a:t>
            </a:r>
          </a:p>
          <a:p>
            <a:pPr>
              <a:spcAft>
                <a:spcPts val="3000"/>
              </a:spcAft>
            </a:pPr>
            <a:r>
              <a:rPr lang="fr-FR" sz="2200" b="1" dirty="0" smtClean="0"/>
              <a:t>avec des </a:t>
            </a:r>
            <a:r>
              <a:rPr lang="fr-FR" sz="2200" b="1" dirty="0" smtClean="0">
                <a:solidFill>
                  <a:srgbClr val="FF0000"/>
                </a:solidFill>
              </a:rPr>
              <a:t>moyens</a:t>
            </a:r>
            <a:r>
              <a:rPr lang="fr-FR" sz="2200" b="1" dirty="0" smtClean="0"/>
              <a:t> convenus, </a:t>
            </a:r>
          </a:p>
          <a:p>
            <a:pPr>
              <a:spcAft>
                <a:spcPts val="3000"/>
              </a:spcAft>
            </a:pPr>
            <a:r>
              <a:rPr lang="fr-FR" sz="2200" b="1" dirty="0" smtClean="0"/>
              <a:t>et dans la limite d'une enveloppe </a:t>
            </a:r>
            <a:r>
              <a:rPr lang="fr-FR" sz="2200" b="1" dirty="0" smtClean="0">
                <a:solidFill>
                  <a:srgbClr val="FF0000"/>
                </a:solidFill>
              </a:rPr>
              <a:t>budgétaire</a:t>
            </a:r>
            <a:r>
              <a:rPr lang="fr-FR" sz="2200" b="1" dirty="0" smtClean="0"/>
              <a:t> allouée. </a:t>
            </a:r>
          </a:p>
        </p:txBody>
      </p:sp>
      <p:grpSp>
        <p:nvGrpSpPr>
          <p:cNvPr id="16" name="Groupe 15"/>
          <p:cNvGrpSpPr/>
          <p:nvPr/>
        </p:nvGrpSpPr>
        <p:grpSpPr>
          <a:xfrm>
            <a:off x="266701" y="2049461"/>
            <a:ext cx="544512" cy="369887"/>
            <a:chOff x="4476751" y="5164136"/>
            <a:chExt cx="544512" cy="369887"/>
          </a:xfrm>
        </p:grpSpPr>
        <p:sp>
          <p:nvSpPr>
            <p:cNvPr id="17" name="Freeform 382"/>
            <p:cNvSpPr>
              <a:spLocks/>
            </p:cNvSpPr>
            <p:nvPr/>
          </p:nvSpPr>
          <p:spPr bwMode="auto">
            <a:xfrm>
              <a:off x="4859338" y="5305423"/>
              <a:ext cx="161925" cy="153988"/>
            </a:xfrm>
            <a:custGeom>
              <a:avLst/>
              <a:gdLst/>
              <a:ahLst/>
              <a:cxnLst>
                <a:cxn ang="0">
                  <a:pos x="0" y="74"/>
                </a:cxn>
                <a:cxn ang="0">
                  <a:pos x="55" y="74"/>
                </a:cxn>
                <a:cxn ang="0">
                  <a:pos x="55" y="97"/>
                </a:cxn>
                <a:cxn ang="0">
                  <a:pos x="102" y="48"/>
                </a:cxn>
                <a:cxn ang="0">
                  <a:pos x="55" y="0"/>
                </a:cxn>
                <a:cxn ang="0">
                  <a:pos x="55" y="23"/>
                </a:cxn>
                <a:cxn ang="0">
                  <a:pos x="7" y="23"/>
                </a:cxn>
              </a:cxnLst>
              <a:rect l="0" t="0" r="r" b="b"/>
              <a:pathLst>
                <a:path w="102" h="97">
                  <a:moveTo>
                    <a:pt x="0" y="74"/>
                  </a:moveTo>
                  <a:lnTo>
                    <a:pt x="55" y="74"/>
                  </a:lnTo>
                  <a:lnTo>
                    <a:pt x="55" y="97"/>
                  </a:lnTo>
                  <a:lnTo>
                    <a:pt x="102" y="48"/>
                  </a:lnTo>
                  <a:lnTo>
                    <a:pt x="55" y="0"/>
                  </a:lnTo>
                  <a:lnTo>
                    <a:pt x="55" y="23"/>
                  </a:lnTo>
                  <a:lnTo>
                    <a:pt x="7" y="23"/>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83"/>
            <p:cNvSpPr>
              <a:spLocks/>
            </p:cNvSpPr>
            <p:nvPr/>
          </p:nvSpPr>
          <p:spPr bwMode="auto">
            <a:xfrm>
              <a:off x="4476751" y="5305423"/>
              <a:ext cx="347663" cy="228600"/>
            </a:xfrm>
            <a:custGeom>
              <a:avLst/>
              <a:gdLst/>
              <a:ahLst/>
              <a:cxnLst>
                <a:cxn ang="0">
                  <a:pos x="90" y="19"/>
                </a:cxn>
                <a:cxn ang="0">
                  <a:pos x="38" y="19"/>
                </a:cxn>
                <a:cxn ang="0">
                  <a:pos x="38" y="0"/>
                </a:cxn>
                <a:cxn ang="0">
                  <a:pos x="0" y="40"/>
                </a:cxn>
                <a:cxn ang="0">
                  <a:pos x="38" y="80"/>
                </a:cxn>
                <a:cxn ang="0">
                  <a:pos x="38" y="60"/>
                </a:cxn>
                <a:cxn ang="0">
                  <a:pos x="120" y="60"/>
                </a:cxn>
                <a:cxn ang="0">
                  <a:pos x="120" y="19"/>
                </a:cxn>
                <a:cxn ang="0">
                  <a:pos x="161" y="19"/>
                </a:cxn>
                <a:cxn ang="0">
                  <a:pos x="161" y="80"/>
                </a:cxn>
                <a:cxn ang="0">
                  <a:pos x="179" y="80"/>
                </a:cxn>
                <a:cxn ang="0">
                  <a:pos x="140" y="118"/>
                </a:cxn>
                <a:cxn ang="0">
                  <a:pos x="101" y="80"/>
                </a:cxn>
                <a:cxn ang="0">
                  <a:pos x="120" y="80"/>
                </a:cxn>
              </a:cxnLst>
              <a:rect l="0" t="0" r="r" b="b"/>
              <a:pathLst>
                <a:path w="179" h="118">
                  <a:moveTo>
                    <a:pt x="90" y="19"/>
                  </a:moveTo>
                  <a:cubicBezTo>
                    <a:pt x="38" y="19"/>
                    <a:pt x="38" y="19"/>
                    <a:pt x="38" y="19"/>
                  </a:cubicBezTo>
                  <a:cubicBezTo>
                    <a:pt x="38" y="0"/>
                    <a:pt x="38" y="0"/>
                    <a:pt x="38" y="0"/>
                  </a:cubicBezTo>
                  <a:cubicBezTo>
                    <a:pt x="0" y="40"/>
                    <a:pt x="0" y="40"/>
                    <a:pt x="0" y="40"/>
                  </a:cubicBezTo>
                  <a:cubicBezTo>
                    <a:pt x="38" y="80"/>
                    <a:pt x="38" y="80"/>
                    <a:pt x="38" y="80"/>
                  </a:cubicBezTo>
                  <a:cubicBezTo>
                    <a:pt x="38" y="60"/>
                    <a:pt x="38" y="60"/>
                    <a:pt x="38" y="60"/>
                  </a:cubicBezTo>
                  <a:cubicBezTo>
                    <a:pt x="120" y="60"/>
                    <a:pt x="120" y="60"/>
                    <a:pt x="120" y="60"/>
                  </a:cubicBezTo>
                  <a:cubicBezTo>
                    <a:pt x="120" y="47"/>
                    <a:pt x="119" y="33"/>
                    <a:pt x="120" y="19"/>
                  </a:cubicBezTo>
                  <a:cubicBezTo>
                    <a:pt x="161" y="19"/>
                    <a:pt x="161" y="19"/>
                    <a:pt x="161" y="19"/>
                  </a:cubicBezTo>
                  <a:cubicBezTo>
                    <a:pt x="161" y="38"/>
                    <a:pt x="161" y="61"/>
                    <a:pt x="161" y="80"/>
                  </a:cubicBezTo>
                  <a:cubicBezTo>
                    <a:pt x="179" y="80"/>
                    <a:pt x="179" y="80"/>
                    <a:pt x="179" y="80"/>
                  </a:cubicBezTo>
                  <a:cubicBezTo>
                    <a:pt x="140" y="118"/>
                    <a:pt x="140" y="118"/>
                    <a:pt x="140" y="118"/>
                  </a:cubicBezTo>
                  <a:cubicBezTo>
                    <a:pt x="101" y="80"/>
                    <a:pt x="101" y="80"/>
                    <a:pt x="101" y="80"/>
                  </a:cubicBezTo>
                  <a:cubicBezTo>
                    <a:pt x="120" y="80"/>
                    <a:pt x="120" y="80"/>
                    <a:pt x="120" y="8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384"/>
            <p:cNvSpPr>
              <a:spLocks/>
            </p:cNvSpPr>
            <p:nvPr/>
          </p:nvSpPr>
          <p:spPr bwMode="auto">
            <a:xfrm>
              <a:off x="4651376" y="5164136"/>
              <a:ext cx="207963" cy="257175"/>
            </a:xfrm>
            <a:custGeom>
              <a:avLst/>
              <a:gdLst/>
              <a:ahLst/>
              <a:cxnLst>
                <a:cxn ang="0">
                  <a:pos x="107" y="133"/>
                </a:cxn>
                <a:cxn ang="0">
                  <a:pos x="62" y="57"/>
                </a:cxn>
                <a:cxn ang="0">
                  <a:pos x="79" y="30"/>
                </a:cxn>
                <a:cxn ang="0">
                  <a:pos x="52" y="0"/>
                </a:cxn>
                <a:cxn ang="0">
                  <a:pos x="23" y="30"/>
                </a:cxn>
                <a:cxn ang="0">
                  <a:pos x="39" y="57"/>
                </a:cxn>
                <a:cxn ang="0">
                  <a:pos x="0" y="92"/>
                </a:cxn>
              </a:cxnLst>
              <a:rect l="0" t="0" r="r" b="b"/>
              <a:pathLst>
                <a:path w="107" h="133">
                  <a:moveTo>
                    <a:pt x="107" y="133"/>
                  </a:moveTo>
                  <a:cubicBezTo>
                    <a:pt x="107" y="96"/>
                    <a:pt x="97" y="64"/>
                    <a:pt x="62" y="57"/>
                  </a:cubicBezTo>
                  <a:cubicBezTo>
                    <a:pt x="70" y="50"/>
                    <a:pt x="79" y="39"/>
                    <a:pt x="79" y="30"/>
                  </a:cubicBezTo>
                  <a:cubicBezTo>
                    <a:pt x="79" y="13"/>
                    <a:pt x="66" y="0"/>
                    <a:pt x="52" y="0"/>
                  </a:cubicBezTo>
                  <a:cubicBezTo>
                    <a:pt x="35" y="0"/>
                    <a:pt x="23" y="13"/>
                    <a:pt x="23" y="30"/>
                  </a:cubicBezTo>
                  <a:cubicBezTo>
                    <a:pt x="23" y="39"/>
                    <a:pt x="32" y="50"/>
                    <a:pt x="39" y="57"/>
                  </a:cubicBezTo>
                  <a:cubicBezTo>
                    <a:pt x="14" y="62"/>
                    <a:pt x="4" y="82"/>
                    <a:pt x="0" y="92"/>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20" name="Groupe 19"/>
          <p:cNvGrpSpPr>
            <a:grpSpLocks noChangeAspect="1"/>
          </p:cNvGrpSpPr>
          <p:nvPr/>
        </p:nvGrpSpPr>
        <p:grpSpPr>
          <a:xfrm>
            <a:off x="342898" y="2749549"/>
            <a:ext cx="410031" cy="324438"/>
            <a:chOff x="2276475" y="5207000"/>
            <a:chExt cx="379413" cy="303213"/>
          </a:xfrm>
        </p:grpSpPr>
        <p:sp>
          <p:nvSpPr>
            <p:cNvPr id="21" name="Freeform 732"/>
            <p:cNvSpPr>
              <a:spLocks/>
            </p:cNvSpPr>
            <p:nvPr/>
          </p:nvSpPr>
          <p:spPr bwMode="auto">
            <a:xfrm>
              <a:off x="2276475" y="5310188"/>
              <a:ext cx="379413" cy="200025"/>
            </a:xfrm>
            <a:custGeom>
              <a:avLst/>
              <a:gdLst/>
              <a:ahLst/>
              <a:cxnLst>
                <a:cxn ang="0">
                  <a:pos x="239" y="126"/>
                </a:cxn>
                <a:cxn ang="0">
                  <a:pos x="211" y="33"/>
                </a:cxn>
                <a:cxn ang="0">
                  <a:pos x="156" y="0"/>
                </a:cxn>
                <a:cxn ang="0">
                  <a:pos x="92" y="30"/>
                </a:cxn>
                <a:cxn ang="0">
                  <a:pos x="28" y="12"/>
                </a:cxn>
                <a:cxn ang="0">
                  <a:pos x="0" y="99"/>
                </a:cxn>
                <a:cxn ang="0">
                  <a:pos x="84" y="123"/>
                </a:cxn>
                <a:cxn ang="0">
                  <a:pos x="167" y="83"/>
                </a:cxn>
                <a:cxn ang="0">
                  <a:pos x="216" y="111"/>
                </a:cxn>
              </a:cxnLst>
              <a:rect l="0" t="0" r="r" b="b"/>
              <a:pathLst>
                <a:path w="239" h="126">
                  <a:moveTo>
                    <a:pt x="239" y="126"/>
                  </a:moveTo>
                  <a:lnTo>
                    <a:pt x="211" y="33"/>
                  </a:lnTo>
                  <a:lnTo>
                    <a:pt x="156" y="0"/>
                  </a:lnTo>
                  <a:lnTo>
                    <a:pt x="92" y="30"/>
                  </a:lnTo>
                  <a:lnTo>
                    <a:pt x="28" y="12"/>
                  </a:lnTo>
                  <a:lnTo>
                    <a:pt x="0" y="99"/>
                  </a:lnTo>
                  <a:lnTo>
                    <a:pt x="84" y="123"/>
                  </a:lnTo>
                  <a:lnTo>
                    <a:pt x="167" y="83"/>
                  </a:lnTo>
                  <a:lnTo>
                    <a:pt x="216" y="111"/>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 name="Freeform 733"/>
            <p:cNvSpPr>
              <a:spLocks/>
            </p:cNvSpPr>
            <p:nvPr/>
          </p:nvSpPr>
          <p:spPr bwMode="auto">
            <a:xfrm>
              <a:off x="2439988" y="5389563"/>
              <a:ext cx="50800" cy="34925"/>
            </a:xfrm>
            <a:custGeom>
              <a:avLst/>
              <a:gdLst/>
              <a:ahLst/>
              <a:cxnLst>
                <a:cxn ang="0">
                  <a:pos x="25" y="4"/>
                </a:cxn>
                <a:cxn ang="0">
                  <a:pos x="16" y="16"/>
                </a:cxn>
                <a:cxn ang="0">
                  <a:pos x="1" y="14"/>
                </a:cxn>
                <a:cxn ang="0">
                  <a:pos x="10" y="2"/>
                </a:cxn>
                <a:cxn ang="0">
                  <a:pos x="25" y="4"/>
                </a:cxn>
              </a:cxnLst>
              <a:rect l="0" t="0" r="r" b="b"/>
              <a:pathLst>
                <a:path w="26" h="18">
                  <a:moveTo>
                    <a:pt x="25" y="4"/>
                  </a:moveTo>
                  <a:cubicBezTo>
                    <a:pt x="26" y="8"/>
                    <a:pt x="22" y="13"/>
                    <a:pt x="16" y="16"/>
                  </a:cubicBezTo>
                  <a:cubicBezTo>
                    <a:pt x="9" y="18"/>
                    <a:pt x="3" y="17"/>
                    <a:pt x="1" y="14"/>
                  </a:cubicBezTo>
                  <a:cubicBezTo>
                    <a:pt x="0" y="10"/>
                    <a:pt x="4" y="5"/>
                    <a:pt x="10" y="2"/>
                  </a:cubicBezTo>
                  <a:cubicBezTo>
                    <a:pt x="17" y="0"/>
                    <a:pt x="24" y="0"/>
                    <a:pt x="25" y="4"/>
                  </a:cubicBez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 name="Freeform 734"/>
            <p:cNvSpPr>
              <a:spLocks/>
            </p:cNvSpPr>
            <p:nvPr/>
          </p:nvSpPr>
          <p:spPr bwMode="auto">
            <a:xfrm>
              <a:off x="2409825" y="5368925"/>
              <a:ext cx="117475" cy="82550"/>
            </a:xfrm>
            <a:custGeom>
              <a:avLst/>
              <a:gdLst/>
              <a:ahLst/>
              <a:cxnLst>
                <a:cxn ang="0">
                  <a:pos x="58" y="11"/>
                </a:cxn>
                <a:cxn ang="0">
                  <a:pos x="36" y="37"/>
                </a:cxn>
                <a:cxn ang="0">
                  <a:pos x="3" y="32"/>
                </a:cxn>
                <a:cxn ang="0">
                  <a:pos x="24" y="6"/>
                </a:cxn>
                <a:cxn ang="0">
                  <a:pos x="58" y="11"/>
                </a:cxn>
              </a:cxnLst>
              <a:rect l="0" t="0" r="r" b="b"/>
              <a:pathLst>
                <a:path w="61" h="43">
                  <a:moveTo>
                    <a:pt x="58" y="11"/>
                  </a:moveTo>
                  <a:cubicBezTo>
                    <a:pt x="61" y="19"/>
                    <a:pt x="51" y="31"/>
                    <a:pt x="36" y="37"/>
                  </a:cubicBezTo>
                  <a:cubicBezTo>
                    <a:pt x="21" y="43"/>
                    <a:pt x="7" y="41"/>
                    <a:pt x="3" y="32"/>
                  </a:cubicBezTo>
                  <a:cubicBezTo>
                    <a:pt x="0" y="24"/>
                    <a:pt x="9" y="12"/>
                    <a:pt x="24" y="6"/>
                  </a:cubicBezTo>
                  <a:cubicBezTo>
                    <a:pt x="39" y="0"/>
                    <a:pt x="54" y="3"/>
                    <a:pt x="58" y="11"/>
                  </a:cubicBez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 name="Line 735"/>
            <p:cNvSpPr>
              <a:spLocks noChangeShapeType="1"/>
            </p:cNvSpPr>
            <p:nvPr/>
          </p:nvSpPr>
          <p:spPr bwMode="auto">
            <a:xfrm flipV="1">
              <a:off x="2465388" y="5224463"/>
              <a:ext cx="1588" cy="18573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 name="Freeform 736"/>
            <p:cNvSpPr>
              <a:spLocks/>
            </p:cNvSpPr>
            <p:nvPr/>
          </p:nvSpPr>
          <p:spPr bwMode="auto">
            <a:xfrm>
              <a:off x="2465388" y="5207000"/>
              <a:ext cx="123825" cy="60325"/>
            </a:xfrm>
            <a:custGeom>
              <a:avLst/>
              <a:gdLst/>
              <a:ahLst/>
              <a:cxnLst>
                <a:cxn ang="0">
                  <a:pos x="0" y="9"/>
                </a:cxn>
                <a:cxn ang="0">
                  <a:pos x="18" y="0"/>
                </a:cxn>
                <a:cxn ang="0">
                  <a:pos x="43" y="16"/>
                </a:cxn>
                <a:cxn ang="0">
                  <a:pos x="64" y="18"/>
                </a:cxn>
                <a:cxn ang="0">
                  <a:pos x="39" y="31"/>
                </a:cxn>
                <a:cxn ang="0">
                  <a:pos x="14" y="22"/>
                </a:cxn>
                <a:cxn ang="0">
                  <a:pos x="0" y="31"/>
                </a:cxn>
              </a:cxnLst>
              <a:rect l="0" t="0" r="r" b="b"/>
              <a:pathLst>
                <a:path w="64" h="31">
                  <a:moveTo>
                    <a:pt x="0" y="9"/>
                  </a:moveTo>
                  <a:cubicBezTo>
                    <a:pt x="0" y="9"/>
                    <a:pt x="7" y="0"/>
                    <a:pt x="18" y="0"/>
                  </a:cubicBezTo>
                  <a:cubicBezTo>
                    <a:pt x="28" y="0"/>
                    <a:pt x="32" y="15"/>
                    <a:pt x="43" y="16"/>
                  </a:cubicBezTo>
                  <a:cubicBezTo>
                    <a:pt x="55" y="17"/>
                    <a:pt x="64" y="18"/>
                    <a:pt x="64" y="18"/>
                  </a:cubicBezTo>
                  <a:cubicBezTo>
                    <a:pt x="64" y="18"/>
                    <a:pt x="56" y="31"/>
                    <a:pt x="39" y="31"/>
                  </a:cubicBezTo>
                  <a:cubicBezTo>
                    <a:pt x="21" y="31"/>
                    <a:pt x="22" y="20"/>
                    <a:pt x="14" y="22"/>
                  </a:cubicBezTo>
                  <a:cubicBezTo>
                    <a:pt x="6" y="23"/>
                    <a:pt x="0" y="31"/>
                    <a:pt x="0" y="31"/>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6" name="Line 737"/>
            <p:cNvSpPr>
              <a:spLocks noChangeShapeType="1"/>
            </p:cNvSpPr>
            <p:nvPr/>
          </p:nvSpPr>
          <p:spPr bwMode="auto">
            <a:xfrm>
              <a:off x="2524125" y="5310188"/>
              <a:ext cx="17463" cy="131763"/>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 name="Line 738"/>
            <p:cNvSpPr>
              <a:spLocks noChangeShapeType="1"/>
            </p:cNvSpPr>
            <p:nvPr/>
          </p:nvSpPr>
          <p:spPr bwMode="auto">
            <a:xfrm flipH="1">
              <a:off x="2409825" y="5357813"/>
              <a:ext cx="12700" cy="14763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28" name="Groupe 27"/>
          <p:cNvGrpSpPr>
            <a:grpSpLocks noChangeAspect="1"/>
          </p:cNvGrpSpPr>
          <p:nvPr/>
        </p:nvGrpSpPr>
        <p:grpSpPr>
          <a:xfrm>
            <a:off x="374649" y="3467100"/>
            <a:ext cx="457200" cy="354903"/>
            <a:chOff x="2155826" y="3686175"/>
            <a:chExt cx="431800" cy="328614"/>
          </a:xfrm>
        </p:grpSpPr>
        <p:sp>
          <p:nvSpPr>
            <p:cNvPr id="29" name="Freeform 204"/>
            <p:cNvSpPr>
              <a:spLocks/>
            </p:cNvSpPr>
            <p:nvPr/>
          </p:nvSpPr>
          <p:spPr bwMode="auto">
            <a:xfrm>
              <a:off x="2155826" y="3714751"/>
              <a:ext cx="212725" cy="300038"/>
            </a:xfrm>
            <a:custGeom>
              <a:avLst/>
              <a:gdLst/>
              <a:ahLst/>
              <a:cxnLst>
                <a:cxn ang="0">
                  <a:pos x="83" y="155"/>
                </a:cxn>
                <a:cxn ang="0">
                  <a:pos x="4" y="155"/>
                </a:cxn>
                <a:cxn ang="0">
                  <a:pos x="0" y="151"/>
                </a:cxn>
                <a:cxn ang="0">
                  <a:pos x="0" y="18"/>
                </a:cxn>
                <a:cxn ang="0">
                  <a:pos x="4" y="14"/>
                </a:cxn>
                <a:cxn ang="0">
                  <a:pos x="29" y="14"/>
                </a:cxn>
                <a:cxn ang="0">
                  <a:pos x="29" y="5"/>
                </a:cxn>
                <a:cxn ang="0">
                  <a:pos x="33" y="0"/>
                </a:cxn>
                <a:cxn ang="0">
                  <a:pos x="77" y="0"/>
                </a:cxn>
                <a:cxn ang="0">
                  <a:pos x="81" y="5"/>
                </a:cxn>
                <a:cxn ang="0">
                  <a:pos x="81" y="14"/>
                </a:cxn>
                <a:cxn ang="0">
                  <a:pos x="106" y="14"/>
                </a:cxn>
                <a:cxn ang="0">
                  <a:pos x="110" y="18"/>
                </a:cxn>
                <a:cxn ang="0">
                  <a:pos x="110" y="126"/>
                </a:cxn>
                <a:cxn ang="0">
                  <a:pos x="83" y="155"/>
                </a:cxn>
              </a:cxnLst>
              <a:rect l="0" t="0" r="r" b="b"/>
              <a:pathLst>
                <a:path w="110" h="155">
                  <a:moveTo>
                    <a:pt x="83" y="155"/>
                  </a:moveTo>
                  <a:cubicBezTo>
                    <a:pt x="4" y="155"/>
                    <a:pt x="4" y="155"/>
                    <a:pt x="4" y="155"/>
                  </a:cubicBezTo>
                  <a:cubicBezTo>
                    <a:pt x="2" y="155"/>
                    <a:pt x="0" y="153"/>
                    <a:pt x="0" y="151"/>
                  </a:cubicBezTo>
                  <a:cubicBezTo>
                    <a:pt x="0" y="18"/>
                    <a:pt x="0" y="18"/>
                    <a:pt x="0" y="18"/>
                  </a:cubicBezTo>
                  <a:cubicBezTo>
                    <a:pt x="0" y="16"/>
                    <a:pt x="2" y="14"/>
                    <a:pt x="4" y="14"/>
                  </a:cubicBezTo>
                  <a:cubicBezTo>
                    <a:pt x="29" y="14"/>
                    <a:pt x="29" y="14"/>
                    <a:pt x="29" y="14"/>
                  </a:cubicBezTo>
                  <a:cubicBezTo>
                    <a:pt x="29" y="5"/>
                    <a:pt x="29" y="5"/>
                    <a:pt x="29" y="5"/>
                  </a:cubicBezTo>
                  <a:cubicBezTo>
                    <a:pt x="29" y="2"/>
                    <a:pt x="31" y="0"/>
                    <a:pt x="33" y="0"/>
                  </a:cubicBezTo>
                  <a:cubicBezTo>
                    <a:pt x="77" y="0"/>
                    <a:pt x="77" y="0"/>
                    <a:pt x="77" y="0"/>
                  </a:cubicBezTo>
                  <a:cubicBezTo>
                    <a:pt x="79" y="0"/>
                    <a:pt x="81" y="2"/>
                    <a:pt x="81" y="5"/>
                  </a:cubicBezTo>
                  <a:cubicBezTo>
                    <a:pt x="81" y="14"/>
                    <a:pt x="81" y="14"/>
                    <a:pt x="81" y="14"/>
                  </a:cubicBezTo>
                  <a:cubicBezTo>
                    <a:pt x="106" y="14"/>
                    <a:pt x="106" y="14"/>
                    <a:pt x="106" y="14"/>
                  </a:cubicBezTo>
                  <a:cubicBezTo>
                    <a:pt x="108" y="14"/>
                    <a:pt x="110" y="16"/>
                    <a:pt x="110" y="18"/>
                  </a:cubicBezTo>
                  <a:cubicBezTo>
                    <a:pt x="110" y="126"/>
                    <a:pt x="110" y="126"/>
                    <a:pt x="110" y="126"/>
                  </a:cubicBezTo>
                  <a:lnTo>
                    <a:pt x="83" y="155"/>
                  </a:ln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06"/>
            <p:cNvSpPr>
              <a:spLocks/>
            </p:cNvSpPr>
            <p:nvPr/>
          </p:nvSpPr>
          <p:spPr bwMode="auto">
            <a:xfrm>
              <a:off x="2197101" y="3808413"/>
              <a:ext cx="49213" cy="20638"/>
            </a:xfrm>
            <a:custGeom>
              <a:avLst/>
              <a:gdLst/>
              <a:ahLst/>
              <a:cxnLst>
                <a:cxn ang="0">
                  <a:pos x="0" y="2"/>
                </a:cxn>
                <a:cxn ang="0">
                  <a:pos x="8" y="13"/>
                </a:cxn>
                <a:cxn ang="0">
                  <a:pos x="31" y="0"/>
                </a:cxn>
              </a:cxnLst>
              <a:rect l="0" t="0" r="r" b="b"/>
              <a:pathLst>
                <a:path w="31" h="13">
                  <a:moveTo>
                    <a:pt x="0" y="2"/>
                  </a:moveTo>
                  <a:lnTo>
                    <a:pt x="8" y="13"/>
                  </a:lnTo>
                  <a:lnTo>
                    <a:pt x="31" y="0"/>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07"/>
            <p:cNvSpPr>
              <a:spLocks/>
            </p:cNvSpPr>
            <p:nvPr/>
          </p:nvSpPr>
          <p:spPr bwMode="auto">
            <a:xfrm>
              <a:off x="2197101" y="3879850"/>
              <a:ext cx="49213" cy="20638"/>
            </a:xfrm>
            <a:custGeom>
              <a:avLst/>
              <a:gdLst/>
              <a:ahLst/>
              <a:cxnLst>
                <a:cxn ang="0">
                  <a:pos x="0" y="2"/>
                </a:cxn>
                <a:cxn ang="0">
                  <a:pos x="8" y="13"/>
                </a:cxn>
                <a:cxn ang="0">
                  <a:pos x="31" y="0"/>
                </a:cxn>
              </a:cxnLst>
              <a:rect l="0" t="0" r="r" b="b"/>
              <a:pathLst>
                <a:path w="31" h="13">
                  <a:moveTo>
                    <a:pt x="0" y="2"/>
                  </a:moveTo>
                  <a:lnTo>
                    <a:pt x="8" y="13"/>
                  </a:lnTo>
                  <a:lnTo>
                    <a:pt x="31" y="0"/>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Line 208"/>
            <p:cNvSpPr>
              <a:spLocks noChangeShapeType="1"/>
            </p:cNvSpPr>
            <p:nvPr/>
          </p:nvSpPr>
          <p:spPr bwMode="auto">
            <a:xfrm>
              <a:off x="2289176" y="3810000"/>
              <a:ext cx="39688" cy="158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Line 209"/>
            <p:cNvSpPr>
              <a:spLocks noChangeShapeType="1"/>
            </p:cNvSpPr>
            <p:nvPr/>
          </p:nvSpPr>
          <p:spPr bwMode="auto">
            <a:xfrm>
              <a:off x="2289176" y="3846513"/>
              <a:ext cx="39688" cy="158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Line 210"/>
            <p:cNvSpPr>
              <a:spLocks noChangeShapeType="1"/>
            </p:cNvSpPr>
            <p:nvPr/>
          </p:nvSpPr>
          <p:spPr bwMode="auto">
            <a:xfrm>
              <a:off x="2289176" y="3887788"/>
              <a:ext cx="39688" cy="158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11"/>
            <p:cNvSpPr>
              <a:spLocks/>
            </p:cNvSpPr>
            <p:nvPr/>
          </p:nvSpPr>
          <p:spPr bwMode="auto">
            <a:xfrm>
              <a:off x="2314576" y="3952875"/>
              <a:ext cx="49213" cy="57150"/>
            </a:xfrm>
            <a:custGeom>
              <a:avLst/>
              <a:gdLst/>
              <a:ahLst/>
              <a:cxnLst>
                <a:cxn ang="0">
                  <a:pos x="0" y="36"/>
                </a:cxn>
                <a:cxn ang="0">
                  <a:pos x="0" y="0"/>
                </a:cxn>
                <a:cxn ang="0">
                  <a:pos x="31" y="0"/>
                </a:cxn>
              </a:cxnLst>
              <a:rect l="0" t="0" r="r" b="b"/>
              <a:pathLst>
                <a:path w="31" h="36">
                  <a:moveTo>
                    <a:pt x="0" y="36"/>
                  </a:moveTo>
                  <a:lnTo>
                    <a:pt x="0" y="0"/>
                  </a:lnTo>
                  <a:lnTo>
                    <a:pt x="31" y="0"/>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Line 212"/>
            <p:cNvSpPr>
              <a:spLocks noChangeShapeType="1"/>
            </p:cNvSpPr>
            <p:nvPr/>
          </p:nvSpPr>
          <p:spPr bwMode="auto">
            <a:xfrm>
              <a:off x="2211388" y="3741738"/>
              <a:ext cx="100013" cy="1588"/>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13"/>
            <p:cNvSpPr>
              <a:spLocks/>
            </p:cNvSpPr>
            <p:nvPr/>
          </p:nvSpPr>
          <p:spPr bwMode="auto">
            <a:xfrm>
              <a:off x="2379663" y="3686175"/>
              <a:ext cx="207963" cy="209550"/>
            </a:xfrm>
            <a:custGeom>
              <a:avLst/>
              <a:gdLst/>
              <a:ahLst/>
              <a:cxnLst>
                <a:cxn ang="0">
                  <a:pos x="0" y="132"/>
                </a:cxn>
                <a:cxn ang="0">
                  <a:pos x="11" y="91"/>
                </a:cxn>
                <a:cxn ang="0">
                  <a:pos x="103" y="0"/>
                </a:cxn>
                <a:cxn ang="0">
                  <a:pos x="131" y="27"/>
                </a:cxn>
                <a:cxn ang="0">
                  <a:pos x="42" y="116"/>
                </a:cxn>
                <a:cxn ang="0">
                  <a:pos x="11" y="127"/>
                </a:cxn>
              </a:cxnLst>
              <a:rect l="0" t="0" r="r" b="b"/>
              <a:pathLst>
                <a:path w="131" h="132">
                  <a:moveTo>
                    <a:pt x="0" y="132"/>
                  </a:moveTo>
                  <a:lnTo>
                    <a:pt x="11" y="91"/>
                  </a:lnTo>
                  <a:lnTo>
                    <a:pt x="103" y="0"/>
                  </a:lnTo>
                  <a:lnTo>
                    <a:pt x="131" y="27"/>
                  </a:lnTo>
                  <a:lnTo>
                    <a:pt x="42" y="116"/>
                  </a:lnTo>
                  <a:lnTo>
                    <a:pt x="11" y="127"/>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Line 214"/>
            <p:cNvSpPr>
              <a:spLocks noChangeShapeType="1"/>
            </p:cNvSpPr>
            <p:nvPr/>
          </p:nvSpPr>
          <p:spPr bwMode="auto">
            <a:xfrm>
              <a:off x="2397126" y="3830638"/>
              <a:ext cx="44450" cy="41275"/>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39" name="Groupe 38"/>
          <p:cNvGrpSpPr>
            <a:grpSpLocks noChangeAspect="1"/>
          </p:cNvGrpSpPr>
          <p:nvPr/>
        </p:nvGrpSpPr>
        <p:grpSpPr>
          <a:xfrm>
            <a:off x="382586" y="4152486"/>
            <a:ext cx="333363" cy="435490"/>
            <a:chOff x="944563" y="3408363"/>
            <a:chExt cx="274638" cy="358775"/>
          </a:xfrm>
        </p:grpSpPr>
        <p:sp>
          <p:nvSpPr>
            <p:cNvPr id="40" name="Freeform 350"/>
            <p:cNvSpPr>
              <a:spLocks/>
            </p:cNvSpPr>
            <p:nvPr/>
          </p:nvSpPr>
          <p:spPr bwMode="auto">
            <a:xfrm>
              <a:off x="1031876" y="3408363"/>
              <a:ext cx="74613" cy="50800"/>
            </a:xfrm>
            <a:custGeom>
              <a:avLst/>
              <a:gdLst/>
              <a:ahLst/>
              <a:cxnLst>
                <a:cxn ang="0">
                  <a:pos x="40" y="32"/>
                </a:cxn>
                <a:cxn ang="0">
                  <a:pos x="40" y="22"/>
                </a:cxn>
                <a:cxn ang="0">
                  <a:pos x="47" y="22"/>
                </a:cxn>
                <a:cxn ang="0">
                  <a:pos x="47" y="0"/>
                </a:cxn>
                <a:cxn ang="0">
                  <a:pos x="0" y="0"/>
                </a:cxn>
                <a:cxn ang="0">
                  <a:pos x="0" y="22"/>
                </a:cxn>
                <a:cxn ang="0">
                  <a:pos x="7" y="22"/>
                </a:cxn>
                <a:cxn ang="0">
                  <a:pos x="7" y="32"/>
                </a:cxn>
              </a:cxnLst>
              <a:rect l="0" t="0" r="r" b="b"/>
              <a:pathLst>
                <a:path w="47" h="32">
                  <a:moveTo>
                    <a:pt x="40" y="32"/>
                  </a:moveTo>
                  <a:lnTo>
                    <a:pt x="40" y="22"/>
                  </a:lnTo>
                  <a:lnTo>
                    <a:pt x="47" y="22"/>
                  </a:lnTo>
                  <a:lnTo>
                    <a:pt x="47" y="0"/>
                  </a:lnTo>
                  <a:lnTo>
                    <a:pt x="0" y="0"/>
                  </a:lnTo>
                  <a:lnTo>
                    <a:pt x="0" y="22"/>
                  </a:lnTo>
                  <a:lnTo>
                    <a:pt x="7" y="22"/>
                  </a:lnTo>
                  <a:lnTo>
                    <a:pt x="7" y="32"/>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51"/>
            <p:cNvSpPr>
              <a:spLocks/>
            </p:cNvSpPr>
            <p:nvPr/>
          </p:nvSpPr>
          <p:spPr bwMode="auto">
            <a:xfrm>
              <a:off x="944563" y="3482975"/>
              <a:ext cx="250825" cy="284163"/>
            </a:xfrm>
            <a:custGeom>
              <a:avLst/>
              <a:gdLst/>
              <a:ahLst/>
              <a:cxnLst>
                <a:cxn ang="0">
                  <a:pos x="16" y="95"/>
                </a:cxn>
                <a:cxn ang="0">
                  <a:pos x="26" y="85"/>
                </a:cxn>
                <a:cxn ang="0">
                  <a:pos x="14" y="56"/>
                </a:cxn>
                <a:cxn ang="0">
                  <a:pos x="26" y="26"/>
                </a:cxn>
                <a:cxn ang="0">
                  <a:pos x="56" y="14"/>
                </a:cxn>
                <a:cxn ang="0">
                  <a:pos x="86" y="26"/>
                </a:cxn>
                <a:cxn ang="0">
                  <a:pos x="98" y="56"/>
                </a:cxn>
                <a:cxn ang="0">
                  <a:pos x="86" y="85"/>
                </a:cxn>
                <a:cxn ang="0">
                  <a:pos x="57" y="97"/>
                </a:cxn>
                <a:cxn ang="0">
                  <a:pos x="57" y="81"/>
                </a:cxn>
                <a:cxn ang="0">
                  <a:pos x="35" y="104"/>
                </a:cxn>
                <a:cxn ang="0">
                  <a:pos x="57" y="126"/>
                </a:cxn>
                <a:cxn ang="0">
                  <a:pos x="57" y="111"/>
                </a:cxn>
                <a:cxn ang="0">
                  <a:pos x="95" y="95"/>
                </a:cxn>
                <a:cxn ang="0">
                  <a:pos x="112" y="56"/>
                </a:cxn>
                <a:cxn ang="0">
                  <a:pos x="95" y="16"/>
                </a:cxn>
                <a:cxn ang="0">
                  <a:pos x="56" y="0"/>
                </a:cxn>
                <a:cxn ang="0">
                  <a:pos x="16" y="16"/>
                </a:cxn>
                <a:cxn ang="0">
                  <a:pos x="0" y="56"/>
                </a:cxn>
                <a:cxn ang="0">
                  <a:pos x="6" y="81"/>
                </a:cxn>
              </a:cxnLst>
              <a:rect l="0" t="0" r="r" b="b"/>
              <a:pathLst>
                <a:path w="112" h="126">
                  <a:moveTo>
                    <a:pt x="16" y="95"/>
                  </a:moveTo>
                  <a:cubicBezTo>
                    <a:pt x="26" y="85"/>
                    <a:pt x="26" y="85"/>
                    <a:pt x="26" y="85"/>
                  </a:cubicBezTo>
                  <a:cubicBezTo>
                    <a:pt x="18" y="77"/>
                    <a:pt x="14" y="67"/>
                    <a:pt x="14" y="56"/>
                  </a:cubicBezTo>
                  <a:cubicBezTo>
                    <a:pt x="14" y="44"/>
                    <a:pt x="18" y="34"/>
                    <a:pt x="26" y="26"/>
                  </a:cubicBezTo>
                  <a:cubicBezTo>
                    <a:pt x="34" y="18"/>
                    <a:pt x="45" y="14"/>
                    <a:pt x="56" y="14"/>
                  </a:cubicBezTo>
                  <a:cubicBezTo>
                    <a:pt x="67" y="14"/>
                    <a:pt x="78" y="18"/>
                    <a:pt x="86" y="26"/>
                  </a:cubicBezTo>
                  <a:cubicBezTo>
                    <a:pt x="93" y="34"/>
                    <a:pt x="98" y="44"/>
                    <a:pt x="98" y="56"/>
                  </a:cubicBezTo>
                  <a:cubicBezTo>
                    <a:pt x="98" y="67"/>
                    <a:pt x="93" y="77"/>
                    <a:pt x="86" y="85"/>
                  </a:cubicBezTo>
                  <a:cubicBezTo>
                    <a:pt x="78" y="93"/>
                    <a:pt x="68" y="97"/>
                    <a:pt x="57" y="97"/>
                  </a:cubicBezTo>
                  <a:cubicBezTo>
                    <a:pt x="57" y="81"/>
                    <a:pt x="57" y="81"/>
                    <a:pt x="57" y="81"/>
                  </a:cubicBezTo>
                  <a:cubicBezTo>
                    <a:pt x="35" y="104"/>
                    <a:pt x="35" y="104"/>
                    <a:pt x="35" y="104"/>
                  </a:cubicBezTo>
                  <a:cubicBezTo>
                    <a:pt x="57" y="126"/>
                    <a:pt x="57" y="126"/>
                    <a:pt x="57" y="126"/>
                  </a:cubicBezTo>
                  <a:cubicBezTo>
                    <a:pt x="57" y="111"/>
                    <a:pt x="57" y="111"/>
                    <a:pt x="57" y="111"/>
                  </a:cubicBezTo>
                  <a:cubicBezTo>
                    <a:pt x="72" y="111"/>
                    <a:pt x="85" y="105"/>
                    <a:pt x="95" y="95"/>
                  </a:cubicBezTo>
                  <a:cubicBezTo>
                    <a:pt x="106" y="85"/>
                    <a:pt x="112" y="70"/>
                    <a:pt x="112" y="56"/>
                  </a:cubicBezTo>
                  <a:cubicBezTo>
                    <a:pt x="112" y="41"/>
                    <a:pt x="106" y="27"/>
                    <a:pt x="95" y="16"/>
                  </a:cubicBezTo>
                  <a:cubicBezTo>
                    <a:pt x="85" y="6"/>
                    <a:pt x="71" y="0"/>
                    <a:pt x="56" y="0"/>
                  </a:cubicBezTo>
                  <a:cubicBezTo>
                    <a:pt x="41" y="0"/>
                    <a:pt x="27" y="6"/>
                    <a:pt x="16" y="16"/>
                  </a:cubicBezTo>
                  <a:cubicBezTo>
                    <a:pt x="6" y="27"/>
                    <a:pt x="0" y="41"/>
                    <a:pt x="0" y="56"/>
                  </a:cubicBezTo>
                  <a:cubicBezTo>
                    <a:pt x="0" y="65"/>
                    <a:pt x="2" y="74"/>
                    <a:pt x="6" y="81"/>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2"/>
            <p:cNvSpPr>
              <a:spLocks/>
            </p:cNvSpPr>
            <p:nvPr/>
          </p:nvSpPr>
          <p:spPr bwMode="auto">
            <a:xfrm>
              <a:off x="1160463" y="3459163"/>
              <a:ext cx="58738" cy="58738"/>
            </a:xfrm>
            <a:custGeom>
              <a:avLst/>
              <a:gdLst/>
              <a:ahLst/>
              <a:cxnLst>
                <a:cxn ang="0">
                  <a:pos x="0" y="15"/>
                </a:cxn>
                <a:cxn ang="0">
                  <a:pos x="15" y="0"/>
                </a:cxn>
                <a:cxn ang="0">
                  <a:pos x="37" y="22"/>
                </a:cxn>
                <a:cxn ang="0">
                  <a:pos x="21" y="37"/>
                </a:cxn>
              </a:cxnLst>
              <a:rect l="0" t="0" r="r" b="b"/>
              <a:pathLst>
                <a:path w="37" h="37">
                  <a:moveTo>
                    <a:pt x="0" y="15"/>
                  </a:moveTo>
                  <a:lnTo>
                    <a:pt x="15" y="0"/>
                  </a:lnTo>
                  <a:lnTo>
                    <a:pt x="37" y="22"/>
                  </a:lnTo>
                  <a:lnTo>
                    <a:pt x="21" y="37"/>
                  </a:ln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53"/>
            <p:cNvSpPr>
              <a:spLocks noChangeShapeType="1"/>
            </p:cNvSpPr>
            <p:nvPr/>
          </p:nvSpPr>
          <p:spPr bwMode="auto">
            <a:xfrm>
              <a:off x="1069976" y="3536950"/>
              <a:ext cx="1588" cy="69850"/>
            </a:xfrm>
            <a:prstGeom prst="lin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354"/>
            <p:cNvSpPr>
              <a:spLocks noChangeArrowheads="1"/>
            </p:cNvSpPr>
            <p:nvPr/>
          </p:nvSpPr>
          <p:spPr bwMode="auto">
            <a:xfrm>
              <a:off x="1058863" y="3592513"/>
              <a:ext cx="25400" cy="26988"/>
            </a:xfrm>
            <a:prstGeom prst="ellipse">
              <a:avLst/>
            </a:pr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e 44"/>
          <p:cNvGrpSpPr>
            <a:grpSpLocks noChangeAspect="1"/>
          </p:cNvGrpSpPr>
          <p:nvPr/>
        </p:nvGrpSpPr>
        <p:grpSpPr>
          <a:xfrm>
            <a:off x="347663" y="4826308"/>
            <a:ext cx="411984" cy="450977"/>
            <a:chOff x="1052513" y="3889375"/>
            <a:chExt cx="385763" cy="422275"/>
          </a:xfrm>
        </p:grpSpPr>
        <p:sp>
          <p:nvSpPr>
            <p:cNvPr id="46" name="Freeform 355"/>
            <p:cNvSpPr>
              <a:spLocks/>
            </p:cNvSpPr>
            <p:nvPr/>
          </p:nvSpPr>
          <p:spPr bwMode="auto">
            <a:xfrm>
              <a:off x="1052513" y="3981450"/>
              <a:ext cx="341313" cy="330200"/>
            </a:xfrm>
            <a:custGeom>
              <a:avLst/>
              <a:gdLst/>
              <a:ahLst/>
              <a:cxnLst>
                <a:cxn ang="0">
                  <a:pos x="80" y="171"/>
                </a:cxn>
                <a:cxn ang="0">
                  <a:pos x="91" y="162"/>
                </a:cxn>
                <a:cxn ang="0">
                  <a:pos x="101" y="110"/>
                </a:cxn>
                <a:cxn ang="0">
                  <a:pos x="103" y="137"/>
                </a:cxn>
                <a:cxn ang="0">
                  <a:pos x="106" y="169"/>
                </a:cxn>
                <a:cxn ang="0">
                  <a:pos x="117" y="169"/>
                </a:cxn>
                <a:cxn ang="0">
                  <a:pos x="112" y="107"/>
                </a:cxn>
                <a:cxn ang="0">
                  <a:pos x="152" y="107"/>
                </a:cxn>
                <a:cxn ang="0">
                  <a:pos x="161" y="102"/>
                </a:cxn>
                <a:cxn ang="0">
                  <a:pos x="172" y="84"/>
                </a:cxn>
                <a:cxn ang="0">
                  <a:pos x="172" y="24"/>
                </a:cxn>
                <a:cxn ang="0">
                  <a:pos x="145" y="5"/>
                </a:cxn>
                <a:cxn ang="0">
                  <a:pos x="132" y="26"/>
                </a:cxn>
                <a:cxn ang="0">
                  <a:pos x="133" y="25"/>
                </a:cxn>
                <a:cxn ang="0">
                  <a:pos x="145" y="17"/>
                </a:cxn>
                <a:cxn ang="0">
                  <a:pos x="145" y="17"/>
                </a:cxn>
                <a:cxn ang="0">
                  <a:pos x="145" y="17"/>
                </a:cxn>
                <a:cxn ang="0">
                  <a:pos x="145" y="17"/>
                </a:cxn>
                <a:cxn ang="0">
                  <a:pos x="156" y="15"/>
                </a:cxn>
                <a:cxn ang="0">
                  <a:pos x="158" y="26"/>
                </a:cxn>
                <a:cxn ang="0">
                  <a:pos x="144" y="38"/>
                </a:cxn>
                <a:cxn ang="0">
                  <a:pos x="134" y="42"/>
                </a:cxn>
                <a:cxn ang="0">
                  <a:pos x="133" y="76"/>
                </a:cxn>
                <a:cxn ang="0">
                  <a:pos x="133" y="85"/>
                </a:cxn>
                <a:cxn ang="0">
                  <a:pos x="109" y="85"/>
                </a:cxn>
                <a:cxn ang="0">
                  <a:pos x="107" y="79"/>
                </a:cxn>
                <a:cxn ang="0">
                  <a:pos x="111" y="79"/>
                </a:cxn>
                <a:cxn ang="0">
                  <a:pos x="114" y="76"/>
                </a:cxn>
                <a:cxn ang="0">
                  <a:pos x="114" y="66"/>
                </a:cxn>
                <a:cxn ang="0">
                  <a:pos x="111" y="63"/>
                </a:cxn>
                <a:cxn ang="0">
                  <a:pos x="6" y="63"/>
                </a:cxn>
                <a:cxn ang="0">
                  <a:pos x="3" y="66"/>
                </a:cxn>
                <a:cxn ang="0">
                  <a:pos x="3" y="76"/>
                </a:cxn>
                <a:cxn ang="0">
                  <a:pos x="6" y="79"/>
                </a:cxn>
                <a:cxn ang="0">
                  <a:pos x="10" y="79"/>
                </a:cxn>
                <a:cxn ang="0">
                  <a:pos x="7" y="88"/>
                </a:cxn>
                <a:cxn ang="0">
                  <a:pos x="0" y="169"/>
                </a:cxn>
                <a:cxn ang="0">
                  <a:pos x="11" y="169"/>
                </a:cxn>
                <a:cxn ang="0">
                  <a:pos x="13" y="137"/>
                </a:cxn>
                <a:cxn ang="0">
                  <a:pos x="18" y="89"/>
                </a:cxn>
                <a:cxn ang="0">
                  <a:pos x="20" y="83"/>
                </a:cxn>
                <a:cxn ang="0">
                  <a:pos x="26" y="79"/>
                </a:cxn>
                <a:cxn ang="0">
                  <a:pos x="90" y="79"/>
                </a:cxn>
                <a:cxn ang="0">
                  <a:pos x="96" y="83"/>
                </a:cxn>
                <a:cxn ang="0">
                  <a:pos x="97" y="85"/>
                </a:cxn>
                <a:cxn ang="0">
                  <a:pos x="92" y="85"/>
                </a:cxn>
                <a:cxn ang="0">
                  <a:pos x="81" y="94"/>
                </a:cxn>
                <a:cxn ang="0">
                  <a:pos x="70" y="158"/>
                </a:cxn>
              </a:cxnLst>
              <a:rect l="0" t="0" r="r" b="b"/>
              <a:pathLst>
                <a:path w="176" h="171">
                  <a:moveTo>
                    <a:pt x="80" y="171"/>
                  </a:moveTo>
                  <a:cubicBezTo>
                    <a:pt x="86" y="171"/>
                    <a:pt x="90" y="167"/>
                    <a:pt x="91" y="162"/>
                  </a:cubicBezTo>
                  <a:cubicBezTo>
                    <a:pt x="101" y="110"/>
                    <a:pt x="101" y="110"/>
                    <a:pt x="101" y="110"/>
                  </a:cubicBezTo>
                  <a:cubicBezTo>
                    <a:pt x="102" y="118"/>
                    <a:pt x="103" y="127"/>
                    <a:pt x="103" y="137"/>
                  </a:cubicBezTo>
                  <a:cubicBezTo>
                    <a:pt x="104" y="151"/>
                    <a:pt x="105" y="163"/>
                    <a:pt x="106" y="169"/>
                  </a:cubicBezTo>
                  <a:cubicBezTo>
                    <a:pt x="117" y="169"/>
                    <a:pt x="117" y="169"/>
                    <a:pt x="117" y="169"/>
                  </a:cubicBezTo>
                  <a:cubicBezTo>
                    <a:pt x="116" y="159"/>
                    <a:pt x="114" y="129"/>
                    <a:pt x="112" y="107"/>
                  </a:cubicBezTo>
                  <a:cubicBezTo>
                    <a:pt x="152" y="107"/>
                    <a:pt x="152" y="107"/>
                    <a:pt x="152" y="107"/>
                  </a:cubicBezTo>
                  <a:cubicBezTo>
                    <a:pt x="155" y="107"/>
                    <a:pt x="159" y="105"/>
                    <a:pt x="161" y="102"/>
                  </a:cubicBezTo>
                  <a:cubicBezTo>
                    <a:pt x="166" y="99"/>
                    <a:pt x="170" y="93"/>
                    <a:pt x="172" y="84"/>
                  </a:cubicBezTo>
                  <a:cubicBezTo>
                    <a:pt x="176" y="65"/>
                    <a:pt x="176" y="44"/>
                    <a:pt x="172" y="24"/>
                  </a:cubicBezTo>
                  <a:cubicBezTo>
                    <a:pt x="169" y="9"/>
                    <a:pt x="155" y="0"/>
                    <a:pt x="145" y="5"/>
                  </a:cubicBezTo>
                  <a:cubicBezTo>
                    <a:pt x="137" y="9"/>
                    <a:pt x="133" y="17"/>
                    <a:pt x="132" y="26"/>
                  </a:cubicBezTo>
                  <a:cubicBezTo>
                    <a:pt x="133" y="26"/>
                    <a:pt x="133" y="26"/>
                    <a:pt x="133" y="25"/>
                  </a:cubicBezTo>
                  <a:cubicBezTo>
                    <a:pt x="141" y="22"/>
                    <a:pt x="144" y="18"/>
                    <a:pt x="145" y="17"/>
                  </a:cubicBezTo>
                  <a:cubicBezTo>
                    <a:pt x="145" y="17"/>
                    <a:pt x="145" y="17"/>
                    <a:pt x="145" y="17"/>
                  </a:cubicBezTo>
                  <a:cubicBezTo>
                    <a:pt x="145" y="17"/>
                    <a:pt x="145" y="17"/>
                    <a:pt x="145" y="17"/>
                  </a:cubicBezTo>
                  <a:cubicBezTo>
                    <a:pt x="145" y="17"/>
                    <a:pt x="145" y="17"/>
                    <a:pt x="145" y="17"/>
                  </a:cubicBezTo>
                  <a:cubicBezTo>
                    <a:pt x="147" y="13"/>
                    <a:pt x="152" y="12"/>
                    <a:pt x="156" y="15"/>
                  </a:cubicBezTo>
                  <a:cubicBezTo>
                    <a:pt x="160" y="17"/>
                    <a:pt x="160" y="22"/>
                    <a:pt x="158" y="26"/>
                  </a:cubicBezTo>
                  <a:cubicBezTo>
                    <a:pt x="157" y="27"/>
                    <a:pt x="153" y="33"/>
                    <a:pt x="144" y="38"/>
                  </a:cubicBezTo>
                  <a:cubicBezTo>
                    <a:pt x="141" y="40"/>
                    <a:pt x="138" y="41"/>
                    <a:pt x="134" y="42"/>
                  </a:cubicBezTo>
                  <a:cubicBezTo>
                    <a:pt x="136" y="54"/>
                    <a:pt x="135" y="65"/>
                    <a:pt x="133" y="76"/>
                  </a:cubicBezTo>
                  <a:cubicBezTo>
                    <a:pt x="132" y="79"/>
                    <a:pt x="132" y="82"/>
                    <a:pt x="133" y="85"/>
                  </a:cubicBezTo>
                  <a:cubicBezTo>
                    <a:pt x="109" y="85"/>
                    <a:pt x="109" y="85"/>
                    <a:pt x="109" y="85"/>
                  </a:cubicBezTo>
                  <a:cubicBezTo>
                    <a:pt x="109" y="83"/>
                    <a:pt x="108" y="81"/>
                    <a:pt x="107" y="79"/>
                  </a:cubicBezTo>
                  <a:cubicBezTo>
                    <a:pt x="111" y="79"/>
                    <a:pt x="111" y="79"/>
                    <a:pt x="111" y="79"/>
                  </a:cubicBezTo>
                  <a:cubicBezTo>
                    <a:pt x="113" y="79"/>
                    <a:pt x="114" y="78"/>
                    <a:pt x="114" y="76"/>
                  </a:cubicBezTo>
                  <a:cubicBezTo>
                    <a:pt x="114" y="66"/>
                    <a:pt x="114" y="66"/>
                    <a:pt x="114" y="66"/>
                  </a:cubicBezTo>
                  <a:cubicBezTo>
                    <a:pt x="114" y="65"/>
                    <a:pt x="113" y="63"/>
                    <a:pt x="111" y="63"/>
                  </a:cubicBezTo>
                  <a:cubicBezTo>
                    <a:pt x="6" y="63"/>
                    <a:pt x="6" y="63"/>
                    <a:pt x="6" y="63"/>
                  </a:cubicBezTo>
                  <a:cubicBezTo>
                    <a:pt x="4" y="63"/>
                    <a:pt x="3" y="65"/>
                    <a:pt x="3" y="66"/>
                  </a:cubicBezTo>
                  <a:cubicBezTo>
                    <a:pt x="3" y="76"/>
                    <a:pt x="3" y="76"/>
                    <a:pt x="3" y="76"/>
                  </a:cubicBezTo>
                  <a:cubicBezTo>
                    <a:pt x="3" y="78"/>
                    <a:pt x="4" y="79"/>
                    <a:pt x="6" y="79"/>
                  </a:cubicBezTo>
                  <a:cubicBezTo>
                    <a:pt x="10" y="79"/>
                    <a:pt x="10" y="79"/>
                    <a:pt x="10" y="79"/>
                  </a:cubicBezTo>
                  <a:cubicBezTo>
                    <a:pt x="8" y="82"/>
                    <a:pt x="7" y="85"/>
                    <a:pt x="7" y="88"/>
                  </a:cubicBezTo>
                  <a:cubicBezTo>
                    <a:pt x="5" y="106"/>
                    <a:pt x="1" y="155"/>
                    <a:pt x="0" y="169"/>
                  </a:cubicBezTo>
                  <a:cubicBezTo>
                    <a:pt x="11" y="169"/>
                    <a:pt x="11" y="169"/>
                    <a:pt x="11" y="169"/>
                  </a:cubicBezTo>
                  <a:cubicBezTo>
                    <a:pt x="11" y="163"/>
                    <a:pt x="12" y="151"/>
                    <a:pt x="13" y="137"/>
                  </a:cubicBezTo>
                  <a:cubicBezTo>
                    <a:pt x="15" y="118"/>
                    <a:pt x="17" y="99"/>
                    <a:pt x="18" y="89"/>
                  </a:cubicBezTo>
                  <a:cubicBezTo>
                    <a:pt x="18" y="86"/>
                    <a:pt x="19" y="85"/>
                    <a:pt x="20" y="83"/>
                  </a:cubicBezTo>
                  <a:cubicBezTo>
                    <a:pt x="21" y="82"/>
                    <a:pt x="24" y="80"/>
                    <a:pt x="26" y="79"/>
                  </a:cubicBezTo>
                  <a:cubicBezTo>
                    <a:pt x="90" y="79"/>
                    <a:pt x="90" y="79"/>
                    <a:pt x="90" y="79"/>
                  </a:cubicBezTo>
                  <a:cubicBezTo>
                    <a:pt x="93" y="80"/>
                    <a:pt x="95" y="82"/>
                    <a:pt x="96" y="83"/>
                  </a:cubicBezTo>
                  <a:cubicBezTo>
                    <a:pt x="97" y="84"/>
                    <a:pt x="97" y="84"/>
                    <a:pt x="97" y="85"/>
                  </a:cubicBezTo>
                  <a:cubicBezTo>
                    <a:pt x="92" y="85"/>
                    <a:pt x="92" y="85"/>
                    <a:pt x="92" y="85"/>
                  </a:cubicBezTo>
                  <a:cubicBezTo>
                    <a:pt x="87" y="85"/>
                    <a:pt x="82" y="88"/>
                    <a:pt x="81" y="94"/>
                  </a:cubicBezTo>
                  <a:cubicBezTo>
                    <a:pt x="70" y="158"/>
                    <a:pt x="70" y="158"/>
                    <a:pt x="70" y="158"/>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7" name="Freeform 356"/>
            <p:cNvSpPr>
              <a:spLocks/>
            </p:cNvSpPr>
            <p:nvPr/>
          </p:nvSpPr>
          <p:spPr bwMode="auto">
            <a:xfrm>
              <a:off x="1090613" y="3963988"/>
              <a:ext cx="161925" cy="134938"/>
            </a:xfrm>
            <a:custGeom>
              <a:avLst/>
              <a:gdLst/>
              <a:ahLst/>
              <a:cxnLst>
                <a:cxn ang="0">
                  <a:pos x="17" y="70"/>
                </a:cxn>
                <a:cxn ang="0">
                  <a:pos x="81" y="70"/>
                </a:cxn>
                <a:cxn ang="0">
                  <a:pos x="83" y="68"/>
                </a:cxn>
                <a:cxn ang="0">
                  <a:pos x="83" y="64"/>
                </a:cxn>
                <a:cxn ang="0">
                  <a:pos x="81" y="62"/>
                </a:cxn>
                <a:cxn ang="0">
                  <a:pos x="29" y="62"/>
                </a:cxn>
                <a:cxn ang="0">
                  <a:pos x="29" y="61"/>
                </a:cxn>
                <a:cxn ang="0">
                  <a:pos x="8" y="2"/>
                </a:cxn>
                <a:cxn ang="0">
                  <a:pos x="5" y="0"/>
                </a:cxn>
                <a:cxn ang="0">
                  <a:pos x="2" y="1"/>
                </a:cxn>
                <a:cxn ang="0">
                  <a:pos x="0" y="4"/>
                </a:cxn>
                <a:cxn ang="0">
                  <a:pos x="20" y="62"/>
                </a:cxn>
                <a:cxn ang="0">
                  <a:pos x="17" y="62"/>
                </a:cxn>
              </a:cxnLst>
              <a:rect l="0" t="0" r="r" b="b"/>
              <a:pathLst>
                <a:path w="83" h="70">
                  <a:moveTo>
                    <a:pt x="17" y="70"/>
                  </a:moveTo>
                  <a:cubicBezTo>
                    <a:pt x="81" y="70"/>
                    <a:pt x="81" y="70"/>
                    <a:pt x="81" y="70"/>
                  </a:cubicBezTo>
                  <a:cubicBezTo>
                    <a:pt x="82" y="70"/>
                    <a:pt x="83" y="69"/>
                    <a:pt x="83" y="68"/>
                  </a:cubicBezTo>
                  <a:cubicBezTo>
                    <a:pt x="83" y="64"/>
                    <a:pt x="83" y="64"/>
                    <a:pt x="83" y="64"/>
                  </a:cubicBezTo>
                  <a:cubicBezTo>
                    <a:pt x="83" y="63"/>
                    <a:pt x="82" y="62"/>
                    <a:pt x="81" y="62"/>
                  </a:cubicBezTo>
                  <a:cubicBezTo>
                    <a:pt x="29" y="62"/>
                    <a:pt x="29" y="62"/>
                    <a:pt x="29" y="62"/>
                  </a:cubicBezTo>
                  <a:cubicBezTo>
                    <a:pt x="29" y="62"/>
                    <a:pt x="29" y="61"/>
                    <a:pt x="29" y="61"/>
                  </a:cubicBezTo>
                  <a:cubicBezTo>
                    <a:pt x="8" y="2"/>
                    <a:pt x="8" y="2"/>
                    <a:pt x="8" y="2"/>
                  </a:cubicBezTo>
                  <a:cubicBezTo>
                    <a:pt x="8" y="0"/>
                    <a:pt x="6" y="0"/>
                    <a:pt x="5" y="0"/>
                  </a:cubicBezTo>
                  <a:cubicBezTo>
                    <a:pt x="2" y="1"/>
                    <a:pt x="2" y="1"/>
                    <a:pt x="2" y="1"/>
                  </a:cubicBezTo>
                  <a:cubicBezTo>
                    <a:pt x="1" y="2"/>
                    <a:pt x="0" y="3"/>
                    <a:pt x="0" y="4"/>
                  </a:cubicBezTo>
                  <a:cubicBezTo>
                    <a:pt x="20" y="62"/>
                    <a:pt x="20" y="62"/>
                    <a:pt x="20" y="62"/>
                  </a:cubicBezTo>
                  <a:cubicBezTo>
                    <a:pt x="17" y="62"/>
                    <a:pt x="17" y="62"/>
                    <a:pt x="17" y="62"/>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8" name="Freeform 357"/>
            <p:cNvSpPr>
              <a:spLocks/>
            </p:cNvSpPr>
            <p:nvPr/>
          </p:nvSpPr>
          <p:spPr bwMode="auto">
            <a:xfrm>
              <a:off x="1271588" y="3889375"/>
              <a:ext cx="95250" cy="96838"/>
            </a:xfrm>
            <a:custGeom>
              <a:avLst/>
              <a:gdLst/>
              <a:ahLst/>
              <a:cxnLst>
                <a:cxn ang="0">
                  <a:pos x="30" y="47"/>
                </a:cxn>
                <a:cxn ang="0">
                  <a:pos x="46" y="20"/>
                </a:cxn>
                <a:cxn ang="0">
                  <a:pos x="19" y="3"/>
                </a:cxn>
                <a:cxn ang="0">
                  <a:pos x="3" y="30"/>
                </a:cxn>
                <a:cxn ang="0">
                  <a:pos x="30" y="47"/>
                </a:cxn>
              </a:cxnLst>
              <a:rect l="0" t="0" r="r" b="b"/>
              <a:pathLst>
                <a:path w="49" h="50">
                  <a:moveTo>
                    <a:pt x="30" y="47"/>
                  </a:moveTo>
                  <a:cubicBezTo>
                    <a:pt x="42" y="44"/>
                    <a:pt x="49" y="32"/>
                    <a:pt x="46" y="20"/>
                  </a:cubicBezTo>
                  <a:cubicBezTo>
                    <a:pt x="44" y="7"/>
                    <a:pt x="32" y="0"/>
                    <a:pt x="19" y="3"/>
                  </a:cubicBezTo>
                  <a:cubicBezTo>
                    <a:pt x="7" y="5"/>
                    <a:pt x="0" y="18"/>
                    <a:pt x="3" y="30"/>
                  </a:cubicBezTo>
                  <a:cubicBezTo>
                    <a:pt x="5" y="42"/>
                    <a:pt x="18" y="50"/>
                    <a:pt x="30" y="47"/>
                  </a:cubicBez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9" name="Freeform 358"/>
            <p:cNvSpPr>
              <a:spLocks/>
            </p:cNvSpPr>
            <p:nvPr/>
          </p:nvSpPr>
          <p:spPr bwMode="auto">
            <a:xfrm>
              <a:off x="1195388" y="4033838"/>
              <a:ext cx="111125" cy="38100"/>
            </a:xfrm>
            <a:custGeom>
              <a:avLst/>
              <a:gdLst/>
              <a:ahLst/>
              <a:cxnLst>
                <a:cxn ang="0">
                  <a:pos x="57" y="0"/>
                </a:cxn>
                <a:cxn ang="0">
                  <a:pos x="55" y="1"/>
                </a:cxn>
                <a:cxn ang="0">
                  <a:pos x="19" y="8"/>
                </a:cxn>
                <a:cxn ang="0">
                  <a:pos x="7" y="7"/>
                </a:cxn>
                <a:cxn ang="0">
                  <a:pos x="7" y="7"/>
                </a:cxn>
                <a:cxn ang="0">
                  <a:pos x="1" y="13"/>
                </a:cxn>
                <a:cxn ang="0">
                  <a:pos x="6" y="19"/>
                </a:cxn>
                <a:cxn ang="0">
                  <a:pos x="19" y="20"/>
                </a:cxn>
                <a:cxn ang="0">
                  <a:pos x="19" y="20"/>
                </a:cxn>
                <a:cxn ang="0">
                  <a:pos x="57" y="13"/>
                </a:cxn>
              </a:cxnLst>
              <a:rect l="0" t="0" r="r" b="b"/>
              <a:pathLst>
                <a:path w="57" h="20">
                  <a:moveTo>
                    <a:pt x="57" y="0"/>
                  </a:moveTo>
                  <a:cubicBezTo>
                    <a:pt x="56" y="1"/>
                    <a:pt x="56" y="1"/>
                    <a:pt x="55" y="1"/>
                  </a:cubicBezTo>
                  <a:cubicBezTo>
                    <a:pt x="45" y="6"/>
                    <a:pt x="33" y="8"/>
                    <a:pt x="19" y="8"/>
                  </a:cubicBezTo>
                  <a:cubicBezTo>
                    <a:pt x="15" y="8"/>
                    <a:pt x="11" y="8"/>
                    <a:pt x="7" y="7"/>
                  </a:cubicBezTo>
                  <a:cubicBezTo>
                    <a:pt x="7" y="7"/>
                    <a:pt x="7" y="7"/>
                    <a:pt x="7" y="7"/>
                  </a:cubicBezTo>
                  <a:cubicBezTo>
                    <a:pt x="4" y="7"/>
                    <a:pt x="1" y="10"/>
                    <a:pt x="1" y="13"/>
                  </a:cubicBezTo>
                  <a:cubicBezTo>
                    <a:pt x="0" y="16"/>
                    <a:pt x="3" y="19"/>
                    <a:pt x="6" y="19"/>
                  </a:cubicBezTo>
                  <a:cubicBezTo>
                    <a:pt x="11" y="20"/>
                    <a:pt x="15" y="20"/>
                    <a:pt x="19" y="20"/>
                  </a:cubicBezTo>
                  <a:cubicBezTo>
                    <a:pt x="19" y="20"/>
                    <a:pt x="19" y="20"/>
                    <a:pt x="19" y="20"/>
                  </a:cubicBezTo>
                  <a:cubicBezTo>
                    <a:pt x="36" y="20"/>
                    <a:pt x="48" y="17"/>
                    <a:pt x="57" y="13"/>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359"/>
            <p:cNvSpPr>
              <a:spLocks/>
            </p:cNvSpPr>
            <p:nvPr/>
          </p:nvSpPr>
          <p:spPr bwMode="auto">
            <a:xfrm>
              <a:off x="1295401" y="4200525"/>
              <a:ext cx="142875" cy="106363"/>
            </a:xfrm>
            <a:custGeom>
              <a:avLst/>
              <a:gdLst/>
              <a:ahLst/>
              <a:cxnLst>
                <a:cxn ang="0">
                  <a:pos x="0" y="67"/>
                </a:cxn>
                <a:cxn ang="0">
                  <a:pos x="90" y="67"/>
                </a:cxn>
                <a:cxn ang="0">
                  <a:pos x="79" y="0"/>
                </a:cxn>
                <a:cxn ang="0">
                  <a:pos x="12" y="0"/>
                </a:cxn>
                <a:cxn ang="0">
                  <a:pos x="0" y="67"/>
                </a:cxn>
                <a:cxn ang="0">
                  <a:pos x="0" y="67"/>
                </a:cxn>
              </a:cxnLst>
              <a:rect l="0" t="0" r="r" b="b"/>
              <a:pathLst>
                <a:path w="90" h="67">
                  <a:moveTo>
                    <a:pt x="0" y="67"/>
                  </a:moveTo>
                  <a:lnTo>
                    <a:pt x="90" y="67"/>
                  </a:lnTo>
                  <a:lnTo>
                    <a:pt x="79" y="0"/>
                  </a:lnTo>
                  <a:lnTo>
                    <a:pt x="12" y="0"/>
                  </a:lnTo>
                  <a:lnTo>
                    <a:pt x="0" y="67"/>
                  </a:lnTo>
                  <a:lnTo>
                    <a:pt x="0" y="67"/>
                  </a:ln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1" name="Groupe 50"/>
          <p:cNvGrpSpPr>
            <a:grpSpLocks noChangeAspect="1"/>
          </p:cNvGrpSpPr>
          <p:nvPr/>
        </p:nvGrpSpPr>
        <p:grpSpPr>
          <a:xfrm>
            <a:off x="438148" y="5629274"/>
            <a:ext cx="275487" cy="338471"/>
            <a:chOff x="438151" y="685798"/>
            <a:chExt cx="247650" cy="328613"/>
          </a:xfrm>
        </p:grpSpPr>
        <p:sp>
          <p:nvSpPr>
            <p:cNvPr id="52" name="Freeform 254"/>
            <p:cNvSpPr>
              <a:spLocks/>
            </p:cNvSpPr>
            <p:nvPr/>
          </p:nvSpPr>
          <p:spPr bwMode="auto">
            <a:xfrm>
              <a:off x="517526" y="814386"/>
              <a:ext cx="88900" cy="157163"/>
            </a:xfrm>
            <a:custGeom>
              <a:avLst/>
              <a:gdLst/>
              <a:ahLst/>
              <a:cxnLst>
                <a:cxn ang="0">
                  <a:pos x="19" y="47"/>
                </a:cxn>
                <a:cxn ang="0">
                  <a:pos x="28" y="53"/>
                </a:cxn>
                <a:cxn ang="0">
                  <a:pos x="20" y="58"/>
                </a:cxn>
                <a:cxn ang="0">
                  <a:pos x="6" y="54"/>
                </a:cxn>
                <a:cxn ang="0">
                  <a:pos x="5" y="54"/>
                </a:cxn>
                <a:cxn ang="0">
                  <a:pos x="3" y="56"/>
                </a:cxn>
                <a:cxn ang="0">
                  <a:pos x="0" y="66"/>
                </a:cxn>
                <a:cxn ang="0">
                  <a:pos x="2" y="69"/>
                </a:cxn>
                <a:cxn ang="0">
                  <a:pos x="17" y="72"/>
                </a:cxn>
                <a:cxn ang="0">
                  <a:pos x="17" y="79"/>
                </a:cxn>
                <a:cxn ang="0">
                  <a:pos x="19" y="81"/>
                </a:cxn>
                <a:cxn ang="0">
                  <a:pos x="27" y="81"/>
                </a:cxn>
                <a:cxn ang="0">
                  <a:pos x="30" y="79"/>
                </a:cxn>
                <a:cxn ang="0">
                  <a:pos x="29" y="71"/>
                </a:cxn>
                <a:cxn ang="0">
                  <a:pos x="46" y="52"/>
                </a:cxn>
                <a:cxn ang="0">
                  <a:pos x="28" y="32"/>
                </a:cxn>
                <a:cxn ang="0">
                  <a:pos x="18" y="26"/>
                </a:cxn>
                <a:cxn ang="0">
                  <a:pos x="24" y="22"/>
                </a:cxn>
                <a:cxn ang="0">
                  <a:pos x="37" y="25"/>
                </a:cxn>
                <a:cxn ang="0">
                  <a:pos x="38" y="25"/>
                </a:cxn>
                <a:cxn ang="0">
                  <a:pos x="40" y="23"/>
                </a:cxn>
                <a:cxn ang="0">
                  <a:pos x="42" y="14"/>
                </a:cxn>
                <a:cxn ang="0">
                  <a:pos x="41" y="11"/>
                </a:cxn>
                <a:cxn ang="0">
                  <a:pos x="28" y="8"/>
                </a:cxn>
                <a:cxn ang="0">
                  <a:pos x="28" y="2"/>
                </a:cxn>
                <a:cxn ang="0">
                  <a:pos x="26" y="0"/>
                </a:cxn>
                <a:cxn ang="0">
                  <a:pos x="26" y="0"/>
                </a:cxn>
                <a:cxn ang="0">
                  <a:pos x="18" y="0"/>
                </a:cxn>
                <a:cxn ang="0">
                  <a:pos x="16" y="2"/>
                </a:cxn>
                <a:cxn ang="0">
                  <a:pos x="16" y="9"/>
                </a:cxn>
                <a:cxn ang="0">
                  <a:pos x="0" y="28"/>
                </a:cxn>
                <a:cxn ang="0">
                  <a:pos x="19" y="47"/>
                </a:cxn>
              </a:cxnLst>
              <a:rect l="0" t="0" r="r" b="b"/>
              <a:pathLst>
                <a:path w="46" h="81">
                  <a:moveTo>
                    <a:pt x="19" y="47"/>
                  </a:moveTo>
                  <a:cubicBezTo>
                    <a:pt x="26" y="49"/>
                    <a:pt x="28" y="51"/>
                    <a:pt x="28" y="53"/>
                  </a:cubicBezTo>
                  <a:cubicBezTo>
                    <a:pt x="28" y="56"/>
                    <a:pt x="24" y="58"/>
                    <a:pt x="20" y="58"/>
                  </a:cubicBezTo>
                  <a:cubicBezTo>
                    <a:pt x="14" y="58"/>
                    <a:pt x="9" y="56"/>
                    <a:pt x="6" y="54"/>
                  </a:cubicBezTo>
                  <a:cubicBezTo>
                    <a:pt x="6" y="54"/>
                    <a:pt x="5" y="54"/>
                    <a:pt x="5" y="54"/>
                  </a:cubicBezTo>
                  <a:cubicBezTo>
                    <a:pt x="4" y="54"/>
                    <a:pt x="3" y="55"/>
                    <a:pt x="3" y="56"/>
                  </a:cubicBezTo>
                  <a:cubicBezTo>
                    <a:pt x="0" y="66"/>
                    <a:pt x="0" y="66"/>
                    <a:pt x="0" y="66"/>
                  </a:cubicBezTo>
                  <a:cubicBezTo>
                    <a:pt x="0" y="67"/>
                    <a:pt x="1" y="68"/>
                    <a:pt x="2" y="69"/>
                  </a:cubicBezTo>
                  <a:cubicBezTo>
                    <a:pt x="6" y="71"/>
                    <a:pt x="11" y="72"/>
                    <a:pt x="17" y="72"/>
                  </a:cubicBezTo>
                  <a:cubicBezTo>
                    <a:pt x="17" y="79"/>
                    <a:pt x="17" y="79"/>
                    <a:pt x="17" y="79"/>
                  </a:cubicBezTo>
                  <a:cubicBezTo>
                    <a:pt x="17" y="80"/>
                    <a:pt x="18" y="81"/>
                    <a:pt x="19" y="81"/>
                  </a:cubicBezTo>
                  <a:cubicBezTo>
                    <a:pt x="27" y="81"/>
                    <a:pt x="27" y="81"/>
                    <a:pt x="27" y="81"/>
                  </a:cubicBezTo>
                  <a:cubicBezTo>
                    <a:pt x="28" y="81"/>
                    <a:pt x="30" y="80"/>
                    <a:pt x="30" y="79"/>
                  </a:cubicBezTo>
                  <a:cubicBezTo>
                    <a:pt x="29" y="71"/>
                    <a:pt x="29" y="71"/>
                    <a:pt x="29" y="71"/>
                  </a:cubicBezTo>
                  <a:cubicBezTo>
                    <a:pt x="40" y="68"/>
                    <a:pt x="46" y="61"/>
                    <a:pt x="46" y="52"/>
                  </a:cubicBezTo>
                  <a:cubicBezTo>
                    <a:pt x="46" y="42"/>
                    <a:pt x="40" y="36"/>
                    <a:pt x="28" y="32"/>
                  </a:cubicBezTo>
                  <a:cubicBezTo>
                    <a:pt x="21" y="30"/>
                    <a:pt x="18" y="28"/>
                    <a:pt x="18" y="26"/>
                  </a:cubicBezTo>
                  <a:cubicBezTo>
                    <a:pt x="18" y="23"/>
                    <a:pt x="22" y="22"/>
                    <a:pt x="24" y="22"/>
                  </a:cubicBezTo>
                  <a:cubicBezTo>
                    <a:pt x="30" y="22"/>
                    <a:pt x="34" y="23"/>
                    <a:pt x="37" y="25"/>
                  </a:cubicBezTo>
                  <a:cubicBezTo>
                    <a:pt x="37" y="25"/>
                    <a:pt x="37" y="25"/>
                    <a:pt x="38" y="25"/>
                  </a:cubicBezTo>
                  <a:cubicBezTo>
                    <a:pt x="39" y="25"/>
                    <a:pt x="40" y="24"/>
                    <a:pt x="40" y="23"/>
                  </a:cubicBezTo>
                  <a:cubicBezTo>
                    <a:pt x="42" y="14"/>
                    <a:pt x="42" y="14"/>
                    <a:pt x="42" y="14"/>
                  </a:cubicBezTo>
                  <a:cubicBezTo>
                    <a:pt x="43" y="12"/>
                    <a:pt x="42" y="11"/>
                    <a:pt x="41" y="11"/>
                  </a:cubicBezTo>
                  <a:cubicBezTo>
                    <a:pt x="37" y="9"/>
                    <a:pt x="33" y="8"/>
                    <a:pt x="28" y="8"/>
                  </a:cubicBezTo>
                  <a:cubicBezTo>
                    <a:pt x="28" y="2"/>
                    <a:pt x="28" y="2"/>
                    <a:pt x="28" y="2"/>
                  </a:cubicBezTo>
                  <a:cubicBezTo>
                    <a:pt x="28" y="1"/>
                    <a:pt x="27" y="0"/>
                    <a:pt x="26" y="0"/>
                  </a:cubicBezTo>
                  <a:cubicBezTo>
                    <a:pt x="26" y="0"/>
                    <a:pt x="26" y="0"/>
                    <a:pt x="26" y="0"/>
                  </a:cubicBezTo>
                  <a:cubicBezTo>
                    <a:pt x="18" y="0"/>
                    <a:pt x="18" y="0"/>
                    <a:pt x="18" y="0"/>
                  </a:cubicBezTo>
                  <a:cubicBezTo>
                    <a:pt x="17" y="0"/>
                    <a:pt x="15" y="1"/>
                    <a:pt x="16" y="2"/>
                  </a:cubicBezTo>
                  <a:cubicBezTo>
                    <a:pt x="16" y="9"/>
                    <a:pt x="16" y="9"/>
                    <a:pt x="16" y="9"/>
                  </a:cubicBezTo>
                  <a:cubicBezTo>
                    <a:pt x="6" y="12"/>
                    <a:pt x="0" y="19"/>
                    <a:pt x="0" y="28"/>
                  </a:cubicBezTo>
                  <a:cubicBezTo>
                    <a:pt x="0" y="40"/>
                    <a:pt x="10" y="44"/>
                    <a:pt x="19" y="47"/>
                  </a:cubicBezTo>
                  <a:close/>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255"/>
            <p:cNvSpPr>
              <a:spLocks/>
            </p:cNvSpPr>
            <p:nvPr/>
          </p:nvSpPr>
          <p:spPr bwMode="auto">
            <a:xfrm>
              <a:off x="438151" y="685798"/>
              <a:ext cx="247650" cy="328613"/>
            </a:xfrm>
            <a:custGeom>
              <a:avLst/>
              <a:gdLst/>
              <a:ahLst/>
              <a:cxnLst>
                <a:cxn ang="0">
                  <a:pos x="0" y="126"/>
                </a:cxn>
                <a:cxn ang="0">
                  <a:pos x="20" y="157"/>
                </a:cxn>
                <a:cxn ang="0">
                  <a:pos x="63" y="170"/>
                </a:cxn>
                <a:cxn ang="0">
                  <a:pos x="63" y="170"/>
                </a:cxn>
                <a:cxn ang="0">
                  <a:pos x="64" y="170"/>
                </a:cxn>
                <a:cxn ang="0">
                  <a:pos x="123" y="129"/>
                </a:cxn>
                <a:cxn ang="0">
                  <a:pos x="113" y="73"/>
                </a:cxn>
                <a:cxn ang="0">
                  <a:pos x="93" y="44"/>
                </a:cxn>
                <a:cxn ang="0">
                  <a:pos x="104" y="32"/>
                </a:cxn>
                <a:cxn ang="0">
                  <a:pos x="107" y="11"/>
                </a:cxn>
                <a:cxn ang="0">
                  <a:pos x="89" y="0"/>
                </a:cxn>
                <a:cxn ang="0">
                  <a:pos x="87" y="0"/>
                </a:cxn>
                <a:cxn ang="0">
                  <a:pos x="72" y="5"/>
                </a:cxn>
                <a:cxn ang="0">
                  <a:pos x="61" y="3"/>
                </a:cxn>
                <a:cxn ang="0">
                  <a:pos x="51" y="5"/>
                </a:cxn>
                <a:cxn ang="0">
                  <a:pos x="40" y="0"/>
                </a:cxn>
                <a:cxn ang="0">
                  <a:pos x="35" y="0"/>
                </a:cxn>
                <a:cxn ang="0">
                  <a:pos x="35" y="0"/>
                </a:cxn>
                <a:cxn ang="0">
                  <a:pos x="18" y="11"/>
                </a:cxn>
                <a:cxn ang="0">
                  <a:pos x="22" y="33"/>
                </a:cxn>
                <a:cxn ang="0">
                  <a:pos x="32" y="44"/>
                </a:cxn>
                <a:cxn ang="0">
                  <a:pos x="6" y="79"/>
                </a:cxn>
              </a:cxnLst>
              <a:rect l="0" t="0" r="r" b="b"/>
              <a:pathLst>
                <a:path w="128" h="170">
                  <a:moveTo>
                    <a:pt x="0" y="126"/>
                  </a:moveTo>
                  <a:cubicBezTo>
                    <a:pt x="3" y="139"/>
                    <a:pt x="10" y="150"/>
                    <a:pt x="20" y="157"/>
                  </a:cubicBezTo>
                  <a:cubicBezTo>
                    <a:pt x="31" y="165"/>
                    <a:pt x="45" y="169"/>
                    <a:pt x="63" y="170"/>
                  </a:cubicBezTo>
                  <a:cubicBezTo>
                    <a:pt x="63" y="170"/>
                    <a:pt x="63" y="170"/>
                    <a:pt x="63" y="170"/>
                  </a:cubicBezTo>
                  <a:cubicBezTo>
                    <a:pt x="64" y="170"/>
                    <a:pt x="64" y="170"/>
                    <a:pt x="64" y="170"/>
                  </a:cubicBezTo>
                  <a:cubicBezTo>
                    <a:pt x="107" y="168"/>
                    <a:pt x="119" y="143"/>
                    <a:pt x="123" y="129"/>
                  </a:cubicBezTo>
                  <a:cubicBezTo>
                    <a:pt x="128" y="107"/>
                    <a:pt x="119" y="85"/>
                    <a:pt x="113" y="73"/>
                  </a:cubicBezTo>
                  <a:cubicBezTo>
                    <a:pt x="107" y="62"/>
                    <a:pt x="100" y="52"/>
                    <a:pt x="93" y="44"/>
                  </a:cubicBezTo>
                  <a:cubicBezTo>
                    <a:pt x="104" y="32"/>
                    <a:pt x="104" y="32"/>
                    <a:pt x="104" y="32"/>
                  </a:cubicBezTo>
                  <a:cubicBezTo>
                    <a:pt x="109" y="27"/>
                    <a:pt x="110" y="18"/>
                    <a:pt x="107" y="11"/>
                  </a:cubicBezTo>
                  <a:cubicBezTo>
                    <a:pt x="104" y="4"/>
                    <a:pt x="97" y="0"/>
                    <a:pt x="89" y="0"/>
                  </a:cubicBezTo>
                  <a:cubicBezTo>
                    <a:pt x="89" y="0"/>
                    <a:pt x="88" y="0"/>
                    <a:pt x="87" y="0"/>
                  </a:cubicBezTo>
                  <a:cubicBezTo>
                    <a:pt x="82" y="0"/>
                    <a:pt x="76" y="2"/>
                    <a:pt x="72" y="5"/>
                  </a:cubicBezTo>
                  <a:cubicBezTo>
                    <a:pt x="69" y="4"/>
                    <a:pt x="65" y="3"/>
                    <a:pt x="61" y="3"/>
                  </a:cubicBezTo>
                  <a:cubicBezTo>
                    <a:pt x="57" y="3"/>
                    <a:pt x="54" y="4"/>
                    <a:pt x="51" y="5"/>
                  </a:cubicBezTo>
                  <a:cubicBezTo>
                    <a:pt x="47" y="3"/>
                    <a:pt x="43" y="1"/>
                    <a:pt x="40" y="0"/>
                  </a:cubicBezTo>
                  <a:cubicBezTo>
                    <a:pt x="38" y="0"/>
                    <a:pt x="37" y="0"/>
                    <a:pt x="35" y="0"/>
                  </a:cubicBezTo>
                  <a:cubicBezTo>
                    <a:pt x="35" y="0"/>
                    <a:pt x="35" y="0"/>
                    <a:pt x="35" y="0"/>
                  </a:cubicBezTo>
                  <a:cubicBezTo>
                    <a:pt x="28" y="0"/>
                    <a:pt x="21" y="4"/>
                    <a:pt x="18" y="11"/>
                  </a:cubicBezTo>
                  <a:cubicBezTo>
                    <a:pt x="15" y="18"/>
                    <a:pt x="16" y="27"/>
                    <a:pt x="22" y="33"/>
                  </a:cubicBezTo>
                  <a:cubicBezTo>
                    <a:pt x="32" y="44"/>
                    <a:pt x="32" y="44"/>
                    <a:pt x="32" y="44"/>
                  </a:cubicBezTo>
                  <a:cubicBezTo>
                    <a:pt x="23" y="51"/>
                    <a:pt x="6" y="79"/>
                    <a:pt x="6" y="79"/>
                  </a:cubicBezTo>
                </a:path>
              </a:pathLst>
            </a:custGeom>
            <a:noFill/>
            <a:ln w="15875"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down)">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down)">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down)">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wipe(down)">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wipe(down)">
                                      <p:cBhvr>
                                        <p:cTn id="27" dur="500"/>
                                        <p:tgtEl>
                                          <p:spTgt spid="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xEl>
                                              <p:pRg st="6" end="6"/>
                                            </p:txEl>
                                          </p:spTgt>
                                        </p:tgtEl>
                                        <p:attrNameLst>
                                          <p:attrName>style.visibility</p:attrName>
                                        </p:attrNameLst>
                                      </p:cBhvr>
                                      <p:to>
                                        <p:strVal val="visible"/>
                                      </p:to>
                                    </p:set>
                                    <p:animEffect transition="in" filter="wipe(down)">
                                      <p:cBhvr>
                                        <p:cTn id="3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34146"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p:nvSpPr>
        <p:spPr>
          <a:xfrm>
            <a:off x="926084" y="908968"/>
            <a:ext cx="6795516" cy="846386"/>
          </a:xfrm>
          <a:prstGeom prst="rect">
            <a:avLst/>
          </a:prstGeom>
        </p:spPr>
        <p:txBody>
          <a:bodyPr wrap="square">
            <a:spAutoFit/>
          </a:bodyPr>
          <a:lstStyle/>
          <a:p>
            <a:pPr marL="0" lvl="1" indent="0">
              <a:spcAft>
                <a:spcPts val="600"/>
              </a:spcAft>
            </a:pPr>
            <a:r>
              <a:rPr lang="fr-FR" sz="1600" b="1" dirty="0" smtClean="0">
                <a:solidFill>
                  <a:srgbClr val="C00000"/>
                </a:solidFill>
              </a:rPr>
              <a:t>La démarche la plus importante :</a:t>
            </a:r>
          </a:p>
          <a:p>
            <a:pPr marL="0" lvl="1" indent="0"/>
            <a:r>
              <a:rPr lang="fr-FR" sz="1400" b="1" dirty="0" smtClean="0"/>
              <a:t>La gestion des délais – (PERT – GANTT – Tâches – Jalons – Planning) :</a:t>
            </a:r>
            <a:endParaRPr lang="fr-FR" sz="1400" dirty="0" smtClean="0"/>
          </a:p>
          <a:p>
            <a:r>
              <a:rPr lang="fr-FR" sz="1400" dirty="0" smtClean="0"/>
              <a:t>Elle consiste à la préparation, au suivi et à la fin du projet</a:t>
            </a:r>
          </a:p>
        </p:txBody>
      </p:sp>
      <p:grpSp>
        <p:nvGrpSpPr>
          <p:cNvPr id="18" name="Groupe 17"/>
          <p:cNvGrpSpPr>
            <a:grpSpLocks noChangeAspect="1"/>
          </p:cNvGrpSpPr>
          <p:nvPr/>
        </p:nvGrpSpPr>
        <p:grpSpPr>
          <a:xfrm>
            <a:off x="145653" y="2273031"/>
            <a:ext cx="9604999" cy="3369765"/>
            <a:chOff x="412353" y="2628638"/>
            <a:chExt cx="8499999" cy="2982103"/>
          </a:xfrm>
        </p:grpSpPr>
        <p:sp>
          <p:nvSpPr>
            <p:cNvPr id="19" name="Rectangle 18"/>
            <p:cNvSpPr/>
            <p:nvPr/>
          </p:nvSpPr>
          <p:spPr>
            <a:xfrm>
              <a:off x="415400" y="2631686"/>
              <a:ext cx="2254647" cy="307777"/>
            </a:xfrm>
            <a:prstGeom prst="rect">
              <a:avLst/>
            </a:prstGeom>
            <a:ln w="50800">
              <a:solidFill>
                <a:srgbClr val="00B050"/>
              </a:solidFill>
            </a:ln>
          </p:spPr>
          <p:txBody>
            <a:bodyPr wrap="square">
              <a:spAutoFit/>
            </a:bodyPr>
            <a:lstStyle/>
            <a:p>
              <a:pPr algn="ctr"/>
              <a:r>
                <a:rPr lang="fr-FR" sz="1400" b="1" dirty="0" smtClean="0"/>
                <a:t>PREPARATION DU PROJET</a:t>
              </a:r>
            </a:p>
          </p:txBody>
        </p:sp>
        <p:sp>
          <p:nvSpPr>
            <p:cNvPr id="20" name="Rectangle 19"/>
            <p:cNvSpPr/>
            <p:nvPr/>
          </p:nvSpPr>
          <p:spPr>
            <a:xfrm>
              <a:off x="412353" y="3223001"/>
              <a:ext cx="2257695" cy="1083190"/>
            </a:xfrm>
            <a:prstGeom prst="rect">
              <a:avLst/>
            </a:prstGeom>
            <a:ln w="25400">
              <a:solidFill>
                <a:srgbClr val="00B050"/>
              </a:solidFill>
            </a:ln>
          </p:spPr>
          <p:txBody>
            <a:bodyPr wrap="square">
              <a:spAutoFit/>
            </a:bodyPr>
            <a:lstStyle/>
            <a:p>
              <a:r>
                <a:rPr lang="fr-FR" sz="1400" b="1" dirty="0" smtClean="0"/>
                <a:t>REFERENTIEL</a:t>
              </a:r>
            </a:p>
            <a:p>
              <a:r>
                <a:rPr lang="fr-FR" sz="1400" dirty="0" smtClean="0"/>
                <a:t>Elaboration à partir du PERT</a:t>
              </a:r>
            </a:p>
            <a:p>
              <a:r>
                <a:rPr lang="fr-FR" sz="1400" dirty="0" smtClean="0"/>
                <a:t>ou</a:t>
              </a:r>
            </a:p>
            <a:p>
              <a:r>
                <a:rPr lang="fr-FR" sz="1400" dirty="0" smtClean="0"/>
                <a:t>Adaptation à partir du (planning standard / type)</a:t>
              </a:r>
            </a:p>
          </p:txBody>
        </p:sp>
        <p:sp>
          <p:nvSpPr>
            <p:cNvPr id="21" name="Rectangle 20"/>
            <p:cNvSpPr/>
            <p:nvPr/>
          </p:nvSpPr>
          <p:spPr>
            <a:xfrm>
              <a:off x="2933049" y="3219953"/>
              <a:ext cx="1666383" cy="1083189"/>
            </a:xfrm>
            <a:prstGeom prst="rect">
              <a:avLst/>
            </a:prstGeom>
            <a:ln w="25400">
              <a:solidFill>
                <a:srgbClr val="FFC000"/>
              </a:solidFill>
            </a:ln>
          </p:spPr>
          <p:txBody>
            <a:bodyPr wrap="square">
              <a:spAutoFit/>
            </a:bodyPr>
            <a:lstStyle/>
            <a:p>
              <a:r>
                <a:rPr lang="fr-FR" sz="1400" b="1" dirty="0" smtClean="0"/>
                <a:t>CONTRÔLES</a:t>
              </a:r>
            </a:p>
            <a:p>
              <a:r>
                <a:rPr lang="fr-FR" sz="1400" i="1" dirty="0" smtClean="0">
                  <a:effectLst>
                    <a:outerShdw blurRad="38100" dist="38100" dir="2700000" algn="tl">
                      <a:srgbClr val="000000">
                        <a:alpha val="43137"/>
                      </a:srgbClr>
                    </a:outerShdw>
                  </a:effectLst>
                </a:rPr>
                <a:t>Avancement délais</a:t>
              </a:r>
            </a:p>
            <a:p>
              <a:r>
                <a:rPr lang="fr-FR" sz="1400" dirty="0" smtClean="0"/>
                <a:t>Comparaison entre la planification initiale et le résultat constaté</a:t>
              </a:r>
            </a:p>
          </p:txBody>
        </p:sp>
        <p:sp>
          <p:nvSpPr>
            <p:cNvPr id="22" name="Rectangle 21"/>
            <p:cNvSpPr/>
            <p:nvPr/>
          </p:nvSpPr>
          <p:spPr>
            <a:xfrm>
              <a:off x="2944368" y="2628638"/>
              <a:ext cx="3438144" cy="307777"/>
            </a:xfrm>
            <a:prstGeom prst="rect">
              <a:avLst/>
            </a:prstGeom>
            <a:ln w="50800">
              <a:solidFill>
                <a:srgbClr val="FFC000"/>
              </a:solidFill>
            </a:ln>
          </p:spPr>
          <p:txBody>
            <a:bodyPr wrap="square">
              <a:spAutoFit/>
            </a:bodyPr>
            <a:lstStyle/>
            <a:p>
              <a:pPr algn="ctr"/>
              <a:r>
                <a:rPr lang="fr-FR" sz="1400" b="1" dirty="0" smtClean="0"/>
                <a:t>PILOTAGE / SUIVI DU PROJET</a:t>
              </a:r>
            </a:p>
          </p:txBody>
        </p:sp>
        <p:sp>
          <p:nvSpPr>
            <p:cNvPr id="23" name="Rectangle 22"/>
            <p:cNvSpPr/>
            <p:nvPr/>
          </p:nvSpPr>
          <p:spPr>
            <a:xfrm>
              <a:off x="4722225" y="3216905"/>
              <a:ext cx="1666383" cy="1083189"/>
            </a:xfrm>
            <a:prstGeom prst="rect">
              <a:avLst/>
            </a:prstGeom>
            <a:ln w="25400">
              <a:solidFill>
                <a:srgbClr val="FFC000"/>
              </a:solidFill>
            </a:ln>
          </p:spPr>
          <p:txBody>
            <a:bodyPr wrap="square">
              <a:spAutoFit/>
            </a:bodyPr>
            <a:lstStyle/>
            <a:p>
              <a:r>
                <a:rPr lang="fr-FR" sz="1400" b="1" dirty="0" smtClean="0"/>
                <a:t>ANALYSES</a:t>
              </a:r>
            </a:p>
            <a:p>
              <a:r>
                <a:rPr lang="fr-FR" sz="1400" i="1" dirty="0" smtClean="0">
                  <a:effectLst>
                    <a:outerShdw blurRad="38100" dist="38100" dir="2700000" algn="tl">
                      <a:srgbClr val="000000">
                        <a:alpha val="43137"/>
                      </a:srgbClr>
                    </a:outerShdw>
                  </a:effectLst>
                </a:rPr>
                <a:t>Optimisation du planning</a:t>
              </a:r>
            </a:p>
            <a:p>
              <a:r>
                <a:rPr lang="fr-FR" sz="1400" dirty="0" smtClean="0"/>
                <a:t>Faisabilité de la réalisation</a:t>
              </a:r>
            </a:p>
          </p:txBody>
        </p:sp>
        <p:sp>
          <p:nvSpPr>
            <p:cNvPr id="24" name="Rectangle 23"/>
            <p:cNvSpPr/>
            <p:nvPr/>
          </p:nvSpPr>
          <p:spPr>
            <a:xfrm>
              <a:off x="2933049" y="4527552"/>
              <a:ext cx="1666383" cy="1083189"/>
            </a:xfrm>
            <a:prstGeom prst="rect">
              <a:avLst/>
            </a:prstGeom>
            <a:ln w="25400">
              <a:solidFill>
                <a:srgbClr val="FFC000"/>
              </a:solidFill>
            </a:ln>
          </p:spPr>
          <p:txBody>
            <a:bodyPr wrap="square">
              <a:spAutoFit/>
            </a:bodyPr>
            <a:lstStyle/>
            <a:p>
              <a:r>
                <a:rPr lang="fr-FR" sz="1400" b="1" dirty="0" smtClean="0"/>
                <a:t>PREVISIONS</a:t>
              </a:r>
            </a:p>
            <a:p>
              <a:r>
                <a:rPr lang="fr-FR" sz="1400" dirty="0" smtClean="0"/>
                <a:t>Estimation après analyses</a:t>
              </a:r>
            </a:p>
            <a:p>
              <a:r>
                <a:rPr lang="fr-FR" sz="1400" dirty="0" smtClean="0"/>
                <a:t>Evaluation du reste à faire</a:t>
              </a:r>
            </a:p>
          </p:txBody>
        </p:sp>
        <p:sp>
          <p:nvSpPr>
            <p:cNvPr id="25" name="Rectangle 24"/>
            <p:cNvSpPr/>
            <p:nvPr/>
          </p:nvSpPr>
          <p:spPr>
            <a:xfrm>
              <a:off x="4716129" y="4527550"/>
              <a:ext cx="1666383" cy="1083189"/>
            </a:xfrm>
            <a:prstGeom prst="rect">
              <a:avLst/>
            </a:prstGeom>
            <a:ln w="25400">
              <a:solidFill>
                <a:srgbClr val="FFC000"/>
              </a:solidFill>
            </a:ln>
          </p:spPr>
          <p:txBody>
            <a:bodyPr wrap="square">
              <a:spAutoFit/>
            </a:bodyPr>
            <a:lstStyle/>
            <a:p>
              <a:r>
                <a:rPr lang="fr-FR" sz="1400" b="1" dirty="0" smtClean="0"/>
                <a:t>ACTIONS</a:t>
              </a:r>
            </a:p>
            <a:p>
              <a:r>
                <a:rPr lang="fr-FR" sz="1400" i="1" dirty="0" smtClean="0">
                  <a:effectLst>
                    <a:outerShdw blurRad="38100" dist="38100" dir="2700000" algn="tl">
                      <a:srgbClr val="000000">
                        <a:alpha val="43137"/>
                      </a:srgbClr>
                    </a:outerShdw>
                  </a:effectLst>
                </a:rPr>
                <a:t>Correctives</a:t>
              </a:r>
            </a:p>
            <a:p>
              <a:endParaRPr lang="fr-FR" sz="1400" dirty="0" smtClean="0"/>
            </a:p>
            <a:p>
              <a:r>
                <a:rPr lang="fr-FR" sz="1400" i="1" dirty="0" smtClean="0">
                  <a:effectLst>
                    <a:outerShdw blurRad="38100" dist="38100" dir="2700000" algn="tl">
                      <a:srgbClr val="000000">
                        <a:alpha val="43137"/>
                      </a:srgbClr>
                    </a:outerShdw>
                  </a:effectLst>
                </a:rPr>
                <a:t>Préventives</a:t>
              </a:r>
            </a:p>
            <a:p>
              <a:endParaRPr lang="fr-FR" sz="1400" dirty="0" smtClean="0"/>
            </a:p>
          </p:txBody>
        </p:sp>
        <p:sp>
          <p:nvSpPr>
            <p:cNvPr id="26" name="Rectangle 25"/>
            <p:cNvSpPr/>
            <p:nvPr/>
          </p:nvSpPr>
          <p:spPr>
            <a:xfrm>
              <a:off x="6657704" y="2628638"/>
              <a:ext cx="2254647" cy="307777"/>
            </a:xfrm>
            <a:prstGeom prst="rect">
              <a:avLst/>
            </a:prstGeom>
            <a:ln w="50800">
              <a:solidFill>
                <a:srgbClr val="0070C0"/>
              </a:solidFill>
            </a:ln>
          </p:spPr>
          <p:txBody>
            <a:bodyPr wrap="square">
              <a:spAutoFit/>
            </a:bodyPr>
            <a:lstStyle/>
            <a:p>
              <a:pPr algn="ctr"/>
              <a:r>
                <a:rPr lang="fr-FR" sz="1400" b="1" dirty="0" smtClean="0"/>
                <a:t>FIN DU PROJET</a:t>
              </a:r>
            </a:p>
          </p:txBody>
        </p:sp>
        <p:sp>
          <p:nvSpPr>
            <p:cNvPr id="27" name="Rectangle 26"/>
            <p:cNvSpPr/>
            <p:nvPr/>
          </p:nvSpPr>
          <p:spPr>
            <a:xfrm>
              <a:off x="6654657" y="3213983"/>
              <a:ext cx="2257695" cy="1225663"/>
            </a:xfrm>
            <a:prstGeom prst="rect">
              <a:avLst/>
            </a:prstGeom>
            <a:ln w="25400">
              <a:solidFill>
                <a:srgbClr val="0070C0"/>
              </a:solidFill>
            </a:ln>
          </p:spPr>
          <p:txBody>
            <a:bodyPr wrap="square">
              <a:spAutoFit/>
            </a:bodyPr>
            <a:lstStyle/>
            <a:p>
              <a:r>
                <a:rPr lang="fr-FR" sz="1400" b="1" dirty="0" smtClean="0"/>
                <a:t>RETOUR D’EXPERIENCE</a:t>
              </a:r>
            </a:p>
            <a:p>
              <a:r>
                <a:rPr lang="fr-FR" sz="1400" i="1" dirty="0" smtClean="0">
                  <a:effectLst>
                    <a:outerShdw blurRad="38100" dist="38100" dir="2700000" algn="tl">
                      <a:srgbClr val="000000">
                        <a:alpha val="43137"/>
                      </a:srgbClr>
                    </a:outerShdw>
                  </a:effectLst>
                </a:rPr>
                <a:t>Bilan</a:t>
              </a:r>
            </a:p>
            <a:p>
              <a:endParaRPr lang="fr-FR" sz="1400" i="1" dirty="0" smtClean="0">
                <a:effectLst>
                  <a:outerShdw blurRad="38100" dist="38100" dir="2700000" algn="tl">
                    <a:srgbClr val="000000">
                      <a:alpha val="43137"/>
                    </a:srgbClr>
                  </a:outerShdw>
                </a:effectLst>
              </a:endParaRPr>
            </a:p>
            <a:p>
              <a:r>
                <a:rPr lang="fr-FR" sz="1400" i="1" dirty="0" smtClean="0">
                  <a:effectLst>
                    <a:outerShdw blurRad="38100" dist="38100" dir="2700000" algn="tl">
                      <a:srgbClr val="000000">
                        <a:alpha val="43137"/>
                      </a:srgbClr>
                    </a:outerShdw>
                  </a:effectLst>
                </a:rPr>
                <a:t>Capitalisation</a:t>
              </a:r>
            </a:p>
            <a:p>
              <a:endParaRPr lang="fr-FR" sz="1400" dirty="0" smtClean="0"/>
            </a:p>
            <a:p>
              <a:endParaRPr lang="fr-FR" sz="1400" dirty="0" smtClean="0"/>
            </a:p>
          </p:txBody>
        </p:sp>
        <p:cxnSp>
          <p:nvCxnSpPr>
            <p:cNvPr id="28" name="Connecteur droit avec flèche 27"/>
            <p:cNvCxnSpPr>
              <a:stCxn id="19" idx="3"/>
              <a:endCxn id="22" idx="1"/>
            </p:cNvCxnSpPr>
            <p:nvPr/>
          </p:nvCxnSpPr>
          <p:spPr>
            <a:xfrm flipV="1">
              <a:off x="2670047" y="2782527"/>
              <a:ext cx="274321" cy="3048"/>
            </a:xfrm>
            <a:prstGeom prst="straightConnector1">
              <a:avLst/>
            </a:prstGeom>
            <a:ln w="381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22" idx="3"/>
              <a:endCxn id="26" idx="1"/>
            </p:cNvCxnSpPr>
            <p:nvPr/>
          </p:nvCxnSpPr>
          <p:spPr>
            <a:xfrm>
              <a:off x="6382512" y="2782527"/>
              <a:ext cx="275192" cy="0"/>
            </a:xfrm>
            <a:prstGeom prst="straightConnector1">
              <a:avLst/>
            </a:prstGeom>
            <a:ln w="381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sp>
        <p:nvSpPr>
          <p:cNvPr id="30" name="ZoneTexte 29"/>
          <p:cNvSpPr txBox="1"/>
          <p:nvPr/>
        </p:nvSpPr>
        <p:spPr>
          <a:xfrm>
            <a:off x="7988300" y="1231900"/>
            <a:ext cx="1092200" cy="282573"/>
          </a:xfrm>
          <a:prstGeom prst="rect">
            <a:avLst/>
          </a:prstGeom>
        </p:spPr>
        <p:style>
          <a:lnRef idx="0">
            <a:schemeClr val="accent3"/>
          </a:lnRef>
          <a:fillRef idx="3">
            <a:schemeClr val="accent3"/>
          </a:fillRef>
          <a:effectRef idx="3">
            <a:schemeClr val="accent3"/>
          </a:effectRef>
          <a:fontRef idx="minor">
            <a:schemeClr val="lt1"/>
          </a:fontRef>
        </p:style>
        <p:txBody>
          <a:bodyPr wrap="square" tIns="0" bIns="36000" rtlCol="0">
            <a:spAutoFit/>
          </a:bodyPr>
          <a:lstStyle/>
          <a:p>
            <a:pPr algn="ctr"/>
            <a:r>
              <a:rPr lang="fr-FR" sz="1600" b="1" dirty="0" smtClean="0"/>
              <a:t>P D C A</a:t>
            </a:r>
            <a:endParaRPr lang="fr-FR"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25954"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8"/>
          <p:cNvGrpSpPr>
            <a:grpSpLocks noChangeAspect="1"/>
          </p:cNvGrpSpPr>
          <p:nvPr/>
        </p:nvGrpSpPr>
        <p:grpSpPr>
          <a:xfrm>
            <a:off x="6478584" y="5638384"/>
            <a:ext cx="353363" cy="461619"/>
            <a:chOff x="944563" y="3408363"/>
            <a:chExt cx="274638" cy="358775"/>
          </a:xfrm>
        </p:grpSpPr>
        <p:sp>
          <p:nvSpPr>
            <p:cNvPr id="40" name="Freeform 350"/>
            <p:cNvSpPr>
              <a:spLocks/>
            </p:cNvSpPr>
            <p:nvPr/>
          </p:nvSpPr>
          <p:spPr bwMode="auto">
            <a:xfrm>
              <a:off x="1031876" y="3408363"/>
              <a:ext cx="74613" cy="50800"/>
            </a:xfrm>
            <a:custGeom>
              <a:avLst/>
              <a:gdLst/>
              <a:ahLst/>
              <a:cxnLst>
                <a:cxn ang="0">
                  <a:pos x="40" y="32"/>
                </a:cxn>
                <a:cxn ang="0">
                  <a:pos x="40" y="22"/>
                </a:cxn>
                <a:cxn ang="0">
                  <a:pos x="47" y="22"/>
                </a:cxn>
                <a:cxn ang="0">
                  <a:pos x="47" y="0"/>
                </a:cxn>
                <a:cxn ang="0">
                  <a:pos x="0" y="0"/>
                </a:cxn>
                <a:cxn ang="0">
                  <a:pos x="0" y="22"/>
                </a:cxn>
                <a:cxn ang="0">
                  <a:pos x="7" y="22"/>
                </a:cxn>
                <a:cxn ang="0">
                  <a:pos x="7" y="32"/>
                </a:cxn>
              </a:cxnLst>
              <a:rect l="0" t="0" r="r" b="b"/>
              <a:pathLst>
                <a:path w="47" h="32">
                  <a:moveTo>
                    <a:pt x="40" y="32"/>
                  </a:moveTo>
                  <a:lnTo>
                    <a:pt x="40" y="22"/>
                  </a:lnTo>
                  <a:lnTo>
                    <a:pt x="47" y="22"/>
                  </a:lnTo>
                  <a:lnTo>
                    <a:pt x="47" y="0"/>
                  </a:lnTo>
                  <a:lnTo>
                    <a:pt x="0" y="0"/>
                  </a:lnTo>
                  <a:lnTo>
                    <a:pt x="0" y="22"/>
                  </a:lnTo>
                  <a:lnTo>
                    <a:pt x="7" y="22"/>
                  </a:lnTo>
                  <a:lnTo>
                    <a:pt x="7" y="3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51"/>
            <p:cNvSpPr>
              <a:spLocks/>
            </p:cNvSpPr>
            <p:nvPr/>
          </p:nvSpPr>
          <p:spPr bwMode="auto">
            <a:xfrm>
              <a:off x="944563" y="3482975"/>
              <a:ext cx="250825" cy="284163"/>
            </a:xfrm>
            <a:custGeom>
              <a:avLst/>
              <a:gdLst/>
              <a:ahLst/>
              <a:cxnLst>
                <a:cxn ang="0">
                  <a:pos x="16" y="95"/>
                </a:cxn>
                <a:cxn ang="0">
                  <a:pos x="26" y="85"/>
                </a:cxn>
                <a:cxn ang="0">
                  <a:pos x="14" y="56"/>
                </a:cxn>
                <a:cxn ang="0">
                  <a:pos x="26" y="26"/>
                </a:cxn>
                <a:cxn ang="0">
                  <a:pos x="56" y="14"/>
                </a:cxn>
                <a:cxn ang="0">
                  <a:pos x="86" y="26"/>
                </a:cxn>
                <a:cxn ang="0">
                  <a:pos x="98" y="56"/>
                </a:cxn>
                <a:cxn ang="0">
                  <a:pos x="86" y="85"/>
                </a:cxn>
                <a:cxn ang="0">
                  <a:pos x="57" y="97"/>
                </a:cxn>
                <a:cxn ang="0">
                  <a:pos x="57" y="81"/>
                </a:cxn>
                <a:cxn ang="0">
                  <a:pos x="35" y="104"/>
                </a:cxn>
                <a:cxn ang="0">
                  <a:pos x="57" y="126"/>
                </a:cxn>
                <a:cxn ang="0">
                  <a:pos x="57" y="111"/>
                </a:cxn>
                <a:cxn ang="0">
                  <a:pos x="95" y="95"/>
                </a:cxn>
                <a:cxn ang="0">
                  <a:pos x="112" y="56"/>
                </a:cxn>
                <a:cxn ang="0">
                  <a:pos x="95" y="16"/>
                </a:cxn>
                <a:cxn ang="0">
                  <a:pos x="56" y="0"/>
                </a:cxn>
                <a:cxn ang="0">
                  <a:pos x="16" y="16"/>
                </a:cxn>
                <a:cxn ang="0">
                  <a:pos x="0" y="56"/>
                </a:cxn>
                <a:cxn ang="0">
                  <a:pos x="6" y="81"/>
                </a:cxn>
              </a:cxnLst>
              <a:rect l="0" t="0" r="r" b="b"/>
              <a:pathLst>
                <a:path w="112" h="126">
                  <a:moveTo>
                    <a:pt x="16" y="95"/>
                  </a:moveTo>
                  <a:cubicBezTo>
                    <a:pt x="26" y="85"/>
                    <a:pt x="26" y="85"/>
                    <a:pt x="26" y="85"/>
                  </a:cubicBezTo>
                  <a:cubicBezTo>
                    <a:pt x="18" y="77"/>
                    <a:pt x="14" y="67"/>
                    <a:pt x="14" y="56"/>
                  </a:cubicBezTo>
                  <a:cubicBezTo>
                    <a:pt x="14" y="44"/>
                    <a:pt x="18" y="34"/>
                    <a:pt x="26" y="26"/>
                  </a:cubicBezTo>
                  <a:cubicBezTo>
                    <a:pt x="34" y="18"/>
                    <a:pt x="45" y="14"/>
                    <a:pt x="56" y="14"/>
                  </a:cubicBezTo>
                  <a:cubicBezTo>
                    <a:pt x="67" y="14"/>
                    <a:pt x="78" y="18"/>
                    <a:pt x="86" y="26"/>
                  </a:cubicBezTo>
                  <a:cubicBezTo>
                    <a:pt x="93" y="34"/>
                    <a:pt x="98" y="44"/>
                    <a:pt x="98" y="56"/>
                  </a:cubicBezTo>
                  <a:cubicBezTo>
                    <a:pt x="98" y="67"/>
                    <a:pt x="93" y="77"/>
                    <a:pt x="86" y="85"/>
                  </a:cubicBezTo>
                  <a:cubicBezTo>
                    <a:pt x="78" y="93"/>
                    <a:pt x="68" y="97"/>
                    <a:pt x="57" y="97"/>
                  </a:cubicBezTo>
                  <a:cubicBezTo>
                    <a:pt x="57" y="81"/>
                    <a:pt x="57" y="81"/>
                    <a:pt x="57" y="81"/>
                  </a:cubicBezTo>
                  <a:cubicBezTo>
                    <a:pt x="35" y="104"/>
                    <a:pt x="35" y="104"/>
                    <a:pt x="35" y="104"/>
                  </a:cubicBezTo>
                  <a:cubicBezTo>
                    <a:pt x="57" y="126"/>
                    <a:pt x="57" y="126"/>
                    <a:pt x="57" y="126"/>
                  </a:cubicBezTo>
                  <a:cubicBezTo>
                    <a:pt x="57" y="111"/>
                    <a:pt x="57" y="111"/>
                    <a:pt x="57" y="111"/>
                  </a:cubicBezTo>
                  <a:cubicBezTo>
                    <a:pt x="72" y="111"/>
                    <a:pt x="85" y="105"/>
                    <a:pt x="95" y="95"/>
                  </a:cubicBezTo>
                  <a:cubicBezTo>
                    <a:pt x="106" y="85"/>
                    <a:pt x="112" y="70"/>
                    <a:pt x="112" y="56"/>
                  </a:cubicBezTo>
                  <a:cubicBezTo>
                    <a:pt x="112" y="41"/>
                    <a:pt x="106" y="27"/>
                    <a:pt x="95" y="16"/>
                  </a:cubicBezTo>
                  <a:cubicBezTo>
                    <a:pt x="85" y="6"/>
                    <a:pt x="71" y="0"/>
                    <a:pt x="56" y="0"/>
                  </a:cubicBezTo>
                  <a:cubicBezTo>
                    <a:pt x="41" y="0"/>
                    <a:pt x="27" y="6"/>
                    <a:pt x="16" y="16"/>
                  </a:cubicBezTo>
                  <a:cubicBezTo>
                    <a:pt x="6" y="27"/>
                    <a:pt x="0" y="41"/>
                    <a:pt x="0" y="56"/>
                  </a:cubicBezTo>
                  <a:cubicBezTo>
                    <a:pt x="0" y="65"/>
                    <a:pt x="2" y="74"/>
                    <a:pt x="6" y="8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2"/>
            <p:cNvSpPr>
              <a:spLocks/>
            </p:cNvSpPr>
            <p:nvPr/>
          </p:nvSpPr>
          <p:spPr bwMode="auto">
            <a:xfrm>
              <a:off x="1160463" y="3459163"/>
              <a:ext cx="58738" cy="58738"/>
            </a:xfrm>
            <a:custGeom>
              <a:avLst/>
              <a:gdLst/>
              <a:ahLst/>
              <a:cxnLst>
                <a:cxn ang="0">
                  <a:pos x="0" y="15"/>
                </a:cxn>
                <a:cxn ang="0">
                  <a:pos x="15" y="0"/>
                </a:cxn>
                <a:cxn ang="0">
                  <a:pos x="37" y="22"/>
                </a:cxn>
                <a:cxn ang="0">
                  <a:pos x="21" y="37"/>
                </a:cxn>
              </a:cxnLst>
              <a:rect l="0" t="0" r="r" b="b"/>
              <a:pathLst>
                <a:path w="37" h="37">
                  <a:moveTo>
                    <a:pt x="0" y="15"/>
                  </a:moveTo>
                  <a:lnTo>
                    <a:pt x="15" y="0"/>
                  </a:lnTo>
                  <a:lnTo>
                    <a:pt x="37" y="22"/>
                  </a:lnTo>
                  <a:lnTo>
                    <a:pt x="21" y="37"/>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53"/>
            <p:cNvSpPr>
              <a:spLocks noChangeShapeType="1"/>
            </p:cNvSpPr>
            <p:nvPr/>
          </p:nvSpPr>
          <p:spPr bwMode="auto">
            <a:xfrm>
              <a:off x="1069976" y="3536950"/>
              <a:ext cx="1588" cy="69850"/>
            </a:xfrm>
            <a:prstGeom prst="line">
              <a:avLst/>
            </a:pr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354"/>
            <p:cNvSpPr>
              <a:spLocks noChangeArrowheads="1"/>
            </p:cNvSpPr>
            <p:nvPr/>
          </p:nvSpPr>
          <p:spPr bwMode="auto">
            <a:xfrm>
              <a:off x="1058863" y="3592513"/>
              <a:ext cx="25400" cy="26988"/>
            </a:xfrm>
            <a:prstGeom prst="ellipse">
              <a:avLst/>
            </a:pr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e 50"/>
          <p:cNvGrpSpPr>
            <a:grpSpLocks noChangeAspect="1"/>
          </p:cNvGrpSpPr>
          <p:nvPr/>
        </p:nvGrpSpPr>
        <p:grpSpPr>
          <a:xfrm>
            <a:off x="3359145" y="3927471"/>
            <a:ext cx="294771" cy="362164"/>
            <a:chOff x="438151" y="685798"/>
            <a:chExt cx="247650" cy="328613"/>
          </a:xfrm>
        </p:grpSpPr>
        <p:sp>
          <p:nvSpPr>
            <p:cNvPr id="52" name="Freeform 254"/>
            <p:cNvSpPr>
              <a:spLocks/>
            </p:cNvSpPr>
            <p:nvPr/>
          </p:nvSpPr>
          <p:spPr bwMode="auto">
            <a:xfrm>
              <a:off x="517526" y="814386"/>
              <a:ext cx="88900" cy="157163"/>
            </a:xfrm>
            <a:custGeom>
              <a:avLst/>
              <a:gdLst/>
              <a:ahLst/>
              <a:cxnLst>
                <a:cxn ang="0">
                  <a:pos x="19" y="47"/>
                </a:cxn>
                <a:cxn ang="0">
                  <a:pos x="28" y="53"/>
                </a:cxn>
                <a:cxn ang="0">
                  <a:pos x="20" y="58"/>
                </a:cxn>
                <a:cxn ang="0">
                  <a:pos x="6" y="54"/>
                </a:cxn>
                <a:cxn ang="0">
                  <a:pos x="5" y="54"/>
                </a:cxn>
                <a:cxn ang="0">
                  <a:pos x="3" y="56"/>
                </a:cxn>
                <a:cxn ang="0">
                  <a:pos x="0" y="66"/>
                </a:cxn>
                <a:cxn ang="0">
                  <a:pos x="2" y="69"/>
                </a:cxn>
                <a:cxn ang="0">
                  <a:pos x="17" y="72"/>
                </a:cxn>
                <a:cxn ang="0">
                  <a:pos x="17" y="79"/>
                </a:cxn>
                <a:cxn ang="0">
                  <a:pos x="19" y="81"/>
                </a:cxn>
                <a:cxn ang="0">
                  <a:pos x="27" y="81"/>
                </a:cxn>
                <a:cxn ang="0">
                  <a:pos x="30" y="79"/>
                </a:cxn>
                <a:cxn ang="0">
                  <a:pos x="29" y="71"/>
                </a:cxn>
                <a:cxn ang="0">
                  <a:pos x="46" y="52"/>
                </a:cxn>
                <a:cxn ang="0">
                  <a:pos x="28" y="32"/>
                </a:cxn>
                <a:cxn ang="0">
                  <a:pos x="18" y="26"/>
                </a:cxn>
                <a:cxn ang="0">
                  <a:pos x="24" y="22"/>
                </a:cxn>
                <a:cxn ang="0">
                  <a:pos x="37" y="25"/>
                </a:cxn>
                <a:cxn ang="0">
                  <a:pos x="38" y="25"/>
                </a:cxn>
                <a:cxn ang="0">
                  <a:pos x="40" y="23"/>
                </a:cxn>
                <a:cxn ang="0">
                  <a:pos x="42" y="14"/>
                </a:cxn>
                <a:cxn ang="0">
                  <a:pos x="41" y="11"/>
                </a:cxn>
                <a:cxn ang="0">
                  <a:pos x="28" y="8"/>
                </a:cxn>
                <a:cxn ang="0">
                  <a:pos x="28" y="2"/>
                </a:cxn>
                <a:cxn ang="0">
                  <a:pos x="26" y="0"/>
                </a:cxn>
                <a:cxn ang="0">
                  <a:pos x="26" y="0"/>
                </a:cxn>
                <a:cxn ang="0">
                  <a:pos x="18" y="0"/>
                </a:cxn>
                <a:cxn ang="0">
                  <a:pos x="16" y="2"/>
                </a:cxn>
                <a:cxn ang="0">
                  <a:pos x="16" y="9"/>
                </a:cxn>
                <a:cxn ang="0">
                  <a:pos x="0" y="28"/>
                </a:cxn>
                <a:cxn ang="0">
                  <a:pos x="19" y="47"/>
                </a:cxn>
              </a:cxnLst>
              <a:rect l="0" t="0" r="r" b="b"/>
              <a:pathLst>
                <a:path w="46" h="81">
                  <a:moveTo>
                    <a:pt x="19" y="47"/>
                  </a:moveTo>
                  <a:cubicBezTo>
                    <a:pt x="26" y="49"/>
                    <a:pt x="28" y="51"/>
                    <a:pt x="28" y="53"/>
                  </a:cubicBezTo>
                  <a:cubicBezTo>
                    <a:pt x="28" y="56"/>
                    <a:pt x="24" y="58"/>
                    <a:pt x="20" y="58"/>
                  </a:cubicBezTo>
                  <a:cubicBezTo>
                    <a:pt x="14" y="58"/>
                    <a:pt x="9" y="56"/>
                    <a:pt x="6" y="54"/>
                  </a:cubicBezTo>
                  <a:cubicBezTo>
                    <a:pt x="6" y="54"/>
                    <a:pt x="5" y="54"/>
                    <a:pt x="5" y="54"/>
                  </a:cubicBezTo>
                  <a:cubicBezTo>
                    <a:pt x="4" y="54"/>
                    <a:pt x="3" y="55"/>
                    <a:pt x="3" y="56"/>
                  </a:cubicBezTo>
                  <a:cubicBezTo>
                    <a:pt x="0" y="66"/>
                    <a:pt x="0" y="66"/>
                    <a:pt x="0" y="66"/>
                  </a:cubicBezTo>
                  <a:cubicBezTo>
                    <a:pt x="0" y="67"/>
                    <a:pt x="1" y="68"/>
                    <a:pt x="2" y="69"/>
                  </a:cubicBezTo>
                  <a:cubicBezTo>
                    <a:pt x="6" y="71"/>
                    <a:pt x="11" y="72"/>
                    <a:pt x="17" y="72"/>
                  </a:cubicBezTo>
                  <a:cubicBezTo>
                    <a:pt x="17" y="79"/>
                    <a:pt x="17" y="79"/>
                    <a:pt x="17" y="79"/>
                  </a:cubicBezTo>
                  <a:cubicBezTo>
                    <a:pt x="17" y="80"/>
                    <a:pt x="18" y="81"/>
                    <a:pt x="19" y="81"/>
                  </a:cubicBezTo>
                  <a:cubicBezTo>
                    <a:pt x="27" y="81"/>
                    <a:pt x="27" y="81"/>
                    <a:pt x="27" y="81"/>
                  </a:cubicBezTo>
                  <a:cubicBezTo>
                    <a:pt x="28" y="81"/>
                    <a:pt x="30" y="80"/>
                    <a:pt x="30" y="79"/>
                  </a:cubicBezTo>
                  <a:cubicBezTo>
                    <a:pt x="29" y="71"/>
                    <a:pt x="29" y="71"/>
                    <a:pt x="29" y="71"/>
                  </a:cubicBezTo>
                  <a:cubicBezTo>
                    <a:pt x="40" y="68"/>
                    <a:pt x="46" y="61"/>
                    <a:pt x="46" y="52"/>
                  </a:cubicBezTo>
                  <a:cubicBezTo>
                    <a:pt x="46" y="42"/>
                    <a:pt x="40" y="36"/>
                    <a:pt x="28" y="32"/>
                  </a:cubicBezTo>
                  <a:cubicBezTo>
                    <a:pt x="21" y="30"/>
                    <a:pt x="18" y="28"/>
                    <a:pt x="18" y="26"/>
                  </a:cubicBezTo>
                  <a:cubicBezTo>
                    <a:pt x="18" y="23"/>
                    <a:pt x="22" y="22"/>
                    <a:pt x="24" y="22"/>
                  </a:cubicBezTo>
                  <a:cubicBezTo>
                    <a:pt x="30" y="22"/>
                    <a:pt x="34" y="23"/>
                    <a:pt x="37" y="25"/>
                  </a:cubicBezTo>
                  <a:cubicBezTo>
                    <a:pt x="37" y="25"/>
                    <a:pt x="37" y="25"/>
                    <a:pt x="38" y="25"/>
                  </a:cubicBezTo>
                  <a:cubicBezTo>
                    <a:pt x="39" y="25"/>
                    <a:pt x="40" y="24"/>
                    <a:pt x="40" y="23"/>
                  </a:cubicBezTo>
                  <a:cubicBezTo>
                    <a:pt x="42" y="14"/>
                    <a:pt x="42" y="14"/>
                    <a:pt x="42" y="14"/>
                  </a:cubicBezTo>
                  <a:cubicBezTo>
                    <a:pt x="43" y="12"/>
                    <a:pt x="42" y="11"/>
                    <a:pt x="41" y="11"/>
                  </a:cubicBezTo>
                  <a:cubicBezTo>
                    <a:pt x="37" y="9"/>
                    <a:pt x="33" y="8"/>
                    <a:pt x="28" y="8"/>
                  </a:cubicBezTo>
                  <a:cubicBezTo>
                    <a:pt x="28" y="2"/>
                    <a:pt x="28" y="2"/>
                    <a:pt x="28" y="2"/>
                  </a:cubicBezTo>
                  <a:cubicBezTo>
                    <a:pt x="28" y="1"/>
                    <a:pt x="27" y="0"/>
                    <a:pt x="26" y="0"/>
                  </a:cubicBezTo>
                  <a:cubicBezTo>
                    <a:pt x="26" y="0"/>
                    <a:pt x="26" y="0"/>
                    <a:pt x="26" y="0"/>
                  </a:cubicBezTo>
                  <a:cubicBezTo>
                    <a:pt x="18" y="0"/>
                    <a:pt x="18" y="0"/>
                    <a:pt x="18" y="0"/>
                  </a:cubicBezTo>
                  <a:cubicBezTo>
                    <a:pt x="17" y="0"/>
                    <a:pt x="15" y="1"/>
                    <a:pt x="16" y="2"/>
                  </a:cubicBezTo>
                  <a:cubicBezTo>
                    <a:pt x="16" y="9"/>
                    <a:pt x="16" y="9"/>
                    <a:pt x="16" y="9"/>
                  </a:cubicBezTo>
                  <a:cubicBezTo>
                    <a:pt x="6" y="12"/>
                    <a:pt x="0" y="19"/>
                    <a:pt x="0" y="28"/>
                  </a:cubicBezTo>
                  <a:cubicBezTo>
                    <a:pt x="0" y="40"/>
                    <a:pt x="10" y="44"/>
                    <a:pt x="19" y="47"/>
                  </a:cubicBezTo>
                  <a:close/>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255"/>
            <p:cNvSpPr>
              <a:spLocks/>
            </p:cNvSpPr>
            <p:nvPr/>
          </p:nvSpPr>
          <p:spPr bwMode="auto">
            <a:xfrm>
              <a:off x="438151" y="685798"/>
              <a:ext cx="247650" cy="328613"/>
            </a:xfrm>
            <a:custGeom>
              <a:avLst/>
              <a:gdLst/>
              <a:ahLst/>
              <a:cxnLst>
                <a:cxn ang="0">
                  <a:pos x="0" y="126"/>
                </a:cxn>
                <a:cxn ang="0">
                  <a:pos x="20" y="157"/>
                </a:cxn>
                <a:cxn ang="0">
                  <a:pos x="63" y="170"/>
                </a:cxn>
                <a:cxn ang="0">
                  <a:pos x="63" y="170"/>
                </a:cxn>
                <a:cxn ang="0">
                  <a:pos x="64" y="170"/>
                </a:cxn>
                <a:cxn ang="0">
                  <a:pos x="123" y="129"/>
                </a:cxn>
                <a:cxn ang="0">
                  <a:pos x="113" y="73"/>
                </a:cxn>
                <a:cxn ang="0">
                  <a:pos x="93" y="44"/>
                </a:cxn>
                <a:cxn ang="0">
                  <a:pos x="104" y="32"/>
                </a:cxn>
                <a:cxn ang="0">
                  <a:pos x="107" y="11"/>
                </a:cxn>
                <a:cxn ang="0">
                  <a:pos x="89" y="0"/>
                </a:cxn>
                <a:cxn ang="0">
                  <a:pos x="87" y="0"/>
                </a:cxn>
                <a:cxn ang="0">
                  <a:pos x="72" y="5"/>
                </a:cxn>
                <a:cxn ang="0">
                  <a:pos x="61" y="3"/>
                </a:cxn>
                <a:cxn ang="0">
                  <a:pos x="51" y="5"/>
                </a:cxn>
                <a:cxn ang="0">
                  <a:pos x="40" y="0"/>
                </a:cxn>
                <a:cxn ang="0">
                  <a:pos x="35" y="0"/>
                </a:cxn>
                <a:cxn ang="0">
                  <a:pos x="35" y="0"/>
                </a:cxn>
                <a:cxn ang="0">
                  <a:pos x="18" y="11"/>
                </a:cxn>
                <a:cxn ang="0">
                  <a:pos x="22" y="33"/>
                </a:cxn>
                <a:cxn ang="0">
                  <a:pos x="32" y="44"/>
                </a:cxn>
                <a:cxn ang="0">
                  <a:pos x="6" y="79"/>
                </a:cxn>
              </a:cxnLst>
              <a:rect l="0" t="0" r="r" b="b"/>
              <a:pathLst>
                <a:path w="128" h="170">
                  <a:moveTo>
                    <a:pt x="0" y="126"/>
                  </a:moveTo>
                  <a:cubicBezTo>
                    <a:pt x="3" y="139"/>
                    <a:pt x="10" y="150"/>
                    <a:pt x="20" y="157"/>
                  </a:cubicBezTo>
                  <a:cubicBezTo>
                    <a:pt x="31" y="165"/>
                    <a:pt x="45" y="169"/>
                    <a:pt x="63" y="170"/>
                  </a:cubicBezTo>
                  <a:cubicBezTo>
                    <a:pt x="63" y="170"/>
                    <a:pt x="63" y="170"/>
                    <a:pt x="63" y="170"/>
                  </a:cubicBezTo>
                  <a:cubicBezTo>
                    <a:pt x="64" y="170"/>
                    <a:pt x="64" y="170"/>
                    <a:pt x="64" y="170"/>
                  </a:cubicBezTo>
                  <a:cubicBezTo>
                    <a:pt x="107" y="168"/>
                    <a:pt x="119" y="143"/>
                    <a:pt x="123" y="129"/>
                  </a:cubicBezTo>
                  <a:cubicBezTo>
                    <a:pt x="128" y="107"/>
                    <a:pt x="119" y="85"/>
                    <a:pt x="113" y="73"/>
                  </a:cubicBezTo>
                  <a:cubicBezTo>
                    <a:pt x="107" y="62"/>
                    <a:pt x="100" y="52"/>
                    <a:pt x="93" y="44"/>
                  </a:cubicBezTo>
                  <a:cubicBezTo>
                    <a:pt x="104" y="32"/>
                    <a:pt x="104" y="32"/>
                    <a:pt x="104" y="32"/>
                  </a:cubicBezTo>
                  <a:cubicBezTo>
                    <a:pt x="109" y="27"/>
                    <a:pt x="110" y="18"/>
                    <a:pt x="107" y="11"/>
                  </a:cubicBezTo>
                  <a:cubicBezTo>
                    <a:pt x="104" y="4"/>
                    <a:pt x="97" y="0"/>
                    <a:pt x="89" y="0"/>
                  </a:cubicBezTo>
                  <a:cubicBezTo>
                    <a:pt x="89" y="0"/>
                    <a:pt x="88" y="0"/>
                    <a:pt x="87" y="0"/>
                  </a:cubicBezTo>
                  <a:cubicBezTo>
                    <a:pt x="82" y="0"/>
                    <a:pt x="76" y="2"/>
                    <a:pt x="72" y="5"/>
                  </a:cubicBezTo>
                  <a:cubicBezTo>
                    <a:pt x="69" y="4"/>
                    <a:pt x="65" y="3"/>
                    <a:pt x="61" y="3"/>
                  </a:cubicBezTo>
                  <a:cubicBezTo>
                    <a:pt x="57" y="3"/>
                    <a:pt x="54" y="4"/>
                    <a:pt x="51" y="5"/>
                  </a:cubicBezTo>
                  <a:cubicBezTo>
                    <a:pt x="47" y="3"/>
                    <a:pt x="43" y="1"/>
                    <a:pt x="40" y="0"/>
                  </a:cubicBezTo>
                  <a:cubicBezTo>
                    <a:pt x="38" y="0"/>
                    <a:pt x="37" y="0"/>
                    <a:pt x="35" y="0"/>
                  </a:cubicBezTo>
                  <a:cubicBezTo>
                    <a:pt x="35" y="0"/>
                    <a:pt x="35" y="0"/>
                    <a:pt x="35" y="0"/>
                  </a:cubicBezTo>
                  <a:cubicBezTo>
                    <a:pt x="28" y="0"/>
                    <a:pt x="21" y="4"/>
                    <a:pt x="18" y="11"/>
                  </a:cubicBezTo>
                  <a:cubicBezTo>
                    <a:pt x="15" y="18"/>
                    <a:pt x="16" y="27"/>
                    <a:pt x="22" y="33"/>
                  </a:cubicBezTo>
                  <a:cubicBezTo>
                    <a:pt x="32" y="44"/>
                    <a:pt x="32" y="44"/>
                    <a:pt x="32" y="44"/>
                  </a:cubicBezTo>
                  <a:cubicBezTo>
                    <a:pt x="23" y="51"/>
                    <a:pt x="6" y="79"/>
                    <a:pt x="6" y="79"/>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4" name="Groupe 46"/>
          <p:cNvGrpSpPr>
            <a:grpSpLocks noChangeAspect="1"/>
          </p:cNvGrpSpPr>
          <p:nvPr/>
        </p:nvGrpSpPr>
        <p:grpSpPr>
          <a:xfrm>
            <a:off x="2895600" y="1104899"/>
            <a:ext cx="6235700" cy="4979681"/>
            <a:chOff x="3849557" y="1835245"/>
            <a:chExt cx="5647157" cy="4433375"/>
          </a:xfrm>
        </p:grpSpPr>
        <p:sp>
          <p:nvSpPr>
            <p:cNvPr id="55" name="Ellipse 54"/>
            <p:cNvSpPr/>
            <p:nvPr/>
          </p:nvSpPr>
          <p:spPr>
            <a:xfrm>
              <a:off x="5148064" y="2636912"/>
              <a:ext cx="2880000" cy="2880000"/>
            </a:xfrm>
            <a:prstGeom prst="ellipse">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0</a:t>
              </a:r>
              <a:endParaRPr lang="fr-FR" dirty="0"/>
            </a:p>
          </p:txBody>
        </p:sp>
        <p:sp>
          <p:nvSpPr>
            <p:cNvPr id="56" name="Ellipse 55"/>
            <p:cNvSpPr/>
            <p:nvPr/>
          </p:nvSpPr>
          <p:spPr>
            <a:xfrm>
              <a:off x="5652120" y="3140968"/>
              <a:ext cx="1872208" cy="1872208"/>
            </a:xfrm>
            <a:prstGeom prst="ellipse">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Ellipse 56"/>
            <p:cNvSpPr/>
            <p:nvPr/>
          </p:nvSpPr>
          <p:spPr>
            <a:xfrm>
              <a:off x="6084168" y="3573016"/>
              <a:ext cx="1008112" cy="1008008"/>
            </a:xfrm>
            <a:prstGeom prst="ellipse">
              <a:avLst/>
            </a:prstGeom>
            <a:solidFill>
              <a:schemeClr val="tx1">
                <a:lumMod val="25000"/>
                <a:lumOff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8" name="Connecteur droit avec flèche 57"/>
            <p:cNvCxnSpPr/>
            <p:nvPr/>
          </p:nvCxnSpPr>
          <p:spPr>
            <a:xfrm flipV="1">
              <a:off x="4716018" y="4055319"/>
              <a:ext cx="3777532" cy="21752"/>
            </a:xfrm>
            <a:prstGeom prst="straightConnector1">
              <a:avLst/>
            </a:prstGeom>
            <a:ln w="38100">
              <a:solidFill>
                <a:srgbClr val="FF0000"/>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60" idx="2"/>
              <a:endCxn id="61" idx="0"/>
            </p:cNvCxnSpPr>
            <p:nvPr/>
          </p:nvCxnSpPr>
          <p:spPr>
            <a:xfrm flipH="1">
              <a:off x="6588223" y="2180499"/>
              <a:ext cx="19080" cy="3742867"/>
            </a:xfrm>
            <a:prstGeom prst="straightConnector1">
              <a:avLst/>
            </a:prstGeom>
            <a:ln w="38100">
              <a:solidFill>
                <a:srgbClr val="FF0000"/>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6133172" y="1835245"/>
              <a:ext cx="948261" cy="345254"/>
            </a:xfrm>
            <a:prstGeom prst="rect">
              <a:avLst/>
            </a:prstGeom>
            <a:noFill/>
          </p:spPr>
          <p:txBody>
            <a:bodyPr wrap="square" rtlCol="0">
              <a:spAutoFit/>
            </a:bodyPr>
            <a:lstStyle/>
            <a:p>
              <a:pPr algn="ctr"/>
              <a:r>
                <a:rPr lang="fr-FR" b="1" dirty="0" smtClean="0">
                  <a:solidFill>
                    <a:srgbClr val="FF0000"/>
                  </a:solidFill>
                </a:rPr>
                <a:t>Qualité</a:t>
              </a:r>
              <a:endParaRPr lang="fr-FR" sz="1400" b="1" dirty="0">
                <a:solidFill>
                  <a:srgbClr val="FF0000"/>
                </a:solidFill>
              </a:endParaRPr>
            </a:p>
          </p:txBody>
        </p:sp>
        <p:sp>
          <p:nvSpPr>
            <p:cNvPr id="61" name="ZoneTexte 60"/>
            <p:cNvSpPr txBox="1"/>
            <p:nvPr/>
          </p:nvSpPr>
          <p:spPr>
            <a:xfrm>
              <a:off x="6156174" y="5923366"/>
              <a:ext cx="864095" cy="345254"/>
            </a:xfrm>
            <a:prstGeom prst="rect">
              <a:avLst/>
            </a:prstGeom>
            <a:noFill/>
          </p:spPr>
          <p:txBody>
            <a:bodyPr wrap="square" rtlCol="0">
              <a:spAutoFit/>
            </a:bodyPr>
            <a:lstStyle/>
            <a:p>
              <a:pPr algn="ctr"/>
              <a:r>
                <a:rPr lang="fr-FR" b="1" dirty="0" smtClean="0">
                  <a:solidFill>
                    <a:srgbClr val="FF0000"/>
                  </a:solidFill>
                </a:rPr>
                <a:t>Délais</a:t>
              </a:r>
              <a:endParaRPr lang="fr-FR" sz="1400" b="1" dirty="0" smtClean="0">
                <a:solidFill>
                  <a:srgbClr val="FF0000"/>
                </a:solidFill>
              </a:endParaRPr>
            </a:p>
          </p:txBody>
        </p:sp>
        <p:sp>
          <p:nvSpPr>
            <p:cNvPr id="62" name="ZoneTexte 61"/>
            <p:cNvSpPr txBox="1"/>
            <p:nvPr/>
          </p:nvSpPr>
          <p:spPr>
            <a:xfrm>
              <a:off x="3957997" y="3914583"/>
              <a:ext cx="864095" cy="345254"/>
            </a:xfrm>
            <a:prstGeom prst="rect">
              <a:avLst/>
            </a:prstGeom>
            <a:noFill/>
          </p:spPr>
          <p:txBody>
            <a:bodyPr wrap="square" rtlCol="0">
              <a:spAutoFit/>
            </a:bodyPr>
            <a:lstStyle/>
            <a:p>
              <a:pPr algn="ctr"/>
              <a:r>
                <a:rPr lang="fr-FR" b="1" dirty="0" smtClean="0">
                  <a:solidFill>
                    <a:srgbClr val="FF0000"/>
                  </a:solidFill>
                </a:rPr>
                <a:t>Coûts</a:t>
              </a:r>
              <a:endParaRPr lang="fr-FR" sz="1400" b="1" dirty="0">
                <a:solidFill>
                  <a:srgbClr val="FF0000"/>
                </a:solidFill>
              </a:endParaRPr>
            </a:p>
          </p:txBody>
        </p:sp>
        <p:sp>
          <p:nvSpPr>
            <p:cNvPr id="63" name="ZoneTexte 62"/>
            <p:cNvSpPr txBox="1"/>
            <p:nvPr/>
          </p:nvSpPr>
          <p:spPr>
            <a:xfrm>
              <a:off x="8436747" y="3878344"/>
              <a:ext cx="1059967" cy="345254"/>
            </a:xfrm>
            <a:prstGeom prst="rect">
              <a:avLst/>
            </a:prstGeom>
            <a:noFill/>
          </p:spPr>
          <p:txBody>
            <a:bodyPr wrap="square" rtlCol="0">
              <a:spAutoFit/>
            </a:bodyPr>
            <a:lstStyle/>
            <a:p>
              <a:pPr algn="ctr"/>
              <a:r>
                <a:rPr lang="fr-FR" b="1" dirty="0" smtClean="0">
                  <a:solidFill>
                    <a:srgbClr val="FF0000"/>
                  </a:solidFill>
                </a:rPr>
                <a:t>Risques</a:t>
              </a:r>
              <a:endParaRPr lang="fr-FR" sz="1400" b="1" dirty="0">
                <a:solidFill>
                  <a:srgbClr val="FF0000"/>
                </a:solidFill>
              </a:endParaRPr>
            </a:p>
          </p:txBody>
        </p:sp>
        <p:cxnSp>
          <p:nvCxnSpPr>
            <p:cNvPr id="64" name="Connecteur droit avec flèche 63"/>
            <p:cNvCxnSpPr>
              <a:stCxn id="57" idx="3"/>
              <a:endCxn id="65" idx="0"/>
            </p:cNvCxnSpPr>
            <p:nvPr/>
          </p:nvCxnSpPr>
          <p:spPr>
            <a:xfrm flipH="1">
              <a:off x="4867426" y="4433405"/>
              <a:ext cx="1364377" cy="1017911"/>
            </a:xfrm>
            <a:prstGeom prst="straightConnector1">
              <a:avLst/>
            </a:prstGeom>
            <a:ln>
              <a:headEnd type="arrow" w="lg" len="lg"/>
              <a:tailEnd type="oval" w="med" len="med"/>
            </a:ln>
          </p:spPr>
          <p:style>
            <a:lnRef idx="3">
              <a:schemeClr val="accent1"/>
            </a:lnRef>
            <a:fillRef idx="0">
              <a:schemeClr val="accent1"/>
            </a:fillRef>
            <a:effectRef idx="2">
              <a:schemeClr val="accent1"/>
            </a:effectRef>
            <a:fontRef idx="minor">
              <a:schemeClr val="tx1"/>
            </a:fontRef>
          </p:style>
        </p:cxnSp>
        <p:sp>
          <p:nvSpPr>
            <p:cNvPr id="65" name="ZoneTexte 64"/>
            <p:cNvSpPr txBox="1"/>
            <p:nvPr/>
          </p:nvSpPr>
          <p:spPr>
            <a:xfrm>
              <a:off x="3849557" y="5451316"/>
              <a:ext cx="2035737" cy="438419"/>
            </a:xfrm>
            <a:prstGeom prst="rect">
              <a:avLst/>
            </a:prstGeom>
            <a:solidFill>
              <a:srgbClr val="FFC000"/>
            </a:solidFill>
          </p:spPr>
          <p:txBody>
            <a:bodyPr wrap="square" rtlCol="0">
              <a:spAutoFit/>
            </a:bodyPr>
            <a:lstStyle/>
            <a:p>
              <a:pPr algn="ctr"/>
              <a:r>
                <a:rPr lang="fr-FR" sz="1400" b="1" dirty="0" smtClean="0"/>
                <a:t>Technique</a:t>
              </a:r>
              <a:r>
                <a:rPr lang="fr-FR" sz="1400" dirty="0" smtClean="0"/>
                <a:t> </a:t>
              </a:r>
            </a:p>
            <a:p>
              <a:pPr algn="ctr"/>
              <a:r>
                <a:rPr lang="fr-FR" sz="1200" b="1" dirty="0" smtClean="0"/>
                <a:t>(compétences spécifiques)</a:t>
              </a:r>
              <a:endParaRPr lang="fr-FR" sz="1200" b="1" dirty="0"/>
            </a:p>
          </p:txBody>
        </p:sp>
        <p:cxnSp>
          <p:nvCxnSpPr>
            <p:cNvPr id="66" name="Connecteur droit avec flèche 65"/>
            <p:cNvCxnSpPr>
              <a:stCxn id="56" idx="1"/>
              <a:endCxn id="67" idx="2"/>
            </p:cNvCxnSpPr>
            <p:nvPr/>
          </p:nvCxnSpPr>
          <p:spPr>
            <a:xfrm flipH="1" flipV="1">
              <a:off x="4533914" y="2463268"/>
              <a:ext cx="1392386" cy="951878"/>
            </a:xfrm>
            <a:prstGeom prst="straightConnector1">
              <a:avLst/>
            </a:prstGeom>
            <a:ln w="31750">
              <a:solidFill>
                <a:srgbClr val="FFC000"/>
              </a:solidFill>
              <a:headEnd type="arrow" w="lg" len="lg"/>
              <a:tailEnd type="oval" w="med" len="med"/>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3957851" y="1903077"/>
              <a:ext cx="1152126" cy="560191"/>
            </a:xfrm>
            <a:prstGeom prst="rect">
              <a:avLst/>
            </a:prstGeom>
            <a:solidFill>
              <a:srgbClr val="FFC000"/>
            </a:solidFill>
          </p:spPr>
          <p:txBody>
            <a:bodyPr wrap="square" rtlCol="0">
              <a:spAutoFit/>
            </a:bodyPr>
            <a:lstStyle/>
            <a:p>
              <a:pPr algn="ctr"/>
              <a:r>
                <a:rPr lang="fr-FR" sz="1400" b="1" dirty="0" smtClean="0"/>
                <a:t>Gestion</a:t>
              </a:r>
            </a:p>
            <a:p>
              <a:pPr algn="ctr"/>
              <a:r>
                <a:rPr lang="fr-FR" sz="1400" dirty="0" smtClean="0"/>
                <a:t> de projet</a:t>
              </a:r>
              <a:endParaRPr lang="fr-FR" sz="1400" dirty="0"/>
            </a:p>
          </p:txBody>
        </p:sp>
        <p:cxnSp>
          <p:nvCxnSpPr>
            <p:cNvPr id="68" name="Connecteur droit avec flèche 67"/>
            <p:cNvCxnSpPr>
              <a:stCxn id="55" idx="7"/>
              <a:endCxn id="69" idx="1"/>
            </p:cNvCxnSpPr>
            <p:nvPr/>
          </p:nvCxnSpPr>
          <p:spPr>
            <a:xfrm flipV="1">
              <a:off x="7606298" y="2205221"/>
              <a:ext cx="568358" cy="853456"/>
            </a:xfrm>
            <a:prstGeom prst="straightConnector1">
              <a:avLst/>
            </a:prstGeom>
            <a:ln w="31750">
              <a:solidFill>
                <a:srgbClr val="FFC000"/>
              </a:solidFill>
              <a:headEnd type="arrow" w="lg" len="lg"/>
              <a:tailEnd type="oval" w="med" len="med"/>
            </a:ln>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8174656" y="1925125"/>
              <a:ext cx="1246769" cy="560191"/>
            </a:xfrm>
            <a:prstGeom prst="rect">
              <a:avLst/>
            </a:prstGeom>
            <a:solidFill>
              <a:srgbClr val="FFC000"/>
            </a:solidFill>
          </p:spPr>
          <p:txBody>
            <a:bodyPr wrap="square" rtlCol="0">
              <a:spAutoFit/>
            </a:bodyPr>
            <a:lstStyle/>
            <a:p>
              <a:pPr algn="ctr"/>
              <a:r>
                <a:rPr lang="fr-FR" sz="1400" b="1" dirty="0" smtClean="0"/>
                <a:t>Management</a:t>
              </a:r>
              <a:r>
                <a:rPr lang="fr-FR" sz="1400" dirty="0" smtClean="0"/>
                <a:t> de projet</a:t>
              </a:r>
              <a:endParaRPr lang="fr-FR" sz="1400" dirty="0"/>
            </a:p>
          </p:txBody>
        </p:sp>
      </p:grpSp>
      <p:grpSp>
        <p:nvGrpSpPr>
          <p:cNvPr id="78" name="Groupe 77"/>
          <p:cNvGrpSpPr/>
          <p:nvPr/>
        </p:nvGrpSpPr>
        <p:grpSpPr>
          <a:xfrm>
            <a:off x="8332788" y="3852863"/>
            <a:ext cx="390525" cy="360363"/>
            <a:chOff x="3405188" y="1922463"/>
            <a:chExt cx="390525" cy="360363"/>
          </a:xfrm>
        </p:grpSpPr>
        <p:sp>
          <p:nvSpPr>
            <p:cNvPr id="79" name="Freeform 786"/>
            <p:cNvSpPr>
              <a:spLocks/>
            </p:cNvSpPr>
            <p:nvPr/>
          </p:nvSpPr>
          <p:spPr bwMode="auto">
            <a:xfrm>
              <a:off x="3405188" y="1922463"/>
              <a:ext cx="390525" cy="360363"/>
            </a:xfrm>
            <a:custGeom>
              <a:avLst/>
              <a:gdLst/>
              <a:ahLst/>
              <a:cxnLst>
                <a:cxn ang="0">
                  <a:pos x="246" y="227"/>
                </a:cxn>
                <a:cxn ang="0">
                  <a:pos x="116" y="0"/>
                </a:cxn>
                <a:cxn ang="0">
                  <a:pos x="0" y="227"/>
                </a:cxn>
                <a:cxn ang="0">
                  <a:pos x="205" y="227"/>
                </a:cxn>
              </a:cxnLst>
              <a:rect l="0" t="0" r="r" b="b"/>
              <a:pathLst>
                <a:path w="246" h="227">
                  <a:moveTo>
                    <a:pt x="246" y="227"/>
                  </a:moveTo>
                  <a:lnTo>
                    <a:pt x="116" y="0"/>
                  </a:lnTo>
                  <a:lnTo>
                    <a:pt x="0" y="227"/>
                  </a:lnTo>
                  <a:lnTo>
                    <a:pt x="205" y="227"/>
                  </a:lnTo>
                </a:path>
              </a:pathLst>
            </a:custGeom>
            <a:noFill/>
            <a:ln w="19050" cap="rnd">
              <a:solidFill>
                <a:srgbClr val="C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87"/>
            <p:cNvSpPr>
              <a:spLocks noEditPoints="1"/>
            </p:cNvSpPr>
            <p:nvPr/>
          </p:nvSpPr>
          <p:spPr bwMode="auto">
            <a:xfrm>
              <a:off x="3575050" y="2038351"/>
              <a:ext cx="30163" cy="206375"/>
            </a:xfrm>
            <a:custGeom>
              <a:avLst/>
              <a:gdLst/>
              <a:ahLst/>
              <a:cxnLst>
                <a:cxn ang="0">
                  <a:pos x="5" y="97"/>
                </a:cxn>
                <a:cxn ang="0">
                  <a:pos x="15" y="97"/>
                </a:cxn>
                <a:cxn ang="0">
                  <a:pos x="18" y="38"/>
                </a:cxn>
                <a:cxn ang="0">
                  <a:pos x="18" y="0"/>
                </a:cxn>
                <a:cxn ang="0">
                  <a:pos x="2" y="0"/>
                </a:cxn>
                <a:cxn ang="0">
                  <a:pos x="2" y="38"/>
                </a:cxn>
                <a:cxn ang="0">
                  <a:pos x="5" y="97"/>
                </a:cxn>
                <a:cxn ang="0">
                  <a:pos x="19" y="130"/>
                </a:cxn>
                <a:cxn ang="0">
                  <a:pos x="19" y="111"/>
                </a:cxn>
                <a:cxn ang="0">
                  <a:pos x="0" y="111"/>
                </a:cxn>
                <a:cxn ang="0">
                  <a:pos x="0" y="130"/>
                </a:cxn>
                <a:cxn ang="0">
                  <a:pos x="19" y="130"/>
                </a:cxn>
              </a:cxnLst>
              <a:rect l="0" t="0" r="r" b="b"/>
              <a:pathLst>
                <a:path w="19" h="130">
                  <a:moveTo>
                    <a:pt x="5" y="97"/>
                  </a:moveTo>
                  <a:lnTo>
                    <a:pt x="15" y="97"/>
                  </a:lnTo>
                  <a:lnTo>
                    <a:pt x="18" y="38"/>
                  </a:lnTo>
                  <a:lnTo>
                    <a:pt x="18" y="0"/>
                  </a:lnTo>
                  <a:lnTo>
                    <a:pt x="2" y="0"/>
                  </a:lnTo>
                  <a:lnTo>
                    <a:pt x="2" y="38"/>
                  </a:lnTo>
                  <a:lnTo>
                    <a:pt x="5" y="97"/>
                  </a:lnTo>
                  <a:close/>
                  <a:moveTo>
                    <a:pt x="19" y="130"/>
                  </a:moveTo>
                  <a:lnTo>
                    <a:pt x="19" y="111"/>
                  </a:lnTo>
                  <a:lnTo>
                    <a:pt x="0" y="111"/>
                  </a:lnTo>
                  <a:lnTo>
                    <a:pt x="0" y="130"/>
                  </a:lnTo>
                  <a:lnTo>
                    <a:pt x="19" y="130"/>
                  </a:lnTo>
                  <a:close/>
                </a:path>
              </a:pathLst>
            </a:cu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e 81"/>
          <p:cNvGrpSpPr>
            <a:grpSpLocks noChangeAspect="1"/>
          </p:cNvGrpSpPr>
          <p:nvPr/>
        </p:nvGrpSpPr>
        <p:grpSpPr>
          <a:xfrm>
            <a:off x="6589710" y="1090110"/>
            <a:ext cx="518036" cy="424587"/>
            <a:chOff x="4795838" y="2000250"/>
            <a:chExt cx="404813" cy="331788"/>
          </a:xfrm>
        </p:grpSpPr>
        <p:sp>
          <p:nvSpPr>
            <p:cNvPr id="83" name="Freeform 299"/>
            <p:cNvSpPr>
              <a:spLocks/>
            </p:cNvSpPr>
            <p:nvPr/>
          </p:nvSpPr>
          <p:spPr bwMode="auto">
            <a:xfrm>
              <a:off x="4795838" y="2057400"/>
              <a:ext cx="215900" cy="274638"/>
            </a:xfrm>
            <a:custGeom>
              <a:avLst/>
              <a:gdLst/>
              <a:ahLst/>
              <a:cxnLst>
                <a:cxn ang="0">
                  <a:pos x="84" y="142"/>
                </a:cxn>
                <a:cxn ang="0">
                  <a:pos x="4" y="142"/>
                </a:cxn>
                <a:cxn ang="0">
                  <a:pos x="0" y="138"/>
                </a:cxn>
                <a:cxn ang="0">
                  <a:pos x="0" y="4"/>
                </a:cxn>
                <a:cxn ang="0">
                  <a:pos x="4" y="0"/>
                </a:cxn>
                <a:cxn ang="0">
                  <a:pos x="107" y="0"/>
                </a:cxn>
                <a:cxn ang="0">
                  <a:pos x="111" y="4"/>
                </a:cxn>
                <a:cxn ang="0">
                  <a:pos x="111" y="112"/>
                </a:cxn>
                <a:cxn ang="0">
                  <a:pos x="84" y="142"/>
                </a:cxn>
              </a:cxnLst>
              <a:rect l="0" t="0" r="r" b="b"/>
              <a:pathLst>
                <a:path w="111" h="142">
                  <a:moveTo>
                    <a:pt x="84" y="142"/>
                  </a:moveTo>
                  <a:cubicBezTo>
                    <a:pt x="4" y="142"/>
                    <a:pt x="4" y="142"/>
                    <a:pt x="4" y="142"/>
                  </a:cubicBezTo>
                  <a:cubicBezTo>
                    <a:pt x="2" y="142"/>
                    <a:pt x="0" y="140"/>
                    <a:pt x="0" y="138"/>
                  </a:cubicBezTo>
                  <a:cubicBezTo>
                    <a:pt x="0" y="4"/>
                    <a:pt x="0" y="4"/>
                    <a:pt x="0" y="4"/>
                  </a:cubicBezTo>
                  <a:cubicBezTo>
                    <a:pt x="0" y="2"/>
                    <a:pt x="2" y="0"/>
                    <a:pt x="4" y="0"/>
                  </a:cubicBezTo>
                  <a:cubicBezTo>
                    <a:pt x="107" y="0"/>
                    <a:pt x="107" y="0"/>
                    <a:pt x="107" y="0"/>
                  </a:cubicBezTo>
                  <a:cubicBezTo>
                    <a:pt x="109" y="0"/>
                    <a:pt x="111" y="2"/>
                    <a:pt x="111" y="4"/>
                  </a:cubicBezTo>
                  <a:cubicBezTo>
                    <a:pt x="111" y="112"/>
                    <a:pt x="111" y="112"/>
                    <a:pt x="111" y="112"/>
                  </a:cubicBezTo>
                  <a:lnTo>
                    <a:pt x="84" y="142"/>
                  </a:lnTo>
                  <a:close/>
                </a:path>
              </a:pathLst>
            </a:cu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300"/>
            <p:cNvSpPr>
              <a:spLocks/>
            </p:cNvSpPr>
            <p:nvPr/>
          </p:nvSpPr>
          <p:spPr bwMode="auto">
            <a:xfrm>
              <a:off x="4862513" y="2243138"/>
              <a:ext cx="80963" cy="49213"/>
            </a:xfrm>
            <a:custGeom>
              <a:avLst/>
              <a:gdLst/>
              <a:ahLst/>
              <a:cxnLst>
                <a:cxn ang="0">
                  <a:pos x="0" y="20"/>
                </a:cxn>
                <a:cxn ang="0">
                  <a:pos x="12" y="31"/>
                </a:cxn>
                <a:cxn ang="0">
                  <a:pos x="51" y="0"/>
                </a:cxn>
              </a:cxnLst>
              <a:rect l="0" t="0" r="r" b="b"/>
              <a:pathLst>
                <a:path w="51" h="31">
                  <a:moveTo>
                    <a:pt x="0" y="20"/>
                  </a:moveTo>
                  <a:lnTo>
                    <a:pt x="12" y="31"/>
                  </a:lnTo>
                  <a:lnTo>
                    <a:pt x="51" y="0"/>
                  </a:lnTo>
                </a:path>
              </a:pathLst>
            </a:cu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Line 301"/>
            <p:cNvSpPr>
              <a:spLocks noChangeShapeType="1"/>
            </p:cNvSpPr>
            <p:nvPr/>
          </p:nvSpPr>
          <p:spPr bwMode="auto">
            <a:xfrm>
              <a:off x="4838701" y="2101850"/>
              <a:ext cx="115888" cy="1588"/>
            </a:xfrm>
            <a:prstGeom prst="line">
              <a:avLst/>
            </a:pr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Line 302"/>
            <p:cNvSpPr>
              <a:spLocks noChangeShapeType="1"/>
            </p:cNvSpPr>
            <p:nvPr/>
          </p:nvSpPr>
          <p:spPr bwMode="auto">
            <a:xfrm>
              <a:off x="4838701" y="2136775"/>
              <a:ext cx="115888" cy="1588"/>
            </a:xfrm>
            <a:prstGeom prst="line">
              <a:avLst/>
            </a:pr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Line 303"/>
            <p:cNvSpPr>
              <a:spLocks noChangeShapeType="1"/>
            </p:cNvSpPr>
            <p:nvPr/>
          </p:nvSpPr>
          <p:spPr bwMode="auto">
            <a:xfrm>
              <a:off x="4838701" y="2173288"/>
              <a:ext cx="115888" cy="1588"/>
            </a:xfrm>
            <a:prstGeom prst="line">
              <a:avLst/>
            </a:pr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8" name="Line 304"/>
            <p:cNvSpPr>
              <a:spLocks noChangeShapeType="1"/>
            </p:cNvSpPr>
            <p:nvPr/>
          </p:nvSpPr>
          <p:spPr bwMode="auto">
            <a:xfrm>
              <a:off x="4838701" y="2214563"/>
              <a:ext cx="68263" cy="1588"/>
            </a:xfrm>
            <a:prstGeom prst="line">
              <a:avLst/>
            </a:pr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9" name="Freeform 305"/>
            <p:cNvSpPr>
              <a:spLocks/>
            </p:cNvSpPr>
            <p:nvPr/>
          </p:nvSpPr>
          <p:spPr bwMode="auto">
            <a:xfrm>
              <a:off x="4956176" y="2268538"/>
              <a:ext cx="49213" cy="57150"/>
            </a:xfrm>
            <a:custGeom>
              <a:avLst/>
              <a:gdLst/>
              <a:ahLst/>
              <a:cxnLst>
                <a:cxn ang="0">
                  <a:pos x="0" y="36"/>
                </a:cxn>
                <a:cxn ang="0">
                  <a:pos x="0" y="0"/>
                </a:cxn>
                <a:cxn ang="0">
                  <a:pos x="31" y="0"/>
                </a:cxn>
              </a:cxnLst>
              <a:rect l="0" t="0" r="r" b="b"/>
              <a:pathLst>
                <a:path w="31" h="36">
                  <a:moveTo>
                    <a:pt x="0" y="36"/>
                  </a:moveTo>
                  <a:lnTo>
                    <a:pt x="0" y="0"/>
                  </a:lnTo>
                  <a:lnTo>
                    <a:pt x="31" y="0"/>
                  </a:lnTo>
                </a:path>
              </a:pathLst>
            </a:cu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0" name="Line 306"/>
            <p:cNvSpPr>
              <a:spLocks noChangeShapeType="1"/>
            </p:cNvSpPr>
            <p:nvPr/>
          </p:nvSpPr>
          <p:spPr bwMode="auto">
            <a:xfrm>
              <a:off x="4851401" y="2057400"/>
              <a:ext cx="103188" cy="1588"/>
            </a:xfrm>
            <a:prstGeom prst="line">
              <a:avLst/>
            </a:prstGeom>
            <a:noFill/>
            <a:ln w="190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1" name="Freeform 307"/>
            <p:cNvSpPr>
              <a:spLocks/>
            </p:cNvSpPr>
            <p:nvPr/>
          </p:nvSpPr>
          <p:spPr bwMode="auto">
            <a:xfrm>
              <a:off x="5013326" y="2000250"/>
              <a:ext cx="187325" cy="274638"/>
            </a:xfrm>
            <a:custGeom>
              <a:avLst/>
              <a:gdLst/>
              <a:ahLst/>
              <a:cxnLst>
                <a:cxn ang="0">
                  <a:pos x="97" y="141"/>
                </a:cxn>
                <a:cxn ang="0">
                  <a:pos x="56" y="60"/>
                </a:cxn>
                <a:cxn ang="0">
                  <a:pos x="70" y="32"/>
                </a:cxn>
                <a:cxn ang="0">
                  <a:pos x="45" y="0"/>
                </a:cxn>
                <a:cxn ang="0">
                  <a:pos x="19" y="32"/>
                </a:cxn>
                <a:cxn ang="0">
                  <a:pos x="33" y="60"/>
                </a:cxn>
                <a:cxn ang="0">
                  <a:pos x="0" y="93"/>
                </a:cxn>
              </a:cxnLst>
              <a:rect l="0" t="0" r="r" b="b"/>
              <a:pathLst>
                <a:path w="97" h="141">
                  <a:moveTo>
                    <a:pt x="97" y="141"/>
                  </a:moveTo>
                  <a:cubicBezTo>
                    <a:pt x="97" y="102"/>
                    <a:pt x="86" y="69"/>
                    <a:pt x="56" y="60"/>
                  </a:cubicBezTo>
                  <a:cubicBezTo>
                    <a:pt x="62" y="54"/>
                    <a:pt x="70" y="43"/>
                    <a:pt x="70" y="32"/>
                  </a:cubicBezTo>
                  <a:cubicBezTo>
                    <a:pt x="70" y="13"/>
                    <a:pt x="59" y="0"/>
                    <a:pt x="45" y="0"/>
                  </a:cubicBezTo>
                  <a:cubicBezTo>
                    <a:pt x="30" y="0"/>
                    <a:pt x="19" y="13"/>
                    <a:pt x="19" y="32"/>
                  </a:cubicBezTo>
                  <a:cubicBezTo>
                    <a:pt x="19" y="43"/>
                    <a:pt x="27" y="54"/>
                    <a:pt x="33" y="60"/>
                  </a:cubicBezTo>
                  <a:cubicBezTo>
                    <a:pt x="17" y="65"/>
                    <a:pt x="6" y="77"/>
                    <a:pt x="0" y="93"/>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ZoneTexte 91"/>
          <p:cNvSpPr txBox="1"/>
          <p:nvPr/>
        </p:nvSpPr>
        <p:spPr>
          <a:xfrm>
            <a:off x="253995" y="1193800"/>
            <a:ext cx="2578105" cy="1461939"/>
          </a:xfrm>
          <a:prstGeom prst="rect">
            <a:avLst/>
          </a:prstGeom>
          <a:noFill/>
          <a:ln>
            <a:solidFill>
              <a:srgbClr val="C00000"/>
            </a:solidFill>
          </a:ln>
        </p:spPr>
        <p:txBody>
          <a:bodyPr wrap="square" rtlCol="0">
            <a:spAutoFit/>
          </a:bodyPr>
          <a:lstStyle/>
          <a:p>
            <a:pPr marL="684000" indent="-684000">
              <a:spcAft>
                <a:spcPts val="600"/>
              </a:spcAft>
            </a:pPr>
            <a:r>
              <a:rPr lang="fr-FR" sz="1400" b="1" dirty="0" smtClean="0"/>
              <a:t>Gestion</a:t>
            </a:r>
            <a:r>
              <a:rPr lang="fr-FR" sz="1400" dirty="0" smtClean="0"/>
              <a:t> : Gérer le contexte</a:t>
            </a:r>
          </a:p>
          <a:p>
            <a:pPr marL="684000" indent="-684000"/>
            <a:r>
              <a:rPr lang="fr-FR" sz="1400" dirty="0" smtClean="0"/>
              <a:t>Répondre aux questions :</a:t>
            </a:r>
          </a:p>
          <a:p>
            <a:pPr marL="684000" indent="-684000"/>
            <a:r>
              <a:rPr lang="fr-FR" sz="1400" dirty="0" smtClean="0">
                <a:solidFill>
                  <a:srgbClr val="FF0000"/>
                </a:solidFill>
              </a:rPr>
              <a:t>Quels sont</a:t>
            </a:r>
            <a:r>
              <a:rPr lang="fr-FR" sz="1400" dirty="0" smtClean="0"/>
              <a:t> :</a:t>
            </a:r>
          </a:p>
          <a:p>
            <a:pPr marL="684000" indent="-684000"/>
            <a:r>
              <a:rPr lang="fr-FR" sz="1400" dirty="0" smtClean="0"/>
              <a:t>Les objectifs ?  les moyens ?</a:t>
            </a:r>
          </a:p>
          <a:p>
            <a:pPr marL="684000" indent="-684000"/>
            <a:r>
              <a:rPr lang="fr-FR" sz="1400" dirty="0" smtClean="0"/>
              <a:t>les ressources ?  les risques ?</a:t>
            </a:r>
          </a:p>
          <a:p>
            <a:pPr marL="684000" indent="-684000"/>
            <a:r>
              <a:rPr lang="fr-FR" sz="1400" dirty="0" smtClean="0"/>
              <a:t>les contraintes …</a:t>
            </a:r>
            <a:endParaRPr lang="fr-FR" sz="1400" b="1" dirty="0" smtClean="0"/>
          </a:p>
        </p:txBody>
      </p:sp>
      <p:sp>
        <p:nvSpPr>
          <p:cNvPr id="93" name="ZoneTexte 92"/>
          <p:cNvSpPr txBox="1"/>
          <p:nvPr/>
        </p:nvSpPr>
        <p:spPr>
          <a:xfrm>
            <a:off x="266695" y="3314700"/>
            <a:ext cx="2603505" cy="600164"/>
          </a:xfrm>
          <a:prstGeom prst="rect">
            <a:avLst/>
          </a:prstGeom>
          <a:noFill/>
          <a:ln>
            <a:solidFill>
              <a:srgbClr val="C00000"/>
            </a:solidFill>
          </a:ln>
        </p:spPr>
        <p:txBody>
          <a:bodyPr wrap="square" rtlCol="0">
            <a:spAutoFit/>
          </a:bodyPr>
          <a:lstStyle/>
          <a:p>
            <a:pPr marL="1080000" indent="-1080000">
              <a:spcAft>
                <a:spcPts val="600"/>
              </a:spcAft>
            </a:pPr>
            <a:r>
              <a:rPr lang="fr-FR" sz="1400" b="1" dirty="0" smtClean="0"/>
              <a:t>Management</a:t>
            </a:r>
            <a:r>
              <a:rPr lang="fr-FR" sz="1400" dirty="0" smtClean="0"/>
              <a:t> : Mise en œuvre</a:t>
            </a:r>
          </a:p>
          <a:p>
            <a:pPr marL="1080000" indent="-1080000"/>
            <a:r>
              <a:rPr lang="fr-FR" sz="1400" dirty="0" smtClean="0"/>
              <a:t>du projet et de son pilotage. </a:t>
            </a:r>
            <a:endParaRPr lang="fr-FR" sz="1400" b="1" dirty="0" smtClean="0"/>
          </a:p>
        </p:txBody>
      </p:sp>
      <p:sp>
        <p:nvSpPr>
          <p:cNvPr id="70" name="ZoneTexte 69"/>
          <p:cNvSpPr txBox="1"/>
          <p:nvPr/>
        </p:nvSpPr>
        <p:spPr>
          <a:xfrm>
            <a:off x="7975600" y="4648200"/>
            <a:ext cx="1092200" cy="282573"/>
          </a:xfrm>
          <a:prstGeom prst="rect">
            <a:avLst/>
          </a:prstGeom>
        </p:spPr>
        <p:style>
          <a:lnRef idx="0">
            <a:schemeClr val="accent3"/>
          </a:lnRef>
          <a:fillRef idx="3">
            <a:schemeClr val="accent3"/>
          </a:fillRef>
          <a:effectRef idx="3">
            <a:schemeClr val="accent3"/>
          </a:effectRef>
          <a:fontRef idx="minor">
            <a:schemeClr val="lt1"/>
          </a:fontRef>
        </p:style>
        <p:txBody>
          <a:bodyPr wrap="square" tIns="0" bIns="36000" rtlCol="0">
            <a:spAutoFit/>
          </a:bodyPr>
          <a:lstStyle/>
          <a:p>
            <a:pPr algn="ctr"/>
            <a:r>
              <a:rPr lang="fr-FR" sz="1600" b="1" dirty="0" smtClean="0">
                <a:hlinkClick r:id="rId5" action="ppaction://hlinkpres?slideindex=1&amp;slidetitle="/>
              </a:rPr>
              <a:t>Ishikawa</a:t>
            </a:r>
            <a:endParaRPr lang="fr-FR"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down)">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26978"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e 53"/>
          <p:cNvGrpSpPr/>
          <p:nvPr/>
        </p:nvGrpSpPr>
        <p:grpSpPr>
          <a:xfrm>
            <a:off x="4926352" y="939800"/>
            <a:ext cx="4703720" cy="5238863"/>
            <a:chOff x="4316752" y="1302800"/>
            <a:chExt cx="4703720" cy="5238863"/>
          </a:xfrm>
        </p:grpSpPr>
        <p:sp>
          <p:nvSpPr>
            <p:cNvPr id="70" name="Ellipse 69"/>
            <p:cNvSpPr/>
            <p:nvPr/>
          </p:nvSpPr>
          <p:spPr>
            <a:xfrm>
              <a:off x="6045200" y="1302800"/>
              <a:ext cx="1409700" cy="882342"/>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fr-FR" sz="1200" b="1" dirty="0" smtClean="0"/>
                <a:t>Direction de projet / Cellule de pilotage</a:t>
              </a:r>
              <a:endParaRPr lang="fr-FR" sz="1200" b="1" dirty="0"/>
            </a:p>
          </p:txBody>
        </p:sp>
        <p:sp>
          <p:nvSpPr>
            <p:cNvPr id="71" name="Ellipse 70"/>
            <p:cNvSpPr/>
            <p:nvPr/>
          </p:nvSpPr>
          <p:spPr>
            <a:xfrm>
              <a:off x="4506846" y="2009642"/>
              <a:ext cx="1589154" cy="936000"/>
            </a:xfrm>
            <a:prstGeom prst="ellipse">
              <a:avLst/>
            </a:prstGeom>
            <a:solidFill>
              <a:srgbClr val="2E006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Gestion </a:t>
              </a:r>
            </a:p>
            <a:p>
              <a:pPr algn="ctr"/>
              <a:r>
                <a:rPr lang="fr-FR" sz="1200" b="1" dirty="0" smtClean="0"/>
                <a:t>De</a:t>
              </a:r>
            </a:p>
            <a:p>
              <a:pPr algn="ctr"/>
              <a:r>
                <a:rPr lang="fr-FR" sz="1200" b="1" dirty="0" smtClean="0"/>
                <a:t>organisation</a:t>
              </a:r>
              <a:endParaRPr lang="fr-FR" sz="1200" b="1" dirty="0"/>
            </a:p>
          </p:txBody>
        </p:sp>
        <p:sp>
          <p:nvSpPr>
            <p:cNvPr id="72" name="Ellipse 71"/>
            <p:cNvSpPr/>
            <p:nvPr/>
          </p:nvSpPr>
          <p:spPr>
            <a:xfrm>
              <a:off x="5997986" y="4653854"/>
              <a:ext cx="1476000" cy="936000"/>
            </a:xfrm>
            <a:prstGeom prst="ellipse">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Gestion</a:t>
              </a:r>
            </a:p>
            <a:p>
              <a:pPr algn="ctr"/>
              <a:r>
                <a:rPr lang="fr-FR" sz="1200" b="1" dirty="0" smtClean="0"/>
                <a:t>de</a:t>
              </a:r>
            </a:p>
            <a:p>
              <a:pPr algn="ctr"/>
              <a:r>
                <a:rPr lang="fr-FR" sz="1200" b="1" dirty="0" smtClean="0"/>
                <a:t>projet</a:t>
              </a:r>
              <a:endParaRPr lang="fr-FR" sz="1200" b="1" dirty="0"/>
            </a:p>
          </p:txBody>
        </p:sp>
        <p:sp>
          <p:nvSpPr>
            <p:cNvPr id="73" name="Ellipse 72"/>
            <p:cNvSpPr/>
            <p:nvPr/>
          </p:nvSpPr>
          <p:spPr>
            <a:xfrm>
              <a:off x="7498610" y="3812110"/>
              <a:ext cx="1476000" cy="936000"/>
            </a:xfrm>
            <a:prstGeom prst="ellipse">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Gestion des produits</a:t>
              </a:r>
              <a:endParaRPr lang="fr-FR" sz="1200" b="1" dirty="0"/>
            </a:p>
          </p:txBody>
        </p:sp>
        <p:sp>
          <p:nvSpPr>
            <p:cNvPr id="74" name="Ellipse 73"/>
            <p:cNvSpPr/>
            <p:nvPr/>
          </p:nvSpPr>
          <p:spPr>
            <a:xfrm>
              <a:off x="4507997" y="3810840"/>
              <a:ext cx="1476000" cy="936000"/>
            </a:xfrm>
            <a:prstGeom prst="ellipse">
              <a:avLst/>
            </a:prstGeom>
            <a:solidFill>
              <a:schemeClr val="tx1">
                <a:lumMod val="90000"/>
                <a:lumOff val="1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Gestion technique</a:t>
              </a:r>
              <a:endParaRPr lang="fr-FR" sz="1200" b="1" dirty="0"/>
            </a:p>
          </p:txBody>
        </p:sp>
        <p:cxnSp>
          <p:nvCxnSpPr>
            <p:cNvPr id="75" name="Connecteur droit avec flèche 74"/>
            <p:cNvCxnSpPr>
              <a:stCxn id="100" idx="0"/>
              <a:endCxn id="70" idx="4"/>
            </p:cNvCxnSpPr>
            <p:nvPr/>
          </p:nvCxnSpPr>
          <p:spPr>
            <a:xfrm flipV="1">
              <a:off x="6729215" y="2185142"/>
              <a:ext cx="20835" cy="808819"/>
            </a:xfrm>
            <a:prstGeom prst="straightConnector1">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76" name="Connecteur droit 75"/>
            <p:cNvCxnSpPr>
              <a:stCxn id="100" idx="3"/>
              <a:endCxn id="74" idx="7"/>
            </p:cNvCxnSpPr>
            <p:nvPr/>
          </p:nvCxnSpPr>
          <p:spPr>
            <a:xfrm flipH="1">
              <a:off x="5767842" y="3731431"/>
              <a:ext cx="477712" cy="216483"/>
            </a:xfrm>
            <a:prstGeom prst="line">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77" name="Connecteur droit 76"/>
            <p:cNvCxnSpPr>
              <a:stCxn id="100" idx="4"/>
              <a:endCxn id="72" idx="0"/>
            </p:cNvCxnSpPr>
            <p:nvPr/>
          </p:nvCxnSpPr>
          <p:spPr>
            <a:xfrm>
              <a:off x="6729215" y="3857961"/>
              <a:ext cx="0" cy="795893"/>
            </a:xfrm>
            <a:prstGeom prst="line">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78" name="Connecteur droit 77"/>
            <p:cNvCxnSpPr>
              <a:stCxn id="100" idx="1"/>
              <a:endCxn id="71" idx="5"/>
            </p:cNvCxnSpPr>
            <p:nvPr/>
          </p:nvCxnSpPr>
          <p:spPr>
            <a:xfrm flipH="1" flipV="1">
              <a:off x="5863274" y="2808568"/>
              <a:ext cx="382280" cy="311923"/>
            </a:xfrm>
            <a:prstGeom prst="line">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81" name="Connecteur droit 80"/>
            <p:cNvCxnSpPr>
              <a:stCxn id="100" idx="5"/>
              <a:endCxn id="73" idx="1"/>
            </p:cNvCxnSpPr>
            <p:nvPr/>
          </p:nvCxnSpPr>
          <p:spPr>
            <a:xfrm>
              <a:off x="7212876" y="3731431"/>
              <a:ext cx="501889" cy="217753"/>
            </a:xfrm>
            <a:prstGeom prst="line">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316752" y="2912184"/>
              <a:ext cx="1345312" cy="830997"/>
            </a:xfrm>
            <a:prstGeom prst="rect">
              <a:avLst/>
            </a:prstGeom>
            <a:noFill/>
          </p:spPr>
          <p:txBody>
            <a:bodyPr wrap="square" rtlCol="0">
              <a:spAutoFit/>
            </a:bodyPr>
            <a:lstStyle/>
            <a:p>
              <a:pPr algn="ctr"/>
              <a:r>
                <a:rPr lang="fr-FR" sz="1200" dirty="0" smtClean="0"/>
                <a:t>Structure</a:t>
              </a:r>
            </a:p>
            <a:p>
              <a:pPr algn="ctr"/>
              <a:r>
                <a:rPr lang="fr-FR" sz="1200" dirty="0" smtClean="0"/>
                <a:t>Animation</a:t>
              </a:r>
            </a:p>
            <a:p>
              <a:pPr algn="ctr"/>
              <a:r>
                <a:rPr lang="fr-FR" sz="1200" dirty="0" smtClean="0"/>
                <a:t>Communication</a:t>
              </a:r>
            </a:p>
            <a:p>
              <a:pPr algn="ctr"/>
              <a:r>
                <a:rPr lang="fr-FR" sz="1200" dirty="0" smtClean="0"/>
                <a:t>Action</a:t>
              </a:r>
              <a:endParaRPr lang="fr-FR" sz="1200" dirty="0"/>
            </a:p>
          </p:txBody>
        </p:sp>
        <p:sp>
          <p:nvSpPr>
            <p:cNvPr id="94" name="ZoneTexte 93"/>
            <p:cNvSpPr txBox="1"/>
            <p:nvPr/>
          </p:nvSpPr>
          <p:spPr>
            <a:xfrm>
              <a:off x="4318000" y="4762588"/>
              <a:ext cx="1490638" cy="1200329"/>
            </a:xfrm>
            <a:prstGeom prst="rect">
              <a:avLst/>
            </a:prstGeom>
            <a:noFill/>
          </p:spPr>
          <p:txBody>
            <a:bodyPr wrap="square" rtlCol="0">
              <a:spAutoFit/>
            </a:bodyPr>
            <a:lstStyle/>
            <a:p>
              <a:pPr algn="ctr"/>
              <a:r>
                <a:rPr lang="fr-FR" sz="1200" dirty="0" smtClean="0"/>
                <a:t>Etudes</a:t>
              </a:r>
            </a:p>
            <a:p>
              <a:pPr algn="ctr"/>
              <a:r>
                <a:rPr lang="fr-FR" sz="1200" dirty="0" smtClean="0"/>
                <a:t>Moyens</a:t>
              </a:r>
            </a:p>
            <a:p>
              <a:pPr algn="ctr"/>
              <a:r>
                <a:rPr lang="fr-FR" sz="1200" dirty="0" smtClean="0"/>
                <a:t>Méthodes</a:t>
              </a:r>
            </a:p>
            <a:p>
              <a:pPr algn="ctr"/>
              <a:r>
                <a:rPr lang="fr-FR" sz="1200" dirty="0" smtClean="0"/>
                <a:t>Processus</a:t>
              </a:r>
            </a:p>
            <a:p>
              <a:pPr algn="ctr"/>
              <a:r>
                <a:rPr lang="fr-FR" sz="1200" dirty="0" smtClean="0"/>
                <a:t>Qualité du produit</a:t>
              </a:r>
            </a:p>
            <a:p>
              <a:pPr algn="ctr"/>
              <a:r>
                <a:rPr lang="fr-FR" sz="1200" dirty="0" smtClean="0"/>
                <a:t>Lieux</a:t>
              </a:r>
              <a:endParaRPr lang="fr-FR" sz="1200" dirty="0"/>
            </a:p>
          </p:txBody>
        </p:sp>
        <p:sp>
          <p:nvSpPr>
            <p:cNvPr id="95" name="ZoneTexte 94"/>
            <p:cNvSpPr txBox="1"/>
            <p:nvPr/>
          </p:nvSpPr>
          <p:spPr>
            <a:xfrm>
              <a:off x="5799836" y="5710666"/>
              <a:ext cx="1947164" cy="830997"/>
            </a:xfrm>
            <a:prstGeom prst="rect">
              <a:avLst/>
            </a:prstGeom>
            <a:noFill/>
          </p:spPr>
          <p:txBody>
            <a:bodyPr wrap="square" rtlCol="0">
              <a:spAutoFit/>
            </a:bodyPr>
            <a:lstStyle/>
            <a:p>
              <a:pPr algn="ctr"/>
              <a:r>
                <a:rPr lang="fr-FR" sz="1200" dirty="0" smtClean="0"/>
                <a:t>Planification</a:t>
              </a:r>
            </a:p>
            <a:p>
              <a:pPr algn="ctr"/>
              <a:r>
                <a:rPr lang="fr-FR" sz="1200" dirty="0" smtClean="0"/>
                <a:t>Coûts-Délais-Ressources</a:t>
              </a:r>
            </a:p>
            <a:p>
              <a:pPr algn="ctr"/>
              <a:r>
                <a:rPr lang="fr-FR" sz="1200" dirty="0" smtClean="0"/>
                <a:t>Plan Assurance Qualité Risques-Contrôle-</a:t>
              </a:r>
              <a:r>
                <a:rPr lang="fr-FR" sz="1200" dirty="0" err="1" smtClean="0"/>
                <a:t>TdB</a:t>
              </a:r>
              <a:endParaRPr lang="fr-FR" sz="1200" dirty="0" smtClean="0"/>
            </a:p>
          </p:txBody>
        </p:sp>
        <p:sp>
          <p:nvSpPr>
            <p:cNvPr id="96" name="ZoneTexte 95"/>
            <p:cNvSpPr txBox="1"/>
            <p:nvPr/>
          </p:nvSpPr>
          <p:spPr>
            <a:xfrm>
              <a:off x="7647448" y="4799256"/>
              <a:ext cx="1345312" cy="830997"/>
            </a:xfrm>
            <a:prstGeom prst="rect">
              <a:avLst/>
            </a:prstGeom>
            <a:noFill/>
          </p:spPr>
          <p:txBody>
            <a:bodyPr wrap="square" rtlCol="0">
              <a:spAutoFit/>
            </a:bodyPr>
            <a:lstStyle/>
            <a:p>
              <a:pPr algn="ctr"/>
              <a:r>
                <a:rPr lang="fr-FR" sz="1200" dirty="0" smtClean="0"/>
                <a:t>Livrables</a:t>
              </a:r>
            </a:p>
            <a:p>
              <a:pPr algn="ctr"/>
              <a:r>
                <a:rPr lang="fr-FR" sz="1200" dirty="0" smtClean="0"/>
                <a:t>Fournitures</a:t>
              </a:r>
            </a:p>
            <a:p>
              <a:pPr algn="ctr"/>
              <a:r>
                <a:rPr lang="fr-FR" sz="1200" dirty="0" smtClean="0"/>
                <a:t>Matériels (HW) Logiciels (SW)</a:t>
              </a:r>
            </a:p>
          </p:txBody>
        </p:sp>
        <p:sp>
          <p:nvSpPr>
            <p:cNvPr id="97" name="Ellipse 96"/>
            <p:cNvSpPr/>
            <p:nvPr/>
          </p:nvSpPr>
          <p:spPr>
            <a:xfrm>
              <a:off x="7510160" y="2012879"/>
              <a:ext cx="1476000" cy="936000"/>
            </a:xfrm>
            <a:prstGeom prst="ellipse">
              <a:avLst/>
            </a:prstGeom>
            <a:solidFill>
              <a:schemeClr val="tx1">
                <a:lumMod val="25000"/>
                <a:lumOff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rPr>
                <a:t>Gestion des documents</a:t>
              </a:r>
              <a:endParaRPr lang="fr-FR" sz="1200" b="1" dirty="0">
                <a:solidFill>
                  <a:schemeClr val="bg1"/>
                </a:solidFill>
              </a:endParaRPr>
            </a:p>
          </p:txBody>
        </p:sp>
        <p:cxnSp>
          <p:nvCxnSpPr>
            <p:cNvPr id="98" name="Connecteur droit 97"/>
            <p:cNvCxnSpPr>
              <a:stCxn id="100" idx="7"/>
              <a:endCxn id="97" idx="3"/>
            </p:cNvCxnSpPr>
            <p:nvPr/>
          </p:nvCxnSpPr>
          <p:spPr>
            <a:xfrm flipV="1">
              <a:off x="7212876" y="2811805"/>
              <a:ext cx="513439" cy="308686"/>
            </a:xfrm>
            <a:prstGeom prst="line">
              <a:avLst/>
            </a:prstGeom>
            <a:ln w="25400">
              <a:solidFill>
                <a:schemeClr val="tx2">
                  <a:lumMod val="50000"/>
                </a:schemeClr>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7675160" y="2987325"/>
              <a:ext cx="1345312" cy="646331"/>
            </a:xfrm>
            <a:prstGeom prst="rect">
              <a:avLst/>
            </a:prstGeom>
            <a:noFill/>
          </p:spPr>
          <p:txBody>
            <a:bodyPr wrap="square" rtlCol="0">
              <a:spAutoFit/>
            </a:bodyPr>
            <a:lstStyle/>
            <a:p>
              <a:pPr algn="ctr"/>
              <a:r>
                <a:rPr lang="fr-FR" sz="1200" dirty="0" smtClean="0"/>
                <a:t>CR réunions</a:t>
              </a:r>
            </a:p>
            <a:p>
              <a:pPr algn="ctr"/>
              <a:r>
                <a:rPr lang="fr-FR" sz="1200" dirty="0" smtClean="0"/>
                <a:t>Plans/schémas</a:t>
              </a:r>
            </a:p>
            <a:p>
              <a:pPr algn="ctr"/>
              <a:r>
                <a:rPr lang="fr-FR" sz="1200" dirty="0" smtClean="0"/>
                <a:t>Dossiers-Notes</a:t>
              </a:r>
            </a:p>
          </p:txBody>
        </p:sp>
        <p:sp>
          <p:nvSpPr>
            <p:cNvPr id="100" name="Ellipse 99"/>
            <p:cNvSpPr/>
            <p:nvPr/>
          </p:nvSpPr>
          <p:spPr>
            <a:xfrm>
              <a:off x="6045215" y="2993961"/>
              <a:ext cx="1368000" cy="864000"/>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PROJET</a:t>
              </a:r>
              <a:endParaRPr lang="fr-FR" sz="1400" b="1" dirty="0"/>
            </a:p>
          </p:txBody>
        </p:sp>
      </p:grpSp>
      <p:pic>
        <p:nvPicPr>
          <p:cNvPr id="106" name="Picture 2" descr="D:\Users\MVENTURI\Desktop\Fleche-Gauche2.jpg"/>
          <p:cNvPicPr>
            <a:picLocks noChangeAspect="1" noChangeArrowheads="1"/>
          </p:cNvPicPr>
          <p:nvPr/>
        </p:nvPicPr>
        <p:blipFill>
          <a:blip r:embed="rId5" cstate="print"/>
          <a:srcRect/>
          <a:stretch>
            <a:fillRect/>
          </a:stretch>
        </p:blipFill>
        <p:spPr bwMode="auto">
          <a:xfrm rot="20230734">
            <a:off x="5852239" y="1125056"/>
            <a:ext cx="632168" cy="421445"/>
          </a:xfrm>
          <a:prstGeom prst="rect">
            <a:avLst/>
          </a:prstGeom>
          <a:noFill/>
        </p:spPr>
      </p:pic>
      <p:sp>
        <p:nvSpPr>
          <p:cNvPr id="107" name="Rectangle 106"/>
          <p:cNvSpPr/>
          <p:nvPr/>
        </p:nvSpPr>
        <p:spPr>
          <a:xfrm>
            <a:off x="243568" y="1185344"/>
            <a:ext cx="4518932" cy="3754874"/>
          </a:xfrm>
          <a:prstGeom prst="rect">
            <a:avLst/>
          </a:prstGeom>
        </p:spPr>
        <p:txBody>
          <a:bodyPr wrap="square">
            <a:spAutoFit/>
          </a:bodyPr>
          <a:lstStyle/>
          <a:p>
            <a:r>
              <a:rPr lang="fr-FR" sz="1400" b="1" dirty="0" smtClean="0"/>
              <a:t>Nature de la notion de projet</a:t>
            </a:r>
          </a:p>
          <a:p>
            <a:r>
              <a:rPr lang="fr-FR" sz="1400" dirty="0" smtClean="0"/>
              <a:t>En principe un projet n'est pas une simple idée jetée en l'air, mais suppose d'être </a:t>
            </a:r>
            <a:r>
              <a:rPr lang="fr-FR" sz="1400" dirty="0" smtClean="0">
                <a:solidFill>
                  <a:srgbClr val="FF0000"/>
                </a:solidFill>
              </a:rPr>
              <a:t>décrit</a:t>
            </a:r>
            <a:r>
              <a:rPr lang="fr-FR" sz="1400" dirty="0" smtClean="0"/>
              <a:t> et </a:t>
            </a:r>
            <a:r>
              <a:rPr lang="fr-FR" sz="1400" dirty="0" smtClean="0">
                <a:solidFill>
                  <a:srgbClr val="FF0000"/>
                </a:solidFill>
              </a:rPr>
              <a:t>planifié</a:t>
            </a:r>
            <a:r>
              <a:rPr lang="fr-FR" sz="1400" dirty="0" smtClean="0"/>
              <a:t> selon la méthode </a:t>
            </a:r>
            <a:r>
              <a:rPr lang="fr-FR" sz="1400" b="1" dirty="0" smtClean="0"/>
              <a:t>QQOQCCP.</a:t>
            </a:r>
          </a:p>
          <a:p>
            <a:endParaRPr lang="fr-FR" sz="1400" b="1" dirty="0" smtClean="0"/>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Q</a:t>
            </a:r>
            <a:r>
              <a:rPr lang="fr-FR" sz="1400" dirty="0" smtClean="0">
                <a:solidFill>
                  <a:srgbClr val="FF0000"/>
                </a:solidFill>
              </a:rPr>
              <a:t>uoi</a:t>
            </a:r>
            <a:r>
              <a:rPr lang="fr-FR" sz="1400" dirty="0" smtClean="0"/>
              <a:t> (actions à réaliser)</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Q</a:t>
            </a:r>
            <a:r>
              <a:rPr lang="fr-FR" sz="1400" dirty="0" smtClean="0">
                <a:solidFill>
                  <a:srgbClr val="FF0000"/>
                </a:solidFill>
              </a:rPr>
              <a:t>ui</a:t>
            </a:r>
            <a:r>
              <a:rPr lang="fr-FR" sz="1400" dirty="0" smtClean="0"/>
              <a:t> (les personnes concernées)</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O</a:t>
            </a:r>
            <a:r>
              <a:rPr lang="fr-FR" sz="1400" dirty="0" smtClean="0">
                <a:solidFill>
                  <a:srgbClr val="FF0000"/>
                </a:solidFill>
              </a:rPr>
              <a:t>ù</a:t>
            </a:r>
            <a:r>
              <a:rPr lang="fr-FR" sz="1400" dirty="0" smtClean="0"/>
              <a:t> (les domaines touchés par le projet, et les lieux)</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Q</a:t>
            </a:r>
            <a:r>
              <a:rPr lang="fr-FR" sz="1400" dirty="0" smtClean="0">
                <a:solidFill>
                  <a:srgbClr val="FF0000"/>
                </a:solidFill>
              </a:rPr>
              <a:t>uand</a:t>
            </a:r>
            <a:r>
              <a:rPr lang="fr-FR" sz="1400" dirty="0" smtClean="0"/>
              <a:t> (programmation dans le temps - Planification)</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C</a:t>
            </a:r>
            <a:r>
              <a:rPr lang="fr-FR" sz="1400" dirty="0" smtClean="0">
                <a:solidFill>
                  <a:srgbClr val="FF0000"/>
                </a:solidFill>
              </a:rPr>
              <a:t>omment</a:t>
            </a:r>
            <a:r>
              <a:rPr lang="fr-FR" sz="1400" dirty="0" smtClean="0"/>
              <a:t> (moyens, méthodes...)</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C</a:t>
            </a:r>
            <a:r>
              <a:rPr lang="fr-FR" sz="1400" dirty="0" smtClean="0">
                <a:solidFill>
                  <a:srgbClr val="FF0000"/>
                </a:solidFill>
              </a:rPr>
              <a:t>ombien</a:t>
            </a:r>
            <a:r>
              <a:rPr lang="fr-FR" sz="1400" dirty="0" smtClean="0"/>
              <a:t> (le budget)</a:t>
            </a:r>
          </a:p>
          <a:p>
            <a:pPr>
              <a:buClr>
                <a:schemeClr val="accent6">
                  <a:lumMod val="50000"/>
                </a:schemeClr>
              </a:buClr>
              <a:buFont typeface="Wingdings" pitchFamily="2" charset="2"/>
              <a:buChar char="§"/>
            </a:pPr>
            <a:r>
              <a:rPr lang="fr-FR" sz="1400" dirty="0" smtClean="0"/>
              <a:t>  </a:t>
            </a:r>
            <a:r>
              <a:rPr lang="fr-FR" sz="1400" b="1" dirty="0" smtClean="0">
                <a:solidFill>
                  <a:srgbClr val="FF0000"/>
                </a:solidFill>
              </a:rPr>
              <a:t>P</a:t>
            </a:r>
            <a:r>
              <a:rPr lang="fr-FR" sz="1400" dirty="0" smtClean="0">
                <a:solidFill>
                  <a:srgbClr val="FF0000"/>
                </a:solidFill>
              </a:rPr>
              <a:t>ourquoi</a:t>
            </a:r>
            <a:r>
              <a:rPr lang="fr-FR" sz="1400" dirty="0" smtClean="0"/>
              <a:t> (les motifs et les objectifs)</a:t>
            </a:r>
          </a:p>
          <a:p>
            <a:endParaRPr lang="fr-FR" sz="1400" dirty="0" smtClean="0"/>
          </a:p>
          <a:p>
            <a:r>
              <a:rPr lang="fr-FR" sz="1400" dirty="0" smtClean="0"/>
              <a:t>On doit répondre clairement à ces questions pour bien commencer le projet et veiller à ce que les objectifs du projet soient clairement définis et bien compris par les parties prenantes.</a:t>
            </a:r>
            <a:endParaRPr lang="fr-FR" sz="1400" dirty="0"/>
          </a:p>
        </p:txBody>
      </p:sp>
      <p:sp>
        <p:nvSpPr>
          <p:cNvPr id="34" name="ZoneTexte 33"/>
          <p:cNvSpPr txBox="1"/>
          <p:nvPr/>
        </p:nvSpPr>
        <p:spPr>
          <a:xfrm>
            <a:off x="1524000" y="5816600"/>
            <a:ext cx="1638300" cy="282573"/>
          </a:xfrm>
          <a:prstGeom prst="rect">
            <a:avLst/>
          </a:prstGeom>
        </p:spPr>
        <p:style>
          <a:lnRef idx="0">
            <a:schemeClr val="accent3"/>
          </a:lnRef>
          <a:fillRef idx="3">
            <a:schemeClr val="accent3"/>
          </a:fillRef>
          <a:effectRef idx="3">
            <a:schemeClr val="accent3"/>
          </a:effectRef>
          <a:fontRef idx="minor">
            <a:schemeClr val="lt1"/>
          </a:fontRef>
        </p:style>
        <p:txBody>
          <a:bodyPr wrap="square" tIns="0" bIns="36000" rtlCol="0">
            <a:spAutoFit/>
          </a:bodyPr>
          <a:lstStyle/>
          <a:p>
            <a:pPr algn="ctr"/>
            <a:r>
              <a:rPr lang="fr-FR" sz="1600" b="1" dirty="0" smtClean="0"/>
              <a:t>C Q Q C O Q P</a:t>
            </a:r>
            <a:endParaRPr lang="fr-FR" sz="1600" b="1" dirty="0"/>
          </a:p>
        </p:txBody>
      </p:sp>
      <p:pic>
        <p:nvPicPr>
          <p:cNvPr id="126979" name="Picture 3" descr="D:\Users\MVENTURI\Desktop\GIM 2017 Copies Participants\Occupé.PNG">
            <a:hlinkClick r:id="rId6" action="ppaction://hlinkpres?slideindex=1&amp;slidetitle="/>
          </p:cNvPr>
          <p:cNvPicPr preferRelativeResize="0">
            <a:picLocks noChangeAspect="1" noChangeArrowheads="1"/>
          </p:cNvPicPr>
          <p:nvPr/>
        </p:nvPicPr>
        <p:blipFill>
          <a:blip r:embed="rId7" cstate="print"/>
          <a:srcRect/>
          <a:stretch>
            <a:fillRect/>
          </a:stretch>
        </p:blipFill>
        <p:spPr bwMode="auto">
          <a:xfrm>
            <a:off x="1516067" y="5156203"/>
            <a:ext cx="1632426" cy="67508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28002"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 name="Diagramme 33"/>
          <p:cNvGraphicFramePr/>
          <p:nvPr/>
        </p:nvGraphicFramePr>
        <p:xfrm>
          <a:off x="677878" y="1286894"/>
          <a:ext cx="8640960" cy="49843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Titre 1"/>
          <p:cNvSpPr txBox="1">
            <a:spLocks/>
          </p:cNvSpPr>
          <p:nvPr/>
        </p:nvSpPr>
        <p:spPr>
          <a:xfrm>
            <a:off x="676729" y="859904"/>
            <a:ext cx="8609455" cy="371996"/>
          </a:xfrm>
          <a:prstGeom prst="rect">
            <a:avLst/>
          </a:prstGeom>
        </p:spPr>
        <p:style>
          <a:lnRef idx="0">
            <a:schemeClr val="dk1"/>
          </a:lnRef>
          <a:fillRef idx="3">
            <a:schemeClr val="dk1"/>
          </a:fillRef>
          <a:effectRef idx="3">
            <a:schemeClr val="dk1"/>
          </a:effectRef>
          <a:fontRef idx="minor">
            <a:schemeClr val="lt1"/>
          </a:fontRef>
        </p:style>
        <p:txBody>
          <a:bodyPr>
            <a:noAutofit/>
          </a:bodyPr>
          <a:lstStyle/>
          <a:p>
            <a:pPr marL="0" marR="0" lvl="0" indent="0" algn="ctr" defTabSz="838200" rtl="0" eaLnBrk="0" fontAlgn="base" latinLnBrk="0" hangingPunct="0">
              <a:lnSpc>
                <a:spcPct val="100000"/>
              </a:lnSpc>
              <a:spcBef>
                <a:spcPct val="0"/>
              </a:spcBef>
              <a:spcAft>
                <a:spcPct val="0"/>
              </a:spcAft>
              <a:buClrTx/>
              <a:buSzTx/>
              <a:buFontTx/>
              <a:buNone/>
              <a:tabLst/>
              <a:defRPr/>
            </a:pPr>
            <a:r>
              <a:rPr kumimoji="0" lang="fr-FR" sz="1600" b="1" i="0" u="none" strike="noStrike" kern="1200" cap="none" spc="0" normalizeH="0" baseline="0" noProof="0" dirty="0" smtClean="0">
                <a:ln>
                  <a:noFill/>
                </a:ln>
                <a:solidFill>
                  <a:schemeClr val="lt1"/>
                </a:solidFill>
                <a:effectLst/>
                <a:uLnTx/>
                <a:uFillTx/>
                <a:latin typeface="Trebuchet MS" pitchFamily="34" charset="0"/>
                <a:ea typeface="+mn-ea"/>
                <a:cs typeface="+mn-cs"/>
              </a:rPr>
              <a:t>Les Processus du Management de Projet</a:t>
            </a:r>
            <a:endParaRPr kumimoji="0" lang="fr-FR" sz="1600" b="1" i="0" u="none" strike="noStrike" kern="1200" cap="none" spc="0" normalizeH="0" baseline="0" noProof="0" dirty="0">
              <a:ln>
                <a:noFill/>
              </a:ln>
              <a:solidFill>
                <a:schemeClr val="lt1"/>
              </a:solidFill>
              <a:effectLst/>
              <a:uLnTx/>
              <a:uFillTx/>
              <a:latin typeface="Trebuchet MS" pitchFamily="34" charset="0"/>
              <a:ea typeface="+mn-ea"/>
              <a:cs typeface="+mn-cs"/>
            </a:endParaRPr>
          </a:p>
        </p:txBody>
      </p:sp>
      <p:sp>
        <p:nvSpPr>
          <p:cNvPr id="15" name="ZoneTexte 14"/>
          <p:cNvSpPr txBox="1"/>
          <p:nvPr/>
        </p:nvSpPr>
        <p:spPr>
          <a:xfrm>
            <a:off x="4978400" y="2362201"/>
            <a:ext cx="774700" cy="282573"/>
          </a:xfrm>
          <a:prstGeom prst="rect">
            <a:avLst/>
          </a:prstGeom>
        </p:spPr>
        <p:style>
          <a:lnRef idx="0">
            <a:schemeClr val="dk1"/>
          </a:lnRef>
          <a:fillRef idx="3">
            <a:schemeClr val="dk1"/>
          </a:fillRef>
          <a:effectRef idx="3">
            <a:schemeClr val="dk1"/>
          </a:effectRef>
          <a:fontRef idx="minor">
            <a:schemeClr val="lt1"/>
          </a:fontRef>
        </p:style>
        <p:txBody>
          <a:bodyPr wrap="square" tIns="0" bIns="36000" rtlCol="0">
            <a:spAutoFit/>
          </a:bodyPr>
          <a:lstStyle/>
          <a:p>
            <a:pPr algn="ctr"/>
            <a:r>
              <a:rPr lang="fr-FR" sz="1600" b="1" dirty="0" smtClean="0"/>
              <a:t>PAQ</a:t>
            </a:r>
            <a:endParaRPr lang="fr-FR" sz="1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29026"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9" name="Rectangle 118"/>
          <p:cNvSpPr/>
          <p:nvPr/>
        </p:nvSpPr>
        <p:spPr>
          <a:xfrm>
            <a:off x="828131" y="804468"/>
            <a:ext cx="8480970" cy="508922"/>
          </a:xfrm>
          <a:prstGeom prst="rect">
            <a:avLst/>
          </a:prstGeom>
        </p:spPr>
        <p:txBody>
          <a:bodyPr wrap="square">
            <a:spAutoFit/>
          </a:bodyPr>
          <a:lstStyle/>
          <a:p>
            <a:pPr>
              <a:lnSpc>
                <a:spcPts val="1700"/>
              </a:lnSpc>
            </a:pPr>
            <a:r>
              <a:rPr lang="fr-FR" sz="1200" dirty="0" smtClean="0"/>
              <a:t>Le phasage du projet consiste à dérouler du début à la fin le projet en </a:t>
            </a:r>
            <a:r>
              <a:rPr lang="fr-FR" sz="1200" dirty="0" smtClean="0">
                <a:solidFill>
                  <a:srgbClr val="FF0000"/>
                </a:solidFill>
              </a:rPr>
              <a:t>étapes principales</a:t>
            </a:r>
            <a:r>
              <a:rPr lang="fr-FR" sz="1200" dirty="0" smtClean="0"/>
              <a:t> indépendantes entres elles, </a:t>
            </a:r>
          </a:p>
          <a:p>
            <a:pPr>
              <a:lnSpc>
                <a:spcPts val="1700"/>
              </a:lnSpc>
            </a:pPr>
            <a:r>
              <a:rPr lang="fr-FR" sz="1200" dirty="0" smtClean="0">
                <a:solidFill>
                  <a:srgbClr val="FF0000"/>
                </a:solidFill>
              </a:rPr>
              <a:t>ponctuées par des jalons</a:t>
            </a:r>
            <a:r>
              <a:rPr lang="fr-FR" sz="1200" dirty="0" smtClean="0"/>
              <a:t> qui marquent des événements majeurs. Il est utilisé comme planning directeur (macro planning).</a:t>
            </a:r>
            <a:endParaRPr lang="fr-FR" sz="1200" b="1" dirty="0" smtClean="0"/>
          </a:p>
        </p:txBody>
      </p:sp>
      <p:pic>
        <p:nvPicPr>
          <p:cNvPr id="129027" name="Picture 3" descr="D:\Users\MVENTURI\Desktop\Capture.PNG"/>
          <p:cNvPicPr>
            <a:picLocks noChangeAspect="1" noChangeArrowheads="1"/>
          </p:cNvPicPr>
          <p:nvPr/>
        </p:nvPicPr>
        <p:blipFill>
          <a:blip r:embed="rId5" cstate="print"/>
          <a:srcRect/>
          <a:stretch>
            <a:fillRect/>
          </a:stretch>
        </p:blipFill>
        <p:spPr bwMode="auto">
          <a:xfrm>
            <a:off x="927093" y="1419224"/>
            <a:ext cx="8321762" cy="479492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30050"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62" name="Picture 2" descr="D:\Users\mventuri\Documents\ProLifCyc.PNG"/>
          <p:cNvPicPr preferRelativeResize="0">
            <a:picLocks noChangeArrowheads="1"/>
          </p:cNvPicPr>
          <p:nvPr/>
        </p:nvPicPr>
        <p:blipFill>
          <a:blip r:embed="rId5" cstate="print"/>
          <a:stretch>
            <a:fillRect/>
          </a:stretch>
        </p:blipFill>
        <p:spPr bwMode="auto">
          <a:xfrm>
            <a:off x="1182817" y="1395411"/>
            <a:ext cx="7754542" cy="4874552"/>
          </a:xfrm>
          <a:prstGeom prst="rect">
            <a:avLst/>
          </a:prstGeom>
          <a:noFill/>
          <a:ln>
            <a:noFill/>
          </a:ln>
        </p:spPr>
      </p:pic>
      <p:sp>
        <p:nvSpPr>
          <p:cNvPr id="63" name="Titre 1"/>
          <p:cNvSpPr txBox="1">
            <a:spLocks/>
          </p:cNvSpPr>
          <p:nvPr/>
        </p:nvSpPr>
        <p:spPr>
          <a:xfrm>
            <a:off x="1168400" y="948804"/>
            <a:ext cx="7797800" cy="371996"/>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1800" b="1" i="0" u="none" strike="noStrike" kern="1200" cap="none" spc="0" normalizeH="0" baseline="0" noProof="0" dirty="0" smtClean="0">
                <a:ln>
                  <a:noFill/>
                </a:ln>
                <a:solidFill>
                  <a:schemeClr val="lt1"/>
                </a:solidFill>
                <a:effectLst/>
                <a:uLnTx/>
                <a:uFillTx/>
                <a:latin typeface="Trebuchet MS" pitchFamily="34" charset="0"/>
                <a:ea typeface="+mn-ea"/>
                <a:cs typeface="+mn-cs"/>
              </a:rPr>
              <a:t>Le Cycle</a:t>
            </a:r>
            <a:r>
              <a:rPr kumimoji="0" lang="fr-FR" sz="1800" b="1" i="0" u="none" strike="noStrike" kern="1200" cap="none" spc="0" normalizeH="0" noProof="0" dirty="0" smtClean="0">
                <a:ln>
                  <a:noFill/>
                </a:ln>
                <a:solidFill>
                  <a:schemeClr val="lt1"/>
                </a:solidFill>
                <a:effectLst/>
                <a:uLnTx/>
                <a:uFillTx/>
                <a:latin typeface="Trebuchet MS" pitchFamily="34" charset="0"/>
                <a:ea typeface="+mn-ea"/>
                <a:cs typeface="+mn-cs"/>
              </a:rPr>
              <a:t> de vie </a:t>
            </a:r>
            <a:r>
              <a:rPr kumimoji="0" lang="fr-FR" sz="1800" b="1" i="0" u="none" strike="noStrike" kern="1200" cap="none" spc="0" normalizeH="0" baseline="0" noProof="0" dirty="0" smtClean="0">
                <a:ln>
                  <a:noFill/>
                </a:ln>
                <a:solidFill>
                  <a:schemeClr val="lt1"/>
                </a:solidFill>
                <a:effectLst/>
                <a:uLnTx/>
                <a:uFillTx/>
                <a:latin typeface="Trebuchet MS" pitchFamily="34" charset="0"/>
                <a:ea typeface="+mn-ea"/>
                <a:cs typeface="+mn-cs"/>
              </a:rPr>
              <a:t>d’un Projet</a:t>
            </a:r>
            <a:endParaRPr kumimoji="0" lang="fr-FR" sz="1800" b="1" i="0" u="none" strike="noStrike" kern="1200" cap="none" spc="0" normalizeH="0" baseline="0" noProof="0" dirty="0">
              <a:ln>
                <a:noFill/>
              </a:ln>
              <a:solidFill>
                <a:schemeClr val="lt1"/>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31074"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3" name="Titre 1"/>
          <p:cNvSpPr txBox="1">
            <a:spLocks/>
          </p:cNvSpPr>
          <p:nvPr/>
        </p:nvSpPr>
        <p:spPr>
          <a:xfrm>
            <a:off x="1168400" y="948804"/>
            <a:ext cx="7797800" cy="371996"/>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1800" b="1" i="0" u="none" strike="noStrike" kern="1200" cap="none" spc="0" normalizeH="0" baseline="0" noProof="0" dirty="0" smtClean="0">
                <a:ln>
                  <a:noFill/>
                </a:ln>
                <a:solidFill>
                  <a:schemeClr val="lt1"/>
                </a:solidFill>
                <a:effectLst/>
                <a:uLnTx/>
                <a:uFillTx/>
                <a:latin typeface="Trebuchet MS" pitchFamily="34" charset="0"/>
                <a:ea typeface="+mn-ea"/>
                <a:cs typeface="+mn-cs"/>
              </a:rPr>
              <a:t>Le Cycle</a:t>
            </a:r>
            <a:r>
              <a:rPr kumimoji="0" lang="fr-FR" sz="1800" b="1" i="0" u="none" strike="noStrike" kern="1200" cap="none" spc="0" normalizeH="0" noProof="0" dirty="0" smtClean="0">
                <a:ln>
                  <a:noFill/>
                </a:ln>
                <a:solidFill>
                  <a:schemeClr val="lt1"/>
                </a:solidFill>
                <a:effectLst/>
                <a:uLnTx/>
                <a:uFillTx/>
                <a:latin typeface="Trebuchet MS" pitchFamily="34" charset="0"/>
                <a:ea typeface="+mn-ea"/>
                <a:cs typeface="+mn-cs"/>
              </a:rPr>
              <a:t> de vie </a:t>
            </a:r>
            <a:r>
              <a:rPr kumimoji="0" lang="fr-FR" sz="1800" b="1" i="0" u="none" strike="noStrike" kern="1200" cap="none" spc="0" normalizeH="0" baseline="0" noProof="0" dirty="0" smtClean="0">
                <a:ln>
                  <a:noFill/>
                </a:ln>
                <a:solidFill>
                  <a:schemeClr val="lt1"/>
                </a:solidFill>
                <a:effectLst/>
                <a:uLnTx/>
                <a:uFillTx/>
                <a:latin typeface="Trebuchet MS" pitchFamily="34" charset="0"/>
                <a:ea typeface="+mn-ea"/>
                <a:cs typeface="+mn-cs"/>
              </a:rPr>
              <a:t>d’un Projet</a:t>
            </a:r>
            <a:endParaRPr kumimoji="0" lang="fr-FR" sz="1800" b="1" i="0" u="none" strike="noStrike" kern="1200" cap="none" spc="0" normalizeH="0" baseline="0" noProof="0" dirty="0">
              <a:ln>
                <a:noFill/>
              </a:ln>
              <a:solidFill>
                <a:schemeClr val="lt1"/>
              </a:solidFill>
              <a:effectLst/>
              <a:uLnTx/>
              <a:uFillTx/>
              <a:latin typeface="Trebuchet MS" pitchFamily="34" charset="0"/>
              <a:ea typeface="+mn-ea"/>
              <a:cs typeface="+mn-cs"/>
            </a:endParaRPr>
          </a:p>
        </p:txBody>
      </p:sp>
      <p:pic>
        <p:nvPicPr>
          <p:cNvPr id="15" name="Picture 2" descr="D:\Users\mventuri\Documents\cycle_diagram.png"/>
          <p:cNvPicPr preferRelativeResize="0">
            <a:picLocks noChangeAspect="1" noChangeArrowheads="1"/>
          </p:cNvPicPr>
          <p:nvPr/>
        </p:nvPicPr>
        <p:blipFill>
          <a:blip r:embed="rId5" cstate="print"/>
          <a:srcRect/>
          <a:stretch>
            <a:fillRect/>
          </a:stretch>
        </p:blipFill>
        <p:spPr bwMode="auto">
          <a:xfrm>
            <a:off x="2568667" y="1456753"/>
            <a:ext cx="4823816" cy="482381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32098"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 name="Groupe 15"/>
          <p:cNvGrpSpPr/>
          <p:nvPr/>
        </p:nvGrpSpPr>
        <p:grpSpPr>
          <a:xfrm>
            <a:off x="443313" y="1435100"/>
            <a:ext cx="9094387" cy="4931735"/>
            <a:chOff x="138513" y="1675913"/>
            <a:chExt cx="9094387" cy="4910847"/>
          </a:xfrm>
        </p:grpSpPr>
        <p:sp>
          <p:nvSpPr>
            <p:cNvPr id="17" name="Flèche vers le bas 16"/>
            <p:cNvSpPr/>
            <p:nvPr/>
          </p:nvSpPr>
          <p:spPr>
            <a:xfrm rot="13158522">
              <a:off x="6640464" y="1675913"/>
              <a:ext cx="432000" cy="4577015"/>
            </a:xfrm>
            <a:prstGeom prst="downArrow">
              <a:avLst>
                <a:gd name="adj1" fmla="val 50000"/>
                <a:gd name="adj2" fmla="val 60508"/>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sz="1600" b="1" dirty="0" smtClean="0"/>
            </a:p>
          </p:txBody>
        </p:sp>
        <p:sp>
          <p:nvSpPr>
            <p:cNvPr id="18" name="Flèche vers le bas 17"/>
            <p:cNvSpPr/>
            <p:nvPr/>
          </p:nvSpPr>
          <p:spPr>
            <a:xfrm rot="8441478" flipV="1">
              <a:off x="2682737" y="1692323"/>
              <a:ext cx="432000" cy="4894437"/>
            </a:xfrm>
            <a:prstGeom prst="downArrow">
              <a:avLst>
                <a:gd name="adj1" fmla="val 50000"/>
                <a:gd name="adj2" fmla="val 60508"/>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sz="1600" b="1" dirty="0" smtClean="0"/>
            </a:p>
          </p:txBody>
        </p:sp>
        <p:sp>
          <p:nvSpPr>
            <p:cNvPr id="19" name="Parallélogramme 18"/>
            <p:cNvSpPr/>
            <p:nvPr/>
          </p:nvSpPr>
          <p:spPr>
            <a:xfrm>
              <a:off x="6522476" y="2618445"/>
              <a:ext cx="2376000" cy="504000"/>
            </a:xfrm>
            <a:prstGeom prst="parallelogram">
              <a:avLst>
                <a:gd name="adj" fmla="val 97553"/>
              </a:avLst>
            </a:prstGeom>
            <a:solidFill>
              <a:schemeClr val="accent1">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solidFill>
                  <a:schemeClr val="tx1"/>
                </a:solidFill>
              </a:endParaRPr>
            </a:p>
          </p:txBody>
        </p:sp>
        <p:sp>
          <p:nvSpPr>
            <p:cNvPr id="20" name="AutoShape 23"/>
            <p:cNvSpPr>
              <a:spLocks noChangeArrowheads="1"/>
            </p:cNvSpPr>
            <p:nvPr/>
          </p:nvSpPr>
          <p:spPr bwMode="auto">
            <a:xfrm flipV="1">
              <a:off x="1296564" y="3332964"/>
              <a:ext cx="2376000" cy="504000"/>
            </a:xfrm>
            <a:prstGeom prst="parallelogram">
              <a:avLst>
                <a:gd name="adj" fmla="val 98155"/>
              </a:avLst>
            </a:prstGeom>
            <a:solidFill>
              <a:schemeClr val="accent1">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21" name="Text Box 24"/>
            <p:cNvSpPr txBox="1">
              <a:spLocks noChangeArrowheads="1"/>
            </p:cNvSpPr>
            <p:nvPr/>
          </p:nvSpPr>
          <p:spPr bwMode="auto">
            <a:xfrm>
              <a:off x="1611060" y="3418139"/>
              <a:ext cx="1944000"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pPr>
              <a:r>
                <a:rPr lang="fr-FR" sz="1400" b="1" dirty="0" smtClean="0">
                  <a:solidFill>
                    <a:schemeClr val="bg1"/>
                  </a:solidFill>
                </a:rPr>
                <a:t>Spécifications</a:t>
              </a:r>
              <a:endParaRPr lang="fr-FR" sz="1400" b="1" dirty="0">
                <a:solidFill>
                  <a:schemeClr val="bg1"/>
                </a:solidFill>
              </a:endParaRPr>
            </a:p>
          </p:txBody>
        </p:sp>
        <p:sp>
          <p:nvSpPr>
            <p:cNvPr id="22" name="AutoShape 22"/>
            <p:cNvSpPr>
              <a:spLocks noChangeArrowheads="1"/>
            </p:cNvSpPr>
            <p:nvPr/>
          </p:nvSpPr>
          <p:spPr bwMode="auto">
            <a:xfrm flipV="1">
              <a:off x="707566" y="2622335"/>
              <a:ext cx="2376000" cy="504000"/>
            </a:xfrm>
            <a:prstGeom prst="parallelogram">
              <a:avLst>
                <a:gd name="adj" fmla="val 99491"/>
              </a:avLst>
            </a:prstGeom>
            <a:solidFill>
              <a:schemeClr val="accent1">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23" name="Text Box 8"/>
            <p:cNvSpPr txBox="1">
              <a:spLocks noChangeArrowheads="1"/>
            </p:cNvSpPr>
            <p:nvPr/>
          </p:nvSpPr>
          <p:spPr bwMode="auto">
            <a:xfrm>
              <a:off x="1166370" y="2620226"/>
              <a:ext cx="2110230" cy="52322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spcBef>
                  <a:spcPct val="50000"/>
                </a:spcBef>
              </a:pPr>
              <a:r>
                <a:rPr lang="fr-FR" sz="1400" b="1" dirty="0" smtClean="0">
                  <a:solidFill>
                    <a:schemeClr val="bg1"/>
                  </a:solidFill>
                </a:rPr>
                <a:t>Expression des besoins</a:t>
              </a:r>
              <a:endParaRPr lang="fr-FR" sz="1400" b="1" dirty="0">
                <a:solidFill>
                  <a:schemeClr val="bg1"/>
                </a:solidFill>
              </a:endParaRPr>
            </a:p>
          </p:txBody>
        </p:sp>
        <p:sp>
          <p:nvSpPr>
            <p:cNvPr id="24" name="AutoShape 23"/>
            <p:cNvSpPr>
              <a:spLocks noChangeArrowheads="1"/>
            </p:cNvSpPr>
            <p:nvPr/>
          </p:nvSpPr>
          <p:spPr bwMode="auto">
            <a:xfrm flipV="1">
              <a:off x="1884404" y="4065142"/>
              <a:ext cx="2376000" cy="504000"/>
            </a:xfrm>
            <a:prstGeom prst="parallelogram">
              <a:avLst>
                <a:gd name="adj" fmla="val 98049"/>
              </a:avLst>
            </a:prstGeom>
            <a:solidFill>
              <a:schemeClr val="accent1">
                <a:lumMod val="60000"/>
                <a:lumOff val="4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25" name="Text Box 24"/>
            <p:cNvSpPr txBox="1">
              <a:spLocks noChangeArrowheads="1"/>
            </p:cNvSpPr>
            <p:nvPr/>
          </p:nvSpPr>
          <p:spPr bwMode="auto">
            <a:xfrm>
              <a:off x="2084600" y="4122630"/>
              <a:ext cx="1944000"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pPr>
              <a:r>
                <a:rPr lang="fr-FR" sz="1400" b="1" dirty="0" smtClean="0"/>
                <a:t>Conception générale</a:t>
              </a:r>
              <a:endParaRPr lang="fr-FR" sz="1400" b="1" dirty="0"/>
            </a:p>
          </p:txBody>
        </p:sp>
        <p:sp>
          <p:nvSpPr>
            <p:cNvPr id="26" name="AutoShape 23"/>
            <p:cNvSpPr>
              <a:spLocks noChangeArrowheads="1"/>
            </p:cNvSpPr>
            <p:nvPr/>
          </p:nvSpPr>
          <p:spPr bwMode="auto">
            <a:xfrm flipV="1">
              <a:off x="2465264" y="4831643"/>
              <a:ext cx="2376000" cy="504000"/>
            </a:xfrm>
            <a:prstGeom prst="parallelogram">
              <a:avLst>
                <a:gd name="adj" fmla="val 96893"/>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dirty="0"/>
            </a:p>
          </p:txBody>
        </p:sp>
        <p:sp>
          <p:nvSpPr>
            <p:cNvPr id="27" name="Text Box 24"/>
            <p:cNvSpPr txBox="1">
              <a:spLocks noChangeArrowheads="1"/>
            </p:cNvSpPr>
            <p:nvPr/>
          </p:nvSpPr>
          <p:spPr bwMode="auto">
            <a:xfrm>
              <a:off x="2667346" y="4944834"/>
              <a:ext cx="1944000"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pPr>
              <a:r>
                <a:rPr lang="fr-FR" sz="1400" b="1" dirty="0" smtClean="0"/>
                <a:t>Conception détaillée</a:t>
              </a:r>
              <a:endParaRPr lang="fr-FR" sz="1400" b="1" dirty="0"/>
            </a:p>
          </p:txBody>
        </p:sp>
        <p:sp>
          <p:nvSpPr>
            <p:cNvPr id="28" name="Organigramme : Opération manuelle 27"/>
            <p:cNvSpPr/>
            <p:nvPr/>
          </p:nvSpPr>
          <p:spPr>
            <a:xfrm>
              <a:off x="3189022" y="5585998"/>
              <a:ext cx="3312000" cy="504000"/>
            </a:xfrm>
            <a:prstGeom prst="flowChartManualOperation">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fr-FR" sz="1400" b="1" dirty="0" smtClean="0">
                  <a:solidFill>
                    <a:schemeClr val="tx1"/>
                  </a:solidFill>
                </a:rPr>
                <a:t>Réalisation</a:t>
              </a:r>
            </a:p>
          </p:txBody>
        </p:sp>
        <p:sp>
          <p:nvSpPr>
            <p:cNvPr id="29" name="Text Box 8"/>
            <p:cNvSpPr txBox="1">
              <a:spLocks noChangeArrowheads="1"/>
            </p:cNvSpPr>
            <p:nvPr/>
          </p:nvSpPr>
          <p:spPr bwMode="auto">
            <a:xfrm>
              <a:off x="7096486" y="2702454"/>
              <a:ext cx="1399813" cy="311471"/>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spcBef>
                  <a:spcPct val="50000"/>
                </a:spcBef>
              </a:pPr>
              <a:r>
                <a:rPr lang="fr-FR" sz="1400" b="1" dirty="0" smtClean="0">
                  <a:solidFill>
                    <a:schemeClr val="bg1"/>
                  </a:solidFill>
                </a:rPr>
                <a:t>Maintenance</a:t>
              </a:r>
              <a:endParaRPr lang="fr-FR" sz="1400" b="1" dirty="0">
                <a:solidFill>
                  <a:schemeClr val="bg1"/>
                </a:solidFill>
              </a:endParaRPr>
            </a:p>
          </p:txBody>
        </p:sp>
        <p:cxnSp>
          <p:nvCxnSpPr>
            <p:cNvPr id="30" name="Connecteur droit avec flèche 29"/>
            <p:cNvCxnSpPr/>
            <p:nvPr/>
          </p:nvCxnSpPr>
          <p:spPr>
            <a:xfrm>
              <a:off x="534154" y="6346479"/>
              <a:ext cx="8372102" cy="0"/>
            </a:xfrm>
            <a:prstGeom prst="straightConnector1">
              <a:avLst/>
            </a:prstGeom>
            <a:ln w="63500" cmpd="sng">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8252179" y="5880976"/>
              <a:ext cx="980721" cy="338554"/>
            </a:xfrm>
            <a:prstGeom prst="rect">
              <a:avLst/>
            </a:prstGeom>
            <a:noFill/>
          </p:spPr>
          <p:txBody>
            <a:bodyPr wrap="square" rtlCol="0">
              <a:spAutoFit/>
            </a:bodyPr>
            <a:lstStyle/>
            <a:p>
              <a:pPr algn="ctr"/>
              <a:r>
                <a:rPr lang="fr-FR" sz="1600" b="1" dirty="0" smtClean="0"/>
                <a:t>Temps</a:t>
              </a:r>
              <a:endParaRPr lang="fr-FR" sz="1600" b="1" dirty="0"/>
            </a:p>
          </p:txBody>
        </p:sp>
        <p:cxnSp>
          <p:nvCxnSpPr>
            <p:cNvPr id="32" name="Connecteur droit avec flèche 31"/>
            <p:cNvCxnSpPr/>
            <p:nvPr/>
          </p:nvCxnSpPr>
          <p:spPr>
            <a:xfrm flipH="1">
              <a:off x="552259" y="2172832"/>
              <a:ext cx="4" cy="4083112"/>
            </a:xfrm>
            <a:prstGeom prst="straightConnector1">
              <a:avLst/>
            </a:prstGeom>
            <a:ln w="63500" cmpd="sng">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rot="16200000">
              <a:off x="-197400" y="5699337"/>
              <a:ext cx="1010379" cy="338554"/>
            </a:xfrm>
            <a:prstGeom prst="rect">
              <a:avLst/>
            </a:prstGeom>
            <a:noFill/>
          </p:spPr>
          <p:txBody>
            <a:bodyPr wrap="square" rtlCol="0">
              <a:spAutoFit/>
            </a:bodyPr>
            <a:lstStyle/>
            <a:p>
              <a:pPr algn="ctr"/>
              <a:r>
                <a:rPr lang="fr-FR" sz="1600" b="1" dirty="0" smtClean="0"/>
                <a:t>Détails</a:t>
              </a:r>
              <a:endParaRPr lang="fr-FR" sz="1600" b="1" dirty="0"/>
            </a:p>
          </p:txBody>
        </p:sp>
        <p:sp>
          <p:nvSpPr>
            <p:cNvPr id="34" name="Parallélogramme 33"/>
            <p:cNvSpPr/>
            <p:nvPr/>
          </p:nvSpPr>
          <p:spPr>
            <a:xfrm>
              <a:off x="5957825" y="3341239"/>
              <a:ext cx="2376000" cy="504000"/>
            </a:xfrm>
            <a:prstGeom prst="parallelogram">
              <a:avLst>
                <a:gd name="adj" fmla="val 97553"/>
              </a:avLst>
            </a:prstGeom>
            <a:solidFill>
              <a:schemeClr val="accent1">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35" name="Text Box 24"/>
            <p:cNvSpPr txBox="1">
              <a:spLocks noChangeArrowheads="1"/>
            </p:cNvSpPr>
            <p:nvPr/>
          </p:nvSpPr>
          <p:spPr bwMode="auto">
            <a:xfrm>
              <a:off x="6239672" y="3409344"/>
              <a:ext cx="1939128"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spcBef>
                  <a:spcPct val="50000"/>
                </a:spcBef>
              </a:pPr>
              <a:r>
                <a:rPr lang="fr-FR" sz="1400" b="1" dirty="0" smtClean="0">
                  <a:solidFill>
                    <a:schemeClr val="bg1"/>
                  </a:solidFill>
                </a:rPr>
                <a:t>Validation /  recette</a:t>
              </a:r>
              <a:endParaRPr lang="fr-FR" sz="1400" b="1" dirty="0">
                <a:solidFill>
                  <a:schemeClr val="bg1"/>
                </a:solidFill>
              </a:endParaRPr>
            </a:p>
          </p:txBody>
        </p:sp>
        <p:sp>
          <p:nvSpPr>
            <p:cNvPr id="36" name="Parallélogramme 35"/>
            <p:cNvSpPr/>
            <p:nvPr/>
          </p:nvSpPr>
          <p:spPr>
            <a:xfrm>
              <a:off x="5396904" y="4065519"/>
              <a:ext cx="2376000" cy="504000"/>
            </a:xfrm>
            <a:prstGeom prst="parallelogram">
              <a:avLst>
                <a:gd name="adj" fmla="val 98727"/>
              </a:avLst>
            </a:prstGeom>
            <a:solidFill>
              <a:schemeClr val="accent1">
                <a:lumMod val="60000"/>
                <a:lumOff val="4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37" name="Text Box 24"/>
            <p:cNvSpPr txBox="1">
              <a:spLocks noChangeArrowheads="1"/>
            </p:cNvSpPr>
            <p:nvPr/>
          </p:nvSpPr>
          <p:spPr bwMode="auto">
            <a:xfrm>
              <a:off x="5549900" y="4137478"/>
              <a:ext cx="1917699"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r">
                <a:spcBef>
                  <a:spcPct val="50000"/>
                </a:spcBef>
              </a:pPr>
              <a:r>
                <a:rPr lang="fr-FR" sz="1400" b="1" dirty="0" smtClean="0"/>
                <a:t>Tests d’intégration</a:t>
              </a:r>
              <a:endParaRPr lang="fr-FR" sz="1400" b="1" dirty="0"/>
            </a:p>
          </p:txBody>
        </p:sp>
        <p:sp>
          <p:nvSpPr>
            <p:cNvPr id="38" name="Parallélogramme 37"/>
            <p:cNvSpPr/>
            <p:nvPr/>
          </p:nvSpPr>
          <p:spPr>
            <a:xfrm>
              <a:off x="4862430" y="4828988"/>
              <a:ext cx="2376000" cy="504000"/>
            </a:xfrm>
            <a:prstGeom prst="parallelogram">
              <a:avLst>
                <a:gd name="adj" fmla="val 98325"/>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fr-FR"/>
            </a:p>
          </p:txBody>
        </p:sp>
        <p:sp>
          <p:nvSpPr>
            <p:cNvPr id="39" name="Text Box 24"/>
            <p:cNvSpPr txBox="1">
              <a:spLocks noChangeArrowheads="1"/>
            </p:cNvSpPr>
            <p:nvPr/>
          </p:nvSpPr>
          <p:spPr bwMode="auto">
            <a:xfrm>
              <a:off x="5355070" y="4933619"/>
              <a:ext cx="1424501" cy="307777"/>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r">
                <a:spcBef>
                  <a:spcPct val="50000"/>
                </a:spcBef>
              </a:pPr>
              <a:r>
                <a:rPr lang="fr-FR" sz="1400" b="1" dirty="0" smtClean="0"/>
                <a:t>Tests unitaires</a:t>
              </a:r>
              <a:endParaRPr lang="fr-FR" sz="1400" b="1" dirty="0"/>
            </a:p>
          </p:txBody>
        </p:sp>
        <p:cxnSp>
          <p:nvCxnSpPr>
            <p:cNvPr id="40" name="Connecteur droit avec flèche 39"/>
            <p:cNvCxnSpPr/>
            <p:nvPr/>
          </p:nvCxnSpPr>
          <p:spPr>
            <a:xfrm flipV="1">
              <a:off x="2897113" y="2842783"/>
              <a:ext cx="3816000" cy="0"/>
            </a:xfrm>
            <a:prstGeom prst="straightConnector1">
              <a:avLst/>
            </a:prstGeom>
            <a:ln w="63500" cmpd="sng">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V="1">
              <a:off x="3449374" y="3539898"/>
              <a:ext cx="2736000" cy="0"/>
            </a:xfrm>
            <a:prstGeom prst="straightConnector1">
              <a:avLst/>
            </a:prstGeom>
            <a:ln w="63500" cmpd="sng">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flipV="1">
              <a:off x="4037851" y="4285301"/>
              <a:ext cx="1584000" cy="0"/>
            </a:xfrm>
            <a:prstGeom prst="straightConnector1">
              <a:avLst/>
            </a:prstGeom>
            <a:ln w="63500" cmpd="sng">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4562951" y="5012596"/>
              <a:ext cx="576000" cy="0"/>
            </a:xfrm>
            <a:prstGeom prst="straightConnector1">
              <a:avLst/>
            </a:prstGeom>
            <a:ln w="63500" cmpd="sng">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684784" y="775368"/>
            <a:ext cx="9221216" cy="1169551"/>
          </a:xfrm>
          <a:prstGeom prst="rect">
            <a:avLst/>
          </a:prstGeom>
        </p:spPr>
        <p:txBody>
          <a:bodyPr wrap="square">
            <a:spAutoFit/>
          </a:bodyPr>
          <a:lstStyle/>
          <a:p>
            <a:pPr algn="just"/>
            <a:r>
              <a:rPr lang="fr-FR" sz="1400" dirty="0" smtClean="0">
                <a:latin typeface="+mn-lt"/>
              </a:rPr>
              <a:t>Le modèle du </a:t>
            </a:r>
            <a:r>
              <a:rPr lang="fr-FR" sz="1400" b="1" dirty="0" smtClean="0">
                <a:latin typeface="+mn-lt"/>
              </a:rPr>
              <a:t>cycle en V </a:t>
            </a:r>
            <a:r>
              <a:rPr lang="fr-FR" sz="1400" dirty="0" smtClean="0">
                <a:latin typeface="+mn-lt"/>
              </a:rPr>
              <a:t>est un modèle conceptuel de gestion de projet imaginé suite au problème de réactivité du modèle en cascade (basé sur le principe du non-retour). </a:t>
            </a:r>
          </a:p>
          <a:p>
            <a:pPr algn="just"/>
            <a:r>
              <a:rPr lang="fr-FR" sz="1400" b="1" dirty="0" smtClean="0">
                <a:solidFill>
                  <a:srgbClr val="FF0000"/>
                </a:solidFill>
                <a:latin typeface="+mn-lt"/>
              </a:rPr>
              <a:t>Il permet, en cas d'anomalie, de limiter un retour aux étapes précédentes</a:t>
            </a:r>
            <a:r>
              <a:rPr lang="fr-FR" sz="1400" dirty="0" smtClean="0">
                <a:latin typeface="+mn-lt"/>
              </a:rPr>
              <a:t>. </a:t>
            </a:r>
          </a:p>
          <a:p>
            <a:pPr algn="just"/>
            <a:r>
              <a:rPr lang="fr-FR" sz="1400" dirty="0" smtClean="0">
                <a:latin typeface="+mn-lt"/>
              </a:rPr>
              <a:t>Les phases de la partie montante doivent renvoyer de l'information sur les phases en vis-à-vis lorsque des défauts sont détectés, afin d'améliorer le logiciel.</a:t>
            </a:r>
            <a:endParaRPr lang="fr-FR" sz="1400" b="1" dirty="0" smtClean="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nvGraphicFramePr>
        <p:xfrm>
          <a:off x="0" y="0"/>
          <a:ext cx="158750" cy="158750"/>
        </p:xfrm>
        <a:graphic>
          <a:graphicData uri="http://schemas.openxmlformats.org/presentationml/2006/ole">
            <p:oleObj spid="_x0000_s133122" name="think-cell Slide" r:id="rId4" imgW="360" imgH="360" progId="">
              <p:embed/>
            </p:oleObj>
          </a:graphicData>
        </a:graphic>
      </p:graphicFrame>
      <p:sp>
        <p:nvSpPr>
          <p:cNvPr id="20483" name="Titre 1"/>
          <p:cNvSpPr>
            <a:spLocks noGrp="1"/>
          </p:cNvSpPr>
          <p:nvPr>
            <p:ph type="title"/>
            <p:custDataLst>
              <p:tags r:id="rId2"/>
            </p:custDataLst>
          </p:nvPr>
        </p:nvSpPr>
        <p:spPr>
          <a:ln>
            <a:noFill/>
          </a:ln>
        </p:spPr>
        <p:txBody>
          <a:bodyPr lIns="108000" tIns="108000" rIns="108000" bIns="108000"/>
          <a:lstStyle/>
          <a:p>
            <a:pPr marL="900000" algn="l" defTabSz="1260000" eaLnBrk="1" hangingPunct="1"/>
            <a:r>
              <a:rPr lang="fr-FR" sz="2400" b="1" dirty="0" smtClean="0">
                <a:solidFill>
                  <a:srgbClr val="762C7C"/>
                </a:solidFill>
              </a:rPr>
              <a:t>Rappels des fondamentaux de la Gestion de Projet</a:t>
            </a:r>
            <a:endParaRPr lang="fr-FR" sz="2400" b="1" dirty="0" smtClean="0">
              <a:solidFill>
                <a:srgbClr val="C00000"/>
              </a:solidFill>
            </a:endParaRPr>
          </a:p>
        </p:txBody>
      </p:sp>
      <p:grpSp>
        <p:nvGrpSpPr>
          <p:cNvPr id="2" name="Groupe 4"/>
          <p:cNvGrpSpPr>
            <a:grpSpLocks noChangeAspect="1"/>
          </p:cNvGrpSpPr>
          <p:nvPr/>
        </p:nvGrpSpPr>
        <p:grpSpPr>
          <a:xfrm>
            <a:off x="214313" y="130175"/>
            <a:ext cx="565714" cy="360000"/>
            <a:chOff x="2643188" y="1084263"/>
            <a:chExt cx="366713" cy="233363"/>
          </a:xfrm>
        </p:grpSpPr>
        <p:sp>
          <p:nvSpPr>
            <p:cNvPr id="6" name="Freeform 575"/>
            <p:cNvSpPr>
              <a:spLocks/>
            </p:cNvSpPr>
            <p:nvPr/>
          </p:nvSpPr>
          <p:spPr bwMode="auto">
            <a:xfrm>
              <a:off x="2643188" y="1087438"/>
              <a:ext cx="366713" cy="230188"/>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76"/>
            <p:cNvSpPr>
              <a:spLocks/>
            </p:cNvSpPr>
            <p:nvPr/>
          </p:nvSpPr>
          <p:spPr bwMode="auto">
            <a:xfrm>
              <a:off x="2781300" y="1133475"/>
              <a:ext cx="85725" cy="139700"/>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5875" cap="rnd">
              <a:solidFill>
                <a:schemeClr val="accent3">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577"/>
            <p:cNvSpPr>
              <a:spLocks/>
            </p:cNvSpPr>
            <p:nvPr/>
          </p:nvSpPr>
          <p:spPr bwMode="auto">
            <a:xfrm>
              <a:off x="2798763" y="1146175"/>
              <a:ext cx="31750" cy="31750"/>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78"/>
            <p:cNvSpPr>
              <a:spLocks noChangeShapeType="1"/>
            </p:cNvSpPr>
            <p:nvPr/>
          </p:nvSpPr>
          <p:spPr bwMode="auto">
            <a:xfrm flipV="1">
              <a:off x="2824163" y="1084263"/>
              <a:ext cx="1588"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79"/>
            <p:cNvSpPr>
              <a:spLocks noChangeShapeType="1"/>
            </p:cNvSpPr>
            <p:nvPr/>
          </p:nvSpPr>
          <p:spPr bwMode="auto">
            <a:xfrm flipH="1" flipV="1">
              <a:off x="2746375" y="11287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580"/>
            <p:cNvSpPr>
              <a:spLocks noChangeShapeType="1"/>
            </p:cNvSpPr>
            <p:nvPr/>
          </p:nvSpPr>
          <p:spPr bwMode="auto">
            <a:xfrm flipH="1">
              <a:off x="2744788" y="1204913"/>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581"/>
            <p:cNvSpPr>
              <a:spLocks noChangeShapeType="1"/>
            </p:cNvSpPr>
            <p:nvPr/>
          </p:nvSpPr>
          <p:spPr bwMode="auto">
            <a:xfrm>
              <a:off x="2874963" y="1206500"/>
              <a:ext cx="26988" cy="158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582"/>
            <p:cNvSpPr>
              <a:spLocks noChangeShapeType="1"/>
            </p:cNvSpPr>
            <p:nvPr/>
          </p:nvSpPr>
          <p:spPr bwMode="auto">
            <a:xfrm flipV="1">
              <a:off x="2874963" y="1131888"/>
              <a:ext cx="26988" cy="142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621284" y="1017793"/>
            <a:ext cx="9043416" cy="5355312"/>
          </a:xfrm>
          <a:prstGeom prst="rect">
            <a:avLst/>
          </a:prstGeom>
        </p:spPr>
        <p:txBody>
          <a:bodyPr wrap="square">
            <a:spAutoFit/>
          </a:bodyPr>
          <a:lstStyle/>
          <a:p>
            <a:endParaRPr lang="fr-FR" sz="1400" dirty="0" smtClean="0"/>
          </a:p>
          <a:p>
            <a:r>
              <a:rPr lang="fr-FR" sz="1400" dirty="0" smtClean="0"/>
              <a:t>Il est désigné / mandaté par la Direction Métier (technique) de concert avec le Directeur de Programme / Projet,</a:t>
            </a:r>
          </a:p>
          <a:p>
            <a:r>
              <a:rPr lang="fr-FR" sz="1400" dirty="0" smtClean="0"/>
              <a:t>Il reçoit une « feuille de route » qui décrit son champ d’action, son rôle et ses responsabilités / prérogatives. </a:t>
            </a:r>
          </a:p>
          <a:p>
            <a:pPr>
              <a:spcAft>
                <a:spcPts val="600"/>
              </a:spcAft>
            </a:pPr>
            <a:r>
              <a:rPr lang="fr-FR" sz="1400" dirty="0" smtClean="0"/>
              <a:t>Il peut être dédié complètement ou partiellement au Projet.</a:t>
            </a:r>
            <a:endParaRPr lang="fr-FR" sz="1400" b="1" dirty="0" smtClean="0"/>
          </a:p>
          <a:p>
            <a:pPr marL="180975" indent="-180975">
              <a:buClr>
                <a:schemeClr val="accent6">
                  <a:lumMod val="50000"/>
                </a:schemeClr>
              </a:buClr>
              <a:buFont typeface="Wingdings" pitchFamily="2" charset="2"/>
              <a:buChar char="§"/>
            </a:pPr>
            <a:r>
              <a:rPr lang="fr-FR" sz="1400" dirty="0" smtClean="0"/>
              <a:t> </a:t>
            </a:r>
            <a:r>
              <a:rPr lang="fr-FR" sz="1400" dirty="0" smtClean="0">
                <a:solidFill>
                  <a:srgbClr val="FF0000"/>
                </a:solidFill>
              </a:rPr>
              <a:t>Il est responsable </a:t>
            </a:r>
            <a:r>
              <a:rPr lang="fr-FR" sz="1400" dirty="0" smtClean="0"/>
              <a:t>de la communication sur l’avancement du Projet.</a:t>
            </a:r>
          </a:p>
          <a:p>
            <a:pPr marL="180975" indent="-180975">
              <a:buClr>
                <a:schemeClr val="accent6">
                  <a:lumMod val="50000"/>
                </a:schemeClr>
              </a:buClr>
              <a:buFont typeface="Wingdings" pitchFamily="2" charset="2"/>
              <a:buChar char="§"/>
            </a:pPr>
            <a:r>
              <a:rPr lang="fr-FR" sz="1400" dirty="0" smtClean="0"/>
              <a:t> Il est aussi responsable de bout en bout du Projet.</a:t>
            </a:r>
          </a:p>
          <a:p>
            <a:pPr marL="180975" indent="-180975">
              <a:buClr>
                <a:schemeClr val="accent6">
                  <a:lumMod val="50000"/>
                </a:schemeClr>
              </a:buClr>
              <a:buFont typeface="Wingdings" pitchFamily="2" charset="2"/>
              <a:buChar char="§"/>
            </a:pPr>
            <a:r>
              <a:rPr lang="fr-FR" sz="1400" dirty="0" smtClean="0"/>
              <a:t> Il anime le Comité Projet (COPROJ) et rend compte au Comité de Pilotage (COPIL).</a:t>
            </a:r>
          </a:p>
          <a:p>
            <a:pPr marL="180975" indent="-180975">
              <a:buClr>
                <a:schemeClr val="accent6">
                  <a:lumMod val="50000"/>
                </a:schemeClr>
              </a:buClr>
              <a:buFont typeface="Wingdings" pitchFamily="2" charset="2"/>
              <a:buChar char="§"/>
            </a:pPr>
            <a:r>
              <a:rPr lang="fr-FR" sz="1400" dirty="0" smtClean="0"/>
              <a:t> Il est le garant du budget au niveau projet, (consommé, ré-estimé, RàF), du niveau d’alerte (gestion des risques) du respect de la qualité, des phases en cours, des délais, des jalons clefs, (gestion des livrables).</a:t>
            </a:r>
          </a:p>
          <a:p>
            <a:pPr marL="0" lvl="1" indent="0">
              <a:spcBef>
                <a:spcPts val="1200"/>
              </a:spcBef>
              <a:tabLst>
                <a:tab pos="714375" algn="l"/>
              </a:tabLst>
            </a:pPr>
            <a:r>
              <a:rPr lang="fr-FR" sz="1400" b="1" dirty="0" smtClean="0"/>
              <a:t>		</a:t>
            </a:r>
            <a:r>
              <a:rPr lang="fr-FR" sz="1200" i="1" dirty="0" smtClean="0">
                <a:solidFill>
                  <a:srgbClr val="0070C0"/>
                </a:solidFill>
              </a:rPr>
              <a:t>Facultatif : selon la taille et l’importance du Projet, le Chef de Projet peut prendre en charge cette fonction.</a:t>
            </a:r>
          </a:p>
          <a:p>
            <a:pPr marL="0" lvl="1">
              <a:spcAft>
                <a:spcPts val="600"/>
              </a:spcAft>
              <a:tabLst>
                <a:tab pos="714375" algn="l"/>
              </a:tabLst>
            </a:pPr>
            <a:r>
              <a:rPr lang="fr-FR" sz="1400" dirty="0" smtClean="0"/>
              <a:t>Il a pour vocation d’assister le Directeur de Projet au sein de la cellule de Pilotage pour les activités suivantes :</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Suivi budgétaire </a:t>
            </a:r>
            <a:r>
              <a:rPr lang="fr-FR" sz="1400" dirty="0" smtClean="0"/>
              <a:t>: Consolidation niveau Programme du budget (j/h - €) par Projets / Lotissements (prévisibles, ré estimés, consommés, reste à faire), construction de la courbe en S, élaboration du reporting financier, construction des Tableaux de reporting détaillés / Tableaux de contrôle (conso projets / mois / intervenants - conso directions / phases - conso intervenants / projets, … ) et les graphiques associés.</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Revue de Projets </a:t>
            </a:r>
            <a:r>
              <a:rPr lang="fr-FR" sz="1400" dirty="0" smtClean="0"/>
              <a:t>avec les Chefs de Projets sur les avancements projets (délais – ressources – budget).</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Suivi des risques </a:t>
            </a:r>
            <a:r>
              <a:rPr lang="fr-FR" sz="1400" dirty="0" smtClean="0"/>
              <a:t>: Elaboration et suivi du tableau des risques et les plans d’action associés.</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Suivi des livrables.</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Gestion documentaire</a:t>
            </a:r>
            <a:r>
              <a:rPr lang="fr-FR" sz="1400" dirty="0" smtClean="0"/>
              <a:t> : S’assurer que les documents (schéma directeur, dossiers, PV de recette, CR de réunion, tableau suivi des risques et des livrables, …) soient présents dans des répertoires prédéfinis. Il peut-être aussi l’administrateur et l’animateur d’un site « share point » dédié au Programme / Projet.</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Préparation, participation et CR </a:t>
            </a:r>
            <a:r>
              <a:rPr lang="fr-FR" sz="1400" dirty="0" smtClean="0"/>
              <a:t>des instances de pilotage (COPROG, COPIL, …).</a:t>
            </a:r>
          </a:p>
          <a:p>
            <a:pPr marL="180975" lvl="1" indent="-180975">
              <a:buClr>
                <a:schemeClr val="accent6">
                  <a:lumMod val="50000"/>
                </a:schemeClr>
              </a:buClr>
              <a:buFont typeface="Wingdings" pitchFamily="2" charset="2"/>
              <a:buChar char="§"/>
              <a:tabLst>
                <a:tab pos="714375" algn="l"/>
              </a:tabLst>
            </a:pPr>
            <a:r>
              <a:rPr lang="fr-FR" sz="1400" dirty="0" smtClean="0">
                <a:solidFill>
                  <a:srgbClr val="FF0000"/>
                </a:solidFill>
              </a:rPr>
              <a:t>Assistance méthodologique </a:t>
            </a:r>
            <a:r>
              <a:rPr lang="fr-FR" sz="1400" dirty="0" smtClean="0"/>
              <a:t>auprès des Chefs de Projets sur l’outil de planification.</a:t>
            </a:r>
          </a:p>
        </p:txBody>
      </p:sp>
      <p:sp>
        <p:nvSpPr>
          <p:cNvPr id="46" name="Rectangle 45"/>
          <p:cNvSpPr/>
          <p:nvPr/>
        </p:nvSpPr>
        <p:spPr>
          <a:xfrm>
            <a:off x="3820099" y="765145"/>
            <a:ext cx="2909771" cy="338554"/>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fr-FR" sz="1600" b="1" dirty="0" smtClean="0"/>
              <a:t>Acteurs – Rôles – Instances</a:t>
            </a:r>
            <a:endParaRPr lang="fr-FR" sz="1600" dirty="0"/>
          </a:p>
        </p:txBody>
      </p:sp>
      <p:sp>
        <p:nvSpPr>
          <p:cNvPr id="15" name="Rectangle 14"/>
          <p:cNvSpPr/>
          <p:nvPr/>
        </p:nvSpPr>
        <p:spPr>
          <a:xfrm>
            <a:off x="730554" y="917545"/>
            <a:ext cx="2282997"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fr-FR" sz="1400" b="1" dirty="0" smtClean="0"/>
              <a:t>Le Chef de Projet  (MOE)</a:t>
            </a:r>
          </a:p>
        </p:txBody>
      </p:sp>
      <p:sp>
        <p:nvSpPr>
          <p:cNvPr id="16" name="Rectangle 15"/>
          <p:cNvSpPr/>
          <p:nvPr/>
        </p:nvSpPr>
        <p:spPr>
          <a:xfrm>
            <a:off x="730554" y="3114645"/>
            <a:ext cx="851515"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fr-FR" sz="1400" b="1" dirty="0" smtClean="0"/>
              <a:t>Le PMO</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ppt_Template_Capgemini</Template>
  <TotalTime>2586</TotalTime>
  <Words>686</Words>
  <Application>Microsoft Office PowerPoint</Application>
  <PresentationFormat>Format A4 (210 x 297 mm)</PresentationFormat>
  <Paragraphs>162</Paragraphs>
  <Slides>10</Slides>
  <Notes>0</Notes>
  <HiddenSlides>0</HiddenSlides>
  <MMClips>0</MMClips>
  <ScaleCrop>false</ScaleCrop>
  <HeadingPairs>
    <vt:vector size="6" baseType="variant">
      <vt:variant>
        <vt:lpstr>Thème</vt:lpstr>
      </vt:variant>
      <vt:variant>
        <vt:i4>2</vt:i4>
      </vt:variant>
      <vt:variant>
        <vt:lpstr>Serveurs OLE incorporés</vt:lpstr>
      </vt:variant>
      <vt:variant>
        <vt:i4>1</vt:i4>
      </vt:variant>
      <vt:variant>
        <vt:lpstr>Titres des diapositives</vt:lpstr>
      </vt:variant>
      <vt:variant>
        <vt:i4>10</vt:i4>
      </vt:variant>
    </vt:vector>
  </HeadingPairs>
  <TitlesOfParts>
    <vt:vector size="13" baseType="lpstr">
      <vt:lpstr>Closing slides</vt:lpstr>
      <vt:lpstr>Section break</vt:lpstr>
      <vt:lpstr>think-cell Slide</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lpstr>Rappels des fondamentaux de la Gestion de Projet</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Michel VENTURINI (mventuri)</dc:creator>
  <cp:lastModifiedBy>Michel VENTURINI (mventuri)</cp:lastModifiedBy>
  <cp:revision>379</cp:revision>
  <dcterms:created xsi:type="dcterms:W3CDTF">2015-02-26T10:12:55Z</dcterms:created>
  <dcterms:modified xsi:type="dcterms:W3CDTF">2017-09-17T23:04:29Z</dcterms:modified>
</cp:coreProperties>
</file>