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12" r:id="rId13"/>
    <p:sldId id="311" r:id="rId14"/>
    <p:sldId id="310" r:id="rId15"/>
    <p:sldId id="313" r:id="rId16"/>
    <p:sldId id="314" r:id="rId17"/>
    <p:sldId id="315" r:id="rId18"/>
    <p:sldId id="325" r:id="rId19"/>
    <p:sldId id="316" r:id="rId20"/>
    <p:sldId id="317" r:id="rId21"/>
    <p:sldId id="318" r:id="rId22"/>
    <p:sldId id="319" r:id="rId23"/>
    <p:sldId id="321" r:id="rId24"/>
    <p:sldId id="320" r:id="rId25"/>
    <p:sldId id="322" r:id="rId26"/>
    <p:sldId id="323" r:id="rId27"/>
    <p:sldId id="324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451F-615B-4E11-8E10-4A8DD6E84120}" type="datetimeFigureOut">
              <a:rPr lang="fr-FR" smtClean="0"/>
              <a:pPr/>
              <a:t>02/06/2014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2F09F-9C93-4B5D-9BB5-35C14045AA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252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F09F-9C93-4B5D-9BB5-35C14045AA5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7202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12CA44C-F897-4A66-8CC7-67FF69D7B380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2FA2-5AF5-44A3-BE56-52824ED4C640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CA8A-A9AF-48D9-AC3B-FB33F867A2D5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0818C4-8F6D-40D3-A3E6-CE38545558E1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560360-E824-47B6-87A8-4151A3AB39A5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B03E-84FA-4E0D-8758-03F087360DEE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8DFA-4419-45BA-9ADF-7D4BD73F9423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A3A5F0-B909-400A-B30F-2B77CEFAFFAC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9AE6-1409-450F-8E78-5B670BE54FA9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BAE38F-459F-4116-B9E2-713DE4A94C3D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29595-2247-44D4-9736-21B245C593B6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80279D-6C31-4EF5-8E88-C6D65565471D}" type="datetime1">
              <a:rPr lang="fr-FR" smtClean="0"/>
              <a:pPr/>
              <a:t>02/06/2014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A4D34A-92E9-427C-A107-B65EADB614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Processus </a:t>
            </a:r>
            <a:r>
              <a:rPr lang="fr-FR" dirty="0"/>
              <a:t>Unified</a:t>
            </a:r>
            <a:br>
              <a:rPr lang="fr-FR" dirty="0"/>
            </a:br>
            <a:r>
              <a:rPr lang="fr-FR" dirty="0"/>
              <a:t>Partie CONCEPTION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Unified Process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88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56992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noms </a:t>
            </a:r>
            <a:r>
              <a:rPr lang="fr-FR" dirty="0"/>
              <a:t>et groupes nominaux </a:t>
            </a:r>
            <a:r>
              <a:rPr lang="fr-FR" dirty="0" smtClean="0"/>
              <a:t>: </a:t>
            </a:r>
            <a:r>
              <a:rPr lang="fr-FR" dirty="0"/>
              <a:t>employé, contenu, formation, liste, session.</a:t>
            </a:r>
          </a:p>
          <a:p>
            <a:r>
              <a:rPr lang="fr-FR" dirty="0" smtClean="0"/>
              <a:t>pronom </a:t>
            </a:r>
            <a:r>
              <a:rPr lang="fr-FR" dirty="0"/>
              <a:t>: « il/elle </a:t>
            </a:r>
            <a:r>
              <a:rPr lang="fr-FR" dirty="0" smtClean="0"/>
              <a:t>» </a:t>
            </a: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pronoms sont </a:t>
            </a:r>
            <a:r>
              <a:rPr lang="fr-FR" dirty="0" smtClean="0"/>
              <a:t>des références </a:t>
            </a:r>
            <a:r>
              <a:rPr lang="fr-FR" dirty="0"/>
              <a:t>à un autre nom qui est souvent le sujet de la phrase précédente</a:t>
            </a:r>
            <a:r>
              <a:rPr lang="fr-FR" dirty="0" smtClean="0"/>
              <a:t>. </a:t>
            </a:r>
            <a:r>
              <a:rPr lang="fr-FR" dirty="0"/>
              <a:t>« </a:t>
            </a:r>
            <a:r>
              <a:rPr lang="fr-FR" i="1" dirty="0"/>
              <a:t>il </a:t>
            </a:r>
            <a:r>
              <a:rPr lang="fr-FR" dirty="0"/>
              <a:t>informe… » concerne de toute évidence le responsable.</a:t>
            </a:r>
          </a:p>
          <a:p>
            <a:r>
              <a:rPr lang="fr-FR" i="1" dirty="0" smtClean="0"/>
              <a:t>Employé </a:t>
            </a:r>
            <a:r>
              <a:rPr lang="fr-FR" dirty="0"/>
              <a:t>et </a:t>
            </a:r>
            <a:r>
              <a:rPr lang="fr-FR" i="1" dirty="0"/>
              <a:t>formation </a:t>
            </a:r>
            <a:r>
              <a:rPr lang="fr-FR" dirty="0"/>
              <a:t>ont été identifiés précédemment.</a:t>
            </a:r>
          </a:p>
          <a:p>
            <a:r>
              <a:rPr lang="fr-FR" dirty="0" smtClean="0"/>
              <a:t>Contenance </a:t>
            </a:r>
            <a:r>
              <a:rPr lang="fr-FR" dirty="0"/>
              <a:t>ou possession : entité à part entière ou attribut suivant les cas. </a:t>
            </a:r>
            <a:r>
              <a:rPr lang="fr-FR" dirty="0" smtClean="0"/>
              <a:t>Si l’on </a:t>
            </a:r>
            <a:r>
              <a:rPr lang="fr-FR" dirty="0"/>
              <a:t>considère qu’une formation a un contenu dont la structure est </a:t>
            </a:r>
            <a:r>
              <a:rPr lang="fr-FR" dirty="0" smtClean="0"/>
              <a:t>complexe (prérequis</a:t>
            </a:r>
            <a:r>
              <a:rPr lang="fr-FR" dirty="0"/>
              <a:t>, objectifs, plan détaillé, etc.) et un comportement, il est tout à </a:t>
            </a:r>
            <a:r>
              <a:rPr lang="fr-FR" dirty="0" smtClean="0"/>
              <a:t>fait justifié </a:t>
            </a:r>
            <a:r>
              <a:rPr lang="fr-FR" dirty="0"/>
              <a:t>d’en faire une entité. </a:t>
            </a:r>
            <a:r>
              <a:rPr lang="fr-FR" dirty="0" smtClean="0"/>
              <a:t>Comme nous </a:t>
            </a:r>
            <a:r>
              <a:rPr lang="fr-FR" dirty="0"/>
              <a:t>l’avons souligné </a:t>
            </a:r>
            <a:r>
              <a:rPr lang="fr-FR" dirty="0" smtClean="0"/>
              <a:t>précédemment, on </a:t>
            </a:r>
            <a:r>
              <a:rPr lang="fr-FR" dirty="0"/>
              <a:t>doit étudier la possibilité d’une agrégation ou d’une composition.</a:t>
            </a:r>
          </a:p>
          <a:p>
            <a:r>
              <a:rPr lang="fr-FR" dirty="0" smtClean="0"/>
              <a:t>Conteneur </a:t>
            </a:r>
            <a:r>
              <a:rPr lang="fr-FR" dirty="0"/>
              <a:t>: le mot </a:t>
            </a:r>
            <a:r>
              <a:rPr lang="fr-FR" i="1" dirty="0"/>
              <a:t>liste </a:t>
            </a:r>
            <a:r>
              <a:rPr lang="fr-FR" dirty="0"/>
              <a:t>indique simplement une multiplicité « * » </a:t>
            </a:r>
            <a:r>
              <a:rPr lang="fr-FR" dirty="0" smtClean="0"/>
              <a:t>et apporte </a:t>
            </a:r>
            <a:r>
              <a:rPr lang="fr-FR" dirty="0"/>
              <a:t>souvent une notion d’ordonnancement (contrainte </a:t>
            </a:r>
            <a:r>
              <a:rPr lang="fr-FR" dirty="0" smtClean="0"/>
              <a:t>UML {ordered</a:t>
            </a:r>
            <a:r>
              <a:rPr lang="fr-FR" dirty="0"/>
              <a:t>}). Il ne faut surtout pas identifier une entité </a:t>
            </a:r>
            <a:r>
              <a:rPr lang="fr-FR" i="1" dirty="0"/>
              <a:t>liste </a:t>
            </a:r>
            <a:r>
              <a:rPr lang="fr-FR" dirty="0"/>
              <a:t>lors de </a:t>
            </a:r>
            <a:r>
              <a:rPr lang="fr-FR" dirty="0" smtClean="0"/>
              <a:t>la phase </a:t>
            </a:r>
            <a:r>
              <a:rPr lang="fr-FR" dirty="0"/>
              <a:t>d’analyse : le choix des types de conteneur est vraiment du ressort </a:t>
            </a:r>
            <a:r>
              <a:rPr lang="fr-FR" dirty="0" smtClean="0"/>
              <a:t>de la </a:t>
            </a:r>
            <a:r>
              <a:rPr lang="fr-FR" dirty="0"/>
              <a:t>conception détaillée, voire de l’implémentation.</a:t>
            </a:r>
          </a:p>
          <a:p>
            <a:r>
              <a:rPr lang="fr-FR" dirty="0" smtClean="0"/>
              <a:t>Synonymes: </a:t>
            </a:r>
            <a:r>
              <a:rPr lang="fr-FR" i="1" dirty="0" smtClean="0"/>
              <a:t>session </a:t>
            </a:r>
            <a:r>
              <a:rPr lang="fr-FR" dirty="0" smtClean="0"/>
              <a:t>n’est pas </a:t>
            </a:r>
            <a:r>
              <a:rPr lang="fr-FR" dirty="0"/>
              <a:t>synonyme de </a:t>
            </a:r>
            <a:r>
              <a:rPr lang="fr-FR" i="1" dirty="0"/>
              <a:t>formation </a:t>
            </a:r>
            <a:r>
              <a:rPr lang="fr-FR" dirty="0"/>
              <a:t>ou </a:t>
            </a:r>
            <a:r>
              <a:rPr lang="fr-FR" i="1" dirty="0"/>
              <a:t>stage</a:t>
            </a:r>
            <a:r>
              <a:rPr lang="fr-FR" dirty="0"/>
              <a:t>. L</a:t>
            </a:r>
            <a:r>
              <a:rPr lang="fr-FR" dirty="0" smtClean="0"/>
              <a:t>e </a:t>
            </a:r>
            <a:r>
              <a:rPr lang="fr-FR" dirty="0"/>
              <a:t>concept de </a:t>
            </a:r>
            <a:r>
              <a:rPr lang="fr-FR" i="1" dirty="0" smtClean="0"/>
              <a:t>session </a:t>
            </a:r>
            <a:r>
              <a:rPr lang="fr-FR" dirty="0" smtClean="0"/>
              <a:t>ajoute </a:t>
            </a:r>
            <a:r>
              <a:rPr lang="fr-FR" dirty="0"/>
              <a:t>des notions de date et de lieu qui ne font pas partie du concept </a:t>
            </a:r>
            <a:r>
              <a:rPr lang="fr-FR" dirty="0" smtClean="0"/>
              <a:t>plus générique </a:t>
            </a:r>
            <a:r>
              <a:rPr lang="fr-FR" dirty="0"/>
              <a:t>de </a:t>
            </a:r>
            <a:r>
              <a:rPr lang="fr-FR" i="1" dirty="0"/>
              <a:t>formation</a:t>
            </a:r>
            <a:r>
              <a:rPr lang="fr-FR" dirty="0"/>
              <a:t>. O</a:t>
            </a:r>
            <a:r>
              <a:rPr lang="fr-FR" dirty="0" smtClean="0"/>
              <a:t>n </a:t>
            </a:r>
            <a:r>
              <a:rPr lang="fr-FR" dirty="0"/>
              <a:t>peut </a:t>
            </a:r>
            <a:r>
              <a:rPr lang="fr-FR" dirty="0" smtClean="0"/>
              <a:t>également reporter </a:t>
            </a:r>
            <a:r>
              <a:rPr lang="fr-FR" dirty="0"/>
              <a:t>ou annuler une </a:t>
            </a:r>
            <a:r>
              <a:rPr lang="fr-FR" i="1" dirty="0"/>
              <a:t>session</a:t>
            </a:r>
            <a:r>
              <a:rPr lang="fr-FR" dirty="0"/>
              <a:t>, </a:t>
            </a:r>
            <a:r>
              <a:rPr lang="fr-FR" dirty="0" smtClean="0"/>
              <a:t>sans modifier </a:t>
            </a:r>
            <a:r>
              <a:rPr lang="fr-FR" dirty="0"/>
              <a:t>de quelque manière que ce soit la </a:t>
            </a:r>
            <a:r>
              <a:rPr lang="fr-FR" i="1" dirty="0"/>
              <a:t>formation</a:t>
            </a:r>
            <a:r>
              <a:rPr lang="fr-FR" dirty="0"/>
              <a:t>.</a:t>
            </a:r>
          </a:p>
          <a:p>
            <a:r>
              <a:rPr lang="fr-FR" dirty="0" smtClean="0"/>
              <a:t>Verbes </a:t>
            </a:r>
            <a:r>
              <a:rPr lang="fr-FR" dirty="0"/>
              <a:t>: </a:t>
            </a:r>
            <a:r>
              <a:rPr lang="fr-FR" dirty="0" smtClean="0"/>
              <a:t>les </a:t>
            </a:r>
            <a:r>
              <a:rPr lang="fr-FR" dirty="0"/>
              <a:t>verbes représentent des échanges de messages </a:t>
            </a:r>
            <a:r>
              <a:rPr lang="fr-FR" dirty="0" smtClean="0"/>
              <a:t>entre instances</a:t>
            </a:r>
            <a:r>
              <a:rPr lang="fr-FR" dirty="0"/>
              <a:t>, et absolument pas des associations.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91989"/>
            <a:ext cx="38671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20848"/>
            <a:ext cx="2626970" cy="238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86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&lt;&lt;Lorsque </a:t>
            </a:r>
            <a:r>
              <a:rPr lang="fr-FR" dirty="0"/>
              <a:t>l’employé retourne son choix, le responsable formation inscrit le participant à la session auprès de l’organisme de formation </a:t>
            </a:r>
            <a:r>
              <a:rPr lang="fr-FR" dirty="0" smtClean="0"/>
              <a:t>concerné&gt;&gt;</a:t>
            </a:r>
          </a:p>
          <a:p>
            <a:r>
              <a:rPr lang="fr-FR" dirty="0"/>
              <a:t>Une nouvelle fois, il faut veiller à ne pas modéliser un </a:t>
            </a:r>
            <a:r>
              <a:rPr lang="fr-FR" dirty="0" smtClean="0"/>
              <a:t>comportement dynamique </a:t>
            </a:r>
            <a:r>
              <a:rPr lang="fr-FR" dirty="0"/>
              <a:t>dans le diagramme de classes ! La phrase 5 se traduirait </a:t>
            </a:r>
            <a:r>
              <a:rPr lang="fr-FR" dirty="0" smtClean="0"/>
              <a:t>directement par </a:t>
            </a:r>
            <a:r>
              <a:rPr lang="fr-FR" dirty="0"/>
              <a:t>le fragment de diagramme de séquence suivant.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904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Verbes : </a:t>
            </a:r>
            <a:r>
              <a:rPr lang="fr-FR" dirty="0" smtClean="0"/>
              <a:t>le </a:t>
            </a:r>
            <a:r>
              <a:rPr lang="fr-FR" dirty="0"/>
              <a:t>verbe </a:t>
            </a:r>
            <a:r>
              <a:rPr lang="fr-FR" dirty="0" smtClean="0"/>
              <a:t>peut caché un </a:t>
            </a:r>
            <a:r>
              <a:rPr lang="fr-FR" dirty="0"/>
              <a:t>nom ! </a:t>
            </a:r>
            <a:r>
              <a:rPr lang="fr-FR" dirty="0" smtClean="0"/>
              <a:t>Dans « le responsable </a:t>
            </a:r>
            <a:r>
              <a:rPr lang="fr-FR" dirty="0"/>
              <a:t>formation </a:t>
            </a:r>
            <a:r>
              <a:rPr lang="fr-FR" i="1" dirty="0"/>
              <a:t>inscrit </a:t>
            </a:r>
            <a:r>
              <a:rPr lang="fr-FR" dirty="0"/>
              <a:t>le participant », le diagramme de séquence </a:t>
            </a:r>
            <a:r>
              <a:rPr lang="fr-FR" dirty="0" smtClean="0"/>
              <a:t>fait apparaître </a:t>
            </a:r>
            <a:r>
              <a:rPr lang="fr-FR" dirty="0"/>
              <a:t>un message </a:t>
            </a:r>
            <a:r>
              <a:rPr lang="fr-FR" i="1" dirty="0"/>
              <a:t>inscription </a:t>
            </a:r>
            <a:r>
              <a:rPr lang="fr-FR" dirty="0"/>
              <a:t>qui porte des paramètres. </a:t>
            </a:r>
            <a:r>
              <a:rPr lang="fr-FR" dirty="0" smtClean="0"/>
              <a:t>Mais </a:t>
            </a:r>
            <a:r>
              <a:rPr lang="fr-FR" dirty="0"/>
              <a:t>nous </a:t>
            </a:r>
            <a:r>
              <a:rPr lang="fr-FR" dirty="0" smtClean="0"/>
              <a:t>avons aussi besoin </a:t>
            </a:r>
            <a:r>
              <a:rPr lang="fr-FR" dirty="0"/>
              <a:t>d’une entité </a:t>
            </a:r>
            <a:r>
              <a:rPr lang="fr-FR" i="1" dirty="0"/>
              <a:t>inscription </a:t>
            </a:r>
            <a:r>
              <a:rPr lang="fr-FR" dirty="0"/>
              <a:t>qui représente une sorte de contrat entre </a:t>
            </a:r>
            <a:r>
              <a:rPr lang="fr-FR" dirty="0" smtClean="0"/>
              <a:t>le responsable </a:t>
            </a:r>
            <a:r>
              <a:rPr lang="fr-FR" dirty="0"/>
              <a:t>et l’organisme externe. Cette entité porte des attributs (date, </a:t>
            </a:r>
            <a:r>
              <a:rPr lang="fr-FR" dirty="0" smtClean="0"/>
              <a:t>prix, etc</a:t>
            </a:r>
            <a:r>
              <a:rPr lang="fr-FR" dirty="0"/>
              <a:t>.) et des comportements </a:t>
            </a:r>
            <a:r>
              <a:rPr lang="fr-FR" dirty="0" smtClean="0"/>
              <a:t>(Reporter</a:t>
            </a:r>
            <a:r>
              <a:rPr lang="fr-FR" dirty="0"/>
              <a:t>, </a:t>
            </a:r>
            <a:r>
              <a:rPr lang="fr-FR" dirty="0" smtClean="0"/>
              <a:t>Annuler</a:t>
            </a:r>
            <a:r>
              <a:rPr lang="fr-FR" dirty="0"/>
              <a:t>, etc.). </a:t>
            </a:r>
            <a:r>
              <a:rPr lang="fr-FR" dirty="0" smtClean="0"/>
              <a:t>Les </a:t>
            </a:r>
            <a:r>
              <a:rPr lang="fr-FR" dirty="0"/>
              <a:t>entités de </a:t>
            </a:r>
            <a:r>
              <a:rPr lang="fr-FR" dirty="0" smtClean="0"/>
              <a:t>type </a:t>
            </a:r>
            <a:r>
              <a:rPr lang="fr-FR" i="1" dirty="0" smtClean="0"/>
              <a:t>contrat </a:t>
            </a:r>
            <a:r>
              <a:rPr lang="fr-FR" dirty="0"/>
              <a:t>se modélisent très fréquemment comme des classes d’association.</a:t>
            </a:r>
          </a:p>
          <a:p>
            <a:r>
              <a:rPr lang="fr-FR" dirty="0" smtClean="0"/>
              <a:t>Termes </a:t>
            </a:r>
            <a:r>
              <a:rPr lang="fr-FR" dirty="0"/>
              <a:t>vagues : le mot </a:t>
            </a:r>
            <a:r>
              <a:rPr lang="fr-FR" i="1" dirty="0"/>
              <a:t>choix </a:t>
            </a:r>
            <a:r>
              <a:rPr lang="fr-FR" dirty="0"/>
              <a:t>est délicat à modéliser. En effet, il s’agit </a:t>
            </a:r>
            <a:r>
              <a:rPr lang="fr-FR" dirty="0" smtClean="0"/>
              <a:t>d’un mot </a:t>
            </a:r>
            <a:r>
              <a:rPr lang="fr-FR" dirty="0"/>
              <a:t>imprécis, d’un terme vague. Il faut donc le situer dans le </a:t>
            </a:r>
            <a:r>
              <a:rPr lang="fr-FR" dirty="0" smtClean="0"/>
              <a:t>contexte auquel </a:t>
            </a:r>
            <a:r>
              <a:rPr lang="fr-FR" dirty="0"/>
              <a:t>il se rapporte. D’après la phrase 4, l’employé choisit une des </a:t>
            </a:r>
            <a:r>
              <a:rPr lang="fr-FR" dirty="0" smtClean="0"/>
              <a:t>sessions proposées </a:t>
            </a:r>
            <a:r>
              <a:rPr lang="fr-FR" dirty="0"/>
              <a:t>par le responsable. Le mot </a:t>
            </a:r>
            <a:r>
              <a:rPr lang="fr-FR" i="1" dirty="0"/>
              <a:t>choix </a:t>
            </a:r>
            <a:r>
              <a:rPr lang="fr-FR" dirty="0"/>
              <a:t>dans ce contexte ne </a:t>
            </a:r>
            <a:r>
              <a:rPr lang="fr-FR" dirty="0" smtClean="0"/>
              <a:t>sert qu’à </a:t>
            </a:r>
            <a:r>
              <a:rPr lang="fr-FR" dirty="0"/>
              <a:t>identifier une </a:t>
            </a:r>
            <a:r>
              <a:rPr lang="fr-FR" i="1" dirty="0"/>
              <a:t>session </a:t>
            </a:r>
            <a:r>
              <a:rPr lang="fr-FR" dirty="0"/>
              <a:t>particulière pour laquelle le responsable va </a:t>
            </a:r>
            <a:r>
              <a:rPr lang="fr-FR" dirty="0" smtClean="0"/>
              <a:t>faire une </a:t>
            </a:r>
            <a:r>
              <a:rPr lang="fr-FR" dirty="0"/>
              <a:t>demande d’inscription auprès de l’organisme de formation. Il ne </a:t>
            </a:r>
            <a:r>
              <a:rPr lang="fr-FR" dirty="0" smtClean="0"/>
              <a:t>s’agit donc </a:t>
            </a:r>
            <a:r>
              <a:rPr lang="fr-FR" dirty="0"/>
              <a:t>pas d’une nouvelle entité, mais plutôt d’un rôle joué par une </a:t>
            </a:r>
            <a:r>
              <a:rPr lang="fr-FR" dirty="0" smtClean="0"/>
              <a:t>session dans </a:t>
            </a:r>
            <a:r>
              <a:rPr lang="fr-FR" dirty="0"/>
              <a:t>une relation avec une inscription.</a:t>
            </a:r>
          </a:p>
          <a:p>
            <a:r>
              <a:rPr lang="fr-FR" dirty="0" smtClean="0"/>
              <a:t>Rôles </a:t>
            </a:r>
            <a:r>
              <a:rPr lang="fr-FR" dirty="0"/>
              <a:t>: il faut veiller à ne pas créer systématiquement de nouvelles </a:t>
            </a:r>
            <a:r>
              <a:rPr lang="fr-FR" dirty="0" smtClean="0"/>
              <a:t>entités. En </a:t>
            </a:r>
            <a:r>
              <a:rPr lang="fr-FR" dirty="0"/>
              <a:t>effet, certains noms représentent simplement des rôles joués par </a:t>
            </a:r>
            <a:r>
              <a:rPr lang="fr-FR" dirty="0" smtClean="0"/>
              <a:t>des entités </a:t>
            </a:r>
            <a:r>
              <a:rPr lang="fr-FR" dirty="0"/>
              <a:t>déjà identifiées. C’est le cas pour </a:t>
            </a:r>
            <a:r>
              <a:rPr lang="fr-FR" i="1" dirty="0"/>
              <a:t>participant</a:t>
            </a:r>
            <a:r>
              <a:rPr lang="fr-FR" dirty="0"/>
              <a:t>, qui ne décrit </a:t>
            </a:r>
            <a:r>
              <a:rPr lang="fr-FR" dirty="0" smtClean="0"/>
              <a:t>qu’un rôle </a:t>
            </a:r>
            <a:r>
              <a:rPr lang="fr-FR" dirty="0"/>
              <a:t>joué par un employé dans le cadre d’une session.</a:t>
            </a:r>
          </a:p>
          <a:p>
            <a:r>
              <a:rPr lang="fr-FR" dirty="0" smtClean="0"/>
              <a:t>Acteurs</a:t>
            </a:r>
            <a:r>
              <a:rPr lang="fr-FR" dirty="0"/>
              <a:t>:</a:t>
            </a:r>
            <a:r>
              <a:rPr lang="fr-FR" dirty="0" smtClean="0"/>
              <a:t> </a:t>
            </a:r>
            <a:r>
              <a:rPr lang="fr-FR" dirty="0"/>
              <a:t>Faut-il relier </a:t>
            </a:r>
            <a:r>
              <a:rPr lang="fr-FR" i="1" dirty="0"/>
              <a:t>organisme de formation </a:t>
            </a:r>
            <a:r>
              <a:rPr lang="fr-FR" dirty="0"/>
              <a:t>à </a:t>
            </a:r>
            <a:r>
              <a:rPr lang="fr-FR" i="1" dirty="0"/>
              <a:t>session </a:t>
            </a:r>
            <a:r>
              <a:rPr lang="fr-FR" dirty="0"/>
              <a:t>? C’est ce que </a:t>
            </a:r>
            <a:r>
              <a:rPr lang="fr-FR" dirty="0" smtClean="0"/>
              <a:t>semble indiquer </a:t>
            </a:r>
            <a:r>
              <a:rPr lang="fr-FR" dirty="0"/>
              <a:t>la phrase 5. Toutefois, nous avons vu avec la phrase 4 que </a:t>
            </a:r>
            <a:r>
              <a:rPr lang="fr-FR" dirty="0" smtClean="0"/>
              <a:t>les sessions </a:t>
            </a:r>
            <a:r>
              <a:rPr lang="fr-FR" dirty="0"/>
              <a:t>se rapportent toutes à une formation. Il est donc plus judicieux </a:t>
            </a:r>
            <a:r>
              <a:rPr lang="fr-FR" dirty="0" smtClean="0"/>
              <a:t>de relier </a:t>
            </a:r>
            <a:r>
              <a:rPr lang="fr-FR" dirty="0"/>
              <a:t>directement </a:t>
            </a:r>
            <a:r>
              <a:rPr lang="fr-FR" i="1" dirty="0"/>
              <a:t>organisme de formation </a:t>
            </a:r>
            <a:r>
              <a:rPr lang="fr-FR" dirty="0"/>
              <a:t>à </a:t>
            </a:r>
            <a:r>
              <a:rPr lang="fr-FR" i="1" dirty="0"/>
              <a:t>formation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175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0648"/>
          </a:xfrm>
        </p:spPr>
        <p:txBody>
          <a:bodyPr>
            <a:normAutofit/>
          </a:bodyPr>
          <a:lstStyle/>
          <a:p>
            <a:r>
              <a:rPr lang="fr-FR" dirty="0" smtClean="0"/>
              <a:t>Correction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40481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78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&lt;&lt;Le </a:t>
            </a:r>
            <a:r>
              <a:rPr lang="fr-FR" dirty="0"/>
              <a:t>responsable formation contrôle par la suite la facture que lui a adressée l’organisme de formation avant de la transmettre au comptable des </a:t>
            </a:r>
            <a:r>
              <a:rPr lang="fr-FR" dirty="0" smtClean="0"/>
              <a:t>achats&gt;&gt;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42481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50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final de l’analyse linguistique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5976664" cy="528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95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Structuration en paquet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56769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18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Structuration en paquet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r>
              <a:rPr lang="fr-FR" dirty="0" smtClean="0"/>
              <a:t>Trois packages peuvent être réalisées: Comptable, DemandeDeFormation et GestionDuCatalogue.</a:t>
            </a:r>
          </a:p>
          <a:p>
            <a:r>
              <a:rPr lang="fr-FR" dirty="0" smtClean="0"/>
              <a:t>Réalisez un schéma avec les dépendances entre les packages.</a:t>
            </a:r>
          </a:p>
          <a:p>
            <a:r>
              <a:rPr lang="fr-FR" dirty="0" smtClean="0"/>
              <a:t>Pouvez vous en déduire des changements au niveau de la navigabilité!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30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101550" cy="389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49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9126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en couches du système de gestion des demandes de </a:t>
            </a:r>
            <a:r>
              <a:rPr lang="fr-FR" dirty="0"/>
              <a:t>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68760"/>
            <a:ext cx="1583847" cy="231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8064"/>
            <a:ext cx="4976736" cy="461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627784" y="3645024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L’architecture de l’étude de cas peut être représenté en quatre couches: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présentation: elle contient les classes de l’IHM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applicative/coordination: elle contient les classes contrôleurs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métier/domaine: elle contient les classes propres au métier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persistance des données: elle a le rôle de faire persister les classes métiers.</a:t>
            </a:r>
          </a:p>
          <a:p>
            <a:r>
              <a:rPr lang="fr-FR" sz="1600" dirty="0" smtClean="0"/>
              <a:t>Et une couche transverse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techniques: elles contient des services comme l’authentification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37851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linguistique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268960"/>
          </a:xfrm>
        </p:spPr>
        <p:txBody>
          <a:bodyPr>
            <a:normAutofit fontScale="92500"/>
          </a:bodyPr>
          <a:lstStyle/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analyse lexicale du texte de l’énoncé </a:t>
            </a:r>
            <a:r>
              <a:rPr lang="fr-FR" dirty="0" smtClean="0"/>
              <a:t>peut être efficace </a:t>
            </a:r>
            <a:r>
              <a:rPr lang="fr-FR" dirty="0"/>
              <a:t>pour découvrir des objets candidats dans les cas difficiles, par exemple si </a:t>
            </a:r>
            <a:r>
              <a:rPr lang="fr-FR" dirty="0" smtClean="0"/>
              <a:t>le modélisateur </a:t>
            </a:r>
            <a:r>
              <a:rPr lang="fr-FR" dirty="0"/>
              <a:t>connaît mal le domaine métier</a:t>
            </a:r>
            <a:r>
              <a:rPr lang="fr-FR" dirty="0" smtClean="0"/>
              <a:t>. Mais elle n’est pas obligatoire!</a:t>
            </a:r>
          </a:p>
          <a:p>
            <a:endParaRPr lang="fr-FR" dirty="0" smtClean="0"/>
          </a:p>
          <a:p>
            <a:r>
              <a:rPr lang="fr-FR" b="1" dirty="0" smtClean="0"/>
              <a:t>&lt;&lt;Le </a:t>
            </a:r>
            <a:r>
              <a:rPr lang="fr-FR" b="1" dirty="0"/>
              <a:t>processus de formation </a:t>
            </a:r>
            <a:r>
              <a:rPr lang="fr-FR" b="1" dirty="0" smtClean="0"/>
              <a:t>est initialisé lorsque </a:t>
            </a:r>
            <a:r>
              <a:rPr lang="fr-FR" b="1" dirty="0"/>
              <a:t>le </a:t>
            </a:r>
            <a:r>
              <a:rPr lang="fr-FR" b="1" dirty="0">
                <a:solidFill>
                  <a:srgbClr val="FF0000"/>
                </a:solidFill>
              </a:rPr>
              <a:t>responsable formation </a:t>
            </a:r>
            <a:r>
              <a:rPr lang="fr-FR" b="1" dirty="0">
                <a:solidFill>
                  <a:srgbClr val="92D050"/>
                </a:solidFill>
              </a:rPr>
              <a:t>reçoit</a:t>
            </a:r>
            <a:r>
              <a:rPr lang="fr-FR" b="1" dirty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une demande </a:t>
            </a:r>
            <a:r>
              <a:rPr lang="fr-FR" b="1" dirty="0">
                <a:solidFill>
                  <a:srgbClr val="FF0000"/>
                </a:solidFill>
              </a:rPr>
              <a:t>de formation</a:t>
            </a:r>
            <a:r>
              <a:rPr lang="fr-FR" b="1" dirty="0"/>
              <a:t> de la part d’un </a:t>
            </a:r>
            <a:r>
              <a:rPr lang="fr-FR" b="1" dirty="0" smtClean="0">
                <a:solidFill>
                  <a:srgbClr val="FF0000"/>
                </a:solidFill>
              </a:rPr>
              <a:t>employé</a:t>
            </a:r>
            <a:r>
              <a:rPr lang="fr-FR" b="1" dirty="0" smtClean="0"/>
              <a:t>.&gt;&gt;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69160"/>
            <a:ext cx="3695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58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Choisir un use case: Le use case Créer des formations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786727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768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use case &lt;&lt;Créer des formations&gt;&gt;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passage de l’analyse à la conception consiste à ouvrir la boîte noire du système afin de détailler ce qui se trouve à l’intérieur de cette boîte.</a:t>
            </a:r>
          </a:p>
          <a:p>
            <a:r>
              <a:rPr lang="fr-FR" dirty="0" smtClean="0"/>
              <a:t>Diagramme de séquence boite fermé: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048"/>
            <a:ext cx="63055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863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67600" cy="580926"/>
          </a:xfrm>
        </p:spPr>
        <p:txBody>
          <a:bodyPr/>
          <a:lstStyle/>
          <a:p>
            <a:r>
              <a:rPr lang="fr-FR" dirty="0" smtClean="0"/>
              <a:t>Diagramme de collaboration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7467600" cy="823865"/>
          </a:xfrm>
        </p:spPr>
        <p:txBody>
          <a:bodyPr/>
          <a:lstStyle/>
          <a:p>
            <a:r>
              <a:rPr lang="fr-FR" dirty="0" smtClean="0"/>
              <a:t>Nous réalisons déjà un diagramme de collaboration partiel.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3"/>
            <a:ext cx="7632848" cy="412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14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2376264" cy="1426170"/>
          </a:xfrm>
        </p:spPr>
        <p:txBody>
          <a:bodyPr>
            <a:normAutofit/>
          </a:bodyPr>
          <a:lstStyle/>
          <a:p>
            <a:r>
              <a:rPr lang="fr-FR" dirty="0" smtClean="0"/>
              <a:t>Hiérarchie dans EA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6250"/>
            <a:ext cx="49815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65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d’interaction (séquence system ouvert)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12776"/>
            <a:ext cx="809428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095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</a:t>
            </a:r>
            <a:r>
              <a:rPr lang="fr-FR" dirty="0" smtClean="0"/>
              <a:t>d’interaction complet </a:t>
            </a:r>
            <a:r>
              <a:rPr lang="fr-FR" dirty="0"/>
              <a:t>(séquence system ouvert)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30826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 </a:t>
            </a:r>
            <a:r>
              <a:rPr lang="fr-FR" dirty="0" err="1" smtClean="0"/>
              <a:t>géneré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651" y="1556793"/>
            <a:ext cx="8462797" cy="39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065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Demandez votre </a:t>
            </a:r>
            <a:r>
              <a:rPr lang="fr-FR" dirty="0"/>
              <a:t>é</a:t>
            </a:r>
            <a:r>
              <a:rPr lang="fr-FR" dirty="0" smtClean="0"/>
              <a:t>tude de cas à votre formateur!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638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L</a:t>
            </a:r>
            <a:r>
              <a:rPr lang="fr-FR" b="1" dirty="0" smtClean="0"/>
              <a:t>es noms </a:t>
            </a:r>
            <a:r>
              <a:rPr lang="fr-FR" b="1" dirty="0"/>
              <a:t>et </a:t>
            </a:r>
            <a:r>
              <a:rPr lang="fr-FR" b="1" dirty="0" smtClean="0"/>
              <a:t>les groupes nominaux </a:t>
            </a:r>
            <a:r>
              <a:rPr lang="fr-FR" dirty="0" smtClean="0"/>
              <a:t>sont les objets entités .</a:t>
            </a:r>
          </a:p>
          <a:p>
            <a:r>
              <a:rPr lang="fr-FR" b="1" dirty="0" smtClean="0"/>
              <a:t>« </a:t>
            </a:r>
            <a:r>
              <a:rPr lang="fr-FR" b="1" dirty="0"/>
              <a:t>ce/cette », « ces » </a:t>
            </a:r>
            <a:r>
              <a:rPr lang="fr-FR" dirty="0"/>
              <a:t>: </a:t>
            </a:r>
            <a:r>
              <a:rPr lang="fr-FR" dirty="0" smtClean="0"/>
              <a:t>le mot « </a:t>
            </a:r>
            <a:r>
              <a:rPr lang="fr-FR" dirty="0"/>
              <a:t>ce » fait presque toujours référence au sujet de la phrase </a:t>
            </a:r>
            <a:r>
              <a:rPr lang="fr-FR" dirty="0" smtClean="0"/>
              <a:t>précédente</a:t>
            </a:r>
          </a:p>
          <a:p>
            <a:r>
              <a:rPr lang="fr-FR" b="1" dirty="0" smtClean="0"/>
              <a:t>Synonymes</a:t>
            </a:r>
            <a:r>
              <a:rPr lang="fr-FR" dirty="0" smtClean="0"/>
              <a:t> : deux noms peuvent représenter la même entité.</a:t>
            </a:r>
            <a:endParaRPr lang="fr-FR" dirty="0"/>
          </a:p>
          <a:p>
            <a:r>
              <a:rPr lang="fr-FR" dirty="0" smtClean="0"/>
              <a:t>« </a:t>
            </a:r>
            <a:r>
              <a:rPr lang="fr-FR" b="1" dirty="0"/>
              <a:t>son/sa</a:t>
            </a:r>
            <a:r>
              <a:rPr lang="fr-FR" dirty="0"/>
              <a:t> », « </a:t>
            </a:r>
            <a:r>
              <a:rPr lang="fr-FR" b="1" dirty="0"/>
              <a:t>ses</a:t>
            </a:r>
            <a:r>
              <a:rPr lang="fr-FR" dirty="0"/>
              <a:t> </a:t>
            </a:r>
            <a:r>
              <a:rPr lang="fr-FR" dirty="0" smtClean="0"/>
              <a:t>»: une </a:t>
            </a:r>
            <a:r>
              <a:rPr lang="fr-FR" dirty="0"/>
              <a:t>association ou </a:t>
            </a:r>
            <a:r>
              <a:rPr lang="fr-FR" dirty="0" smtClean="0"/>
              <a:t> d’un attribut. Il s’agit:</a:t>
            </a:r>
          </a:p>
          <a:p>
            <a:pPr lvl="1"/>
            <a:r>
              <a:rPr lang="fr-FR" dirty="0" smtClean="0"/>
              <a:t>d’une association </a:t>
            </a:r>
            <a:r>
              <a:rPr lang="fr-FR" dirty="0"/>
              <a:t>si </a:t>
            </a:r>
            <a:r>
              <a:rPr lang="fr-FR" dirty="0" smtClean="0"/>
              <a:t>le possesseur </a:t>
            </a:r>
            <a:r>
              <a:rPr lang="fr-FR" dirty="0"/>
              <a:t>et la possession sont tous les deux des </a:t>
            </a:r>
            <a:r>
              <a:rPr lang="fr-FR" dirty="0" smtClean="0"/>
              <a:t>concepts.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’attribut </a:t>
            </a:r>
            <a:r>
              <a:rPr lang="fr-FR" dirty="0"/>
              <a:t>si la possession est une simple caractéristique du possesseur.</a:t>
            </a:r>
          </a:p>
          <a:p>
            <a:r>
              <a:rPr lang="fr-FR" dirty="0" smtClean="0"/>
              <a:t>« </a:t>
            </a:r>
            <a:r>
              <a:rPr lang="fr-FR" b="1" dirty="0"/>
              <a:t>ou</a:t>
            </a:r>
            <a:r>
              <a:rPr lang="fr-FR" dirty="0"/>
              <a:t> </a:t>
            </a:r>
            <a:r>
              <a:rPr lang="fr-FR" dirty="0" smtClean="0"/>
              <a:t>»: </a:t>
            </a: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« ou exclusif » doit faire penser </a:t>
            </a:r>
            <a:r>
              <a:rPr lang="fr-FR" dirty="0" smtClean="0"/>
              <a:t>à une </a:t>
            </a:r>
            <a:r>
              <a:rPr lang="fr-FR" dirty="0"/>
              <a:t>relation de généralisation/spécialisation, mais uniquement si les </a:t>
            </a:r>
            <a:r>
              <a:rPr lang="fr-FR" dirty="0" smtClean="0"/>
              <a:t>concepts spécialisés </a:t>
            </a:r>
            <a:r>
              <a:rPr lang="fr-FR" dirty="0"/>
              <a:t>ont des attributs et des comportements différents. Dans </a:t>
            </a:r>
            <a:r>
              <a:rPr lang="fr-FR" dirty="0" smtClean="0"/>
              <a:t>le cas </a:t>
            </a:r>
            <a:r>
              <a:rPr lang="fr-FR" dirty="0"/>
              <a:t>contraire, il vaut mieux introduire un simple type énuméré</a:t>
            </a:r>
            <a:r>
              <a:rPr lang="fr-FR" dirty="0" smtClean="0"/>
              <a:t>.. </a:t>
            </a:r>
          </a:p>
          <a:p>
            <a:r>
              <a:rPr lang="fr-FR" b="1" dirty="0" smtClean="0"/>
              <a:t>Verbes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représente une association.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766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400" b="1" dirty="0" smtClean="0"/>
              <a:t>&lt;&lt;</a:t>
            </a:r>
            <a:r>
              <a:rPr lang="fr-FR" sz="3400" b="1" dirty="0"/>
              <a:t>Cette </a:t>
            </a:r>
            <a:r>
              <a:rPr lang="fr-FR" sz="3400" b="1" dirty="0">
                <a:solidFill>
                  <a:srgbClr val="FF0000"/>
                </a:solidFill>
              </a:rPr>
              <a:t>demande</a:t>
            </a:r>
            <a:r>
              <a:rPr lang="fr-FR" sz="3400" b="1" dirty="0"/>
              <a:t> est instruite par le </a:t>
            </a:r>
            <a:r>
              <a:rPr lang="fr-FR" sz="3400" b="1" dirty="0">
                <a:solidFill>
                  <a:srgbClr val="FF0000"/>
                </a:solidFill>
              </a:rPr>
              <a:t>responsable</a:t>
            </a:r>
            <a:r>
              <a:rPr lang="fr-FR" sz="3400" b="1" dirty="0"/>
              <a:t> qui </a:t>
            </a:r>
            <a:r>
              <a:rPr lang="fr-FR" sz="3400" b="1" dirty="0">
                <a:solidFill>
                  <a:srgbClr val="92D050"/>
                </a:solidFill>
              </a:rPr>
              <a:t>qualifie</a:t>
            </a:r>
            <a:r>
              <a:rPr lang="fr-FR" sz="3400" b="1" dirty="0"/>
              <a:t> la </a:t>
            </a:r>
            <a:r>
              <a:rPr lang="fr-FR" sz="3400" b="1" dirty="0">
                <a:solidFill>
                  <a:srgbClr val="FF0000"/>
                </a:solidFill>
              </a:rPr>
              <a:t>demande</a:t>
            </a:r>
            <a:r>
              <a:rPr lang="fr-FR" sz="3400" b="1" dirty="0"/>
              <a:t> et </a:t>
            </a:r>
            <a:r>
              <a:rPr lang="fr-FR" sz="3400" b="1" dirty="0">
                <a:solidFill>
                  <a:srgbClr val="92D050"/>
                </a:solidFill>
              </a:rPr>
              <a:t>transmet</a:t>
            </a:r>
            <a:r>
              <a:rPr lang="fr-FR" sz="3400" b="1" dirty="0"/>
              <a:t> </a:t>
            </a:r>
            <a:r>
              <a:rPr lang="fr-FR" sz="3400" b="1" dirty="0" smtClean="0"/>
              <a:t>son </a:t>
            </a:r>
            <a:r>
              <a:rPr lang="fr-FR" sz="3400" b="1" dirty="0" smtClean="0">
                <a:solidFill>
                  <a:srgbClr val="FF0000"/>
                </a:solidFill>
              </a:rPr>
              <a:t>accord</a:t>
            </a:r>
            <a:r>
              <a:rPr lang="fr-FR" sz="3400" b="1" dirty="0" smtClean="0"/>
              <a:t> </a:t>
            </a:r>
            <a:r>
              <a:rPr lang="fr-FR" sz="3400" b="1" dirty="0"/>
              <a:t>ou son </a:t>
            </a:r>
            <a:r>
              <a:rPr lang="fr-FR" sz="3400" b="1" dirty="0">
                <a:solidFill>
                  <a:srgbClr val="FF0000"/>
                </a:solidFill>
              </a:rPr>
              <a:t>désaccord</a:t>
            </a:r>
            <a:r>
              <a:rPr lang="fr-FR" sz="3400" b="1" dirty="0"/>
              <a:t> à </a:t>
            </a:r>
            <a:r>
              <a:rPr lang="fr-FR" sz="3400" b="1" dirty="0">
                <a:solidFill>
                  <a:srgbClr val="FF0000"/>
                </a:solidFill>
              </a:rPr>
              <a:t>l’intéressé</a:t>
            </a:r>
            <a:r>
              <a:rPr lang="fr-FR" sz="3400" b="1" dirty="0" smtClean="0"/>
              <a:t>.&gt;&gt;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b="1" dirty="0"/>
              <a:t>Les noms et les groupes nominaux </a:t>
            </a:r>
            <a:r>
              <a:rPr lang="fr-FR" dirty="0"/>
              <a:t>sont les objets entités .</a:t>
            </a:r>
          </a:p>
          <a:p>
            <a:r>
              <a:rPr lang="fr-FR" b="1" dirty="0"/>
              <a:t>« ce/cette », « ces » </a:t>
            </a:r>
            <a:r>
              <a:rPr lang="fr-FR" dirty="0"/>
              <a:t>: l</a:t>
            </a:r>
            <a:r>
              <a:rPr lang="fr-FR" dirty="0" smtClean="0"/>
              <a:t>es </a:t>
            </a:r>
            <a:r>
              <a:rPr lang="fr-FR" dirty="0"/>
              <a:t>concepts </a:t>
            </a:r>
            <a:r>
              <a:rPr lang="fr-FR" i="1" dirty="0"/>
              <a:t>demande </a:t>
            </a:r>
            <a:r>
              <a:rPr lang="fr-FR" dirty="0"/>
              <a:t>et </a:t>
            </a:r>
            <a:r>
              <a:rPr lang="fr-FR" i="1" dirty="0"/>
              <a:t>demande de formation </a:t>
            </a:r>
            <a:r>
              <a:rPr lang="fr-FR" dirty="0"/>
              <a:t>sont donc identiques.</a:t>
            </a:r>
          </a:p>
          <a:p>
            <a:r>
              <a:rPr lang="fr-FR" b="1" dirty="0"/>
              <a:t>Synonymes</a:t>
            </a:r>
            <a:r>
              <a:rPr lang="fr-FR" dirty="0"/>
              <a:t> : </a:t>
            </a:r>
            <a:r>
              <a:rPr lang="fr-FR" i="1" dirty="0"/>
              <a:t>responsable </a:t>
            </a:r>
            <a:r>
              <a:rPr lang="fr-FR" dirty="0"/>
              <a:t>est un nom plus court que </a:t>
            </a:r>
            <a:r>
              <a:rPr lang="fr-FR" i="1" dirty="0"/>
              <a:t>responsable formation</a:t>
            </a:r>
            <a:r>
              <a:rPr lang="fr-FR" dirty="0"/>
              <a:t>. Idem entre </a:t>
            </a:r>
            <a:r>
              <a:rPr lang="fr-FR" i="1" dirty="0"/>
              <a:t>intéressé </a:t>
            </a:r>
            <a:r>
              <a:rPr lang="fr-FR" dirty="0"/>
              <a:t>et l’employé qui a émis la demande.</a:t>
            </a:r>
          </a:p>
          <a:p>
            <a:r>
              <a:rPr lang="fr-FR" dirty="0" smtClean="0"/>
              <a:t>« </a:t>
            </a:r>
            <a:r>
              <a:rPr lang="fr-FR" b="1" dirty="0"/>
              <a:t>ou</a:t>
            </a:r>
            <a:r>
              <a:rPr lang="fr-FR" dirty="0"/>
              <a:t> »: </a:t>
            </a:r>
            <a:r>
              <a:rPr lang="fr-FR" dirty="0" smtClean="0"/>
              <a:t>l’accord </a:t>
            </a:r>
            <a:r>
              <a:rPr lang="fr-FR" dirty="0"/>
              <a:t>ou le désaccord sont des spécialisations d’une entité </a:t>
            </a:r>
            <a:r>
              <a:rPr lang="fr-FR" i="1" dirty="0"/>
              <a:t>réponse </a:t>
            </a:r>
            <a:r>
              <a:rPr lang="fr-FR" dirty="0"/>
              <a:t>relative à la demande. </a:t>
            </a:r>
          </a:p>
          <a:p>
            <a:r>
              <a:rPr lang="fr-FR" b="1" dirty="0"/>
              <a:t>Verbes</a:t>
            </a:r>
            <a:r>
              <a:rPr lang="fr-FR" dirty="0"/>
              <a:t> : </a:t>
            </a:r>
            <a:r>
              <a:rPr lang="fr-FR" dirty="0" smtClean="0"/>
              <a:t>la demande </a:t>
            </a:r>
            <a:r>
              <a:rPr lang="fr-FR" dirty="0"/>
              <a:t>est reçue par le responsable, puis instruite et enfin qualifiée. Il n’est pas question de dessiner trois associations pour modéliser toutes les actions que le responsable peut effectuer à propos de la demande. Au contraire, le diagramme de classes doit représenter une vue statique qui soit valable à tout moment. Nous renommons donc l’association entre </a:t>
            </a:r>
            <a:r>
              <a:rPr lang="fr-FR" i="1" dirty="0"/>
              <a:t>responsable </a:t>
            </a:r>
            <a:r>
              <a:rPr lang="fr-FR" dirty="0"/>
              <a:t>et </a:t>
            </a:r>
            <a:r>
              <a:rPr lang="fr-FR" i="1" dirty="0"/>
              <a:t>demande </a:t>
            </a:r>
            <a:r>
              <a:rPr lang="fr-FR" dirty="0"/>
              <a:t>avec un verbe plus neutre (</a:t>
            </a:r>
            <a:r>
              <a:rPr lang="fr-FR" i="1" dirty="0"/>
              <a:t>traiter</a:t>
            </a:r>
            <a:r>
              <a:rPr lang="fr-FR" dirty="0"/>
              <a:t>), et nous modifions les multiplicités en conséquence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900" dirty="0" smtClean="0"/>
              <a:t>Essayez avant de passer à la page suivante de faire votre diagramme d’objet!</a:t>
            </a:r>
            <a:endParaRPr lang="fr-FR" sz="2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491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0688"/>
          </a:xfrm>
        </p:spPr>
        <p:txBody>
          <a:bodyPr/>
          <a:lstStyle/>
          <a:p>
            <a:r>
              <a:rPr lang="fr-FR" dirty="0" smtClean="0"/>
              <a:t>Correction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36957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52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&lt;&lt;</a:t>
            </a:r>
            <a:r>
              <a:rPr lang="fr-FR" b="1" dirty="0"/>
              <a:t>En cas d’accord, le responsable </a:t>
            </a:r>
            <a:r>
              <a:rPr lang="fr-FR" b="1" dirty="0" smtClean="0"/>
              <a:t>recherche, </a:t>
            </a:r>
            <a:r>
              <a:rPr lang="fr-FR" b="1" dirty="0"/>
              <a:t>dans le catalogue des formations </a:t>
            </a:r>
            <a:r>
              <a:rPr lang="fr-FR" b="1" dirty="0" smtClean="0"/>
              <a:t>agréées, un </a:t>
            </a:r>
            <a:r>
              <a:rPr lang="fr-FR" b="1" dirty="0"/>
              <a:t>stage correspondant à la </a:t>
            </a:r>
            <a:r>
              <a:rPr lang="fr-FR" b="1" dirty="0" smtClean="0"/>
              <a:t>demande&gt;&gt;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Réalisez l’analyse linguistique et proposez un diagramme d’objet!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122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90892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Correction</a:t>
            </a:r>
          </a:p>
          <a:p>
            <a:pPr lvl="1"/>
            <a:r>
              <a:rPr lang="fr-FR" dirty="0"/>
              <a:t>N</a:t>
            </a:r>
            <a:r>
              <a:rPr lang="fr-FR" dirty="0" smtClean="0"/>
              <a:t>oms </a:t>
            </a:r>
            <a:r>
              <a:rPr lang="fr-FR" dirty="0"/>
              <a:t>et groupes </a:t>
            </a:r>
            <a:r>
              <a:rPr lang="fr-FR" dirty="0" smtClean="0"/>
              <a:t>nominaux: </a:t>
            </a:r>
            <a:r>
              <a:rPr lang="fr-FR" dirty="0"/>
              <a:t>accord, responsable, catalogue, formation, stage, </a:t>
            </a:r>
            <a:r>
              <a:rPr lang="fr-FR" dirty="0" smtClean="0"/>
              <a:t>demande. </a:t>
            </a:r>
            <a:r>
              <a:rPr lang="fr-FR" i="1" dirty="0" smtClean="0"/>
              <a:t>Accord</a:t>
            </a:r>
            <a:r>
              <a:rPr lang="fr-FR" dirty="0"/>
              <a:t>, </a:t>
            </a:r>
            <a:r>
              <a:rPr lang="fr-FR" i="1" dirty="0"/>
              <a:t>responsable </a:t>
            </a:r>
            <a:r>
              <a:rPr lang="fr-FR" dirty="0"/>
              <a:t>et </a:t>
            </a:r>
            <a:r>
              <a:rPr lang="fr-FR" i="1" dirty="0"/>
              <a:t>demande </a:t>
            </a:r>
            <a:r>
              <a:rPr lang="fr-FR" dirty="0"/>
              <a:t>ont été identifiés précédemment.</a:t>
            </a:r>
          </a:p>
          <a:p>
            <a:pPr lvl="1"/>
            <a:r>
              <a:rPr lang="fr-FR" dirty="0" smtClean="0"/>
              <a:t>Conteneur: </a:t>
            </a:r>
            <a:r>
              <a:rPr lang="fr-FR" i="1" dirty="0"/>
              <a:t>catalogue </a:t>
            </a:r>
            <a:r>
              <a:rPr lang="fr-FR" dirty="0"/>
              <a:t>est un conteneur composé de </a:t>
            </a:r>
            <a:r>
              <a:rPr lang="fr-FR" i="1" dirty="0"/>
              <a:t>formations </a:t>
            </a:r>
            <a:r>
              <a:rPr lang="fr-FR" dirty="0"/>
              <a:t>.</a:t>
            </a:r>
            <a:r>
              <a:rPr lang="fr-FR" dirty="0" smtClean="0"/>
              <a:t> Les </a:t>
            </a:r>
            <a:r>
              <a:rPr lang="fr-FR" dirty="0"/>
              <a:t>deux peuvent donner lieu à des entités, </a:t>
            </a:r>
            <a:r>
              <a:rPr lang="fr-FR" dirty="0" smtClean="0"/>
              <a:t>surtout si </a:t>
            </a:r>
            <a:r>
              <a:rPr lang="fr-FR" dirty="0"/>
              <a:t>elles portent des attributs </a:t>
            </a:r>
            <a:r>
              <a:rPr lang="fr-FR" dirty="0" smtClean="0"/>
              <a:t>et des </a:t>
            </a:r>
            <a:r>
              <a:rPr lang="fr-FR" dirty="0"/>
              <a:t>comportements. </a:t>
            </a:r>
            <a:r>
              <a:rPr lang="fr-FR" dirty="0" smtClean="0"/>
              <a:t>On a donc le choix entre une </a:t>
            </a:r>
            <a:r>
              <a:rPr lang="fr-FR" dirty="0"/>
              <a:t>agrégation ou </a:t>
            </a:r>
            <a:r>
              <a:rPr lang="fr-FR" dirty="0" smtClean="0"/>
              <a:t>une </a:t>
            </a:r>
            <a:r>
              <a:rPr lang="fr-FR" dirty="0"/>
              <a:t>composition. </a:t>
            </a:r>
            <a:endParaRPr lang="fr-FR" dirty="0" smtClean="0"/>
          </a:p>
          <a:p>
            <a:pPr lvl="1"/>
            <a:r>
              <a:rPr lang="fr-FR" dirty="0" smtClean="0"/>
              <a:t>Pluriel </a:t>
            </a:r>
            <a:r>
              <a:rPr lang="fr-FR" dirty="0"/>
              <a:t>: le </a:t>
            </a:r>
            <a:r>
              <a:rPr lang="fr-FR" dirty="0" smtClean="0"/>
              <a:t>catalogue </a:t>
            </a:r>
            <a:r>
              <a:rPr lang="fr-FR" i="1" dirty="0"/>
              <a:t>des </a:t>
            </a:r>
            <a:r>
              <a:rPr lang="fr-FR" dirty="0" smtClean="0"/>
              <a:t>formation</a:t>
            </a:r>
            <a:r>
              <a:rPr lang="fr-FR" i="1" dirty="0" smtClean="0"/>
              <a:t>s</a:t>
            </a:r>
            <a:r>
              <a:rPr lang="fr-FR" dirty="0" smtClean="0"/>
              <a:t>  signifie que le catalogue est composé de plusieurs entité formation donc on aura une multiplicité </a:t>
            </a:r>
            <a:r>
              <a:rPr lang="fr-FR" dirty="0"/>
              <a:t>« 0..* » sur une association.</a:t>
            </a:r>
          </a:p>
          <a:p>
            <a:pPr lvl="1"/>
            <a:r>
              <a:rPr lang="fr-FR" dirty="0" smtClean="0"/>
              <a:t>Verbes </a:t>
            </a:r>
            <a:r>
              <a:rPr lang="fr-FR" dirty="0"/>
              <a:t>: </a:t>
            </a:r>
            <a:r>
              <a:rPr lang="fr-FR" dirty="0" smtClean="0"/>
              <a:t>les </a:t>
            </a:r>
            <a:r>
              <a:rPr lang="fr-FR" dirty="0"/>
              <a:t>verbes correspondent souvent à des </a:t>
            </a:r>
            <a:r>
              <a:rPr lang="fr-FR" dirty="0" smtClean="0"/>
              <a:t>opérations effectuées sur </a:t>
            </a:r>
            <a:r>
              <a:rPr lang="fr-FR" dirty="0"/>
              <a:t>les entités (le responsable </a:t>
            </a:r>
            <a:r>
              <a:rPr lang="fr-FR" i="1" dirty="0"/>
              <a:t>recherche</a:t>
            </a:r>
            <a:r>
              <a:rPr lang="fr-FR" dirty="0"/>
              <a:t>…). Ces actions ne se </a:t>
            </a:r>
            <a:r>
              <a:rPr lang="fr-FR" dirty="0" smtClean="0"/>
              <a:t>traduisent généralement </a:t>
            </a:r>
            <a:r>
              <a:rPr lang="fr-FR" dirty="0"/>
              <a:t>pas dans le diagramme de classes d’analyse. Elles donnent </a:t>
            </a:r>
            <a:r>
              <a:rPr lang="fr-FR" dirty="0" smtClean="0"/>
              <a:t>en revanche </a:t>
            </a:r>
            <a:r>
              <a:rPr lang="fr-FR" dirty="0"/>
              <a:t>des indications sur la dynamique, et peuvent donner lieu à </a:t>
            </a:r>
            <a:r>
              <a:rPr lang="fr-FR" dirty="0" smtClean="0"/>
              <a:t>des fragments </a:t>
            </a:r>
            <a:r>
              <a:rPr lang="fr-FR" dirty="0"/>
              <a:t>de diagramme de séquence ou de communication.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77072"/>
            <a:ext cx="3695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32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32670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83691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Adjectifs : ils représentent soit des attributs d’une entité déjà identifiée, soit </a:t>
            </a:r>
            <a:r>
              <a:rPr lang="fr-FR" dirty="0" smtClean="0"/>
              <a:t>une possibilité </a:t>
            </a:r>
            <a:r>
              <a:rPr lang="fr-FR" dirty="0"/>
              <a:t>de relation de généralisation. </a:t>
            </a:r>
            <a:endParaRPr lang="fr-FR" dirty="0" smtClean="0"/>
          </a:p>
          <a:p>
            <a:r>
              <a:rPr lang="fr-FR" dirty="0" smtClean="0"/>
              <a:t>Participes </a:t>
            </a:r>
            <a:r>
              <a:rPr lang="fr-FR" dirty="0"/>
              <a:t>présents : ils indiquent souvent une association entre </a:t>
            </a:r>
            <a:r>
              <a:rPr lang="fr-FR" dirty="0" smtClean="0"/>
              <a:t>deux entités: « </a:t>
            </a:r>
            <a:r>
              <a:rPr lang="fr-FR" dirty="0"/>
              <a:t>un stage </a:t>
            </a:r>
            <a:r>
              <a:rPr lang="fr-FR" i="1" dirty="0"/>
              <a:t>correspondant à </a:t>
            </a:r>
            <a:r>
              <a:rPr lang="fr-FR" dirty="0"/>
              <a:t>la demande » amène </a:t>
            </a:r>
            <a:r>
              <a:rPr lang="fr-FR" dirty="0" smtClean="0"/>
              <a:t>la création </a:t>
            </a:r>
            <a:r>
              <a:rPr lang="fr-FR" dirty="0"/>
              <a:t>d’une association entre les entités </a:t>
            </a:r>
            <a:r>
              <a:rPr lang="fr-FR" i="1" dirty="0"/>
              <a:t>stage </a:t>
            </a:r>
            <a:r>
              <a:rPr lang="fr-FR" dirty="0"/>
              <a:t>et </a:t>
            </a:r>
            <a:r>
              <a:rPr lang="fr-FR" i="1" dirty="0"/>
              <a:t>demande</a:t>
            </a:r>
            <a:r>
              <a:rPr lang="fr-FR" dirty="0"/>
              <a:t>.</a:t>
            </a:r>
          </a:p>
          <a:p>
            <a:r>
              <a:rPr lang="fr-FR" dirty="0" smtClean="0"/>
              <a:t>Synonyme: </a:t>
            </a:r>
            <a:r>
              <a:rPr lang="fr-FR" i="1" dirty="0" smtClean="0"/>
              <a:t>formation </a:t>
            </a:r>
            <a:r>
              <a:rPr lang="fr-FR" dirty="0"/>
              <a:t>et </a:t>
            </a:r>
            <a:r>
              <a:rPr lang="fr-FR" i="1" dirty="0"/>
              <a:t>stage </a:t>
            </a:r>
            <a:r>
              <a:rPr lang="fr-FR" dirty="0" smtClean="0"/>
              <a:t>sont des synonymes.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440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&lt;&lt;</a:t>
            </a:r>
            <a:r>
              <a:rPr lang="fr-FR" b="1" dirty="0"/>
              <a:t>Il informe l’employé du contenu de la formation et lui propose une liste </a:t>
            </a:r>
            <a:r>
              <a:rPr lang="fr-FR" b="1" dirty="0" smtClean="0"/>
              <a:t>des prochaines sessions&gt;&gt;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Réalisez l’analyse linguistique et proposez un diagramme d’objet!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92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13874</TotalTime>
  <Words>1581</Words>
  <Application>Microsoft Office PowerPoint</Application>
  <PresentationFormat>Affichage à l'écran (4:3)</PresentationFormat>
  <Paragraphs>121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Oriel</vt:lpstr>
      <vt:lpstr>Le Processus Unified Partie CONCEPTION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Résultat final de l’analyse linguistique</vt:lpstr>
      <vt:lpstr>Structuration en paquet</vt:lpstr>
      <vt:lpstr>Structuration en paquet</vt:lpstr>
      <vt:lpstr>Correction </vt:lpstr>
      <vt:lpstr>Architecture en couches du système de gestion des demandes de formation</vt:lpstr>
      <vt:lpstr>Choisir un use case: Le use case Créer des formations</vt:lpstr>
      <vt:lpstr>Le use case &lt;&lt;Créer des formations&gt;&gt;</vt:lpstr>
      <vt:lpstr>Diagramme de collaboration</vt:lpstr>
      <vt:lpstr>Hiérarchie dans EA</vt:lpstr>
      <vt:lpstr>Diagramme d’interaction (séquence system ouvert)</vt:lpstr>
      <vt:lpstr>Diagramme d’interaction complet (séquence system ouvert)</vt:lpstr>
      <vt:lpstr>Diagramme de classe géneré</vt:lpstr>
      <vt:lpstr>Exercice: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crm</dc:creator>
  <cp:lastModifiedBy>David</cp:lastModifiedBy>
  <cp:revision>124</cp:revision>
  <dcterms:created xsi:type="dcterms:W3CDTF">2012-11-30T08:27:35Z</dcterms:created>
  <dcterms:modified xsi:type="dcterms:W3CDTF">2014-06-02T10:46:29Z</dcterms:modified>
</cp:coreProperties>
</file>