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64" r:id="rId3"/>
    <p:sldId id="257" r:id="rId4"/>
    <p:sldId id="258" r:id="rId5"/>
    <p:sldId id="259" r:id="rId6"/>
    <p:sldId id="260" r:id="rId7"/>
    <p:sldId id="261" r:id="rId8"/>
    <p:sldId id="311" r:id="rId9"/>
    <p:sldId id="262" r:id="rId10"/>
    <p:sldId id="263" r:id="rId11"/>
    <p:sldId id="265" r:id="rId12"/>
    <p:sldId id="266" r:id="rId13"/>
    <p:sldId id="267" r:id="rId14"/>
    <p:sldId id="268" r:id="rId15"/>
    <p:sldId id="282" r:id="rId16"/>
    <p:sldId id="269" r:id="rId17"/>
    <p:sldId id="270" r:id="rId18"/>
    <p:sldId id="271" r:id="rId19"/>
    <p:sldId id="273" r:id="rId20"/>
    <p:sldId id="274" r:id="rId21"/>
    <p:sldId id="276" r:id="rId22"/>
    <p:sldId id="275" r:id="rId23"/>
    <p:sldId id="302" r:id="rId24"/>
    <p:sldId id="277" r:id="rId25"/>
    <p:sldId id="301" r:id="rId26"/>
    <p:sldId id="283" r:id="rId27"/>
    <p:sldId id="278" r:id="rId28"/>
    <p:sldId id="279" r:id="rId29"/>
    <p:sldId id="280" r:id="rId30"/>
    <p:sldId id="281" r:id="rId31"/>
    <p:sldId id="303" r:id="rId32"/>
    <p:sldId id="284" r:id="rId33"/>
    <p:sldId id="285" r:id="rId34"/>
    <p:sldId id="286" r:id="rId35"/>
    <p:sldId id="287" r:id="rId36"/>
    <p:sldId id="288" r:id="rId37"/>
    <p:sldId id="289" r:id="rId38"/>
    <p:sldId id="291" r:id="rId39"/>
    <p:sldId id="290" r:id="rId40"/>
    <p:sldId id="292" r:id="rId41"/>
    <p:sldId id="293" r:id="rId42"/>
    <p:sldId id="294" r:id="rId43"/>
    <p:sldId id="295" r:id="rId44"/>
    <p:sldId id="297" r:id="rId45"/>
    <p:sldId id="296" r:id="rId46"/>
    <p:sldId id="299" r:id="rId47"/>
    <p:sldId id="304" r:id="rId48"/>
    <p:sldId id="305" r:id="rId49"/>
    <p:sldId id="306" r:id="rId50"/>
    <p:sldId id="298" r:id="rId51"/>
    <p:sldId id="300" r:id="rId52"/>
    <p:sldId id="307" r:id="rId53"/>
    <p:sldId id="308" r:id="rId54"/>
    <p:sldId id="309" r:id="rId5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06/12/2012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06/12/2012</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06/12/2012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06/12/2012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06/12/2012</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06/12/2012</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06/12/2012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06/12/2012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06/12/2012</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06/12/2012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06/12/2012</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06/12/2012</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06/12/2012</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Exercice POO</a:t>
            </a:r>
            <a:endParaRPr lang="fr-FR" dirty="0"/>
          </a:p>
        </p:txBody>
      </p:sp>
      <p:sp>
        <p:nvSpPr>
          <p:cNvPr id="3" name="Sous-titre 2"/>
          <p:cNvSpPr>
            <a:spLocks noGrp="1"/>
          </p:cNvSpPr>
          <p:nvPr>
            <p:ph type="subTitle"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Bancaire</a:t>
            </a:r>
            <a:endParaRPr lang="fr-FR" dirty="0"/>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dirty="0" smtClean="0"/>
              <a:t>3.Implémentez les  méthodes afin de réaliser l’exemple suivant</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1763688" y="2564904"/>
            <a:ext cx="4824536" cy="2326352"/>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Le résultat de l’exécution doit afficher inférieur</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10</a:t>
            </a:fld>
            <a:endParaRPr lang="fr-B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smtClean="0"/>
              <a:t>Valider au près de votre formateur si il est présent!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a:t>
            </a:r>
            <a:endParaRPr lang="fr-FR" dirty="0"/>
          </a:p>
        </p:txBody>
      </p:sp>
      <p:sp>
        <p:nvSpPr>
          <p:cNvPr id="3" name="Espace réservé du contenu 2"/>
          <p:cNvSpPr>
            <a:spLocks noGrp="1"/>
          </p:cNvSpPr>
          <p:nvPr>
            <p:ph sz="quarter" idx="1"/>
          </p:nvPr>
        </p:nvSpPr>
        <p:spPr/>
        <p:txBody>
          <a:bodyPr>
            <a:normAutofit fontScale="85000" lnSpcReduction="20000"/>
          </a:bodyPr>
          <a:lstStyle/>
          <a:p>
            <a:r>
              <a:rPr lang="fr-FR" dirty="0" smtClean="0"/>
              <a:t>Un point géométrique dans un espace à deux dimensions est caractérisé par son abscisse -X- et son ordonnée -Y-, valeurs réelles. </a:t>
            </a:r>
          </a:p>
          <a:p>
            <a:r>
              <a:rPr lang="fr-FR" dirty="0" smtClean="0"/>
              <a:t>On assigne un certain nombre de responsabilités à chaque point : </a:t>
            </a:r>
          </a:p>
          <a:p>
            <a:pPr lvl="1"/>
            <a:r>
              <a:rPr lang="fr-FR" dirty="0" smtClean="0"/>
              <a:t>Se construire soit sans information ( point 0,0), ou avec une valeur pour chaque coordonnées.</a:t>
            </a:r>
          </a:p>
          <a:p>
            <a:pPr lvl="1"/>
            <a:r>
              <a:rPr lang="fr-FR" dirty="0" smtClean="0"/>
              <a:t>Indiquer sa position ( abscisse et ordonnée ).</a:t>
            </a:r>
          </a:p>
          <a:p>
            <a:pPr lvl="1"/>
            <a:r>
              <a:rPr lang="fr-FR" dirty="0" smtClean="0"/>
              <a:t>Se déplacer en modifiant abscisse et ordonnée.</a:t>
            </a:r>
          </a:p>
          <a:p>
            <a:pPr lvl="1"/>
            <a:r>
              <a:rPr lang="fr-FR" dirty="0" smtClean="0"/>
              <a:t>Renvoyer une représentation textuelle en indiquant les valeurs de ses coordonnées.</a:t>
            </a:r>
          </a:p>
          <a:p>
            <a:pPr lvl="1"/>
            <a:r>
              <a:rPr lang="fr-FR" dirty="0" smtClean="0"/>
              <a:t>Construire un point symétrique par rapport à l'axe des ordonnées.</a:t>
            </a:r>
          </a:p>
          <a:p>
            <a:pPr lvl="1"/>
            <a:r>
              <a:rPr lang="fr-FR" dirty="0" smtClean="0"/>
              <a:t>Construire un point symétrique par rapport à l'axe des abscisses.</a:t>
            </a:r>
          </a:p>
          <a:p>
            <a:pPr lvl="1"/>
            <a:r>
              <a:rPr lang="fr-FR" dirty="0" smtClean="0"/>
              <a:t>Construire un point symétrique par rapport à l'origine.</a:t>
            </a:r>
          </a:p>
          <a:p>
            <a:pPr lvl="1"/>
            <a:r>
              <a:rPr lang="fr-FR" dirty="0" smtClean="0"/>
              <a:t>Permuter ses coordonnées ( symétrie par rapport à la bissectrice des axes </a:t>
            </a:r>
            <a:r>
              <a:rPr lang="fr-FR" dirty="0" err="1" smtClean="0"/>
              <a:t>Ox,Oy</a:t>
            </a:r>
            <a:r>
              <a:rPr lang="fr-FR" dirty="0" smtClean="0"/>
              <a:t>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a:t>
            </a:r>
            <a:endParaRPr lang="fr-FR" dirty="0"/>
          </a:p>
        </p:txBody>
      </p:sp>
      <p:sp>
        <p:nvSpPr>
          <p:cNvPr id="3" name="Espace réservé du contenu 2"/>
          <p:cNvSpPr>
            <a:spLocks noGrp="1"/>
          </p:cNvSpPr>
          <p:nvPr>
            <p:ph sz="quarter" idx="1"/>
          </p:nvPr>
        </p:nvSpPr>
        <p:spPr>
          <a:xfrm>
            <a:off x="457200" y="1600200"/>
            <a:ext cx="7467600" cy="1324744"/>
          </a:xfrm>
        </p:spPr>
        <p:txBody>
          <a:bodyPr/>
          <a:lstStyle/>
          <a:p>
            <a:r>
              <a:rPr lang="fr-FR" dirty="0" smtClean="0"/>
              <a:t>1. Faire un diagramme de classe détaillé ( niveau de visibilité des membres, signature des méthodes ) sous Visual studio</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a:t>
            </a:r>
            <a:endParaRPr lang="fr-FR" dirty="0"/>
          </a:p>
        </p:txBody>
      </p:sp>
      <p:sp>
        <p:nvSpPr>
          <p:cNvPr id="3" name="Espace réservé du contenu 2"/>
          <p:cNvSpPr>
            <a:spLocks noGrp="1"/>
          </p:cNvSpPr>
          <p:nvPr>
            <p:ph sz="quarter" idx="1"/>
          </p:nvPr>
        </p:nvSpPr>
        <p:spPr>
          <a:xfrm>
            <a:off x="457200" y="1600200"/>
            <a:ext cx="7467600" cy="676672"/>
          </a:xfrm>
        </p:spPr>
        <p:txBody>
          <a:bodyPr/>
          <a:lstStyle/>
          <a:p>
            <a:r>
              <a:rPr lang="fr-FR" dirty="0" smtClean="0"/>
              <a:t>Correction</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dirty="0" smtClean="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smtClean="0"/>
              <a:t>Valider au près de votre formateur si il est présent!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dirty="0" smtClean="0"/>
              <a:t>Une fraction (ou nombre rationnel ) est un ensemble ordonné de deux entiers: numérateur et dénominateur  . Nous nous proposons ici de définir une classe fraction munie de ses principales opérations.</a:t>
            </a:r>
          </a:p>
          <a:p>
            <a:endParaRPr lang="fr-FR" dirty="0" smtClean="0"/>
          </a:p>
          <a:p>
            <a:r>
              <a:rPr lang="fr-FR" dirty="0" smtClean="0"/>
              <a:t>1. Réalisez le diagramme de la classe Fraction. Les constructeurs suivants doivent implémenté:</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a:xfrm>
            <a:off x="457200" y="1600200"/>
            <a:ext cx="7467600" cy="676672"/>
          </a:xfrm>
        </p:spPr>
        <p:txBody>
          <a:bodyPr/>
          <a:lstStyle/>
          <a:p>
            <a:r>
              <a:rPr lang="fr-FR" dirty="0" smtClean="0"/>
              <a:t>Correction</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17</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a:xfrm>
            <a:off x="457200" y="1600200"/>
            <a:ext cx="7467600" cy="2908920"/>
          </a:xfrm>
        </p:spPr>
        <p:txBody>
          <a:bodyPr/>
          <a:lstStyle/>
          <a:p>
            <a:r>
              <a:rPr lang="fr-FR" dirty="0" smtClean="0"/>
              <a:t>2.Ajouter dans le diagramme de classe une méthode qui retournera une représentation textuelle d’un fraction.</a:t>
            </a:r>
          </a:p>
          <a:p>
            <a:pPr lvl="1"/>
            <a:r>
              <a:rPr lang="fr-FR" dirty="0" smtClean="0"/>
              <a:t> « 12/7 » pour la fraction 12/7</a:t>
            </a:r>
          </a:p>
          <a:p>
            <a:pPr lvl="1"/>
            <a:r>
              <a:rPr lang="fr-FR" dirty="0" smtClean="0"/>
              <a:t>« 9 » pour la fraction 9/1</a:t>
            </a:r>
          </a:p>
          <a:p>
            <a:pPr lvl="1"/>
            <a:r>
              <a:rPr lang="fr-FR" dirty="0" smtClean="0"/>
              <a:t>« 0 » pour la fraction 0/1</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a:xfrm>
            <a:off x="457200" y="1600200"/>
            <a:ext cx="7467600" cy="892696"/>
          </a:xfrm>
        </p:spPr>
        <p:txBody>
          <a:bodyPr/>
          <a:lstStyle/>
          <a:p>
            <a:r>
              <a:rPr lang="fr-FR" dirty="0" smtClean="0"/>
              <a:t>Ecrire une méthode publique </a:t>
            </a:r>
            <a:r>
              <a:rPr lang="fr-FR" b="1" dirty="0" smtClean="0"/>
              <a:t>Oppose()</a:t>
            </a:r>
            <a:r>
              <a:rPr lang="fr-FR" dirty="0" smtClean="0"/>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dirty="0" smtClean="0">
                <a:ln>
                  <a:noFill/>
                </a:ln>
                <a:solidFill>
                  <a:schemeClr val="tx1"/>
                </a:solidFill>
                <a:effectLst/>
                <a:uLnTx/>
                <a:uFillTx/>
                <a:latin typeface="+mn-lt"/>
                <a:ea typeface="+mn-ea"/>
                <a:cs typeface="+mn-cs"/>
              </a:rPr>
              <a:t> Inverse()</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Menu</a:t>
            </a:r>
            <a:endParaRPr lang="fr-FR" dirty="0"/>
          </a:p>
        </p:txBody>
      </p:sp>
      <p:sp>
        <p:nvSpPr>
          <p:cNvPr id="3" name="Espace réservé du contenu 2"/>
          <p:cNvSpPr>
            <a:spLocks noGrp="1"/>
          </p:cNvSpPr>
          <p:nvPr>
            <p:ph sz="quarter" idx="1"/>
          </p:nvPr>
        </p:nvSpPr>
        <p:spPr/>
        <p:txBody>
          <a:bodyPr/>
          <a:lstStyle/>
          <a:p>
            <a:r>
              <a:rPr lang="fr-FR" dirty="0" smtClean="0"/>
              <a:t>Compte Bancaire</a:t>
            </a:r>
          </a:p>
          <a:p>
            <a:r>
              <a:rPr lang="fr-FR" dirty="0" smtClean="0"/>
              <a:t>Point</a:t>
            </a:r>
          </a:p>
          <a:p>
            <a:r>
              <a:rPr lang="fr-FR" dirty="0" smtClean="0"/>
              <a:t>Fraction</a:t>
            </a:r>
          </a:p>
          <a:p>
            <a:r>
              <a:rPr lang="fr-FR" dirty="0" smtClean="0"/>
              <a:t>Banque</a:t>
            </a:r>
          </a:p>
          <a:p>
            <a:r>
              <a:rPr lang="fr-FR" dirty="0" smtClean="0"/>
              <a:t>Jeu 421</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a:xfrm>
            <a:off x="457200" y="1600200"/>
            <a:ext cx="7467600" cy="1396752"/>
          </a:xfrm>
        </p:spPr>
        <p:txBody>
          <a:bodyPr/>
          <a:lstStyle/>
          <a:p>
            <a:r>
              <a:rPr lang="fr-FR" dirty="0" smtClean="0"/>
              <a:t>Ecrire une méthode publique </a:t>
            </a:r>
            <a:r>
              <a:rPr lang="fr-FR" b="1" dirty="0" err="1" smtClean="0"/>
              <a:t>SuperieurA</a:t>
            </a:r>
            <a:r>
              <a:rPr lang="fr-FR" dirty="0" smtClean="0"/>
              <a:t> de Fraction qui permet de savoir si une </a:t>
            </a:r>
            <a:r>
              <a:rPr lang="fr-FR" u="sng" dirty="0" smtClean="0"/>
              <a:t>:Fraction </a:t>
            </a:r>
            <a:r>
              <a:rPr lang="fr-FR" dirty="0" smtClean="0"/>
              <a:t>est supérieur à une autre </a:t>
            </a:r>
            <a:r>
              <a:rPr lang="fr-FR" u="sng" dirty="0" smtClean="0"/>
              <a:t>:Fraction.</a:t>
            </a:r>
            <a:endParaRPr lang="fr-FR" u="sng"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dirty="0" err="1" smtClean="0">
                <a:ln>
                  <a:noFill/>
                </a:ln>
                <a:solidFill>
                  <a:schemeClr val="tx1"/>
                </a:solidFill>
                <a:effectLst/>
                <a:uLnTx/>
                <a:uFillTx/>
                <a:latin typeface="+mn-lt"/>
                <a:ea typeface="+mn-ea"/>
                <a:cs typeface="+mn-cs"/>
              </a:rPr>
              <a:t>EgalA</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dirty="0" smtClean="0">
                <a:ln>
                  <a:noFill/>
                </a:ln>
                <a:solidFill>
                  <a:schemeClr val="tx1"/>
                </a:solidFill>
                <a:effectLst/>
                <a:uLnTx/>
                <a:uFillTx/>
                <a:latin typeface="+mn-lt"/>
                <a:ea typeface="+mn-ea"/>
                <a:cs typeface="+mn-cs"/>
              </a:rPr>
              <a:t>:Fraction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dirty="0" smtClean="0">
                <a:ln>
                  <a:noFill/>
                </a:ln>
                <a:solidFill>
                  <a:schemeClr val="tx1"/>
                </a:solidFill>
                <a:effectLst/>
                <a:uLnTx/>
                <a:uFillTx/>
                <a:latin typeface="+mn-lt"/>
                <a:ea typeface="+mn-ea"/>
                <a:cs typeface="+mn-cs"/>
              </a:rPr>
              <a:t>:Fraction.</a:t>
            </a:r>
            <a:endParaRPr kumimoji="0" lang="fr-FR" sz="2400" b="0" i="0" u="sng" strike="noStrike" kern="1200" cap="none" spc="0" normalizeH="0" baseline="0" noProof="0" dirty="0">
              <a:ln>
                <a:noFill/>
              </a:ln>
              <a:solidFill>
                <a:schemeClr val="tx1"/>
              </a:solidFill>
              <a:effectLst/>
              <a:uLnTx/>
              <a:uFillTx/>
              <a:latin typeface="+mn-lt"/>
              <a:ea typeface="+mn-ea"/>
              <a:cs typeface="+mn-cs"/>
            </a:endParaRP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a:xfrm>
            <a:off x="457200" y="1600200"/>
            <a:ext cx="7467600" cy="3196952"/>
          </a:xfrm>
        </p:spPr>
        <p:txBody>
          <a:bodyPr>
            <a:normAutofit fontScale="92500"/>
          </a:bodyPr>
          <a:lstStyle/>
          <a:p>
            <a:r>
              <a:rPr lang="fr-FR" dirty="0" smtClean="0"/>
              <a:t>La méthode </a:t>
            </a:r>
            <a:r>
              <a:rPr lang="fr-FR" i="1" dirty="0" smtClean="0"/>
              <a:t>privée</a:t>
            </a:r>
            <a:r>
              <a:rPr lang="fr-FR" b="1" dirty="0" smtClean="0"/>
              <a:t> Reduire()</a:t>
            </a:r>
            <a:r>
              <a:rPr lang="fr-FR" dirty="0" smtClean="0"/>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dirty="0" smtClean="0"/>
              <a:t>On vous donne une méthode privée</a:t>
            </a:r>
            <a:r>
              <a:rPr lang="fr-FR" b="1" dirty="0" smtClean="0"/>
              <a:t> GetPgcd()</a:t>
            </a:r>
            <a:r>
              <a:rPr lang="fr-FR" dirty="0" smtClean="0"/>
              <a:t> qui retourne le PGCD des numérateur et dénominateur.</a:t>
            </a:r>
          </a:p>
          <a:p>
            <a:pPr>
              <a:buNone/>
            </a:pPr>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p:txBody>
          <a:bodyPr>
            <a:normAutofit fontScale="70000" lnSpcReduction="20000"/>
          </a:bodyPr>
          <a:lstStyle/>
          <a:p>
            <a:pPr>
              <a:buNone/>
            </a:pPr>
            <a:endParaRPr lang="fr-FR" dirty="0" smtClean="0"/>
          </a:p>
          <a:p>
            <a:pPr lvl="1">
              <a:buNone/>
            </a:pPr>
            <a:r>
              <a:rPr lang="fr-FR" dirty="0" smtClean="0"/>
              <a:t>private int GetPgcd() </a:t>
            </a:r>
          </a:p>
          <a:p>
            <a:pPr lvl="1">
              <a:buNone/>
            </a:pPr>
            <a:r>
              <a:rPr lang="fr-FR" dirty="0" smtClean="0"/>
              <a:t>{ </a:t>
            </a:r>
          </a:p>
          <a:p>
            <a:pPr lvl="2">
              <a:buNone/>
            </a:pPr>
            <a:r>
              <a:rPr lang="fr-FR" dirty="0" smtClean="0"/>
              <a:t>int a = this.numerateur;</a:t>
            </a:r>
          </a:p>
          <a:p>
            <a:pPr lvl="2">
              <a:buNone/>
            </a:pPr>
            <a:r>
              <a:rPr lang="fr-FR" dirty="0" smtClean="0"/>
              <a:t>int b = this.denominateur; </a:t>
            </a:r>
          </a:p>
          <a:p>
            <a:pPr lvl="2">
              <a:buNone/>
            </a:pPr>
            <a:r>
              <a:rPr lang="fr-FR" dirty="0" smtClean="0"/>
              <a:t>int pgcd=-1;</a:t>
            </a:r>
          </a:p>
          <a:p>
            <a:pPr lvl="2">
              <a:buNone/>
            </a:pPr>
            <a:r>
              <a:rPr lang="fr-FR" dirty="0" smtClean="0"/>
              <a:t>if ( a!=0 &amp;&amp; b!=0) </a:t>
            </a:r>
          </a:p>
          <a:p>
            <a:pPr lvl="2">
              <a:buNone/>
            </a:pPr>
            <a:r>
              <a:rPr lang="fr-FR" dirty="0" smtClean="0"/>
              <a:t>{</a:t>
            </a:r>
          </a:p>
          <a:p>
            <a:pPr lvl="3">
              <a:buNone/>
            </a:pPr>
            <a:r>
              <a:rPr lang="fr-FR" dirty="0" smtClean="0"/>
              <a:t>if ( a&lt;0 ) a =-a; </a:t>
            </a:r>
          </a:p>
          <a:p>
            <a:pPr lvl="3">
              <a:buNone/>
            </a:pPr>
            <a:r>
              <a:rPr lang="fr-FR" dirty="0" smtClean="0"/>
              <a:t>if ( b&lt;0 ) b =-b;</a:t>
            </a:r>
          </a:p>
          <a:p>
            <a:pPr lvl="3">
              <a:buNone/>
            </a:pPr>
            <a:r>
              <a:rPr lang="fr-FR" dirty="0" smtClean="0"/>
              <a:t>while ( a!=b )</a:t>
            </a:r>
          </a:p>
          <a:p>
            <a:pPr lvl="3">
              <a:buNone/>
            </a:pPr>
            <a:r>
              <a:rPr lang="fr-FR" dirty="0" smtClean="0"/>
              <a:t>{</a:t>
            </a:r>
          </a:p>
          <a:p>
            <a:pPr lvl="4">
              <a:buNone/>
            </a:pPr>
            <a:r>
              <a:rPr lang="fr-FR" dirty="0" smtClean="0"/>
              <a:t>if ( a&lt;b )</a:t>
            </a:r>
          </a:p>
          <a:p>
            <a:pPr lvl="4">
              <a:buNone/>
            </a:pPr>
            <a:r>
              <a:rPr lang="fr-FR" dirty="0" smtClean="0"/>
              <a:t>{</a:t>
            </a:r>
          </a:p>
          <a:p>
            <a:pPr lvl="5">
              <a:buNone/>
            </a:pPr>
            <a:r>
              <a:rPr lang="fr-FR" dirty="0" smtClean="0"/>
              <a:t>b = b-a; </a:t>
            </a:r>
          </a:p>
          <a:p>
            <a:pPr lvl="4">
              <a:buNone/>
            </a:pPr>
            <a:r>
              <a:rPr lang="fr-FR" dirty="0" smtClean="0"/>
              <a:t>}</a:t>
            </a:r>
          </a:p>
          <a:p>
            <a:pPr lvl="4">
              <a:buNone/>
            </a:pPr>
            <a:r>
              <a:rPr lang="fr-FR" dirty="0" smtClean="0"/>
              <a:t>else </a:t>
            </a:r>
          </a:p>
          <a:p>
            <a:pPr lvl="4">
              <a:buNone/>
            </a:pPr>
            <a:r>
              <a:rPr lang="fr-FR" dirty="0" smtClean="0"/>
              <a:t>{</a:t>
            </a:r>
          </a:p>
          <a:p>
            <a:pPr lvl="5">
              <a:buNone/>
            </a:pPr>
            <a:r>
              <a:rPr lang="fr-FR" dirty="0" smtClean="0"/>
              <a:t>a </a:t>
            </a:r>
            <a:r>
              <a:rPr lang="fr-FR" smtClean="0"/>
              <a:t>=a-b</a:t>
            </a:r>
            <a:r>
              <a:rPr lang="fr-FR" dirty="0" smtClean="0"/>
              <a:t>;</a:t>
            </a:r>
          </a:p>
          <a:p>
            <a:pPr lvl="4">
              <a:buNone/>
            </a:pPr>
            <a:r>
              <a:rPr lang="fr-FR" dirty="0" smtClean="0"/>
              <a:t>}</a:t>
            </a:r>
          </a:p>
          <a:p>
            <a:pPr lvl="4">
              <a:buNone/>
            </a:pPr>
            <a:r>
              <a:rPr lang="fr-FR" dirty="0" smtClean="0"/>
              <a:t>pgcd = a; </a:t>
            </a:r>
          </a:p>
          <a:p>
            <a:pPr lvl="3">
              <a:buNone/>
            </a:pPr>
            <a:r>
              <a:rPr lang="fr-FR" dirty="0" smtClean="0"/>
              <a:t>}</a:t>
            </a:r>
          </a:p>
          <a:p>
            <a:pPr lvl="2">
              <a:buNone/>
            </a:pPr>
            <a:r>
              <a:rPr lang="fr-FR" dirty="0" smtClean="0"/>
              <a:t>}</a:t>
            </a:r>
          </a:p>
          <a:p>
            <a:pPr lvl="2">
              <a:buNone/>
            </a:pPr>
            <a:r>
              <a:rPr lang="fr-FR" dirty="0" smtClean="0"/>
              <a:t>return pgcd; </a:t>
            </a:r>
          </a:p>
          <a:p>
            <a:pPr lvl="1">
              <a:buNone/>
            </a:pPr>
            <a:r>
              <a:rPr lang="fr-FR" dirty="0" smtClean="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22</a:t>
            </a:fld>
            <a:endParaRPr lang="fr-B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Ecrire une méthode publique </a:t>
            </a:r>
            <a:r>
              <a:rPr lang="fr-FR" b="1" dirty="0" smtClean="0"/>
              <a:t>Plus </a:t>
            </a:r>
            <a:r>
              <a:rPr lang="fr-FR" dirty="0" smtClean="0"/>
              <a:t>de Fraction qui permet d’additionner une </a:t>
            </a:r>
            <a:r>
              <a:rPr lang="fr-FR" u="sng" dirty="0" smtClean="0"/>
              <a:t>:Fraction </a:t>
            </a:r>
            <a:r>
              <a:rPr lang="fr-FR" dirty="0" smtClean="0"/>
              <a:t>avec une autre </a:t>
            </a:r>
            <a:r>
              <a:rPr lang="fr-FR" u="sng" dirty="0" smtClean="0"/>
              <a:t>:Fraction.</a:t>
            </a:r>
          </a:p>
          <a:p>
            <a:endParaRPr lang="fr-FR" u="sng" dirty="0" smtClean="0"/>
          </a:p>
          <a:p>
            <a:r>
              <a:rPr lang="fr-FR" dirty="0" smtClean="0"/>
              <a:t>Ecrire une méthode publique </a:t>
            </a:r>
            <a:r>
              <a:rPr lang="fr-FR" b="1" dirty="0" smtClean="0"/>
              <a:t>Moins </a:t>
            </a:r>
            <a:r>
              <a:rPr lang="fr-FR" dirty="0" smtClean="0"/>
              <a:t>de Fraction qui </a:t>
            </a:r>
            <a:r>
              <a:rPr lang="fr-FR" dirty="0"/>
              <a:t> permet de </a:t>
            </a:r>
            <a:r>
              <a:rPr lang="fr-FR" dirty="0" smtClean="0"/>
              <a:t>soustraire une </a:t>
            </a:r>
            <a:r>
              <a:rPr lang="fr-FR" u="sng" dirty="0" smtClean="0"/>
              <a:t>:Fraction </a:t>
            </a:r>
            <a:r>
              <a:rPr lang="fr-FR" dirty="0" smtClean="0"/>
              <a:t>avec une autre </a:t>
            </a:r>
            <a:r>
              <a:rPr lang="fr-FR" u="sng" dirty="0" smtClean="0"/>
              <a:t>:Fraction.</a:t>
            </a:r>
          </a:p>
          <a:p>
            <a:r>
              <a:rPr lang="fr-FR" dirty="0" smtClean="0"/>
              <a:t>Ecrire une méthode publique </a:t>
            </a:r>
            <a:r>
              <a:rPr lang="fr-FR" b="1" dirty="0" smtClean="0"/>
              <a:t>Multiplie </a:t>
            </a:r>
            <a:r>
              <a:rPr lang="fr-FR" dirty="0" smtClean="0"/>
              <a:t>de Fraction </a:t>
            </a:r>
            <a:r>
              <a:rPr lang="fr-FR" dirty="0"/>
              <a:t>qui permet  </a:t>
            </a:r>
            <a:r>
              <a:rPr lang="fr-FR" dirty="0" smtClean="0"/>
              <a:t>de multiplier une </a:t>
            </a:r>
            <a:r>
              <a:rPr lang="fr-FR" u="sng" dirty="0" smtClean="0"/>
              <a:t>:Fraction </a:t>
            </a:r>
            <a:r>
              <a:rPr lang="fr-FR" dirty="0" smtClean="0"/>
              <a:t>avec une autre </a:t>
            </a:r>
            <a:r>
              <a:rPr lang="fr-FR" u="sng" dirty="0" smtClean="0"/>
              <a:t>:Fraction.</a:t>
            </a:r>
          </a:p>
          <a:p>
            <a:r>
              <a:rPr lang="fr-FR" dirty="0" smtClean="0"/>
              <a:t>Ecrire une méthode publique </a:t>
            </a:r>
            <a:r>
              <a:rPr lang="fr-FR" b="1" dirty="0" smtClean="0"/>
              <a:t>Divise </a:t>
            </a:r>
            <a:r>
              <a:rPr lang="fr-FR" dirty="0" smtClean="0"/>
              <a:t>de Fraction qui </a:t>
            </a:r>
            <a:r>
              <a:rPr lang="fr-FR" dirty="0"/>
              <a:t> permet de </a:t>
            </a:r>
            <a:r>
              <a:rPr lang="fr-FR" dirty="0" smtClean="0"/>
              <a:t>diviser une </a:t>
            </a:r>
            <a:r>
              <a:rPr lang="fr-FR" u="sng" dirty="0" smtClean="0"/>
              <a:t>:Fraction </a:t>
            </a:r>
            <a:r>
              <a:rPr lang="fr-FR" dirty="0" smtClean="0"/>
              <a:t>avec une autre </a:t>
            </a:r>
            <a:r>
              <a:rPr lang="fr-FR" u="sng" dirty="0" smtClean="0"/>
              <a:t>:Fraction. </a:t>
            </a:r>
            <a:r>
              <a:rPr lang="fr-FR" dirty="0" smtClean="0"/>
              <a:t> Attention, il serait préférable de réutiliser les méthodes déjà implémentées pour ce cas.</a:t>
            </a:r>
          </a:p>
          <a:p>
            <a:r>
              <a:rPr lang="fr-FR" dirty="0" smtClean="0"/>
              <a:t>Vérifier dans votre code que vous n’ayez pas de redondance de code!</a:t>
            </a:r>
          </a:p>
          <a:p>
            <a:endParaRPr lang="fr-FR" u="sng" dirty="0" smtClean="0"/>
          </a:p>
          <a:p>
            <a:endParaRPr lang="fr-FR" u="sng" dirty="0" smtClean="0"/>
          </a:p>
          <a:p>
            <a:pPr>
              <a:buNone/>
            </a:pPr>
            <a:endParaRPr lang="fr-FR" u="sng" dirty="0" smtClean="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Fraction</a:t>
            </a:r>
            <a:endParaRPr lang="fr-FR" dirty="0"/>
          </a:p>
        </p:txBody>
      </p:sp>
      <p:sp>
        <p:nvSpPr>
          <p:cNvPr id="3" name="Espace réservé du contenu 2"/>
          <p:cNvSpPr>
            <a:spLocks noGrp="1"/>
          </p:cNvSpPr>
          <p:nvPr>
            <p:ph sz="quarter" idx="1"/>
          </p:nvPr>
        </p:nvSpPr>
        <p:spPr>
          <a:xfrm>
            <a:off x="457200" y="1600200"/>
            <a:ext cx="7467600" cy="1036712"/>
          </a:xfrm>
        </p:spPr>
        <p:txBody>
          <a:bodyPr/>
          <a:lstStyle/>
          <a:p>
            <a:r>
              <a:rPr lang="fr-FR" dirty="0" smtClean="0"/>
              <a:t>Le diagramme a ce moment de la classe Fraction devrait être: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60848"/>
            <a:ext cx="3609975" cy="4429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Allez plus loin!</a:t>
            </a:r>
            <a:endParaRPr lang="fr-FR" dirty="0"/>
          </a:p>
        </p:txBody>
      </p:sp>
      <p:sp>
        <p:nvSpPr>
          <p:cNvPr id="3" name="Espace réservé du contenu 2"/>
          <p:cNvSpPr>
            <a:spLocks noGrp="1"/>
          </p:cNvSpPr>
          <p:nvPr>
            <p:ph sz="quarter" idx="1"/>
          </p:nvPr>
        </p:nvSpPr>
        <p:spPr/>
        <p:txBody>
          <a:bodyPr/>
          <a:lstStyle/>
          <a:p>
            <a:r>
              <a:rPr lang="fr-FR" dirty="0" smtClean="0"/>
              <a:t>Voici quelques idées si vous avez le temps pour aller plus loin</a:t>
            </a:r>
          </a:p>
          <a:p>
            <a:pPr lvl="1"/>
            <a:r>
              <a:rPr lang="fr-FR" dirty="0" smtClean="0"/>
              <a:t>Surcharge d’opérateur: permettre au codeur d’écrire f1 + f2 au lieu de f1.Plus(f2)</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67744" y="3284984"/>
            <a:ext cx="3168352" cy="58627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smtClean="0"/>
              <a:t>Valider au près de votre formateur si il est présent!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banque</a:t>
            </a:r>
            <a:endParaRPr lang="fr-FR" dirty="0"/>
          </a:p>
        </p:txBody>
      </p:sp>
      <p:sp>
        <p:nvSpPr>
          <p:cNvPr id="3" name="Espace réservé du contenu 2"/>
          <p:cNvSpPr>
            <a:spLocks noGrp="1"/>
          </p:cNvSpPr>
          <p:nvPr>
            <p:ph sz="quarter" idx="1"/>
          </p:nvPr>
        </p:nvSpPr>
        <p:spPr>
          <a:xfrm>
            <a:off x="457200" y="1600200"/>
            <a:ext cx="7467600" cy="1828800"/>
          </a:xfrm>
        </p:spPr>
        <p:txBody>
          <a:bodyPr/>
          <a:lstStyle/>
          <a:p>
            <a:r>
              <a:rPr lang="fr-FR" dirty="0" smtClean="0"/>
              <a:t>Pour cette exercice, nous allons réutiliser la classe Compte.</a:t>
            </a:r>
          </a:p>
          <a:p>
            <a:r>
              <a:rPr lang="fr-FR" dirty="0" smtClean="0"/>
              <a:t>Une classe Banque va permettre de regrouper les différents comptes.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pic>
        <p:nvPicPr>
          <p:cNvPr id="16388" name="Picture 4"/>
          <p:cNvPicPr>
            <a:picLocks noChangeAspect="1" noChangeArrowheads="1"/>
          </p:cNvPicPr>
          <p:nvPr/>
        </p:nvPicPr>
        <p:blipFill>
          <a:blip r:embed="rId2" cstate="print"/>
          <a:srcRect/>
          <a:stretch>
            <a:fillRect/>
          </a:stretch>
        </p:blipFill>
        <p:spPr bwMode="auto">
          <a:xfrm>
            <a:off x="1835696" y="3861048"/>
            <a:ext cx="5162550" cy="20859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smtClean="0"/>
              <a:t>banque</a:t>
            </a:r>
            <a:endParaRPr lang="fr-FR" dirty="0"/>
          </a:p>
        </p:txBody>
      </p:sp>
      <p:sp>
        <p:nvSpPr>
          <p:cNvPr id="3" name="Espace réservé du contenu 2"/>
          <p:cNvSpPr>
            <a:spLocks noGrp="1"/>
          </p:cNvSpPr>
          <p:nvPr>
            <p:ph sz="quarter" idx="1"/>
          </p:nvPr>
        </p:nvSpPr>
        <p:spPr>
          <a:xfrm>
            <a:off x="467544" y="1412776"/>
            <a:ext cx="7467600" cy="820688"/>
          </a:xfrm>
        </p:spPr>
        <p:txBody>
          <a:bodyPr/>
          <a:lstStyle/>
          <a:p>
            <a:r>
              <a:rPr lang="fr-FR" dirty="0" smtClean="0"/>
              <a:t>Diagramme de classe avec le Compte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652120" y="5229200"/>
            <a:ext cx="974947" cy="261610"/>
          </a:xfrm>
          <a:prstGeom prst="rect">
            <a:avLst/>
          </a:prstGeom>
          <a:noFill/>
        </p:spPr>
        <p:txBody>
          <a:bodyPr wrap="none" rtlCol="0">
            <a:spAutoFit/>
          </a:bodyPr>
          <a:lstStyle/>
          <a:p>
            <a:r>
              <a:rPr lang="fr-FR" sz="1100" dirty="0" smtClean="0"/>
              <a:t>les Comptes</a:t>
            </a:r>
            <a:endParaRPr lang="fr-FR" sz="1100" dirty="0"/>
          </a:p>
        </p:txBody>
      </p:sp>
      <p:sp>
        <p:nvSpPr>
          <p:cNvPr id="17" name="ZoneTexte 16"/>
          <p:cNvSpPr txBox="1"/>
          <p:nvPr/>
        </p:nvSpPr>
        <p:spPr>
          <a:xfrm>
            <a:off x="6084168" y="5661248"/>
            <a:ext cx="426720" cy="261610"/>
          </a:xfrm>
          <a:prstGeom prst="rect">
            <a:avLst/>
          </a:prstGeom>
          <a:noFill/>
        </p:spPr>
        <p:txBody>
          <a:bodyPr wrap="none" rtlCol="0">
            <a:spAutoFit/>
          </a:bodyPr>
          <a:lstStyle/>
          <a:p>
            <a:r>
              <a:rPr lang="fr-FR" sz="1100" dirty="0" smtClean="0"/>
              <a:t>0..n</a:t>
            </a:r>
            <a:endParaRPr lang="fr-FR" sz="1100" dirty="0"/>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dirty="0" smtClean="0"/>
              <a:t>! Erreur de Visual Studio</a:t>
            </a:r>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banque</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Implémentez le constructeur et les deux méthodes </a:t>
            </a:r>
            <a:r>
              <a:rPr lang="fr-FR" b="1" dirty="0" smtClean="0"/>
              <a:t>AjouterCompte. </a:t>
            </a:r>
            <a:r>
              <a:rPr lang="fr-FR" dirty="0" smtClean="0"/>
              <a:t>Attention une des méthodes est privé!</a:t>
            </a:r>
            <a:endParaRPr lang="fr-FR" b="1" dirty="0" smtClean="0"/>
          </a:p>
          <a:p>
            <a:r>
              <a:rPr lang="fr-FR" dirty="0" smtClean="0"/>
              <a:t>Ecrire la méthode </a:t>
            </a:r>
            <a:r>
              <a:rPr lang="fr-FR" b="1" dirty="0" smtClean="0"/>
              <a:t>ToString</a:t>
            </a:r>
            <a:r>
              <a:rPr lang="fr-FR" dirty="0" smtClean="0"/>
              <a:t> de la classe Banque qui réutilisera la méthode </a:t>
            </a:r>
            <a:r>
              <a:rPr lang="fr-FR" b="1" dirty="0" smtClean="0"/>
              <a:t>ToString </a:t>
            </a:r>
            <a:r>
              <a:rPr lang="fr-FR" dirty="0" smtClean="0"/>
              <a:t>de la classe Compte</a:t>
            </a:r>
          </a:p>
          <a:p>
            <a:r>
              <a:rPr lang="fr-FR" dirty="0" smtClean="0"/>
              <a:t>Ecrire une méthode publique </a:t>
            </a:r>
            <a:r>
              <a:rPr lang="fr-FR" b="1" dirty="0" smtClean="0"/>
              <a:t>CompteSup </a:t>
            </a:r>
            <a:r>
              <a:rPr lang="fr-FR" dirty="0" smtClean="0"/>
              <a:t>de la classe Banque qui retourne le compte ayant solde maximum. Vous afficherez ce compte supérieur dans la console.</a:t>
            </a:r>
          </a:p>
          <a:p>
            <a:r>
              <a:rPr lang="fr-FR" dirty="0" smtClean="0"/>
              <a:t>Ecrire une méthode </a:t>
            </a:r>
            <a:r>
              <a:rPr lang="fr-FR" b="1" dirty="0" smtClean="0"/>
              <a:t>RendCompte</a:t>
            </a:r>
            <a:r>
              <a:rPr lang="fr-FR" dirty="0" smtClean="0"/>
              <a:t> de la classe Banque qui retourne un compte en fonction de son numéro. La fonction retourne Null si le compte n'est pas trouvé. </a:t>
            </a:r>
            <a:r>
              <a:rPr lang="fr-FR" b="1" dirty="0" smtClean="0"/>
              <a:t>Pour cela vous devrez ajouter éventuellement dans la classe Compte un accesseur public sur le numéro de compte.</a:t>
            </a:r>
            <a:r>
              <a:rPr lang="fr-FR" dirty="0" smtClean="0"/>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Bancaire</a:t>
            </a:r>
            <a:endParaRPr lang="fr-FR" dirty="0"/>
          </a:p>
        </p:txBody>
      </p:sp>
      <p:sp>
        <p:nvSpPr>
          <p:cNvPr id="3" name="Espace réservé du contenu 2"/>
          <p:cNvSpPr>
            <a:spLocks noGrp="1"/>
          </p:cNvSpPr>
          <p:nvPr>
            <p:ph sz="quarter" idx="1"/>
          </p:nvPr>
        </p:nvSpPr>
        <p:spPr/>
        <p:txBody>
          <a:bodyPr>
            <a:normAutofit fontScale="85000" lnSpcReduction="20000"/>
          </a:bodyPr>
          <a:lstStyle/>
          <a:p>
            <a:r>
              <a:rPr lang="fr-FR" dirty="0" smtClean="0"/>
              <a:t>Un compte bancaire (simplifié) est caractérisé par :</a:t>
            </a:r>
          </a:p>
          <a:p>
            <a:pPr lvl="1"/>
            <a:r>
              <a:rPr lang="fr-FR" dirty="0" smtClean="0"/>
              <a:t>un numéro unique</a:t>
            </a:r>
          </a:p>
          <a:p>
            <a:pPr lvl="1"/>
            <a:r>
              <a:rPr lang="fr-FR" dirty="0" smtClean="0"/>
              <a:t>le nom de son propriétaire</a:t>
            </a:r>
          </a:p>
          <a:p>
            <a:pPr lvl="1"/>
            <a:r>
              <a:rPr lang="fr-FR" dirty="0" smtClean="0"/>
              <a:t>son solde (montant restant sur le compte): il peut être négatif</a:t>
            </a:r>
          </a:p>
          <a:p>
            <a:pPr lvl="1"/>
            <a:r>
              <a:rPr lang="fr-FR" dirty="0" smtClean="0"/>
              <a:t>le montant du découvert autorisé (chiffre négatif) : le solde ne peut descendre en dessous.</a:t>
            </a:r>
          </a:p>
          <a:p>
            <a:r>
              <a:rPr lang="fr-FR" dirty="0" smtClean="0"/>
              <a:t>Nous donnons à cette classe les comportements</a:t>
            </a:r>
          </a:p>
          <a:p>
            <a:pPr lvl="1"/>
            <a:r>
              <a:rPr lang="fr-FR" dirty="0" smtClean="0"/>
              <a:t>Donner une représentation </a:t>
            </a:r>
            <a:r>
              <a:rPr lang="fr-FR" dirty="0" err="1" smtClean="0"/>
              <a:t>textulletoutes</a:t>
            </a:r>
            <a:r>
              <a:rPr lang="fr-FR" dirty="0" smtClean="0"/>
              <a:t> ses informations</a:t>
            </a:r>
          </a:p>
          <a:p>
            <a:pPr lvl="1"/>
            <a:r>
              <a:rPr lang="fr-FR" dirty="0" smtClean="0"/>
              <a:t>créditer d'un montant fourni </a:t>
            </a:r>
          </a:p>
          <a:p>
            <a:pPr lvl="1"/>
            <a:r>
              <a:rPr lang="fr-FR" dirty="0" smtClean="0"/>
              <a:t>débiter le solde d'un montant fourni, mais attention un "drapeau" (</a:t>
            </a:r>
            <a:r>
              <a:rPr lang="fr-FR" dirty="0" err="1" smtClean="0"/>
              <a:t>booleen</a:t>
            </a:r>
            <a:r>
              <a:rPr lang="fr-FR" dirty="0" smtClean="0"/>
              <a:t>) indiquera si l'opération a pu se réaliser</a:t>
            </a:r>
          </a:p>
          <a:p>
            <a:pPr lvl="1"/>
            <a:r>
              <a:rPr lang="fr-FR" dirty="0" smtClean="0"/>
              <a:t>transférer un montant, du compte courant vers un autre compte; même remarque que pour le paragraphe précédent.</a:t>
            </a:r>
          </a:p>
          <a:p>
            <a:pPr lvl="1"/>
            <a:r>
              <a:rPr lang="fr-FR" dirty="0" smtClean="0"/>
              <a:t>comparer le solde de l'objet courant avec le solde d'un autre compte fourni, le résultat sera un booléen</a:t>
            </a:r>
          </a:p>
          <a:p>
            <a:pPr lvl="1"/>
            <a:endParaRPr lang="fr-FR" dirty="0" smtClean="0"/>
          </a:p>
          <a:p>
            <a:pPr>
              <a:buNone/>
            </a:pPr>
            <a:r>
              <a:rPr lang="fr-FR" b="1" dirty="0" smtClean="0"/>
              <a:t>1.</a:t>
            </a:r>
            <a:r>
              <a:rPr lang="fr-FR" dirty="0" smtClean="0"/>
              <a:t>Dessiner le diagramme de classe Compte sur papier</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a:t>
            </a:fld>
            <a:endParaRPr lang="fr-B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banque</a:t>
            </a:r>
            <a:endParaRPr lang="fr-FR" dirty="0"/>
          </a:p>
        </p:txBody>
      </p:sp>
      <p:sp>
        <p:nvSpPr>
          <p:cNvPr id="3" name="Espace réservé du contenu 2"/>
          <p:cNvSpPr>
            <a:spLocks noGrp="1"/>
          </p:cNvSpPr>
          <p:nvPr>
            <p:ph sz="quarter" idx="1"/>
          </p:nvPr>
        </p:nvSpPr>
        <p:spPr>
          <a:xfrm>
            <a:off x="457200" y="1600200"/>
            <a:ext cx="7467600" cy="1756792"/>
          </a:xfrm>
        </p:spPr>
        <p:txBody>
          <a:bodyPr/>
          <a:lstStyle/>
          <a:p>
            <a:r>
              <a:rPr lang="fr-FR" dirty="0" smtClean="0"/>
              <a:t>Ecrire une méthode qui va transférer une somme d'un compte vers un autre compte.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Allez plus loin!</a:t>
            </a:r>
            <a:endParaRPr lang="fr-FR" dirty="0"/>
          </a:p>
        </p:txBody>
      </p:sp>
      <p:sp>
        <p:nvSpPr>
          <p:cNvPr id="3" name="Espace réservé du contenu 2"/>
          <p:cNvSpPr>
            <a:spLocks noGrp="1"/>
          </p:cNvSpPr>
          <p:nvPr>
            <p:ph sz="quarter" idx="1"/>
          </p:nvPr>
        </p:nvSpPr>
        <p:spPr/>
        <p:txBody>
          <a:bodyPr/>
          <a:lstStyle/>
          <a:p>
            <a:r>
              <a:rPr lang="fr-FR" dirty="0" smtClean="0"/>
              <a:t>Voici quelques idées si vous avez le temps pour aller plus loin</a:t>
            </a:r>
          </a:p>
          <a:p>
            <a:pPr lvl="1"/>
            <a:r>
              <a:rPr lang="fr-FR" dirty="0" smtClean="0"/>
              <a:t>Utilisez un tableau dynamique typé pour mesComptes: exemple List&lt;Compte&gt;</a:t>
            </a:r>
          </a:p>
          <a:p>
            <a:pPr lvl="1"/>
            <a:r>
              <a:rPr lang="fr-FR" dirty="0" smtClean="0"/>
              <a:t>Utilisez un tableau dynamique  non typé pour mesComptes: exemple ArrayListe</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smtClean="0"/>
              <a:t>Valider au près de votre formateur si il est présent!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p:txBody>
          <a:bodyPr/>
          <a:lstStyle/>
          <a:p>
            <a:r>
              <a:rPr lang="fr-FR" b="1" dirty="0" smtClean="0"/>
              <a:t>Règle du jeu d’un manche 421</a:t>
            </a:r>
            <a:r>
              <a:rPr lang="fr-FR" dirty="0" smtClean="0"/>
              <a:t>: </a:t>
            </a:r>
          </a:p>
          <a:p>
            <a:r>
              <a:rPr lang="fr-FR" dirty="0" smtClean="0"/>
              <a:t>Le joueur lance 3 dés, s'il ne fait pas 421, il peut reprendre un nombre quelconque de dés et cela à deux reprises encore. Si au bout des trois lancés, il n’a pas 421, il a perdu.</a:t>
            </a:r>
          </a:p>
          <a:p>
            <a:r>
              <a:rPr lang="fr-FR" b="1" dirty="0" smtClean="0"/>
              <a:t>Règle du jeu de la partie de jeu:</a:t>
            </a:r>
          </a:p>
          <a:p>
            <a:r>
              <a:rPr lang="fr-FR" dirty="0" smtClean="0"/>
              <a:t>S'il gagne une manche 421, il gagne 30 points sinon il en perd 10. Au démarrage du jeu le joueur a un capital de points égal au nombre de lancers choisi multiplié par 10. Une partie peut s'arrêter également si le joueur n'a plus de points.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smtClean="0"/>
              <a:t>Cas d'utilisation.</a:t>
            </a:r>
            <a:endParaRPr lang="fr-FR" dirty="0" smtClean="0"/>
          </a:p>
          <a:p>
            <a:r>
              <a:rPr lang="fr-FR" b="1" dirty="0" smtClean="0"/>
              <a:t>Pré conditions</a:t>
            </a:r>
            <a:r>
              <a:rPr lang="fr-FR" dirty="0" smtClean="0"/>
              <a:t> : aucune</a:t>
            </a:r>
          </a:p>
          <a:p>
            <a:r>
              <a:rPr lang="fr-FR" b="1" dirty="0" smtClean="0"/>
              <a:t>Acteur principal</a:t>
            </a:r>
            <a:r>
              <a:rPr lang="fr-FR" dirty="0" smtClean="0"/>
              <a:t> : le joueur.</a:t>
            </a:r>
          </a:p>
          <a:p>
            <a:r>
              <a:rPr lang="fr-FR" b="1" dirty="0" smtClean="0"/>
              <a:t>Portée</a:t>
            </a:r>
            <a:r>
              <a:rPr lang="fr-FR" dirty="0" smtClean="0"/>
              <a:t> : la partie de jeux du 421</a:t>
            </a:r>
          </a:p>
          <a:p>
            <a:r>
              <a:rPr lang="fr-FR" b="1" dirty="0" smtClean="0"/>
              <a:t>Niveau</a:t>
            </a:r>
            <a:r>
              <a:rPr lang="fr-FR" dirty="0" smtClean="0"/>
              <a:t> : utilisateur</a:t>
            </a:r>
          </a:p>
          <a:p>
            <a:r>
              <a:rPr lang="fr-FR" b="1" dirty="0" smtClean="0"/>
              <a:t>Scénario nominal :</a:t>
            </a:r>
            <a:endParaRPr lang="fr-FR" dirty="0" smtClean="0"/>
          </a:p>
          <a:p>
            <a:pPr lvl="1"/>
            <a:r>
              <a:rPr lang="fr-FR" dirty="0" smtClean="0"/>
              <a:t>1. Le joueur indique le nombre de lancers.</a:t>
            </a:r>
          </a:p>
          <a:p>
            <a:pPr lvl="1"/>
            <a:r>
              <a:rPr lang="fr-FR" dirty="0" smtClean="0"/>
              <a:t>2. Le système initialise le jeu.</a:t>
            </a:r>
          </a:p>
          <a:p>
            <a:pPr lvl="1"/>
            <a:r>
              <a:rPr lang="fr-FR" dirty="0" smtClean="0"/>
              <a:t>3 Le système retourne la valeur visible des 3 dés triés.</a:t>
            </a:r>
          </a:p>
          <a:p>
            <a:pPr lvl="1"/>
            <a:r>
              <a:rPr lang="fr-FR" dirty="0" smtClean="0"/>
              <a:t>4. Le joueur a obtenu 421. Retour à 3.</a:t>
            </a:r>
          </a:p>
          <a:p>
            <a:r>
              <a:rPr lang="fr-FR" b="1" dirty="0" smtClean="0"/>
              <a:t>Extensions.</a:t>
            </a:r>
            <a:endParaRPr lang="fr-FR" dirty="0" smtClean="0"/>
          </a:p>
          <a:p>
            <a:pPr lvl="1"/>
            <a:r>
              <a:rPr lang="fr-FR" dirty="0" smtClean="0"/>
              <a:t>4.1 Le joueur n'a pas obtenu 421.</a:t>
            </a:r>
          </a:p>
          <a:p>
            <a:pPr lvl="1"/>
            <a:r>
              <a:rPr lang="fr-FR" dirty="0" smtClean="0"/>
              <a:t>4.1.1 Le système demande le nombre de dés à modifier.</a:t>
            </a:r>
          </a:p>
          <a:p>
            <a:pPr lvl="1"/>
            <a:r>
              <a:rPr lang="fr-FR" dirty="0" smtClean="0"/>
              <a:t>4.1.2 Le joueur indique les dés à relancer.</a:t>
            </a:r>
          </a:p>
          <a:p>
            <a:pPr lvl="1"/>
            <a:r>
              <a:rPr lang="fr-FR" dirty="0" smtClean="0"/>
              <a:t>4.1.3 Le système relance les dés demandés. Retour à 3.</a:t>
            </a:r>
          </a:p>
          <a:p>
            <a:pPr lvl="1"/>
            <a:r>
              <a:rPr lang="fr-FR" dirty="0" smtClean="0"/>
              <a:t>4.2 C'est le troisième essai. Retour à 3.</a:t>
            </a:r>
          </a:p>
          <a:p>
            <a:pPr lvl="1"/>
            <a:r>
              <a:rPr lang="fr-FR" dirty="0" smtClean="0"/>
              <a:t>4.3 Le nombre de points disponibles passe en dessous de 0. Fin </a:t>
            </a:r>
          </a:p>
          <a:p>
            <a:pPr lvl="1"/>
            <a:r>
              <a:rPr lang="fr-FR" dirty="0" smtClean="0"/>
              <a:t>4.4 C'était le dernier lancer. Fin.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p:txBody>
          <a:bodyPr/>
          <a:lstStyle/>
          <a:p>
            <a:endParaRPr lang="fr-FR" dirty="0" smtClean="0"/>
          </a:p>
          <a:p>
            <a:r>
              <a:rPr lang="fr-FR" dirty="0" smtClean="0"/>
              <a:t>Réalisez un diagramme de collaboration entre les objets impliqués dans le jeu.</a:t>
            </a:r>
          </a:p>
          <a:p>
            <a:r>
              <a:rPr lang="fr-FR" dirty="0" smtClean="0"/>
              <a:t>Réalisez le diagramme de classe: vous représenterez seulement les classes sans attributs et méthodes, et leurs relations entre elles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dirty="0" smtClean="0"/>
              <a:t>Correction</a:t>
            </a:r>
          </a:p>
          <a:p>
            <a:pPr lvl="1"/>
            <a:r>
              <a:rPr lang="fr-FR" dirty="0" smtClean="0"/>
              <a:t>Diagramme de collaboration</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r>
              <a:rPr lang="fr-FR" dirty="0" smtClean="0"/>
              <a:t>Diagramme de classes de conception</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16016" y="4437112"/>
            <a:ext cx="3190875" cy="22479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p:txBody>
          <a:bodyPr/>
          <a:lstStyle/>
          <a:p>
            <a:r>
              <a:rPr lang="fr-FR" dirty="0" smtClean="0"/>
              <a:t>Réalisez le diagramme de classe détaillé de la classe De. Pour cela, vous devez vous poser la question: </a:t>
            </a:r>
          </a:p>
          <a:p>
            <a:endParaRPr lang="fr-FR" dirty="0" smtClean="0"/>
          </a:p>
          <a:p>
            <a:endParaRPr lang="fr-FR" dirty="0" smtClean="0"/>
          </a:p>
          <a:p>
            <a:pPr algn="ctr">
              <a:buNone/>
            </a:pPr>
            <a:r>
              <a:rPr lang="fr-FR" dirty="0" smtClean="0"/>
              <a:t>Quels peuvent être les états et les comportements d’un De?</a:t>
            </a:r>
          </a:p>
          <a:p>
            <a:pPr algn="ctr">
              <a:buNone/>
            </a:pPr>
            <a:r>
              <a:rPr lang="fr-FR" dirty="0" smtClean="0"/>
              <a:t>Quels constructeurs dois-je implémenter?</a:t>
            </a:r>
          </a:p>
          <a:p>
            <a:pPr algn="ctr">
              <a:buNone/>
            </a:pPr>
            <a:r>
              <a:rPr lang="fr-FR" dirty="0" smtClean="0"/>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a:xfrm>
            <a:off x="457200" y="1600200"/>
            <a:ext cx="4978896" cy="4873752"/>
          </a:xfrm>
        </p:spPr>
        <p:txBody>
          <a:bodyPr/>
          <a:lstStyle/>
          <a:p>
            <a:r>
              <a:rPr lang="fr-FR" dirty="0" smtClean="0"/>
              <a:t>Correction:</a:t>
            </a:r>
          </a:p>
          <a:p>
            <a:pPr lvl="1"/>
            <a:endParaRPr lang="fr-FR" dirty="0" smtClean="0"/>
          </a:p>
          <a:p>
            <a:pPr lvl="1"/>
            <a:r>
              <a:rPr lang="fr-FR" dirty="0" smtClean="0"/>
              <a:t>On ne doit pas permettre à </a:t>
            </a:r>
            <a:r>
              <a:rPr lang="fr-FR" dirty="0" err="1" smtClean="0"/>
              <a:t>qq</a:t>
            </a:r>
            <a:r>
              <a:rPr lang="fr-FR" dirty="0" smtClean="0"/>
              <a:t> extérieur à la classe de modifier la valeur du de! Donc:</a:t>
            </a:r>
          </a:p>
          <a:p>
            <a:pPr lvl="2"/>
            <a:r>
              <a:rPr lang="fr-FR" dirty="0" smtClean="0"/>
              <a:t>Un constructeur par défaut est uniquement implémenté</a:t>
            </a:r>
          </a:p>
          <a:p>
            <a:pPr lvl="2"/>
            <a:r>
              <a:rPr lang="fr-FR" dirty="0" smtClean="0"/>
              <a:t>L’accesseur </a:t>
            </a:r>
            <a:r>
              <a:rPr lang="fr-FR" dirty="0" err="1" smtClean="0"/>
              <a:t>Get</a:t>
            </a:r>
            <a:r>
              <a:rPr lang="fr-FR" dirty="0" smtClean="0"/>
              <a:t> est uniquement implémenté</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p:txBody>
          <a:bodyPr/>
          <a:lstStyle/>
          <a:p>
            <a:r>
              <a:rPr lang="fr-FR" dirty="0" smtClean="0"/>
              <a:t>Vous allez implémenter la classe De. Pour cela vous devez:</a:t>
            </a:r>
          </a:p>
          <a:p>
            <a:pPr lvl="1"/>
            <a:r>
              <a:rPr lang="fr-FR" dirty="0" smtClean="0"/>
              <a:t>Créer une bibliothèque de classe BibliothequeJeu421 où vous implémenterez vos classes métiers.</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r>
              <a:rPr lang="fr-FR" dirty="0" smtClean="0"/>
              <a:t>Créer une application console afin d’utiliser vos classes métiers, comme De par exemple.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Bancaire</a:t>
            </a:r>
            <a:endParaRPr lang="fr-FR" dirty="0"/>
          </a:p>
        </p:txBody>
      </p:sp>
      <p:sp>
        <p:nvSpPr>
          <p:cNvPr id="3" name="Espace réservé du contenu 2"/>
          <p:cNvSpPr>
            <a:spLocks noGrp="1"/>
          </p:cNvSpPr>
          <p:nvPr>
            <p:ph sz="quarter" idx="1"/>
          </p:nvPr>
        </p:nvSpPr>
        <p:spPr>
          <a:xfrm>
            <a:off x="395536" y="1772816"/>
            <a:ext cx="7467600" cy="576064"/>
          </a:xfrm>
        </p:spPr>
        <p:txBody>
          <a:bodyPr/>
          <a:lstStyle/>
          <a:p>
            <a:r>
              <a:rPr lang="fr-FR" dirty="0" smtClean="0"/>
              <a:t>Correction</a:t>
            </a:r>
            <a:endParaRPr lang="fr-FR" dirty="0"/>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p:txBody>
          <a:bodyPr/>
          <a:lstStyle/>
          <a:p>
            <a:pPr lvl="1"/>
            <a:r>
              <a:rPr lang="fr-FR" dirty="0" smtClean="0"/>
              <a:t>Ajouter une référence vers vos bibliothèque dans votre application console.</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r>
              <a:rPr lang="fr-FR" dirty="0" smtClean="0"/>
              <a:t>Pour cela choisissez votre bibliothèque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a:xfrm>
            <a:off x="457200" y="1600200"/>
            <a:ext cx="7859216" cy="1684784"/>
          </a:xfrm>
        </p:spPr>
        <p:txBody>
          <a:bodyPr/>
          <a:lstStyle/>
          <a:p>
            <a:r>
              <a:rPr lang="fr-FR" dirty="0" smtClean="0"/>
              <a:t>N’oubliez pas de mettre une accessibilité public à votre classe De afin de pouvoir la tester et de mettre dire que vous utilisez  la classe De grâce à </a:t>
            </a:r>
            <a:r>
              <a:rPr lang="fr-FR" dirty="0" err="1" smtClean="0">
                <a:solidFill>
                  <a:schemeClr val="accent2">
                    <a:lumMod val="75000"/>
                  </a:schemeClr>
                </a:solidFill>
              </a:rPr>
              <a:t>using</a:t>
            </a:r>
            <a:r>
              <a:rPr lang="fr-FR" dirty="0" smtClean="0"/>
              <a:t>.</a:t>
            </a:r>
          </a:p>
          <a:p>
            <a:endParaRPr lang="fr-FR" dirty="0" smtClean="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dirty="0" smtClean="0"/>
              <a:t>Petite aide pour vous fournir une valeur aléatoire pour la De: la classe Alea</a:t>
            </a:r>
          </a:p>
          <a:p>
            <a:endParaRPr lang="fr-FR" dirty="0" smtClean="0"/>
          </a:p>
          <a:p>
            <a:pPr lvl="1">
              <a:buNone/>
            </a:pPr>
            <a:r>
              <a:rPr lang="fr-FR" dirty="0" smtClean="0"/>
              <a:t>   public class Alea : Random</a:t>
            </a:r>
          </a:p>
          <a:p>
            <a:pPr lvl="1">
              <a:buNone/>
            </a:pPr>
            <a:r>
              <a:rPr lang="fr-FR" dirty="0" smtClean="0"/>
              <a:t>   {</a:t>
            </a:r>
          </a:p>
          <a:p>
            <a:pPr lvl="1">
              <a:buNone/>
            </a:pPr>
            <a:r>
              <a:rPr lang="it-IT" dirty="0" smtClean="0"/>
              <a:t>        private static Alea monAlea = null;</a:t>
            </a:r>
          </a:p>
          <a:p>
            <a:pPr lvl="1">
              <a:buNone/>
            </a:pPr>
            <a:endParaRPr lang="fr-FR" dirty="0" smtClean="0"/>
          </a:p>
          <a:p>
            <a:pPr lvl="1">
              <a:buNone/>
            </a:pPr>
            <a:r>
              <a:rPr lang="fr-FR" dirty="0" smtClean="0"/>
              <a:t>        private Alea()</a:t>
            </a:r>
          </a:p>
          <a:p>
            <a:pPr lvl="1">
              <a:buNone/>
            </a:pPr>
            <a:r>
              <a:rPr lang="fr-FR" dirty="0" smtClean="0"/>
              <a:t>        {</a:t>
            </a:r>
          </a:p>
          <a:p>
            <a:pPr lvl="1">
              <a:buNone/>
            </a:pPr>
            <a:r>
              <a:rPr lang="fr-FR" dirty="0" smtClean="0"/>
              <a:t>        }</a:t>
            </a:r>
          </a:p>
          <a:p>
            <a:pPr lvl="1">
              <a:buNone/>
            </a:pPr>
            <a:endParaRPr lang="fr-FR" dirty="0" smtClean="0"/>
          </a:p>
          <a:p>
            <a:pPr lvl="1">
              <a:buNone/>
            </a:pPr>
            <a:r>
              <a:rPr lang="fr-FR" dirty="0" smtClean="0"/>
              <a:t>        public static Alea Instance()</a:t>
            </a:r>
          </a:p>
          <a:p>
            <a:pPr lvl="1">
              <a:buNone/>
            </a:pPr>
            <a:r>
              <a:rPr lang="fr-FR" dirty="0" smtClean="0"/>
              <a:t>        {</a:t>
            </a:r>
          </a:p>
          <a:p>
            <a:pPr lvl="1">
              <a:buNone/>
            </a:pPr>
            <a:r>
              <a:rPr lang="fr-FR" dirty="0" smtClean="0"/>
              <a:t>            if (monAlea == null)</a:t>
            </a:r>
          </a:p>
          <a:p>
            <a:pPr lvl="1">
              <a:buNone/>
            </a:pPr>
            <a:r>
              <a:rPr lang="fr-FR" dirty="0" smtClean="0"/>
              <a:t>            {</a:t>
            </a:r>
          </a:p>
          <a:p>
            <a:pPr lvl="1">
              <a:buNone/>
            </a:pPr>
            <a:r>
              <a:rPr lang="fr-FR" dirty="0" smtClean="0"/>
              <a:t>                monAlea = new Alea();</a:t>
            </a:r>
          </a:p>
          <a:p>
            <a:pPr lvl="1">
              <a:buNone/>
            </a:pPr>
            <a:endParaRPr lang="fr-FR" dirty="0" smtClean="0"/>
          </a:p>
          <a:p>
            <a:pPr lvl="1">
              <a:buNone/>
            </a:pPr>
            <a:r>
              <a:rPr lang="fr-FR" dirty="0" smtClean="0"/>
              <a:t>            }</a:t>
            </a:r>
          </a:p>
          <a:p>
            <a:pPr lvl="1">
              <a:buNone/>
            </a:pPr>
            <a:r>
              <a:rPr lang="fr-FR" dirty="0" smtClean="0"/>
              <a:t>            return monAlea;</a:t>
            </a:r>
          </a:p>
          <a:p>
            <a:pPr lvl="1">
              <a:buNone/>
            </a:pPr>
            <a:r>
              <a:rPr lang="fr-FR" dirty="0" smtClean="0"/>
              <a:t>        }</a:t>
            </a:r>
          </a:p>
          <a:p>
            <a:pPr lvl="1">
              <a:buNone/>
            </a:pPr>
            <a:endParaRPr lang="fr-FR" dirty="0" smtClean="0"/>
          </a:p>
          <a:p>
            <a:pPr lvl="1">
              <a:buNone/>
            </a:pPr>
            <a:r>
              <a:rPr lang="fr-FR" dirty="0" smtClean="0"/>
              <a:t>        public int Nouveau(int valMin, int valMax)</a:t>
            </a:r>
          </a:p>
          <a:p>
            <a:pPr lvl="1">
              <a:buNone/>
            </a:pPr>
            <a:r>
              <a:rPr lang="fr-FR" dirty="0" smtClean="0"/>
              <a:t>        {</a:t>
            </a:r>
          </a:p>
          <a:p>
            <a:pPr lvl="1">
              <a:buNone/>
            </a:pPr>
            <a:endParaRPr lang="fr-FR" dirty="0" smtClean="0"/>
          </a:p>
          <a:p>
            <a:pPr lvl="1">
              <a:buNone/>
            </a:pPr>
            <a:r>
              <a:rPr lang="fr-FR" dirty="0" smtClean="0"/>
              <a:t>            return base.Next( valMin, valMax + 1);</a:t>
            </a:r>
          </a:p>
          <a:p>
            <a:pPr lvl="1">
              <a:buNone/>
            </a:pPr>
            <a:endParaRPr lang="fr-FR" dirty="0" smtClean="0"/>
          </a:p>
          <a:p>
            <a:pPr lvl="1">
              <a:buNone/>
            </a:pPr>
            <a:r>
              <a:rPr lang="fr-FR" dirty="0" smtClean="0"/>
              <a:t>        }</a:t>
            </a:r>
          </a:p>
          <a:p>
            <a:pPr lvl="1">
              <a:buNone/>
            </a:pPr>
            <a:r>
              <a:rPr lang="fr-FR" dirty="0" smtClean="0"/>
              <a:t>    }</a:t>
            </a:r>
          </a:p>
          <a:p>
            <a:r>
              <a:rPr lang="fr-FR" sz="3700" dirty="0" smtClean="0"/>
              <a:t>Utilisation de la classe Alea</a:t>
            </a:r>
          </a:p>
          <a:p>
            <a:endParaRPr lang="fr-FR" sz="2700" dirty="0" smtClean="0"/>
          </a:p>
          <a:p>
            <a:endParaRPr lang="fr-FR" sz="2700" dirty="0" smtClean="0"/>
          </a:p>
          <a:p>
            <a:endParaRPr lang="fr-FR" sz="2700" dirty="0" smtClean="0"/>
          </a:p>
          <a:p>
            <a:r>
              <a:rPr lang="fr-FR" sz="3500" dirty="0" smtClean="0"/>
              <a:t>Question: Quelle est la conséquence sur la construction d’instance Alea de l’implémentation atypique de cette classe?</a:t>
            </a:r>
          </a:p>
          <a:p>
            <a:r>
              <a:rPr lang="fr-FR" sz="3500" dirty="0" smtClean="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smtClean="0"/>
              <a:t>Rappel des fonctionnalités de la Manche 421:</a:t>
            </a:r>
          </a:p>
          <a:p>
            <a:pPr lvl="1"/>
            <a:r>
              <a:rPr lang="fr-FR" dirty="0" smtClean="0"/>
              <a:t>Une manche 421 consiste a lancé tout d’abord 3 dés dans le but de faire la combinaison 421. Si le joueur ne réalise pas un 421 dès le premier lancé, il a la possibilité de relancer 2 fois les des de son choix.</a:t>
            </a:r>
          </a:p>
          <a:p>
            <a:pPr lvl="1"/>
            <a:endParaRPr lang="fr-FR" dirty="0" smtClean="0"/>
          </a:p>
          <a:p>
            <a:pPr lvl="1"/>
            <a:r>
              <a:rPr lang="fr-FR" dirty="0" smtClean="0"/>
              <a:t>La manche 421 est stoppée dès que le joueur a atteint 3 nouveaux lancés ou dès qu’il a gagné avec la combinaison 421.</a:t>
            </a:r>
          </a:p>
          <a:p>
            <a:pPr lvl="1"/>
            <a:endParaRPr lang="fr-FR" dirty="0" smtClean="0"/>
          </a:p>
          <a:p>
            <a:r>
              <a:rPr lang="fr-FR" dirty="0" smtClean="0"/>
              <a:t>Réalisez le diagramme de classe détaillé de la classe Manche421. Pour cela, vous devez vous poser la question: </a:t>
            </a:r>
          </a:p>
          <a:p>
            <a:pPr>
              <a:buNone/>
            </a:pPr>
            <a:endParaRPr lang="fr-FR" dirty="0" smtClean="0"/>
          </a:p>
          <a:p>
            <a:pPr algn="ctr">
              <a:buNone/>
            </a:pPr>
            <a:r>
              <a:rPr lang="fr-FR" dirty="0" smtClean="0"/>
              <a:t>Quels peuvent être les états et les </a:t>
            </a:r>
            <a:r>
              <a:rPr lang="fr-FR" smtClean="0"/>
              <a:t>comportements d’une </a:t>
            </a:r>
            <a:r>
              <a:rPr lang="fr-FR" dirty="0" smtClean="0"/>
              <a:t>Manche421?</a:t>
            </a:r>
          </a:p>
          <a:p>
            <a:pPr algn="ctr">
              <a:buNone/>
            </a:pPr>
            <a:r>
              <a:rPr lang="fr-FR" dirty="0" smtClean="0"/>
              <a:t>Quels constructeurs dois-je implémenter?</a:t>
            </a:r>
          </a:p>
          <a:p>
            <a:pPr algn="ctr">
              <a:buNone/>
            </a:pPr>
            <a:r>
              <a:rPr lang="fr-FR" dirty="0" smtClean="0"/>
              <a:t>Quelle est l’accessibilité des attributs et méthodes?</a:t>
            </a:r>
          </a:p>
          <a:p>
            <a:pPr algn="ctr">
              <a:buNone/>
            </a:pPr>
            <a:endParaRPr lang="fr-FR" dirty="0" smtClean="0"/>
          </a:p>
          <a:p>
            <a:r>
              <a:rPr lang="fr-FR" dirty="0" smtClean="0"/>
              <a:t>Implémentez et tester votre classe Manche421!</a:t>
            </a:r>
          </a:p>
          <a:p>
            <a:pPr algn="ctr">
              <a:buNone/>
            </a:pPr>
            <a:endParaRPr lang="fr-FR"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smtClean="0"/>
              <a:t>Valider au près de votre formateur si il est présent!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smtClean="0"/>
              <a:t>Rappel des fonctionnalités de la Partie:</a:t>
            </a:r>
          </a:p>
          <a:p>
            <a:pPr lvl="1"/>
            <a:r>
              <a:rPr lang="fr-FR" dirty="0" smtClean="0"/>
              <a:t>Une Partie est initiée par un Joueur. Il fournit à la partie le nombre de Manche 421 qu’il va jouer. Pour chaque Manche 421, il recevra 10 points.</a:t>
            </a:r>
          </a:p>
          <a:p>
            <a:pPr lvl="1"/>
            <a:r>
              <a:rPr lang="fr-FR" dirty="0" smtClean="0"/>
              <a:t>S’il perd la Manche 421, il perd 10 points.</a:t>
            </a:r>
          </a:p>
          <a:p>
            <a:pPr lvl="1"/>
            <a:r>
              <a:rPr lang="fr-FR" dirty="0" smtClean="0"/>
              <a:t>S’il gagne la Manche 421, il gagne 30 points.</a:t>
            </a:r>
          </a:p>
          <a:p>
            <a:pPr lvl="1"/>
            <a:r>
              <a:rPr lang="fr-FR" dirty="0" smtClean="0"/>
              <a:t>La manche s’arrête si il n’a plus de points ou s’il a réalisé toutes ses manches et a donc un solde positif de points.</a:t>
            </a:r>
          </a:p>
          <a:p>
            <a:pPr lvl="1"/>
            <a:r>
              <a:rPr lang="fr-FR" dirty="0" smtClean="0"/>
              <a:t>On ne mémorise dans la Partie que la Manche421 courante.</a:t>
            </a:r>
          </a:p>
          <a:p>
            <a:pPr lvl="1">
              <a:buNone/>
            </a:pPr>
            <a:endParaRPr lang="fr-FR" dirty="0" smtClean="0"/>
          </a:p>
          <a:p>
            <a:r>
              <a:rPr lang="fr-FR" dirty="0" smtClean="0"/>
              <a:t>Réalisez le diagramme de classe détaillé de la classe Partie. Pour cela, vous devez vous poser la question: </a:t>
            </a:r>
          </a:p>
          <a:p>
            <a:pPr>
              <a:buNone/>
            </a:pPr>
            <a:endParaRPr lang="fr-FR" dirty="0" smtClean="0"/>
          </a:p>
          <a:p>
            <a:pPr algn="ctr">
              <a:buNone/>
            </a:pPr>
            <a:r>
              <a:rPr lang="fr-FR" dirty="0" smtClean="0"/>
              <a:t>Quels peuvent être les états et les comportements d’un Partie?</a:t>
            </a:r>
          </a:p>
          <a:p>
            <a:pPr algn="ctr">
              <a:buNone/>
            </a:pPr>
            <a:r>
              <a:rPr lang="fr-FR" dirty="0" smtClean="0"/>
              <a:t>Quels constructeurs dois-je implémenter?</a:t>
            </a:r>
          </a:p>
          <a:p>
            <a:pPr algn="ctr">
              <a:buNone/>
            </a:pPr>
            <a:r>
              <a:rPr lang="fr-FR" dirty="0" smtClean="0"/>
              <a:t>Quelle est l’accessibilité des attributs et méthodes?</a:t>
            </a:r>
          </a:p>
          <a:p>
            <a:pPr algn="ctr">
              <a:buNone/>
            </a:pPr>
            <a:endParaRPr lang="fr-FR" dirty="0" smtClean="0"/>
          </a:p>
          <a:p>
            <a:r>
              <a:rPr lang="fr-FR" dirty="0" smtClean="0"/>
              <a:t>Implémentez et tester votre classe Partie!</a:t>
            </a:r>
          </a:p>
          <a:p>
            <a:pPr algn="ctr">
              <a:buNone/>
            </a:pPr>
            <a:endParaRPr lang="fr-FR"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Jeu 421</a:t>
            </a:r>
            <a:endParaRPr lang="fr-FR" dirty="0"/>
          </a:p>
        </p:txBody>
      </p:sp>
      <p:sp>
        <p:nvSpPr>
          <p:cNvPr id="3" name="Espace réservé du contenu 2"/>
          <p:cNvSpPr>
            <a:spLocks noGrp="1"/>
          </p:cNvSpPr>
          <p:nvPr>
            <p:ph sz="quarter" idx="1"/>
          </p:nvPr>
        </p:nvSpPr>
        <p:spPr>
          <a:xfrm>
            <a:off x="457200" y="1600200"/>
            <a:ext cx="7787208" cy="2980928"/>
          </a:xfrm>
        </p:spPr>
        <p:txBody>
          <a:bodyPr/>
          <a:lstStyle/>
          <a:p>
            <a:r>
              <a:rPr lang="fr-FR" dirty="0" smtClean="0"/>
              <a:t>Aide pour la lecture des choix de numéros de dés</a:t>
            </a:r>
          </a:p>
          <a:p>
            <a:endParaRPr lang="fr-FR" dirty="0" smtClean="0"/>
          </a:p>
          <a:p>
            <a:endParaRPr lang="fr-FR" dirty="0" smtClean="0"/>
          </a:p>
          <a:p>
            <a:r>
              <a:rPr lang="fr-FR" dirty="0" smtClean="0"/>
              <a:t>Aide pour le trie du tableau de dés: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627784" y="2276872"/>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Commenter le code de votre bibliothèque</a:t>
            </a:r>
            <a:endParaRPr lang="fr-FR" dirty="0"/>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dirty="0" smtClean="0"/>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r>
              <a:rPr lang="fr-FR" dirty="0" smtClean="0"/>
              <a:t/>
            </a:r>
            <a:br>
              <a:rPr lang="fr-FR" dirty="0" smtClean="0"/>
            </a:b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Commenter le code de votre bibliothèque</a:t>
            </a:r>
            <a:endParaRPr lang="fr-FR" dirty="0"/>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dirty="0" smtClean="0"/>
              <a:t>Pour générer la documentation, il faut configurer le projet que vous voulez commenter. Allez dans le menu Propriété de votre projet.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a:t>
            </a:r>
            <a:endParaRPr lang="fr-F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Commenter le code de votre bibliothèque</a:t>
            </a:r>
            <a:endParaRPr lang="fr-FR" dirty="0"/>
          </a:p>
        </p:txBody>
      </p:sp>
      <p:sp>
        <p:nvSpPr>
          <p:cNvPr id="3" name="Espace réservé du contenu 2"/>
          <p:cNvSpPr>
            <a:spLocks noGrp="1"/>
          </p:cNvSpPr>
          <p:nvPr>
            <p:ph sz="quarter" idx="1"/>
          </p:nvPr>
        </p:nvSpPr>
        <p:spPr>
          <a:xfrm>
            <a:off x="457200" y="1600200"/>
            <a:ext cx="7467600" cy="820688"/>
          </a:xfrm>
        </p:spPr>
        <p:txBody>
          <a:bodyPr>
            <a:normAutofit fontScale="85000" lnSpcReduction="10000"/>
          </a:bodyPr>
          <a:lstStyle/>
          <a:p>
            <a:r>
              <a:rPr lang="fr-FR" dirty="0" smtClean="0"/>
              <a:t>Un fichier XML sera généré dans bin/</a:t>
            </a:r>
            <a:r>
              <a:rPr lang="fr-FR" dirty="0" err="1" smtClean="0"/>
              <a:t>debug</a:t>
            </a:r>
            <a:r>
              <a:rPr lang="fr-FR" dirty="0" smtClean="0"/>
              <a:t>.</a:t>
            </a:r>
          </a:p>
          <a:p>
            <a:r>
              <a:rPr lang="fr-FR" dirty="0" smtClean="0"/>
              <a:t>Vous avez maintenant des commentaires sur votre code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Bancaire</a:t>
            </a:r>
            <a:endParaRPr lang="fr-FR" dirty="0"/>
          </a:p>
        </p:txBody>
      </p:sp>
      <p:sp>
        <p:nvSpPr>
          <p:cNvPr id="3" name="Espace réservé du contenu 2"/>
          <p:cNvSpPr>
            <a:spLocks noGrp="1"/>
          </p:cNvSpPr>
          <p:nvPr>
            <p:ph sz="quarter" idx="1"/>
          </p:nvPr>
        </p:nvSpPr>
        <p:spPr>
          <a:xfrm>
            <a:off x="457200" y="1600200"/>
            <a:ext cx="7467600" cy="1756792"/>
          </a:xfrm>
        </p:spPr>
        <p:txBody>
          <a:bodyPr>
            <a:normAutofit/>
          </a:bodyPr>
          <a:lstStyle/>
          <a:p>
            <a:r>
              <a:rPr lang="fr-FR" dirty="0" smtClean="0"/>
              <a:t>Ajouter un fichier Diagramme de Classe à votre projet, et créer le diagramme de votre classe Compte.</a:t>
            </a:r>
          </a:p>
        </p:txBody>
      </p:sp>
      <p:pic>
        <p:nvPicPr>
          <p:cNvPr id="2050" name="Picture 2"/>
          <p:cNvPicPr>
            <a:picLocks noChangeAspect="1" noChangeArrowheads="1"/>
          </p:cNvPicPr>
          <p:nvPr/>
        </p:nvPicPr>
        <p:blipFill>
          <a:blip r:embed="rId2" cstate="print"/>
          <a:srcRect/>
          <a:stretch>
            <a:fillRect/>
          </a:stretch>
        </p:blipFill>
        <p:spPr bwMode="auto">
          <a:xfrm>
            <a:off x="3491880" y="2564904"/>
            <a:ext cx="4104456" cy="2749211"/>
          </a:xfrm>
          <a:prstGeom prst="rect">
            <a:avLst/>
          </a:prstGeom>
          <a:noFill/>
          <a:ln w="9525">
            <a:noFill/>
            <a:miter lim="800000"/>
            <a:headEnd/>
            <a:tailEnd/>
          </a:ln>
        </p:spPr>
      </p:pic>
      <p:sp>
        <p:nvSpPr>
          <p:cNvPr id="5" name="Espace réservé du contenu 2"/>
          <p:cNvSpPr txBox="1">
            <a:spLocks/>
          </p:cNvSpPr>
          <p:nvPr/>
        </p:nvSpPr>
        <p:spPr>
          <a:xfrm>
            <a:off x="539552" y="5633864"/>
            <a:ext cx="7128792" cy="122413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Vous pouvez découvrir que la Classe Compte </a:t>
            </a:r>
            <a:r>
              <a:rPr kumimoji="0" lang="fr-FR" sz="2400" b="0" i="0" u="none" strike="noStrike" kern="1200" cap="none" spc="0" normalizeH="0" baseline="0" noProof="0" smtClean="0">
                <a:ln>
                  <a:noFill/>
                </a:ln>
                <a:solidFill>
                  <a:schemeClr val="tx1"/>
                </a:solidFill>
                <a:effectLst/>
                <a:uLnTx/>
                <a:uFillTx/>
                <a:latin typeface="+mn-lt"/>
                <a:ea typeface="+mn-ea"/>
                <a:cs typeface="+mn-cs"/>
              </a:rPr>
              <a:t>dans le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fichier </a:t>
            </a:r>
            <a:r>
              <a:rPr kumimoji="0" lang="fr-FR" sz="2400" b="0" i="0" u="none" strike="noStrike" kern="1200" cap="none" spc="0" normalizeH="0" baseline="0" noProof="0" dirty="0" err="1" smtClean="0">
                <a:ln>
                  <a:noFill/>
                </a:ln>
                <a:solidFill>
                  <a:schemeClr val="tx1"/>
                </a:solidFill>
                <a:effectLst/>
                <a:uLnTx/>
                <a:uFillTx/>
                <a:latin typeface="+mn-lt"/>
                <a:ea typeface="+mn-ea"/>
                <a:cs typeface="+mn-cs"/>
              </a:rPr>
              <a:t>Compte.cs</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 et son squelette  ont été créer dans le répertoire</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5</a:t>
            </a:fld>
            <a:endParaRPr lang="fr-BE"/>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smtClean="0"/>
              <a:t>Valider au près de votre formateur si il est présent!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Allez plus loin!</a:t>
            </a:r>
            <a:endParaRPr lang="fr-FR" dirty="0"/>
          </a:p>
        </p:txBody>
      </p:sp>
      <p:sp>
        <p:nvSpPr>
          <p:cNvPr id="3" name="Espace réservé du contenu 2"/>
          <p:cNvSpPr>
            <a:spLocks noGrp="1"/>
          </p:cNvSpPr>
          <p:nvPr>
            <p:ph sz="quarter" idx="1"/>
          </p:nvPr>
        </p:nvSpPr>
        <p:spPr>
          <a:xfrm>
            <a:off x="457200" y="1600200"/>
            <a:ext cx="7467600" cy="4493096"/>
          </a:xfrm>
        </p:spPr>
        <p:txBody>
          <a:bodyPr>
            <a:normAutofit fontScale="85000" lnSpcReduction="20000"/>
          </a:bodyPr>
          <a:lstStyle/>
          <a:p>
            <a:r>
              <a:rPr lang="fr-FR" dirty="0" smtClean="0"/>
              <a:t>Voici quelques idées si vous avez le temps pour aller plus loin</a:t>
            </a:r>
          </a:p>
          <a:p>
            <a:pPr lvl="1"/>
            <a:r>
              <a:rPr lang="fr-FR" dirty="0" smtClean="0"/>
              <a:t>Ajouter une classe Joueur dans l’objectif de mémoriser le score des joueurs. </a:t>
            </a:r>
          </a:p>
          <a:p>
            <a:pPr lvl="1"/>
            <a:r>
              <a:rPr lang="fr-FR" dirty="0" smtClean="0"/>
              <a:t>Vous sérialiserez les joueurs dans un fichier .bin pour .xml. La sérialisation consiste à écrire l’état d’un objet dans un fichier et la dé sérialisation consiste à reconstruire l’objet à partir du fichier.</a:t>
            </a:r>
          </a:p>
          <a:p>
            <a:pPr lvl="1"/>
            <a:r>
              <a:rPr lang="fr-FR" dirty="0" smtClean="0"/>
              <a:t>Ce fichier devra se trouver dans le dossier application data de l’ordinateur.</a:t>
            </a:r>
          </a:p>
          <a:p>
            <a:pPr lvl="1"/>
            <a:endParaRPr lang="fr-FR" dirty="0" smtClean="0"/>
          </a:p>
          <a:p>
            <a:pPr lvl="1"/>
            <a:endParaRPr lang="fr-FR" dirty="0" smtClean="0"/>
          </a:p>
          <a:p>
            <a:pPr lvl="1"/>
            <a:endParaRPr lang="fr-FR" dirty="0" smtClean="0"/>
          </a:p>
          <a:p>
            <a:pPr lvl="1"/>
            <a:r>
              <a:rPr lang="fr-FR" dirty="0" smtClean="0"/>
              <a:t>Vous utiliserez la Classe </a:t>
            </a:r>
            <a:r>
              <a:rPr lang="fr-FR" b="1" dirty="0" err="1" smtClean="0"/>
              <a:t>BinaryFormatter</a:t>
            </a:r>
            <a:r>
              <a:rPr lang="fr-FR" dirty="0" smtClean="0"/>
              <a:t> pour sérialiser le tableau de Joueur en binaire. Ce travail nécessite un peu de recherche sur internet.</a:t>
            </a:r>
          </a:p>
          <a:p>
            <a:pPr lvl="1"/>
            <a:r>
              <a:rPr lang="fr-FR" dirty="0" smtClean="0"/>
              <a:t>Recommencez pour une sérialisation XML!</a:t>
            </a:r>
          </a:p>
          <a:p>
            <a:endParaRPr lang="fr-FR" dirty="0" smtClean="0"/>
          </a:p>
          <a:p>
            <a:endParaRPr lang="fr-FR" dirty="0" smtClean="0"/>
          </a:p>
          <a:p>
            <a:endParaRPr lang="fr-FR" dirty="0" smtClean="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755576" y="4365104"/>
            <a:ext cx="7350150" cy="288032"/>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smtClean="0"/>
              <a:t>Valider au près de votre formateur si il est présent!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a:t>
            </a:r>
            <a:r>
              <a:rPr lang="fr-FR" dirty="0" err="1" smtClean="0"/>
              <a:t>rénumérée</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dirty="0" smtClean="0"/>
              <a:t>On peut débiter ou créditer ces comptes ainsi que transférer d'un compte à un autre; un compte peut comparer son solde avec le solde d'un autre compte. Chaque compte peut afficher ses informations. Enfin chaque compte rémunéré peut retourner les intérêts produits.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a:t>
            </a:r>
            <a:r>
              <a:rPr lang="fr-FR" smtClean="0"/>
              <a:t>rénumérée</a:t>
            </a:r>
            <a:endParaRPr lang="fr-FR"/>
          </a:p>
        </p:txBody>
      </p:sp>
      <p:sp>
        <p:nvSpPr>
          <p:cNvPr id="3" name="Espace réservé du contenu 2"/>
          <p:cNvSpPr>
            <a:spLocks noGrp="1"/>
          </p:cNvSpPr>
          <p:nvPr>
            <p:ph sz="quarter" idx="1"/>
          </p:nvPr>
        </p:nvSpPr>
        <p:spPr/>
        <p:txBody>
          <a:bodyPr/>
          <a:lstStyle/>
          <a:p>
            <a:r>
              <a:rPr lang="fr-FR" dirty="0" smtClean="0"/>
              <a:t>Dessiner le diagramme de la classe </a:t>
            </a:r>
            <a:r>
              <a:rPr lang="fr-FR" dirty="0" err="1" smtClean="0"/>
              <a:t>CompteRemunere</a:t>
            </a:r>
            <a:r>
              <a:rPr lang="fr-FR" dirty="0" smtClean="0"/>
              <a:t> an pensant à réutiliser la classe Compte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Bancaire</a:t>
            </a:r>
            <a:endParaRPr lang="fr-FR" dirty="0"/>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dirty="0" smtClean="0"/>
              <a:t>Supprimer les lignes de codes qui doivent vous empêcher d’oublier d’implémenter les méthodes</a:t>
            </a:r>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5" name="Espace réservé du contenu 2"/>
          <p:cNvSpPr txBox="1">
            <a:spLocks/>
          </p:cNvSpPr>
          <p:nvPr/>
        </p:nvSpPr>
        <p:spPr>
          <a:xfrm>
            <a:off x="539552" y="3140968"/>
            <a:ext cx="7704856" cy="792088"/>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1.Implémentez les constructeurs et méthodes</a:t>
            </a:r>
            <a:r>
              <a:rPr kumimoji="0" lang="fr-FR" sz="2400" b="0" i="0" u="none" strike="noStrike" kern="1200" cap="none" spc="0" normalizeH="0" noProof="0" dirty="0" smtClean="0">
                <a:ln>
                  <a:noFill/>
                </a:ln>
                <a:solidFill>
                  <a:schemeClr val="tx1"/>
                </a:solidFill>
                <a:effectLst/>
                <a:uLnTx/>
                <a:uFillTx/>
                <a:latin typeface="+mn-lt"/>
                <a:ea typeface="+mn-ea"/>
                <a:cs typeface="+mn-cs"/>
              </a:rPr>
              <a:t> afin de réaliser</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 l’exemple suivant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5" name="Picture 3"/>
          <p:cNvPicPr>
            <a:picLocks noChangeAspect="1" noChangeArrowheads="1"/>
          </p:cNvPicPr>
          <p:nvPr/>
        </p:nvPicPr>
        <p:blipFill>
          <a:blip r:embed="rId3" cstate="print"/>
          <a:srcRect/>
          <a:stretch>
            <a:fillRect/>
          </a:stretch>
        </p:blipFill>
        <p:spPr bwMode="auto">
          <a:xfrm>
            <a:off x="1043608" y="3933056"/>
            <a:ext cx="5976664" cy="2706414"/>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6</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Bancaire</a:t>
            </a:r>
            <a:endParaRPr lang="fr-FR" dirty="0"/>
          </a:p>
        </p:txBody>
      </p:sp>
      <p:sp>
        <p:nvSpPr>
          <p:cNvPr id="3" name="Espace réservé du contenu 2"/>
          <p:cNvSpPr>
            <a:spLocks noGrp="1"/>
          </p:cNvSpPr>
          <p:nvPr>
            <p:ph sz="quarter" idx="1"/>
          </p:nvPr>
        </p:nvSpPr>
        <p:spPr>
          <a:xfrm>
            <a:off x="496890" y="2708920"/>
            <a:ext cx="7704856" cy="720080"/>
          </a:xfrm>
        </p:spPr>
        <p:txBody>
          <a:bodyPr>
            <a:normAutofit fontScale="92500" lnSpcReduction="10000"/>
          </a:bodyPr>
          <a:lstStyle/>
          <a:p>
            <a:pPr lvl="0">
              <a:defRPr/>
            </a:pPr>
            <a:r>
              <a:rPr lang="fr-FR" dirty="0" smtClean="0"/>
              <a:t>2.Implémentez les  méthodes Crediter et Debiter afin de réaliser l’exemple suivant</a:t>
            </a:r>
          </a:p>
        </p:txBody>
      </p:sp>
      <p:pic>
        <p:nvPicPr>
          <p:cNvPr id="4098" name="Picture 2"/>
          <p:cNvPicPr>
            <a:picLocks noChangeAspect="1" noChangeArrowheads="1"/>
          </p:cNvPicPr>
          <p:nvPr/>
        </p:nvPicPr>
        <p:blipFill>
          <a:blip r:embed="rId2" cstate="print"/>
          <a:srcRect/>
          <a:stretch>
            <a:fillRect/>
          </a:stretch>
        </p:blipFill>
        <p:spPr bwMode="auto">
          <a:xfrm>
            <a:off x="755576" y="2123236"/>
            <a:ext cx="6624736" cy="448904"/>
          </a:xfrm>
          <a:prstGeom prst="rect">
            <a:avLst/>
          </a:prstGeom>
          <a:noFill/>
          <a:ln w="9525">
            <a:noFill/>
            <a:miter lim="800000"/>
            <a:headEnd/>
            <a:tailEnd/>
          </a:ln>
        </p:spPr>
      </p:pic>
      <p:sp>
        <p:nvSpPr>
          <p:cNvPr id="6" name="Espace réservé du contenu 2"/>
          <p:cNvSpPr txBox="1">
            <a:spLocks/>
          </p:cNvSpPr>
          <p:nvPr/>
        </p:nvSpPr>
        <p:spPr>
          <a:xfrm>
            <a:off x="615518" y="148627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Le résultat de l’exécution doit être le suivant</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Espace réservé du contenu 2"/>
          <p:cNvSpPr txBox="1">
            <a:spLocks/>
          </p:cNvSpPr>
          <p:nvPr/>
        </p:nvSpPr>
        <p:spPr>
          <a:xfrm>
            <a:off x="534617" y="55172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Le résultat de l’exécution doit être le suivant</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7</a:t>
            </a:fld>
            <a:endParaRPr lang="fr-BE"/>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429000"/>
            <a:ext cx="3816424" cy="219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6032378"/>
            <a:ext cx="5760640" cy="5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Bancaire</a:t>
            </a:r>
            <a:endParaRPr lang="fr-FR" dirty="0"/>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smtClean="0"/>
              <a:t>2.Implémentez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Le résultat de l’exécution doit être le suivant</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8</a:t>
            </a:fld>
            <a:endParaRPr lang="fr-BE"/>
          </a:p>
        </p:txBody>
      </p:sp>
    </p:spTree>
    <p:extLst>
      <p:ext uri="{BB962C8B-B14F-4D97-AF65-F5344CB8AC3E}">
        <p14:creationId xmlns:p14="http://schemas.microsoft.com/office/powerpoint/2010/main" val="217847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Bancaire</a:t>
            </a:r>
            <a:endParaRPr lang="fr-FR" dirty="0"/>
          </a:p>
        </p:txBody>
      </p:sp>
      <p:sp>
        <p:nvSpPr>
          <p:cNvPr id="3" name="Espace réservé du contenu 2"/>
          <p:cNvSpPr>
            <a:spLocks noGrp="1"/>
          </p:cNvSpPr>
          <p:nvPr>
            <p:ph sz="quarter" idx="1"/>
          </p:nvPr>
        </p:nvSpPr>
        <p:spPr>
          <a:xfrm>
            <a:off x="539552" y="4365104"/>
            <a:ext cx="7467600" cy="604664"/>
          </a:xfrm>
        </p:spPr>
        <p:txBody>
          <a:bodyPr/>
          <a:lstStyle/>
          <a:p>
            <a:r>
              <a:rPr lang="fr-FR" dirty="0" smtClean="0"/>
              <a:t>Et également celui ci</a:t>
            </a:r>
            <a:endParaRPr lang="fr-FR" dirty="0"/>
          </a:p>
        </p:txBody>
      </p:sp>
      <p:pic>
        <p:nvPicPr>
          <p:cNvPr id="5122" name="Picture 2"/>
          <p:cNvPicPr>
            <a:picLocks noChangeAspect="1" noChangeArrowheads="1"/>
          </p:cNvPicPr>
          <p:nvPr/>
        </p:nvPicPr>
        <p:blipFill>
          <a:blip r:embed="rId2" cstate="print"/>
          <a:srcRect/>
          <a:stretch>
            <a:fillRect/>
          </a:stretch>
        </p:blipFill>
        <p:spPr bwMode="auto">
          <a:xfrm>
            <a:off x="899592" y="2132856"/>
            <a:ext cx="6192688" cy="2137023"/>
          </a:xfrm>
          <a:prstGeom prst="rect">
            <a:avLst/>
          </a:prstGeom>
          <a:noFill/>
          <a:ln w="9525">
            <a:noFill/>
            <a:miter lim="800000"/>
            <a:headEnd/>
            <a:tailEnd/>
          </a:ln>
        </p:spPr>
      </p:pic>
      <p:sp>
        <p:nvSpPr>
          <p:cNvPr id="5" name="Espace réservé du contenu 2"/>
          <p:cNvSpPr txBox="1">
            <a:spLocks/>
          </p:cNvSpPr>
          <p:nvPr/>
        </p:nvSpPr>
        <p:spPr>
          <a:xfrm>
            <a:off x="609600" y="175260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Le résultat de l’exécution doit être le suivant</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5124" name="Picture 4"/>
          <p:cNvPicPr>
            <a:picLocks noChangeAspect="1" noChangeArrowheads="1"/>
          </p:cNvPicPr>
          <p:nvPr/>
        </p:nvPicPr>
        <p:blipFill>
          <a:blip r:embed="rId3" cstate="print"/>
          <a:srcRect/>
          <a:stretch>
            <a:fillRect/>
          </a:stretch>
        </p:blipFill>
        <p:spPr bwMode="auto">
          <a:xfrm>
            <a:off x="827584" y="5157192"/>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9</a:t>
            </a:fld>
            <a:endParaRPr lang="fr-B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1102</TotalTime>
  <Words>2495</Words>
  <Application>Microsoft Office PowerPoint</Application>
  <PresentationFormat>Affichage à l'écran (4:3)</PresentationFormat>
  <Paragraphs>364</Paragraphs>
  <Slides>54</Slides>
  <Notes>0</Notes>
  <HiddenSlides>0</HiddenSlides>
  <MMClips>0</MMClips>
  <ScaleCrop>false</ScaleCrop>
  <HeadingPairs>
    <vt:vector size="4" baseType="variant">
      <vt:variant>
        <vt:lpstr>Thème</vt:lpstr>
      </vt:variant>
      <vt:variant>
        <vt:i4>1</vt:i4>
      </vt:variant>
      <vt:variant>
        <vt:lpstr>Titres des diapositives</vt:lpstr>
      </vt:variant>
      <vt:variant>
        <vt:i4>54</vt:i4>
      </vt:variant>
    </vt:vector>
  </HeadingPairs>
  <TitlesOfParts>
    <vt:vector size="55" baseType="lpstr">
      <vt:lpstr>Oriel</vt:lpstr>
      <vt:lpstr>Exercice POO</vt:lpstr>
      <vt:lpstr>Menu</vt:lpstr>
      <vt:lpstr>Compte Bancaire</vt:lpstr>
      <vt:lpstr>Compte Bancaire</vt:lpstr>
      <vt:lpstr>Compte Bancaire</vt:lpstr>
      <vt:lpstr>Compte Bancaire</vt:lpstr>
      <vt:lpstr>Compte Bancaire</vt:lpstr>
      <vt:lpstr>Compte Bancaire</vt:lpstr>
      <vt:lpstr>Compte Bancaire</vt:lpstr>
      <vt:lpstr>Compte Bancaire</vt:lpstr>
      <vt:lpstr>Présentation PowerPoint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Allez plus loin!</vt:lpstr>
      <vt:lpstr>Présentation PowerPoint</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le code de votre bibliothèque</vt:lpstr>
      <vt:lpstr>Commenter le code de votre bibliothèque</vt:lpstr>
      <vt:lpstr>Commenter le code de votre bibliothèque</vt:lpstr>
      <vt:lpstr>Présentation PowerPoint</vt:lpstr>
      <vt:lpstr>Allez plus loin!</vt:lpstr>
      <vt:lpstr>Présentation PowerPoint</vt:lpstr>
      <vt:lpstr>Compte rénumérée</vt:lpstr>
      <vt:lpstr>Compte rénumérée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crm</cp:lastModifiedBy>
  <cp:revision>71</cp:revision>
  <dcterms:created xsi:type="dcterms:W3CDTF">2012-04-17T10:51:36Z</dcterms:created>
  <dcterms:modified xsi:type="dcterms:W3CDTF">2012-12-06T13:18:07Z</dcterms:modified>
</cp:coreProperties>
</file>