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319" r:id="rId5"/>
    <p:sldId id="32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07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07/06/2018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428834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07/06/2018</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07/06/2018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07/06/2018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07/06/2018</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07/06/2018</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07/06/2018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07/06/2018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07/06/2018</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07/06/2018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07/06/2018</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07/06/2018</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07/06/2018</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TRAITEMENTS</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3541" y="188640"/>
            <a:ext cx="2160240" cy="1440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différentes structures</a:t>
            </a:r>
            <a:endParaRPr lang="fr-FR" dirty="0"/>
          </a:p>
        </p:txBody>
      </p:sp>
      <p:sp>
        <p:nvSpPr>
          <p:cNvPr id="3" name="Espace réservé du contenu 2"/>
          <p:cNvSpPr>
            <a:spLocks noGrp="1"/>
          </p:cNvSpPr>
          <p:nvPr>
            <p:ph sz="quarter" idx="1"/>
          </p:nvPr>
        </p:nvSpPr>
        <p:spPr/>
        <p:txBody>
          <a:bodyPr>
            <a:normAutofit fontScale="77500" lnSpcReduction="20000"/>
          </a:bodyPr>
          <a:lstStyle/>
          <a:p>
            <a:r>
              <a:rPr lang="fr-FR" dirty="0" smtClean="0"/>
              <a:t>Les algorithmes décrits précédemment étaient très simples et une calculatrice aurait suffi pour leur exécution. En effet, pour l'instant, nous sommes seulement en mesure de décrire une suite d'opérations, chacune devant être exécutée une et une seule fois. Nous ne pouvons par exemple utiliser notre algorithme de calcul d'intérêt avec différents taux d'intérêt. Pour faire cela, il nous faut introduire de nouvelles structures. </a:t>
            </a:r>
          </a:p>
          <a:p>
            <a:r>
              <a:rPr lang="fr-FR" dirty="0" smtClean="0"/>
              <a:t>Il a été démontré que </a:t>
            </a:r>
            <a:r>
              <a:rPr lang="fr-FR" b="1" dirty="0" smtClean="0"/>
              <a:t>pour représenter n'importe quel algorithme</a:t>
            </a:r>
            <a:r>
              <a:rPr lang="fr-FR" dirty="0" smtClean="0"/>
              <a:t>, il faut disposer des trois possibilités suivantes: </a:t>
            </a:r>
          </a:p>
          <a:p>
            <a:pPr lvl="1"/>
            <a:r>
              <a:rPr lang="fr-FR" dirty="0" smtClean="0"/>
              <a:t>la </a:t>
            </a:r>
            <a:r>
              <a:rPr lang="fr-FR" u="sng" dirty="0" smtClean="0"/>
              <a:t>structure de séquence </a:t>
            </a:r>
            <a:r>
              <a:rPr lang="fr-FR" dirty="0" smtClean="0"/>
              <a:t>qui indique que les opérations doivent être exécutées les unes après les autres </a:t>
            </a:r>
          </a:p>
          <a:p>
            <a:pPr lvl="1"/>
            <a:r>
              <a:rPr lang="fr-FR" dirty="0" smtClean="0"/>
              <a:t>la </a:t>
            </a:r>
            <a:r>
              <a:rPr lang="fr-FR" u="sng" dirty="0" smtClean="0"/>
              <a:t>structure de choix</a:t>
            </a:r>
            <a:r>
              <a:rPr lang="fr-FR" dirty="0" smtClean="0"/>
              <a:t> qui indique quel ensemble d'instructions doit être exécuté suivant les circonstances</a:t>
            </a:r>
          </a:p>
          <a:p>
            <a:pPr lvl="1"/>
            <a:r>
              <a:rPr lang="fr-FR" dirty="0" smtClean="0"/>
              <a:t>la </a:t>
            </a:r>
            <a:r>
              <a:rPr lang="fr-FR" u="sng" dirty="0" smtClean="0"/>
              <a:t>structure de répétition </a:t>
            </a:r>
            <a:r>
              <a:rPr lang="fr-FR" dirty="0" smtClean="0"/>
              <a:t>qui indique qu'un ensemble d'instructions doit être exécuté plusieurs fois. </a:t>
            </a:r>
          </a:p>
          <a:p>
            <a:pPr>
              <a:buNone/>
            </a:pPr>
            <a:endParaRPr lang="fr-FR" dirty="0" smtClean="0"/>
          </a:p>
          <a:p>
            <a:r>
              <a:rPr lang="fr-FR" dirty="0" smtClean="0"/>
              <a:t>Jusqu'à présent, nous avons décrit la structure de séquence. Nous décrirons dans ce chapitre les structures alternatives.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7227404" y="1052736"/>
            <a:ext cx="1916596" cy="2808312"/>
          </a:xfrm>
          <a:prstGeom prst="rect">
            <a:avLst/>
          </a:prstGeom>
          <a:noFill/>
          <a:ln w="9525">
            <a:noFill/>
            <a:miter lim="800000"/>
            <a:headEnd/>
            <a:tailEnd/>
          </a:ln>
        </p:spPr>
      </p:pic>
      <p:sp>
        <p:nvSpPr>
          <p:cNvPr id="14" name="Rectangle 13"/>
          <p:cNvSpPr/>
          <p:nvPr/>
        </p:nvSpPr>
        <p:spPr>
          <a:xfrm>
            <a:off x="179512" y="76470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p:cNvPicPr>
            <a:picLocks noChangeAspect="1" noChangeArrowheads="1"/>
          </p:cNvPicPr>
          <p:nvPr/>
        </p:nvPicPr>
        <p:blipFill>
          <a:blip r:embed="rId3" cstate="print"/>
          <a:srcRect/>
          <a:stretch>
            <a:fillRect/>
          </a:stretch>
        </p:blipFill>
        <p:spPr bwMode="auto">
          <a:xfrm>
            <a:off x="6334125" y="4200525"/>
            <a:ext cx="2809875" cy="2657475"/>
          </a:xfrm>
          <a:prstGeom prst="rect">
            <a:avLst/>
          </a:prstGeom>
          <a:noFill/>
          <a:ln w="9525">
            <a:noFill/>
            <a:miter lim="800000"/>
            <a:headEnd/>
            <a:tailEnd/>
          </a:ln>
        </p:spPr>
      </p:pic>
      <p:sp>
        <p:nvSpPr>
          <p:cNvPr id="2" name="Titre 1"/>
          <p:cNvSpPr>
            <a:spLocks noGrp="1"/>
          </p:cNvSpPr>
          <p:nvPr>
            <p:ph type="title"/>
          </p:nvPr>
        </p:nvSpPr>
        <p:spPr>
          <a:xfrm>
            <a:off x="467544" y="0"/>
            <a:ext cx="7848872" cy="1052736"/>
          </a:xfrm>
        </p:spPr>
        <p:txBody>
          <a:bodyPr>
            <a:normAutofit/>
          </a:bodyPr>
          <a:lstStyle/>
          <a:p>
            <a:r>
              <a:rPr lang="fr-FR" dirty="0" smtClean="0"/>
              <a:t>Traitements alternatifs</a:t>
            </a:r>
            <a:br>
              <a:rPr lang="fr-FR" dirty="0" smtClean="0"/>
            </a:br>
            <a:endParaRPr lang="fr-FR" dirty="0"/>
          </a:p>
        </p:txBody>
      </p:sp>
      <p:sp>
        <p:nvSpPr>
          <p:cNvPr id="5" name="ZoneTexte 4"/>
          <p:cNvSpPr txBox="1"/>
          <p:nvPr/>
        </p:nvSpPr>
        <p:spPr>
          <a:xfrm>
            <a:off x="3131840" y="1196752"/>
            <a:ext cx="3600400" cy="5909310"/>
          </a:xfrm>
          <a:prstGeom prst="rect">
            <a:avLst/>
          </a:prstGeom>
          <a:noFill/>
        </p:spPr>
        <p:txBody>
          <a:bodyPr wrap="square" rtlCol="0">
            <a:spAutoFit/>
          </a:bodyPr>
          <a:lstStyle/>
          <a:p>
            <a:r>
              <a:rPr lang="fr-FR" b="1" u="sng" dirty="0" smtClean="0"/>
              <a:t>Si</a:t>
            </a:r>
            <a:r>
              <a:rPr lang="fr-FR" dirty="0" smtClean="0"/>
              <a:t> il </a:t>
            </a:r>
            <a:r>
              <a:rPr lang="fr-FR" dirty="0"/>
              <a:t>fait beau </a:t>
            </a:r>
            <a:endParaRPr lang="fr-FR" dirty="0" smtClean="0"/>
          </a:p>
          <a:p>
            <a:r>
              <a:rPr lang="fr-FR" b="1" u="sng" dirty="0" smtClean="0"/>
              <a:t>Alors</a:t>
            </a:r>
            <a:endParaRPr lang="fr-FR" b="1" u="sng" dirty="0"/>
          </a:p>
          <a:p>
            <a:r>
              <a:rPr lang="fr-FR" dirty="0"/>
              <a:t>   </a:t>
            </a:r>
            <a:r>
              <a:rPr lang="fr-FR" dirty="0" smtClean="0"/>
              <a:t>je </a:t>
            </a:r>
            <a:r>
              <a:rPr lang="fr-FR" dirty="0"/>
              <a:t>plante les tulipes</a:t>
            </a:r>
          </a:p>
          <a:p>
            <a:r>
              <a:rPr lang="fr-FR" dirty="0"/>
              <a:t>   </a:t>
            </a:r>
            <a:r>
              <a:rPr lang="fr-FR" dirty="0" smtClean="0"/>
              <a:t>j'enlève </a:t>
            </a:r>
            <a:r>
              <a:rPr lang="fr-FR" dirty="0"/>
              <a:t>les mauvaises herbes</a:t>
            </a:r>
          </a:p>
          <a:p>
            <a:r>
              <a:rPr lang="fr-FR" b="1" u="sng" dirty="0"/>
              <a:t>Finsi</a:t>
            </a:r>
          </a:p>
          <a:p>
            <a:endParaRPr lang="fr-FR" dirty="0" smtClean="0"/>
          </a:p>
          <a:p>
            <a:endParaRPr lang="fr-FR" dirty="0"/>
          </a:p>
          <a:p>
            <a:endParaRPr lang="fr-FR" dirty="0" smtClean="0"/>
          </a:p>
          <a:p>
            <a:endParaRPr lang="fr-FR" dirty="0"/>
          </a:p>
          <a:p>
            <a:endParaRPr lang="fr-FR" dirty="0" smtClean="0"/>
          </a:p>
          <a:p>
            <a:endParaRPr lang="fr-FR" dirty="0" smtClean="0"/>
          </a:p>
          <a:p>
            <a:endParaRPr lang="fr-FR" dirty="0"/>
          </a:p>
          <a:p>
            <a:endParaRPr lang="fr-FR" dirty="0" smtClean="0"/>
          </a:p>
          <a:p>
            <a:r>
              <a:rPr lang="fr-FR" b="1" u="sng" dirty="0" smtClean="0"/>
              <a:t>Si</a:t>
            </a:r>
            <a:r>
              <a:rPr lang="fr-FR" dirty="0" smtClean="0"/>
              <a:t> il fait beau </a:t>
            </a:r>
          </a:p>
          <a:p>
            <a:r>
              <a:rPr lang="fr-FR" b="1" u="sng" dirty="0" smtClean="0"/>
              <a:t>Alors</a:t>
            </a:r>
          </a:p>
          <a:p>
            <a:r>
              <a:rPr lang="fr-FR" dirty="0" smtClean="0"/>
              <a:t>   je plante les tulipes</a:t>
            </a:r>
          </a:p>
          <a:p>
            <a:r>
              <a:rPr lang="fr-FR" dirty="0" smtClean="0"/>
              <a:t>   j’enlève les mauvaises herbes</a:t>
            </a:r>
          </a:p>
          <a:p>
            <a:r>
              <a:rPr lang="fr-FR" b="1" u="sng" dirty="0"/>
              <a:t>S</a:t>
            </a:r>
            <a:r>
              <a:rPr lang="fr-FR" b="1" u="sng" dirty="0" smtClean="0"/>
              <a:t>inon</a:t>
            </a:r>
          </a:p>
          <a:p>
            <a:r>
              <a:rPr lang="fr-FR" dirty="0" smtClean="0"/>
              <a:t>   j'écoute de la musique</a:t>
            </a:r>
          </a:p>
          <a:p>
            <a:r>
              <a:rPr lang="fr-FR" b="1" u="sng" dirty="0" smtClean="0"/>
              <a:t>Finsi</a:t>
            </a:r>
          </a:p>
          <a:p>
            <a:endParaRPr lang="fr-FR" dirty="0"/>
          </a:p>
        </p:txBody>
      </p:sp>
      <p:sp>
        <p:nvSpPr>
          <p:cNvPr id="6" name="ZoneTexte 5"/>
          <p:cNvSpPr txBox="1"/>
          <p:nvPr/>
        </p:nvSpPr>
        <p:spPr>
          <a:xfrm>
            <a:off x="179512" y="1196752"/>
            <a:ext cx="3024336" cy="5632311"/>
          </a:xfrm>
          <a:prstGeom prst="rect">
            <a:avLst/>
          </a:prstGeom>
          <a:noFill/>
        </p:spPr>
        <p:txBody>
          <a:bodyPr wrap="square" rtlCol="0">
            <a:spAutoFit/>
          </a:bodyPr>
          <a:lstStyle/>
          <a:p>
            <a:r>
              <a:rPr lang="fr-FR" b="1" u="sng" dirty="0" smtClean="0"/>
              <a:t>Si</a:t>
            </a:r>
            <a:r>
              <a:rPr lang="fr-FR" dirty="0" smtClean="0"/>
              <a:t> condition </a:t>
            </a:r>
          </a:p>
          <a:p>
            <a:r>
              <a:rPr lang="fr-FR" b="1" u="sng" dirty="0" smtClean="0"/>
              <a:t>Alors</a:t>
            </a:r>
            <a:endParaRPr lang="fr-FR" u="sng" dirty="0" smtClean="0"/>
          </a:p>
          <a:p>
            <a:pPr lvl="1"/>
            <a:r>
              <a:rPr lang="fr-FR" dirty="0"/>
              <a:t>g</a:t>
            </a:r>
            <a:r>
              <a:rPr lang="fr-FR" dirty="0" smtClean="0"/>
              <a:t>roupe d'opérations</a:t>
            </a:r>
          </a:p>
          <a:p>
            <a:r>
              <a:rPr lang="fr-FR" b="1" u="sng" dirty="0" smtClean="0"/>
              <a:t>Finsi</a:t>
            </a:r>
          </a:p>
          <a:p>
            <a:endParaRPr lang="fr-FR" b="1" dirty="0"/>
          </a:p>
          <a:p>
            <a:endParaRPr lang="fr-FR" b="1" dirty="0" smtClean="0"/>
          </a:p>
          <a:p>
            <a:endParaRPr lang="fr-FR" b="1" dirty="0"/>
          </a:p>
          <a:p>
            <a:endParaRPr lang="fr-FR" b="1" dirty="0" smtClean="0"/>
          </a:p>
          <a:p>
            <a:endParaRPr lang="fr-FR" b="1" dirty="0"/>
          </a:p>
          <a:p>
            <a:endParaRPr lang="fr-FR" dirty="0" smtClean="0"/>
          </a:p>
          <a:p>
            <a:pPr>
              <a:buNone/>
            </a:pPr>
            <a:endParaRPr lang="fr-FR" dirty="0" smtClean="0"/>
          </a:p>
          <a:p>
            <a:pPr>
              <a:buNone/>
            </a:pPr>
            <a:endParaRPr lang="fr-FR" dirty="0"/>
          </a:p>
          <a:p>
            <a:pPr>
              <a:buNone/>
            </a:pPr>
            <a:r>
              <a:rPr lang="fr-FR" dirty="0" smtClean="0"/>
              <a:t/>
            </a:r>
            <a:br>
              <a:rPr lang="fr-FR" dirty="0" smtClean="0"/>
            </a:br>
            <a:r>
              <a:rPr lang="fr-FR" b="1" u="sng" dirty="0" smtClean="0"/>
              <a:t>Si</a:t>
            </a:r>
            <a:r>
              <a:rPr lang="fr-FR" dirty="0" smtClean="0"/>
              <a:t> condition </a:t>
            </a:r>
          </a:p>
          <a:p>
            <a:pPr>
              <a:buNone/>
            </a:pPr>
            <a:r>
              <a:rPr lang="fr-FR" b="1" u="sng" dirty="0" smtClean="0"/>
              <a:t>Alors</a:t>
            </a:r>
            <a:endParaRPr lang="fr-FR" u="sng" dirty="0" smtClean="0"/>
          </a:p>
          <a:p>
            <a:pPr lvl="1"/>
            <a:r>
              <a:rPr lang="fr-FR" dirty="0"/>
              <a:t>g</a:t>
            </a:r>
            <a:r>
              <a:rPr lang="fr-FR" dirty="0" smtClean="0"/>
              <a:t>roupe d'opérations 1</a:t>
            </a:r>
          </a:p>
          <a:p>
            <a:r>
              <a:rPr lang="fr-FR" b="1" u="sng" dirty="0"/>
              <a:t>S</a:t>
            </a:r>
            <a:r>
              <a:rPr lang="fr-FR" b="1" u="sng" dirty="0" smtClean="0"/>
              <a:t>inon</a:t>
            </a:r>
          </a:p>
          <a:p>
            <a:pPr lvl="1"/>
            <a:r>
              <a:rPr lang="fr-FR" dirty="0"/>
              <a:t>g</a:t>
            </a:r>
            <a:r>
              <a:rPr lang="fr-FR" dirty="0" smtClean="0"/>
              <a:t>roupe d'opérations 2</a:t>
            </a:r>
          </a:p>
          <a:p>
            <a:r>
              <a:rPr lang="fr-FR" b="1" u="sng" dirty="0" smtClean="0"/>
              <a:t>Finsi</a:t>
            </a:r>
            <a:endParaRPr lang="fr-FR" u="sng" dirty="0" smtClean="0"/>
          </a:p>
          <a:p>
            <a:endParaRPr lang="fr-FR" dirty="0"/>
          </a:p>
        </p:txBody>
      </p:sp>
      <p:sp>
        <p:nvSpPr>
          <p:cNvPr id="7" name="ZoneTexte 6"/>
          <p:cNvSpPr txBox="1"/>
          <p:nvPr/>
        </p:nvSpPr>
        <p:spPr>
          <a:xfrm>
            <a:off x="179512" y="764704"/>
            <a:ext cx="2476960" cy="369332"/>
          </a:xfrm>
          <a:prstGeom prst="rect">
            <a:avLst/>
          </a:prstGeom>
          <a:noFill/>
        </p:spPr>
        <p:txBody>
          <a:bodyPr wrap="none" rtlCol="0">
            <a:spAutoFit/>
          </a:bodyPr>
          <a:lstStyle/>
          <a:p>
            <a:r>
              <a:rPr lang="fr-FR" dirty="0" smtClean="0"/>
              <a:t>Syntaxe Pseudo Code</a:t>
            </a:r>
            <a:endParaRPr lang="fr-FR" dirty="0"/>
          </a:p>
        </p:txBody>
      </p:sp>
      <p:sp>
        <p:nvSpPr>
          <p:cNvPr id="8" name="ZoneTexte 7"/>
          <p:cNvSpPr txBox="1"/>
          <p:nvPr/>
        </p:nvSpPr>
        <p:spPr>
          <a:xfrm>
            <a:off x="3203848" y="764704"/>
            <a:ext cx="2541080" cy="369332"/>
          </a:xfrm>
          <a:prstGeom prst="rect">
            <a:avLst/>
          </a:prstGeom>
          <a:noFill/>
        </p:spPr>
        <p:txBody>
          <a:bodyPr wrap="none" rtlCol="0">
            <a:spAutoFit/>
          </a:bodyPr>
          <a:lstStyle/>
          <a:p>
            <a:r>
              <a:rPr lang="fr-FR" dirty="0" smtClean="0"/>
              <a:t>Exemple Pseudo Code</a:t>
            </a:r>
            <a:endParaRPr lang="fr-FR" dirty="0"/>
          </a:p>
        </p:txBody>
      </p:sp>
      <p:sp>
        <p:nvSpPr>
          <p:cNvPr id="12" name="ZoneTexte 11"/>
          <p:cNvSpPr txBox="1"/>
          <p:nvPr/>
        </p:nvSpPr>
        <p:spPr>
          <a:xfrm>
            <a:off x="6336821" y="764704"/>
            <a:ext cx="2807179" cy="369332"/>
          </a:xfrm>
          <a:prstGeom prst="rect">
            <a:avLst/>
          </a:prstGeom>
          <a:noFill/>
        </p:spPr>
        <p:txBody>
          <a:bodyPr wrap="none" rtlCol="0">
            <a:spAutoFit/>
          </a:bodyPr>
          <a:lstStyle/>
          <a:p>
            <a:r>
              <a:rPr lang="fr-FR" dirty="0" smtClean="0"/>
              <a:t>Exemple Organigramme</a:t>
            </a:r>
            <a:endParaRPr lang="fr-FR" dirty="0"/>
          </a:p>
        </p:txBody>
      </p:sp>
      <p:sp>
        <p:nvSpPr>
          <p:cNvPr id="15" name="Rectangle 14"/>
          <p:cNvSpPr/>
          <p:nvPr/>
        </p:nvSpPr>
        <p:spPr>
          <a:xfrm>
            <a:off x="179512" y="3861048"/>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179512" y="3861048"/>
            <a:ext cx="2476960" cy="369332"/>
          </a:xfrm>
          <a:prstGeom prst="rect">
            <a:avLst/>
          </a:prstGeom>
          <a:noFill/>
        </p:spPr>
        <p:txBody>
          <a:bodyPr wrap="none" rtlCol="0">
            <a:spAutoFit/>
          </a:bodyPr>
          <a:lstStyle/>
          <a:p>
            <a:r>
              <a:rPr lang="fr-FR" dirty="0" smtClean="0"/>
              <a:t>Syntaxe Pseudo Code</a:t>
            </a:r>
            <a:endParaRPr lang="fr-FR" dirty="0"/>
          </a:p>
        </p:txBody>
      </p:sp>
      <p:sp>
        <p:nvSpPr>
          <p:cNvPr id="17" name="ZoneTexte 16"/>
          <p:cNvSpPr txBox="1"/>
          <p:nvPr/>
        </p:nvSpPr>
        <p:spPr>
          <a:xfrm>
            <a:off x="3203848" y="3861048"/>
            <a:ext cx="2541080" cy="369332"/>
          </a:xfrm>
          <a:prstGeom prst="rect">
            <a:avLst/>
          </a:prstGeom>
          <a:noFill/>
        </p:spPr>
        <p:txBody>
          <a:bodyPr wrap="none" rtlCol="0">
            <a:spAutoFit/>
          </a:bodyPr>
          <a:lstStyle/>
          <a:p>
            <a:r>
              <a:rPr lang="fr-FR" dirty="0" smtClean="0"/>
              <a:t>Exemple Pseudo Code</a:t>
            </a:r>
            <a:endParaRPr lang="fr-FR" dirty="0"/>
          </a:p>
        </p:txBody>
      </p:sp>
      <p:sp>
        <p:nvSpPr>
          <p:cNvPr id="18" name="ZoneTexte 17"/>
          <p:cNvSpPr txBox="1"/>
          <p:nvPr/>
        </p:nvSpPr>
        <p:spPr>
          <a:xfrm>
            <a:off x="6336821" y="3861048"/>
            <a:ext cx="2807179" cy="369332"/>
          </a:xfrm>
          <a:prstGeom prst="rect">
            <a:avLst/>
          </a:prstGeom>
          <a:noFill/>
        </p:spPr>
        <p:txBody>
          <a:bodyPr wrap="none" rtlCol="0">
            <a:spAutoFit/>
          </a:bodyPr>
          <a:lstStyle/>
          <a:p>
            <a:r>
              <a:rPr lang="fr-FR" dirty="0" smtClean="0"/>
              <a:t>Exemple Organigramme</a:t>
            </a:r>
            <a:endParaRPr lang="fr-FR" dirty="0"/>
          </a:p>
        </p:txBody>
      </p:sp>
      <p:sp>
        <p:nvSpPr>
          <p:cNvPr id="19" name="Espace réservé du numéro de diapositive 18"/>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79512" y="400506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76470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95536" y="188640"/>
            <a:ext cx="7848872" cy="1052736"/>
          </a:xfrm>
        </p:spPr>
        <p:txBody>
          <a:bodyPr>
            <a:normAutofit fontScale="90000"/>
          </a:bodyPr>
          <a:lstStyle/>
          <a:p>
            <a:r>
              <a:rPr lang="fr-FR" dirty="0" smtClean="0"/>
              <a:t>Traitements alternatifs Avec imbrication</a:t>
            </a:r>
            <a:br>
              <a:rPr lang="fr-FR" dirty="0" smtClean="0"/>
            </a:br>
            <a:r>
              <a:rPr lang="fr-FR" dirty="0" smtClean="0"/>
              <a:t/>
            </a:r>
            <a:br>
              <a:rPr lang="fr-FR" dirty="0" smtClean="0"/>
            </a:br>
            <a:endParaRPr lang="fr-FR" dirty="0"/>
          </a:p>
        </p:txBody>
      </p:sp>
      <p:sp>
        <p:nvSpPr>
          <p:cNvPr id="5" name="ZoneTexte 4"/>
          <p:cNvSpPr txBox="1"/>
          <p:nvPr/>
        </p:nvSpPr>
        <p:spPr>
          <a:xfrm>
            <a:off x="3059832" y="1196752"/>
            <a:ext cx="4176464" cy="2954655"/>
          </a:xfrm>
          <a:prstGeom prst="rect">
            <a:avLst/>
          </a:prstGeom>
          <a:noFill/>
        </p:spPr>
        <p:txBody>
          <a:bodyPr wrap="square" rtlCol="0">
            <a:spAutoFit/>
          </a:bodyPr>
          <a:lstStyle/>
          <a:p>
            <a:r>
              <a:rPr lang="fr-FR" sz="1400" b="1" u="sng" dirty="0" smtClean="0"/>
              <a:t>si</a:t>
            </a:r>
            <a:r>
              <a:rPr lang="fr-FR" sz="1400" dirty="0" smtClean="0"/>
              <a:t> il fait beau</a:t>
            </a:r>
          </a:p>
          <a:p>
            <a:r>
              <a:rPr lang="fr-FR" sz="1400" b="1" u="sng" dirty="0" smtClean="0"/>
              <a:t>alors</a:t>
            </a:r>
          </a:p>
          <a:p>
            <a:r>
              <a:rPr lang="fr-FR" sz="1400" dirty="0" smtClean="0"/>
              <a:t>   je plante les tulipes</a:t>
            </a:r>
          </a:p>
          <a:p>
            <a:r>
              <a:rPr lang="fr-FR" sz="1400" dirty="0" smtClean="0"/>
              <a:t>   j'enlève les mauvaises herbes</a:t>
            </a:r>
          </a:p>
          <a:p>
            <a:r>
              <a:rPr lang="fr-FR" sz="1400" b="1" u="sng" dirty="0" smtClean="0"/>
              <a:t>sinon</a:t>
            </a:r>
          </a:p>
          <a:p>
            <a:r>
              <a:rPr lang="fr-FR" sz="1400" dirty="0" smtClean="0"/>
              <a:t>   je téléphone à Pierre</a:t>
            </a:r>
          </a:p>
          <a:p>
            <a:r>
              <a:rPr lang="fr-FR" sz="1400" dirty="0" smtClean="0"/>
              <a:t>   </a:t>
            </a:r>
            <a:r>
              <a:rPr lang="fr-FR" sz="1400" b="1" u="sng" dirty="0" smtClean="0"/>
              <a:t>si</a:t>
            </a:r>
            <a:r>
              <a:rPr lang="fr-FR" sz="1400" dirty="0" smtClean="0"/>
              <a:t> il est chez lui alors</a:t>
            </a:r>
          </a:p>
          <a:p>
            <a:r>
              <a:rPr lang="fr-FR" sz="1400" dirty="0" smtClean="0"/>
              <a:t>      je vais chez Pierre en voiture</a:t>
            </a:r>
          </a:p>
          <a:p>
            <a:r>
              <a:rPr lang="fr-FR" sz="1400" dirty="0" smtClean="0"/>
              <a:t>   </a:t>
            </a:r>
            <a:r>
              <a:rPr lang="fr-FR" sz="1400" b="1" u="sng" dirty="0" smtClean="0"/>
              <a:t>sinon</a:t>
            </a:r>
          </a:p>
          <a:p>
            <a:r>
              <a:rPr lang="fr-FR" sz="1400" dirty="0" smtClean="0"/>
              <a:t>      j'écoute de la musique</a:t>
            </a:r>
          </a:p>
          <a:p>
            <a:r>
              <a:rPr lang="fr-FR" sz="1400" dirty="0" smtClean="0"/>
              <a:t>   </a:t>
            </a:r>
            <a:r>
              <a:rPr lang="fr-FR" sz="1400" b="1" u="sng" dirty="0" err="1" smtClean="0"/>
              <a:t>finsi</a:t>
            </a:r>
            <a:endParaRPr lang="fr-FR" sz="1400" b="1" u="sng" dirty="0" smtClean="0"/>
          </a:p>
          <a:p>
            <a:r>
              <a:rPr lang="fr-FR" sz="1400" b="1" u="sng" dirty="0" err="1" smtClean="0"/>
              <a:t>finsi</a:t>
            </a:r>
            <a:endParaRPr lang="fr-FR" sz="1400" b="1" u="sng" dirty="0" smtClean="0"/>
          </a:p>
          <a:p>
            <a:endParaRPr lang="fr-FR" dirty="0"/>
          </a:p>
        </p:txBody>
      </p:sp>
      <p:sp>
        <p:nvSpPr>
          <p:cNvPr id="6" name="ZoneTexte 5"/>
          <p:cNvSpPr txBox="1"/>
          <p:nvPr/>
        </p:nvSpPr>
        <p:spPr>
          <a:xfrm>
            <a:off x="179512" y="1196752"/>
            <a:ext cx="2952328" cy="2462213"/>
          </a:xfrm>
          <a:prstGeom prst="rect">
            <a:avLst/>
          </a:prstGeom>
          <a:noFill/>
        </p:spPr>
        <p:txBody>
          <a:bodyPr wrap="square" rtlCol="0">
            <a:spAutoFit/>
          </a:bodyPr>
          <a:lstStyle/>
          <a:p>
            <a:r>
              <a:rPr lang="fr-FR" sz="1400" b="1" u="sng" dirty="0" smtClean="0"/>
              <a:t>si</a:t>
            </a:r>
            <a:r>
              <a:rPr lang="fr-FR" sz="1400" dirty="0" smtClean="0"/>
              <a:t> </a:t>
            </a:r>
            <a:r>
              <a:rPr lang="fr-FR" sz="1400" dirty="0"/>
              <a:t>condition1 </a:t>
            </a:r>
            <a:endParaRPr lang="fr-FR" sz="1400" dirty="0" smtClean="0"/>
          </a:p>
          <a:p>
            <a:r>
              <a:rPr lang="fr-FR" sz="1400" b="1" u="sng" dirty="0" smtClean="0"/>
              <a:t>alors</a:t>
            </a:r>
            <a:r>
              <a:rPr lang="fr-FR" sz="1400" u="sng" dirty="0" smtClean="0"/>
              <a:t> </a:t>
            </a:r>
          </a:p>
          <a:p>
            <a:pPr lvl="1"/>
            <a:r>
              <a:rPr lang="fr-FR" sz="1400" dirty="0"/>
              <a:t>g</a:t>
            </a:r>
            <a:r>
              <a:rPr lang="fr-FR" sz="1400" dirty="0" smtClean="0"/>
              <a:t>roupe </a:t>
            </a:r>
            <a:r>
              <a:rPr lang="fr-FR" sz="1400" dirty="0"/>
              <a:t>d'opérations 1</a:t>
            </a:r>
          </a:p>
          <a:p>
            <a:r>
              <a:rPr lang="fr-FR" sz="1400" b="1" u="sng" dirty="0" smtClean="0"/>
              <a:t>sinon</a:t>
            </a:r>
            <a:endParaRPr lang="fr-FR" sz="1400" u="sng" dirty="0"/>
          </a:p>
          <a:p>
            <a:pPr lvl="1"/>
            <a:r>
              <a:rPr lang="fr-FR" sz="1400" b="1" u="sng" dirty="0" smtClean="0"/>
              <a:t>si</a:t>
            </a:r>
            <a:r>
              <a:rPr lang="fr-FR" sz="1400" dirty="0" smtClean="0"/>
              <a:t> </a:t>
            </a:r>
            <a:r>
              <a:rPr lang="fr-FR" sz="1400" dirty="0"/>
              <a:t>condition2 </a:t>
            </a:r>
            <a:endParaRPr lang="fr-FR" sz="1400" dirty="0" smtClean="0"/>
          </a:p>
          <a:p>
            <a:pPr lvl="1"/>
            <a:r>
              <a:rPr lang="fr-FR" sz="1400" b="1" u="sng" dirty="0" smtClean="0"/>
              <a:t>alors</a:t>
            </a:r>
            <a:endParaRPr lang="fr-FR" sz="1400" u="sng" dirty="0"/>
          </a:p>
          <a:p>
            <a:pPr lvl="2"/>
            <a:r>
              <a:rPr lang="fr-FR" sz="1400" dirty="0" smtClean="0"/>
              <a:t>groupe </a:t>
            </a:r>
            <a:r>
              <a:rPr lang="fr-FR" sz="1400" dirty="0"/>
              <a:t>d'opérations 2</a:t>
            </a:r>
          </a:p>
          <a:p>
            <a:pPr lvl="1"/>
            <a:r>
              <a:rPr lang="fr-FR" sz="1400" b="1" u="sng" dirty="0"/>
              <a:t>s</a:t>
            </a:r>
            <a:r>
              <a:rPr lang="fr-FR" sz="1400" b="1" u="sng" dirty="0" smtClean="0"/>
              <a:t>inon</a:t>
            </a:r>
            <a:endParaRPr lang="fr-FR" sz="1400" u="sng" dirty="0"/>
          </a:p>
          <a:p>
            <a:pPr lvl="2"/>
            <a:r>
              <a:rPr lang="fr-FR" sz="1400" dirty="0" smtClean="0"/>
              <a:t>groupe </a:t>
            </a:r>
            <a:r>
              <a:rPr lang="fr-FR" sz="1400" dirty="0"/>
              <a:t>d'opérations 3</a:t>
            </a:r>
          </a:p>
          <a:p>
            <a:pPr lvl="1"/>
            <a:r>
              <a:rPr lang="fr-FR" sz="1400" b="1" u="sng" dirty="0" err="1"/>
              <a:t>f</a:t>
            </a:r>
            <a:r>
              <a:rPr lang="fr-FR" sz="1400" b="1" u="sng" dirty="0" err="1" smtClean="0"/>
              <a:t>insi</a:t>
            </a:r>
            <a:endParaRPr lang="fr-FR" sz="1400" u="sng" dirty="0"/>
          </a:p>
          <a:p>
            <a:r>
              <a:rPr lang="fr-FR" sz="1400" b="1" u="sng" dirty="0" err="1"/>
              <a:t>f</a:t>
            </a:r>
            <a:r>
              <a:rPr lang="fr-FR" sz="1400" b="1" u="sng" dirty="0" err="1" smtClean="0"/>
              <a:t>insi</a:t>
            </a:r>
            <a:endParaRPr lang="fr-FR" sz="1400" u="sng" dirty="0"/>
          </a:p>
        </p:txBody>
      </p:sp>
      <p:sp>
        <p:nvSpPr>
          <p:cNvPr id="7" name="ZoneTexte 6"/>
          <p:cNvSpPr txBox="1"/>
          <p:nvPr/>
        </p:nvSpPr>
        <p:spPr>
          <a:xfrm>
            <a:off x="179512" y="764704"/>
            <a:ext cx="2476960" cy="369332"/>
          </a:xfrm>
          <a:prstGeom prst="rect">
            <a:avLst/>
          </a:prstGeom>
          <a:noFill/>
        </p:spPr>
        <p:txBody>
          <a:bodyPr wrap="none" rtlCol="0">
            <a:spAutoFit/>
          </a:bodyPr>
          <a:lstStyle/>
          <a:p>
            <a:r>
              <a:rPr lang="fr-FR" dirty="0" smtClean="0"/>
              <a:t>Syntaxe Pseudo Code</a:t>
            </a:r>
            <a:endParaRPr lang="fr-FR" dirty="0"/>
          </a:p>
        </p:txBody>
      </p:sp>
      <p:sp>
        <p:nvSpPr>
          <p:cNvPr id="8" name="ZoneTexte 7"/>
          <p:cNvSpPr txBox="1"/>
          <p:nvPr/>
        </p:nvSpPr>
        <p:spPr>
          <a:xfrm>
            <a:off x="3203848" y="764704"/>
            <a:ext cx="2541080" cy="369332"/>
          </a:xfrm>
          <a:prstGeom prst="rect">
            <a:avLst/>
          </a:prstGeom>
          <a:noFill/>
        </p:spPr>
        <p:txBody>
          <a:bodyPr wrap="none" rtlCol="0">
            <a:spAutoFit/>
          </a:bodyPr>
          <a:lstStyle/>
          <a:p>
            <a:r>
              <a:rPr lang="fr-FR" dirty="0" smtClean="0"/>
              <a:t>Exemple Pseudo Code</a:t>
            </a:r>
            <a:endParaRPr lang="fr-FR" dirty="0"/>
          </a:p>
        </p:txBody>
      </p:sp>
      <p:sp>
        <p:nvSpPr>
          <p:cNvPr id="12" name="ZoneTexte 11"/>
          <p:cNvSpPr txBox="1"/>
          <p:nvPr/>
        </p:nvSpPr>
        <p:spPr>
          <a:xfrm>
            <a:off x="179512" y="4005064"/>
            <a:ext cx="2807179" cy="369332"/>
          </a:xfrm>
          <a:prstGeom prst="rect">
            <a:avLst/>
          </a:prstGeom>
          <a:noFill/>
        </p:spPr>
        <p:txBody>
          <a:bodyPr wrap="none" rtlCol="0">
            <a:spAutoFit/>
          </a:bodyPr>
          <a:lstStyle/>
          <a:p>
            <a:r>
              <a:rPr lang="fr-FR" dirty="0" smtClean="0"/>
              <a:t>Exemple Organigramme</a:t>
            </a:r>
            <a:endParaRPr lang="fr-FR" dirty="0"/>
          </a:p>
        </p:txBody>
      </p:sp>
      <p:pic>
        <p:nvPicPr>
          <p:cNvPr id="2052" name="Picture 4"/>
          <p:cNvPicPr>
            <a:picLocks noChangeAspect="1" noChangeArrowheads="1"/>
          </p:cNvPicPr>
          <p:nvPr/>
        </p:nvPicPr>
        <p:blipFill>
          <a:blip r:embed="rId2" cstate="print"/>
          <a:srcRect/>
          <a:stretch>
            <a:fillRect/>
          </a:stretch>
        </p:blipFill>
        <p:spPr bwMode="auto">
          <a:xfrm>
            <a:off x="4924425" y="3362325"/>
            <a:ext cx="4219575" cy="3495675"/>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4F21D-F095-497C-BAF9-358BA220D2DF}">
  <ds:schemaRef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DB002CA-7E25-4100-8073-3A5EC7BE1B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7EC3ACE-6D81-41CB-9729-47FFB26561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1753</TotalTime>
  <Words>304</Words>
  <Application>Microsoft Office PowerPoint</Application>
  <PresentationFormat>Affichage à l'écran (4:3)</PresentationFormat>
  <Paragraphs>85</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Oriel</vt:lpstr>
      <vt:lpstr>LES TRAITEMENTS</vt:lpstr>
      <vt:lpstr>Les différentes structures</vt:lpstr>
      <vt:lpstr>Traitements alternatifs </vt:lpstr>
      <vt:lpstr>Traitements alternatifs Avec imbrication  </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sthiry</cp:lastModifiedBy>
  <cp:revision>80</cp:revision>
  <dcterms:created xsi:type="dcterms:W3CDTF">2012-01-09T11:14:09Z</dcterms:created>
  <dcterms:modified xsi:type="dcterms:W3CDTF">2018-06-07T07:36:42Z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