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sldIdLst>
    <p:sldId id="256" r:id="rId5"/>
    <p:sldId id="307" r:id="rId6"/>
    <p:sldId id="308" r:id="rId7"/>
    <p:sldId id="266"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9291A-5DAE-4EE1-9D69-B16959A39590}" type="datetimeFigureOut">
              <a:rPr lang="fr-FR" smtClean="0"/>
              <a:pPr/>
              <a:t>18/04/2016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BF368-9F84-4245-8E19-288B19CB35A7}" type="slidenum">
              <a:rPr lang="fr-FR" smtClean="0"/>
              <a:pPr/>
              <a:t>‹N°›</a:t>
            </a:fld>
            <a:endParaRPr lang="fr-FR"/>
          </a:p>
        </p:txBody>
      </p:sp>
    </p:spTree>
    <p:extLst>
      <p:ext uri="{BB962C8B-B14F-4D97-AF65-F5344CB8AC3E}">
        <p14:creationId xmlns:p14="http://schemas.microsoft.com/office/powerpoint/2010/main" val="205295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61919BCA-2082-4EBC-AB78-5A5F82DE749F}" type="datetime1">
              <a:rPr lang="fr-FR" smtClean="0"/>
              <a:pPr/>
              <a:t>18/04/2016</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0875FFD7-4588-4CA7-B527-348D09077B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633E2EE-8D8C-4E57-BA5B-EE227318E96E}" type="datetime1">
              <a:rPr lang="fr-FR" smtClean="0"/>
              <a:pPr/>
              <a:t>18/04/2016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89C80CE-C9E9-4EC4-861C-C105359AACE4}" type="datetime1">
              <a:rPr lang="fr-FR" smtClean="0"/>
              <a:pPr/>
              <a:t>18/04/2016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CAEC87DB-B04F-4C05-8DD8-AB5414A39412}" type="datetime1">
              <a:rPr lang="fr-FR" smtClean="0"/>
              <a:pPr/>
              <a:t>18/04/2016</a:t>
            </a:fld>
            <a:endParaRPr lang="fr-FR"/>
          </a:p>
        </p:txBody>
      </p:sp>
      <p:sp>
        <p:nvSpPr>
          <p:cNvPr id="9" name="Espace réservé du numéro de diapositive 8"/>
          <p:cNvSpPr>
            <a:spLocks noGrp="1"/>
          </p:cNvSpPr>
          <p:nvPr>
            <p:ph type="sldNum" sz="quarter" idx="15"/>
          </p:nvPr>
        </p:nvSpPr>
        <p:spPr/>
        <p:txBody>
          <a:bodyPr rtlCol="0"/>
          <a:lstStyle/>
          <a:p>
            <a:fld id="{0875FFD7-4588-4CA7-B527-348D09077B50}" type="slidenum">
              <a:rPr lang="fr-FR" smtClean="0"/>
              <a:pPr/>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CA50F762-BF91-4C40-AF4B-0A49C633CFF4}" type="datetime1">
              <a:rPr lang="fr-FR" smtClean="0"/>
              <a:pPr/>
              <a:t>18/04/2016</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0875FFD7-4588-4CA7-B527-348D09077B5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E2AAE9C9-DBC3-4713-8F17-A7E30CC35CED}" type="datetime1">
              <a:rPr lang="fr-FR" smtClean="0"/>
              <a:pPr/>
              <a:t>18/04/2016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75FFD7-4588-4CA7-B527-348D09077B50}" type="slidenum">
              <a:rPr lang="fr-FR" smtClean="0"/>
              <a:pPr/>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CD19C9A0-3368-4AE3-86B3-875F1C59D6A6}" type="datetime1">
              <a:rPr lang="fr-FR" smtClean="0"/>
              <a:pPr/>
              <a:t>18/04/2016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875FFD7-4588-4CA7-B527-348D09077B50}" type="slidenum">
              <a:rPr lang="fr-FR" smtClean="0"/>
              <a:pPr/>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E1B633A3-A19A-49B8-B7E4-E7A94068DAC6}" type="datetime1">
              <a:rPr lang="fr-FR" smtClean="0"/>
              <a:pPr/>
              <a:t>18/04/2016</a:t>
            </a:fld>
            <a:endParaRPr lang="fr-FR"/>
          </a:p>
        </p:txBody>
      </p:sp>
      <p:sp>
        <p:nvSpPr>
          <p:cNvPr id="7" name="Espace réservé du numéro de diapositive 6"/>
          <p:cNvSpPr>
            <a:spLocks noGrp="1"/>
          </p:cNvSpPr>
          <p:nvPr>
            <p:ph type="sldNum" sz="quarter" idx="11"/>
          </p:nvPr>
        </p:nvSpPr>
        <p:spPr/>
        <p:txBody>
          <a:bodyPr rtlCol="0"/>
          <a:lstStyle/>
          <a:p>
            <a:fld id="{0875FFD7-4588-4CA7-B527-348D09077B50}" type="slidenum">
              <a:rPr lang="fr-FR" smtClean="0"/>
              <a:pPr/>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CD26496-6DF6-48B2-B24F-BCB2F45FA00A}" type="datetime1">
              <a:rPr lang="fr-FR" smtClean="0"/>
              <a:pPr/>
              <a:t>18/04/2016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A6BEAC7F-FE0A-4906-AC20-6C9F3EAD9402}" type="datetime1">
              <a:rPr lang="fr-FR" smtClean="0"/>
              <a:pPr/>
              <a:t>18/04/2016</a:t>
            </a:fld>
            <a:endParaRPr lang="fr-FR"/>
          </a:p>
        </p:txBody>
      </p:sp>
      <p:sp>
        <p:nvSpPr>
          <p:cNvPr id="22" name="Espace réservé du numéro de diapositive 21"/>
          <p:cNvSpPr>
            <a:spLocks noGrp="1"/>
          </p:cNvSpPr>
          <p:nvPr>
            <p:ph type="sldNum" sz="quarter" idx="15"/>
          </p:nvPr>
        </p:nvSpPr>
        <p:spPr/>
        <p:txBody>
          <a:bodyPr rtlCol="0"/>
          <a:lstStyle/>
          <a:p>
            <a:fld id="{0875FFD7-4588-4CA7-B527-348D09077B50}" type="slidenum">
              <a:rPr lang="fr-FR" smtClean="0"/>
              <a:pPr/>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D7E2ADCF-A2C1-4ABE-A1D6-CB70B460E390}" type="datetime1">
              <a:rPr lang="fr-FR" smtClean="0"/>
              <a:pPr/>
              <a:t>18/04/2016</a:t>
            </a:fld>
            <a:endParaRPr lang="fr-FR"/>
          </a:p>
        </p:txBody>
      </p:sp>
      <p:sp>
        <p:nvSpPr>
          <p:cNvPr id="18" name="Espace réservé du numéro de diapositive 17"/>
          <p:cNvSpPr>
            <a:spLocks noGrp="1"/>
          </p:cNvSpPr>
          <p:nvPr>
            <p:ph type="sldNum" sz="quarter" idx="11"/>
          </p:nvPr>
        </p:nvSpPr>
        <p:spPr/>
        <p:txBody>
          <a:bodyPr rtlCol="0"/>
          <a:lstStyle/>
          <a:p>
            <a:fld id="{0875FFD7-4588-4CA7-B527-348D09077B50}" type="slidenum">
              <a:rPr lang="fr-FR" smtClean="0"/>
              <a:pPr/>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520F01F-6BA5-49B8-9DD5-41DD97E9BDC3}" type="datetime1">
              <a:rPr lang="fr-FR" smtClean="0"/>
              <a:pPr/>
              <a:t>18/04/2016</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875FFD7-4588-4CA7-B527-348D09077B5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smtClean="0"/>
              <a:t>Algorithme – VARIABLES et OPERATIONS</a:t>
            </a:r>
            <a:br>
              <a:rPr lang="fr-FR" dirty="0" smtClean="0"/>
            </a:br>
            <a:endParaRPr lang="fr-FR" dirty="0"/>
          </a:p>
        </p:txBody>
      </p:sp>
      <p:sp>
        <p:nvSpPr>
          <p:cNvPr id="3" name="Sous-titre 2"/>
          <p:cNvSpPr>
            <a:spLocks noGrp="1"/>
          </p:cNvSpPr>
          <p:nvPr>
            <p:ph type="subTitle" idx="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0875FFD7-4588-4CA7-B527-348D09077B50}" type="slidenum">
              <a:rPr lang="fr-FR" smtClean="0"/>
              <a:pPr/>
              <a:t>1</a:t>
            </a:fld>
            <a:endParaRPr lang="fr-F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4248" y="116632"/>
            <a:ext cx="2160240" cy="14401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variables </a:t>
            </a:r>
            <a:endParaRPr lang="fr-FR" dirty="0"/>
          </a:p>
        </p:txBody>
      </p:sp>
      <p:sp>
        <p:nvSpPr>
          <p:cNvPr id="3" name="Espace réservé du contenu 2"/>
          <p:cNvSpPr>
            <a:spLocks noGrp="1"/>
          </p:cNvSpPr>
          <p:nvPr>
            <p:ph sz="quarter" idx="1"/>
          </p:nvPr>
        </p:nvSpPr>
        <p:spPr>
          <a:xfrm>
            <a:off x="457200" y="1600200"/>
            <a:ext cx="7467600" cy="4997152"/>
          </a:xfrm>
        </p:spPr>
        <p:txBody>
          <a:bodyPr>
            <a:normAutofit fontScale="40000" lnSpcReduction="20000"/>
          </a:bodyPr>
          <a:lstStyle/>
          <a:p>
            <a:r>
              <a:rPr lang="fr-FR" dirty="0" smtClean="0"/>
              <a:t>Une variable permet de stocker une donnée comme un tiroir stockerait un objet. On ne peut pas mettre un violon dans une boite à bijou. Il faut donc adapter le tiroir à ce que l’on veut stocker. C’est pareil pour les variables, il faut d’abord définir le </a:t>
            </a:r>
            <a:r>
              <a:rPr lang="fr-FR" u="sng" dirty="0" smtClean="0"/>
              <a:t>type</a:t>
            </a:r>
            <a:r>
              <a:rPr lang="fr-FR" dirty="0" smtClean="0"/>
              <a:t> de ce qu’on va stocker et créer une variable de ce type. On pourra utiliser après cette variable pour stocker </a:t>
            </a:r>
            <a:r>
              <a:rPr lang="fr-FR" dirty="0" err="1" smtClean="0"/>
              <a:t>qq</a:t>
            </a:r>
            <a:r>
              <a:rPr lang="fr-FR" dirty="0" smtClean="0"/>
              <a:t> de type </a:t>
            </a:r>
            <a:r>
              <a:rPr lang="fr-FR" u="sng" dirty="0" err="1" smtClean="0"/>
              <a:t>type</a:t>
            </a:r>
            <a:r>
              <a:rPr lang="fr-FR" dirty="0" smtClean="0"/>
              <a:t>.</a:t>
            </a:r>
            <a:endParaRPr lang="fr-FR" u="sng" dirty="0" smtClean="0"/>
          </a:p>
          <a:p>
            <a:r>
              <a:rPr lang="fr-FR" dirty="0" smtClean="0"/>
              <a:t>Les </a:t>
            </a:r>
            <a:r>
              <a:rPr lang="fr-FR" b="1" dirty="0" smtClean="0"/>
              <a:t>variables</a:t>
            </a:r>
            <a:r>
              <a:rPr lang="fr-FR" dirty="0" smtClean="0"/>
              <a:t> sont représentées par un </a:t>
            </a:r>
            <a:r>
              <a:rPr lang="fr-FR" b="1" dirty="0" smtClean="0"/>
              <a:t>identificateur</a:t>
            </a:r>
            <a:r>
              <a:rPr lang="fr-FR" dirty="0" smtClean="0"/>
              <a:t> (un nom) comme en algèbre et les constantes sont des nombres écrits en chiffres. Nous utiliserons la convention anglo-saxonne utilisée par la plupart des ordinateurs (et des calculatrices) et qui consiste à employer le </a:t>
            </a:r>
            <a:r>
              <a:rPr lang="fr-FR" b="1" dirty="0" smtClean="0"/>
              <a:t>point</a:t>
            </a:r>
            <a:r>
              <a:rPr lang="fr-FR" dirty="0" smtClean="0"/>
              <a:t> ("</a:t>
            </a:r>
            <a:r>
              <a:rPr lang="fr-FR" b="1" dirty="0" smtClean="0"/>
              <a:t>.</a:t>
            </a:r>
            <a:r>
              <a:rPr lang="fr-FR" dirty="0" smtClean="0"/>
              <a:t>") pour séparer la partie entière de la partie décimale d'un nombre.</a:t>
            </a:r>
          </a:p>
          <a:p>
            <a:r>
              <a:rPr lang="fr-FR" dirty="0" smtClean="0"/>
              <a:t>Les déclarations de variable sont représentées par le type suivi du nom de variable. La partie déclarative est placée en tête de l'algorithme et regroupe une ou plusieurs indications de la forme: </a:t>
            </a:r>
          </a:p>
          <a:p>
            <a:endParaRPr lang="fr-FR" dirty="0" smtClean="0"/>
          </a:p>
          <a:p>
            <a:pPr lvl="2">
              <a:buNone/>
            </a:pPr>
            <a:r>
              <a:rPr lang="fr-FR" dirty="0" smtClean="0"/>
              <a:t>	</a:t>
            </a:r>
            <a:r>
              <a:rPr lang="fr-FR" sz="2300" u="sng" dirty="0" smtClean="0"/>
              <a:t>type</a:t>
            </a:r>
            <a:r>
              <a:rPr lang="fr-FR" sz="2300" dirty="0" smtClean="0"/>
              <a:t> variable</a:t>
            </a:r>
          </a:p>
          <a:p>
            <a:pPr lvl="2">
              <a:buNone/>
            </a:pPr>
            <a:endParaRPr lang="fr-FR" dirty="0" smtClean="0"/>
          </a:p>
          <a:p>
            <a:pPr>
              <a:buNone/>
            </a:pPr>
            <a:r>
              <a:rPr lang="fr-FR" dirty="0" smtClean="0"/>
              <a:t>		Exemple:     </a:t>
            </a:r>
            <a:r>
              <a:rPr lang="fr-FR" b="1" u="sng" dirty="0" smtClean="0"/>
              <a:t>entier</a:t>
            </a:r>
            <a:r>
              <a:rPr lang="fr-FR" dirty="0" smtClean="0"/>
              <a:t> </a:t>
            </a:r>
            <a:r>
              <a:rPr lang="fr-FR" i="1" dirty="0" smtClean="0"/>
              <a:t>variables</a:t>
            </a:r>
            <a:endParaRPr lang="fr-FR" sz="1800" dirty="0" smtClean="0"/>
          </a:p>
          <a:p>
            <a:pPr>
              <a:buNone/>
            </a:pPr>
            <a:r>
              <a:rPr lang="fr-FR" dirty="0" smtClean="0"/>
              <a:t>			ou </a:t>
            </a:r>
            <a:endParaRPr lang="fr-FR" sz="1800" dirty="0" smtClean="0"/>
          </a:p>
          <a:p>
            <a:pPr>
              <a:buNone/>
            </a:pPr>
            <a:r>
              <a:rPr lang="fr-FR" b="1" dirty="0" smtClean="0"/>
              <a:t>			</a:t>
            </a:r>
            <a:r>
              <a:rPr lang="fr-FR" b="1" u="sng" dirty="0" smtClean="0"/>
              <a:t>réel</a:t>
            </a:r>
            <a:r>
              <a:rPr lang="fr-FR" dirty="0" smtClean="0"/>
              <a:t> </a:t>
            </a:r>
            <a:r>
              <a:rPr lang="fr-FR" i="1" dirty="0" smtClean="0"/>
              <a:t>variables</a:t>
            </a:r>
            <a:endParaRPr lang="fr-FR" sz="1800" dirty="0" smtClean="0"/>
          </a:p>
          <a:p>
            <a:r>
              <a:rPr lang="fr-FR" dirty="0" smtClean="0"/>
              <a:t> </a:t>
            </a:r>
            <a:endParaRPr lang="fr-FR" sz="1800" dirty="0" smtClean="0"/>
          </a:p>
          <a:p>
            <a:pPr lvl="2">
              <a:buNone/>
            </a:pPr>
            <a:endParaRPr lang="fr-FR" dirty="0" smtClean="0"/>
          </a:p>
          <a:p>
            <a:r>
              <a:rPr lang="fr-FR" dirty="0" smtClean="0"/>
              <a:t>Les instructions d'assignation (d'affectation) représentées par </a:t>
            </a:r>
          </a:p>
          <a:p>
            <a:pPr>
              <a:buNone/>
            </a:pPr>
            <a:endParaRPr lang="fr-FR" dirty="0" smtClean="0"/>
          </a:p>
          <a:p>
            <a:pPr lvl="2">
              <a:buNone/>
            </a:pPr>
            <a:r>
              <a:rPr lang="fr-FR" sz="2300" dirty="0" smtClean="0"/>
              <a:t>variable &lt;-- </a:t>
            </a:r>
            <a:r>
              <a:rPr lang="fr-FR" sz="2300" i="1" dirty="0" smtClean="0"/>
              <a:t>expression</a:t>
            </a:r>
          </a:p>
          <a:p>
            <a:pPr lvl="2">
              <a:buNone/>
            </a:pPr>
            <a:endParaRPr lang="fr-FR" i="1" dirty="0" smtClean="0"/>
          </a:p>
          <a:p>
            <a:r>
              <a:rPr lang="fr-FR" dirty="0" smtClean="0"/>
              <a:t>On peut lire une donnée d’une console et la stocker dans une variable</a:t>
            </a:r>
          </a:p>
          <a:p>
            <a:pPr>
              <a:buNone/>
            </a:pPr>
            <a:endParaRPr lang="fr-FR" sz="1800" dirty="0" smtClean="0"/>
          </a:p>
          <a:p>
            <a:pPr lvl="2">
              <a:buNone/>
            </a:pPr>
            <a:r>
              <a:rPr lang="fr-FR" sz="2300" b="1" u="sng" dirty="0" smtClean="0"/>
              <a:t>lire</a:t>
            </a:r>
            <a:r>
              <a:rPr lang="fr-FR" sz="2300" dirty="0" smtClean="0"/>
              <a:t> </a:t>
            </a:r>
            <a:r>
              <a:rPr lang="fr-FR" sz="2300" i="1" dirty="0" smtClean="0"/>
              <a:t>variables</a:t>
            </a:r>
          </a:p>
          <a:p>
            <a:pPr lvl="2">
              <a:buNone/>
            </a:pPr>
            <a:endParaRPr lang="fr-FR" sz="1200" dirty="0" smtClean="0"/>
          </a:p>
          <a:p>
            <a:r>
              <a:rPr lang="fr-FR" dirty="0" smtClean="0"/>
              <a:t>On peut écrire le contenu d’une variable dans une console</a:t>
            </a:r>
          </a:p>
          <a:p>
            <a:pPr>
              <a:buNone/>
            </a:pPr>
            <a:endParaRPr lang="fr-FR" sz="1800" dirty="0" smtClean="0"/>
          </a:p>
          <a:p>
            <a:pPr lvl="2">
              <a:buNone/>
            </a:pPr>
            <a:r>
              <a:rPr lang="fr-FR" sz="2300" b="1" u="sng" dirty="0" smtClean="0"/>
              <a:t>écrire</a:t>
            </a:r>
            <a:r>
              <a:rPr lang="fr-FR" sz="2300" dirty="0" smtClean="0"/>
              <a:t> </a:t>
            </a:r>
            <a:r>
              <a:rPr lang="fr-FR" sz="2300" i="1" dirty="0" smtClean="0"/>
              <a:t>expression</a:t>
            </a:r>
            <a:endParaRPr lang="fr-FR" sz="2300"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pseudo code utilisant des variables </a:t>
            </a:r>
            <a:endParaRPr lang="fr-FR" dirty="0"/>
          </a:p>
        </p:txBody>
      </p:sp>
      <p:sp>
        <p:nvSpPr>
          <p:cNvPr id="3" name="Espace réservé du contenu 2"/>
          <p:cNvSpPr>
            <a:spLocks noGrp="1"/>
          </p:cNvSpPr>
          <p:nvPr>
            <p:ph sz="quarter" idx="1"/>
          </p:nvPr>
        </p:nvSpPr>
        <p:spPr/>
        <p:txBody>
          <a:bodyPr>
            <a:normAutofit/>
          </a:bodyPr>
          <a:lstStyle/>
          <a:p>
            <a:r>
              <a:rPr lang="fr-FR" dirty="0" smtClean="0"/>
              <a:t>Exemple de calcul de la remise 50% sur un achat</a:t>
            </a:r>
          </a:p>
          <a:p>
            <a:endParaRPr lang="fr-FR" dirty="0" smtClean="0"/>
          </a:p>
          <a:p>
            <a:pPr>
              <a:buNone/>
            </a:pPr>
            <a:r>
              <a:rPr lang="fr-FR" sz="1600" u="sng" dirty="0" smtClean="0"/>
              <a:t>réel</a:t>
            </a:r>
            <a:r>
              <a:rPr lang="fr-FR" sz="1600" dirty="0" smtClean="0"/>
              <a:t> valeurdelarticle</a:t>
            </a:r>
            <a:endParaRPr lang="fr-FR" sz="1600" u="sng" dirty="0" smtClean="0"/>
          </a:p>
          <a:p>
            <a:pPr>
              <a:buNone/>
            </a:pPr>
            <a:r>
              <a:rPr lang="fr-FR" sz="1600" u="sng" dirty="0" smtClean="0"/>
              <a:t>réel</a:t>
            </a:r>
            <a:r>
              <a:rPr lang="fr-FR" sz="1600" dirty="0" smtClean="0"/>
              <a:t> remisepourcent</a:t>
            </a:r>
          </a:p>
          <a:p>
            <a:pPr>
              <a:buNone/>
            </a:pPr>
            <a:r>
              <a:rPr lang="fr-FR" sz="1600" u="sng" dirty="0" smtClean="0"/>
              <a:t>réel</a:t>
            </a:r>
            <a:r>
              <a:rPr lang="fr-FR" sz="1600" dirty="0" smtClean="0"/>
              <a:t> remisevaleur</a:t>
            </a:r>
          </a:p>
          <a:p>
            <a:pPr>
              <a:buNone/>
            </a:pPr>
            <a:endParaRPr lang="fr-FR" sz="1600" dirty="0" smtClean="0"/>
          </a:p>
          <a:p>
            <a:pPr>
              <a:buNone/>
            </a:pPr>
            <a:r>
              <a:rPr lang="fr-FR" sz="1600" dirty="0" smtClean="0"/>
              <a:t>remisepourcent&lt;-- </a:t>
            </a:r>
            <a:r>
              <a:rPr lang="fr-FR" sz="1600" i="1" dirty="0" smtClean="0"/>
              <a:t>0.5</a:t>
            </a:r>
          </a:p>
          <a:p>
            <a:pPr>
              <a:buNone/>
            </a:pPr>
            <a:r>
              <a:rPr lang="fr-FR" sz="1600" i="1" dirty="0" smtClean="0"/>
              <a:t>//information pour le consommateur</a:t>
            </a:r>
          </a:p>
          <a:p>
            <a:pPr>
              <a:buNone/>
            </a:pPr>
            <a:r>
              <a:rPr lang="fr-FR" sz="1600" b="1" u="sng" dirty="0" smtClean="0"/>
              <a:t>écrire</a:t>
            </a:r>
            <a:r>
              <a:rPr lang="fr-FR" sz="1600" dirty="0" smtClean="0"/>
              <a:t> " La remise  en pourcentage est de   ", </a:t>
            </a:r>
            <a:r>
              <a:rPr lang="fr-FR" sz="1600" dirty="0" err="1" smtClean="0"/>
              <a:t>remisepourcent</a:t>
            </a:r>
            <a:r>
              <a:rPr lang="fr-FR" sz="1600" dirty="0" smtClean="0"/>
              <a:t>*100,  " % "</a:t>
            </a:r>
          </a:p>
          <a:p>
            <a:pPr>
              <a:buNone/>
            </a:pPr>
            <a:r>
              <a:rPr lang="fr-FR" sz="1600" b="1" u="sng" dirty="0" smtClean="0"/>
              <a:t>écrire</a:t>
            </a:r>
            <a:r>
              <a:rPr lang="fr-FR" sz="1600" dirty="0" smtClean="0"/>
              <a:t> " Introduisez la valeur de l’article (en euros) " </a:t>
            </a:r>
          </a:p>
          <a:p>
            <a:pPr>
              <a:buNone/>
            </a:pPr>
            <a:r>
              <a:rPr lang="fr-FR" sz="1600" b="1" u="sng" dirty="0" smtClean="0"/>
              <a:t>lire</a:t>
            </a:r>
            <a:r>
              <a:rPr lang="fr-FR" sz="1600" dirty="0" smtClean="0"/>
              <a:t> valeurdelarticle</a:t>
            </a:r>
          </a:p>
          <a:p>
            <a:pPr>
              <a:buNone/>
            </a:pPr>
            <a:r>
              <a:rPr lang="fr-FR" sz="1600" dirty="0" smtClean="0"/>
              <a:t>remisevaleur &lt;-- valeurdelarticle * remisepourcent</a:t>
            </a:r>
          </a:p>
          <a:p>
            <a:pPr>
              <a:buNone/>
            </a:pPr>
            <a:r>
              <a:rPr lang="fr-FR" sz="1600" b="1" u="sng" dirty="0" smtClean="0"/>
              <a:t>écrire</a:t>
            </a:r>
            <a:r>
              <a:rPr lang="fr-FR" sz="1600" dirty="0" smtClean="0"/>
              <a:t> remisevaleur</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3</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REMARQUE</a:t>
            </a:r>
            <a:endParaRPr lang="fr-FR" dirty="0"/>
          </a:p>
        </p:txBody>
      </p:sp>
      <p:sp>
        <p:nvSpPr>
          <p:cNvPr id="3" name="Espace réservé du contenu 2"/>
          <p:cNvSpPr>
            <a:spLocks noGrp="1"/>
          </p:cNvSpPr>
          <p:nvPr>
            <p:ph sz="quarter" idx="1"/>
          </p:nvPr>
        </p:nvSpPr>
        <p:spPr/>
        <p:txBody>
          <a:bodyPr/>
          <a:lstStyle/>
          <a:p>
            <a:pPr lvl="0"/>
            <a:r>
              <a:rPr lang="fr-FR" dirty="0" smtClean="0"/>
              <a:t>Les commentaires précédés de // permettant de documenter l'algorithme (indispensables mais attention aux abus)</a:t>
            </a:r>
          </a:p>
          <a:p>
            <a:endParaRPr lang="fr-FR" dirty="0" smtClean="0"/>
          </a:p>
          <a:p>
            <a:pPr lvl="0"/>
            <a:r>
              <a:rPr lang="fr-FR" dirty="0" smtClean="0"/>
              <a:t>L'indentation, c'est-à-dire la représentation des niveaux d'inclusion à des niveaux de tabulations différents.</a:t>
            </a:r>
          </a:p>
          <a:p>
            <a:endParaRPr lang="fr-FR" dirty="0"/>
          </a:p>
        </p:txBody>
      </p:sp>
      <p:sp>
        <p:nvSpPr>
          <p:cNvPr id="4" name="Espace réservé du numéro de diapositive 3"/>
          <p:cNvSpPr>
            <a:spLocks noGrp="1"/>
          </p:cNvSpPr>
          <p:nvPr>
            <p:ph type="sldNum" sz="quarter" idx="15"/>
          </p:nvPr>
        </p:nvSpPr>
        <p:spPr/>
        <p:txBody>
          <a:bodyPr/>
          <a:lstStyle/>
          <a:p>
            <a:fld id="{0875FFD7-4588-4CA7-B527-348D09077B50}" type="slidenum">
              <a:rPr lang="fr-FR" smtClean="0"/>
              <a:pPr/>
              <a:t>4</a:t>
            </a:fld>
            <a:endParaRPr lang="fr-F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085557-B793-4D0B-86F0-A6483A169E59}">
  <ds:schemaRefs>
    <ds:schemaRef ds:uri="http://schemas.microsoft.com/sharepoint/v3/contenttype/forms"/>
  </ds:schemaRefs>
</ds:datastoreItem>
</file>

<file path=customXml/itemProps2.xml><?xml version="1.0" encoding="utf-8"?>
<ds:datastoreItem xmlns:ds="http://schemas.openxmlformats.org/officeDocument/2006/customXml" ds:itemID="{19728781-A915-46E1-BAEC-E2D0C8F6D1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745CC82-56A0-46B1-A38C-C23223D5B5BB}">
  <ds:schemaRefs>
    <ds:schemaRef ds:uri="http://purl.org/dc/dcmitype/"/>
    <ds:schemaRef ds:uri="http://purl.org/dc/terms/"/>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Oriel</Template>
  <TotalTime>1762</TotalTime>
  <Words>254</Words>
  <Application>Microsoft Office PowerPoint</Application>
  <PresentationFormat>Affichage à l'écran (4:3)</PresentationFormat>
  <Paragraphs>46</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Oriel</vt:lpstr>
      <vt:lpstr>Algorithme – VARIABLES et OPERATIONS </vt:lpstr>
      <vt:lpstr>variables </vt:lpstr>
      <vt:lpstr>Exemple de pseudo code utilisant des variables </vt:lpstr>
      <vt:lpstr>REMARQUE</vt:lpstr>
    </vt:vector>
  </TitlesOfParts>
  <Company>Centre de Réadaptation de Mulhouse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thiry sophie</dc:creator>
  <cp:lastModifiedBy>ca</cp:lastModifiedBy>
  <cp:revision>79</cp:revision>
  <dcterms:created xsi:type="dcterms:W3CDTF">2012-01-09T11:14:09Z</dcterms:created>
  <dcterms:modified xsi:type="dcterms:W3CDTF">2016-04-18T09:00:51Z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