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340" r:id="rId5"/>
    <p:sldId id="339" r:id="rId6"/>
    <p:sldId id="336" r:id="rId7"/>
    <p:sldId id="338" r:id="rId8"/>
    <p:sldId id="337"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96089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Exercices </a:t>
            </a:r>
            <a:r>
              <a:rPr lang="fr-FR" smtClean="0"/>
              <a:t>Traitement répétitif</a:t>
            </a:r>
            <a:endParaRPr lang="fr-F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16632"/>
            <a:ext cx="2160240" cy="1440160"/>
          </a:xfrm>
          <a:prstGeom prst="rect">
            <a:avLst/>
          </a:prstGeom>
        </p:spPr>
      </p:pic>
    </p:spTree>
    <p:extLst>
      <p:ext uri="{BB962C8B-B14F-4D97-AF65-F5344CB8AC3E}">
        <p14:creationId xmlns:p14="http://schemas.microsoft.com/office/powerpoint/2010/main" val="94101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sz="quarter" idx="1"/>
          </p:nvPr>
        </p:nvSpPr>
        <p:spPr/>
        <p:txBody>
          <a:bodyPr/>
          <a:lstStyle/>
          <a:p>
            <a:pPr>
              <a:buNone/>
            </a:pPr>
            <a:r>
              <a:rPr lang="fr-FR" b="1" i="1" cap="all" dirty="0" smtClean="0"/>
              <a:t>Reprendre l’Enoncé 1 et 3 des exercices de 7.</a:t>
            </a:r>
            <a:r>
              <a:rPr lang="fr-FR" b="1" i="1" cap="all" dirty="0" err="1" smtClean="0"/>
              <a:t>Algo</a:t>
            </a:r>
            <a:r>
              <a:rPr lang="fr-FR" b="1" i="1" cap="all" dirty="0" smtClean="0"/>
              <a:t> Exercices:</a:t>
            </a:r>
            <a:r>
              <a:rPr lang="fr-FR" dirty="0" smtClean="0"/>
              <a:t> </a:t>
            </a:r>
          </a:p>
          <a:p>
            <a:pPr>
              <a:buNone/>
            </a:pPr>
            <a:endParaRPr lang="fr-FR" dirty="0" smtClean="0"/>
          </a:p>
          <a:p>
            <a:pPr>
              <a:buNone/>
            </a:pPr>
            <a:r>
              <a:rPr lang="fr-FR" b="1" dirty="0" smtClean="0"/>
              <a:t>Pour l’énoncé 1:</a:t>
            </a:r>
          </a:p>
          <a:p>
            <a:pPr>
              <a:buNone/>
            </a:pPr>
            <a:r>
              <a:rPr lang="fr-FR" dirty="0" smtClean="0"/>
              <a:t>Vous avez plusieurs énoncés à traiter</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a:t>
            </a: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92500" lnSpcReduction="20000"/>
          </a:bodyPr>
          <a:lstStyle/>
          <a:p>
            <a:pPr marL="457200" indent="-457200">
              <a:buNone/>
            </a:pPr>
            <a:r>
              <a:rPr lang="fr-FR" sz="1900" b="1" dirty="0" smtClean="0"/>
              <a:t>1.Nombre premier</a:t>
            </a:r>
            <a:endParaRPr lang="fr-FR" sz="1900" dirty="0" smtClean="0"/>
          </a:p>
          <a:p>
            <a:pPr>
              <a:buNone/>
            </a:pPr>
            <a:r>
              <a:rPr lang="fr-FR" sz="1900" dirty="0" smtClean="0"/>
              <a:t>Lire un nombre entier et déterminer s'il est premier.</a:t>
            </a:r>
          </a:p>
          <a:p>
            <a:endParaRPr lang="fr-FR" sz="1900" dirty="0" smtClean="0"/>
          </a:p>
          <a:p>
            <a:pPr>
              <a:buNone/>
            </a:pPr>
            <a:r>
              <a:rPr lang="fr-FR" sz="1900" b="1" dirty="0" smtClean="0"/>
              <a:t>2.Recherche des diviseurs d’un nombre</a:t>
            </a:r>
            <a:endParaRPr lang="fr-FR" sz="1900" dirty="0" smtClean="0"/>
          </a:p>
          <a:p>
            <a:pPr>
              <a:buNone/>
            </a:pPr>
            <a:r>
              <a:rPr lang="fr-FR" sz="1900" dirty="0" smtClean="0"/>
              <a:t>Lire un nombre entier et déterminer tous ses diviseurs autres que 1 et lui-même. </a:t>
            </a:r>
          </a:p>
          <a:p>
            <a:endParaRPr lang="fr-FR" sz="1900" dirty="0" smtClean="0"/>
          </a:p>
          <a:p>
            <a:pPr>
              <a:buNone/>
            </a:pPr>
            <a:r>
              <a:rPr lang="fr-FR" sz="1900" b="1" dirty="0" err="1" smtClean="0"/>
              <a:t>3a.Calculer</a:t>
            </a:r>
            <a:r>
              <a:rPr lang="fr-FR" sz="1900" b="1" dirty="0" smtClean="0"/>
              <a:t> le nombre de jeunes</a:t>
            </a:r>
            <a:endParaRPr lang="fr-FR" sz="1900" dirty="0" smtClean="0"/>
          </a:p>
          <a:p>
            <a:pPr>
              <a:buNone/>
            </a:pPr>
            <a:r>
              <a:rPr lang="fr-FR" sz="1900" dirty="0" smtClean="0"/>
              <a:t>Il s'agit de dénombrer toutes les personnes d'âge inférieur strictement à vingt ans parmi un échantillon de vingt personnes. Les personnes saisissent leur âge sur le clavier.</a:t>
            </a:r>
            <a:br>
              <a:rPr lang="fr-FR" sz="1900" dirty="0" smtClean="0"/>
            </a:br>
            <a:r>
              <a:rPr lang="fr-FR" sz="1900" dirty="0" smtClean="0"/>
              <a:t>Donnez l'algorithme correspondant qui affiche le nombre de jeunes.</a:t>
            </a:r>
          </a:p>
          <a:p>
            <a:endParaRPr lang="fr-FR" sz="1900" dirty="0" smtClean="0"/>
          </a:p>
          <a:p>
            <a:pPr>
              <a:buNone/>
            </a:pPr>
            <a:r>
              <a:rPr lang="fr-FR" sz="1900" i="1" dirty="0" smtClean="0"/>
              <a:t>Jeu d'essai:</a:t>
            </a:r>
            <a:endParaRPr lang="fr-FR" sz="1900" dirty="0" smtClean="0"/>
          </a:p>
          <a:p>
            <a:pPr lvl="0">
              <a:buNone/>
            </a:pPr>
            <a:r>
              <a:rPr lang="fr-FR" sz="1900" i="1" dirty="0" smtClean="0"/>
              <a:t>Test de la limite</a:t>
            </a:r>
            <a:endParaRPr lang="fr-FR" sz="1900" dirty="0" smtClean="0"/>
          </a:p>
          <a:p>
            <a:pPr>
              <a:buNone/>
            </a:pPr>
            <a:r>
              <a:rPr lang="fr-FR" sz="1900" i="1" dirty="0" smtClean="0"/>
              <a:t>20</a:t>
            </a:r>
            <a:endParaRPr lang="fr-FR" sz="1900" dirty="0" smtClean="0"/>
          </a:p>
          <a:p>
            <a:pPr>
              <a:buNone/>
            </a:pPr>
            <a:r>
              <a:rPr lang="fr-FR" sz="1900" i="1" dirty="0" smtClean="0"/>
              <a:t>2)  Test global</a:t>
            </a:r>
            <a:endParaRPr lang="fr-FR" sz="1900" dirty="0" smtClean="0"/>
          </a:p>
          <a:p>
            <a:pPr>
              <a:buNone/>
            </a:pPr>
            <a:r>
              <a:rPr lang="fr-FR" sz="1900" i="1" dirty="0" smtClean="0"/>
              <a:t>45 35 65 76 34 20 </a:t>
            </a:r>
            <a:r>
              <a:rPr lang="fr-FR" sz="1900" i="1" dirty="0" err="1" smtClean="0"/>
              <a:t>20</a:t>
            </a:r>
            <a:r>
              <a:rPr lang="fr-FR" sz="1900" i="1" dirty="0" smtClean="0"/>
              <a:t> 30 </a:t>
            </a:r>
            <a:r>
              <a:rPr lang="fr-FR" sz="1900" i="1" dirty="0" err="1" smtClean="0"/>
              <a:t>30</a:t>
            </a:r>
            <a:r>
              <a:rPr lang="fr-FR" sz="1900" i="1" dirty="0" smtClean="0"/>
              <a:t> </a:t>
            </a:r>
            <a:r>
              <a:rPr lang="fr-FR" sz="1900" i="1" dirty="0" err="1" smtClean="0"/>
              <a:t>30</a:t>
            </a:r>
            <a:r>
              <a:rPr lang="fr-FR" sz="1900" i="1" dirty="0" smtClean="0"/>
              <a:t> 20 </a:t>
            </a:r>
            <a:r>
              <a:rPr lang="fr-FR" sz="1900" i="1" dirty="0" err="1" smtClean="0"/>
              <a:t>20</a:t>
            </a:r>
            <a:r>
              <a:rPr lang="fr-FR" sz="1900" i="1" dirty="0" smtClean="0"/>
              <a:t> 30 20 30 20 </a:t>
            </a:r>
            <a:r>
              <a:rPr lang="fr-FR" sz="1900" i="1" dirty="0" err="1" smtClean="0"/>
              <a:t>20</a:t>
            </a:r>
            <a:r>
              <a:rPr lang="fr-FR" sz="1900" i="1" dirty="0" smtClean="0"/>
              <a:t> 8 15 23</a:t>
            </a:r>
            <a:endParaRPr lang="fr-FR" sz="1900" dirty="0" smtClean="0"/>
          </a:p>
          <a:p>
            <a:endParaRPr lang="fr-FR" dirty="0" smtClean="0"/>
          </a:p>
          <a:p>
            <a:endParaRPr lang="fr-FR" dirty="0" smtClean="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 (suite)</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pPr>
              <a:buNone/>
            </a:pPr>
            <a:r>
              <a:rPr lang="fr-FR" sz="1400" dirty="0" smtClean="0"/>
              <a:t>3b. Compléter l'algorithme précédent pour répondre à la demande suivante:</a:t>
            </a:r>
          </a:p>
          <a:p>
            <a:pPr>
              <a:buNone/>
            </a:pPr>
            <a:r>
              <a:rPr lang="fr-FR" sz="1400" dirty="0" smtClean="0"/>
              <a:t>Si toutes les personnes ont moins de 20 ans, affichez le message 'TOUTES LES PERSONNES ONT MOINS DE 20 ANS'; si aucune personne n'a moins de 20 ans, affichez le message 'TOUTES LES PERSONNES ONT PLUS DE 20 ANS'</a:t>
            </a:r>
          </a:p>
          <a:p>
            <a:pPr>
              <a:buNone/>
            </a:pPr>
            <a:endParaRPr lang="fr-FR" sz="1400" dirty="0" smtClean="0"/>
          </a:p>
          <a:p>
            <a:pPr>
              <a:buNone/>
            </a:pPr>
            <a:r>
              <a:rPr lang="fr-FR" sz="1400" i="1" dirty="0" smtClean="0"/>
              <a:t>Jeu d'essai:       </a:t>
            </a:r>
            <a:endParaRPr lang="fr-FR" sz="1400" dirty="0" smtClean="0"/>
          </a:p>
          <a:p>
            <a:pPr lvl="0">
              <a:buNone/>
            </a:pPr>
            <a:r>
              <a:rPr lang="fr-FR" sz="1400" i="1" dirty="0" smtClean="0"/>
              <a:t>Pas de jeunes</a:t>
            </a:r>
            <a:endParaRPr lang="fr-FR" sz="1400" dirty="0" smtClean="0"/>
          </a:p>
          <a:p>
            <a:pPr>
              <a:buNone/>
            </a:pPr>
            <a:r>
              <a:rPr lang="fr-FR" sz="1400" i="1" dirty="0" smtClean="0"/>
              <a:t>45 35 65 76 34 32 31 46 57 68 75 46 53 36 31 46 68 59 30 20</a:t>
            </a:r>
            <a:endParaRPr lang="fr-FR" sz="1400" dirty="0" smtClean="0"/>
          </a:p>
          <a:p>
            <a:pPr lvl="0">
              <a:buNone/>
            </a:pPr>
            <a:r>
              <a:rPr lang="fr-FR" sz="1400" i="1" dirty="0" smtClean="0"/>
              <a:t>Pas de </a:t>
            </a:r>
            <a:r>
              <a:rPr lang="fr-FR" sz="1400" i="1" dirty="0" err="1" smtClean="0"/>
              <a:t>non_jeunes</a:t>
            </a:r>
            <a:endParaRPr lang="fr-FR" sz="1400" dirty="0" smtClean="0"/>
          </a:p>
          <a:p>
            <a:pPr>
              <a:buNone/>
            </a:pPr>
            <a:r>
              <a:rPr lang="fr-FR" sz="1400" i="1" dirty="0" smtClean="0"/>
              <a:t>15 5 5 6 4 2 11 16 7 8 7 3 13 16 11 18 8 9 19 3</a:t>
            </a:r>
            <a:endParaRPr lang="fr-FR" sz="1400" dirty="0" smtClean="0"/>
          </a:p>
          <a:p>
            <a:pPr lvl="0">
              <a:buNone/>
            </a:pPr>
            <a:r>
              <a:rPr lang="fr-FR" sz="1400" i="1" dirty="0" smtClean="0"/>
              <a:t>Des jeunes et des </a:t>
            </a:r>
            <a:r>
              <a:rPr lang="fr-FR" sz="1400" i="1" dirty="0" err="1" smtClean="0"/>
              <a:t>non_jeunes</a:t>
            </a:r>
            <a:endParaRPr lang="fr-FR" sz="1400" dirty="0" smtClean="0"/>
          </a:p>
          <a:p>
            <a:pPr>
              <a:buNone/>
            </a:pPr>
            <a:r>
              <a:rPr lang="fr-FR" sz="1400" i="1" dirty="0" smtClean="0"/>
              <a:t>45 35 65 76 34 20 </a:t>
            </a:r>
            <a:r>
              <a:rPr lang="fr-FR" sz="1400" i="1" dirty="0" err="1" smtClean="0"/>
              <a:t>20</a:t>
            </a:r>
            <a:r>
              <a:rPr lang="fr-FR" sz="1400" i="1" dirty="0" smtClean="0"/>
              <a:t> 30 </a:t>
            </a:r>
            <a:r>
              <a:rPr lang="fr-FR" sz="1400" i="1" dirty="0" err="1" smtClean="0"/>
              <a:t>30</a:t>
            </a:r>
            <a:r>
              <a:rPr lang="fr-FR" sz="1400" i="1" dirty="0" smtClean="0"/>
              <a:t> </a:t>
            </a:r>
            <a:r>
              <a:rPr lang="fr-FR" sz="1400" i="1" dirty="0" err="1" smtClean="0"/>
              <a:t>30</a:t>
            </a:r>
            <a:r>
              <a:rPr lang="fr-FR" sz="1400" i="1" dirty="0" smtClean="0"/>
              <a:t> 20 </a:t>
            </a:r>
            <a:r>
              <a:rPr lang="fr-FR" sz="1400" i="1" dirty="0" err="1" smtClean="0"/>
              <a:t>20</a:t>
            </a:r>
            <a:r>
              <a:rPr lang="fr-FR" sz="1400" i="1" dirty="0" smtClean="0"/>
              <a:t> 30 20 30 20 </a:t>
            </a:r>
            <a:r>
              <a:rPr lang="fr-FR" sz="1400" i="1" dirty="0" err="1" smtClean="0"/>
              <a:t>20</a:t>
            </a:r>
            <a:r>
              <a:rPr lang="fr-FR" sz="1400" i="1" dirty="0" smtClean="0"/>
              <a:t> 8 15 23</a:t>
            </a:r>
            <a:endParaRPr lang="fr-FR" sz="1400"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 (suite)</a:t>
            </a:r>
            <a:endParaRPr lang="fr-FR" dirty="0"/>
          </a:p>
        </p:txBody>
      </p:sp>
      <p:sp>
        <p:nvSpPr>
          <p:cNvPr id="3" name="Espace réservé du contenu 2"/>
          <p:cNvSpPr>
            <a:spLocks noGrp="1"/>
          </p:cNvSpPr>
          <p:nvPr>
            <p:ph sz="quarter" idx="1"/>
          </p:nvPr>
        </p:nvSpPr>
        <p:spPr>
          <a:xfrm>
            <a:off x="457200" y="836712"/>
            <a:ext cx="7467600" cy="5637240"/>
          </a:xfrm>
        </p:spPr>
        <p:txBody>
          <a:bodyPr>
            <a:noAutofit/>
          </a:bodyPr>
          <a:lstStyle/>
          <a:p>
            <a:pPr>
              <a:buNone/>
            </a:pPr>
            <a:r>
              <a:rPr lang="fr-FR" sz="1200" b="1" dirty="0" smtClean="0"/>
              <a:t>4.Jeu de la fourchette</a:t>
            </a:r>
            <a:endParaRPr lang="fr-FR" sz="1200" dirty="0" smtClean="0"/>
          </a:p>
          <a:p>
            <a:pPr>
              <a:buNone/>
            </a:pPr>
            <a:r>
              <a:rPr lang="fr-FR" sz="1200" dirty="0" smtClean="0"/>
              <a:t>L'ordinateur "choisit" un nombre entier compris entre 0 et 100. Un joueur essaie de le deviner. Lors de chaque essai, l'ordinateur affiche la "fourchette" dans laquelle se trouve le nombre qu'il a choisi. Le choix du nombre par l'ordinateur sera simulé par génération d'un nombre aléatoire: N &lt;-- RANDOM(0,100) </a:t>
            </a:r>
          </a:p>
          <a:p>
            <a:pPr>
              <a:buNone/>
            </a:pPr>
            <a:endParaRPr lang="fr-FR" sz="1200" dirty="0" smtClean="0"/>
          </a:p>
          <a:p>
            <a:pPr>
              <a:buNone/>
            </a:pPr>
            <a:r>
              <a:rPr lang="fr-FR" sz="1200" b="1" dirty="0" smtClean="0"/>
              <a:t>5.Barnabé fait ses courses</a:t>
            </a:r>
            <a:endParaRPr lang="fr-FR" sz="1200" dirty="0" smtClean="0"/>
          </a:p>
          <a:p>
            <a:pPr>
              <a:buNone/>
            </a:pPr>
            <a:r>
              <a:rPr lang="fr-FR" sz="1200" dirty="0" smtClean="0"/>
              <a:t>Barnabé fait ses courses dans plusieurs magasins. Dans chacun, il a dépensé 1 franc de plus que la moitié de ce qu’il avait en entrant. Dans le dernier magasin, il dépense le solde.</a:t>
            </a:r>
          </a:p>
          <a:p>
            <a:pPr>
              <a:buNone/>
            </a:pPr>
            <a:r>
              <a:rPr lang="fr-FR" sz="1200" dirty="0" smtClean="0"/>
              <a:t>Soit S la somme dont il disposait au départ (S &gt; 1 franc). Représenter l’algorithme permettant de trouver le nombre de magasins dans lesquels il a acheté.</a:t>
            </a:r>
          </a:p>
          <a:p>
            <a:pPr>
              <a:buNone/>
            </a:pPr>
            <a:endParaRPr lang="fr-FR" sz="1200" dirty="0" smtClean="0"/>
          </a:p>
          <a:p>
            <a:pPr>
              <a:buNone/>
            </a:pPr>
            <a:r>
              <a:rPr lang="fr-FR" sz="1200" b="1" dirty="0" smtClean="0"/>
              <a:t>6.Jeu du 0-1-2</a:t>
            </a:r>
            <a:endParaRPr lang="fr-FR" sz="1200" dirty="0" smtClean="0"/>
          </a:p>
          <a:p>
            <a:pPr>
              <a:buNone/>
            </a:pPr>
            <a:r>
              <a:rPr lang="fr-FR" sz="1200" dirty="0" smtClean="0"/>
              <a:t>Rédigez en pseudo-code un algorithme qui réalise le jeu suivant:</a:t>
            </a:r>
          </a:p>
          <a:p>
            <a:pPr lvl="0">
              <a:buNone/>
            </a:pPr>
            <a:r>
              <a:rPr lang="fr-FR" sz="1200" dirty="0" smtClean="0"/>
              <a:t>A tour de rôle, l'ordinateur et le joueur choisissent un nombre qui ne peut prendre que 3 valeurs: 0, 1 ou 2.</a:t>
            </a:r>
          </a:p>
          <a:p>
            <a:pPr>
              <a:buNone/>
            </a:pPr>
            <a:r>
              <a:rPr lang="fr-FR" sz="1200" dirty="0" smtClean="0"/>
              <a:t> Note: l'instruction  N &lt;-- RANDOM(0,2) réalise le choix de l'ordinateur.</a:t>
            </a:r>
          </a:p>
          <a:p>
            <a:pPr lvl="0">
              <a:buNone/>
            </a:pPr>
            <a:r>
              <a:rPr lang="fr-FR" sz="1200" dirty="0" smtClean="0"/>
              <a:t> Si la différence entre les nombres choisis vaut </a:t>
            </a:r>
          </a:p>
          <a:p>
            <a:pPr lvl="0">
              <a:buNone/>
            </a:pPr>
            <a:r>
              <a:rPr lang="fr-FR" sz="1200" dirty="0" smtClean="0"/>
              <a:t>2, le joueur qui a proposé le plus grand nombre gagne un point </a:t>
            </a:r>
          </a:p>
          <a:p>
            <a:pPr lvl="0">
              <a:buNone/>
            </a:pPr>
            <a:r>
              <a:rPr lang="fr-FR" sz="1200" dirty="0" smtClean="0"/>
              <a:t>1, le joueur qui a proposé le plus petit nombre gagne un point </a:t>
            </a:r>
          </a:p>
          <a:p>
            <a:pPr lvl="0">
              <a:buNone/>
            </a:pPr>
            <a:r>
              <a:rPr lang="fr-FR" sz="1200" dirty="0" smtClean="0"/>
              <a:t>0, aucun point n'est marqué. </a:t>
            </a:r>
          </a:p>
          <a:p>
            <a:pPr lvl="0">
              <a:buNone/>
            </a:pPr>
            <a:r>
              <a:rPr lang="fr-FR" sz="1200" dirty="0" smtClean="0"/>
              <a:t>Le jeu se termine quand un des deux joueurs (l'ordinateur ou le joueur humain) totalise 10 points ou quand l'être humain introduit un nombre négatif qui indique sa volonté d'arrêter de jouer.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C334A7-90CA-4D88-BBDA-D05E6D0CA906}">
  <ds:schemaRefs>
    <ds:schemaRef ds:uri="http://schemas.microsoft.com/sharepoint/v3/contenttype/forms"/>
  </ds:schemaRefs>
</ds:datastoreItem>
</file>

<file path=customXml/itemProps2.xml><?xml version="1.0" encoding="utf-8"?>
<ds:datastoreItem xmlns:ds="http://schemas.openxmlformats.org/officeDocument/2006/customXml" ds:itemID="{AA6FF993-FAA3-4728-BF3E-B55948021F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93B0EEB-3363-4D9B-90F9-4C46BD21806E}">
  <ds:schemaRefs>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1795</TotalTime>
  <Words>502</Words>
  <Application>Microsoft Office PowerPoint</Application>
  <PresentationFormat>Affichage à l'écran (4:3)</PresentationFormat>
  <Paragraphs>54</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Oriel</vt:lpstr>
      <vt:lpstr>Exercices Traitement répétitif</vt:lpstr>
      <vt:lpstr>EXERCICES</vt:lpstr>
      <vt:lpstr>Exercices</vt:lpstr>
      <vt:lpstr>Exercices (suite)</vt:lpstr>
      <vt:lpstr>Exercices (suite)</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77</cp:revision>
  <dcterms:created xsi:type="dcterms:W3CDTF">2012-01-09T11:14:09Z</dcterms:created>
  <dcterms:modified xsi:type="dcterms:W3CDTF">2016-04-18T08:53:53Z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