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57" r:id="rId13"/>
    <p:sldId id="25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A3FFB-E6F5-4139-82A0-27B4D1864242}" type="datetimeFigureOut">
              <a:rPr lang="fr-FR" smtClean="0"/>
              <a:t>18/04/2016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6AF6-5C8F-4C87-9BA3-652238B3AB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73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2F89C-7BB0-4A1E-B87A-D78CB52FF86B}" type="datetime1">
              <a:rPr lang="fr-FR" smtClean="0"/>
              <a:t>18/04/2016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201C-6BF1-417D-B0E7-40BB47F88B14}" type="datetime1">
              <a:rPr lang="fr-FR" smtClean="0"/>
              <a:t>18/04/2016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7FE-3221-4E1B-B927-5057855B6F42}" type="datetime1">
              <a:rPr lang="fr-FR" smtClean="0"/>
              <a:t>18/04/2016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B6EC0B-D24C-4210-BB14-7FF98BA673D2}" type="datetime1">
              <a:rPr lang="fr-FR" smtClean="0"/>
              <a:t>18/04/2016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F1DBEE6-8A9B-4F1B-8386-CC995790D9B0}" type="datetime1">
              <a:rPr lang="fr-FR" smtClean="0"/>
              <a:t>18/04/2016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4A21-B787-4DE1-8445-74FD16F96146}" type="datetime1">
              <a:rPr lang="fr-FR" smtClean="0"/>
              <a:t>18/04/2016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BBE0-6EC9-478C-87A2-CB1A54BACFF1}" type="datetime1">
              <a:rPr lang="fr-FR" smtClean="0"/>
              <a:t>18/04/2016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35358A-189C-45C2-9B44-DC934CA8A172}" type="datetime1">
              <a:rPr lang="fr-FR" smtClean="0"/>
              <a:t>18/04/2016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49DE-6632-40A5-9B9D-3AF9D3777DCC}" type="datetime1">
              <a:rPr lang="fr-FR" smtClean="0"/>
              <a:t>18/04/2016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33E26-F35D-4ED9-8BA2-BC71DE71834B}" type="datetime1">
              <a:rPr lang="fr-FR" smtClean="0"/>
              <a:t>18/04/2016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23FB4A-580A-421B-85DE-D0A7E55C976F}" type="datetime1">
              <a:rPr lang="fr-FR" smtClean="0"/>
              <a:t>18/04/2016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9EA341C-2133-4768-9AC8-CFEA3C700367}" type="datetime1">
              <a:rPr lang="fr-FR" smtClean="0"/>
              <a:t>18/04/2016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Math%C3%A9maticien" TargetMode="External"/><Relationship Id="rId2" Type="http://schemas.openxmlformats.org/officeDocument/2006/relationships/hyperlink" Target="http://fr.wikipedia.org/wiki/Jeu_de_r%C3%A9flex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.wikipedia.org/wiki/%C3%89douard_Luca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Algorithme_r%C3%A9cursif" TargetMode="External"/><Relationship Id="rId2" Type="http://schemas.openxmlformats.org/officeDocument/2006/relationships/hyperlink" Target="http://fr.wikipedia.org/wiki/Algorith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.wikipedia.org/wiki/R%C3%A9cursivit%C3%A9_crois%C3%A9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récursivité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52" y="188640"/>
            <a:ext cx="2160240" cy="144016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Hanoï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problème des </a:t>
            </a:r>
            <a:r>
              <a:rPr lang="fr-FR" b="1" dirty="0" smtClean="0"/>
              <a:t>tours de Hanoï</a:t>
            </a:r>
            <a:r>
              <a:rPr lang="fr-FR" dirty="0" smtClean="0"/>
              <a:t> est un </a:t>
            </a:r>
            <a:r>
              <a:rPr lang="fr-FR" dirty="0" smtClean="0">
                <a:hlinkClick r:id="rId2" tooltip="Jeu de réflexion"/>
              </a:rPr>
              <a:t>jeu de réflexion</a:t>
            </a:r>
            <a:r>
              <a:rPr lang="fr-FR" dirty="0" smtClean="0"/>
              <a:t> imaginé par le </a:t>
            </a:r>
            <a:r>
              <a:rPr lang="fr-FR" dirty="0" smtClean="0">
                <a:hlinkClick r:id="rId3" tooltip="Mathématicien"/>
              </a:rPr>
              <a:t>mathématicien</a:t>
            </a:r>
            <a:r>
              <a:rPr lang="fr-FR" dirty="0" smtClean="0"/>
              <a:t> français </a:t>
            </a:r>
            <a:r>
              <a:rPr lang="fr-FR" dirty="0" smtClean="0">
                <a:hlinkClick r:id="rId4" tooltip="Édouard Lucas"/>
              </a:rPr>
              <a:t>Édouard Lucas</a:t>
            </a:r>
            <a:r>
              <a:rPr lang="fr-FR" dirty="0" smtClean="0"/>
              <a:t>, et consistant à déplacer des disques de diamètres différents d'une tour de « départ » à une tour d'« arrivée » en passant par une tour « intermédiaire » et ceci en un minimum de coups, tout en respectant les règles suivantes :</a:t>
            </a:r>
          </a:p>
          <a:p>
            <a:pPr lvl="1"/>
            <a:r>
              <a:rPr lang="fr-FR" dirty="0" smtClean="0"/>
              <a:t>on ne peut déplacer plus d'un disque à la fois,</a:t>
            </a:r>
          </a:p>
          <a:p>
            <a:pPr lvl="1"/>
            <a:r>
              <a:rPr lang="fr-FR" dirty="0" smtClean="0"/>
              <a:t>on ne peut placer un disque que sur un autre disque plus grand que lui ou sur un emplacement vide.</a:t>
            </a:r>
          </a:p>
          <a:p>
            <a:r>
              <a:rPr lang="fr-FR" dirty="0" smtClean="0"/>
              <a:t>Exemple sur web</a:t>
            </a:r>
          </a:p>
          <a:p>
            <a:pPr>
              <a:buNone/>
            </a:pPr>
            <a:r>
              <a:rPr lang="fr-FR" sz="1500" u="sng" dirty="0" smtClean="0">
                <a:solidFill>
                  <a:schemeClr val="accent2">
                    <a:lumMod val="50000"/>
                  </a:schemeClr>
                </a:solidFill>
              </a:rPr>
              <a:t>http://therese.eveilleau.pagesperso-orange.fr/pages/jeux_mat/textes/hanoi.html</a:t>
            </a:r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Réalisez à partir de cette définition une procédure permettant de faire passer une tour d’une origine à une destination à partir de 3 colonnes.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récursivité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fonction ou plus généralement un </a:t>
            </a:r>
            <a:r>
              <a:rPr lang="fr-FR" dirty="0" smtClean="0">
                <a:hlinkClick r:id="rId2" action="ppaction://hlinkfile" tooltip="Algorithme"/>
              </a:rPr>
              <a:t>algorithme</a:t>
            </a:r>
            <a:r>
              <a:rPr lang="fr-FR" dirty="0" smtClean="0"/>
              <a:t> qui contient un appel à elle-même est dite </a:t>
            </a:r>
            <a:r>
              <a:rPr lang="fr-FR" dirty="0" smtClean="0">
                <a:hlinkClick r:id="rId3" action="ppaction://hlinkfile" tooltip="Algorithme récursif"/>
              </a:rPr>
              <a:t>récursive</a:t>
            </a:r>
            <a:r>
              <a:rPr lang="fr-FR" dirty="0" smtClean="0"/>
              <a:t>. Deux fonctions peuvent s'appeler l'une l'autre, on parle alors de </a:t>
            </a:r>
            <a:r>
              <a:rPr lang="fr-FR" dirty="0" smtClean="0">
                <a:hlinkClick r:id="rId4" action="ppaction://hlinkfile" tooltip="Récursivité croisée"/>
              </a:rPr>
              <a:t>récursivité croisée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64904"/>
            <a:ext cx="30256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récursivité:</a:t>
            </a:r>
            <a:r>
              <a:rPr lang="fr-FR" b="1" dirty="0" smtClean="0"/>
              <a:t> Le pommier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842992" cy="4997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Imaginons le problème suivant : vous grimpez dans un pommier, et vous voulez manger le plus de pommes possible. Cependant, le propriétaire du pommier a posé des règles très strictes : vous ne pouvez manger qu'une seule pomme à chaque croisement de branches, vous ne pouvez continuer dans l'arbre qu'en choisissant une seule des branches, et une fois arrivé en haut, vous devez redescendre directement, sans rien manger d'autre.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Voici un exemple de pommier :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récursivité:</a:t>
            </a:r>
            <a:r>
              <a:rPr lang="fr-FR" b="1" dirty="0" smtClean="0"/>
              <a:t> Le pommier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1008112"/>
          </a:xfrm>
        </p:spPr>
        <p:txBody>
          <a:bodyPr/>
          <a:lstStyle/>
          <a:p>
            <a:r>
              <a:rPr lang="fr-FR" dirty="0" smtClean="0"/>
              <a:t>Voici un exemple de parcours autorisé, qui permet de manger deux pommes :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564904"/>
            <a:ext cx="3936871" cy="380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récursivité:</a:t>
            </a:r>
            <a:r>
              <a:rPr lang="fr-FR" b="1" dirty="0" smtClean="0"/>
              <a:t> Le pommier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r>
              <a:rPr lang="fr-FR" dirty="0" smtClean="0"/>
              <a:t>Bien entendu, il existe un chemin plus intéressant, car c'est celui qui permet de manger le plus de pommes 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92896"/>
            <a:ext cx="4310037" cy="416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365104"/>
            <a:ext cx="2406030" cy="224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récursivité:</a:t>
            </a:r>
            <a:r>
              <a:rPr lang="fr-FR" b="1" dirty="0" smtClean="0"/>
              <a:t> Le pommier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2908920"/>
          </a:xfrm>
        </p:spPr>
        <p:txBody>
          <a:bodyPr>
            <a:normAutofit/>
          </a:bodyPr>
          <a:lstStyle/>
          <a:p>
            <a:r>
              <a:rPr lang="fr-FR" dirty="0" smtClean="0"/>
              <a:t>La question est la suivante : si l'on connaît le plan du pommier, combien de pommes peut-on manger au maximum, en respectant les règles ?</a:t>
            </a:r>
          </a:p>
          <a:p>
            <a:pPr>
              <a:buNone/>
            </a:pPr>
            <a:r>
              <a:rPr lang="fr-FR" b="1" dirty="0" smtClean="0"/>
              <a:t>Décomposition en sous-problèmes</a:t>
            </a:r>
          </a:p>
          <a:p>
            <a:r>
              <a:rPr lang="fr-FR" dirty="0" smtClean="0"/>
              <a:t>J'ai commencé à grimper dans l'arbre, et après avoir mangé une pomme, je m'arrête et je me demande "quelle branche faut-il choisir maintenant ?"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récursivité:</a:t>
            </a:r>
            <a:r>
              <a:rPr lang="fr-FR" b="1" dirty="0" smtClean="0"/>
              <a:t> Le pommier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Voilà le sous-problème ! L'idée est la suivante : il faut choisir la branche (enfin, la sous-branche) qui permet de manger le plus de pommes, et c'est exactement le problème qu'on devait résoudre au départ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a donc trouvé une décomposition du problème : quand on est à un embranchement, il suffit de calculer (avec des appels récursifs) la branche qui permet de manger le plus de pommes, et d'ajouter 1 (la pomme que l'on mange à l'embranchement), pour avoir le nombre total de pommes.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 est le cas simple ? C'est le cas où on est en haut, il n'y a plus qu'à redescendre, et on peut donc manger 0 pomme.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la multiplication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676672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La multiplication de a par n peut être décomposé de la façon suivante  an = a + a(n − 1)</a:t>
            </a:r>
          </a:p>
          <a:p>
            <a:r>
              <a:rPr lang="fr-FR" dirty="0" smtClean="0"/>
              <a:t>L’algorithme suivant permet de résoudre par récursivité  la multiplication.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051720" y="2060848"/>
            <a:ext cx="4320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fr-FR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(Multiplie(10,3));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fr-FR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.ReadLine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fr-FR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Multiplie(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a,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resultat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fr-FR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(n &lt; 1)            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	 {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resultat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fr-FR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resultat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= Multiplie(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a,n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-1) + a;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endParaRPr lang="fr-FR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resultat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       }</a:t>
            </a:r>
            <a:endParaRPr lang="fr-FR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Factorielle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Règle sur les factorielles:</a:t>
            </a:r>
          </a:p>
          <a:p>
            <a:pPr lvl="1"/>
            <a:r>
              <a:rPr lang="fr-FR" dirty="0" smtClean="0"/>
              <a:t>Le factorielle d’un nombre n est le factorielle du nombre (n-1) fois n.</a:t>
            </a:r>
          </a:p>
          <a:p>
            <a:pPr lvl="1"/>
            <a:r>
              <a:rPr lang="fr-FR" dirty="0" smtClean="0"/>
              <a:t>Le factorielle de 1 est 1.</a:t>
            </a:r>
          </a:p>
          <a:p>
            <a:r>
              <a:rPr lang="fr-FR" dirty="0" smtClean="0"/>
              <a:t>Exercice</a:t>
            </a:r>
          </a:p>
          <a:p>
            <a:pPr lvl="1"/>
            <a:r>
              <a:rPr lang="fr-FR" dirty="0" smtClean="0"/>
              <a:t>Réalisez à partir de cette définition une fonction récursive permettant de calculer le factorielle de n’importe quel nombre.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12DEC9-7543-473E-B962-2818482D65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7B9A1-FA12-420E-904C-EFAE764CBC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F8910F-D14B-4B38-9343-E9E80030F63E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</TotalTime>
  <Words>364</Words>
  <Application>Microsoft Office PowerPoint</Application>
  <PresentationFormat>Affichage à l'écran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Oriel</vt:lpstr>
      <vt:lpstr>La récursivité</vt:lpstr>
      <vt:lpstr>La récursivité</vt:lpstr>
      <vt:lpstr>Exemple de récursivité: Le pommier</vt:lpstr>
      <vt:lpstr>Exemple de récursivité: Le pommier</vt:lpstr>
      <vt:lpstr>Exemple de récursivité: Le pommier</vt:lpstr>
      <vt:lpstr>Exemple de récursivité: Le pommier</vt:lpstr>
      <vt:lpstr>Exemple de récursivité: Le pommier</vt:lpstr>
      <vt:lpstr>Exemple de la multiplication</vt:lpstr>
      <vt:lpstr>Exercice Factorielle</vt:lpstr>
      <vt:lpstr>Exercice Hanoï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Hanoï</dc:title>
  <dc:creator>sophie thiry</dc:creator>
  <cp:lastModifiedBy>ca</cp:lastModifiedBy>
  <cp:revision>11</cp:revision>
  <dcterms:created xsi:type="dcterms:W3CDTF">2012-10-02T09:36:47Z</dcterms:created>
  <dcterms:modified xsi:type="dcterms:W3CDTF">2016-04-18T08:58:44Z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