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0"/>
  </p:notesMasterIdLst>
  <p:sldIdLst>
    <p:sldId id="318" r:id="rId5"/>
    <p:sldId id="323" r:id="rId6"/>
    <p:sldId id="324" r:id="rId7"/>
    <p:sldId id="325" r:id="rId8"/>
    <p:sldId id="326" r:id="rId9"/>
    <p:sldId id="327" r:id="rId10"/>
    <p:sldId id="328" r:id="rId11"/>
    <p:sldId id="313" r:id="rId12"/>
    <p:sldId id="329" r:id="rId13"/>
    <p:sldId id="330" r:id="rId14"/>
    <p:sldId id="333" r:id="rId15"/>
    <p:sldId id="331" r:id="rId16"/>
    <p:sldId id="334" r:id="rId17"/>
    <p:sldId id="332" r:id="rId18"/>
    <p:sldId id="335" r:id="rId19"/>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7" d="100"/>
          <a:sy n="107" d="100"/>
        </p:scale>
        <p:origin x="-1098" y="-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7D9291A-5DAE-4EE1-9D69-B16959A39590}" type="datetimeFigureOut">
              <a:rPr lang="fr-FR" smtClean="0"/>
              <a:pPr/>
              <a:t>18/04/2016</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CDBF368-9F84-4245-8E19-288B19CB35A7}" type="slidenum">
              <a:rPr lang="fr-FR" smtClean="0"/>
              <a:pPr/>
              <a:t>‹N°›</a:t>
            </a:fld>
            <a:endParaRPr lang="fr-FR"/>
          </a:p>
        </p:txBody>
      </p:sp>
    </p:spTree>
    <p:extLst>
      <p:ext uri="{BB962C8B-B14F-4D97-AF65-F5344CB8AC3E}">
        <p14:creationId xmlns:p14="http://schemas.microsoft.com/office/powerpoint/2010/main" val="30373655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bg>
      <p:bgRef idx="1001">
        <a:schemeClr val="bg1"/>
      </p:bgRef>
    </p:bg>
    <p:spTree>
      <p:nvGrpSpPr>
        <p:cNvPr id="1" name=""/>
        <p:cNvGrpSpPr/>
        <p:nvPr/>
      </p:nvGrpSpPr>
      <p:grpSpPr>
        <a:xfrm>
          <a:off x="0" y="0"/>
          <a:ext cx="0" cy="0"/>
          <a:chOff x="0" y="0"/>
          <a:chExt cx="0" cy="0"/>
        </a:xfrm>
      </p:grpSpPr>
      <p:sp>
        <p:nvSpPr>
          <p:cNvPr id="8" name="Titre 7"/>
          <p:cNvSpPr>
            <a:spLocks noGrp="1"/>
          </p:cNvSpPr>
          <p:nvPr>
            <p:ph type="ctrTitle"/>
          </p:nvPr>
        </p:nvSpPr>
        <p:spPr>
          <a:xfrm>
            <a:off x="2286000" y="3124200"/>
            <a:ext cx="6172200" cy="1894362"/>
          </a:xfrm>
        </p:spPr>
        <p:txBody>
          <a:bodyPr/>
          <a:lstStyle>
            <a:lvl1pPr>
              <a:defRPr b="1"/>
            </a:lvl1pPr>
          </a:lstStyle>
          <a:p>
            <a:r>
              <a:rPr kumimoji="0" lang="fr-FR" smtClean="0"/>
              <a:t>Cliquez pour modifier le style du titre</a:t>
            </a:r>
            <a:endParaRPr kumimoji="0" lang="en-US"/>
          </a:p>
        </p:txBody>
      </p:sp>
      <p:sp>
        <p:nvSpPr>
          <p:cNvPr id="9" name="Sous-titr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fr-FR" smtClean="0"/>
              <a:t>Cliquez pour modifier le style des sous-titres du masque</a:t>
            </a:r>
            <a:endParaRPr kumimoji="0" lang="en-US"/>
          </a:p>
        </p:txBody>
      </p:sp>
      <p:sp>
        <p:nvSpPr>
          <p:cNvPr id="28" name="Espace réservé de la date 27"/>
          <p:cNvSpPr>
            <a:spLocks noGrp="1"/>
          </p:cNvSpPr>
          <p:nvPr>
            <p:ph type="dt" sz="half" idx="10"/>
          </p:nvPr>
        </p:nvSpPr>
        <p:spPr bwMode="auto">
          <a:xfrm rot="5400000">
            <a:off x="7764621" y="1174097"/>
            <a:ext cx="2286000" cy="381000"/>
          </a:xfrm>
        </p:spPr>
        <p:txBody>
          <a:bodyPr/>
          <a:lstStyle/>
          <a:p>
            <a:fld id="{61919BCA-2082-4EBC-AB78-5A5F82DE749F}" type="datetime1">
              <a:rPr lang="fr-FR" smtClean="0"/>
              <a:pPr/>
              <a:t>18/04/2016</a:t>
            </a:fld>
            <a:endParaRPr lang="fr-FR"/>
          </a:p>
        </p:txBody>
      </p:sp>
      <p:sp>
        <p:nvSpPr>
          <p:cNvPr id="17" name="Espace réservé du pied de page 16"/>
          <p:cNvSpPr>
            <a:spLocks noGrp="1"/>
          </p:cNvSpPr>
          <p:nvPr>
            <p:ph type="ftr" sz="quarter" idx="11"/>
          </p:nvPr>
        </p:nvSpPr>
        <p:spPr bwMode="auto">
          <a:xfrm rot="5400000">
            <a:off x="7077269" y="4181669"/>
            <a:ext cx="3657600" cy="384048"/>
          </a:xfrm>
        </p:spPr>
        <p:txBody>
          <a:bodyPr/>
          <a:lstStyle/>
          <a:p>
            <a:endParaRPr lang="fr-FR"/>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Connecteur droit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Connecteur droit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Connecteur droit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Connecteur droit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Connecteur droit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Connecteur droit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Ellipse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Ellipse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Ellipse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Ellipse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Ellipse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Espace réservé du numéro de diapositive 28"/>
          <p:cNvSpPr>
            <a:spLocks noGrp="1"/>
          </p:cNvSpPr>
          <p:nvPr>
            <p:ph type="sldNum" sz="quarter" idx="12"/>
          </p:nvPr>
        </p:nvSpPr>
        <p:spPr bwMode="auto">
          <a:xfrm>
            <a:off x="1325544" y="4928702"/>
            <a:ext cx="609600" cy="517524"/>
          </a:xfrm>
        </p:spPr>
        <p:txBody>
          <a:bodyPr/>
          <a:lstStyle/>
          <a:p>
            <a:fld id="{0875FFD7-4588-4CA7-B527-348D09077B50}" type="slidenum">
              <a:rPr lang="fr-FR" smtClean="0"/>
              <a:pPr/>
              <a:t>‹N°›</a:t>
            </a:fld>
            <a:endParaRPr lang="fr-F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B633E2EE-8D8C-4E57-BA5B-EE227318E96E}" type="datetime1">
              <a:rPr lang="fr-FR" smtClean="0"/>
              <a:pPr/>
              <a:t>18/04/2016</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0875FFD7-4588-4CA7-B527-348D09077B50}" type="slidenum">
              <a:rPr lang="fr-FR" smtClean="0"/>
              <a:pPr/>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9"/>
            <a:ext cx="1676400" cy="5851525"/>
          </a:xfrm>
        </p:spPr>
        <p:txBody>
          <a:bodyPr vert="eaVert"/>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189C80CE-C9E9-4EC4-861C-C105359AACE4}" type="datetime1">
              <a:rPr lang="fr-FR" smtClean="0"/>
              <a:pPr/>
              <a:t>18/04/2016</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0875FFD7-4588-4CA7-B527-348D09077B50}" type="slidenum">
              <a:rPr lang="fr-FR" smtClean="0"/>
              <a:pPr/>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8" name="Espace réservé du contenu 7"/>
          <p:cNvSpPr>
            <a:spLocks noGrp="1"/>
          </p:cNvSpPr>
          <p:nvPr>
            <p:ph sz="quarter" idx="1"/>
          </p:nvPr>
        </p:nvSpPr>
        <p:spPr>
          <a:xfrm>
            <a:off x="457200" y="1600200"/>
            <a:ext cx="7467600" cy="4873752"/>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7" name="Espace réservé de la date 6"/>
          <p:cNvSpPr>
            <a:spLocks noGrp="1"/>
          </p:cNvSpPr>
          <p:nvPr>
            <p:ph type="dt" sz="half" idx="14"/>
          </p:nvPr>
        </p:nvSpPr>
        <p:spPr/>
        <p:txBody>
          <a:bodyPr rtlCol="0"/>
          <a:lstStyle/>
          <a:p>
            <a:fld id="{CAEC87DB-B04F-4C05-8DD8-AB5414A39412}" type="datetime1">
              <a:rPr lang="fr-FR" smtClean="0"/>
              <a:pPr/>
              <a:t>18/04/2016</a:t>
            </a:fld>
            <a:endParaRPr lang="fr-FR"/>
          </a:p>
        </p:txBody>
      </p:sp>
      <p:sp>
        <p:nvSpPr>
          <p:cNvPr id="9" name="Espace réservé du numéro de diapositive 8"/>
          <p:cNvSpPr>
            <a:spLocks noGrp="1"/>
          </p:cNvSpPr>
          <p:nvPr>
            <p:ph type="sldNum" sz="quarter" idx="15"/>
          </p:nvPr>
        </p:nvSpPr>
        <p:spPr/>
        <p:txBody>
          <a:bodyPr rtlCol="0"/>
          <a:lstStyle/>
          <a:p>
            <a:fld id="{0875FFD7-4588-4CA7-B527-348D09077B50}" type="slidenum">
              <a:rPr lang="fr-FR" smtClean="0"/>
              <a:pPr/>
              <a:t>‹N°›</a:t>
            </a:fld>
            <a:endParaRPr lang="fr-FR"/>
          </a:p>
        </p:txBody>
      </p:sp>
      <p:sp>
        <p:nvSpPr>
          <p:cNvPr id="10" name="Espace réservé du pied de page 9"/>
          <p:cNvSpPr>
            <a:spLocks noGrp="1"/>
          </p:cNvSpPr>
          <p:nvPr>
            <p:ph type="ftr" sz="quarter" idx="16"/>
          </p:nvPr>
        </p:nvSpPr>
        <p:spPr/>
        <p:txBody>
          <a:bodyPr rtlCol="0"/>
          <a:lstStyle/>
          <a:p>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Ref idx="1001">
        <a:schemeClr val="bg2"/>
      </p:bgRef>
    </p:bg>
    <p:spTree>
      <p:nvGrpSpPr>
        <p:cNvPr id="1" name=""/>
        <p:cNvGrpSpPr/>
        <p:nvPr/>
      </p:nvGrpSpPr>
      <p:grpSpPr>
        <a:xfrm>
          <a:off x="0" y="0"/>
          <a:ext cx="0" cy="0"/>
          <a:chOff x="0" y="0"/>
          <a:chExt cx="0" cy="0"/>
        </a:xfrm>
      </p:grpSpPr>
      <p:sp>
        <p:nvSpPr>
          <p:cNvPr id="2" name="Titre 1"/>
          <p:cNvSpPr>
            <a:spLocks noGrp="1"/>
          </p:cNvSpPr>
          <p:nvPr>
            <p:ph type="title"/>
          </p:nvPr>
        </p:nvSpPr>
        <p:spPr>
          <a:xfrm>
            <a:off x="2286000" y="2895600"/>
            <a:ext cx="6172200" cy="2053590"/>
          </a:xfrm>
        </p:spPr>
        <p:txBody>
          <a:bodyPr/>
          <a:lstStyle>
            <a:lvl1pPr algn="l">
              <a:buNone/>
              <a:defRPr sz="3000" b="1" cap="small" baseline="0"/>
            </a:lvl1pPr>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fr-FR" smtClean="0"/>
              <a:t>Cliquez pour modifier les styles du texte du masque</a:t>
            </a:r>
          </a:p>
        </p:txBody>
      </p:sp>
      <p:sp>
        <p:nvSpPr>
          <p:cNvPr id="4" name="Espace réservé de la date 3"/>
          <p:cNvSpPr>
            <a:spLocks noGrp="1"/>
          </p:cNvSpPr>
          <p:nvPr>
            <p:ph type="dt" sz="half" idx="10"/>
          </p:nvPr>
        </p:nvSpPr>
        <p:spPr bwMode="auto">
          <a:xfrm rot="5400000">
            <a:off x="7763256" y="1170432"/>
            <a:ext cx="2286000" cy="381000"/>
          </a:xfrm>
        </p:spPr>
        <p:txBody>
          <a:bodyPr/>
          <a:lstStyle/>
          <a:p>
            <a:fld id="{CA50F762-BF91-4C40-AF4B-0A49C633CFF4}" type="datetime1">
              <a:rPr lang="fr-FR" smtClean="0"/>
              <a:pPr/>
              <a:t>18/04/2016</a:t>
            </a:fld>
            <a:endParaRPr lang="fr-FR"/>
          </a:p>
        </p:txBody>
      </p:sp>
      <p:sp>
        <p:nvSpPr>
          <p:cNvPr id="5" name="Espace réservé du pied de page 4"/>
          <p:cNvSpPr>
            <a:spLocks noGrp="1"/>
          </p:cNvSpPr>
          <p:nvPr>
            <p:ph type="ftr" sz="quarter" idx="11"/>
          </p:nvPr>
        </p:nvSpPr>
        <p:spPr bwMode="auto">
          <a:xfrm rot="5400000">
            <a:off x="7077456" y="4178808"/>
            <a:ext cx="3657600" cy="384048"/>
          </a:xfrm>
        </p:spPr>
        <p:txBody>
          <a:bodyPr/>
          <a:lstStyle/>
          <a:p>
            <a:endParaRPr lang="fr-FR"/>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Connecteur droit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Connecteur droit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Connecteur droit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Connecteur droit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Connecteur droit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Ellipse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Ellipse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Ellipse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Ellipse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Ellipse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Connecteur droit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Espace réservé du numéro de diapositive 5"/>
          <p:cNvSpPr>
            <a:spLocks noGrp="1"/>
          </p:cNvSpPr>
          <p:nvPr>
            <p:ph type="sldNum" sz="quarter" idx="12"/>
          </p:nvPr>
        </p:nvSpPr>
        <p:spPr bwMode="auto">
          <a:xfrm>
            <a:off x="1340616" y="4928702"/>
            <a:ext cx="609600" cy="517524"/>
          </a:xfrm>
        </p:spPr>
        <p:txBody>
          <a:bodyPr/>
          <a:lstStyle/>
          <a:p>
            <a:fld id="{0875FFD7-4588-4CA7-B527-348D09077B50}" type="slidenum">
              <a:rPr lang="fr-FR" smtClean="0"/>
              <a:pPr/>
              <a:t>‹N°›</a:t>
            </a:fld>
            <a:endParaRPr lang="fr-F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5" name="Espace réservé de la date 4"/>
          <p:cNvSpPr>
            <a:spLocks noGrp="1"/>
          </p:cNvSpPr>
          <p:nvPr>
            <p:ph type="dt" sz="half" idx="10"/>
          </p:nvPr>
        </p:nvSpPr>
        <p:spPr/>
        <p:txBody>
          <a:bodyPr/>
          <a:lstStyle/>
          <a:p>
            <a:fld id="{E2AAE9C9-DBC3-4713-8F17-A7E30CC35CED}" type="datetime1">
              <a:rPr lang="fr-FR" smtClean="0"/>
              <a:pPr/>
              <a:t>18/04/2016</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0875FFD7-4588-4CA7-B527-348D09077B50}" type="slidenum">
              <a:rPr lang="fr-FR" smtClean="0"/>
              <a:pPr/>
              <a:t>‹N°›</a:t>
            </a:fld>
            <a:endParaRPr lang="fr-FR"/>
          </a:p>
        </p:txBody>
      </p:sp>
      <p:sp>
        <p:nvSpPr>
          <p:cNvPr id="9" name="Espace réservé du contenu 8"/>
          <p:cNvSpPr>
            <a:spLocks noGrp="1"/>
          </p:cNvSpPr>
          <p:nvPr>
            <p:ph sz="quarter" idx="1"/>
          </p:nvPr>
        </p:nvSpPr>
        <p:spPr>
          <a:xfrm>
            <a:off x="457200" y="1600200"/>
            <a:ext cx="3657600" cy="4572000"/>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11" name="Espace réservé du contenu 10"/>
          <p:cNvSpPr>
            <a:spLocks noGrp="1"/>
          </p:cNvSpPr>
          <p:nvPr>
            <p:ph sz="quarter" idx="2"/>
          </p:nvPr>
        </p:nvSpPr>
        <p:spPr>
          <a:xfrm>
            <a:off x="4270248" y="1600200"/>
            <a:ext cx="3657600" cy="4572000"/>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7543800" cy="1143000"/>
          </a:xfrm>
        </p:spPr>
        <p:txBody>
          <a:bodyPr anchor="b"/>
          <a:lstStyle>
            <a:lvl1pPr>
              <a:defRPr/>
            </a:lvl1pPr>
          </a:lstStyle>
          <a:p>
            <a:r>
              <a:rPr kumimoji="0" lang="fr-FR" smtClean="0"/>
              <a:t>Cliquez pour modifier le style du titre</a:t>
            </a:r>
            <a:endParaRPr kumimoji="0" lang="en-US"/>
          </a:p>
        </p:txBody>
      </p:sp>
      <p:sp>
        <p:nvSpPr>
          <p:cNvPr id="7" name="Espace réservé de la date 6"/>
          <p:cNvSpPr>
            <a:spLocks noGrp="1"/>
          </p:cNvSpPr>
          <p:nvPr>
            <p:ph type="dt" sz="half" idx="10"/>
          </p:nvPr>
        </p:nvSpPr>
        <p:spPr/>
        <p:txBody>
          <a:bodyPr/>
          <a:lstStyle/>
          <a:p>
            <a:fld id="{CD19C9A0-3368-4AE3-86B3-875F1C59D6A6}" type="datetime1">
              <a:rPr lang="fr-FR" smtClean="0"/>
              <a:pPr/>
              <a:t>18/04/2016</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0875FFD7-4588-4CA7-B527-348D09077B50}" type="slidenum">
              <a:rPr lang="fr-FR" smtClean="0"/>
              <a:pPr/>
              <a:t>‹N°›</a:t>
            </a:fld>
            <a:endParaRPr lang="fr-FR"/>
          </a:p>
        </p:txBody>
      </p:sp>
      <p:sp>
        <p:nvSpPr>
          <p:cNvPr id="11" name="Espace réservé du contenu 10"/>
          <p:cNvSpPr>
            <a:spLocks noGrp="1"/>
          </p:cNvSpPr>
          <p:nvPr>
            <p:ph sz="quarter" idx="2"/>
          </p:nvPr>
        </p:nvSpPr>
        <p:spPr>
          <a:xfrm>
            <a:off x="457200" y="2362200"/>
            <a:ext cx="3657600" cy="3886200"/>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13" name="Espace réservé du contenu 12"/>
          <p:cNvSpPr>
            <a:spLocks noGrp="1"/>
          </p:cNvSpPr>
          <p:nvPr>
            <p:ph sz="quarter" idx="4"/>
          </p:nvPr>
        </p:nvSpPr>
        <p:spPr>
          <a:xfrm>
            <a:off x="4371975" y="2362200"/>
            <a:ext cx="3657600" cy="3886200"/>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12" name="Espace réservé du texte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fr-FR" smtClean="0"/>
              <a:t>Cliquez pour modifier les styles du texte du masque</a:t>
            </a:r>
          </a:p>
        </p:txBody>
      </p:sp>
      <p:sp>
        <p:nvSpPr>
          <p:cNvPr id="14" name="Espace réservé du texte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fr-FR" smtClean="0"/>
              <a:t>Cliquez pour modifier les styles du texte du masque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6" name="Espace réservé de la date 5"/>
          <p:cNvSpPr>
            <a:spLocks noGrp="1"/>
          </p:cNvSpPr>
          <p:nvPr>
            <p:ph type="dt" sz="half" idx="10"/>
          </p:nvPr>
        </p:nvSpPr>
        <p:spPr/>
        <p:txBody>
          <a:bodyPr rtlCol="0"/>
          <a:lstStyle/>
          <a:p>
            <a:fld id="{E1B633A3-A19A-49B8-B7E4-E7A94068DAC6}" type="datetime1">
              <a:rPr lang="fr-FR" smtClean="0"/>
              <a:pPr/>
              <a:t>18/04/2016</a:t>
            </a:fld>
            <a:endParaRPr lang="fr-FR"/>
          </a:p>
        </p:txBody>
      </p:sp>
      <p:sp>
        <p:nvSpPr>
          <p:cNvPr id="7" name="Espace réservé du numéro de diapositive 6"/>
          <p:cNvSpPr>
            <a:spLocks noGrp="1"/>
          </p:cNvSpPr>
          <p:nvPr>
            <p:ph type="sldNum" sz="quarter" idx="11"/>
          </p:nvPr>
        </p:nvSpPr>
        <p:spPr/>
        <p:txBody>
          <a:bodyPr rtlCol="0"/>
          <a:lstStyle/>
          <a:p>
            <a:fld id="{0875FFD7-4588-4CA7-B527-348D09077B50}" type="slidenum">
              <a:rPr lang="fr-FR" smtClean="0"/>
              <a:pPr/>
              <a:t>‹N°›</a:t>
            </a:fld>
            <a:endParaRPr lang="fr-FR"/>
          </a:p>
        </p:txBody>
      </p:sp>
      <p:sp>
        <p:nvSpPr>
          <p:cNvPr id="8" name="Espace réservé du pied de page 7"/>
          <p:cNvSpPr>
            <a:spLocks noGrp="1"/>
          </p:cNvSpPr>
          <p:nvPr>
            <p:ph type="ftr" sz="quarter" idx="12"/>
          </p:nvPr>
        </p:nvSpPr>
        <p:spPr/>
        <p:txBody>
          <a:bodyPr rtlCol="0"/>
          <a:lstStyle/>
          <a:p>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ACD26496-6DF6-48B2-B24F-BCB2F45FA00A}" type="datetime1">
              <a:rPr lang="fr-FR" smtClean="0"/>
              <a:pPr/>
              <a:t>18/04/2016</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0875FFD7-4588-4CA7-B527-348D09077B50}" type="slidenum">
              <a:rPr lang="fr-FR" smtClean="0"/>
              <a:pPr/>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bg>
      <p:bgRef idx="1001">
        <a:schemeClr val="bg1"/>
      </p:bgRef>
    </p:bg>
    <p:spTree>
      <p:nvGrpSpPr>
        <p:cNvPr id="1" name=""/>
        <p:cNvGrpSpPr/>
        <p:nvPr/>
      </p:nvGrpSpPr>
      <p:grpSpPr>
        <a:xfrm>
          <a:off x="0" y="0"/>
          <a:ext cx="0" cy="0"/>
          <a:chOff x="0" y="0"/>
          <a:chExt cx="0" cy="0"/>
        </a:xfrm>
      </p:grpSpPr>
      <p:sp>
        <p:nvSpPr>
          <p:cNvPr id="10" name="Connecteur droit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r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fr-FR" smtClean="0"/>
              <a:t>Cliquez pour modifier le style du titre</a:t>
            </a:r>
            <a:endParaRPr kumimoji="0" lang="en-US"/>
          </a:p>
        </p:txBody>
      </p:sp>
      <p:sp>
        <p:nvSpPr>
          <p:cNvPr id="3" name="Espace réservé du texte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fr-FR" smtClean="0"/>
              <a:t>Cliquez pour modifier les styles du texte du masque</a:t>
            </a:r>
          </a:p>
        </p:txBody>
      </p:sp>
      <p:sp>
        <p:nvSpPr>
          <p:cNvPr id="8" name="Connecteur droit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Connecteur droit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Connecteur droit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Connecteur droit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Ellipse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Espace réservé du contenu 17"/>
          <p:cNvSpPr>
            <a:spLocks noGrp="1"/>
          </p:cNvSpPr>
          <p:nvPr>
            <p:ph sz="quarter" idx="1"/>
          </p:nvPr>
        </p:nvSpPr>
        <p:spPr>
          <a:xfrm>
            <a:off x="304800" y="274320"/>
            <a:ext cx="5638800" cy="6327648"/>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21" name="Espace réservé de la date 20"/>
          <p:cNvSpPr>
            <a:spLocks noGrp="1"/>
          </p:cNvSpPr>
          <p:nvPr>
            <p:ph type="dt" sz="half" idx="14"/>
          </p:nvPr>
        </p:nvSpPr>
        <p:spPr/>
        <p:txBody>
          <a:bodyPr rtlCol="0"/>
          <a:lstStyle/>
          <a:p>
            <a:fld id="{A6BEAC7F-FE0A-4906-AC20-6C9F3EAD9402}" type="datetime1">
              <a:rPr lang="fr-FR" smtClean="0"/>
              <a:pPr/>
              <a:t>18/04/2016</a:t>
            </a:fld>
            <a:endParaRPr lang="fr-FR"/>
          </a:p>
        </p:txBody>
      </p:sp>
      <p:sp>
        <p:nvSpPr>
          <p:cNvPr id="22" name="Espace réservé du numéro de diapositive 21"/>
          <p:cNvSpPr>
            <a:spLocks noGrp="1"/>
          </p:cNvSpPr>
          <p:nvPr>
            <p:ph type="sldNum" sz="quarter" idx="15"/>
          </p:nvPr>
        </p:nvSpPr>
        <p:spPr/>
        <p:txBody>
          <a:bodyPr rtlCol="0"/>
          <a:lstStyle/>
          <a:p>
            <a:fld id="{0875FFD7-4588-4CA7-B527-348D09077B50}" type="slidenum">
              <a:rPr lang="fr-FR" smtClean="0"/>
              <a:pPr/>
              <a:t>‹N°›</a:t>
            </a:fld>
            <a:endParaRPr lang="fr-FR"/>
          </a:p>
        </p:txBody>
      </p:sp>
      <p:sp>
        <p:nvSpPr>
          <p:cNvPr id="23" name="Espace réservé du pied de page 22"/>
          <p:cNvSpPr>
            <a:spLocks noGrp="1"/>
          </p:cNvSpPr>
          <p:nvPr>
            <p:ph type="ftr" sz="quarter" idx="16"/>
          </p:nvPr>
        </p:nvSpPr>
        <p:spPr/>
        <p:txBody>
          <a:bodyPr rtlCol="0"/>
          <a:lstStyle/>
          <a:p>
            <a:endParaRPr lang="fr-FR"/>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9" name="Connecteur droit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Ellipse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re 1"/>
          <p:cNvSpPr>
            <a:spLocks noGrp="1"/>
          </p:cNvSpPr>
          <p:nvPr>
            <p:ph type="title"/>
          </p:nvPr>
        </p:nvSpPr>
        <p:spPr>
          <a:xfrm rot="5400000">
            <a:off x="3350133" y="3200400"/>
            <a:ext cx="6309360" cy="457200"/>
          </a:xfrm>
        </p:spPr>
        <p:txBody>
          <a:bodyPr anchor="b"/>
          <a:lstStyle>
            <a:lvl1pPr algn="l">
              <a:buNone/>
              <a:defRPr sz="2000" b="1"/>
            </a:lvl1pPr>
          </a:lstStyle>
          <a:p>
            <a:r>
              <a:rPr kumimoji="0" lang="fr-FR" smtClean="0"/>
              <a:t>Cliquez pour modifier le style du titre</a:t>
            </a:r>
            <a:endParaRPr kumimoji="0" lang="en-US"/>
          </a:p>
        </p:txBody>
      </p:sp>
      <p:sp>
        <p:nvSpPr>
          <p:cNvPr id="3" name="Espace réservé pour une image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fr-FR" smtClean="0"/>
              <a:t>Cliquez sur l'icône pour ajouter une image</a:t>
            </a:r>
            <a:endParaRPr kumimoji="0" lang="en-US" dirty="0"/>
          </a:p>
        </p:txBody>
      </p:sp>
      <p:sp>
        <p:nvSpPr>
          <p:cNvPr id="4" name="Espace réservé du texte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fr-FR" smtClean="0"/>
              <a:t>Cliquez pour modifier les styles du texte du masque</a:t>
            </a:r>
          </a:p>
        </p:txBody>
      </p:sp>
      <p:sp>
        <p:nvSpPr>
          <p:cNvPr id="10" name="Connecteur droit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necteur droit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Connecteur droit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Connecteur droit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Espace réservé de la date 16"/>
          <p:cNvSpPr>
            <a:spLocks noGrp="1"/>
          </p:cNvSpPr>
          <p:nvPr>
            <p:ph type="dt" sz="half" idx="10"/>
          </p:nvPr>
        </p:nvSpPr>
        <p:spPr/>
        <p:txBody>
          <a:bodyPr rtlCol="0"/>
          <a:lstStyle/>
          <a:p>
            <a:fld id="{D7E2ADCF-A2C1-4ABE-A1D6-CB70B460E390}" type="datetime1">
              <a:rPr lang="fr-FR" smtClean="0"/>
              <a:pPr/>
              <a:t>18/04/2016</a:t>
            </a:fld>
            <a:endParaRPr lang="fr-FR"/>
          </a:p>
        </p:txBody>
      </p:sp>
      <p:sp>
        <p:nvSpPr>
          <p:cNvPr id="18" name="Espace réservé du numéro de diapositive 17"/>
          <p:cNvSpPr>
            <a:spLocks noGrp="1"/>
          </p:cNvSpPr>
          <p:nvPr>
            <p:ph type="sldNum" sz="quarter" idx="11"/>
          </p:nvPr>
        </p:nvSpPr>
        <p:spPr/>
        <p:txBody>
          <a:bodyPr rtlCol="0"/>
          <a:lstStyle/>
          <a:p>
            <a:fld id="{0875FFD7-4588-4CA7-B527-348D09077B50}" type="slidenum">
              <a:rPr lang="fr-FR" smtClean="0"/>
              <a:pPr/>
              <a:t>‹N°›</a:t>
            </a:fld>
            <a:endParaRPr lang="fr-FR"/>
          </a:p>
        </p:txBody>
      </p:sp>
      <p:sp>
        <p:nvSpPr>
          <p:cNvPr id="21" name="Espace réservé du pied de page 20"/>
          <p:cNvSpPr>
            <a:spLocks noGrp="1"/>
          </p:cNvSpPr>
          <p:nvPr>
            <p:ph type="ftr" sz="quarter" idx="12"/>
          </p:nvPr>
        </p:nvSpPr>
        <p:spPr/>
        <p:txBody>
          <a:bodyPr rtlCol="0"/>
          <a:lstStyle/>
          <a:p>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Connecteur droit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Espace réservé du titre 21"/>
          <p:cNvSpPr>
            <a:spLocks noGrp="1"/>
          </p:cNvSpPr>
          <p:nvPr>
            <p:ph type="title"/>
          </p:nvPr>
        </p:nvSpPr>
        <p:spPr>
          <a:xfrm>
            <a:off x="457200" y="274638"/>
            <a:ext cx="7467600" cy="1143000"/>
          </a:xfrm>
          <a:prstGeom prst="rect">
            <a:avLst/>
          </a:prstGeom>
        </p:spPr>
        <p:txBody>
          <a:bodyPr vert="horz" anchor="b">
            <a:normAutofit/>
          </a:bodyPr>
          <a:lstStyle/>
          <a:p>
            <a:r>
              <a:rPr kumimoji="0" lang="fr-FR" smtClean="0"/>
              <a:t>Cliquez pour modifier le style du titre</a:t>
            </a:r>
            <a:endParaRPr kumimoji="0" lang="en-US"/>
          </a:p>
        </p:txBody>
      </p:sp>
      <p:sp>
        <p:nvSpPr>
          <p:cNvPr id="13" name="Espace réservé du texte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fr-FR" smtClean="0"/>
              <a:t>Cliquez pour modifier les styles du texte du masque</a:t>
            </a:r>
          </a:p>
          <a:p>
            <a:pPr lvl="1" eaLnBrk="1" latinLnBrk="0" hangingPunct="1"/>
            <a:r>
              <a:rPr kumimoji="0" lang="fr-FR" smtClean="0"/>
              <a:t>Deuxième niveau</a:t>
            </a:r>
          </a:p>
          <a:p>
            <a:pPr lvl="2" eaLnBrk="1" latinLnBrk="0" hangingPunct="1"/>
            <a:r>
              <a:rPr kumimoji="0" lang="fr-FR" smtClean="0"/>
              <a:t>Troisième niveau</a:t>
            </a:r>
          </a:p>
          <a:p>
            <a:pPr lvl="3" eaLnBrk="1" latinLnBrk="0" hangingPunct="1"/>
            <a:r>
              <a:rPr kumimoji="0" lang="fr-FR" smtClean="0"/>
              <a:t>Quatrième niveau</a:t>
            </a:r>
          </a:p>
          <a:p>
            <a:pPr lvl="4" eaLnBrk="1" latinLnBrk="0" hangingPunct="1"/>
            <a:r>
              <a:rPr kumimoji="0" lang="fr-FR" smtClean="0"/>
              <a:t>Cinquième niveau</a:t>
            </a:r>
            <a:endParaRPr kumimoji="0" lang="en-US"/>
          </a:p>
        </p:txBody>
      </p:sp>
      <p:sp>
        <p:nvSpPr>
          <p:cNvPr id="14" name="Espace réservé de la date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9520F01F-6BA5-49B8-9DD5-41DD97E9BDC3}" type="datetime1">
              <a:rPr lang="fr-FR" smtClean="0"/>
              <a:pPr/>
              <a:t>18/04/2016</a:t>
            </a:fld>
            <a:endParaRPr lang="fr-FR"/>
          </a:p>
        </p:txBody>
      </p:sp>
      <p:sp>
        <p:nvSpPr>
          <p:cNvPr id="3" name="Espace réservé du pied de page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fr-FR"/>
          </a:p>
        </p:txBody>
      </p:sp>
      <p:sp>
        <p:nvSpPr>
          <p:cNvPr id="7" name="Connecteur droit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Connecteur droit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Connecteur droit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Ellipse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Espace réservé du numéro de diapositive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0875FFD7-4588-4CA7-B527-348D09077B50}" type="slidenum">
              <a:rPr lang="fr-FR" smtClean="0"/>
              <a:pPr/>
              <a:t>‹N°›</a:t>
            </a:fld>
            <a:endParaRPr lang="fr-F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La structure répétitive</a:t>
            </a:r>
            <a:endParaRPr lang="fr-FR" dirty="0"/>
          </a:p>
        </p:txBody>
      </p:sp>
      <p:sp>
        <p:nvSpPr>
          <p:cNvPr id="4" name="Espace réservé du numéro de diapositive 3"/>
          <p:cNvSpPr>
            <a:spLocks noGrp="1"/>
          </p:cNvSpPr>
          <p:nvPr>
            <p:ph type="sldNum" sz="quarter" idx="12"/>
          </p:nvPr>
        </p:nvSpPr>
        <p:spPr/>
        <p:txBody>
          <a:bodyPr/>
          <a:lstStyle/>
          <a:p>
            <a:fld id="{0875FFD7-4588-4CA7-B527-348D09077B50}" type="slidenum">
              <a:rPr lang="fr-FR" smtClean="0"/>
              <a:pPr/>
              <a:t>1</a:t>
            </a:fld>
            <a:endParaRPr lang="fr-FR"/>
          </a:p>
        </p:txBody>
      </p:sp>
      <p:pic>
        <p:nvPicPr>
          <p:cNvPr id="5" name="Imag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04248" y="116632"/>
            <a:ext cx="2160240" cy="144016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7467600" cy="778098"/>
          </a:xfrm>
        </p:spPr>
        <p:txBody>
          <a:bodyPr>
            <a:normAutofit fontScale="90000"/>
          </a:bodyPr>
          <a:lstStyle/>
          <a:p>
            <a:r>
              <a:rPr lang="fr-FR" b="1" dirty="0" smtClean="0"/>
              <a:t>La boucle "pour "  :Commentaires</a:t>
            </a:r>
            <a:r>
              <a:rPr lang="fr-FR" dirty="0" smtClean="0"/>
              <a:t> </a:t>
            </a:r>
            <a:br>
              <a:rPr lang="fr-FR" dirty="0" smtClean="0"/>
            </a:br>
            <a:endParaRPr lang="fr-FR" dirty="0"/>
          </a:p>
        </p:txBody>
      </p:sp>
      <p:sp>
        <p:nvSpPr>
          <p:cNvPr id="3" name="Espace réservé du contenu 2"/>
          <p:cNvSpPr>
            <a:spLocks noGrp="1"/>
          </p:cNvSpPr>
          <p:nvPr>
            <p:ph sz="quarter" idx="1"/>
          </p:nvPr>
        </p:nvSpPr>
        <p:spPr>
          <a:xfrm>
            <a:off x="457200" y="980728"/>
            <a:ext cx="7467600" cy="5493224"/>
          </a:xfrm>
        </p:spPr>
        <p:txBody>
          <a:bodyPr>
            <a:normAutofit fontScale="77500" lnSpcReduction="20000"/>
          </a:bodyPr>
          <a:lstStyle/>
          <a:p>
            <a:pPr marL="457200" indent="-457200">
              <a:buFont typeface="+mj-lt"/>
              <a:buAutoNum type="arabicPeriod"/>
            </a:pPr>
            <a:r>
              <a:rPr lang="fr-FR" dirty="0" smtClean="0"/>
              <a:t>Les mots </a:t>
            </a:r>
            <a:r>
              <a:rPr lang="fr-FR" b="1" u="sng" dirty="0" smtClean="0"/>
              <a:t>faire</a:t>
            </a:r>
            <a:r>
              <a:rPr lang="fr-FR" dirty="0" smtClean="0"/>
              <a:t> et </a:t>
            </a:r>
            <a:r>
              <a:rPr lang="fr-FR" b="1" u="sng" dirty="0" err="1" smtClean="0"/>
              <a:t>finpour</a:t>
            </a:r>
            <a:r>
              <a:rPr lang="fr-FR" dirty="0" smtClean="0"/>
              <a:t> encadrent les instructions qui doivent être exécutées plusieurs fois. On précise entre </a:t>
            </a:r>
            <a:r>
              <a:rPr lang="fr-FR" b="1" u="sng" dirty="0" smtClean="0"/>
              <a:t>pour</a:t>
            </a:r>
            <a:r>
              <a:rPr lang="fr-FR" dirty="0" smtClean="0"/>
              <a:t> et </a:t>
            </a:r>
            <a:r>
              <a:rPr lang="fr-FR" b="1" u="sng" dirty="0" smtClean="0"/>
              <a:t>faire</a:t>
            </a:r>
            <a:r>
              <a:rPr lang="fr-FR" dirty="0" smtClean="0"/>
              <a:t> comment seront contrôlées les répétitions. On y définit une variable appelée </a:t>
            </a:r>
            <a:r>
              <a:rPr lang="fr-FR" b="1" dirty="0" smtClean="0"/>
              <a:t>variable de contrôle</a:t>
            </a:r>
            <a:r>
              <a:rPr lang="fr-FR" dirty="0" smtClean="0"/>
              <a:t> ou </a:t>
            </a:r>
            <a:r>
              <a:rPr lang="fr-FR" b="1" dirty="0" smtClean="0"/>
              <a:t>variable d’itération</a:t>
            </a:r>
            <a:r>
              <a:rPr lang="fr-FR" dirty="0" smtClean="0"/>
              <a:t> (i dans l'exemple) et les valeurs que prendra cette variable: une </a:t>
            </a:r>
            <a:r>
              <a:rPr lang="fr-FR" i="1" dirty="0" smtClean="0"/>
              <a:t>première valeur</a:t>
            </a:r>
            <a:r>
              <a:rPr lang="fr-FR" dirty="0" smtClean="0"/>
              <a:t> ou </a:t>
            </a:r>
            <a:r>
              <a:rPr lang="fr-FR" i="1" dirty="0" smtClean="0"/>
              <a:t>valeur initiale</a:t>
            </a:r>
            <a:r>
              <a:rPr lang="fr-FR" dirty="0" smtClean="0"/>
              <a:t> indiquée après le mot </a:t>
            </a:r>
            <a:r>
              <a:rPr lang="fr-FR" b="1" u="sng" dirty="0" smtClean="0"/>
              <a:t>de</a:t>
            </a:r>
            <a:r>
              <a:rPr lang="fr-FR" dirty="0" smtClean="0"/>
              <a:t>, une </a:t>
            </a:r>
            <a:r>
              <a:rPr lang="fr-FR" i="1" dirty="0" smtClean="0"/>
              <a:t>dernière valeur</a:t>
            </a:r>
            <a:r>
              <a:rPr lang="fr-FR" dirty="0" smtClean="0"/>
              <a:t> ou </a:t>
            </a:r>
            <a:r>
              <a:rPr lang="fr-FR" i="1" dirty="0" smtClean="0"/>
              <a:t>valeur finale</a:t>
            </a:r>
            <a:r>
              <a:rPr lang="fr-FR" dirty="0" smtClean="0"/>
              <a:t> indiquée après le mot </a:t>
            </a:r>
            <a:r>
              <a:rPr lang="fr-FR" b="1" u="sng" dirty="0" smtClean="0"/>
              <a:t>à</a:t>
            </a:r>
            <a:r>
              <a:rPr lang="fr-FR" dirty="0" smtClean="0"/>
              <a:t>. La variable de contrôle est initialisée à la première valeur. </a:t>
            </a:r>
            <a:r>
              <a:rPr lang="fr-FR" b="1" dirty="0" smtClean="0"/>
              <a:t>Avant</a:t>
            </a:r>
            <a:r>
              <a:rPr lang="fr-FR" dirty="0" smtClean="0"/>
              <a:t> chaque exécution du corps de la boucle, la valeur de la variable de contrôle est comparée à la </a:t>
            </a:r>
            <a:r>
              <a:rPr lang="fr-FR" i="1" dirty="0" smtClean="0"/>
              <a:t>valeur finale</a:t>
            </a:r>
            <a:r>
              <a:rPr lang="fr-FR" dirty="0" smtClean="0"/>
              <a:t>. Si la variable de contrôle ne dépasse pas cette valeur, on exécute le corps de la boucle, sinon on passe à l'instruction qui suit le mot </a:t>
            </a:r>
            <a:r>
              <a:rPr lang="fr-FR" b="1" u="sng" dirty="0" err="1" smtClean="0"/>
              <a:t>finpour</a:t>
            </a:r>
            <a:r>
              <a:rPr lang="fr-FR" dirty="0" smtClean="0"/>
              <a:t>.</a:t>
            </a:r>
            <a:r>
              <a:rPr lang="fr-FR" b="1" dirty="0" smtClean="0"/>
              <a:t> Après</a:t>
            </a:r>
            <a:r>
              <a:rPr lang="fr-FR" dirty="0" smtClean="0"/>
              <a:t> chaque exécution du corps de la boucle, la variable de contrôle est augmentée d'une unité. </a:t>
            </a:r>
          </a:p>
          <a:p>
            <a:pPr marL="457200" indent="-457200">
              <a:buFont typeface="+mj-lt"/>
              <a:buAutoNum type="arabicPeriod"/>
            </a:pPr>
            <a:endParaRPr lang="fr-FR" dirty="0" smtClean="0"/>
          </a:p>
          <a:p>
            <a:pPr marL="457200" indent="-457200">
              <a:buFont typeface="+mj-lt"/>
              <a:buAutoNum type="arabicPeriod"/>
            </a:pPr>
            <a:r>
              <a:rPr lang="fr-FR" dirty="0" smtClean="0"/>
              <a:t>Dans l'exemple ci-dessus, la variable de contrôle sert uniquement de compteur du nombre d'exécutions du corps de la boucle. Si on le souhaite, on peut utiliser cette valeur dans le corps de la boucle, entre autres pour faire un calcul fondé sur cette valeur. Dans tous les cas, il faut éviter de modifier la valeur de cette variable. </a:t>
            </a:r>
          </a:p>
          <a:p>
            <a:endParaRPr lang="fr-FR" dirty="0"/>
          </a:p>
        </p:txBody>
      </p:sp>
      <p:sp>
        <p:nvSpPr>
          <p:cNvPr id="4" name="Espace réservé du numéro de diapositive 3"/>
          <p:cNvSpPr>
            <a:spLocks noGrp="1"/>
          </p:cNvSpPr>
          <p:nvPr>
            <p:ph type="sldNum" sz="quarter" idx="15"/>
          </p:nvPr>
        </p:nvSpPr>
        <p:spPr/>
        <p:txBody>
          <a:bodyPr/>
          <a:lstStyle/>
          <a:p>
            <a:fld id="{0875FFD7-4588-4CA7-B527-348D09077B50}" type="slidenum">
              <a:rPr lang="fr-FR" smtClean="0"/>
              <a:pPr/>
              <a:t>10</a:t>
            </a:fld>
            <a:endParaRPr lang="fr-F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179512" y="4005064"/>
            <a:ext cx="8964488"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Rectangle 13"/>
          <p:cNvSpPr/>
          <p:nvPr/>
        </p:nvSpPr>
        <p:spPr>
          <a:xfrm>
            <a:off x="179512" y="764704"/>
            <a:ext cx="8964488"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p:cNvSpPr>
            <a:spLocks noGrp="1"/>
          </p:cNvSpPr>
          <p:nvPr>
            <p:ph type="title"/>
          </p:nvPr>
        </p:nvSpPr>
        <p:spPr>
          <a:xfrm>
            <a:off x="395536" y="188640"/>
            <a:ext cx="7848872" cy="1052736"/>
          </a:xfrm>
        </p:spPr>
        <p:txBody>
          <a:bodyPr>
            <a:normAutofit fontScale="90000"/>
          </a:bodyPr>
          <a:lstStyle/>
          <a:p>
            <a:r>
              <a:rPr lang="fr-FR" dirty="0" smtClean="0"/>
              <a:t>Traitements répétitif: boucle pour</a:t>
            </a:r>
            <a:br>
              <a:rPr lang="fr-FR" dirty="0" smtClean="0"/>
            </a:br>
            <a:r>
              <a:rPr lang="fr-FR" dirty="0" smtClean="0"/>
              <a:t/>
            </a:r>
            <a:br>
              <a:rPr lang="fr-FR" dirty="0" smtClean="0"/>
            </a:br>
            <a:endParaRPr lang="fr-FR" dirty="0"/>
          </a:p>
        </p:txBody>
      </p:sp>
      <p:sp>
        <p:nvSpPr>
          <p:cNvPr id="5" name="ZoneTexte 4"/>
          <p:cNvSpPr txBox="1"/>
          <p:nvPr/>
        </p:nvSpPr>
        <p:spPr>
          <a:xfrm>
            <a:off x="5004048" y="1196752"/>
            <a:ext cx="3744416" cy="1600438"/>
          </a:xfrm>
          <a:prstGeom prst="rect">
            <a:avLst/>
          </a:prstGeom>
          <a:noFill/>
        </p:spPr>
        <p:txBody>
          <a:bodyPr wrap="square" rtlCol="0">
            <a:spAutoFit/>
          </a:bodyPr>
          <a:lstStyle/>
          <a:p>
            <a:pPr marL="160020" indent="-342900"/>
            <a:r>
              <a:rPr lang="fr-FR" sz="1600" b="1" u="sng" dirty="0" smtClean="0"/>
              <a:t>pour</a:t>
            </a:r>
            <a:r>
              <a:rPr lang="fr-FR" sz="1600" dirty="0" smtClean="0"/>
              <a:t> </a:t>
            </a:r>
            <a:r>
              <a:rPr lang="fr-FR" sz="1600" i="1" dirty="0" err="1" smtClean="0"/>
              <a:t>nbtourlangue</a:t>
            </a:r>
            <a:r>
              <a:rPr lang="fr-FR" sz="1600" dirty="0" smtClean="0"/>
              <a:t> </a:t>
            </a:r>
            <a:r>
              <a:rPr lang="fr-FR" sz="1600" b="1" u="sng" dirty="0" smtClean="0"/>
              <a:t>de</a:t>
            </a:r>
            <a:r>
              <a:rPr lang="fr-FR" sz="1600" dirty="0" smtClean="0"/>
              <a:t> </a:t>
            </a:r>
            <a:r>
              <a:rPr lang="fr-FR" sz="1600" i="1" dirty="0" smtClean="0"/>
              <a:t>1</a:t>
            </a:r>
            <a:r>
              <a:rPr lang="fr-FR" sz="1600" b="1" u="sng" dirty="0" smtClean="0"/>
              <a:t>à</a:t>
            </a:r>
            <a:r>
              <a:rPr lang="fr-FR" sz="1600" dirty="0" smtClean="0"/>
              <a:t> </a:t>
            </a:r>
            <a:r>
              <a:rPr lang="fr-FR" sz="1600" i="1" dirty="0" smtClean="0"/>
              <a:t>7 </a:t>
            </a:r>
            <a:r>
              <a:rPr lang="fr-FR" sz="1600" b="1" u="sng" dirty="0" smtClean="0"/>
              <a:t>par</a:t>
            </a:r>
            <a:r>
              <a:rPr lang="fr-FR" sz="1600" dirty="0" smtClean="0"/>
              <a:t> </a:t>
            </a:r>
            <a:r>
              <a:rPr lang="fr-FR" sz="1600" i="1" dirty="0" smtClean="0"/>
              <a:t>1</a:t>
            </a:r>
            <a:endParaRPr lang="fr-FR" sz="1600" dirty="0" smtClean="0"/>
          </a:p>
          <a:p>
            <a:pPr marL="160020" indent="-342900"/>
            <a:r>
              <a:rPr lang="fr-FR" sz="1600" b="1" u="sng" dirty="0" smtClean="0"/>
              <a:t>faire</a:t>
            </a:r>
            <a:endParaRPr lang="fr-FR" sz="1600" dirty="0" smtClean="0"/>
          </a:p>
          <a:p>
            <a:pPr marL="160020" indent="-342900"/>
            <a:r>
              <a:rPr lang="fr-FR" sz="1600" dirty="0" smtClean="0"/>
              <a:t> 	je tourne ma langue dans la bouche</a:t>
            </a:r>
          </a:p>
          <a:p>
            <a:pPr marL="160020" indent="-342900"/>
            <a:r>
              <a:rPr lang="fr-FR" sz="1600" b="1" u="sng" dirty="0" err="1" smtClean="0"/>
              <a:t>finpour</a:t>
            </a:r>
            <a:endParaRPr lang="fr-FR" sz="1600" dirty="0" smtClean="0"/>
          </a:p>
          <a:p>
            <a:endParaRPr lang="fr-FR" sz="1600" dirty="0" smtClean="0"/>
          </a:p>
          <a:p>
            <a:endParaRPr lang="fr-FR" dirty="0"/>
          </a:p>
        </p:txBody>
      </p:sp>
      <p:sp>
        <p:nvSpPr>
          <p:cNvPr id="6" name="ZoneTexte 5"/>
          <p:cNvSpPr txBox="1"/>
          <p:nvPr/>
        </p:nvSpPr>
        <p:spPr>
          <a:xfrm>
            <a:off x="179512" y="1196752"/>
            <a:ext cx="4824536" cy="1723549"/>
          </a:xfrm>
          <a:prstGeom prst="rect">
            <a:avLst/>
          </a:prstGeom>
          <a:noFill/>
        </p:spPr>
        <p:txBody>
          <a:bodyPr wrap="square" rtlCol="0">
            <a:spAutoFit/>
          </a:bodyPr>
          <a:lstStyle/>
          <a:p>
            <a:pPr marL="160020" indent="-342900"/>
            <a:r>
              <a:rPr lang="fr-FR" b="1" u="sng" dirty="0" smtClean="0"/>
              <a:t>pour</a:t>
            </a:r>
            <a:r>
              <a:rPr lang="fr-FR" dirty="0" smtClean="0"/>
              <a:t> </a:t>
            </a:r>
            <a:r>
              <a:rPr lang="fr-FR" i="1" dirty="0" smtClean="0"/>
              <a:t>valeur</a:t>
            </a:r>
            <a:r>
              <a:rPr lang="fr-FR" dirty="0" smtClean="0"/>
              <a:t>. </a:t>
            </a:r>
            <a:r>
              <a:rPr lang="fr-FR" b="1" u="sng" dirty="0" smtClean="0"/>
              <a:t>de</a:t>
            </a:r>
            <a:r>
              <a:rPr lang="fr-FR" dirty="0" smtClean="0"/>
              <a:t> </a:t>
            </a:r>
            <a:r>
              <a:rPr lang="fr-FR" i="1" dirty="0" err="1" smtClean="0"/>
              <a:t>valeurInitial</a:t>
            </a:r>
            <a:r>
              <a:rPr lang="fr-FR" i="1" dirty="0" smtClean="0"/>
              <a:t> </a:t>
            </a:r>
            <a:r>
              <a:rPr lang="fr-FR" b="1" u="sng" dirty="0" smtClean="0"/>
              <a:t>à</a:t>
            </a:r>
            <a:r>
              <a:rPr lang="fr-FR" dirty="0" smtClean="0"/>
              <a:t> </a:t>
            </a:r>
            <a:r>
              <a:rPr lang="fr-FR" i="1" dirty="0" err="1" smtClean="0"/>
              <a:t>valeurFinal</a:t>
            </a:r>
            <a:r>
              <a:rPr lang="fr-FR" i="1" dirty="0" smtClean="0"/>
              <a:t> </a:t>
            </a:r>
            <a:r>
              <a:rPr lang="fr-FR" b="1" u="sng" dirty="0" smtClean="0"/>
              <a:t>par</a:t>
            </a:r>
            <a:r>
              <a:rPr lang="fr-FR" dirty="0" smtClean="0"/>
              <a:t> </a:t>
            </a:r>
            <a:r>
              <a:rPr lang="fr-FR" i="1" dirty="0" smtClean="0"/>
              <a:t>pas</a:t>
            </a:r>
            <a:endParaRPr lang="fr-FR" dirty="0" smtClean="0"/>
          </a:p>
          <a:p>
            <a:pPr marL="160020" indent="-342900"/>
            <a:r>
              <a:rPr lang="fr-FR" b="1" u="sng" dirty="0" smtClean="0"/>
              <a:t>faire</a:t>
            </a:r>
            <a:endParaRPr lang="fr-FR" dirty="0" smtClean="0"/>
          </a:p>
          <a:p>
            <a:pPr marL="160020" indent="-342900"/>
            <a:r>
              <a:rPr lang="fr-FR" dirty="0" smtClean="0"/>
              <a:t> groupe d'opérations</a:t>
            </a:r>
          </a:p>
          <a:p>
            <a:pPr marL="160020" indent="-342900"/>
            <a:r>
              <a:rPr lang="fr-FR" b="1" u="sng" dirty="0" err="1" smtClean="0"/>
              <a:t>finpour</a:t>
            </a:r>
            <a:endParaRPr lang="fr-FR" dirty="0" smtClean="0"/>
          </a:p>
          <a:p>
            <a:endParaRPr lang="fr-FR" sz="1600" u="sng" dirty="0"/>
          </a:p>
        </p:txBody>
      </p:sp>
      <p:sp>
        <p:nvSpPr>
          <p:cNvPr id="7" name="ZoneTexte 6"/>
          <p:cNvSpPr txBox="1"/>
          <p:nvPr/>
        </p:nvSpPr>
        <p:spPr>
          <a:xfrm>
            <a:off x="179512" y="764704"/>
            <a:ext cx="2476960" cy="369332"/>
          </a:xfrm>
          <a:prstGeom prst="rect">
            <a:avLst/>
          </a:prstGeom>
          <a:noFill/>
        </p:spPr>
        <p:txBody>
          <a:bodyPr wrap="none" rtlCol="0">
            <a:spAutoFit/>
          </a:bodyPr>
          <a:lstStyle/>
          <a:p>
            <a:r>
              <a:rPr lang="fr-FR" dirty="0" smtClean="0"/>
              <a:t>Syntaxe Pseudo Code</a:t>
            </a:r>
            <a:endParaRPr lang="fr-FR" dirty="0"/>
          </a:p>
        </p:txBody>
      </p:sp>
      <p:sp>
        <p:nvSpPr>
          <p:cNvPr id="8" name="ZoneTexte 7"/>
          <p:cNvSpPr txBox="1"/>
          <p:nvPr/>
        </p:nvSpPr>
        <p:spPr>
          <a:xfrm>
            <a:off x="3203848" y="764704"/>
            <a:ext cx="2541080" cy="369332"/>
          </a:xfrm>
          <a:prstGeom prst="rect">
            <a:avLst/>
          </a:prstGeom>
          <a:noFill/>
        </p:spPr>
        <p:txBody>
          <a:bodyPr wrap="none" rtlCol="0">
            <a:spAutoFit/>
          </a:bodyPr>
          <a:lstStyle/>
          <a:p>
            <a:r>
              <a:rPr lang="fr-FR" dirty="0" smtClean="0"/>
              <a:t>Exemple Pseudo Code</a:t>
            </a:r>
            <a:endParaRPr lang="fr-FR" dirty="0"/>
          </a:p>
        </p:txBody>
      </p:sp>
      <p:sp>
        <p:nvSpPr>
          <p:cNvPr id="12" name="ZoneTexte 11"/>
          <p:cNvSpPr txBox="1"/>
          <p:nvPr/>
        </p:nvSpPr>
        <p:spPr>
          <a:xfrm>
            <a:off x="179512" y="4005064"/>
            <a:ext cx="2807179" cy="369332"/>
          </a:xfrm>
          <a:prstGeom prst="rect">
            <a:avLst/>
          </a:prstGeom>
          <a:noFill/>
        </p:spPr>
        <p:txBody>
          <a:bodyPr wrap="none" rtlCol="0">
            <a:spAutoFit/>
          </a:bodyPr>
          <a:lstStyle/>
          <a:p>
            <a:r>
              <a:rPr lang="fr-FR" dirty="0" smtClean="0"/>
              <a:t>Exemple Organigramme</a:t>
            </a:r>
            <a:endParaRPr lang="fr-FR" dirty="0"/>
          </a:p>
        </p:txBody>
      </p:sp>
      <p:sp>
        <p:nvSpPr>
          <p:cNvPr id="11" name="Espace réservé du numéro de diapositive 10"/>
          <p:cNvSpPr>
            <a:spLocks noGrp="1"/>
          </p:cNvSpPr>
          <p:nvPr>
            <p:ph type="sldNum" sz="quarter" idx="15"/>
          </p:nvPr>
        </p:nvSpPr>
        <p:spPr/>
        <p:txBody>
          <a:bodyPr/>
          <a:lstStyle/>
          <a:p>
            <a:fld id="{0875FFD7-4588-4CA7-B527-348D09077B50}" type="slidenum">
              <a:rPr lang="fr-FR" smtClean="0"/>
              <a:pPr/>
              <a:t>11</a:t>
            </a:fld>
            <a:endParaRPr lang="fr-FR"/>
          </a:p>
        </p:txBody>
      </p:sp>
      <p:pic>
        <p:nvPicPr>
          <p:cNvPr id="1026" name="Picture 2"/>
          <p:cNvPicPr>
            <a:picLocks noChangeAspect="1" noChangeArrowheads="1"/>
          </p:cNvPicPr>
          <p:nvPr/>
        </p:nvPicPr>
        <p:blipFill>
          <a:blip r:embed="rId2" cstate="print"/>
          <a:srcRect/>
          <a:stretch>
            <a:fillRect/>
          </a:stretch>
        </p:blipFill>
        <p:spPr bwMode="auto">
          <a:xfrm>
            <a:off x="5148064" y="2852936"/>
            <a:ext cx="2066925" cy="3162300"/>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7467600" cy="562074"/>
          </a:xfrm>
        </p:spPr>
        <p:txBody>
          <a:bodyPr/>
          <a:lstStyle/>
          <a:p>
            <a:r>
              <a:rPr lang="fr-FR" b="1" dirty="0" smtClean="0"/>
              <a:t>La boucle "pour "  :Commentaires</a:t>
            </a:r>
            <a:endParaRPr lang="fr-FR" dirty="0"/>
          </a:p>
        </p:txBody>
      </p:sp>
      <p:sp>
        <p:nvSpPr>
          <p:cNvPr id="3" name="Espace réservé du contenu 2"/>
          <p:cNvSpPr>
            <a:spLocks noGrp="1"/>
          </p:cNvSpPr>
          <p:nvPr>
            <p:ph sz="quarter" idx="1"/>
          </p:nvPr>
        </p:nvSpPr>
        <p:spPr>
          <a:xfrm>
            <a:off x="457200" y="980728"/>
            <a:ext cx="7467600" cy="5493224"/>
          </a:xfrm>
        </p:spPr>
        <p:txBody>
          <a:bodyPr>
            <a:normAutofit fontScale="55000" lnSpcReduction="20000"/>
          </a:bodyPr>
          <a:lstStyle/>
          <a:p>
            <a:pPr marL="457200" indent="-457200">
              <a:buFont typeface="+mj-lt"/>
              <a:buAutoNum type="arabicPeriod" startAt="3"/>
            </a:pPr>
            <a:r>
              <a:rPr lang="fr-FR" dirty="0" smtClean="0"/>
              <a:t>Il est parfois utile de faire varier la variable de contrôle par valeurs décroissantes, ou par incréments différents de l'unité. Dans ce cas, il faut utiliser la forme la plus générale de la boucle "</a:t>
            </a:r>
            <a:r>
              <a:rPr lang="fr-FR" b="1" u="sng" dirty="0" smtClean="0"/>
              <a:t>pour</a:t>
            </a:r>
            <a:r>
              <a:rPr lang="fr-FR" dirty="0" smtClean="0"/>
              <a:t>": </a:t>
            </a:r>
          </a:p>
          <a:p>
            <a:pPr marL="457200" indent="-457200">
              <a:buFont typeface="+mj-lt"/>
              <a:buAutoNum type="arabicPeriod" startAt="3"/>
            </a:pPr>
            <a:endParaRPr lang="fr-FR" dirty="0" smtClean="0"/>
          </a:p>
          <a:p>
            <a:pPr marL="1074420" lvl="2" indent="-342900">
              <a:buNone/>
            </a:pPr>
            <a:r>
              <a:rPr lang="fr-FR" dirty="0" smtClean="0"/>
              <a:t> </a:t>
            </a:r>
            <a:r>
              <a:rPr lang="fr-FR" b="1" u="sng" dirty="0" smtClean="0"/>
              <a:t>pour</a:t>
            </a:r>
            <a:r>
              <a:rPr lang="fr-FR" dirty="0" smtClean="0"/>
              <a:t> </a:t>
            </a:r>
            <a:r>
              <a:rPr lang="fr-FR" i="1" dirty="0" err="1" smtClean="0"/>
              <a:t>v.c</a:t>
            </a:r>
            <a:r>
              <a:rPr lang="fr-FR" dirty="0" smtClean="0"/>
              <a:t>. </a:t>
            </a:r>
            <a:r>
              <a:rPr lang="fr-FR" b="1" u="sng" dirty="0" smtClean="0"/>
              <a:t>de</a:t>
            </a:r>
            <a:r>
              <a:rPr lang="fr-FR" dirty="0" smtClean="0"/>
              <a:t> </a:t>
            </a:r>
            <a:r>
              <a:rPr lang="fr-FR" i="1" dirty="0" smtClean="0"/>
              <a:t>prem.val.</a:t>
            </a:r>
            <a:r>
              <a:rPr lang="fr-FR" dirty="0" smtClean="0"/>
              <a:t> </a:t>
            </a:r>
            <a:r>
              <a:rPr lang="fr-FR" b="1" u="sng" dirty="0" smtClean="0"/>
              <a:t>à</a:t>
            </a:r>
            <a:r>
              <a:rPr lang="fr-FR" dirty="0" smtClean="0"/>
              <a:t> </a:t>
            </a:r>
            <a:r>
              <a:rPr lang="fr-FR" i="1" dirty="0" smtClean="0"/>
              <a:t>dern.val.</a:t>
            </a:r>
            <a:r>
              <a:rPr lang="fr-FR" dirty="0" smtClean="0"/>
              <a:t> </a:t>
            </a:r>
            <a:r>
              <a:rPr lang="fr-FR" b="1" u="sng" dirty="0" smtClean="0"/>
              <a:t>par</a:t>
            </a:r>
            <a:r>
              <a:rPr lang="fr-FR" dirty="0" smtClean="0"/>
              <a:t> </a:t>
            </a:r>
            <a:r>
              <a:rPr lang="fr-FR" i="1" dirty="0" err="1" smtClean="0"/>
              <a:t>incr</a:t>
            </a:r>
            <a:r>
              <a:rPr lang="fr-FR" dirty="0" smtClean="0"/>
              <a:t>  </a:t>
            </a:r>
            <a:r>
              <a:rPr lang="fr-FR" b="1" u="sng" dirty="0" smtClean="0"/>
              <a:t>faire</a:t>
            </a:r>
            <a:endParaRPr lang="fr-FR" dirty="0" smtClean="0"/>
          </a:p>
          <a:p>
            <a:pPr marL="1074420" lvl="2" indent="-342900">
              <a:buNone/>
            </a:pPr>
            <a:r>
              <a:rPr lang="fr-FR" dirty="0" smtClean="0"/>
              <a:t>    </a:t>
            </a:r>
            <a:r>
              <a:rPr lang="fr-FR" i="1" dirty="0" smtClean="0"/>
              <a:t>séquence d'instructions</a:t>
            </a:r>
            <a:endParaRPr lang="fr-FR" dirty="0" smtClean="0"/>
          </a:p>
          <a:p>
            <a:pPr marL="1074420" lvl="2" indent="-342900">
              <a:buNone/>
            </a:pPr>
            <a:r>
              <a:rPr lang="fr-FR" dirty="0" smtClean="0"/>
              <a:t> </a:t>
            </a:r>
            <a:r>
              <a:rPr lang="fr-FR" b="1" u="sng" dirty="0" err="1" smtClean="0"/>
              <a:t>finpour</a:t>
            </a:r>
            <a:endParaRPr lang="fr-FR" dirty="0" smtClean="0"/>
          </a:p>
          <a:p>
            <a:pPr marL="457200" indent="-457200">
              <a:buNone/>
            </a:pPr>
            <a:r>
              <a:rPr lang="fr-FR" dirty="0" smtClean="0"/>
              <a:t>où </a:t>
            </a:r>
          </a:p>
          <a:p>
            <a:pPr marL="1074420" lvl="2" indent="-342900">
              <a:buNone/>
            </a:pPr>
            <a:r>
              <a:rPr lang="fr-FR" i="1" dirty="0" err="1" smtClean="0"/>
              <a:t>v.c</a:t>
            </a:r>
            <a:r>
              <a:rPr lang="fr-FR" i="1" dirty="0" smtClean="0"/>
              <a:t>.</a:t>
            </a:r>
            <a:r>
              <a:rPr lang="fr-FR" dirty="0" smtClean="0"/>
              <a:t> est le nom de la variable de contrôle </a:t>
            </a:r>
          </a:p>
          <a:p>
            <a:pPr marL="1074420" lvl="2" indent="-342900">
              <a:buNone/>
            </a:pPr>
            <a:r>
              <a:rPr lang="fr-FR" i="1" dirty="0" smtClean="0"/>
              <a:t>prem.val.</a:t>
            </a:r>
            <a:r>
              <a:rPr lang="fr-FR" dirty="0" smtClean="0"/>
              <a:t> est la première valeur (ou valeur initiale) </a:t>
            </a:r>
          </a:p>
          <a:p>
            <a:pPr marL="1074420" lvl="2" indent="-342900">
              <a:buNone/>
            </a:pPr>
            <a:r>
              <a:rPr lang="fr-FR" i="1" dirty="0" smtClean="0"/>
              <a:t>dern.val.</a:t>
            </a:r>
            <a:r>
              <a:rPr lang="fr-FR" dirty="0" smtClean="0"/>
              <a:t> est la dernière valeur (ou valeur finale) </a:t>
            </a:r>
          </a:p>
          <a:p>
            <a:pPr marL="1074420" lvl="2" indent="-342900">
              <a:buNone/>
            </a:pPr>
            <a:r>
              <a:rPr lang="fr-FR" i="1" dirty="0" err="1" smtClean="0"/>
              <a:t>incr</a:t>
            </a:r>
            <a:r>
              <a:rPr lang="fr-FR" i="1" dirty="0" smtClean="0"/>
              <a:t>.</a:t>
            </a:r>
            <a:r>
              <a:rPr lang="fr-FR" dirty="0" smtClean="0"/>
              <a:t> est l'incrément, c'est-à-dire la quantité non nulle ajoutée à la variable de contrôle à la fin de chaque exécution du corps de la boucle. </a:t>
            </a:r>
          </a:p>
          <a:p>
            <a:pPr marL="457200" indent="-457200">
              <a:buFont typeface="+mj-lt"/>
              <a:buAutoNum type="arabicPeriod" startAt="3"/>
            </a:pPr>
            <a:endParaRPr lang="fr-FR" dirty="0" smtClean="0"/>
          </a:p>
          <a:p>
            <a:pPr marL="457200" indent="-457200">
              <a:buFont typeface="+mj-lt"/>
              <a:buAutoNum type="arabicPeriod" startAt="4"/>
            </a:pPr>
            <a:r>
              <a:rPr lang="fr-FR" dirty="0" smtClean="0"/>
              <a:t>Avant chaque exécution du corps de la boucle, la valeur de la variable de contrôle est comparée à la dernière valeur. L'exécution s'arrête </a:t>
            </a:r>
          </a:p>
          <a:p>
            <a:pPr marL="822960" lvl="1" indent="-457200">
              <a:buFont typeface="Arial" pitchFamily="34" charset="0"/>
              <a:buChar char="•"/>
            </a:pPr>
            <a:r>
              <a:rPr lang="fr-FR" dirty="0" smtClean="0"/>
              <a:t>lorsque la variable de contrôle a une valeur supérieure (strictement) à la dernière valeur si l'incrément est positif </a:t>
            </a:r>
          </a:p>
          <a:p>
            <a:pPr marL="822960" lvl="1" indent="-457200">
              <a:buFont typeface="Arial" pitchFamily="34" charset="0"/>
              <a:buChar char="•"/>
            </a:pPr>
            <a:r>
              <a:rPr lang="fr-FR" dirty="0" smtClean="0"/>
              <a:t>lorsque la variable de contrôle a une valeur inférieure (strictement) à la dernière valeur si l'incrément est négatif. </a:t>
            </a:r>
          </a:p>
          <a:p>
            <a:pPr marL="822960" lvl="1" indent="-457200">
              <a:buNone/>
            </a:pPr>
            <a:r>
              <a:rPr lang="fr-FR" dirty="0" smtClean="0"/>
              <a:t>Par convention, lorsque l'incrément est égal à 1, il n'est pas indiqué. </a:t>
            </a:r>
          </a:p>
          <a:p>
            <a:pPr marL="457200" indent="-457200">
              <a:buFont typeface="+mj-lt"/>
              <a:buAutoNum type="arabicPeriod" startAt="4"/>
            </a:pPr>
            <a:endParaRPr lang="fr-FR" dirty="0" smtClean="0"/>
          </a:p>
          <a:p>
            <a:pPr marL="457200" indent="-457200">
              <a:buFont typeface="+mj-lt"/>
              <a:buAutoNum type="arabicPeriod" startAt="5"/>
            </a:pPr>
            <a:r>
              <a:rPr lang="fr-FR" dirty="0" smtClean="0"/>
              <a:t>La première valeur, la dernière valeur et l'incrément peuvent être des expressions numériques. Les instructions du corps de la boucle ne peuvent en aucun cas modifier ces valeurs. </a:t>
            </a:r>
          </a:p>
          <a:p>
            <a:pPr marL="457200" indent="-457200">
              <a:buNone/>
            </a:pPr>
            <a:r>
              <a:rPr lang="fr-FR" dirty="0" smtClean="0"/>
              <a:t> </a:t>
            </a:r>
          </a:p>
          <a:p>
            <a:pPr marL="457200" indent="-457200">
              <a:buFont typeface="+mj-lt"/>
              <a:buAutoNum type="arabicPeriod" startAt="6"/>
            </a:pPr>
            <a:r>
              <a:rPr lang="fr-FR" dirty="0" smtClean="0"/>
              <a:t>Il est théoriquement possible de modifier la valeur de la variable de contrôle à l'intérieur de la boucle mais cette technique est à proscrire et ne masque pas un manque de réflexion lors de l'analyse du problème. Cette manière de faire revient en fait à transformer artificiellement une boucle </a:t>
            </a:r>
            <a:r>
              <a:rPr lang="fr-FR" i="1" dirty="0" smtClean="0"/>
              <a:t>pour</a:t>
            </a:r>
            <a:r>
              <a:rPr lang="fr-FR" dirty="0" smtClean="0"/>
              <a:t> en boucle </a:t>
            </a:r>
            <a:r>
              <a:rPr lang="fr-FR" i="1" dirty="0" smtClean="0"/>
              <a:t>tant que</a:t>
            </a:r>
            <a:r>
              <a:rPr lang="fr-FR" dirty="0" smtClean="0"/>
              <a:t>.</a:t>
            </a:r>
            <a:endParaRPr lang="fr-FR" dirty="0"/>
          </a:p>
        </p:txBody>
      </p:sp>
      <p:sp>
        <p:nvSpPr>
          <p:cNvPr id="4" name="Espace réservé du numéro de diapositive 3"/>
          <p:cNvSpPr>
            <a:spLocks noGrp="1"/>
          </p:cNvSpPr>
          <p:nvPr>
            <p:ph type="sldNum" sz="quarter" idx="15"/>
          </p:nvPr>
        </p:nvSpPr>
        <p:spPr/>
        <p:txBody>
          <a:bodyPr/>
          <a:lstStyle/>
          <a:p>
            <a:fld id="{0875FFD7-4588-4CA7-B527-348D09077B50}" type="slidenum">
              <a:rPr lang="fr-FR" smtClean="0"/>
              <a:pPr/>
              <a:t>12</a:t>
            </a:fld>
            <a:endParaRPr lang="fr-F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179512" y="4005064"/>
            <a:ext cx="8964488"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Rectangle 13"/>
          <p:cNvSpPr/>
          <p:nvPr/>
        </p:nvSpPr>
        <p:spPr>
          <a:xfrm>
            <a:off x="179512" y="764704"/>
            <a:ext cx="8964488"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p:cNvSpPr>
            <a:spLocks noGrp="1"/>
          </p:cNvSpPr>
          <p:nvPr>
            <p:ph type="title"/>
          </p:nvPr>
        </p:nvSpPr>
        <p:spPr>
          <a:xfrm>
            <a:off x="395536" y="188640"/>
            <a:ext cx="7848872" cy="1440160"/>
          </a:xfrm>
        </p:spPr>
        <p:txBody>
          <a:bodyPr>
            <a:normAutofit fontScale="90000"/>
          </a:bodyPr>
          <a:lstStyle/>
          <a:p>
            <a:r>
              <a:rPr lang="fr-FR" dirty="0" smtClean="0"/>
              <a:t>Traitements répétitif: boucle répéter ... jusqu'à</a:t>
            </a:r>
            <a:br>
              <a:rPr lang="fr-FR" dirty="0" smtClean="0"/>
            </a:br>
            <a:r>
              <a:rPr lang="fr-FR" dirty="0" smtClean="0"/>
              <a:t/>
            </a:r>
            <a:br>
              <a:rPr lang="fr-FR" dirty="0" smtClean="0"/>
            </a:br>
            <a:endParaRPr lang="fr-FR" dirty="0"/>
          </a:p>
        </p:txBody>
      </p:sp>
      <p:sp>
        <p:nvSpPr>
          <p:cNvPr id="5" name="ZoneTexte 4"/>
          <p:cNvSpPr txBox="1"/>
          <p:nvPr/>
        </p:nvSpPr>
        <p:spPr>
          <a:xfrm>
            <a:off x="5004048" y="1196752"/>
            <a:ext cx="3744416" cy="1354217"/>
          </a:xfrm>
          <a:prstGeom prst="rect">
            <a:avLst/>
          </a:prstGeom>
          <a:noFill/>
        </p:spPr>
        <p:txBody>
          <a:bodyPr wrap="square" rtlCol="0">
            <a:spAutoFit/>
          </a:bodyPr>
          <a:lstStyle/>
          <a:p>
            <a:r>
              <a:rPr lang="fr-FR" sz="1600" b="1" u="sng" dirty="0" smtClean="0"/>
              <a:t>répéter</a:t>
            </a:r>
            <a:endParaRPr lang="fr-FR" sz="1600" dirty="0" smtClean="0"/>
          </a:p>
          <a:p>
            <a:r>
              <a:rPr lang="fr-FR" sz="1600" dirty="0" smtClean="0"/>
              <a:t>    je zappe</a:t>
            </a:r>
          </a:p>
          <a:p>
            <a:r>
              <a:rPr lang="fr-FR" sz="1600" dirty="0" smtClean="0"/>
              <a:t>    j'évalue l'émission</a:t>
            </a:r>
          </a:p>
          <a:p>
            <a:r>
              <a:rPr lang="fr-FR" sz="1600" i="1" dirty="0" smtClean="0"/>
              <a:t> </a:t>
            </a:r>
            <a:r>
              <a:rPr lang="fr-FR" sz="1600" b="1" u="sng" dirty="0" smtClean="0"/>
              <a:t>jusqu'à</a:t>
            </a:r>
            <a:r>
              <a:rPr lang="fr-FR" sz="1600" b="1" dirty="0" smtClean="0"/>
              <a:t> </a:t>
            </a:r>
            <a:r>
              <a:rPr lang="fr-FR" sz="1600" dirty="0" smtClean="0"/>
              <a:t>émission intéressante </a:t>
            </a:r>
          </a:p>
          <a:p>
            <a:endParaRPr lang="fr-FR" dirty="0"/>
          </a:p>
        </p:txBody>
      </p:sp>
      <p:sp>
        <p:nvSpPr>
          <p:cNvPr id="6" name="ZoneTexte 5"/>
          <p:cNvSpPr txBox="1"/>
          <p:nvPr/>
        </p:nvSpPr>
        <p:spPr>
          <a:xfrm>
            <a:off x="179512" y="1196752"/>
            <a:ext cx="4824536" cy="1446550"/>
          </a:xfrm>
          <a:prstGeom prst="rect">
            <a:avLst/>
          </a:prstGeom>
          <a:noFill/>
        </p:spPr>
        <p:txBody>
          <a:bodyPr wrap="square" rtlCol="0">
            <a:spAutoFit/>
          </a:bodyPr>
          <a:lstStyle/>
          <a:p>
            <a:r>
              <a:rPr lang="fr-FR" b="1" u="sng" dirty="0" smtClean="0"/>
              <a:t>répéter</a:t>
            </a:r>
            <a:endParaRPr lang="fr-FR" dirty="0" smtClean="0"/>
          </a:p>
          <a:p>
            <a:r>
              <a:rPr lang="fr-FR" dirty="0" smtClean="0"/>
              <a:t>    </a:t>
            </a:r>
            <a:r>
              <a:rPr lang="fr-FR" i="1" dirty="0" smtClean="0"/>
              <a:t>séquence d'instructions</a:t>
            </a:r>
            <a:endParaRPr lang="fr-FR" dirty="0" smtClean="0"/>
          </a:p>
          <a:p>
            <a:r>
              <a:rPr lang="fr-FR" i="1" dirty="0" smtClean="0"/>
              <a:t> </a:t>
            </a:r>
            <a:r>
              <a:rPr lang="fr-FR" b="1" u="sng" dirty="0" smtClean="0"/>
              <a:t>jusqu'à</a:t>
            </a:r>
            <a:r>
              <a:rPr lang="fr-FR" b="1" dirty="0" smtClean="0"/>
              <a:t> </a:t>
            </a:r>
            <a:r>
              <a:rPr lang="fr-FR" dirty="0" smtClean="0"/>
              <a:t>(</a:t>
            </a:r>
            <a:r>
              <a:rPr lang="fr-FR" i="1" dirty="0" smtClean="0"/>
              <a:t>expression logique</a:t>
            </a:r>
            <a:r>
              <a:rPr lang="fr-FR" dirty="0" smtClean="0"/>
              <a:t>)</a:t>
            </a:r>
          </a:p>
          <a:p>
            <a:pPr marL="160020" indent="-342900"/>
            <a:endParaRPr lang="fr-FR" dirty="0" smtClean="0"/>
          </a:p>
          <a:p>
            <a:endParaRPr lang="fr-FR" sz="1600" u="sng" dirty="0"/>
          </a:p>
        </p:txBody>
      </p:sp>
      <p:sp>
        <p:nvSpPr>
          <p:cNvPr id="7" name="ZoneTexte 6"/>
          <p:cNvSpPr txBox="1"/>
          <p:nvPr/>
        </p:nvSpPr>
        <p:spPr>
          <a:xfrm>
            <a:off x="179512" y="764704"/>
            <a:ext cx="2476960" cy="369332"/>
          </a:xfrm>
          <a:prstGeom prst="rect">
            <a:avLst/>
          </a:prstGeom>
          <a:noFill/>
        </p:spPr>
        <p:txBody>
          <a:bodyPr wrap="none" rtlCol="0">
            <a:spAutoFit/>
          </a:bodyPr>
          <a:lstStyle/>
          <a:p>
            <a:r>
              <a:rPr lang="fr-FR" dirty="0" smtClean="0"/>
              <a:t>Syntaxe Pseudo Code</a:t>
            </a:r>
            <a:endParaRPr lang="fr-FR" dirty="0"/>
          </a:p>
        </p:txBody>
      </p:sp>
      <p:sp>
        <p:nvSpPr>
          <p:cNvPr id="8" name="ZoneTexte 7"/>
          <p:cNvSpPr txBox="1"/>
          <p:nvPr/>
        </p:nvSpPr>
        <p:spPr>
          <a:xfrm>
            <a:off x="3203848" y="764704"/>
            <a:ext cx="2541080" cy="369332"/>
          </a:xfrm>
          <a:prstGeom prst="rect">
            <a:avLst/>
          </a:prstGeom>
          <a:noFill/>
        </p:spPr>
        <p:txBody>
          <a:bodyPr wrap="none" rtlCol="0">
            <a:spAutoFit/>
          </a:bodyPr>
          <a:lstStyle/>
          <a:p>
            <a:r>
              <a:rPr lang="fr-FR" dirty="0" smtClean="0"/>
              <a:t>Exemple Pseudo Code</a:t>
            </a:r>
            <a:endParaRPr lang="fr-FR" dirty="0"/>
          </a:p>
        </p:txBody>
      </p:sp>
      <p:sp>
        <p:nvSpPr>
          <p:cNvPr id="12" name="ZoneTexte 11"/>
          <p:cNvSpPr txBox="1"/>
          <p:nvPr/>
        </p:nvSpPr>
        <p:spPr>
          <a:xfrm>
            <a:off x="179512" y="4005064"/>
            <a:ext cx="2807179" cy="369332"/>
          </a:xfrm>
          <a:prstGeom prst="rect">
            <a:avLst/>
          </a:prstGeom>
          <a:noFill/>
        </p:spPr>
        <p:txBody>
          <a:bodyPr wrap="none" rtlCol="0">
            <a:spAutoFit/>
          </a:bodyPr>
          <a:lstStyle/>
          <a:p>
            <a:r>
              <a:rPr lang="fr-FR" dirty="0" smtClean="0"/>
              <a:t>Exemple Organigramme</a:t>
            </a:r>
            <a:endParaRPr lang="fr-FR" dirty="0"/>
          </a:p>
        </p:txBody>
      </p:sp>
      <p:sp>
        <p:nvSpPr>
          <p:cNvPr id="11" name="Espace réservé du numéro de diapositive 10"/>
          <p:cNvSpPr>
            <a:spLocks noGrp="1"/>
          </p:cNvSpPr>
          <p:nvPr>
            <p:ph type="sldNum" sz="quarter" idx="15"/>
          </p:nvPr>
        </p:nvSpPr>
        <p:spPr/>
        <p:txBody>
          <a:bodyPr/>
          <a:lstStyle/>
          <a:p>
            <a:fld id="{0875FFD7-4588-4CA7-B527-348D09077B50}" type="slidenum">
              <a:rPr lang="fr-FR" smtClean="0"/>
              <a:pPr/>
              <a:t>13</a:t>
            </a:fld>
            <a:endParaRPr lang="fr-FR"/>
          </a:p>
        </p:txBody>
      </p:sp>
      <p:pic>
        <p:nvPicPr>
          <p:cNvPr id="2050" name="Picture 2"/>
          <p:cNvPicPr>
            <a:picLocks noChangeAspect="1" noChangeArrowheads="1"/>
          </p:cNvPicPr>
          <p:nvPr/>
        </p:nvPicPr>
        <p:blipFill>
          <a:blip r:embed="rId2" cstate="print"/>
          <a:srcRect/>
          <a:stretch>
            <a:fillRect/>
          </a:stretch>
        </p:blipFill>
        <p:spPr bwMode="auto">
          <a:xfrm>
            <a:off x="4572000" y="2708920"/>
            <a:ext cx="2952328" cy="3758541"/>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7467600" cy="634082"/>
          </a:xfrm>
        </p:spPr>
        <p:txBody>
          <a:bodyPr>
            <a:normAutofit/>
          </a:bodyPr>
          <a:lstStyle/>
          <a:p>
            <a:r>
              <a:rPr lang="fr-FR" b="1" dirty="0" smtClean="0"/>
              <a:t>La boucle " répéter ... jusqu'à "  </a:t>
            </a:r>
            <a:endParaRPr lang="fr-FR" dirty="0"/>
          </a:p>
        </p:txBody>
      </p:sp>
      <p:sp>
        <p:nvSpPr>
          <p:cNvPr id="3" name="Espace réservé du contenu 2"/>
          <p:cNvSpPr>
            <a:spLocks noGrp="1"/>
          </p:cNvSpPr>
          <p:nvPr>
            <p:ph sz="quarter" idx="1"/>
          </p:nvPr>
        </p:nvSpPr>
        <p:spPr>
          <a:xfrm>
            <a:off x="457200" y="980728"/>
            <a:ext cx="7467600" cy="5493224"/>
          </a:xfrm>
        </p:spPr>
        <p:txBody>
          <a:bodyPr>
            <a:normAutofit fontScale="47500" lnSpcReduction="20000"/>
          </a:bodyPr>
          <a:lstStyle/>
          <a:p>
            <a:r>
              <a:rPr lang="fr-FR" dirty="0" smtClean="0"/>
              <a:t>Comme la boucle "tant que", ce type de répétitive est utilisé lorsque le nombre de fois que la séquence d'instructions à répéter est inconnu au moment où cette séquence est abordée pour la première fois mais le corps de la boucle est </a:t>
            </a:r>
            <a:r>
              <a:rPr lang="fr-FR" b="1" dirty="0" smtClean="0"/>
              <a:t>toujours exécuté au moins une fois</a:t>
            </a:r>
            <a:r>
              <a:rPr lang="fr-FR" dirty="0" smtClean="0"/>
              <a:t>. </a:t>
            </a:r>
          </a:p>
          <a:p>
            <a:pPr>
              <a:buNone/>
            </a:pPr>
            <a:endParaRPr lang="fr-FR" dirty="0" smtClean="0"/>
          </a:p>
          <a:p>
            <a:r>
              <a:rPr lang="fr-FR" dirty="0" smtClean="0"/>
              <a:t>Sa formulation générale est: </a:t>
            </a:r>
          </a:p>
          <a:p>
            <a:pPr>
              <a:buNone/>
            </a:pPr>
            <a:endParaRPr lang="fr-FR" dirty="0" smtClean="0"/>
          </a:p>
          <a:p>
            <a:pPr lvl="1">
              <a:buNone/>
            </a:pPr>
            <a:r>
              <a:rPr lang="fr-FR" dirty="0" smtClean="0"/>
              <a:t> </a:t>
            </a:r>
            <a:r>
              <a:rPr lang="fr-FR" b="1" u="sng" dirty="0" smtClean="0"/>
              <a:t>répéter</a:t>
            </a:r>
            <a:endParaRPr lang="fr-FR" dirty="0" smtClean="0"/>
          </a:p>
          <a:p>
            <a:pPr lvl="1">
              <a:buNone/>
            </a:pPr>
            <a:r>
              <a:rPr lang="fr-FR" dirty="0" smtClean="0"/>
              <a:t>    </a:t>
            </a:r>
            <a:r>
              <a:rPr lang="fr-FR" i="1" dirty="0" smtClean="0"/>
              <a:t>séquence d'instructions</a:t>
            </a:r>
            <a:endParaRPr lang="fr-FR" dirty="0" smtClean="0"/>
          </a:p>
          <a:p>
            <a:pPr lvl="1">
              <a:buNone/>
            </a:pPr>
            <a:r>
              <a:rPr lang="fr-FR" i="1" dirty="0" smtClean="0"/>
              <a:t> </a:t>
            </a:r>
            <a:r>
              <a:rPr lang="fr-FR" b="1" u="sng" dirty="0" smtClean="0"/>
              <a:t>jusqu'à</a:t>
            </a:r>
            <a:r>
              <a:rPr lang="fr-FR" b="1" dirty="0" smtClean="0"/>
              <a:t> </a:t>
            </a:r>
            <a:r>
              <a:rPr lang="fr-FR" dirty="0" smtClean="0"/>
              <a:t>(</a:t>
            </a:r>
            <a:r>
              <a:rPr lang="fr-FR" i="1" dirty="0" smtClean="0"/>
              <a:t>expression logique</a:t>
            </a:r>
            <a:r>
              <a:rPr lang="fr-FR" dirty="0" smtClean="0"/>
              <a:t>)</a:t>
            </a:r>
          </a:p>
          <a:p>
            <a:pPr>
              <a:buNone/>
            </a:pPr>
            <a:endParaRPr lang="fr-FR" dirty="0" smtClean="0"/>
          </a:p>
          <a:p>
            <a:r>
              <a:rPr lang="fr-FR" dirty="0" smtClean="0"/>
              <a:t>L'</a:t>
            </a:r>
            <a:r>
              <a:rPr lang="fr-FR" i="1" dirty="0" smtClean="0"/>
              <a:t>expression logique</a:t>
            </a:r>
            <a:r>
              <a:rPr lang="fr-FR" dirty="0" smtClean="0"/>
              <a:t> est évaluée après l'exécution du corps de la boucle: si sa valeur est </a:t>
            </a:r>
            <a:r>
              <a:rPr lang="fr-FR" b="1" dirty="0" smtClean="0"/>
              <a:t>faux</a:t>
            </a:r>
            <a:r>
              <a:rPr lang="fr-FR" dirty="0" smtClean="0"/>
              <a:t>, le corps de la boucle est exécuté à nouveau puis l'</a:t>
            </a:r>
            <a:r>
              <a:rPr lang="fr-FR" i="1" dirty="0" smtClean="0"/>
              <a:t>expression logique</a:t>
            </a:r>
            <a:r>
              <a:rPr lang="fr-FR" dirty="0" smtClean="0"/>
              <a:t> est réévaluée (il faut donc qu'elle puisse changer de valeur pour sortir de la boucle) et si elle a la valeur </a:t>
            </a:r>
            <a:r>
              <a:rPr lang="fr-FR" b="1" dirty="0" smtClean="0"/>
              <a:t>vrai</a:t>
            </a:r>
            <a:r>
              <a:rPr lang="fr-FR" dirty="0" smtClean="0"/>
              <a:t>, on exécute l'instruction qui suit </a:t>
            </a:r>
            <a:r>
              <a:rPr lang="fr-FR" b="1" u="sng" dirty="0" smtClean="0"/>
              <a:t>jusqu'à</a:t>
            </a:r>
            <a:r>
              <a:rPr lang="fr-FR" dirty="0" smtClean="0"/>
              <a:t>. Attention, si ceci correspond tout à fait à l'usage familier que nous faisons de l'expression répéter ... jusqu'à, le test effectué est la négation de celui utilisé dans la boucle "tant que" et ceci peut parfois prêter à confusion.</a:t>
            </a:r>
          </a:p>
          <a:p>
            <a:pPr>
              <a:buNone/>
            </a:pPr>
            <a:endParaRPr lang="fr-FR" dirty="0" smtClean="0"/>
          </a:p>
          <a:p>
            <a:r>
              <a:rPr lang="fr-FR" dirty="0" smtClean="0"/>
              <a:t>Il faut en effet remarquer que dans </a:t>
            </a:r>
          </a:p>
          <a:p>
            <a:pPr>
              <a:buNone/>
            </a:pPr>
            <a:endParaRPr lang="fr-FR" dirty="0" smtClean="0"/>
          </a:p>
          <a:p>
            <a:pPr lvl="1">
              <a:buNone/>
            </a:pPr>
            <a:r>
              <a:rPr lang="fr-FR" dirty="0" smtClean="0"/>
              <a:t> </a:t>
            </a:r>
            <a:r>
              <a:rPr lang="fr-FR" b="1" u="sng" dirty="0" smtClean="0"/>
              <a:t>tant que</a:t>
            </a:r>
            <a:r>
              <a:rPr lang="fr-FR" dirty="0" smtClean="0"/>
              <a:t> </a:t>
            </a:r>
            <a:r>
              <a:rPr lang="fr-FR" i="1" dirty="0" smtClean="0"/>
              <a:t>expression logique</a:t>
            </a:r>
            <a:r>
              <a:rPr lang="fr-FR" dirty="0" smtClean="0"/>
              <a:t> </a:t>
            </a:r>
            <a:r>
              <a:rPr lang="fr-FR" b="1" u="sng" dirty="0" smtClean="0"/>
              <a:t>faire</a:t>
            </a:r>
            <a:endParaRPr lang="fr-FR" dirty="0" smtClean="0"/>
          </a:p>
          <a:p>
            <a:pPr lvl="1">
              <a:buNone/>
            </a:pPr>
            <a:r>
              <a:rPr lang="fr-FR" dirty="0" smtClean="0"/>
              <a:t>     </a:t>
            </a:r>
            <a:r>
              <a:rPr lang="fr-FR" i="1" dirty="0" smtClean="0"/>
              <a:t>séquence d'instructions</a:t>
            </a:r>
            <a:endParaRPr lang="fr-FR" dirty="0" smtClean="0"/>
          </a:p>
          <a:p>
            <a:pPr lvl="1">
              <a:buNone/>
            </a:pPr>
            <a:r>
              <a:rPr lang="fr-FR" dirty="0" smtClean="0"/>
              <a:t> </a:t>
            </a:r>
            <a:r>
              <a:rPr lang="fr-FR" b="1" u="sng" dirty="0" err="1" smtClean="0"/>
              <a:t>fintantque</a:t>
            </a:r>
            <a:endParaRPr lang="fr-FR" b="1" u="sng" dirty="0" smtClean="0"/>
          </a:p>
          <a:p>
            <a:pPr lvl="1">
              <a:buNone/>
            </a:pPr>
            <a:endParaRPr lang="fr-FR" dirty="0" smtClean="0"/>
          </a:p>
          <a:p>
            <a:pPr lvl="1">
              <a:buNone/>
            </a:pPr>
            <a:r>
              <a:rPr lang="fr-FR" i="1" dirty="0" smtClean="0"/>
              <a:t>expression logique</a:t>
            </a:r>
            <a:r>
              <a:rPr lang="fr-FR" dirty="0" smtClean="0"/>
              <a:t> exprime les raisons de continuer et dans </a:t>
            </a:r>
          </a:p>
          <a:p>
            <a:endParaRPr lang="fr-FR" dirty="0" smtClean="0"/>
          </a:p>
          <a:p>
            <a:pPr lvl="1">
              <a:buNone/>
            </a:pPr>
            <a:r>
              <a:rPr lang="fr-FR" dirty="0" smtClean="0"/>
              <a:t> </a:t>
            </a:r>
            <a:r>
              <a:rPr lang="fr-FR" b="1" u="sng" dirty="0" smtClean="0"/>
              <a:t>répéter</a:t>
            </a:r>
            <a:endParaRPr lang="fr-FR" dirty="0" smtClean="0"/>
          </a:p>
          <a:p>
            <a:pPr lvl="1">
              <a:buNone/>
            </a:pPr>
            <a:r>
              <a:rPr lang="fr-FR" dirty="0" smtClean="0"/>
              <a:t>     </a:t>
            </a:r>
            <a:r>
              <a:rPr lang="fr-FR" i="1" dirty="0" smtClean="0"/>
              <a:t>séquence d'instructions</a:t>
            </a:r>
            <a:endParaRPr lang="fr-FR" dirty="0" smtClean="0"/>
          </a:p>
          <a:p>
            <a:pPr lvl="1">
              <a:buNone/>
            </a:pPr>
            <a:r>
              <a:rPr lang="fr-FR" dirty="0" smtClean="0"/>
              <a:t> </a:t>
            </a:r>
            <a:r>
              <a:rPr lang="fr-FR" b="1" u="sng" dirty="0" smtClean="0"/>
              <a:t>jusqu'à</a:t>
            </a:r>
            <a:r>
              <a:rPr lang="fr-FR" b="1" dirty="0" smtClean="0"/>
              <a:t> </a:t>
            </a:r>
            <a:r>
              <a:rPr lang="fr-FR" dirty="0" smtClean="0"/>
              <a:t>(</a:t>
            </a:r>
            <a:r>
              <a:rPr lang="fr-FR" i="1" dirty="0" smtClean="0"/>
              <a:t>expression logique</a:t>
            </a:r>
            <a:r>
              <a:rPr lang="fr-FR" dirty="0" smtClean="0"/>
              <a:t>)</a:t>
            </a:r>
          </a:p>
          <a:p>
            <a:pPr lvl="1">
              <a:buNone/>
            </a:pPr>
            <a:endParaRPr lang="fr-FR" dirty="0" smtClean="0"/>
          </a:p>
          <a:p>
            <a:pPr lvl="1">
              <a:buNone/>
            </a:pPr>
            <a:r>
              <a:rPr lang="fr-FR" i="1" dirty="0" smtClean="0"/>
              <a:t>expression logique</a:t>
            </a:r>
            <a:r>
              <a:rPr lang="fr-FR" dirty="0" smtClean="0"/>
              <a:t> exprime les raisons d'arrêter. </a:t>
            </a:r>
          </a:p>
        </p:txBody>
      </p:sp>
      <p:sp>
        <p:nvSpPr>
          <p:cNvPr id="4" name="Espace réservé du numéro de diapositive 3"/>
          <p:cNvSpPr>
            <a:spLocks noGrp="1"/>
          </p:cNvSpPr>
          <p:nvPr>
            <p:ph type="sldNum" sz="quarter" idx="15"/>
          </p:nvPr>
        </p:nvSpPr>
        <p:spPr/>
        <p:txBody>
          <a:bodyPr/>
          <a:lstStyle/>
          <a:p>
            <a:fld id="{0875FFD7-4588-4CA7-B527-348D09077B50}" type="slidenum">
              <a:rPr lang="fr-FR" smtClean="0"/>
              <a:pPr/>
              <a:t>14</a:t>
            </a:fld>
            <a:endParaRPr lang="fr-F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Voilà les questions à se poser pour faire le bon choix de boucle</a:t>
            </a:r>
            <a:endParaRPr lang="fr-FR" dirty="0"/>
          </a:p>
        </p:txBody>
      </p:sp>
      <p:sp>
        <p:nvSpPr>
          <p:cNvPr id="3" name="Espace réservé du contenu 2"/>
          <p:cNvSpPr>
            <a:spLocks noGrp="1"/>
          </p:cNvSpPr>
          <p:nvPr>
            <p:ph sz="quarter" idx="1"/>
          </p:nvPr>
        </p:nvSpPr>
        <p:spPr/>
        <p:txBody>
          <a:bodyPr>
            <a:normAutofit/>
          </a:bodyPr>
          <a:lstStyle/>
          <a:p>
            <a:r>
              <a:rPr lang="fr-FR" dirty="0" smtClean="0"/>
              <a:t>Le nombre de répétitions est-il connu </a:t>
            </a:r>
            <a:r>
              <a:rPr lang="fr-FR" i="1" dirty="0" smtClean="0"/>
              <a:t>au moment du premier passage dans la boucle</a:t>
            </a:r>
            <a:r>
              <a:rPr lang="fr-FR" dirty="0" smtClean="0"/>
              <a:t>?</a:t>
            </a:r>
            <a:br>
              <a:rPr lang="fr-FR" dirty="0" smtClean="0"/>
            </a:br>
            <a:r>
              <a:rPr lang="fr-FR" dirty="0" smtClean="0"/>
              <a:t>Oui et bien alors, il ne faut pas hésiter. Il faut utiliser une boucle </a:t>
            </a:r>
            <a:r>
              <a:rPr lang="fr-FR" u="sng" dirty="0" smtClean="0"/>
              <a:t>pour</a:t>
            </a:r>
            <a:r>
              <a:rPr lang="fr-FR" dirty="0" smtClean="0"/>
              <a:t>...</a:t>
            </a:r>
            <a:r>
              <a:rPr lang="fr-FR" u="sng" dirty="0" err="1" smtClean="0"/>
              <a:t>finpour</a:t>
            </a:r>
            <a:r>
              <a:rPr lang="fr-FR" dirty="0" smtClean="0"/>
              <a:t/>
            </a:r>
            <a:br>
              <a:rPr lang="fr-FR" dirty="0" smtClean="0"/>
            </a:br>
            <a:r>
              <a:rPr lang="fr-FR" dirty="0" smtClean="0"/>
              <a:t>Non. Alors il faut se demander si on est sûr que le corps de la boucle sera effectué au moins une fois.</a:t>
            </a:r>
            <a:br>
              <a:rPr lang="fr-FR" dirty="0" smtClean="0"/>
            </a:br>
            <a:r>
              <a:rPr lang="fr-FR" dirty="0" smtClean="0"/>
              <a:t>Oui et bien alors, il semble raisonnable d'utiliser la boucle </a:t>
            </a:r>
            <a:r>
              <a:rPr lang="fr-FR" u="sng" dirty="0" smtClean="0"/>
              <a:t>répéter</a:t>
            </a:r>
            <a:r>
              <a:rPr lang="fr-FR" dirty="0" smtClean="0"/>
              <a:t>...</a:t>
            </a:r>
            <a:r>
              <a:rPr lang="fr-FR" u="sng" dirty="0" smtClean="0"/>
              <a:t>jusqu'à</a:t>
            </a:r>
            <a:r>
              <a:rPr lang="fr-FR" dirty="0" smtClean="0"/>
              <a:t>.</a:t>
            </a:r>
            <a:br>
              <a:rPr lang="fr-FR" dirty="0" smtClean="0"/>
            </a:br>
            <a:r>
              <a:rPr lang="fr-FR" dirty="0" smtClean="0"/>
              <a:t>Non. Alors pas d'hésitation, c'est la boucle </a:t>
            </a:r>
            <a:r>
              <a:rPr lang="fr-FR" u="sng" dirty="0" smtClean="0"/>
              <a:t>tant que</a:t>
            </a:r>
            <a:r>
              <a:rPr lang="fr-FR" dirty="0" smtClean="0"/>
              <a:t>...</a:t>
            </a:r>
            <a:r>
              <a:rPr lang="fr-FR" u="sng" dirty="0" err="1" smtClean="0"/>
              <a:t>fintantque</a:t>
            </a:r>
            <a:r>
              <a:rPr lang="fr-FR" dirty="0" smtClean="0"/>
              <a:t> qu'il faut utiliser.</a:t>
            </a:r>
          </a:p>
        </p:txBody>
      </p:sp>
      <p:sp>
        <p:nvSpPr>
          <p:cNvPr id="4" name="Espace réservé du numéro de diapositive 3"/>
          <p:cNvSpPr>
            <a:spLocks noGrp="1"/>
          </p:cNvSpPr>
          <p:nvPr>
            <p:ph type="sldNum" sz="quarter" idx="15"/>
          </p:nvPr>
        </p:nvSpPr>
        <p:spPr/>
        <p:txBody>
          <a:bodyPr/>
          <a:lstStyle/>
          <a:p>
            <a:fld id="{0875FFD7-4588-4CA7-B527-348D09077B50}" type="slidenum">
              <a:rPr lang="fr-FR" smtClean="0"/>
              <a:pPr/>
              <a:t>15</a:t>
            </a:fld>
            <a:endParaRPr lang="fr-F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La structure répétitive</a:t>
            </a:r>
            <a:endParaRPr lang="fr-FR" dirty="0"/>
          </a:p>
        </p:txBody>
      </p:sp>
      <p:sp>
        <p:nvSpPr>
          <p:cNvPr id="3" name="Espace réservé du contenu 2"/>
          <p:cNvSpPr>
            <a:spLocks noGrp="1"/>
          </p:cNvSpPr>
          <p:nvPr>
            <p:ph sz="quarter" idx="1"/>
          </p:nvPr>
        </p:nvSpPr>
        <p:spPr/>
        <p:txBody>
          <a:bodyPr>
            <a:normAutofit fontScale="85000" lnSpcReduction="20000"/>
          </a:bodyPr>
          <a:lstStyle/>
          <a:p>
            <a:r>
              <a:rPr lang="fr-FR" dirty="0" smtClean="0"/>
              <a:t>L'intérêt d'utiliser un ordinateur n'apparaît clairement que lors de la manipulation de données nombreuses ou traitées de manière répétitive. </a:t>
            </a:r>
          </a:p>
          <a:p>
            <a:r>
              <a:rPr lang="fr-FR" b="1" dirty="0" smtClean="0"/>
              <a:t>Exemple 1: </a:t>
            </a:r>
            <a:r>
              <a:rPr lang="fr-FR" dirty="0" smtClean="0"/>
              <a:t>Chercher dans une liste de noms et d'adresses, l'adresse d'une personne à partir de son nom. Le nombre de fois qu'il faudra comparer le nom donné aux noms de la liste est dans ce cas inconnu. </a:t>
            </a:r>
          </a:p>
          <a:p>
            <a:r>
              <a:rPr lang="fr-FR" b="1" dirty="0" smtClean="0"/>
              <a:t>Exemple 2 : </a:t>
            </a:r>
            <a:r>
              <a:rPr lang="fr-FR" dirty="0" smtClean="0"/>
              <a:t>Calculer la N</a:t>
            </a:r>
            <a:r>
              <a:rPr lang="fr-FR" baseline="30000" dirty="0" smtClean="0"/>
              <a:t>ième</a:t>
            </a:r>
            <a:r>
              <a:rPr lang="fr-FR" dirty="0" smtClean="0"/>
              <a:t> puissance entière d'un nombre x par multiplications successives du nombre par lui-même. Ici, le nombre de répétition (N) de l'instruction de multiplication est connu. </a:t>
            </a:r>
          </a:p>
          <a:p>
            <a:r>
              <a:rPr lang="fr-FR" dirty="0" smtClean="0"/>
              <a:t>S'il est théoriquement possible de se contenter d'une seule structure de répétition, bien choisie, pour exprimer tous les algorithmes, l'expérience a montré l'utilité d'en définir plusieurs, chacune bien adaptée à des circonstances particulières. Ce sont les boucles </a:t>
            </a:r>
            <a:r>
              <a:rPr lang="fr-FR" b="1" u="sng" dirty="0" smtClean="0"/>
              <a:t>tant que</a:t>
            </a:r>
            <a:r>
              <a:rPr lang="fr-FR" dirty="0" smtClean="0"/>
              <a:t>, </a:t>
            </a:r>
            <a:r>
              <a:rPr lang="fr-FR" b="1" u="sng" dirty="0" smtClean="0"/>
              <a:t>répéter</a:t>
            </a:r>
            <a:r>
              <a:rPr lang="fr-FR" dirty="0" smtClean="0"/>
              <a:t> ... </a:t>
            </a:r>
            <a:r>
              <a:rPr lang="fr-FR" b="1" u="sng" dirty="0" smtClean="0"/>
              <a:t>jusqu'à</a:t>
            </a:r>
            <a:r>
              <a:rPr lang="fr-FR" dirty="0" smtClean="0"/>
              <a:t> et </a:t>
            </a:r>
            <a:r>
              <a:rPr lang="fr-FR" b="1" u="sng" dirty="0" smtClean="0"/>
              <a:t>pour</a:t>
            </a:r>
            <a:r>
              <a:rPr lang="fr-FR" dirty="0" smtClean="0"/>
              <a:t>. </a:t>
            </a:r>
          </a:p>
          <a:p>
            <a:endParaRPr lang="fr-FR" dirty="0"/>
          </a:p>
        </p:txBody>
      </p:sp>
      <p:sp>
        <p:nvSpPr>
          <p:cNvPr id="4" name="Espace réservé du numéro de diapositive 3"/>
          <p:cNvSpPr>
            <a:spLocks noGrp="1"/>
          </p:cNvSpPr>
          <p:nvPr>
            <p:ph type="sldNum" sz="quarter" idx="15"/>
          </p:nvPr>
        </p:nvSpPr>
        <p:spPr/>
        <p:txBody>
          <a:bodyPr/>
          <a:lstStyle/>
          <a:p>
            <a:fld id="{0875FFD7-4588-4CA7-B527-348D09077B50}" type="slidenum">
              <a:rPr lang="fr-FR" smtClean="0"/>
              <a:pPr/>
              <a:t>2</a:t>
            </a:fld>
            <a:endParaRPr lang="fr-F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7467600" cy="562074"/>
          </a:xfrm>
        </p:spPr>
        <p:txBody>
          <a:bodyPr/>
          <a:lstStyle/>
          <a:p>
            <a:r>
              <a:rPr lang="fr-FR" b="1" dirty="0" smtClean="0"/>
              <a:t>La boucle " tant que "</a:t>
            </a:r>
            <a:endParaRPr lang="fr-FR" dirty="0"/>
          </a:p>
        </p:txBody>
      </p:sp>
      <p:sp>
        <p:nvSpPr>
          <p:cNvPr id="3" name="Espace réservé du contenu 2"/>
          <p:cNvSpPr>
            <a:spLocks noGrp="1"/>
          </p:cNvSpPr>
          <p:nvPr>
            <p:ph sz="quarter" idx="1"/>
          </p:nvPr>
        </p:nvSpPr>
        <p:spPr>
          <a:xfrm>
            <a:off x="457200" y="908720"/>
            <a:ext cx="7467600" cy="5565232"/>
          </a:xfrm>
        </p:spPr>
        <p:txBody>
          <a:bodyPr>
            <a:normAutofit fontScale="70000" lnSpcReduction="20000"/>
          </a:bodyPr>
          <a:lstStyle/>
          <a:p>
            <a:r>
              <a:rPr lang="fr-FR" dirty="0" smtClean="0"/>
              <a:t>Résolvons l'exemple 1: </a:t>
            </a:r>
          </a:p>
          <a:p>
            <a:pPr>
              <a:buNone/>
            </a:pPr>
            <a:r>
              <a:rPr lang="fr-FR" b="1" u="sng" dirty="0" smtClean="0"/>
              <a:t>lire</a:t>
            </a:r>
            <a:r>
              <a:rPr lang="fr-FR" dirty="0" smtClean="0"/>
              <a:t> nom_donné</a:t>
            </a:r>
          </a:p>
          <a:p>
            <a:pPr>
              <a:buNone/>
            </a:pPr>
            <a:r>
              <a:rPr lang="fr-FR" b="1" u="sng" dirty="0" smtClean="0"/>
              <a:t>lire</a:t>
            </a:r>
            <a:r>
              <a:rPr lang="fr-FR" dirty="0" smtClean="0"/>
              <a:t> nom1</a:t>
            </a:r>
          </a:p>
          <a:p>
            <a:pPr>
              <a:buNone/>
            </a:pPr>
            <a:r>
              <a:rPr lang="fr-FR" b="1" u="sng" dirty="0" smtClean="0"/>
              <a:t>si</a:t>
            </a:r>
            <a:r>
              <a:rPr lang="fr-FR" dirty="0" smtClean="0"/>
              <a:t> nom1 = nom_donné </a:t>
            </a:r>
          </a:p>
          <a:p>
            <a:pPr>
              <a:buNone/>
            </a:pPr>
            <a:r>
              <a:rPr lang="fr-FR" b="1" u="sng" dirty="0" smtClean="0"/>
              <a:t>alors</a:t>
            </a:r>
            <a:r>
              <a:rPr lang="fr-FR" dirty="0" smtClean="0"/>
              <a:t> </a:t>
            </a:r>
          </a:p>
          <a:p>
            <a:pPr>
              <a:buNone/>
            </a:pPr>
            <a:r>
              <a:rPr lang="fr-FR" dirty="0" smtClean="0"/>
              <a:t>	</a:t>
            </a:r>
            <a:r>
              <a:rPr lang="fr-FR" b="1" u="sng" dirty="0" smtClean="0"/>
              <a:t>écrire</a:t>
            </a:r>
            <a:r>
              <a:rPr lang="fr-FR" dirty="0" smtClean="0"/>
              <a:t> adresse1</a:t>
            </a:r>
          </a:p>
          <a:p>
            <a:pPr>
              <a:buNone/>
            </a:pPr>
            <a:r>
              <a:rPr lang="fr-FR" b="1" u="sng" dirty="0" smtClean="0"/>
              <a:t>sinon</a:t>
            </a:r>
            <a:r>
              <a:rPr lang="fr-FR" dirty="0" smtClean="0"/>
              <a:t> </a:t>
            </a:r>
          </a:p>
          <a:p>
            <a:pPr>
              <a:buNone/>
            </a:pPr>
            <a:r>
              <a:rPr lang="fr-FR" dirty="0" smtClean="0"/>
              <a:t>    </a:t>
            </a:r>
            <a:r>
              <a:rPr lang="fr-FR" b="1" u="sng" dirty="0" smtClean="0"/>
              <a:t>lire</a:t>
            </a:r>
            <a:r>
              <a:rPr lang="fr-FR" dirty="0" smtClean="0"/>
              <a:t> nom2</a:t>
            </a:r>
          </a:p>
          <a:p>
            <a:pPr>
              <a:buNone/>
            </a:pPr>
            <a:r>
              <a:rPr lang="fr-FR" dirty="0" smtClean="0"/>
              <a:t>    </a:t>
            </a:r>
            <a:r>
              <a:rPr lang="fr-FR" b="1" u="sng" dirty="0" smtClean="0"/>
              <a:t>si</a:t>
            </a:r>
            <a:r>
              <a:rPr lang="fr-FR" dirty="0" smtClean="0"/>
              <a:t> nom2 = nom_donné </a:t>
            </a:r>
          </a:p>
          <a:p>
            <a:pPr>
              <a:buNone/>
            </a:pPr>
            <a:r>
              <a:rPr lang="fr-FR" b="1" dirty="0" smtClean="0"/>
              <a:t>    </a:t>
            </a:r>
            <a:r>
              <a:rPr lang="fr-FR" b="1" u="sng" dirty="0" smtClean="0"/>
              <a:t>alors</a:t>
            </a:r>
            <a:endParaRPr lang="fr-FR" dirty="0" smtClean="0"/>
          </a:p>
          <a:p>
            <a:pPr>
              <a:buNone/>
            </a:pPr>
            <a:r>
              <a:rPr lang="fr-FR" b="1" dirty="0" smtClean="0"/>
              <a:t>   </a:t>
            </a:r>
            <a:r>
              <a:rPr lang="fr-FR" dirty="0" smtClean="0"/>
              <a:t>   </a:t>
            </a:r>
            <a:r>
              <a:rPr lang="fr-FR" b="1" u="sng" dirty="0" smtClean="0"/>
              <a:t>écrire</a:t>
            </a:r>
            <a:r>
              <a:rPr lang="fr-FR" dirty="0" smtClean="0"/>
              <a:t> adresse2</a:t>
            </a:r>
          </a:p>
          <a:p>
            <a:pPr>
              <a:buNone/>
            </a:pPr>
            <a:r>
              <a:rPr lang="fr-FR" dirty="0" smtClean="0"/>
              <a:t>    </a:t>
            </a:r>
            <a:r>
              <a:rPr lang="fr-FR" b="1" u="sng" dirty="0" smtClean="0"/>
              <a:t>sinon</a:t>
            </a:r>
            <a:r>
              <a:rPr lang="fr-FR" dirty="0" smtClean="0"/>
              <a:t> </a:t>
            </a:r>
          </a:p>
          <a:p>
            <a:pPr>
              <a:buNone/>
            </a:pPr>
            <a:r>
              <a:rPr lang="fr-FR" dirty="0" smtClean="0"/>
              <a:t>        </a:t>
            </a:r>
            <a:r>
              <a:rPr lang="fr-FR" b="1" u="sng" dirty="0" smtClean="0"/>
              <a:t>lire</a:t>
            </a:r>
            <a:r>
              <a:rPr lang="fr-FR" dirty="0" smtClean="0"/>
              <a:t> nom3</a:t>
            </a:r>
          </a:p>
          <a:p>
            <a:pPr>
              <a:buNone/>
            </a:pPr>
            <a:r>
              <a:rPr lang="fr-FR" dirty="0" smtClean="0"/>
              <a:t>        </a:t>
            </a:r>
            <a:r>
              <a:rPr lang="fr-FR" b="1" u="sng" dirty="0" smtClean="0"/>
              <a:t>si</a:t>
            </a:r>
            <a:r>
              <a:rPr lang="fr-FR" dirty="0" smtClean="0"/>
              <a:t> nom3 = nom_donné </a:t>
            </a:r>
          </a:p>
          <a:p>
            <a:pPr>
              <a:buNone/>
            </a:pPr>
            <a:r>
              <a:rPr lang="fr-FR" b="1" dirty="0" smtClean="0"/>
              <a:t>        </a:t>
            </a:r>
            <a:r>
              <a:rPr lang="fr-FR" b="1" u="sng" dirty="0" smtClean="0"/>
              <a:t>alors</a:t>
            </a:r>
            <a:r>
              <a:rPr lang="fr-FR" dirty="0" smtClean="0"/>
              <a:t> ...</a:t>
            </a:r>
          </a:p>
          <a:p>
            <a:pPr>
              <a:buNone/>
            </a:pPr>
            <a:r>
              <a:rPr lang="fr-FR" dirty="0" smtClean="0"/>
              <a:t> </a:t>
            </a:r>
          </a:p>
          <a:p>
            <a:r>
              <a:rPr lang="fr-FR" dirty="0" smtClean="0"/>
              <a:t>L'inconvénient de cet algorithme (en dehors de l'empiètement inévitable sur la marge de droite) tient au fait que l'auteur ne sait pas quand il doit s'arrêter d'écrire. Plus précisément, il lui est impossible de savoir combien de fois il doit écrire l'instruction de comparaison au nom_donné. </a:t>
            </a:r>
            <a:endParaRPr lang="fr-FR" dirty="0"/>
          </a:p>
        </p:txBody>
      </p:sp>
      <p:sp>
        <p:nvSpPr>
          <p:cNvPr id="4" name="Espace réservé du numéro de diapositive 3"/>
          <p:cNvSpPr>
            <a:spLocks noGrp="1"/>
          </p:cNvSpPr>
          <p:nvPr>
            <p:ph type="sldNum" sz="quarter" idx="15"/>
          </p:nvPr>
        </p:nvSpPr>
        <p:spPr/>
        <p:txBody>
          <a:bodyPr/>
          <a:lstStyle/>
          <a:p>
            <a:fld id="{0875FFD7-4588-4CA7-B527-348D09077B50}" type="slidenum">
              <a:rPr lang="fr-FR" smtClean="0"/>
              <a:pPr/>
              <a:t>3</a:t>
            </a:fld>
            <a:endParaRPr lang="fr-F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7467600" cy="562074"/>
          </a:xfrm>
        </p:spPr>
        <p:txBody>
          <a:bodyPr/>
          <a:lstStyle/>
          <a:p>
            <a:r>
              <a:rPr lang="fr-FR" b="1" dirty="0" smtClean="0"/>
              <a:t>La boucle " tant que "</a:t>
            </a:r>
            <a:endParaRPr lang="fr-FR" dirty="0"/>
          </a:p>
        </p:txBody>
      </p:sp>
      <p:sp>
        <p:nvSpPr>
          <p:cNvPr id="3" name="Espace réservé du contenu 2"/>
          <p:cNvSpPr>
            <a:spLocks noGrp="1"/>
          </p:cNvSpPr>
          <p:nvPr>
            <p:ph sz="quarter" idx="1"/>
          </p:nvPr>
        </p:nvSpPr>
        <p:spPr>
          <a:xfrm>
            <a:off x="457200" y="908720"/>
            <a:ext cx="7467600" cy="5565232"/>
          </a:xfrm>
        </p:spPr>
        <p:txBody>
          <a:bodyPr>
            <a:normAutofit fontScale="62500" lnSpcReduction="20000"/>
          </a:bodyPr>
          <a:lstStyle/>
          <a:p>
            <a:r>
              <a:rPr lang="fr-FR" dirty="0" smtClean="0"/>
              <a:t>Cette exemple montre que la séquence et l'alternative ne sont pas en elles-mêmes suffisantes pour exprimer des algorithmes dont la longueur peut varier selon les circonstances. Il est donc nécessaire d'introduire le moyen de répéter certaines instructions d'un algorithme un nombre quelconque de fois. La structure qui permet cela est appelée structure </a:t>
            </a:r>
            <a:r>
              <a:rPr lang="fr-FR" b="1" dirty="0" smtClean="0"/>
              <a:t>répétitive</a:t>
            </a:r>
            <a:r>
              <a:rPr lang="fr-FR" dirty="0" smtClean="0"/>
              <a:t>. </a:t>
            </a:r>
          </a:p>
          <a:p>
            <a:pPr>
              <a:buNone/>
            </a:pPr>
            <a:r>
              <a:rPr lang="fr-FR" dirty="0" smtClean="0"/>
              <a:t>En utilisant la boucle "</a:t>
            </a:r>
            <a:r>
              <a:rPr lang="fr-FR" b="1" u="sng" dirty="0" smtClean="0"/>
              <a:t>tant que</a:t>
            </a:r>
            <a:r>
              <a:rPr lang="fr-FR" dirty="0" smtClean="0"/>
              <a:t>", l'exemple 1 (avec la liste) s'écrit: </a:t>
            </a:r>
          </a:p>
          <a:p>
            <a:pPr>
              <a:buNone/>
            </a:pPr>
            <a:endParaRPr lang="fr-FR" dirty="0" smtClean="0"/>
          </a:p>
          <a:p>
            <a:pPr>
              <a:buNone/>
            </a:pPr>
            <a:r>
              <a:rPr lang="fr-FR" dirty="0" smtClean="0"/>
              <a:t> </a:t>
            </a:r>
            <a:r>
              <a:rPr lang="fr-FR" b="1" u="sng" dirty="0" smtClean="0"/>
              <a:t>lire</a:t>
            </a:r>
            <a:r>
              <a:rPr lang="fr-FR" dirty="0" smtClean="0"/>
              <a:t> nom_donné</a:t>
            </a:r>
          </a:p>
          <a:p>
            <a:pPr>
              <a:buNone/>
            </a:pPr>
            <a:r>
              <a:rPr lang="fr-FR" dirty="0" smtClean="0"/>
              <a:t> i &lt;-- 1</a:t>
            </a:r>
          </a:p>
          <a:p>
            <a:pPr>
              <a:buNone/>
            </a:pPr>
            <a:r>
              <a:rPr lang="fr-FR" dirty="0" smtClean="0"/>
              <a:t> </a:t>
            </a:r>
            <a:r>
              <a:rPr lang="fr-FR" b="1" u="sng" dirty="0" smtClean="0"/>
              <a:t>lire</a:t>
            </a:r>
            <a:r>
              <a:rPr lang="fr-FR" dirty="0" smtClean="0"/>
              <a:t> nom</a:t>
            </a:r>
            <a:r>
              <a:rPr lang="fr-FR" baseline="-25000" dirty="0" smtClean="0"/>
              <a:t>i</a:t>
            </a:r>
          </a:p>
          <a:p>
            <a:pPr>
              <a:buNone/>
            </a:pPr>
            <a:endParaRPr lang="fr-FR" dirty="0" smtClean="0"/>
          </a:p>
          <a:p>
            <a:pPr>
              <a:buNone/>
            </a:pPr>
            <a:r>
              <a:rPr lang="fr-FR" dirty="0" smtClean="0"/>
              <a:t> </a:t>
            </a:r>
            <a:r>
              <a:rPr lang="fr-FR" b="1" u="sng" dirty="0" smtClean="0"/>
              <a:t>tant que</a:t>
            </a:r>
            <a:r>
              <a:rPr lang="fr-FR" dirty="0" smtClean="0"/>
              <a:t> NOT ((nom</a:t>
            </a:r>
            <a:r>
              <a:rPr lang="fr-FR" baseline="-25000" dirty="0" smtClean="0"/>
              <a:t>i</a:t>
            </a:r>
            <a:r>
              <a:rPr lang="fr-FR" dirty="0" smtClean="0"/>
              <a:t> = nom_donné) </a:t>
            </a:r>
            <a:r>
              <a:rPr lang="fr-FR" b="1" u="sng" dirty="0" smtClean="0"/>
              <a:t>ou</a:t>
            </a:r>
            <a:r>
              <a:rPr lang="fr-FR" dirty="0" smtClean="0"/>
              <a:t> (fin de liste)) </a:t>
            </a:r>
            <a:r>
              <a:rPr lang="fr-FR" b="1" u="sng" dirty="0" smtClean="0"/>
              <a:t>faire</a:t>
            </a:r>
            <a:endParaRPr lang="fr-FR" dirty="0" smtClean="0"/>
          </a:p>
          <a:p>
            <a:pPr>
              <a:buNone/>
            </a:pPr>
            <a:r>
              <a:rPr lang="fr-FR" dirty="0" smtClean="0"/>
              <a:t>   i &lt;-- i+1</a:t>
            </a:r>
          </a:p>
          <a:p>
            <a:pPr>
              <a:buNone/>
            </a:pPr>
            <a:r>
              <a:rPr lang="fr-FR" dirty="0" smtClean="0"/>
              <a:t>   </a:t>
            </a:r>
            <a:r>
              <a:rPr lang="fr-FR" b="1" u="sng" dirty="0" smtClean="0"/>
              <a:t>lire</a:t>
            </a:r>
            <a:r>
              <a:rPr lang="fr-FR" dirty="0" smtClean="0"/>
              <a:t> nom</a:t>
            </a:r>
            <a:r>
              <a:rPr lang="fr-FR" baseline="-25000" dirty="0" smtClean="0"/>
              <a:t>i</a:t>
            </a:r>
            <a:endParaRPr lang="fr-FR" dirty="0" smtClean="0"/>
          </a:p>
          <a:p>
            <a:pPr>
              <a:buNone/>
            </a:pPr>
            <a:r>
              <a:rPr lang="fr-FR" dirty="0" smtClean="0"/>
              <a:t> </a:t>
            </a:r>
            <a:r>
              <a:rPr lang="fr-FR" b="1" u="sng" dirty="0" err="1" smtClean="0"/>
              <a:t>fintantque</a:t>
            </a:r>
            <a:endParaRPr lang="fr-FR" b="1" u="sng" dirty="0" smtClean="0"/>
          </a:p>
          <a:p>
            <a:pPr>
              <a:buNone/>
            </a:pPr>
            <a:endParaRPr lang="fr-FR" dirty="0" smtClean="0"/>
          </a:p>
          <a:p>
            <a:pPr>
              <a:buNone/>
            </a:pPr>
            <a:r>
              <a:rPr lang="fr-FR" dirty="0" smtClean="0"/>
              <a:t> </a:t>
            </a:r>
            <a:r>
              <a:rPr lang="fr-FR" b="1" u="sng" dirty="0" smtClean="0"/>
              <a:t>si</a:t>
            </a:r>
            <a:r>
              <a:rPr lang="fr-FR" dirty="0" smtClean="0"/>
              <a:t> nom</a:t>
            </a:r>
            <a:r>
              <a:rPr lang="fr-FR" baseline="-25000" dirty="0" smtClean="0"/>
              <a:t>i</a:t>
            </a:r>
            <a:r>
              <a:rPr lang="fr-FR" dirty="0" smtClean="0"/>
              <a:t> = nom_donné</a:t>
            </a:r>
          </a:p>
          <a:p>
            <a:pPr>
              <a:buNone/>
            </a:pPr>
            <a:r>
              <a:rPr lang="fr-FR" dirty="0" smtClean="0"/>
              <a:t> </a:t>
            </a:r>
            <a:r>
              <a:rPr lang="fr-FR" b="1" u="sng" dirty="0" smtClean="0"/>
              <a:t>alors</a:t>
            </a:r>
            <a:r>
              <a:rPr lang="fr-FR" dirty="0" smtClean="0"/>
              <a:t> </a:t>
            </a:r>
          </a:p>
          <a:p>
            <a:pPr>
              <a:buNone/>
            </a:pPr>
            <a:r>
              <a:rPr lang="fr-FR" dirty="0" smtClean="0"/>
              <a:t>    </a:t>
            </a:r>
            <a:r>
              <a:rPr lang="fr-FR" b="1" u="sng" dirty="0" smtClean="0"/>
              <a:t>écrire</a:t>
            </a:r>
            <a:r>
              <a:rPr lang="fr-FR" dirty="0" smtClean="0"/>
              <a:t> </a:t>
            </a:r>
            <a:r>
              <a:rPr lang="fr-FR" dirty="0" err="1" smtClean="0"/>
              <a:t>adresse</a:t>
            </a:r>
            <a:r>
              <a:rPr lang="fr-FR" baseline="-25000" dirty="0" err="1" smtClean="0"/>
              <a:t>i</a:t>
            </a:r>
            <a:endParaRPr lang="fr-FR" dirty="0" smtClean="0"/>
          </a:p>
          <a:p>
            <a:pPr>
              <a:buNone/>
            </a:pPr>
            <a:r>
              <a:rPr lang="fr-FR" dirty="0" smtClean="0"/>
              <a:t> </a:t>
            </a:r>
            <a:r>
              <a:rPr lang="fr-FR" b="1" u="sng" dirty="0" smtClean="0"/>
              <a:t>sinon</a:t>
            </a:r>
            <a:r>
              <a:rPr lang="fr-FR" dirty="0" smtClean="0"/>
              <a:t> </a:t>
            </a:r>
          </a:p>
          <a:p>
            <a:pPr>
              <a:buNone/>
            </a:pPr>
            <a:r>
              <a:rPr lang="fr-FR" dirty="0" smtClean="0"/>
              <a:t>    </a:t>
            </a:r>
            <a:r>
              <a:rPr lang="fr-FR" b="1" u="sng" dirty="0" smtClean="0"/>
              <a:t>écrire</a:t>
            </a:r>
            <a:r>
              <a:rPr lang="fr-FR" dirty="0" smtClean="0"/>
              <a:t> "Le nom demandé ne se trouve pas dans la liste."</a:t>
            </a:r>
          </a:p>
          <a:p>
            <a:pPr>
              <a:buNone/>
            </a:pPr>
            <a:r>
              <a:rPr lang="fr-FR" dirty="0" smtClean="0"/>
              <a:t> </a:t>
            </a:r>
            <a:r>
              <a:rPr lang="fr-FR" b="1" u="sng" dirty="0" err="1" smtClean="0"/>
              <a:t>finsi</a:t>
            </a:r>
            <a:endParaRPr lang="fr-FR" dirty="0" smtClean="0"/>
          </a:p>
          <a:p>
            <a:endParaRPr lang="fr-FR" dirty="0"/>
          </a:p>
        </p:txBody>
      </p:sp>
      <p:sp>
        <p:nvSpPr>
          <p:cNvPr id="4" name="Espace réservé du numéro de diapositive 3"/>
          <p:cNvSpPr>
            <a:spLocks noGrp="1"/>
          </p:cNvSpPr>
          <p:nvPr>
            <p:ph type="sldNum" sz="quarter" idx="15"/>
          </p:nvPr>
        </p:nvSpPr>
        <p:spPr/>
        <p:txBody>
          <a:bodyPr/>
          <a:lstStyle/>
          <a:p>
            <a:fld id="{0875FFD7-4588-4CA7-B527-348D09077B50}" type="slidenum">
              <a:rPr lang="fr-FR" smtClean="0"/>
              <a:pPr/>
              <a:t>4</a:t>
            </a:fld>
            <a:endParaRPr lang="fr-F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7467600" cy="562074"/>
          </a:xfrm>
        </p:spPr>
        <p:txBody>
          <a:bodyPr/>
          <a:lstStyle/>
          <a:p>
            <a:r>
              <a:rPr lang="fr-FR" b="1" dirty="0" smtClean="0"/>
              <a:t>La boucle " tant que "</a:t>
            </a:r>
            <a:endParaRPr lang="fr-FR" dirty="0"/>
          </a:p>
        </p:txBody>
      </p:sp>
      <p:sp>
        <p:nvSpPr>
          <p:cNvPr id="3" name="Espace réservé du contenu 2"/>
          <p:cNvSpPr>
            <a:spLocks noGrp="1"/>
          </p:cNvSpPr>
          <p:nvPr>
            <p:ph sz="quarter" idx="1"/>
          </p:nvPr>
        </p:nvSpPr>
        <p:spPr>
          <a:xfrm>
            <a:off x="457200" y="908720"/>
            <a:ext cx="7467600" cy="5565232"/>
          </a:xfrm>
        </p:spPr>
        <p:txBody>
          <a:bodyPr>
            <a:normAutofit fontScale="70000" lnSpcReduction="20000"/>
          </a:bodyPr>
          <a:lstStyle/>
          <a:p>
            <a:r>
              <a:rPr lang="fr-FR" dirty="0" smtClean="0"/>
              <a:t>Notons qu'il faudra exprimer autrement la condition "(fin de liste)", cette forme n'étant pas compréhensible par les compilateurs/interpréteurs. </a:t>
            </a:r>
          </a:p>
          <a:p>
            <a:r>
              <a:rPr lang="fr-FR" dirty="0" smtClean="0"/>
              <a:t>Considérons aussi l'exemple suivant: étant donnés deux nombres entiers m et n positifs ou nuls, on demande d'en calculer le PGCD. L'algorithme d'Euclide permet de résoudre ce problème en prenant d'abord le reste de la division de m par n, puis le reste de la division de n par ce premier reste, </a:t>
            </a:r>
            <a:r>
              <a:rPr lang="fr-FR" dirty="0" err="1" smtClean="0"/>
              <a:t>etc</a:t>
            </a:r>
            <a:r>
              <a:rPr lang="fr-FR" dirty="0" smtClean="0"/>
              <a:t> jusqu'à ce qu'on trouve un reste nul. Le dernier diviseur utilisé est le PGCD de m et n. Pour m=1386 et n=140, on a successivement: </a:t>
            </a:r>
          </a:p>
          <a:p>
            <a:endParaRPr lang="fr-FR" dirty="0" smtClean="0"/>
          </a:p>
          <a:p>
            <a:pPr>
              <a:buNone/>
            </a:pPr>
            <a:r>
              <a:rPr lang="fr-FR" dirty="0" smtClean="0"/>
              <a:t>	1386 = 140 * 9 + 126  140 = 126 * 1 +  14   126 =  14 * 9 + 0</a:t>
            </a:r>
          </a:p>
          <a:p>
            <a:pPr lvl="1">
              <a:buNone/>
            </a:pPr>
            <a:r>
              <a:rPr lang="fr-FR" dirty="0" smtClean="0"/>
              <a:t>et le PGCD de 1386 et 140 est bien 14. </a:t>
            </a:r>
          </a:p>
          <a:p>
            <a:pPr lvl="1">
              <a:buNone/>
            </a:pPr>
            <a:endParaRPr lang="fr-FR" dirty="0" smtClean="0"/>
          </a:p>
          <a:p>
            <a:pPr lvl="1">
              <a:buNone/>
            </a:pPr>
            <a:r>
              <a:rPr lang="fr-FR" dirty="0" smtClean="0"/>
              <a:t>Remarquons que par définition, si un des nombres est nul, l'autre nombre est le PGCD . </a:t>
            </a:r>
          </a:p>
          <a:p>
            <a:pPr lvl="1">
              <a:buNone/>
            </a:pPr>
            <a:endParaRPr lang="fr-FR" dirty="0" smtClean="0"/>
          </a:p>
          <a:p>
            <a:pPr lvl="1">
              <a:buNone/>
            </a:pPr>
            <a:r>
              <a:rPr lang="fr-FR" dirty="0" smtClean="0"/>
              <a:t>Si nous avions pris m=140 et n=1386, nous aurions obtenu la suite de calculs suivants: </a:t>
            </a:r>
          </a:p>
          <a:p>
            <a:pPr lvl="1">
              <a:buNone/>
            </a:pPr>
            <a:endParaRPr lang="fr-FR" dirty="0" smtClean="0"/>
          </a:p>
          <a:p>
            <a:pPr lvl="1">
              <a:buNone/>
            </a:pPr>
            <a:r>
              <a:rPr lang="fr-FR" dirty="0" smtClean="0"/>
              <a:t>140 = 1386 * 0 + 140    1386 =  140 * 9 + 126</a:t>
            </a:r>
          </a:p>
          <a:p>
            <a:pPr lvl="1">
              <a:buNone/>
            </a:pPr>
            <a:r>
              <a:rPr lang="fr-FR" dirty="0" smtClean="0"/>
              <a:t>140 =  126 * 1 +  14     126 =  14 * 9 +   0</a:t>
            </a:r>
          </a:p>
          <a:p>
            <a:pPr lvl="1">
              <a:buNone/>
            </a:pPr>
            <a:endParaRPr lang="fr-FR" dirty="0" smtClean="0"/>
          </a:p>
          <a:p>
            <a:pPr lvl="1">
              <a:buNone/>
            </a:pPr>
            <a:r>
              <a:rPr lang="fr-FR" dirty="0" smtClean="0"/>
              <a:t>et le PGCD est le même. L'ordre de m et n n'a donc pas d'importance.</a:t>
            </a:r>
            <a:endParaRPr lang="fr-FR" dirty="0"/>
          </a:p>
        </p:txBody>
      </p:sp>
      <p:sp>
        <p:nvSpPr>
          <p:cNvPr id="4" name="Espace réservé du numéro de diapositive 3"/>
          <p:cNvSpPr>
            <a:spLocks noGrp="1"/>
          </p:cNvSpPr>
          <p:nvPr>
            <p:ph type="sldNum" sz="quarter" idx="15"/>
          </p:nvPr>
        </p:nvSpPr>
        <p:spPr/>
        <p:txBody>
          <a:bodyPr/>
          <a:lstStyle/>
          <a:p>
            <a:fld id="{0875FFD7-4588-4CA7-B527-348D09077B50}" type="slidenum">
              <a:rPr lang="fr-FR" smtClean="0"/>
              <a:pPr/>
              <a:t>5</a:t>
            </a:fld>
            <a:endParaRPr lang="fr-F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7467600" cy="562074"/>
          </a:xfrm>
        </p:spPr>
        <p:txBody>
          <a:bodyPr/>
          <a:lstStyle/>
          <a:p>
            <a:r>
              <a:rPr lang="fr-FR" b="1" dirty="0" smtClean="0"/>
              <a:t>La boucle " tant que "</a:t>
            </a:r>
            <a:endParaRPr lang="fr-FR" dirty="0"/>
          </a:p>
        </p:txBody>
      </p:sp>
      <p:sp>
        <p:nvSpPr>
          <p:cNvPr id="3" name="Espace réservé du contenu 2"/>
          <p:cNvSpPr>
            <a:spLocks noGrp="1"/>
          </p:cNvSpPr>
          <p:nvPr>
            <p:ph sz="quarter" idx="1"/>
          </p:nvPr>
        </p:nvSpPr>
        <p:spPr>
          <a:xfrm>
            <a:off x="457200" y="908720"/>
            <a:ext cx="7467600" cy="5565232"/>
          </a:xfrm>
        </p:spPr>
        <p:txBody>
          <a:bodyPr>
            <a:normAutofit fontScale="77500" lnSpcReduction="20000"/>
          </a:bodyPr>
          <a:lstStyle/>
          <a:p>
            <a:r>
              <a:rPr lang="fr-FR" dirty="0" smtClean="0"/>
              <a:t>Dans cet exemple, nous devons répéter le calcul du reste de la division d'un nombre par un autre. Pour fixer les idées, appelons a le dividende, b le diviseur et r le reste. Le calcul du reste de la division de a par b se fait simplement au moyen de l'instruction : </a:t>
            </a:r>
          </a:p>
          <a:p>
            <a:endParaRPr lang="fr-FR" dirty="0" smtClean="0"/>
          </a:p>
          <a:p>
            <a:pPr lvl="1">
              <a:buNone/>
            </a:pPr>
            <a:r>
              <a:rPr lang="fr-FR" dirty="0" smtClean="0"/>
              <a:t> r &lt;--  a </a:t>
            </a:r>
            <a:r>
              <a:rPr lang="fr-FR" b="1" u="sng" dirty="0" err="1" smtClean="0"/>
              <a:t>mod</a:t>
            </a:r>
            <a:r>
              <a:rPr lang="fr-FR" dirty="0" smtClean="0"/>
              <a:t> b</a:t>
            </a:r>
          </a:p>
          <a:p>
            <a:pPr lvl="1">
              <a:buNone/>
            </a:pPr>
            <a:r>
              <a:rPr lang="fr-FR" dirty="0" smtClean="0"/>
              <a:t> </a:t>
            </a:r>
          </a:p>
          <a:p>
            <a:pPr lvl="1">
              <a:buNone/>
            </a:pPr>
            <a:r>
              <a:rPr lang="fr-FR" dirty="0" smtClean="0"/>
              <a:t>L'algorithme s'écrit donc: </a:t>
            </a:r>
          </a:p>
          <a:p>
            <a:pPr lvl="1">
              <a:buNone/>
            </a:pPr>
            <a:endParaRPr lang="fr-FR" dirty="0" smtClean="0"/>
          </a:p>
          <a:p>
            <a:pPr lvl="1">
              <a:buNone/>
            </a:pPr>
            <a:r>
              <a:rPr lang="fr-FR" dirty="0" smtClean="0"/>
              <a:t> </a:t>
            </a:r>
            <a:r>
              <a:rPr lang="fr-FR" b="1" u="sng" dirty="0" smtClean="0"/>
              <a:t>entier</a:t>
            </a:r>
            <a:r>
              <a:rPr lang="fr-FR" dirty="0" smtClean="0"/>
              <a:t> </a:t>
            </a:r>
            <a:r>
              <a:rPr lang="fr-FR" dirty="0" err="1" smtClean="0"/>
              <a:t>m,n,a,b,r,PGCD</a:t>
            </a:r>
            <a:endParaRPr lang="fr-FR" dirty="0" smtClean="0"/>
          </a:p>
          <a:p>
            <a:pPr lvl="1">
              <a:buNone/>
            </a:pPr>
            <a:r>
              <a:rPr lang="fr-FR" dirty="0" smtClean="0"/>
              <a:t> </a:t>
            </a:r>
            <a:r>
              <a:rPr lang="fr-FR" b="1" u="sng" dirty="0" smtClean="0"/>
              <a:t>lire</a:t>
            </a:r>
            <a:r>
              <a:rPr lang="fr-FR" dirty="0" smtClean="0"/>
              <a:t> m, n</a:t>
            </a:r>
          </a:p>
          <a:p>
            <a:pPr lvl="1">
              <a:buNone/>
            </a:pPr>
            <a:r>
              <a:rPr lang="fr-FR" dirty="0" smtClean="0"/>
              <a:t> a &lt;-- m</a:t>
            </a:r>
          </a:p>
          <a:p>
            <a:pPr lvl="1">
              <a:buNone/>
            </a:pPr>
            <a:r>
              <a:rPr lang="fr-FR" dirty="0" smtClean="0"/>
              <a:t> b &lt;-- n</a:t>
            </a:r>
          </a:p>
          <a:p>
            <a:pPr lvl="1">
              <a:buNone/>
            </a:pPr>
            <a:r>
              <a:rPr lang="fr-FR" dirty="0" smtClean="0"/>
              <a:t> </a:t>
            </a:r>
            <a:r>
              <a:rPr lang="fr-FR" b="1" u="sng" dirty="0" smtClean="0"/>
              <a:t>tant que</a:t>
            </a:r>
            <a:r>
              <a:rPr lang="fr-FR" dirty="0" smtClean="0"/>
              <a:t> NOT(b = 0) </a:t>
            </a:r>
            <a:r>
              <a:rPr lang="fr-FR" b="1" u="sng" dirty="0" smtClean="0"/>
              <a:t>faire</a:t>
            </a:r>
            <a:endParaRPr lang="fr-FR" dirty="0" smtClean="0"/>
          </a:p>
          <a:p>
            <a:pPr lvl="1">
              <a:buNone/>
            </a:pPr>
            <a:r>
              <a:rPr lang="fr-FR" dirty="0" smtClean="0"/>
              <a:t>   </a:t>
            </a:r>
            <a:r>
              <a:rPr lang="en-GB" dirty="0" smtClean="0"/>
              <a:t>r &lt;-- a </a:t>
            </a:r>
            <a:r>
              <a:rPr lang="en-GB" b="1" u="sng" dirty="0" smtClean="0"/>
              <a:t>mod</a:t>
            </a:r>
            <a:r>
              <a:rPr lang="en-GB" dirty="0" smtClean="0"/>
              <a:t> b</a:t>
            </a:r>
            <a:endParaRPr lang="fr-FR" dirty="0" smtClean="0"/>
          </a:p>
          <a:p>
            <a:pPr lvl="1">
              <a:buNone/>
            </a:pPr>
            <a:r>
              <a:rPr lang="en-GB" dirty="0" smtClean="0"/>
              <a:t>   a &lt;-- b</a:t>
            </a:r>
            <a:endParaRPr lang="fr-FR" dirty="0" smtClean="0"/>
          </a:p>
          <a:p>
            <a:pPr lvl="1">
              <a:buNone/>
            </a:pPr>
            <a:r>
              <a:rPr lang="en-GB" dirty="0" smtClean="0"/>
              <a:t>   b &lt;-- r</a:t>
            </a:r>
            <a:endParaRPr lang="fr-FR" dirty="0" smtClean="0"/>
          </a:p>
          <a:p>
            <a:pPr lvl="1">
              <a:buNone/>
            </a:pPr>
            <a:r>
              <a:rPr lang="en-GB" dirty="0" smtClean="0"/>
              <a:t> </a:t>
            </a:r>
            <a:r>
              <a:rPr lang="en-GB" b="1" u="sng" dirty="0" err="1" smtClean="0"/>
              <a:t>fintantque</a:t>
            </a:r>
            <a:endParaRPr lang="fr-FR" dirty="0" smtClean="0"/>
          </a:p>
          <a:p>
            <a:pPr lvl="1">
              <a:buNone/>
            </a:pPr>
            <a:r>
              <a:rPr lang="en-GB" dirty="0" smtClean="0"/>
              <a:t> </a:t>
            </a:r>
            <a:r>
              <a:rPr lang="fr-FR" dirty="0" smtClean="0"/>
              <a:t>PGCD &lt;-- a</a:t>
            </a:r>
          </a:p>
          <a:p>
            <a:pPr lvl="1">
              <a:buNone/>
            </a:pPr>
            <a:r>
              <a:rPr lang="fr-FR" dirty="0" smtClean="0"/>
              <a:t> </a:t>
            </a:r>
          </a:p>
          <a:p>
            <a:pPr lvl="1">
              <a:buNone/>
            </a:pPr>
            <a:r>
              <a:rPr lang="fr-FR" dirty="0" smtClean="0"/>
              <a:t> </a:t>
            </a:r>
            <a:r>
              <a:rPr lang="fr-FR" b="1" u="sng" dirty="0" smtClean="0"/>
              <a:t>écrire</a:t>
            </a:r>
            <a:r>
              <a:rPr lang="fr-FR" dirty="0" smtClean="0"/>
              <a:t> "Le PGCD de",m,"et",n,"est", PGCD</a:t>
            </a:r>
            <a:endParaRPr lang="fr-FR" dirty="0"/>
          </a:p>
        </p:txBody>
      </p:sp>
      <p:sp>
        <p:nvSpPr>
          <p:cNvPr id="4" name="Espace réservé du numéro de diapositive 3"/>
          <p:cNvSpPr>
            <a:spLocks noGrp="1"/>
          </p:cNvSpPr>
          <p:nvPr>
            <p:ph type="sldNum" sz="quarter" idx="15"/>
          </p:nvPr>
        </p:nvSpPr>
        <p:spPr/>
        <p:txBody>
          <a:bodyPr/>
          <a:lstStyle/>
          <a:p>
            <a:fld id="{0875FFD7-4588-4CA7-B527-348D09077B50}" type="slidenum">
              <a:rPr lang="fr-FR" smtClean="0"/>
              <a:pPr/>
              <a:t>6</a:t>
            </a:fld>
            <a:endParaRPr lang="fr-F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7467600" cy="562074"/>
          </a:xfrm>
        </p:spPr>
        <p:txBody>
          <a:bodyPr>
            <a:normAutofit/>
          </a:bodyPr>
          <a:lstStyle/>
          <a:p>
            <a:r>
              <a:rPr lang="fr-FR" b="1" dirty="0" smtClean="0"/>
              <a:t>La boucle " tant que « :Commentaires</a:t>
            </a:r>
            <a:r>
              <a:rPr lang="fr-FR" dirty="0" smtClean="0"/>
              <a:t> </a:t>
            </a:r>
            <a:endParaRPr lang="fr-FR" dirty="0"/>
          </a:p>
        </p:txBody>
      </p:sp>
      <p:sp>
        <p:nvSpPr>
          <p:cNvPr id="3" name="Espace réservé du contenu 2"/>
          <p:cNvSpPr>
            <a:spLocks noGrp="1"/>
          </p:cNvSpPr>
          <p:nvPr>
            <p:ph sz="quarter" idx="1"/>
          </p:nvPr>
        </p:nvSpPr>
        <p:spPr>
          <a:xfrm>
            <a:off x="457200" y="908720"/>
            <a:ext cx="7467600" cy="5565232"/>
          </a:xfrm>
        </p:spPr>
        <p:txBody>
          <a:bodyPr>
            <a:normAutofit fontScale="62500" lnSpcReduction="20000"/>
          </a:bodyPr>
          <a:lstStyle/>
          <a:p>
            <a:pPr lvl="0"/>
            <a:r>
              <a:rPr lang="fr-FR" dirty="0" smtClean="0"/>
              <a:t>Les mots </a:t>
            </a:r>
            <a:r>
              <a:rPr lang="fr-FR" b="1" u="sng" dirty="0" smtClean="0"/>
              <a:t>faire</a:t>
            </a:r>
            <a:r>
              <a:rPr lang="fr-FR" dirty="0" smtClean="0"/>
              <a:t> et </a:t>
            </a:r>
            <a:r>
              <a:rPr lang="fr-FR" b="1" u="sng" dirty="0" err="1" smtClean="0"/>
              <a:t>fintantque</a:t>
            </a:r>
            <a:r>
              <a:rPr lang="fr-FR" dirty="0" smtClean="0"/>
              <a:t> encadrent les instructions qui doivent être exécutées plusieurs fois. On indique entre </a:t>
            </a:r>
            <a:r>
              <a:rPr lang="fr-FR" b="1" u="sng" dirty="0" smtClean="0"/>
              <a:t>tant que</a:t>
            </a:r>
            <a:r>
              <a:rPr lang="fr-FR" dirty="0" smtClean="0"/>
              <a:t> et </a:t>
            </a:r>
            <a:r>
              <a:rPr lang="fr-FR" b="1" u="sng" dirty="0" smtClean="0"/>
              <a:t>faire</a:t>
            </a:r>
            <a:r>
              <a:rPr lang="fr-FR" dirty="0" smtClean="0"/>
              <a:t> les conditions dans lesquelles on doit exécuter le corps de la boucle. </a:t>
            </a:r>
          </a:p>
          <a:p>
            <a:pPr>
              <a:buNone/>
            </a:pPr>
            <a:endParaRPr lang="fr-FR" dirty="0" smtClean="0"/>
          </a:p>
          <a:p>
            <a:pPr lvl="0"/>
            <a:r>
              <a:rPr lang="fr-FR" dirty="0" smtClean="0"/>
              <a:t>Une boucle "</a:t>
            </a:r>
            <a:r>
              <a:rPr lang="fr-FR" b="1" dirty="0" smtClean="0"/>
              <a:t>tant que</a:t>
            </a:r>
            <a:r>
              <a:rPr lang="fr-FR" dirty="0" smtClean="0"/>
              <a:t>" se présente donc comme suit: </a:t>
            </a:r>
          </a:p>
          <a:p>
            <a:pPr lvl="0">
              <a:buNone/>
            </a:pPr>
            <a:endParaRPr lang="fr-FR" dirty="0" smtClean="0"/>
          </a:p>
          <a:p>
            <a:pPr lvl="1">
              <a:buNone/>
            </a:pPr>
            <a:r>
              <a:rPr lang="fr-FR" dirty="0" smtClean="0"/>
              <a:t> </a:t>
            </a:r>
            <a:r>
              <a:rPr lang="fr-FR" b="1" u="sng" dirty="0" smtClean="0"/>
              <a:t>tant que</a:t>
            </a:r>
            <a:r>
              <a:rPr lang="fr-FR" dirty="0" smtClean="0"/>
              <a:t> </a:t>
            </a:r>
            <a:r>
              <a:rPr lang="fr-FR" i="1" dirty="0" smtClean="0"/>
              <a:t>expression logique</a:t>
            </a:r>
            <a:r>
              <a:rPr lang="fr-FR" dirty="0" smtClean="0"/>
              <a:t> </a:t>
            </a:r>
            <a:r>
              <a:rPr lang="fr-FR" b="1" u="sng" dirty="0" smtClean="0"/>
              <a:t>faire</a:t>
            </a:r>
            <a:endParaRPr lang="fr-FR" dirty="0" smtClean="0"/>
          </a:p>
          <a:p>
            <a:pPr lvl="1">
              <a:buNone/>
            </a:pPr>
            <a:r>
              <a:rPr lang="fr-FR" dirty="0" smtClean="0"/>
              <a:t>    </a:t>
            </a:r>
            <a:r>
              <a:rPr lang="fr-FR" i="1" dirty="0" smtClean="0"/>
              <a:t>séquence d'instructions</a:t>
            </a:r>
            <a:endParaRPr lang="fr-FR" dirty="0" smtClean="0"/>
          </a:p>
          <a:p>
            <a:pPr lvl="1">
              <a:buNone/>
            </a:pPr>
            <a:r>
              <a:rPr lang="fr-FR" dirty="0" smtClean="0"/>
              <a:t> </a:t>
            </a:r>
            <a:r>
              <a:rPr lang="fr-FR" b="1" u="sng" dirty="0" err="1" smtClean="0"/>
              <a:t>fintantque</a:t>
            </a:r>
            <a:endParaRPr lang="fr-FR" b="1" u="sng" dirty="0" smtClean="0"/>
          </a:p>
          <a:p>
            <a:pPr>
              <a:buNone/>
            </a:pPr>
            <a:endParaRPr lang="fr-FR" dirty="0" smtClean="0"/>
          </a:p>
          <a:p>
            <a:r>
              <a:rPr lang="fr-FR" dirty="0" smtClean="0"/>
              <a:t>En premier lieu, l'</a:t>
            </a:r>
            <a:r>
              <a:rPr lang="fr-FR" i="1" dirty="0" smtClean="0"/>
              <a:t>expression logique</a:t>
            </a:r>
            <a:r>
              <a:rPr lang="fr-FR" dirty="0" smtClean="0"/>
              <a:t> est évaluée (il faut donc veiller à sa valeur lors de l'entrée dans la boucle): si sa valeur est </a:t>
            </a:r>
            <a:r>
              <a:rPr lang="fr-FR" b="1" dirty="0" smtClean="0"/>
              <a:t>vrai</a:t>
            </a:r>
            <a:r>
              <a:rPr lang="fr-FR" dirty="0" smtClean="0"/>
              <a:t>, le corps de la boucle est exécuté puis l'</a:t>
            </a:r>
            <a:r>
              <a:rPr lang="fr-FR" i="1" dirty="0" smtClean="0"/>
              <a:t>expression logique</a:t>
            </a:r>
            <a:r>
              <a:rPr lang="fr-FR" dirty="0" smtClean="0"/>
              <a:t> est réévaluée (il faut donc qu'elle puisse changer de valeur pour sortir de la boucle) et si elle a la valeur </a:t>
            </a:r>
            <a:r>
              <a:rPr lang="fr-FR" b="1" dirty="0" smtClean="0"/>
              <a:t>faux</a:t>
            </a:r>
            <a:r>
              <a:rPr lang="fr-FR" dirty="0" smtClean="0"/>
              <a:t>, on exécute l'instruction qui suit </a:t>
            </a:r>
            <a:r>
              <a:rPr lang="fr-FR" b="1" u="sng" dirty="0" err="1" smtClean="0"/>
              <a:t>fintantque</a:t>
            </a:r>
            <a:r>
              <a:rPr lang="fr-FR" dirty="0" smtClean="0"/>
              <a:t>. </a:t>
            </a:r>
          </a:p>
          <a:p>
            <a:pPr>
              <a:buNone/>
            </a:pPr>
            <a:endParaRPr lang="fr-FR" dirty="0" smtClean="0"/>
          </a:p>
          <a:p>
            <a:pPr lvl="0"/>
            <a:r>
              <a:rPr lang="fr-FR" dirty="0" smtClean="0"/>
              <a:t>Il est à noter qu'il est préférable d'exprimer l'</a:t>
            </a:r>
            <a:r>
              <a:rPr lang="fr-FR" i="1" dirty="0" smtClean="0"/>
              <a:t>expression logique</a:t>
            </a:r>
            <a:r>
              <a:rPr lang="fr-FR" dirty="0" smtClean="0"/>
              <a:t> sous la forme </a:t>
            </a:r>
            <a:r>
              <a:rPr lang="fr-FR" b="1" dirty="0" smtClean="0"/>
              <a:t>NOT</a:t>
            </a:r>
            <a:r>
              <a:rPr lang="fr-FR" dirty="0" smtClean="0"/>
              <a:t> (</a:t>
            </a:r>
            <a:r>
              <a:rPr lang="fr-FR" i="1" dirty="0" smtClean="0"/>
              <a:t>condition(s) d'arrêt</a:t>
            </a:r>
            <a:r>
              <a:rPr lang="fr-FR" dirty="0" smtClean="0"/>
              <a:t>). Il est en effet plus simple de déterminer les raisons d'arrêter le processus répétitif que celles de continuer.</a:t>
            </a:r>
            <a:br>
              <a:rPr lang="fr-FR" dirty="0" smtClean="0"/>
            </a:br>
            <a:r>
              <a:rPr lang="fr-FR" dirty="0" smtClean="0"/>
              <a:t>La forme de ce type de boucle devient donc: </a:t>
            </a:r>
          </a:p>
          <a:p>
            <a:pPr lvl="0">
              <a:buNone/>
            </a:pPr>
            <a:endParaRPr lang="fr-FR" dirty="0" smtClean="0"/>
          </a:p>
          <a:p>
            <a:pPr lvl="1">
              <a:buNone/>
            </a:pPr>
            <a:r>
              <a:rPr lang="fr-FR" dirty="0" smtClean="0"/>
              <a:t> </a:t>
            </a:r>
            <a:r>
              <a:rPr lang="fr-FR" b="1" u="sng" dirty="0" smtClean="0"/>
              <a:t>tant que</a:t>
            </a:r>
            <a:r>
              <a:rPr lang="fr-FR" dirty="0" smtClean="0"/>
              <a:t> </a:t>
            </a:r>
            <a:r>
              <a:rPr lang="fr-FR" b="1" dirty="0" smtClean="0"/>
              <a:t>NOT </a:t>
            </a:r>
            <a:r>
              <a:rPr lang="fr-FR" i="1" dirty="0" smtClean="0"/>
              <a:t>condition(s) d'arrêt</a:t>
            </a:r>
            <a:r>
              <a:rPr lang="fr-FR" dirty="0" smtClean="0"/>
              <a:t> </a:t>
            </a:r>
            <a:r>
              <a:rPr lang="fr-FR" b="1" u="sng" dirty="0" smtClean="0"/>
              <a:t>faire</a:t>
            </a:r>
            <a:endParaRPr lang="fr-FR" dirty="0" smtClean="0"/>
          </a:p>
          <a:p>
            <a:pPr lvl="1">
              <a:buNone/>
            </a:pPr>
            <a:r>
              <a:rPr lang="fr-FR" dirty="0" smtClean="0"/>
              <a:t>    </a:t>
            </a:r>
            <a:r>
              <a:rPr lang="fr-FR" i="1" dirty="0" smtClean="0"/>
              <a:t>séquence d'instructions</a:t>
            </a:r>
            <a:endParaRPr lang="fr-FR" dirty="0" smtClean="0"/>
          </a:p>
          <a:p>
            <a:pPr lvl="1">
              <a:buNone/>
            </a:pPr>
            <a:r>
              <a:rPr lang="fr-FR" dirty="0" smtClean="0"/>
              <a:t> </a:t>
            </a:r>
            <a:r>
              <a:rPr lang="fr-FR" b="1" u="sng" dirty="0" err="1" smtClean="0"/>
              <a:t>fintantque</a:t>
            </a:r>
            <a:endParaRPr lang="fr-FR" dirty="0" smtClean="0"/>
          </a:p>
          <a:p>
            <a:endParaRPr lang="fr-FR" dirty="0"/>
          </a:p>
        </p:txBody>
      </p:sp>
      <p:sp>
        <p:nvSpPr>
          <p:cNvPr id="4" name="Espace réservé du numéro de diapositive 3"/>
          <p:cNvSpPr>
            <a:spLocks noGrp="1"/>
          </p:cNvSpPr>
          <p:nvPr>
            <p:ph type="sldNum" sz="quarter" idx="15"/>
          </p:nvPr>
        </p:nvSpPr>
        <p:spPr/>
        <p:txBody>
          <a:bodyPr/>
          <a:lstStyle/>
          <a:p>
            <a:fld id="{0875FFD7-4588-4CA7-B527-348D09077B50}" type="slidenum">
              <a:rPr lang="fr-FR" smtClean="0"/>
              <a:pPr/>
              <a:t>7</a:t>
            </a:fld>
            <a:endParaRPr lang="fr-F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179512" y="4005064"/>
            <a:ext cx="8964488"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Rectangle 13"/>
          <p:cNvSpPr/>
          <p:nvPr/>
        </p:nvSpPr>
        <p:spPr>
          <a:xfrm>
            <a:off x="179512" y="764704"/>
            <a:ext cx="8964488"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p:cNvSpPr>
            <a:spLocks noGrp="1"/>
          </p:cNvSpPr>
          <p:nvPr>
            <p:ph type="title"/>
          </p:nvPr>
        </p:nvSpPr>
        <p:spPr>
          <a:xfrm>
            <a:off x="395536" y="188640"/>
            <a:ext cx="7848872" cy="1052736"/>
          </a:xfrm>
        </p:spPr>
        <p:txBody>
          <a:bodyPr>
            <a:normAutofit fontScale="90000"/>
          </a:bodyPr>
          <a:lstStyle/>
          <a:p>
            <a:r>
              <a:rPr lang="fr-FR" dirty="0" smtClean="0"/>
              <a:t>Traitements répétitif: boucle </a:t>
            </a:r>
            <a:r>
              <a:rPr lang="fr-FR" dirty="0" err="1" smtClean="0"/>
              <a:t>tantque</a:t>
            </a:r>
            <a:r>
              <a:rPr lang="fr-FR" dirty="0" smtClean="0"/>
              <a:t/>
            </a:r>
            <a:br>
              <a:rPr lang="fr-FR" dirty="0" smtClean="0"/>
            </a:br>
            <a:r>
              <a:rPr lang="fr-FR" dirty="0" smtClean="0"/>
              <a:t/>
            </a:r>
            <a:br>
              <a:rPr lang="fr-FR" dirty="0" smtClean="0"/>
            </a:br>
            <a:endParaRPr lang="fr-FR" dirty="0"/>
          </a:p>
        </p:txBody>
      </p:sp>
      <p:sp>
        <p:nvSpPr>
          <p:cNvPr id="5" name="ZoneTexte 4"/>
          <p:cNvSpPr txBox="1"/>
          <p:nvPr/>
        </p:nvSpPr>
        <p:spPr>
          <a:xfrm>
            <a:off x="3059832" y="1196752"/>
            <a:ext cx="4176464" cy="1354217"/>
          </a:xfrm>
          <a:prstGeom prst="rect">
            <a:avLst/>
          </a:prstGeom>
          <a:noFill/>
        </p:spPr>
        <p:txBody>
          <a:bodyPr wrap="square" rtlCol="0">
            <a:spAutoFit/>
          </a:bodyPr>
          <a:lstStyle/>
          <a:p>
            <a:r>
              <a:rPr lang="fr-FR" sz="1600" b="1" u="sng" dirty="0" err="1"/>
              <a:t>t</a:t>
            </a:r>
            <a:r>
              <a:rPr lang="fr-FR" sz="1600" b="1" u="sng" dirty="0" err="1" smtClean="0"/>
              <a:t>antque</a:t>
            </a:r>
            <a:r>
              <a:rPr lang="fr-FR" sz="1600" dirty="0" smtClean="0"/>
              <a:t> </a:t>
            </a:r>
            <a:r>
              <a:rPr lang="fr-FR" sz="1600" dirty="0"/>
              <a:t>émission pas intéressante </a:t>
            </a:r>
            <a:r>
              <a:rPr lang="fr-FR" sz="1600" b="1" u="sng" dirty="0"/>
              <a:t>f</a:t>
            </a:r>
            <a:r>
              <a:rPr lang="fr-FR" sz="1600" b="1" u="sng" dirty="0" smtClean="0"/>
              <a:t>aire</a:t>
            </a:r>
            <a:endParaRPr lang="fr-FR" sz="1600" b="1" u="sng" dirty="0"/>
          </a:p>
          <a:p>
            <a:r>
              <a:rPr lang="fr-FR" sz="1600" dirty="0"/>
              <a:t>    </a:t>
            </a:r>
            <a:r>
              <a:rPr lang="fr-FR" sz="1600" dirty="0" smtClean="0"/>
              <a:t>je </a:t>
            </a:r>
            <a:r>
              <a:rPr lang="fr-FR" sz="1600" dirty="0"/>
              <a:t>zappe</a:t>
            </a:r>
          </a:p>
          <a:p>
            <a:r>
              <a:rPr lang="fr-FR" sz="1600" dirty="0"/>
              <a:t>    </a:t>
            </a:r>
            <a:r>
              <a:rPr lang="fr-FR" sz="1600" dirty="0" smtClean="0"/>
              <a:t>j'évalue </a:t>
            </a:r>
            <a:r>
              <a:rPr lang="fr-FR" sz="1600" dirty="0"/>
              <a:t>l'émission</a:t>
            </a:r>
          </a:p>
          <a:p>
            <a:r>
              <a:rPr lang="fr-FR" sz="1600" b="1" u="sng" dirty="0" err="1" smtClean="0"/>
              <a:t>fintanque</a:t>
            </a:r>
            <a:endParaRPr lang="fr-FR" sz="1600" b="1" u="sng" dirty="0"/>
          </a:p>
          <a:p>
            <a:endParaRPr lang="fr-FR" dirty="0"/>
          </a:p>
        </p:txBody>
      </p:sp>
      <p:sp>
        <p:nvSpPr>
          <p:cNvPr id="6" name="ZoneTexte 5"/>
          <p:cNvSpPr txBox="1"/>
          <p:nvPr/>
        </p:nvSpPr>
        <p:spPr>
          <a:xfrm>
            <a:off x="179512" y="1196752"/>
            <a:ext cx="2880320" cy="830997"/>
          </a:xfrm>
          <a:prstGeom prst="rect">
            <a:avLst/>
          </a:prstGeom>
          <a:noFill/>
        </p:spPr>
        <p:txBody>
          <a:bodyPr wrap="square" rtlCol="0">
            <a:spAutoFit/>
          </a:bodyPr>
          <a:lstStyle/>
          <a:p>
            <a:r>
              <a:rPr lang="fr-FR" sz="1600" b="1" u="sng" dirty="0" err="1"/>
              <a:t>t</a:t>
            </a:r>
            <a:r>
              <a:rPr lang="fr-FR" sz="1600" b="1" u="sng" dirty="0" err="1" smtClean="0"/>
              <a:t>antque</a:t>
            </a:r>
            <a:r>
              <a:rPr lang="fr-FR" sz="1600" dirty="0" smtClean="0"/>
              <a:t> </a:t>
            </a:r>
            <a:r>
              <a:rPr lang="fr-FR" sz="1600" dirty="0"/>
              <a:t>condition </a:t>
            </a:r>
            <a:r>
              <a:rPr lang="fr-FR" sz="1600" b="1" u="sng" dirty="0"/>
              <a:t>f</a:t>
            </a:r>
            <a:r>
              <a:rPr lang="fr-FR" sz="1600" b="1" u="sng" dirty="0" smtClean="0"/>
              <a:t>aire</a:t>
            </a:r>
            <a:endParaRPr lang="fr-FR" sz="1600" u="sng" dirty="0"/>
          </a:p>
          <a:p>
            <a:r>
              <a:rPr lang="fr-FR" sz="1600" dirty="0"/>
              <a:t>      </a:t>
            </a:r>
            <a:r>
              <a:rPr lang="fr-FR" sz="1600" dirty="0" smtClean="0"/>
              <a:t>groupe </a:t>
            </a:r>
            <a:r>
              <a:rPr lang="fr-FR" sz="1600" dirty="0"/>
              <a:t>d'opérations </a:t>
            </a:r>
          </a:p>
          <a:p>
            <a:r>
              <a:rPr lang="fr-FR" sz="1600" b="1" u="sng" dirty="0" err="1" smtClean="0"/>
              <a:t>fintantque</a:t>
            </a:r>
            <a:endParaRPr lang="fr-FR" sz="1600" u="sng" dirty="0"/>
          </a:p>
        </p:txBody>
      </p:sp>
      <p:sp>
        <p:nvSpPr>
          <p:cNvPr id="7" name="ZoneTexte 6"/>
          <p:cNvSpPr txBox="1"/>
          <p:nvPr/>
        </p:nvSpPr>
        <p:spPr>
          <a:xfrm>
            <a:off x="179512" y="764704"/>
            <a:ext cx="2476960" cy="369332"/>
          </a:xfrm>
          <a:prstGeom prst="rect">
            <a:avLst/>
          </a:prstGeom>
          <a:noFill/>
        </p:spPr>
        <p:txBody>
          <a:bodyPr wrap="none" rtlCol="0">
            <a:spAutoFit/>
          </a:bodyPr>
          <a:lstStyle/>
          <a:p>
            <a:r>
              <a:rPr lang="fr-FR" dirty="0" smtClean="0"/>
              <a:t>Syntaxe Pseudo Code</a:t>
            </a:r>
            <a:endParaRPr lang="fr-FR" dirty="0"/>
          </a:p>
        </p:txBody>
      </p:sp>
      <p:sp>
        <p:nvSpPr>
          <p:cNvPr id="8" name="ZoneTexte 7"/>
          <p:cNvSpPr txBox="1"/>
          <p:nvPr/>
        </p:nvSpPr>
        <p:spPr>
          <a:xfrm>
            <a:off x="3203848" y="764704"/>
            <a:ext cx="2541080" cy="369332"/>
          </a:xfrm>
          <a:prstGeom prst="rect">
            <a:avLst/>
          </a:prstGeom>
          <a:noFill/>
        </p:spPr>
        <p:txBody>
          <a:bodyPr wrap="none" rtlCol="0">
            <a:spAutoFit/>
          </a:bodyPr>
          <a:lstStyle/>
          <a:p>
            <a:r>
              <a:rPr lang="fr-FR" dirty="0" smtClean="0"/>
              <a:t>Exemple Pseudo Code</a:t>
            </a:r>
            <a:endParaRPr lang="fr-FR" dirty="0"/>
          </a:p>
        </p:txBody>
      </p:sp>
      <p:sp>
        <p:nvSpPr>
          <p:cNvPr id="12" name="ZoneTexte 11"/>
          <p:cNvSpPr txBox="1"/>
          <p:nvPr/>
        </p:nvSpPr>
        <p:spPr>
          <a:xfrm>
            <a:off x="179512" y="4005064"/>
            <a:ext cx="2807179" cy="369332"/>
          </a:xfrm>
          <a:prstGeom prst="rect">
            <a:avLst/>
          </a:prstGeom>
          <a:noFill/>
        </p:spPr>
        <p:txBody>
          <a:bodyPr wrap="none" rtlCol="0">
            <a:spAutoFit/>
          </a:bodyPr>
          <a:lstStyle/>
          <a:p>
            <a:r>
              <a:rPr lang="fr-FR" dirty="0" smtClean="0"/>
              <a:t>Exemple Organigramme</a:t>
            </a:r>
            <a:endParaRPr lang="fr-FR" dirty="0"/>
          </a:p>
        </p:txBody>
      </p:sp>
      <p:pic>
        <p:nvPicPr>
          <p:cNvPr id="20482" name="Picture 2"/>
          <p:cNvPicPr>
            <a:picLocks noChangeAspect="1" noChangeArrowheads="1"/>
          </p:cNvPicPr>
          <p:nvPr/>
        </p:nvPicPr>
        <p:blipFill>
          <a:blip r:embed="rId2" cstate="print"/>
          <a:srcRect/>
          <a:stretch>
            <a:fillRect/>
          </a:stretch>
        </p:blipFill>
        <p:spPr bwMode="auto">
          <a:xfrm>
            <a:off x="5076056" y="2924944"/>
            <a:ext cx="2676525" cy="3095625"/>
          </a:xfrm>
          <a:prstGeom prst="rect">
            <a:avLst/>
          </a:prstGeom>
          <a:noFill/>
          <a:ln w="9525">
            <a:noFill/>
            <a:miter lim="800000"/>
            <a:headEnd/>
            <a:tailEnd/>
          </a:ln>
        </p:spPr>
      </p:pic>
      <p:sp>
        <p:nvSpPr>
          <p:cNvPr id="11" name="Espace réservé du numéro de diapositive 10"/>
          <p:cNvSpPr>
            <a:spLocks noGrp="1"/>
          </p:cNvSpPr>
          <p:nvPr>
            <p:ph type="sldNum" sz="quarter" idx="15"/>
          </p:nvPr>
        </p:nvSpPr>
        <p:spPr/>
        <p:txBody>
          <a:bodyPr/>
          <a:lstStyle/>
          <a:p>
            <a:fld id="{0875FFD7-4588-4CA7-B527-348D09077B50}" type="slidenum">
              <a:rPr lang="fr-FR" smtClean="0"/>
              <a:pPr/>
              <a:t>8</a:t>
            </a:fld>
            <a:endParaRPr lang="fr-F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7467600" cy="562074"/>
          </a:xfrm>
        </p:spPr>
        <p:txBody>
          <a:bodyPr>
            <a:normAutofit/>
          </a:bodyPr>
          <a:lstStyle/>
          <a:p>
            <a:r>
              <a:rPr lang="fr-FR" b="1" dirty="0" smtClean="0"/>
              <a:t>La boucle "pour"</a:t>
            </a:r>
            <a:endParaRPr lang="fr-FR" dirty="0"/>
          </a:p>
        </p:txBody>
      </p:sp>
      <p:sp>
        <p:nvSpPr>
          <p:cNvPr id="3" name="Espace réservé du contenu 2"/>
          <p:cNvSpPr>
            <a:spLocks noGrp="1"/>
          </p:cNvSpPr>
          <p:nvPr>
            <p:ph sz="quarter" idx="1"/>
          </p:nvPr>
        </p:nvSpPr>
        <p:spPr>
          <a:xfrm>
            <a:off x="457200" y="980728"/>
            <a:ext cx="7467600" cy="5493224"/>
          </a:xfrm>
        </p:spPr>
        <p:txBody>
          <a:bodyPr>
            <a:normAutofit fontScale="77500" lnSpcReduction="20000"/>
          </a:bodyPr>
          <a:lstStyle/>
          <a:p>
            <a:r>
              <a:rPr lang="fr-FR" dirty="0" smtClean="0"/>
              <a:t>Reprenons l'exemple 2 de l'introduction. Une boucle "tant que" permet de le résoudre: </a:t>
            </a:r>
          </a:p>
          <a:p>
            <a:pPr lvl="2">
              <a:buNone/>
            </a:pPr>
            <a:r>
              <a:rPr lang="fr-FR" dirty="0" smtClean="0"/>
              <a:t> </a:t>
            </a:r>
            <a:r>
              <a:rPr lang="fr-FR" b="1" u="sng" dirty="0" smtClean="0"/>
              <a:t>entier</a:t>
            </a:r>
            <a:r>
              <a:rPr lang="fr-FR" dirty="0" smtClean="0"/>
              <a:t> N, i</a:t>
            </a:r>
          </a:p>
          <a:p>
            <a:pPr lvl="2">
              <a:buNone/>
            </a:pPr>
            <a:r>
              <a:rPr lang="fr-FR" dirty="0" smtClean="0"/>
              <a:t> </a:t>
            </a:r>
            <a:r>
              <a:rPr lang="fr-FR" b="1" u="sng" dirty="0" smtClean="0"/>
              <a:t>réel</a:t>
            </a:r>
            <a:r>
              <a:rPr lang="fr-FR" dirty="0" smtClean="0"/>
              <a:t> x, </a:t>
            </a:r>
            <a:r>
              <a:rPr lang="fr-FR" dirty="0" err="1" smtClean="0"/>
              <a:t>puiss</a:t>
            </a:r>
            <a:endParaRPr lang="fr-FR" dirty="0" smtClean="0"/>
          </a:p>
          <a:p>
            <a:pPr lvl="2">
              <a:buNone/>
            </a:pPr>
            <a:r>
              <a:rPr lang="fr-FR" dirty="0" smtClean="0"/>
              <a:t> </a:t>
            </a:r>
            <a:r>
              <a:rPr lang="fr-FR" b="1" u="sng" dirty="0" smtClean="0"/>
              <a:t>lire</a:t>
            </a:r>
            <a:r>
              <a:rPr lang="fr-FR" dirty="0" smtClean="0"/>
              <a:t> N, x</a:t>
            </a:r>
          </a:p>
          <a:p>
            <a:pPr lvl="2">
              <a:buNone/>
            </a:pPr>
            <a:r>
              <a:rPr lang="fr-FR" dirty="0" smtClean="0"/>
              <a:t> </a:t>
            </a:r>
            <a:r>
              <a:rPr lang="fr-FR" dirty="0" err="1" smtClean="0"/>
              <a:t>puiss</a:t>
            </a:r>
            <a:r>
              <a:rPr lang="fr-FR" dirty="0" smtClean="0"/>
              <a:t> &lt;-- 1</a:t>
            </a:r>
          </a:p>
          <a:p>
            <a:pPr lvl="2">
              <a:buNone/>
            </a:pPr>
            <a:r>
              <a:rPr lang="fr-FR" dirty="0" smtClean="0"/>
              <a:t> i &lt;-- 1</a:t>
            </a:r>
          </a:p>
          <a:p>
            <a:pPr lvl="2">
              <a:buNone/>
            </a:pPr>
            <a:r>
              <a:rPr lang="fr-FR" dirty="0" smtClean="0"/>
              <a:t> </a:t>
            </a:r>
            <a:r>
              <a:rPr lang="fr-FR" b="1" u="sng" dirty="0" smtClean="0"/>
              <a:t>tant que</a:t>
            </a:r>
            <a:r>
              <a:rPr lang="fr-FR" dirty="0" smtClean="0"/>
              <a:t> NOT(i &gt; N) </a:t>
            </a:r>
            <a:r>
              <a:rPr lang="fr-FR" b="1" u="sng" dirty="0" smtClean="0"/>
              <a:t>faire</a:t>
            </a:r>
            <a:endParaRPr lang="fr-FR" dirty="0" smtClean="0"/>
          </a:p>
          <a:p>
            <a:pPr lvl="2">
              <a:buNone/>
            </a:pPr>
            <a:r>
              <a:rPr lang="fr-FR" dirty="0" smtClean="0"/>
              <a:t>   </a:t>
            </a:r>
            <a:r>
              <a:rPr lang="en-GB" dirty="0" err="1" smtClean="0"/>
              <a:t>puiss</a:t>
            </a:r>
            <a:r>
              <a:rPr lang="en-GB" dirty="0" smtClean="0"/>
              <a:t> &lt;-- </a:t>
            </a:r>
            <a:r>
              <a:rPr lang="en-GB" dirty="0" err="1" smtClean="0"/>
              <a:t>puiss</a:t>
            </a:r>
            <a:r>
              <a:rPr lang="en-GB" dirty="0" smtClean="0"/>
              <a:t> * x</a:t>
            </a:r>
            <a:endParaRPr lang="fr-FR" dirty="0" smtClean="0"/>
          </a:p>
          <a:p>
            <a:pPr lvl="2">
              <a:buNone/>
            </a:pPr>
            <a:r>
              <a:rPr lang="en-GB" dirty="0" smtClean="0"/>
              <a:t>   </a:t>
            </a:r>
            <a:r>
              <a:rPr lang="en-GB" dirty="0" err="1" smtClean="0"/>
              <a:t>i</a:t>
            </a:r>
            <a:r>
              <a:rPr lang="en-GB" dirty="0" smtClean="0"/>
              <a:t> &lt;-- </a:t>
            </a:r>
            <a:r>
              <a:rPr lang="en-GB" dirty="0" err="1" smtClean="0"/>
              <a:t>i</a:t>
            </a:r>
            <a:r>
              <a:rPr lang="en-GB" dirty="0" smtClean="0"/>
              <a:t> + 1</a:t>
            </a:r>
            <a:endParaRPr lang="fr-FR" dirty="0" smtClean="0"/>
          </a:p>
          <a:p>
            <a:pPr lvl="2">
              <a:buNone/>
            </a:pPr>
            <a:r>
              <a:rPr lang="en-GB" dirty="0" smtClean="0"/>
              <a:t> </a:t>
            </a:r>
            <a:r>
              <a:rPr lang="fr-FR" b="1" dirty="0" err="1" smtClean="0"/>
              <a:t>fintantque</a:t>
            </a:r>
            <a:endParaRPr lang="fr-FR" dirty="0" smtClean="0"/>
          </a:p>
          <a:p>
            <a:pPr lvl="2">
              <a:buNone/>
            </a:pPr>
            <a:r>
              <a:rPr lang="fr-FR" dirty="0" smtClean="0"/>
              <a:t> </a:t>
            </a:r>
            <a:r>
              <a:rPr lang="fr-FR" b="1" u="sng" dirty="0" smtClean="0"/>
              <a:t>écrire</a:t>
            </a:r>
            <a:r>
              <a:rPr lang="fr-FR" dirty="0" smtClean="0"/>
              <a:t> "La puissance",N,"</a:t>
            </a:r>
            <a:r>
              <a:rPr lang="fr-FR" dirty="0" err="1" smtClean="0"/>
              <a:t>ème</a:t>
            </a:r>
            <a:r>
              <a:rPr lang="fr-FR" dirty="0" smtClean="0"/>
              <a:t> de",x,"est",</a:t>
            </a:r>
            <a:r>
              <a:rPr lang="fr-FR" dirty="0" err="1" smtClean="0"/>
              <a:t>puiss</a:t>
            </a:r>
            <a:endParaRPr lang="fr-FR" dirty="0" smtClean="0"/>
          </a:p>
          <a:p>
            <a:endParaRPr lang="fr-FR" dirty="0" smtClean="0"/>
          </a:p>
          <a:p>
            <a:r>
              <a:rPr lang="fr-FR" dirty="0" smtClean="0"/>
              <a:t>Cependant, le nombre d' exécutions du corps de la boucle étant connu à l'avance, une boucle "pour" est d'un emploi plus simple: </a:t>
            </a:r>
          </a:p>
          <a:p>
            <a:pPr lvl="2">
              <a:buNone/>
            </a:pPr>
            <a:r>
              <a:rPr lang="fr-FR" dirty="0" smtClean="0"/>
              <a:t> </a:t>
            </a:r>
            <a:r>
              <a:rPr lang="fr-FR" b="1" u="sng" dirty="0" smtClean="0"/>
              <a:t>entier</a:t>
            </a:r>
            <a:r>
              <a:rPr lang="fr-FR" dirty="0" smtClean="0"/>
              <a:t> N, i</a:t>
            </a:r>
          </a:p>
          <a:p>
            <a:pPr lvl="2">
              <a:buNone/>
            </a:pPr>
            <a:r>
              <a:rPr lang="fr-FR" dirty="0" smtClean="0"/>
              <a:t> </a:t>
            </a:r>
            <a:r>
              <a:rPr lang="fr-FR" b="1" u="sng" dirty="0" smtClean="0"/>
              <a:t>réel</a:t>
            </a:r>
            <a:r>
              <a:rPr lang="fr-FR" dirty="0" smtClean="0"/>
              <a:t> x, </a:t>
            </a:r>
            <a:r>
              <a:rPr lang="fr-FR" dirty="0" err="1" smtClean="0"/>
              <a:t>puiss</a:t>
            </a:r>
            <a:endParaRPr lang="fr-FR" dirty="0" smtClean="0"/>
          </a:p>
          <a:p>
            <a:pPr lvl="2">
              <a:buNone/>
            </a:pPr>
            <a:r>
              <a:rPr lang="fr-FR" dirty="0" smtClean="0"/>
              <a:t> </a:t>
            </a:r>
            <a:r>
              <a:rPr lang="fr-FR" b="1" u="sng" dirty="0" smtClean="0"/>
              <a:t>lire</a:t>
            </a:r>
            <a:r>
              <a:rPr lang="fr-FR" dirty="0" smtClean="0"/>
              <a:t> N, x</a:t>
            </a:r>
          </a:p>
          <a:p>
            <a:pPr lvl="2">
              <a:buNone/>
            </a:pPr>
            <a:r>
              <a:rPr lang="fr-FR" dirty="0" smtClean="0"/>
              <a:t> </a:t>
            </a:r>
            <a:r>
              <a:rPr lang="fr-FR" dirty="0" err="1" smtClean="0"/>
              <a:t>puiss</a:t>
            </a:r>
            <a:r>
              <a:rPr lang="fr-FR" dirty="0" smtClean="0"/>
              <a:t> &lt;-- 1</a:t>
            </a:r>
          </a:p>
          <a:p>
            <a:pPr lvl="2">
              <a:buNone/>
            </a:pPr>
            <a:r>
              <a:rPr lang="fr-FR" dirty="0" smtClean="0"/>
              <a:t> </a:t>
            </a:r>
            <a:r>
              <a:rPr lang="fr-FR" b="1" u="sng" dirty="0" smtClean="0"/>
              <a:t>pour</a:t>
            </a:r>
            <a:r>
              <a:rPr lang="fr-FR" dirty="0" smtClean="0"/>
              <a:t> i </a:t>
            </a:r>
            <a:r>
              <a:rPr lang="fr-FR" b="1" u="sng" dirty="0" smtClean="0"/>
              <a:t>de</a:t>
            </a:r>
            <a:r>
              <a:rPr lang="fr-FR" dirty="0" smtClean="0"/>
              <a:t> 1 </a:t>
            </a:r>
            <a:r>
              <a:rPr lang="fr-FR" b="1" u="sng" dirty="0" smtClean="0"/>
              <a:t>à</a:t>
            </a:r>
            <a:r>
              <a:rPr lang="fr-FR" dirty="0" smtClean="0"/>
              <a:t> N </a:t>
            </a:r>
            <a:r>
              <a:rPr lang="fr-FR" b="1" u="sng" dirty="0" smtClean="0"/>
              <a:t>faire</a:t>
            </a:r>
            <a:endParaRPr lang="fr-FR" dirty="0" smtClean="0"/>
          </a:p>
          <a:p>
            <a:pPr lvl="2">
              <a:buNone/>
            </a:pPr>
            <a:r>
              <a:rPr lang="fr-FR" dirty="0" smtClean="0"/>
              <a:t>    </a:t>
            </a:r>
            <a:r>
              <a:rPr lang="fr-FR" dirty="0" err="1" smtClean="0"/>
              <a:t>puiss</a:t>
            </a:r>
            <a:r>
              <a:rPr lang="fr-FR" dirty="0" smtClean="0"/>
              <a:t> &lt;-- </a:t>
            </a:r>
            <a:r>
              <a:rPr lang="fr-FR" dirty="0" err="1" smtClean="0"/>
              <a:t>puiss</a:t>
            </a:r>
            <a:r>
              <a:rPr lang="fr-FR" dirty="0" smtClean="0"/>
              <a:t> * x</a:t>
            </a:r>
          </a:p>
          <a:p>
            <a:pPr lvl="2">
              <a:buNone/>
            </a:pPr>
            <a:r>
              <a:rPr lang="fr-FR" dirty="0" smtClean="0"/>
              <a:t> </a:t>
            </a:r>
            <a:r>
              <a:rPr lang="fr-FR" b="1" u="sng" dirty="0" err="1" smtClean="0"/>
              <a:t>finpour</a:t>
            </a:r>
            <a:endParaRPr lang="fr-FR" dirty="0" smtClean="0"/>
          </a:p>
          <a:p>
            <a:pPr lvl="2">
              <a:buNone/>
            </a:pPr>
            <a:r>
              <a:rPr lang="fr-FR" dirty="0" smtClean="0"/>
              <a:t> </a:t>
            </a:r>
            <a:r>
              <a:rPr lang="fr-FR" b="1" u="sng" dirty="0" smtClean="0"/>
              <a:t>écrire</a:t>
            </a:r>
            <a:r>
              <a:rPr lang="fr-FR" dirty="0" smtClean="0"/>
              <a:t> "La puissance",N,"</a:t>
            </a:r>
            <a:r>
              <a:rPr lang="fr-FR" dirty="0" err="1" smtClean="0"/>
              <a:t>ème</a:t>
            </a:r>
            <a:r>
              <a:rPr lang="fr-FR" dirty="0" smtClean="0"/>
              <a:t> de",x,"est",</a:t>
            </a:r>
            <a:r>
              <a:rPr lang="fr-FR" dirty="0" err="1" smtClean="0"/>
              <a:t>puiss</a:t>
            </a:r>
            <a:endParaRPr lang="fr-FR" dirty="0" smtClean="0"/>
          </a:p>
          <a:p>
            <a:endParaRPr lang="fr-FR" dirty="0"/>
          </a:p>
        </p:txBody>
      </p:sp>
      <p:sp>
        <p:nvSpPr>
          <p:cNvPr id="4" name="Espace réservé du numéro de diapositive 3"/>
          <p:cNvSpPr>
            <a:spLocks noGrp="1"/>
          </p:cNvSpPr>
          <p:nvPr>
            <p:ph type="sldNum" sz="quarter" idx="15"/>
          </p:nvPr>
        </p:nvSpPr>
        <p:spPr/>
        <p:txBody>
          <a:bodyPr/>
          <a:lstStyle/>
          <a:p>
            <a:fld id="{0875FFD7-4588-4CA7-B527-348D09077B50}" type="slidenum">
              <a:rPr lang="fr-FR" smtClean="0"/>
              <a:pPr/>
              <a:t>9</a:t>
            </a:fld>
            <a:endParaRPr lang="fr-F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1F084DBE5F6E184A9CC5F1C28F632A8D" ma:contentTypeVersion="0" ma:contentTypeDescription="Crée un document." ma:contentTypeScope="" ma:versionID="db4881d2ec2e883a7c6e8e1b8dc14789">
  <xsd:schema xmlns:xsd="http://www.w3.org/2001/XMLSchema" xmlns:xs="http://www.w3.org/2001/XMLSchema" xmlns:p="http://schemas.microsoft.com/office/2006/metadata/properties" targetNamespace="http://schemas.microsoft.com/office/2006/metadata/properties" ma:root="true" ma:fieldsID="ab09c1ba23edfaa45a5e9d385267c9b5">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F684B8A-3E31-44B7-A4D2-FD1DCD0FE11E}">
  <ds:schemaRefs>
    <ds:schemaRef ds:uri="http://schemas.microsoft.com/sharepoint/v3/contenttype/forms"/>
  </ds:schemaRefs>
</ds:datastoreItem>
</file>

<file path=customXml/itemProps2.xml><?xml version="1.0" encoding="utf-8"?>
<ds:datastoreItem xmlns:ds="http://schemas.openxmlformats.org/officeDocument/2006/customXml" ds:itemID="{816EE74A-36C9-4C59-9E97-DC69AC37C53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8C728923-0D61-4983-B7BE-7B6EC1D8FC05}">
  <ds:schemaRefs>
    <ds:schemaRef ds:uri="http://purl.org/dc/elements/1.1/"/>
    <ds:schemaRef ds:uri="http://schemas.microsoft.com/office/2006/documentManagement/types"/>
    <ds:schemaRef ds:uri="http://purl.org/dc/dcmitype/"/>
    <ds:schemaRef ds:uri="http://purl.org/dc/terms/"/>
    <ds:schemaRef ds:uri="http://schemas.openxmlformats.org/package/2006/metadata/core-properties"/>
    <ds:schemaRef ds:uri="http://schemas.microsoft.com/office/infopath/2007/PartnerControls"/>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Oriel</Template>
  <TotalTime>1753</TotalTime>
  <Words>1669</Words>
  <Application>Microsoft Office PowerPoint</Application>
  <PresentationFormat>Affichage à l'écran (4:3)</PresentationFormat>
  <Paragraphs>214</Paragraphs>
  <Slides>15</Slides>
  <Notes>0</Notes>
  <HiddenSlides>0</HiddenSlides>
  <MMClips>0</MMClips>
  <ScaleCrop>false</ScaleCrop>
  <HeadingPairs>
    <vt:vector size="4" baseType="variant">
      <vt:variant>
        <vt:lpstr>Thème</vt:lpstr>
      </vt:variant>
      <vt:variant>
        <vt:i4>1</vt:i4>
      </vt:variant>
      <vt:variant>
        <vt:lpstr>Titres des diapositives</vt:lpstr>
      </vt:variant>
      <vt:variant>
        <vt:i4>15</vt:i4>
      </vt:variant>
    </vt:vector>
  </HeadingPairs>
  <TitlesOfParts>
    <vt:vector size="16" baseType="lpstr">
      <vt:lpstr>Oriel</vt:lpstr>
      <vt:lpstr>La structure répétitive</vt:lpstr>
      <vt:lpstr>La structure répétitive</vt:lpstr>
      <vt:lpstr>La boucle " tant que "</vt:lpstr>
      <vt:lpstr>La boucle " tant que "</vt:lpstr>
      <vt:lpstr>La boucle " tant que "</vt:lpstr>
      <vt:lpstr>La boucle " tant que "</vt:lpstr>
      <vt:lpstr>La boucle " tant que « :Commentaires </vt:lpstr>
      <vt:lpstr>Traitements répétitif: boucle tantque  </vt:lpstr>
      <vt:lpstr>La boucle "pour"</vt:lpstr>
      <vt:lpstr>La boucle "pour "  :Commentaires  </vt:lpstr>
      <vt:lpstr>Traitements répétitif: boucle pour  </vt:lpstr>
      <vt:lpstr>La boucle "pour "  :Commentaires</vt:lpstr>
      <vt:lpstr>Traitements répétitif: boucle répéter ... jusqu'à  </vt:lpstr>
      <vt:lpstr>La boucle " répéter ... jusqu'à "  </vt:lpstr>
      <vt:lpstr>Voilà les questions à se poser pour faire le bon choix de boucle</vt:lpstr>
    </vt:vector>
  </TitlesOfParts>
  <Company>Centre de Réadaptation de Mulhouse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thiry sophie</dc:creator>
  <cp:lastModifiedBy>ca</cp:lastModifiedBy>
  <cp:revision>76</cp:revision>
  <dcterms:created xsi:type="dcterms:W3CDTF">2012-01-09T11:14:09Z</dcterms:created>
  <dcterms:modified xsi:type="dcterms:W3CDTF">2016-04-18T08:53:05Z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0x0101001F084DBE5F6E184A9CC5F1C28F632A8D</vt:lpwstr>
  </property>
</Properties>
</file>