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56" r:id="rId5"/>
    <p:sldId id="257" r:id="rId6"/>
    <p:sldId id="259" r:id="rId7"/>
    <p:sldId id="258" r:id="rId8"/>
    <p:sldId id="260"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49120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18/04/2016</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18/04/2016</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18/04/2016</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18/04/2016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18/04/2016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18/04/2016</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18/04/2016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18/04/2016</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18/04/2016</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18/04/2016</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Algorithme - Premières notions</a:t>
            </a:r>
            <a:br>
              <a:rPr lang="fr-FR" dirty="0" smtClean="0"/>
            </a:br>
            <a:endParaRPr lang="fr-FR" dirty="0"/>
          </a:p>
        </p:txBody>
      </p:sp>
      <p:sp>
        <p:nvSpPr>
          <p:cNvPr id="3" name="Sous-titre 2"/>
          <p:cNvSpPr>
            <a:spLocks noGrp="1"/>
          </p:cNvSpPr>
          <p:nvPr>
            <p:ph type="subTitle" idx="1"/>
          </p:nvPr>
        </p:nvSpPr>
        <p:spPr/>
        <p:txBody>
          <a:bodyPr/>
          <a:lstStyle/>
          <a:p>
            <a:r>
              <a:rPr lang="fr-FR" dirty="0" smtClean="0"/>
              <a:t>PSEUDOCODE</a:t>
            </a:r>
          </a:p>
          <a:p>
            <a:r>
              <a:rPr lang="fr-FR" dirty="0" smtClean="0"/>
              <a:t>ORGANIGRAMME</a:t>
            </a:r>
            <a:endParaRPr lang="fr-FR" dirty="0"/>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116632"/>
            <a:ext cx="2160240" cy="1440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i="1" cap="all" dirty="0" smtClean="0"/>
              <a:t>Présentation </a:t>
            </a:r>
            <a:r>
              <a:rPr lang="fr-FR" b="1" i="1" cap="all" dirty="0"/>
              <a:t>générale du développement d'un </a:t>
            </a:r>
            <a:r>
              <a:rPr lang="fr-FR" b="1" i="1" cap="all" dirty="0" smtClean="0"/>
              <a:t>Logiciel</a:t>
            </a:r>
            <a:r>
              <a:rPr lang="fr-FR" b="1" i="1" cap="all" dirty="0"/>
              <a:t/>
            </a:r>
            <a:br>
              <a:rPr lang="fr-FR" b="1" i="1" cap="all" dirty="0"/>
            </a:br>
            <a:endParaRPr lang="fr-FR" dirty="0"/>
          </a:p>
        </p:txBody>
      </p:sp>
      <p:sp>
        <p:nvSpPr>
          <p:cNvPr id="3" name="Espace réservé du contenu 2"/>
          <p:cNvSpPr>
            <a:spLocks noGrp="1"/>
          </p:cNvSpPr>
          <p:nvPr>
            <p:ph sz="quarter" idx="1"/>
          </p:nvPr>
        </p:nvSpPr>
        <p:spPr>
          <a:xfrm>
            <a:off x="323528" y="1052736"/>
            <a:ext cx="8280920" cy="5112568"/>
          </a:xfrm>
        </p:spPr>
        <p:txBody>
          <a:bodyPr>
            <a:noAutofit/>
          </a:bodyPr>
          <a:lstStyle/>
          <a:p>
            <a:pPr>
              <a:buNone/>
            </a:pPr>
            <a:r>
              <a:rPr lang="fr-FR" sz="1600" dirty="0"/>
              <a:t>Vous voilà face à votre client et à son problème. </a:t>
            </a:r>
          </a:p>
          <a:p>
            <a:pPr lvl="0"/>
            <a:r>
              <a:rPr lang="fr-FR" sz="1600" dirty="0"/>
              <a:t>La première étape consiste à vous mettre d'accord avec le client sur le travail à fournir. Il est notoire qu'une fois le problème bien compris, un pas décisif vers la solution est fait dans la mesure où il existe une solution informatique au problème posé. Cette phase est </a:t>
            </a:r>
            <a:r>
              <a:rPr lang="fr-FR" sz="1600" b="1" dirty="0"/>
              <a:t>l'analyse fonctionnelle</a:t>
            </a:r>
            <a:r>
              <a:rPr lang="fr-FR" sz="1600" b="1" dirty="0" smtClean="0"/>
              <a:t>.</a:t>
            </a:r>
            <a:endParaRPr lang="fr-FR" sz="1600" dirty="0"/>
          </a:p>
          <a:p>
            <a:pPr lvl="0"/>
            <a:r>
              <a:rPr lang="fr-FR" sz="1600" dirty="0"/>
              <a:t>L’étape suivante consiste à concevoir l'application. Cela veut dire modéliser l'application, la décomposer de manière descendante, proposer une (des) solution(s) et les moyens à mettre en œuvre. Cette phase est la </a:t>
            </a:r>
            <a:r>
              <a:rPr lang="fr-FR" sz="1600" b="1" dirty="0"/>
              <a:t>conception préliminaire</a:t>
            </a:r>
            <a:r>
              <a:rPr lang="fr-FR" sz="1600" dirty="0" smtClean="0"/>
              <a:t>.</a:t>
            </a:r>
            <a:endParaRPr lang="fr-FR" sz="1600" dirty="0"/>
          </a:p>
          <a:p>
            <a:pPr lvl="0"/>
            <a:r>
              <a:rPr lang="fr-FR" sz="1600" dirty="0"/>
              <a:t>La phase suivante est celle qui vous intéresse ici : la </a:t>
            </a:r>
            <a:r>
              <a:rPr lang="fr-FR" sz="1600" b="1" dirty="0"/>
              <a:t>conception détaillée</a:t>
            </a:r>
            <a:r>
              <a:rPr lang="fr-FR" sz="1600" dirty="0"/>
              <a:t>. Il s’agit de présenter de manière détaillée les éléments de la solution choisie. </a:t>
            </a:r>
          </a:p>
          <a:p>
            <a:r>
              <a:rPr lang="fr-FR" sz="1600" dirty="0"/>
              <a:t>A ce stade du développement, le futur logiciel est architecturé en plusieurs unités de traitement (les composants) réalisant les fonctions à implémenter. le traitement de chaque composant sera modélisé par un </a:t>
            </a:r>
            <a:r>
              <a:rPr lang="fr-FR" sz="1600" b="1" dirty="0"/>
              <a:t>algorithme</a:t>
            </a:r>
            <a:r>
              <a:rPr lang="fr-FR" sz="1600" dirty="0"/>
              <a:t>. Pour cela il existe plusieurs formalismes:</a:t>
            </a:r>
          </a:p>
          <a:p>
            <a:pPr lvl="1"/>
            <a:r>
              <a:rPr lang="fr-FR" sz="1050" dirty="0"/>
              <a:t>Graphiques : </a:t>
            </a:r>
            <a:r>
              <a:rPr lang="fr-FR" sz="1050" dirty="0" smtClean="0"/>
              <a:t>Organigrammes</a:t>
            </a:r>
            <a:endParaRPr lang="fr-FR" sz="1050" dirty="0"/>
          </a:p>
          <a:p>
            <a:pPr lvl="1"/>
            <a:r>
              <a:rPr lang="fr-FR" sz="1050" dirty="0"/>
              <a:t>Textuels : Pseudo-code (Langage de description d'algorithme</a:t>
            </a:r>
            <a:r>
              <a:rPr lang="fr-FR" sz="1050" dirty="0" smtClean="0"/>
              <a:t>).</a:t>
            </a:r>
          </a:p>
          <a:p>
            <a:pPr lvl="1"/>
            <a:endParaRPr lang="fr-FR" sz="900"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cap="all" dirty="0" smtClean="0"/>
              <a:t>Présentation générale du développement d'un Logiciel</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b="1" dirty="0" smtClean="0"/>
              <a:t>L'algorithme</a:t>
            </a:r>
            <a:r>
              <a:rPr lang="fr-FR" dirty="0" smtClean="0"/>
              <a:t> s'élabore en se centrant sur la nature du travail, c'est à dire sans soucis des spécificités dues à la machine ou au langage de programmation. L'algorithme représente les opérations réalisées.</a:t>
            </a:r>
          </a:p>
          <a:p>
            <a:pPr>
              <a:buNone/>
            </a:pPr>
            <a:r>
              <a:rPr lang="fr-FR" dirty="0" smtClean="0"/>
              <a:t> </a:t>
            </a:r>
          </a:p>
          <a:p>
            <a:pPr lvl="0"/>
            <a:r>
              <a:rPr lang="fr-FR" dirty="0" smtClean="0"/>
              <a:t>L’algorithme terminé, il reste la phase de </a:t>
            </a:r>
            <a:r>
              <a:rPr lang="fr-FR" b="1" dirty="0" smtClean="0"/>
              <a:t>réalisation</a:t>
            </a:r>
            <a:r>
              <a:rPr lang="fr-FR" dirty="0" smtClean="0"/>
              <a:t> (codage) au cours de laquelle les algorithmes sont transcrits dans le langage de programmation choisi. (C#, Java, PHP, etc..) La traduction de cet algorithme en un programme se fait de manière quasiment automatique, sauf pour les points faisant appel aux spécificités de la machine ou du langage de programmation utilisé. Ainsi l'algorithme a permis de traiter séparément les problèmes dus à la conception du produit de ceux dus à son implémentation. C'est pourquoi l'algorithmique est une étape nécessaire à la réalisation d'applications informatiques.</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cap="all" dirty="0" smtClean="0"/>
              <a:t>Présentation générale du développement d'un Logiciel</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En observant les mêmes règles dans la programmation que dans l'algorithme, le programmeur aboutit à une application conviviale et maintenable (c'est à dire compréhensible et modifiable par une tierce personne) à condition que les documents des phases antérieures soient complets.</a:t>
            </a:r>
          </a:p>
          <a:p>
            <a:r>
              <a:rPr lang="fr-FR" dirty="0" smtClean="0"/>
              <a:t>Puis chaque composant est vérifié (</a:t>
            </a:r>
            <a:r>
              <a:rPr lang="fr-FR" b="1" dirty="0" smtClean="0"/>
              <a:t>tests unitaires</a:t>
            </a:r>
            <a:r>
              <a:rPr lang="fr-FR" dirty="0" smtClean="0"/>
              <a:t>) à partir d'un </a:t>
            </a:r>
            <a:r>
              <a:rPr lang="fr-FR" b="1" dirty="0" smtClean="0"/>
              <a:t>jeu d'essai </a:t>
            </a:r>
            <a:r>
              <a:rPr lang="fr-FR" dirty="0" smtClean="0"/>
              <a:t>(données sur lesquelles sont effectués les tests et qui permettent de couvrir tous les cas traités). Après le constat du bon fonctionnement de chaque composant, il est procédé aux tests d'intégration ou tests d'ensemble.</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lipse 7"/>
          <p:cNvSpPr/>
          <p:nvPr/>
        </p:nvSpPr>
        <p:spPr>
          <a:xfrm>
            <a:off x="5148064" y="2564904"/>
            <a:ext cx="2880320" cy="40770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p:cNvSpPr/>
          <p:nvPr/>
        </p:nvSpPr>
        <p:spPr>
          <a:xfrm>
            <a:off x="395536" y="2780928"/>
            <a:ext cx="3960440" cy="273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normAutofit/>
          </a:bodyPr>
          <a:lstStyle/>
          <a:p>
            <a:r>
              <a:rPr lang="fr-FR" b="1" i="1" cap="all" dirty="0" smtClean="0"/>
              <a:t>Représentation de l'algorithme</a:t>
            </a:r>
            <a:br>
              <a:rPr lang="fr-FR" b="1" i="1" cap="all" dirty="0" smtClean="0"/>
            </a:br>
            <a:endParaRPr lang="fr-FR" dirty="0"/>
          </a:p>
        </p:txBody>
      </p:sp>
      <p:sp>
        <p:nvSpPr>
          <p:cNvPr id="3" name="Espace réservé du contenu 2"/>
          <p:cNvSpPr>
            <a:spLocks noGrp="1"/>
          </p:cNvSpPr>
          <p:nvPr>
            <p:ph sz="quarter" idx="1"/>
          </p:nvPr>
        </p:nvSpPr>
        <p:spPr>
          <a:xfrm>
            <a:off x="323528" y="1052736"/>
            <a:ext cx="7467600" cy="1368152"/>
          </a:xfrm>
        </p:spPr>
        <p:txBody>
          <a:bodyPr>
            <a:normAutofit fontScale="62500" lnSpcReduction="20000"/>
          </a:bodyPr>
          <a:lstStyle/>
          <a:p>
            <a:r>
              <a:rPr lang="fr-FR" i="1" dirty="0" smtClean="0"/>
              <a:t>" Un algorithme est une suite finie de règles à appliquer dans un ordre déterminé à un nombre fini de données pour arriver, en un nombre fini d'étapes, à un certain résultat, et cela indépendamment des données. "</a:t>
            </a:r>
            <a:r>
              <a:rPr lang="fr-FR" dirty="0" smtClean="0"/>
              <a:t> </a:t>
            </a:r>
          </a:p>
          <a:p>
            <a:r>
              <a:rPr lang="fr-FR" dirty="0" smtClean="0"/>
              <a:t>L'algorithme sera représenté par un langage de description, le pseudo-code ou par un organigramme, pour lesquels nous disposons des éléments de base suivants.</a:t>
            </a:r>
          </a:p>
        </p:txBody>
      </p:sp>
      <p:pic>
        <p:nvPicPr>
          <p:cNvPr id="5" name="Picture 3"/>
          <p:cNvPicPr>
            <a:picLocks noChangeAspect="1" noChangeArrowheads="1"/>
          </p:cNvPicPr>
          <p:nvPr/>
        </p:nvPicPr>
        <p:blipFill>
          <a:blip r:embed="rId2" cstate="print"/>
          <a:srcRect/>
          <a:stretch>
            <a:fillRect/>
          </a:stretch>
        </p:blipFill>
        <p:spPr bwMode="auto">
          <a:xfrm>
            <a:off x="5580112" y="3212976"/>
            <a:ext cx="1916596" cy="2808312"/>
          </a:xfrm>
          <a:prstGeom prst="rect">
            <a:avLst/>
          </a:prstGeom>
          <a:noFill/>
          <a:ln w="9525">
            <a:noFill/>
            <a:miter lim="800000"/>
            <a:headEnd/>
            <a:tailEnd/>
          </a:ln>
        </p:spPr>
      </p:pic>
      <p:sp>
        <p:nvSpPr>
          <p:cNvPr id="6" name="ZoneTexte 5"/>
          <p:cNvSpPr txBox="1"/>
          <p:nvPr/>
        </p:nvSpPr>
        <p:spPr>
          <a:xfrm>
            <a:off x="827584" y="3429000"/>
            <a:ext cx="3600400" cy="1754326"/>
          </a:xfrm>
          <a:prstGeom prst="rect">
            <a:avLst/>
          </a:prstGeom>
          <a:noFill/>
        </p:spPr>
        <p:txBody>
          <a:bodyPr wrap="square" rtlCol="0">
            <a:spAutoFit/>
          </a:bodyPr>
          <a:lstStyle/>
          <a:p>
            <a:r>
              <a:rPr lang="fr-FR" b="1" u="sng" dirty="0" smtClean="0"/>
              <a:t>Si</a:t>
            </a:r>
            <a:r>
              <a:rPr lang="fr-FR" dirty="0" smtClean="0"/>
              <a:t> il </a:t>
            </a:r>
            <a:r>
              <a:rPr lang="fr-FR" dirty="0"/>
              <a:t>fait beau </a:t>
            </a:r>
            <a:endParaRPr lang="fr-FR" dirty="0" smtClean="0"/>
          </a:p>
          <a:p>
            <a:r>
              <a:rPr lang="fr-FR" b="1" u="sng" dirty="0" smtClean="0"/>
              <a:t>Alors</a:t>
            </a:r>
            <a:endParaRPr lang="fr-FR" b="1" u="sng" dirty="0"/>
          </a:p>
          <a:p>
            <a:r>
              <a:rPr lang="fr-FR" dirty="0"/>
              <a:t>   </a:t>
            </a:r>
            <a:r>
              <a:rPr lang="fr-FR" dirty="0" smtClean="0"/>
              <a:t>je </a:t>
            </a:r>
            <a:r>
              <a:rPr lang="fr-FR" dirty="0"/>
              <a:t>plante les tulipes</a:t>
            </a:r>
          </a:p>
          <a:p>
            <a:r>
              <a:rPr lang="fr-FR" dirty="0"/>
              <a:t>   </a:t>
            </a:r>
            <a:r>
              <a:rPr lang="fr-FR" dirty="0" smtClean="0"/>
              <a:t>j'enlève </a:t>
            </a:r>
            <a:r>
              <a:rPr lang="fr-FR" dirty="0"/>
              <a:t>les mauvaises herbes</a:t>
            </a:r>
          </a:p>
          <a:p>
            <a:r>
              <a:rPr lang="fr-FR" b="1" u="sng" dirty="0"/>
              <a:t>Finsi</a:t>
            </a:r>
          </a:p>
          <a:p>
            <a:endParaRPr lang="fr-FR" dirty="0" smtClean="0"/>
          </a:p>
        </p:txBody>
      </p:sp>
      <p:sp>
        <p:nvSpPr>
          <p:cNvPr id="9" name="ZoneTexte 8"/>
          <p:cNvSpPr txBox="1"/>
          <p:nvPr/>
        </p:nvSpPr>
        <p:spPr>
          <a:xfrm>
            <a:off x="251520" y="2492896"/>
            <a:ext cx="1481496" cy="369332"/>
          </a:xfrm>
          <a:prstGeom prst="rect">
            <a:avLst/>
          </a:prstGeom>
          <a:noFill/>
        </p:spPr>
        <p:txBody>
          <a:bodyPr wrap="none" rtlCol="0">
            <a:spAutoFit/>
          </a:bodyPr>
          <a:lstStyle/>
          <a:p>
            <a:r>
              <a:rPr lang="fr-FR" dirty="0" smtClean="0"/>
              <a:t>Pseudo code</a:t>
            </a:r>
            <a:endParaRPr lang="fr-FR" dirty="0"/>
          </a:p>
        </p:txBody>
      </p:sp>
      <p:sp>
        <p:nvSpPr>
          <p:cNvPr id="10" name="ZoneTexte 9"/>
          <p:cNvSpPr txBox="1"/>
          <p:nvPr/>
        </p:nvSpPr>
        <p:spPr>
          <a:xfrm>
            <a:off x="4860032" y="2420888"/>
            <a:ext cx="1811714" cy="369332"/>
          </a:xfrm>
          <a:prstGeom prst="rect">
            <a:avLst/>
          </a:prstGeom>
          <a:noFill/>
        </p:spPr>
        <p:txBody>
          <a:bodyPr wrap="none" rtlCol="0">
            <a:spAutoFit/>
          </a:bodyPr>
          <a:lstStyle/>
          <a:p>
            <a:r>
              <a:rPr lang="fr-FR" dirty="0" smtClean="0"/>
              <a:t>Organigramme</a:t>
            </a:r>
            <a:endParaRPr lang="fr-FR" dirty="0"/>
          </a:p>
        </p:txBody>
      </p:sp>
      <p:sp>
        <p:nvSpPr>
          <p:cNvPr id="11" name="Espace réservé du numéro de diapositive 10"/>
          <p:cNvSpPr>
            <a:spLocks noGrp="1"/>
          </p:cNvSpPr>
          <p:nvPr>
            <p:ph type="sldNum" sz="quarter" idx="15"/>
          </p:nvPr>
        </p:nvSpPr>
        <p:spPr/>
        <p:txBody>
          <a:bodyPr/>
          <a:lstStyle/>
          <a:p>
            <a:fld id="{0875FFD7-4588-4CA7-B527-348D09077B50}" type="slidenum">
              <a:rPr lang="fr-FR" smtClean="0"/>
              <a:pPr/>
              <a:t>5</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95CBE5-876F-4182-8EE6-793634A15056}">
  <ds:schemaRefs>
    <ds:schemaRef ds:uri="http://schemas.microsoft.com/office/infopath/2007/PartnerControls"/>
    <ds:schemaRef ds:uri="http://schemas.microsoft.com/office/2006/documentManagement/types"/>
    <ds:schemaRef ds:uri="http://purl.org/dc/dcmitype/"/>
    <ds:schemaRef ds:uri="http://purl.org/dc/terms/"/>
    <ds:schemaRef ds:uri="http://schemas.openxmlformats.org/package/2006/metadata/core-properti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CE5ED36-7705-4412-8C1D-E31A4AFC980C}">
  <ds:schemaRefs>
    <ds:schemaRef ds:uri="http://schemas.microsoft.com/sharepoint/v3/contenttype/forms"/>
  </ds:schemaRefs>
</ds:datastoreItem>
</file>

<file path=customXml/itemProps3.xml><?xml version="1.0" encoding="utf-8"?>
<ds:datastoreItem xmlns:ds="http://schemas.openxmlformats.org/officeDocument/2006/customXml" ds:itemID="{1D72332E-2E3D-4B0F-8648-84631E2BE9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1762</TotalTime>
  <Words>439</Words>
  <Application>Microsoft Office PowerPoint</Application>
  <PresentationFormat>Affichage à l'écran (4:3)</PresentationFormat>
  <Paragraphs>33</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Oriel</vt:lpstr>
      <vt:lpstr>Algorithme - Premières notions </vt:lpstr>
      <vt:lpstr>Présentation générale du développement d'un Logiciel </vt:lpstr>
      <vt:lpstr>Présentation générale du développement d'un Logiciel</vt:lpstr>
      <vt:lpstr>Présentation générale du développement d'un Logiciel</vt:lpstr>
      <vt:lpstr>Représentation de l'algorithme </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ca</cp:lastModifiedBy>
  <cp:revision>76</cp:revision>
  <dcterms:created xsi:type="dcterms:W3CDTF">2012-01-09T11:14:09Z</dcterms:created>
  <dcterms:modified xsi:type="dcterms:W3CDTF">2016-04-18T08:52:29Z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