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321" r:id="rId5"/>
    <p:sldId id="281" r:id="rId6"/>
    <p:sldId id="282" r:id="rId7"/>
    <p:sldId id="283" r:id="rId8"/>
    <p:sldId id="284" r:id="rId9"/>
    <p:sldId id="285" r:id="rId10"/>
    <p:sldId id="322" r:id="rId11"/>
    <p:sldId id="286" r:id="rId12"/>
    <p:sldId id="287" r:id="rId13"/>
    <p:sldId id="288" r:id="rId14"/>
    <p:sldId id="290" r:id="rId15"/>
    <p:sldId id="289" r:id="rId16"/>
    <p:sldId id="291" r:id="rId17"/>
    <p:sldId id="292" r:id="rId18"/>
    <p:sldId id="293" r:id="rId19"/>
    <p:sldId id="294"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08/06/2017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134599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08/06/2017</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08/06/2017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08/06/2017</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08/06/2017</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08/06/2017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08/06/2017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08/06/2017</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08/06/2017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08/06/2017</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08/06/2017</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08/06/2017</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Représenter un algorithme avec le PSEUDO CODE</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116632"/>
            <a:ext cx="2160240" cy="14401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Certaines étapes étant encore trop complexes et sans doute incompréhensibles pour notre robot, il faut les affiner davantage. Ainsi l'étape </a:t>
            </a:r>
          </a:p>
          <a:p>
            <a:pPr lvl="1"/>
            <a:r>
              <a:rPr lang="fr-FR" dirty="0" smtClean="0"/>
              <a:t>(1.1) remplir la bouilloire d'eau </a:t>
            </a:r>
          </a:p>
          <a:p>
            <a:pPr lvl="1"/>
            <a:r>
              <a:rPr lang="fr-FR" dirty="0" smtClean="0"/>
              <a:t>peut nécessiter les affinements suivants: </a:t>
            </a:r>
          </a:p>
          <a:p>
            <a:pPr lvl="1"/>
            <a:r>
              <a:rPr lang="fr-FR" dirty="0" smtClean="0"/>
              <a:t>(1.1.1) mettre la bouilloire sous le robinet </a:t>
            </a:r>
          </a:p>
          <a:p>
            <a:pPr lvl="1"/>
            <a:r>
              <a:rPr lang="fr-FR" dirty="0" smtClean="0"/>
              <a:t>(1.1.2) ouvrir le robinet </a:t>
            </a:r>
          </a:p>
          <a:p>
            <a:pPr lvl="1"/>
            <a:r>
              <a:rPr lang="fr-FR" dirty="0" smtClean="0"/>
              <a:t>(1.1.3) attendre que la bouilloire soit pleine </a:t>
            </a:r>
          </a:p>
          <a:p>
            <a:pPr lvl="1"/>
            <a:r>
              <a:rPr lang="fr-FR" dirty="0" smtClean="0"/>
              <a:t>(1.1.4) fermer le robinet </a:t>
            </a:r>
          </a:p>
          <a:p>
            <a:pPr>
              <a:buNone/>
            </a:pPr>
            <a:r>
              <a:rPr lang="fr-FR" dirty="0" smtClean="0"/>
              <a:t>Quand il procède à des affinements des différentes étapes, le concepteur d'un algorithme doit naturellement savoir où s'arrêter. Autrement dit, il doit savoir quand une étape constitue une primitive adéquate au point de ne pas avoir besoin d'affinement supplémentaire. Cela signifie évidemment qu'il doit connaître quelle sorte d'étape le processeur peut interpréter. Par exemple, le concepteur de l'algorithme précédent doit savoir que le robot peut interpréter "brancher la bouilloire" ce qui de ce fait n'exige pas d'affinement, mais qu'en revanche, il ne peut pas interpréter "remplir la bouilloire" et que dès lors un affinement devient nécessaire.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Instructions</a:t>
            </a:r>
            <a:endParaRPr lang="fr-FR" dirty="0"/>
          </a:p>
        </p:txBody>
      </p:sp>
      <p:sp>
        <p:nvSpPr>
          <p:cNvPr id="3" name="Espace réservé du contenu 2"/>
          <p:cNvSpPr>
            <a:spLocks noGrp="1"/>
          </p:cNvSpPr>
          <p:nvPr>
            <p:ph sz="quarter" idx="1"/>
          </p:nvPr>
        </p:nvSpPr>
        <p:spPr>
          <a:xfrm>
            <a:off x="457200" y="908720"/>
            <a:ext cx="7467600" cy="5565232"/>
          </a:xfrm>
        </p:spPr>
        <p:txBody>
          <a:bodyPr>
            <a:normAutofit fontScale="70000" lnSpcReduction="20000"/>
          </a:bodyPr>
          <a:lstStyle/>
          <a:p>
            <a:pPr>
              <a:buNone/>
            </a:pPr>
            <a:r>
              <a:rPr lang="fr-FR" dirty="0" smtClean="0"/>
              <a:t>Dans les algorithmes décrivant des calculs sur les quantités numériques, seront utilisées essentiellement les instructions que nous avons déjà étudiées. </a:t>
            </a:r>
          </a:p>
          <a:p>
            <a:pPr>
              <a:buNone/>
            </a:pPr>
            <a:endParaRPr lang="fr-FR" dirty="0" smtClean="0"/>
          </a:p>
          <a:p>
            <a:r>
              <a:rPr lang="fr-FR" dirty="0" smtClean="0"/>
              <a:t>1° les instructions de lecture (d'entrée) notées: </a:t>
            </a:r>
          </a:p>
          <a:p>
            <a:pPr>
              <a:buNone/>
            </a:pPr>
            <a:r>
              <a:rPr lang="fr-FR" b="1" u="sng" dirty="0" smtClean="0"/>
              <a:t>lire</a:t>
            </a:r>
            <a:r>
              <a:rPr lang="fr-FR" dirty="0" smtClean="0"/>
              <a:t> </a:t>
            </a:r>
            <a:r>
              <a:rPr lang="fr-FR" i="1" dirty="0" smtClean="0"/>
              <a:t>variables</a:t>
            </a:r>
          </a:p>
          <a:p>
            <a:pPr>
              <a:buNone/>
            </a:pPr>
            <a:r>
              <a:rPr lang="fr-FR" dirty="0" smtClean="0"/>
              <a:t> indique la saisie des données </a:t>
            </a:r>
          </a:p>
          <a:p>
            <a:pPr>
              <a:buNone/>
            </a:pPr>
            <a:r>
              <a:rPr lang="fr-FR" dirty="0" smtClean="0"/>
              <a:t>exemples: </a:t>
            </a:r>
          </a:p>
          <a:p>
            <a:pPr>
              <a:buNone/>
            </a:pPr>
            <a:r>
              <a:rPr lang="fr-FR" b="1" u="sng" dirty="0" smtClean="0"/>
              <a:t>lire</a:t>
            </a:r>
            <a:r>
              <a:rPr lang="fr-FR" dirty="0" smtClean="0"/>
              <a:t> </a:t>
            </a:r>
            <a:r>
              <a:rPr lang="fr-FR" dirty="0" err="1" smtClean="0"/>
              <a:t>somme_initiale</a:t>
            </a:r>
            <a:endParaRPr lang="fr-FR" dirty="0" smtClean="0"/>
          </a:p>
          <a:p>
            <a:pPr>
              <a:buNone/>
            </a:pPr>
            <a:r>
              <a:rPr lang="fr-FR" b="1" u="sng" dirty="0" smtClean="0"/>
              <a:t>lire</a:t>
            </a:r>
            <a:r>
              <a:rPr lang="fr-FR" dirty="0" smtClean="0"/>
              <a:t> taux</a:t>
            </a:r>
          </a:p>
          <a:p>
            <a:pPr>
              <a:buNone/>
            </a:pPr>
            <a:endParaRPr lang="fr-FR" dirty="0" smtClean="0"/>
          </a:p>
          <a:p>
            <a:pPr>
              <a:buNone/>
            </a:pPr>
            <a:r>
              <a:rPr lang="fr-FR" dirty="0" smtClean="0"/>
              <a:t>2° les instructions d'écriture (de sortie) de la forme: </a:t>
            </a:r>
          </a:p>
          <a:p>
            <a:pPr>
              <a:buNone/>
            </a:pPr>
            <a:r>
              <a:rPr lang="fr-FR" b="1" u="sng" dirty="0" smtClean="0"/>
              <a:t>écrire</a:t>
            </a:r>
            <a:r>
              <a:rPr lang="fr-FR" dirty="0" smtClean="0"/>
              <a:t> </a:t>
            </a:r>
            <a:r>
              <a:rPr lang="fr-FR" i="1" dirty="0" smtClean="0"/>
              <a:t>expression</a:t>
            </a:r>
            <a:endParaRPr lang="fr-FR" dirty="0" smtClean="0"/>
          </a:p>
          <a:p>
            <a:pPr>
              <a:buNone/>
            </a:pPr>
            <a:r>
              <a:rPr lang="fr-FR" dirty="0" smtClean="0"/>
              <a:t>indique l'affichage d'un message et/ou du contenu d'une variable (ou du résultat d'un calcul) </a:t>
            </a:r>
          </a:p>
          <a:p>
            <a:pPr>
              <a:buNone/>
            </a:pPr>
            <a:r>
              <a:rPr lang="fr-FR" dirty="0" smtClean="0"/>
              <a:t>exemples: </a:t>
            </a:r>
          </a:p>
          <a:p>
            <a:pPr>
              <a:buNone/>
            </a:pPr>
            <a:r>
              <a:rPr lang="fr-FR" b="1" u="sng" dirty="0" smtClean="0"/>
              <a:t>écrire</a:t>
            </a:r>
            <a:r>
              <a:rPr lang="fr-FR" dirty="0" smtClean="0"/>
              <a:t> " Introduisez la somme initiale (en francs): "</a:t>
            </a:r>
          </a:p>
          <a:p>
            <a:pPr>
              <a:buNone/>
            </a:pPr>
            <a:r>
              <a:rPr lang="fr-FR" b="1" u="sng" dirty="0" smtClean="0"/>
              <a:t>écrire</a:t>
            </a:r>
            <a:r>
              <a:rPr lang="fr-FR" dirty="0" smtClean="0"/>
              <a:t> " L'intérêt fourni est de " , intérêt</a:t>
            </a:r>
          </a:p>
          <a:p>
            <a:pPr>
              <a:buNone/>
            </a:pPr>
            <a:r>
              <a:rPr lang="fr-FR" b="1" u="sng" dirty="0" smtClean="0"/>
              <a:t>écrire</a:t>
            </a:r>
            <a:r>
              <a:rPr lang="fr-FR" dirty="0" smtClean="0"/>
              <a:t> intérêt</a:t>
            </a:r>
          </a:p>
          <a:p>
            <a:pPr>
              <a:buNone/>
            </a:pPr>
            <a:r>
              <a:rPr lang="fr-FR" b="1" u="sng" dirty="0" smtClean="0"/>
              <a:t>écrire</a:t>
            </a:r>
            <a:r>
              <a:rPr lang="fr-FR" dirty="0" smtClean="0"/>
              <a:t> a, b, (a+b)/2</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smtClean="0"/>
              <a:t>Langage de description: Instructions</a:t>
            </a:r>
            <a:endParaRPr lang="fr-FR" dirty="0"/>
          </a:p>
        </p:txBody>
      </p:sp>
      <p:sp>
        <p:nvSpPr>
          <p:cNvPr id="3" name="Espace réservé du contenu 2"/>
          <p:cNvSpPr>
            <a:spLocks noGrp="1"/>
          </p:cNvSpPr>
          <p:nvPr>
            <p:ph sz="quarter" idx="1"/>
          </p:nvPr>
        </p:nvSpPr>
        <p:spPr>
          <a:xfrm>
            <a:off x="457200" y="908720"/>
            <a:ext cx="7467600" cy="5565232"/>
          </a:xfrm>
        </p:spPr>
        <p:txBody>
          <a:bodyPr>
            <a:noAutofit/>
          </a:bodyPr>
          <a:lstStyle/>
          <a:p>
            <a:r>
              <a:rPr lang="fr-FR" sz="1600" dirty="0" smtClean="0"/>
              <a:t>3° les instructions d'assignation (d'affectation) représentées par </a:t>
            </a:r>
            <a:endParaRPr lang="fr-FR" sz="1200" dirty="0" smtClean="0"/>
          </a:p>
          <a:p>
            <a:pPr lvl="1">
              <a:buNone/>
            </a:pPr>
            <a:r>
              <a:rPr lang="fr-FR" sz="1200" dirty="0" smtClean="0"/>
              <a:t>variable &lt;-- </a:t>
            </a:r>
            <a:r>
              <a:rPr lang="fr-FR" sz="1200" i="1" dirty="0" smtClean="0"/>
              <a:t>expression</a:t>
            </a:r>
            <a:endParaRPr lang="fr-FR" sz="1200" dirty="0" smtClean="0"/>
          </a:p>
          <a:p>
            <a:pPr lvl="1">
              <a:buNone/>
            </a:pPr>
            <a:r>
              <a:rPr lang="fr-FR" sz="1200" dirty="0" smtClean="0"/>
              <a:t>exemples: </a:t>
            </a:r>
          </a:p>
          <a:p>
            <a:pPr lvl="1">
              <a:buNone/>
            </a:pPr>
            <a:r>
              <a:rPr lang="fr-FR" sz="1200" dirty="0" smtClean="0"/>
              <a:t>intérêt &lt;-- somme-initiale * taux / 100</a:t>
            </a:r>
          </a:p>
          <a:p>
            <a:pPr lvl="1">
              <a:buNone/>
            </a:pPr>
            <a:r>
              <a:rPr lang="fr-FR" sz="1200" dirty="0" smtClean="0"/>
              <a:t>a &lt;-- 0</a:t>
            </a:r>
          </a:p>
          <a:p>
            <a:pPr lvl="1">
              <a:buNone/>
            </a:pPr>
            <a:r>
              <a:rPr lang="fr-FR" sz="1200" dirty="0" smtClean="0"/>
              <a:t>i &lt;-- i + 1</a:t>
            </a:r>
            <a:endParaRPr lang="fr-FR" sz="1800" dirty="0" smtClean="0"/>
          </a:p>
          <a:p>
            <a:pPr>
              <a:buNone/>
            </a:pPr>
            <a:r>
              <a:rPr lang="fr-FR" sz="1200" dirty="0" smtClean="0"/>
              <a:t>Les expressions sont des formules mathématiques symbolisant des opérations sur des variables et/ou des constantes numériques. </a:t>
            </a:r>
          </a:p>
          <a:p>
            <a:pPr>
              <a:buNone/>
            </a:pPr>
            <a:r>
              <a:rPr lang="fr-FR" sz="1200" dirty="0" smtClean="0"/>
              <a:t>Les </a:t>
            </a:r>
            <a:r>
              <a:rPr lang="fr-FR" sz="1200" b="1" dirty="0" smtClean="0"/>
              <a:t>variables</a:t>
            </a:r>
            <a:r>
              <a:rPr lang="fr-FR" sz="1200" dirty="0" smtClean="0"/>
              <a:t> y sont représentées par un </a:t>
            </a:r>
            <a:r>
              <a:rPr lang="fr-FR" sz="1200" b="1" dirty="0" smtClean="0"/>
              <a:t>identificateur</a:t>
            </a:r>
            <a:r>
              <a:rPr lang="fr-FR" sz="1200" dirty="0" smtClean="0"/>
              <a:t> (un nom) comme en algèbre et les constantes sont des nombres écrits en chiffres. Nous utiliserons la convention anglo-saxonne utilisée par la plupart des ordinateurs (et des calculatrices) et qui consiste à employer le </a:t>
            </a:r>
            <a:r>
              <a:rPr lang="fr-FR" sz="1200" b="1" dirty="0" smtClean="0"/>
              <a:t>point</a:t>
            </a:r>
            <a:r>
              <a:rPr lang="fr-FR" sz="1200" dirty="0" smtClean="0"/>
              <a:t> ("</a:t>
            </a:r>
            <a:r>
              <a:rPr lang="fr-FR" sz="1200" b="1" dirty="0" smtClean="0"/>
              <a:t>.</a:t>
            </a:r>
            <a:r>
              <a:rPr lang="fr-FR" sz="1200" dirty="0" smtClean="0"/>
              <a:t>") pour séparer la partie entière de la partie décimale d'un nombre. </a:t>
            </a:r>
          </a:p>
          <a:p>
            <a:pPr>
              <a:buNone/>
            </a:pPr>
            <a:r>
              <a:rPr lang="fr-FR" sz="1200" dirty="0" smtClean="0"/>
              <a:t>Les opérations sur des nombres sont représentées par +, -, * (pour ne pas confondre le symbole de multiplication avec la lettre "x" ou avec le point décimal), /. </a:t>
            </a:r>
          </a:p>
          <a:p>
            <a:pPr>
              <a:buNone/>
            </a:pPr>
            <a:r>
              <a:rPr lang="fr-FR" sz="1200" dirty="0" smtClean="0"/>
              <a:t>D'autres fonctions mathématiques usuelles sont couramment utilisées: ln x, sin x, </a:t>
            </a:r>
            <a:r>
              <a:rPr lang="fr-FR" sz="1200" dirty="0" err="1" smtClean="0"/>
              <a:t>arctg</a:t>
            </a:r>
            <a:r>
              <a:rPr lang="fr-FR" sz="1200" dirty="0" smtClean="0"/>
              <a:t> x, [x] (signifie prendre la partie entière de x), a </a:t>
            </a:r>
            <a:r>
              <a:rPr lang="fr-FR" sz="1200" b="1" u="sng" dirty="0" err="1" smtClean="0"/>
              <a:t>mod</a:t>
            </a:r>
            <a:r>
              <a:rPr lang="fr-FR" sz="1200" dirty="0" smtClean="0"/>
              <a:t> b (fournit le reste de la division de a par b), </a:t>
            </a:r>
            <a:r>
              <a:rPr lang="fr-FR" sz="1200" dirty="0" err="1" smtClean="0"/>
              <a:t>x</a:t>
            </a:r>
            <a:r>
              <a:rPr lang="fr-FR" sz="1200" baseline="30000" dirty="0" err="1" smtClean="0"/>
              <a:t>y</a:t>
            </a:r>
            <a:r>
              <a:rPr lang="fr-FR" sz="1200" dirty="0" smtClean="0"/>
              <a:t>, </a:t>
            </a:r>
            <a:r>
              <a:rPr lang="fr-FR" sz="1200" dirty="0" err="1" smtClean="0"/>
              <a:t>log</a:t>
            </a:r>
            <a:r>
              <a:rPr lang="fr-FR" sz="1200" baseline="-25000" dirty="0" err="1" smtClean="0"/>
              <a:t>a</a:t>
            </a:r>
            <a:r>
              <a:rPr lang="fr-FR" sz="1200" dirty="0" smtClean="0"/>
              <a:t> x , ... </a:t>
            </a:r>
          </a:p>
          <a:p>
            <a:pPr>
              <a:buNone/>
            </a:pPr>
            <a:endParaRPr lang="fr-FR" sz="1200" dirty="0" smtClean="0"/>
          </a:p>
          <a:p>
            <a:pPr>
              <a:buNone/>
            </a:pPr>
            <a:r>
              <a:rPr lang="fr-FR" sz="1200" dirty="0" smtClean="0"/>
              <a:t>L'ordinateur peut également manipuler des variables contenant des </a:t>
            </a:r>
            <a:r>
              <a:rPr lang="fr-FR" sz="1200" b="1" dirty="0" smtClean="0"/>
              <a:t>chaînes de caractères alphanumériques</a:t>
            </a:r>
            <a:r>
              <a:rPr lang="fr-FR" sz="1200" dirty="0" smtClean="0"/>
              <a:t> (alphabétiques et/ou numériques et/ou spéciaux) pour les modifier, en extraire des sous-chaînes, ... Ces chaînes de caractères sont placées entre guillemets pour les distinguer des noms de variables. L'opération de </a:t>
            </a:r>
            <a:r>
              <a:rPr lang="fr-FR" sz="1200" b="1" dirty="0" smtClean="0"/>
              <a:t>concaténation</a:t>
            </a:r>
            <a:r>
              <a:rPr lang="fr-FR" sz="1200" dirty="0" smtClean="0"/>
              <a:t> (juxtaposition de 2 chaînes pour en former une nouvelle) est symbolisée par </a:t>
            </a:r>
            <a:r>
              <a:rPr lang="fr-FR" sz="1200" b="1" dirty="0" smtClean="0"/>
              <a:t> +</a:t>
            </a:r>
            <a:r>
              <a:rPr lang="fr-FR" sz="1200" dirty="0" smtClean="0"/>
              <a:t> séparant les 2 chaînes originelles. La fonction qui permet d'</a:t>
            </a:r>
            <a:r>
              <a:rPr lang="fr-FR" sz="1200" b="1" dirty="0" smtClean="0"/>
              <a:t>extraire</a:t>
            </a:r>
            <a:r>
              <a:rPr lang="fr-FR" sz="1200" dirty="0" smtClean="0"/>
              <a:t> une sous-chaîne est représentée par le nom de la variable avec en indice les positions des lettres à extraire. Ainsi la sous-chaîne formée des caractères occupant les positions 2, 3, 4 dans la variable </a:t>
            </a:r>
            <a:r>
              <a:rPr lang="fr-FR" sz="1200" i="1" dirty="0" smtClean="0"/>
              <a:t>prénom</a:t>
            </a:r>
            <a:r>
              <a:rPr lang="fr-FR" sz="1200" dirty="0" smtClean="0"/>
              <a:t> sera symbolisée par: </a:t>
            </a:r>
            <a:r>
              <a:rPr lang="fr-FR" sz="1200" b="1" dirty="0" smtClean="0"/>
              <a:t>prénom</a:t>
            </a:r>
            <a:r>
              <a:rPr lang="fr-FR" sz="1200" b="1" baseline="-25000" dirty="0" smtClean="0"/>
              <a:t>2&lt;--4</a:t>
            </a:r>
            <a:r>
              <a:rPr lang="fr-FR" sz="1200" dirty="0" smtClean="0"/>
              <a:t> </a:t>
            </a:r>
          </a:p>
          <a:p>
            <a:pPr>
              <a:buNone/>
            </a:pPr>
            <a:r>
              <a:rPr lang="fr-FR" sz="1200" dirty="0" smtClean="0"/>
              <a:t>Enfin, la fonction qui fournit la </a:t>
            </a:r>
            <a:r>
              <a:rPr lang="fr-FR" sz="1200" b="1" dirty="0" smtClean="0"/>
              <a:t>longueur</a:t>
            </a:r>
            <a:r>
              <a:rPr lang="fr-FR" sz="1200" dirty="0" smtClean="0"/>
              <a:t> (le nombre de caractères) de la chaîne contenue dans la variable </a:t>
            </a:r>
            <a:r>
              <a:rPr lang="fr-FR" sz="1200" i="1" dirty="0" smtClean="0"/>
              <a:t>prénom</a:t>
            </a:r>
            <a:r>
              <a:rPr lang="fr-FR" sz="1200" dirty="0" smtClean="0"/>
              <a:t> est symbolisée par </a:t>
            </a:r>
            <a:r>
              <a:rPr lang="fr-FR" sz="1200" b="1" dirty="0" smtClean="0"/>
              <a:t>|prénom|</a:t>
            </a:r>
            <a:r>
              <a:rPr lang="fr-FR" sz="1200" dirty="0" smtClean="0"/>
              <a:t> </a:t>
            </a:r>
          </a:p>
          <a:p>
            <a:endParaRPr lang="fr-FR" sz="9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Exemples</a:t>
            </a:r>
            <a:endParaRPr lang="fr-FR" dirty="0"/>
          </a:p>
        </p:txBody>
      </p:sp>
      <p:sp>
        <p:nvSpPr>
          <p:cNvPr id="3" name="Espace réservé du contenu 2"/>
          <p:cNvSpPr>
            <a:spLocks noGrp="1"/>
          </p:cNvSpPr>
          <p:nvPr>
            <p:ph sz="quarter" idx="1"/>
          </p:nvPr>
        </p:nvSpPr>
        <p:spPr>
          <a:xfrm>
            <a:off x="457200" y="836712"/>
            <a:ext cx="7467600" cy="5637240"/>
          </a:xfrm>
        </p:spPr>
        <p:txBody>
          <a:bodyPr>
            <a:normAutofit fontScale="70000" lnSpcReduction="20000"/>
          </a:bodyPr>
          <a:lstStyle/>
          <a:p>
            <a:r>
              <a:rPr lang="fr-FR" dirty="0" smtClean="0"/>
              <a:t>1- Exprimer un nombre de secondes sous forme d'heures, minutes, secondes. La seule donnée est le nombre total de secondes que nous appellerons nsec; les résultats consistent en 3 nombres h, m, s. </a:t>
            </a:r>
          </a:p>
          <a:p>
            <a:endParaRPr lang="fr-FR" dirty="0" smtClean="0"/>
          </a:p>
          <a:p>
            <a:pPr lvl="1">
              <a:buNone/>
            </a:pPr>
            <a:r>
              <a:rPr lang="fr-FR" b="1" u="sng" dirty="0" smtClean="0"/>
              <a:t>écrire</a:t>
            </a:r>
            <a:r>
              <a:rPr lang="fr-FR" dirty="0" smtClean="0"/>
              <a:t> " Introduisez le nombre de secondes"</a:t>
            </a:r>
          </a:p>
          <a:p>
            <a:pPr lvl="1">
              <a:buNone/>
            </a:pPr>
            <a:r>
              <a:rPr lang="fr-FR" b="1" u="sng" dirty="0" smtClean="0"/>
              <a:t>lire</a:t>
            </a:r>
            <a:r>
              <a:rPr lang="fr-FR" dirty="0" smtClean="0"/>
              <a:t> nsec</a:t>
            </a:r>
          </a:p>
          <a:p>
            <a:pPr lvl="1">
              <a:buNone/>
            </a:pPr>
            <a:r>
              <a:rPr lang="fr-FR" dirty="0" smtClean="0"/>
              <a:t>s &lt;-- </a:t>
            </a:r>
            <a:r>
              <a:rPr lang="fr-FR" dirty="0" err="1" smtClean="0"/>
              <a:t>nsec</a:t>
            </a:r>
            <a:r>
              <a:rPr lang="fr-FR" dirty="0" smtClean="0"/>
              <a:t> </a:t>
            </a:r>
            <a:r>
              <a:rPr lang="fr-FR" b="1" u="sng" dirty="0" err="1" smtClean="0"/>
              <a:t>mod</a:t>
            </a:r>
            <a:r>
              <a:rPr lang="fr-FR" dirty="0" smtClean="0"/>
              <a:t> 60</a:t>
            </a:r>
          </a:p>
          <a:p>
            <a:pPr lvl="1">
              <a:buNone/>
            </a:pPr>
            <a:r>
              <a:rPr lang="fr-FR" dirty="0" smtClean="0"/>
              <a:t>m &lt;-- (</a:t>
            </a:r>
            <a:r>
              <a:rPr lang="fr-FR" dirty="0" err="1" smtClean="0"/>
              <a:t>nsec</a:t>
            </a:r>
            <a:r>
              <a:rPr lang="fr-FR" dirty="0" smtClean="0"/>
              <a:t> \ 60) </a:t>
            </a:r>
            <a:r>
              <a:rPr lang="fr-FR" b="1" u="sng" dirty="0" err="1" smtClean="0"/>
              <a:t>mod</a:t>
            </a:r>
            <a:r>
              <a:rPr lang="fr-FR" dirty="0" smtClean="0"/>
              <a:t> 60</a:t>
            </a:r>
          </a:p>
          <a:p>
            <a:pPr lvl="1">
              <a:buNone/>
            </a:pPr>
            <a:r>
              <a:rPr lang="fr-FR" dirty="0" smtClean="0"/>
              <a:t>h &lt;-- </a:t>
            </a:r>
            <a:r>
              <a:rPr lang="fr-FR" dirty="0" err="1" smtClean="0"/>
              <a:t>nsec</a:t>
            </a:r>
            <a:r>
              <a:rPr lang="fr-FR" dirty="0" smtClean="0"/>
              <a:t> \ 3600</a:t>
            </a:r>
          </a:p>
          <a:p>
            <a:pPr lvl="1">
              <a:buNone/>
            </a:pPr>
            <a:r>
              <a:rPr lang="en-GB" dirty="0" smtClean="0"/>
              <a:t> </a:t>
            </a:r>
            <a:endParaRPr lang="fr-FR" dirty="0" smtClean="0"/>
          </a:p>
          <a:p>
            <a:pPr lvl="1">
              <a:buNone/>
            </a:pPr>
            <a:r>
              <a:rPr lang="fr-FR" b="1" u="sng" dirty="0" smtClean="0"/>
              <a:t>écrire</a:t>
            </a:r>
            <a:r>
              <a:rPr lang="fr-FR" dirty="0" smtClean="0"/>
              <a:t> nsec, "valent: ", h, "heure(s) ", m, "minute(s) et", s, "seconde(s)"</a:t>
            </a:r>
          </a:p>
          <a:p>
            <a:pPr>
              <a:buNone/>
            </a:pPr>
            <a:r>
              <a:rPr lang="fr-FR" dirty="0" smtClean="0"/>
              <a:t/>
            </a:r>
            <a:br>
              <a:rPr lang="fr-FR" dirty="0" smtClean="0"/>
            </a:br>
            <a:r>
              <a:rPr lang="fr-FR" dirty="0" smtClean="0"/>
              <a:t> </a:t>
            </a:r>
          </a:p>
          <a:p>
            <a:r>
              <a:rPr lang="fr-FR" dirty="0" smtClean="0"/>
              <a:t>2- Donner la longueur du prénom  et transformer un prénom et un nom en une chaîne contenant l'initiale du prénom séparée du nom par un point</a:t>
            </a:r>
          </a:p>
          <a:p>
            <a:endParaRPr lang="fr-FR" dirty="0" smtClean="0"/>
          </a:p>
          <a:p>
            <a:pPr lvl="1">
              <a:buNone/>
            </a:pPr>
            <a:r>
              <a:rPr lang="fr-FR" sz="1700" b="1" u="sng" dirty="0" smtClean="0"/>
              <a:t>écrire</a:t>
            </a:r>
            <a:r>
              <a:rPr lang="fr-FR" sz="1700" dirty="0" smtClean="0"/>
              <a:t> "Quel est votre prénom?"</a:t>
            </a:r>
          </a:p>
          <a:p>
            <a:pPr lvl="1">
              <a:buNone/>
            </a:pPr>
            <a:r>
              <a:rPr lang="fr-FR" sz="1700" b="1" u="sng" dirty="0" smtClean="0"/>
              <a:t>lire</a:t>
            </a:r>
            <a:r>
              <a:rPr lang="fr-FR" sz="1700" dirty="0" smtClean="0"/>
              <a:t> prenom</a:t>
            </a:r>
          </a:p>
          <a:p>
            <a:pPr lvl="1">
              <a:buNone/>
            </a:pPr>
            <a:r>
              <a:rPr lang="fr-FR" sz="1700" b="1" u="sng" dirty="0" smtClean="0"/>
              <a:t>écrire</a:t>
            </a:r>
            <a:r>
              <a:rPr lang="fr-FR" sz="1700" dirty="0" smtClean="0"/>
              <a:t> "et votre nom?"</a:t>
            </a:r>
          </a:p>
          <a:p>
            <a:pPr lvl="1">
              <a:buNone/>
            </a:pPr>
            <a:r>
              <a:rPr lang="fr-FR" sz="1700" b="1" u="sng" dirty="0" smtClean="0"/>
              <a:t>lire</a:t>
            </a:r>
            <a:r>
              <a:rPr lang="fr-FR" sz="1700" dirty="0" smtClean="0"/>
              <a:t> nom</a:t>
            </a:r>
          </a:p>
          <a:p>
            <a:pPr lvl="1">
              <a:buNone/>
            </a:pPr>
            <a:r>
              <a:rPr lang="fr-FR" sz="1700" dirty="0" smtClean="0"/>
              <a:t>pr &lt;-- prenom</a:t>
            </a:r>
            <a:r>
              <a:rPr lang="fr-FR" sz="1700" baseline="-25000" dirty="0" smtClean="0"/>
              <a:t>1</a:t>
            </a:r>
            <a:endParaRPr lang="fr-FR" sz="1700" dirty="0" smtClean="0"/>
          </a:p>
          <a:p>
            <a:pPr lvl="1">
              <a:buNone/>
            </a:pPr>
            <a:r>
              <a:rPr lang="fr-FR" sz="1700" dirty="0" smtClean="0"/>
              <a:t>lpr &lt;-- |prenom|</a:t>
            </a:r>
          </a:p>
          <a:p>
            <a:pPr lvl="1">
              <a:buNone/>
            </a:pPr>
            <a:r>
              <a:rPr lang="fr-FR" sz="1700" dirty="0" smtClean="0"/>
              <a:t>identification&lt;-- pr + "." + nom</a:t>
            </a:r>
          </a:p>
          <a:p>
            <a:pPr lvl="1">
              <a:buNone/>
            </a:pPr>
            <a:r>
              <a:rPr lang="fr-FR" sz="1700" b="1" u="sng" dirty="0" smtClean="0"/>
              <a:t>écrire</a:t>
            </a:r>
            <a:r>
              <a:rPr lang="fr-FR" sz="1700" dirty="0" smtClean="0"/>
              <a:t> "Votre prénom de", lpr, "lettres a été abrégé et votre identification est : ", identification</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déclaration</a:t>
            </a:r>
            <a:endParaRPr lang="fr-FR" dirty="0"/>
          </a:p>
        </p:txBody>
      </p:sp>
      <p:sp>
        <p:nvSpPr>
          <p:cNvPr id="3" name="Espace réservé du contenu 2"/>
          <p:cNvSpPr>
            <a:spLocks noGrp="1"/>
          </p:cNvSpPr>
          <p:nvPr>
            <p:ph sz="quarter" idx="1"/>
          </p:nvPr>
        </p:nvSpPr>
        <p:spPr>
          <a:xfrm>
            <a:off x="467544" y="908720"/>
            <a:ext cx="7467600" cy="5565232"/>
          </a:xfrm>
        </p:spPr>
        <p:txBody>
          <a:bodyPr>
            <a:normAutofit fontScale="70000" lnSpcReduction="20000"/>
          </a:bodyPr>
          <a:lstStyle/>
          <a:p>
            <a:r>
              <a:rPr lang="fr-FR" dirty="0" smtClean="0"/>
              <a:t>Il est aussi nécessaire de préciser ce que les variables utilisées contiendront comme type de données. Il peut s'agir de nombres entiers, de nombres réels, de chaînes de caractères, ... Il faut faire précéder la description de l'algorithme par une partie dite </a:t>
            </a:r>
            <a:r>
              <a:rPr lang="fr-FR" b="1" dirty="0" smtClean="0"/>
              <a:t>déclarative</a:t>
            </a:r>
            <a:r>
              <a:rPr lang="fr-FR" dirty="0" smtClean="0"/>
              <a:t> où l'on regroupe les caractéristiques des variables manipulées. </a:t>
            </a:r>
          </a:p>
          <a:p>
            <a:endParaRPr lang="fr-FR" dirty="0" smtClean="0"/>
          </a:p>
          <a:p>
            <a:r>
              <a:rPr lang="fr-FR" dirty="0" smtClean="0"/>
              <a:t>La partie déclarative est placée en tête de l'algorithme et regroupe une ou plusieurs indications de la forme: </a:t>
            </a:r>
          </a:p>
          <a:p>
            <a:pPr lvl="1">
              <a:buNone/>
            </a:pPr>
            <a:r>
              <a:rPr lang="fr-FR" b="1" u="sng" dirty="0" smtClean="0"/>
              <a:t>entier</a:t>
            </a:r>
            <a:r>
              <a:rPr lang="fr-FR" dirty="0" smtClean="0"/>
              <a:t> </a:t>
            </a:r>
            <a:r>
              <a:rPr lang="fr-FR" i="1" dirty="0" smtClean="0"/>
              <a:t>variables</a:t>
            </a:r>
            <a:endParaRPr lang="fr-FR" dirty="0" smtClean="0"/>
          </a:p>
          <a:p>
            <a:pPr lvl="1">
              <a:buNone/>
            </a:pPr>
            <a:r>
              <a:rPr lang="fr-FR" dirty="0" smtClean="0"/>
              <a:t>ou </a:t>
            </a:r>
          </a:p>
          <a:p>
            <a:pPr lvl="1">
              <a:buNone/>
            </a:pPr>
            <a:r>
              <a:rPr lang="fr-FR" b="1" u="sng" dirty="0" smtClean="0"/>
              <a:t>réel</a:t>
            </a:r>
            <a:r>
              <a:rPr lang="fr-FR" dirty="0" smtClean="0"/>
              <a:t> </a:t>
            </a:r>
            <a:r>
              <a:rPr lang="fr-FR" i="1" dirty="0" smtClean="0"/>
              <a:t>variables</a:t>
            </a:r>
            <a:endParaRPr lang="fr-FR" dirty="0" smtClean="0"/>
          </a:p>
          <a:p>
            <a:pPr>
              <a:buNone/>
            </a:pPr>
            <a:r>
              <a:rPr lang="fr-FR" dirty="0" smtClean="0"/>
              <a:t> </a:t>
            </a:r>
          </a:p>
          <a:p>
            <a:r>
              <a:rPr lang="fr-FR" dirty="0" smtClean="0"/>
              <a:t>L'algorithme complété de l'exemple 1 devient: </a:t>
            </a:r>
          </a:p>
          <a:p>
            <a:pPr lvl="1">
              <a:buNone/>
            </a:pPr>
            <a:r>
              <a:rPr lang="fr-FR" b="1" u="sng" dirty="0" smtClean="0"/>
              <a:t>entier</a:t>
            </a:r>
            <a:r>
              <a:rPr lang="fr-FR" dirty="0" smtClean="0"/>
              <a:t> </a:t>
            </a:r>
            <a:r>
              <a:rPr lang="fr-FR" dirty="0" err="1" smtClean="0"/>
              <a:t>nsec</a:t>
            </a:r>
            <a:endParaRPr lang="fr-FR" dirty="0" smtClean="0"/>
          </a:p>
          <a:p>
            <a:pPr lvl="1">
              <a:buNone/>
            </a:pPr>
            <a:r>
              <a:rPr lang="fr-FR" b="1" u="sng" smtClean="0"/>
              <a:t>entier</a:t>
            </a:r>
            <a:r>
              <a:rPr lang="fr-FR" smtClean="0"/>
              <a:t> h</a:t>
            </a:r>
            <a:endParaRPr lang="fr-FR" dirty="0" smtClean="0"/>
          </a:p>
          <a:p>
            <a:pPr lvl="1">
              <a:buNone/>
            </a:pPr>
            <a:r>
              <a:rPr lang="fr-FR" b="1" u="sng" dirty="0" smtClean="0"/>
              <a:t>entier</a:t>
            </a:r>
            <a:r>
              <a:rPr lang="fr-FR" dirty="0" smtClean="0"/>
              <a:t> m</a:t>
            </a:r>
          </a:p>
          <a:p>
            <a:pPr lvl="1">
              <a:buNone/>
            </a:pPr>
            <a:r>
              <a:rPr lang="fr-FR" b="1" u="sng" dirty="0" smtClean="0"/>
              <a:t>entier</a:t>
            </a:r>
            <a:r>
              <a:rPr lang="fr-FR" dirty="0" smtClean="0"/>
              <a:t> s</a:t>
            </a:r>
          </a:p>
          <a:p>
            <a:pPr lvl="1">
              <a:buNone/>
            </a:pPr>
            <a:r>
              <a:rPr lang="fr-FR" b="1" u="sng" dirty="0" smtClean="0"/>
              <a:t>écrire</a:t>
            </a:r>
            <a:r>
              <a:rPr lang="fr-FR" dirty="0" smtClean="0"/>
              <a:t> "Introduisez le nombre de secondes:"</a:t>
            </a:r>
          </a:p>
          <a:p>
            <a:pPr lvl="1">
              <a:buNone/>
            </a:pPr>
            <a:r>
              <a:rPr lang="fr-FR" b="1" u="sng" dirty="0" smtClean="0"/>
              <a:t>lire</a:t>
            </a:r>
            <a:r>
              <a:rPr lang="fr-FR" dirty="0" smtClean="0"/>
              <a:t> nsec</a:t>
            </a:r>
          </a:p>
          <a:p>
            <a:pPr lvl="1">
              <a:buNone/>
            </a:pPr>
            <a:r>
              <a:rPr lang="fr-FR" dirty="0" smtClean="0"/>
              <a:t>s &lt;-- nsec </a:t>
            </a:r>
            <a:r>
              <a:rPr lang="fr-FR" b="1" u="sng" dirty="0" err="1" smtClean="0"/>
              <a:t>mod</a:t>
            </a:r>
            <a:r>
              <a:rPr lang="fr-FR" dirty="0" smtClean="0"/>
              <a:t> 60</a:t>
            </a:r>
          </a:p>
          <a:p>
            <a:pPr lvl="1">
              <a:buNone/>
            </a:pPr>
            <a:r>
              <a:rPr lang="fr-FR" dirty="0" smtClean="0"/>
              <a:t>m &lt;-- (nsec \ 60) </a:t>
            </a:r>
            <a:r>
              <a:rPr lang="fr-FR" b="1" u="sng" dirty="0" err="1" smtClean="0"/>
              <a:t>mod</a:t>
            </a:r>
            <a:r>
              <a:rPr lang="fr-FR" dirty="0" smtClean="0"/>
              <a:t> 60</a:t>
            </a:r>
          </a:p>
          <a:p>
            <a:pPr lvl="1">
              <a:buNone/>
            </a:pPr>
            <a:r>
              <a:rPr lang="fr-FR" dirty="0" smtClean="0"/>
              <a:t>h &lt;-- nsec \ 3600</a:t>
            </a:r>
          </a:p>
          <a:p>
            <a:pPr lvl="1">
              <a:buNone/>
            </a:pPr>
            <a:r>
              <a:rPr lang="fr-FR" b="1" u="sng" dirty="0" smtClean="0"/>
              <a:t>écrire</a:t>
            </a:r>
            <a:r>
              <a:rPr lang="fr-FR" dirty="0" smtClean="0"/>
              <a:t> nsec, "valent: ", h, "heure(s)", m, "minute(s) et", s, "seconde(s)"</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 déclaration</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dirty="0" smtClean="0"/>
              <a:t>Et l'algorithme de l'exemple 2: </a:t>
            </a:r>
          </a:p>
          <a:p>
            <a:pPr lvl="1">
              <a:buNone/>
            </a:pPr>
            <a:r>
              <a:rPr lang="fr-FR" b="1" u="sng" dirty="0" smtClean="0"/>
              <a:t>entier</a:t>
            </a:r>
            <a:r>
              <a:rPr lang="fr-FR" dirty="0" smtClean="0"/>
              <a:t> lpr</a:t>
            </a:r>
          </a:p>
          <a:p>
            <a:pPr lvl="1">
              <a:buNone/>
            </a:pPr>
            <a:r>
              <a:rPr lang="fr-FR" b="1" u="sng" dirty="0" smtClean="0"/>
              <a:t>chaîne</a:t>
            </a:r>
            <a:r>
              <a:rPr lang="fr-FR" dirty="0" smtClean="0"/>
              <a:t> prenom, nom, identification</a:t>
            </a:r>
          </a:p>
          <a:p>
            <a:pPr lvl="1">
              <a:buNone/>
            </a:pPr>
            <a:r>
              <a:rPr lang="fr-FR" b="1" u="sng" dirty="0" smtClean="0"/>
              <a:t>écrire</a:t>
            </a:r>
            <a:r>
              <a:rPr lang="fr-FR" dirty="0" smtClean="0"/>
              <a:t> "Quel est votre prénom?"</a:t>
            </a:r>
          </a:p>
          <a:p>
            <a:pPr lvl="1">
              <a:buNone/>
            </a:pPr>
            <a:r>
              <a:rPr lang="fr-FR" b="1" u="sng" dirty="0" smtClean="0"/>
              <a:t>lire</a:t>
            </a:r>
            <a:r>
              <a:rPr lang="fr-FR" dirty="0" smtClean="0"/>
              <a:t> prenom</a:t>
            </a:r>
          </a:p>
          <a:p>
            <a:pPr lvl="1">
              <a:buNone/>
            </a:pPr>
            <a:r>
              <a:rPr lang="fr-FR" b="1" u="sng" dirty="0" smtClean="0"/>
              <a:t>écrire</a:t>
            </a:r>
            <a:r>
              <a:rPr lang="fr-FR" dirty="0" smtClean="0"/>
              <a:t> "et votre nom?"</a:t>
            </a:r>
          </a:p>
          <a:p>
            <a:pPr lvl="1">
              <a:buNone/>
            </a:pPr>
            <a:r>
              <a:rPr lang="fr-FR" b="1" u="sng" dirty="0" smtClean="0"/>
              <a:t>lire</a:t>
            </a:r>
            <a:r>
              <a:rPr lang="fr-FR" dirty="0" smtClean="0"/>
              <a:t> nom</a:t>
            </a:r>
          </a:p>
          <a:p>
            <a:pPr lvl="1">
              <a:buNone/>
            </a:pPr>
            <a:r>
              <a:rPr lang="fr-FR" dirty="0" smtClean="0"/>
              <a:t>pr &lt;-- prenom</a:t>
            </a:r>
            <a:r>
              <a:rPr lang="fr-FR" baseline="-25000" dirty="0" smtClean="0"/>
              <a:t>1</a:t>
            </a:r>
            <a:endParaRPr lang="fr-FR" dirty="0" smtClean="0"/>
          </a:p>
          <a:p>
            <a:pPr lvl="1">
              <a:buNone/>
            </a:pPr>
            <a:r>
              <a:rPr lang="fr-FR" dirty="0" smtClean="0"/>
              <a:t>lpr &lt;-- |prenom|</a:t>
            </a:r>
          </a:p>
          <a:p>
            <a:pPr lvl="1">
              <a:buNone/>
            </a:pPr>
            <a:r>
              <a:rPr lang="fr-FR" dirty="0" smtClean="0"/>
              <a:t>ident &lt;-- </a:t>
            </a:r>
            <a:r>
              <a:rPr lang="fr-FR" dirty="0" err="1" smtClean="0"/>
              <a:t>pr</a:t>
            </a:r>
            <a:r>
              <a:rPr lang="fr-FR" dirty="0" smtClean="0"/>
              <a:t> + "." + nom</a:t>
            </a:r>
          </a:p>
          <a:p>
            <a:pPr lvl="1">
              <a:buNone/>
            </a:pPr>
            <a:r>
              <a:rPr lang="fr-FR" b="1" u="sng" dirty="0" smtClean="0"/>
              <a:t>écrire</a:t>
            </a:r>
            <a:r>
              <a:rPr lang="fr-FR" dirty="0" smtClean="0"/>
              <a:t> "Votre prénom de",lpr,"lettres a été abrégé et votre identification est : ",identification</a:t>
            </a:r>
          </a:p>
          <a:p>
            <a:pPr>
              <a:buNone/>
            </a:pPr>
            <a:r>
              <a:rPr lang="fr-FR" dirty="0" smtClean="0"/>
              <a:t/>
            </a:r>
            <a:br>
              <a:rPr lang="fr-FR" dirty="0" smtClean="0"/>
            </a:b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Résumé</a:t>
            </a:r>
            <a:endParaRPr lang="fr-FR" dirty="0"/>
          </a:p>
        </p:txBody>
      </p:sp>
      <p:sp>
        <p:nvSpPr>
          <p:cNvPr id="3" name="Espace réservé du contenu 2"/>
          <p:cNvSpPr>
            <a:spLocks noGrp="1"/>
          </p:cNvSpPr>
          <p:nvPr>
            <p:ph sz="quarter" idx="1"/>
          </p:nvPr>
        </p:nvSpPr>
        <p:spPr>
          <a:xfrm>
            <a:off x="457200" y="836712"/>
            <a:ext cx="7467600" cy="5904656"/>
          </a:xfrm>
        </p:spPr>
        <p:txBody>
          <a:bodyPr>
            <a:noAutofit/>
          </a:bodyPr>
          <a:lstStyle/>
          <a:p>
            <a:pPr>
              <a:buNone/>
            </a:pPr>
            <a:r>
              <a:rPr lang="fr-FR" sz="1600" dirty="0" smtClean="0"/>
              <a:t>Pour l'échange de données entre le programme et l'utilisateur (ou le disque du PC), 2 mots sont utilisés:</a:t>
            </a:r>
          </a:p>
          <a:p>
            <a:r>
              <a:rPr lang="fr-FR" sz="1600" dirty="0" smtClean="0"/>
              <a:t>(1) </a:t>
            </a:r>
            <a:r>
              <a:rPr lang="fr-FR" sz="1600" b="1" u="sng" dirty="0" smtClean="0"/>
              <a:t>lire</a:t>
            </a:r>
            <a:r>
              <a:rPr lang="fr-FR" sz="1600" dirty="0" smtClean="0"/>
              <a:t> pour recevoir de l'info du monde extérieur:</a:t>
            </a:r>
          </a:p>
          <a:p>
            <a:pPr>
              <a:buNone/>
            </a:pPr>
            <a:r>
              <a:rPr lang="fr-FR" sz="1600" dirty="0" smtClean="0"/>
              <a:t/>
            </a:r>
            <a:br>
              <a:rPr lang="fr-FR" sz="1600" dirty="0" smtClean="0"/>
            </a:br>
            <a:r>
              <a:rPr lang="fr-FR" sz="1600" u="sng" dirty="0" smtClean="0"/>
              <a:t>lire</a:t>
            </a:r>
            <a:r>
              <a:rPr lang="fr-FR" sz="1600" dirty="0" smtClean="0"/>
              <a:t> N où N est le nom de la variable qui va recevoir l'information fournie par l'utilisateur</a:t>
            </a:r>
          </a:p>
          <a:p>
            <a:pPr>
              <a:buNone/>
            </a:pPr>
            <a:r>
              <a:rPr lang="fr-FR" sz="1600" dirty="0" smtClean="0"/>
              <a:t/>
            </a:r>
            <a:br>
              <a:rPr lang="fr-FR" sz="1600" dirty="0" smtClean="0"/>
            </a:br>
            <a:r>
              <a:rPr lang="fr-FR" sz="1600" u="sng" dirty="0" smtClean="0"/>
              <a:t>lire</a:t>
            </a:r>
            <a:r>
              <a:rPr lang="fr-FR" sz="1600" dirty="0" smtClean="0"/>
              <a:t> N </a:t>
            </a:r>
            <a:r>
              <a:rPr lang="fr-FR" sz="1600" u="sng" dirty="0" smtClean="0"/>
              <a:t>sur</a:t>
            </a:r>
            <a:r>
              <a:rPr lang="fr-FR" sz="1600" dirty="0" smtClean="0"/>
              <a:t> </a:t>
            </a:r>
            <a:r>
              <a:rPr lang="fr-FR" sz="1600" i="1" dirty="0" smtClean="0"/>
              <a:t>Fichier</a:t>
            </a:r>
            <a:r>
              <a:rPr lang="fr-FR" sz="1600" dirty="0" smtClean="0"/>
              <a:t> où N est le nom de la variable qui va recevoir l'information récupérée dans le fichier </a:t>
            </a:r>
            <a:r>
              <a:rPr lang="fr-FR" sz="1600" i="1" dirty="0" err="1" smtClean="0"/>
              <a:t>Fichier</a:t>
            </a:r>
            <a:endParaRPr lang="fr-FR" sz="1600" dirty="0" smtClean="0"/>
          </a:p>
          <a:p>
            <a:r>
              <a:rPr lang="fr-FR" sz="1600" dirty="0" smtClean="0"/>
              <a:t>(2) </a:t>
            </a:r>
            <a:r>
              <a:rPr lang="fr-FR" sz="1600" b="1" u="sng" dirty="0" smtClean="0"/>
              <a:t>écrire</a:t>
            </a:r>
            <a:r>
              <a:rPr lang="fr-FR" sz="1600" dirty="0" smtClean="0"/>
              <a:t> pour fournir de l'info au monde extérieur:</a:t>
            </a:r>
          </a:p>
          <a:p>
            <a:pPr>
              <a:buNone/>
            </a:pPr>
            <a:r>
              <a:rPr lang="fr-FR" sz="1600" dirty="0" smtClean="0"/>
              <a:t/>
            </a:r>
            <a:br>
              <a:rPr lang="fr-FR" sz="1600" dirty="0" smtClean="0"/>
            </a:br>
            <a:r>
              <a:rPr lang="fr-FR" sz="1600" u="sng" dirty="0" smtClean="0"/>
              <a:t>écrire</a:t>
            </a:r>
            <a:r>
              <a:rPr lang="fr-FR" sz="1600" dirty="0" smtClean="0"/>
              <a:t> "Bonjour tout le monde." où la partie entre guillemets est le message à afficher à l'écran</a:t>
            </a:r>
          </a:p>
          <a:p>
            <a:pPr>
              <a:buNone/>
            </a:pPr>
            <a:r>
              <a:rPr lang="fr-FR" sz="1600" dirty="0" smtClean="0"/>
              <a:t/>
            </a:r>
            <a:br>
              <a:rPr lang="fr-FR" sz="1600" dirty="0" smtClean="0"/>
            </a:br>
            <a:r>
              <a:rPr lang="fr-FR" sz="1600" u="sng" dirty="0" smtClean="0"/>
              <a:t>écrire</a:t>
            </a:r>
            <a:r>
              <a:rPr lang="fr-FR" sz="1600" dirty="0" smtClean="0"/>
              <a:t> N où N est le nom de la variable qui contient l'information à écrire </a:t>
            </a:r>
          </a:p>
          <a:p>
            <a:pPr>
              <a:buNone/>
            </a:pPr>
            <a:r>
              <a:rPr lang="fr-FR" sz="1600" dirty="0" smtClean="0"/>
              <a:t/>
            </a:r>
            <a:br>
              <a:rPr lang="fr-FR" sz="1600" dirty="0" smtClean="0"/>
            </a:br>
            <a:r>
              <a:rPr lang="fr-FR" sz="1600" u="sng" dirty="0" err="1" smtClean="0"/>
              <a:t>écrire</a:t>
            </a:r>
            <a:r>
              <a:rPr lang="fr-FR" sz="1600" dirty="0" smtClean="0"/>
              <a:t> N </a:t>
            </a:r>
            <a:r>
              <a:rPr lang="fr-FR" sz="1600" u="sng" dirty="0" smtClean="0"/>
              <a:t>sur</a:t>
            </a:r>
            <a:r>
              <a:rPr lang="fr-FR" sz="1600" dirty="0" smtClean="0"/>
              <a:t> </a:t>
            </a:r>
            <a:r>
              <a:rPr lang="fr-FR" sz="1600" i="1" dirty="0" smtClean="0"/>
              <a:t>Fichier</a:t>
            </a:r>
            <a:r>
              <a:rPr lang="fr-FR" sz="1600" dirty="0" smtClean="0"/>
              <a:t> où N est le nom de la variable qui contient l'information à écrire sur le fichier </a:t>
            </a:r>
            <a:r>
              <a:rPr lang="fr-FR" sz="1600" i="1" dirty="0" err="1" smtClean="0"/>
              <a:t>Fichier</a:t>
            </a:r>
            <a:r>
              <a:rPr lang="fr-FR" sz="1600" dirty="0" smtClean="0"/>
              <a:t>.</a:t>
            </a:r>
          </a:p>
          <a:p>
            <a:pPr>
              <a:buNone/>
            </a:pPr>
            <a:r>
              <a:rPr lang="fr-FR" sz="1600" dirty="0" smtClean="0"/>
              <a:t>Lorsque le programme </a:t>
            </a:r>
            <a:r>
              <a:rPr lang="fr-FR" sz="1600" i="1" dirty="0" smtClean="0"/>
              <a:t>travaille dans sa tête</a:t>
            </a:r>
            <a:r>
              <a:rPr lang="fr-FR" sz="1600" dirty="0" smtClean="0"/>
              <a:t>, on utilise l'assignation &lt;-- pour symboliser la mémorisation dans une variable. </a:t>
            </a:r>
          </a:p>
          <a:p>
            <a:pPr lvl="4">
              <a:buNone/>
            </a:pPr>
            <a:r>
              <a:rPr lang="en-GB" sz="1000" dirty="0" smtClean="0"/>
              <a:t>N &lt;-- N+2</a:t>
            </a:r>
            <a:endParaRPr lang="fr-FR" sz="1000" dirty="0" smtClean="0"/>
          </a:p>
          <a:p>
            <a:pPr lvl="4">
              <a:buNone/>
            </a:pPr>
            <a:r>
              <a:rPr lang="en-GB" sz="1000" dirty="0" smtClean="0"/>
              <a:t>St &lt;-- "Hello"</a:t>
            </a:r>
            <a:endParaRPr lang="fr-FR" sz="10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16</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 Calcul de l'intérêt et de la valeur acquise par une somme placée pendant un an à intérêt simple.  »</a:t>
            </a:r>
          </a:p>
          <a:p>
            <a:r>
              <a:rPr lang="fr-FR" dirty="0" smtClean="0"/>
              <a:t>L'énoncé du problème indique:</a:t>
            </a:r>
          </a:p>
          <a:p>
            <a:pPr lvl="1"/>
            <a:r>
              <a:rPr lang="fr-FR" dirty="0" smtClean="0"/>
              <a:t>les données fournies: deux nombres représentant les valeurs de la somme placée et du taux d'intérêt </a:t>
            </a:r>
          </a:p>
          <a:p>
            <a:pPr lvl="1"/>
            <a:r>
              <a:rPr lang="fr-FR" dirty="0" smtClean="0"/>
              <a:t>les résultats désirés: deux nombres représentant l'intérêt fourni par la somme placée ainsi que la valeur obtenue après placement d'un an. </a:t>
            </a:r>
          </a:p>
          <a:p>
            <a:r>
              <a:rPr lang="fr-FR" dirty="0" smtClean="0"/>
              <a:t>Il nous faut maintenant décrire les différentes étapes permettant de passer des données aux résultats. Nos connaissances générales nous permettent d'exprimer cette règle: </a:t>
            </a:r>
          </a:p>
          <a:p>
            <a:r>
              <a:rPr lang="fr-FR" dirty="0" smtClean="0"/>
              <a:t>"Pour obtenir l'intérêt fourni par la somme, il suffit de multiplier la somme par le taux d'intérêt divisé par cent; la valeur acquise s'obtient en additionnant ce dernier montant et la somme initiale."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Méthodologie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Dans cet exemple simple apparaissent les trois étapes qui caractérisent la résolution d'un problème sur ordinateur: </a:t>
            </a:r>
          </a:p>
          <a:p>
            <a:pPr lvl="1"/>
            <a:r>
              <a:rPr lang="fr-FR" b="1" dirty="0" smtClean="0"/>
              <a:t>comprendre la nature du problème</a:t>
            </a:r>
            <a:r>
              <a:rPr lang="fr-FR" dirty="0" smtClean="0"/>
              <a:t> posé et préciser les </a:t>
            </a:r>
            <a:r>
              <a:rPr lang="fr-FR" b="1" dirty="0" smtClean="0"/>
              <a:t>données</a:t>
            </a:r>
            <a:r>
              <a:rPr lang="fr-FR" dirty="0" smtClean="0"/>
              <a:t> fournies ("entrées" ou "</a:t>
            </a:r>
            <a:r>
              <a:rPr lang="fr-FR" b="1" dirty="0" smtClean="0"/>
              <a:t>input</a:t>
            </a:r>
            <a:r>
              <a:rPr lang="fr-FR" dirty="0" smtClean="0"/>
              <a:t>" en anglais) </a:t>
            </a:r>
          </a:p>
          <a:p>
            <a:pPr lvl="1"/>
            <a:r>
              <a:rPr lang="fr-FR" b="1" dirty="0" smtClean="0"/>
              <a:t>préciser les résultats</a:t>
            </a:r>
            <a:r>
              <a:rPr lang="fr-FR" dirty="0" smtClean="0"/>
              <a:t> que l'on désire obtenir ("sorties" ou "</a:t>
            </a:r>
            <a:r>
              <a:rPr lang="fr-FR" b="1" dirty="0" smtClean="0"/>
              <a:t>output</a:t>
            </a:r>
            <a:r>
              <a:rPr lang="fr-FR" dirty="0" smtClean="0"/>
              <a:t>" en anglais) </a:t>
            </a:r>
          </a:p>
          <a:p>
            <a:pPr lvl="1"/>
            <a:r>
              <a:rPr lang="fr-FR" b="1" dirty="0" smtClean="0"/>
              <a:t>déterminer le processus de transformation</a:t>
            </a:r>
            <a:r>
              <a:rPr lang="fr-FR" dirty="0" smtClean="0"/>
              <a:t> des données en résultats. </a:t>
            </a:r>
          </a:p>
          <a:p>
            <a:r>
              <a:rPr lang="fr-FR" dirty="0" smtClean="0"/>
              <a:t>Ces trois étapes ne sont pas indépendantes et leur ordre peut être modifié. </a:t>
            </a:r>
          </a:p>
          <a:p>
            <a:r>
              <a:rPr lang="fr-FR" dirty="0" smtClean="0"/>
              <a:t>Si les résultats fournis par l'ordinateur ne sont pas corrects, c'est qu'une erreur s'est glissée soit dans l'analyse du problème, soit dans la mise au point de l'algorithme, soit dans sa traduction en langage de programmation car l'ordinateur ne fait qu'exécuter scrupuleusement les opérations demandées.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Formalisation de l'algorithme</a:t>
            </a:r>
            <a:endParaRPr lang="fr-FR" dirty="0"/>
          </a:p>
        </p:txBody>
      </p:sp>
      <p:sp>
        <p:nvSpPr>
          <p:cNvPr id="3" name="Espace réservé du contenu 2"/>
          <p:cNvSpPr>
            <a:spLocks noGrp="1"/>
          </p:cNvSpPr>
          <p:nvPr>
            <p:ph sz="quarter" idx="1"/>
          </p:nvPr>
        </p:nvSpPr>
        <p:spPr/>
        <p:txBody>
          <a:bodyPr>
            <a:normAutofit fontScale="92500"/>
          </a:bodyPr>
          <a:lstStyle/>
          <a:p>
            <a:pPr>
              <a:buNone/>
            </a:pPr>
            <a:r>
              <a:rPr lang="fr-FR" dirty="0" smtClean="0"/>
              <a:t>L'exemple décrit ci-dessus deviendrait: </a:t>
            </a:r>
          </a:p>
          <a:p>
            <a:r>
              <a:rPr lang="fr-FR" dirty="0" smtClean="0"/>
              <a:t>(1) prendre connaissance de la somme initiale et du taux d'intérêt </a:t>
            </a:r>
          </a:p>
          <a:p>
            <a:r>
              <a:rPr lang="fr-FR" dirty="0" smtClean="0"/>
              <a:t>(2) multiplier la somme par le taux; diviser ce produit par 100; le quotient obtenu est l'intérêt de la somme </a:t>
            </a:r>
          </a:p>
          <a:p>
            <a:r>
              <a:rPr lang="fr-FR" dirty="0" smtClean="0"/>
              <a:t>(3) additionner ce montant et la somme initiale; cette somme est la valeur acquise </a:t>
            </a:r>
          </a:p>
          <a:p>
            <a:r>
              <a:rPr lang="fr-FR" dirty="0" smtClean="0"/>
              <a:t>(4) afficher les valeurs de l'intérêt et de la valeur acquise. </a:t>
            </a:r>
          </a:p>
          <a:p>
            <a:pPr>
              <a:buNone/>
            </a:pPr>
            <a:r>
              <a:rPr lang="fr-FR" dirty="0" smtClean="0"/>
              <a:t>Il est évident, même sur cet exemple simple, qu'une telle formalisation risque de produire un texte long, difficile à comprendre et ne mettant pas clairement en évidence les différentes étapes du traitement.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de description</a:t>
            </a:r>
            <a:endParaRPr lang="fr-FR" dirty="0"/>
          </a:p>
        </p:txBody>
      </p:sp>
      <p:sp>
        <p:nvSpPr>
          <p:cNvPr id="3" name="Espace réservé du contenu 2"/>
          <p:cNvSpPr>
            <a:spLocks noGrp="1"/>
          </p:cNvSpPr>
          <p:nvPr>
            <p:ph sz="quarter" idx="1"/>
          </p:nvPr>
        </p:nvSpPr>
        <p:spPr/>
        <p:txBody>
          <a:bodyPr>
            <a:normAutofit/>
          </a:bodyPr>
          <a:lstStyle/>
          <a:p>
            <a:r>
              <a:rPr lang="fr-FR" dirty="0" smtClean="0"/>
              <a:t>Dans un langage de description, les actions sont généralement décrites par un symbole ou un verbe à l'infinitif choisi pour éviter les confusions. Ce langage est appelé pseudo-code.</a:t>
            </a:r>
          </a:p>
          <a:p>
            <a:r>
              <a:rPr lang="fr-FR" dirty="0" smtClean="0"/>
              <a:t>Notre exemple devient: </a:t>
            </a:r>
          </a:p>
          <a:p>
            <a:pPr>
              <a:buNone/>
            </a:pPr>
            <a:r>
              <a:rPr lang="fr-FR" sz="1800" b="1" u="sng" dirty="0" smtClean="0"/>
              <a:t>écrire</a:t>
            </a:r>
            <a:r>
              <a:rPr lang="fr-FR" sz="1800" dirty="0" smtClean="0"/>
              <a:t> " Introduisez la somme initiale (en euros): " </a:t>
            </a:r>
          </a:p>
          <a:p>
            <a:pPr>
              <a:buNone/>
            </a:pPr>
            <a:r>
              <a:rPr lang="fr-FR" sz="1800" b="1" u="sng" dirty="0" smtClean="0"/>
              <a:t>lire</a:t>
            </a:r>
            <a:r>
              <a:rPr lang="fr-FR" sz="1800" dirty="0" smtClean="0"/>
              <a:t> somme_initiale </a:t>
            </a:r>
          </a:p>
          <a:p>
            <a:pPr>
              <a:buNone/>
            </a:pPr>
            <a:r>
              <a:rPr lang="fr-FR" sz="1800" b="1" u="sng" dirty="0" smtClean="0"/>
              <a:t>écrire</a:t>
            </a:r>
            <a:r>
              <a:rPr lang="fr-FR" sz="1800" dirty="0" smtClean="0"/>
              <a:t> " Introduisez le taux d'intérêt (ex: 3 pour 3%): " </a:t>
            </a:r>
          </a:p>
          <a:p>
            <a:pPr>
              <a:buNone/>
            </a:pPr>
            <a:r>
              <a:rPr lang="fr-FR" sz="1800" b="1" u="sng" dirty="0" smtClean="0"/>
              <a:t>lire</a:t>
            </a:r>
            <a:r>
              <a:rPr lang="fr-FR" sz="1800" dirty="0" smtClean="0"/>
              <a:t> taux </a:t>
            </a:r>
          </a:p>
          <a:p>
            <a:pPr>
              <a:buNone/>
            </a:pPr>
            <a:r>
              <a:rPr lang="fr-FR" sz="1800" dirty="0" smtClean="0"/>
              <a:t>intérêt &lt;-- somme_initiale * taux / 100 </a:t>
            </a:r>
          </a:p>
          <a:p>
            <a:pPr>
              <a:buNone/>
            </a:pPr>
            <a:r>
              <a:rPr lang="fr-FR" sz="1800" dirty="0" smtClean="0"/>
              <a:t>valeur_acquise &lt;-- somme_initiale + intérêt </a:t>
            </a:r>
          </a:p>
          <a:p>
            <a:pPr>
              <a:buNone/>
            </a:pPr>
            <a:r>
              <a:rPr lang="fr-FR" sz="1800" b="1" u="sng" dirty="0" smtClean="0"/>
              <a:t>écrire</a:t>
            </a:r>
            <a:r>
              <a:rPr lang="fr-FR" sz="1800" dirty="0" smtClean="0"/>
              <a:t> " L'intérêt fourni est de " , intérêt , " euros" </a:t>
            </a:r>
          </a:p>
          <a:p>
            <a:pPr>
              <a:buNone/>
            </a:pPr>
            <a:r>
              <a:rPr lang="fr-FR" sz="1800" b="1" u="sng" dirty="0" smtClean="0"/>
              <a:t>écrire</a:t>
            </a:r>
            <a:r>
              <a:rPr lang="fr-FR" sz="1800" dirty="0" smtClean="0"/>
              <a:t> " La somme après un an sera de " ,valeur_acquise , " euros" </a:t>
            </a:r>
          </a:p>
          <a:p>
            <a:pPr>
              <a:buNone/>
            </a:pPr>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Langage de description</a:t>
            </a:r>
            <a:endParaRPr lang="fr-FR" dirty="0"/>
          </a:p>
        </p:txBody>
      </p:sp>
      <p:sp>
        <p:nvSpPr>
          <p:cNvPr id="3" name="Espace réservé du contenu 2"/>
          <p:cNvSpPr>
            <a:spLocks noGrp="1"/>
          </p:cNvSpPr>
          <p:nvPr>
            <p:ph sz="quarter" idx="1"/>
          </p:nvPr>
        </p:nvSpPr>
        <p:spPr>
          <a:xfrm>
            <a:off x="457200" y="908720"/>
            <a:ext cx="7467600" cy="5565232"/>
          </a:xfrm>
        </p:spPr>
        <p:txBody>
          <a:bodyPr>
            <a:noAutofit/>
          </a:bodyPr>
          <a:lstStyle/>
          <a:p>
            <a:pPr>
              <a:buNone/>
            </a:pPr>
            <a:r>
              <a:rPr lang="fr-FR" sz="1800" dirty="0" smtClean="0"/>
              <a:t>Nous pouvons remarquer deux verbes particuliers: </a:t>
            </a:r>
          </a:p>
          <a:p>
            <a:pPr lvl="0"/>
            <a:r>
              <a:rPr lang="fr-FR" sz="1800" b="1" u="sng" dirty="0" smtClean="0"/>
              <a:t>lire</a:t>
            </a:r>
            <a:r>
              <a:rPr lang="fr-FR" sz="1800" dirty="0" smtClean="0"/>
              <a:t> qui correspond à la saisie, à l'introduction des données; </a:t>
            </a:r>
          </a:p>
          <a:p>
            <a:pPr lvl="0"/>
            <a:r>
              <a:rPr lang="fr-FR" sz="1800" b="1" u="sng" dirty="0" smtClean="0"/>
              <a:t>écrire</a:t>
            </a:r>
            <a:r>
              <a:rPr lang="fr-FR" sz="1800" dirty="0" smtClean="0"/>
              <a:t> qui exécute l'affichage à l'écran ou l'impression des résultats. </a:t>
            </a:r>
          </a:p>
          <a:p>
            <a:pPr>
              <a:buNone/>
            </a:pPr>
            <a:endParaRPr lang="fr-FR" sz="1800" dirty="0" smtClean="0"/>
          </a:p>
          <a:p>
            <a:r>
              <a:rPr lang="fr-FR" sz="1800" dirty="0" smtClean="0"/>
              <a:t>Ces verbes sont soulignés pour indiquer qu'ils ont un sens particulier, qu'il est interdit de les utiliser dans un autre sens et qu'ils seront traduits pour être rendus compréhensibles par la machine. </a:t>
            </a:r>
          </a:p>
          <a:p>
            <a:r>
              <a:rPr lang="fr-FR" sz="1800" dirty="0" smtClean="0"/>
              <a:t>Les valeurs manipulées dans cet algorithme sont des </a:t>
            </a:r>
            <a:r>
              <a:rPr lang="fr-FR" sz="1800" b="1" dirty="0" smtClean="0"/>
              <a:t>constantes</a:t>
            </a:r>
            <a:r>
              <a:rPr lang="fr-FR" sz="1800" dirty="0" smtClean="0"/>
              <a:t> (100) et des </a:t>
            </a:r>
            <a:r>
              <a:rPr lang="fr-FR" sz="1800" b="1" dirty="0" smtClean="0"/>
              <a:t>variables</a:t>
            </a:r>
            <a:r>
              <a:rPr lang="fr-FR" sz="1800" dirty="0" smtClean="0"/>
              <a:t> (somme_initiale, taux, intérêt, valeur_acquise). Il est pratique de choisir le nom des variables de manière à rappeler la signification de la valeur qu'elles représentent. Ce nom est souvent appelé identificateur de la variable. Les variables jouent le rôle de "</a:t>
            </a:r>
            <a:r>
              <a:rPr lang="fr-FR" sz="1800" b="1" dirty="0" smtClean="0"/>
              <a:t>tiroirs</a:t>
            </a:r>
            <a:r>
              <a:rPr lang="fr-FR" sz="1800" dirty="0" smtClean="0"/>
              <a:t>" dans lesquels on place une valeur durant l'exécution de l'algorithme. </a:t>
            </a:r>
          </a:p>
          <a:p>
            <a:r>
              <a:rPr lang="fr-FR" sz="1800" dirty="0" smtClean="0"/>
              <a:t>Ainsi, </a:t>
            </a:r>
            <a:r>
              <a:rPr lang="fr-FR" sz="1800" b="1" u="sng" dirty="0" smtClean="0"/>
              <a:t>lire</a:t>
            </a:r>
            <a:r>
              <a:rPr lang="fr-FR" sz="1800" dirty="0" smtClean="0"/>
              <a:t> somme_initiale signifie que l'on introduit dans le tiroir baptisé </a:t>
            </a:r>
            <a:r>
              <a:rPr lang="fr-FR" sz="1800" i="1" dirty="0" smtClean="0"/>
              <a:t>somme_initiale</a:t>
            </a:r>
            <a:r>
              <a:rPr lang="fr-FR" sz="1800" dirty="0" smtClean="0"/>
              <a:t> la valeur numérique entrée au clavier lors de l'exécution du programme. </a:t>
            </a:r>
          </a:p>
          <a:p>
            <a:pPr>
              <a:buNone/>
            </a:pPr>
            <a:endParaRPr lang="fr-FR" sz="1200" dirty="0" smtClean="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 de description</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Le contenu d'un de ces tiroirs peut être modifié en y plaçant le résultat d'un calcul. Cette instruction porte le nom d'</a:t>
            </a:r>
            <a:r>
              <a:rPr lang="fr-FR" b="1" dirty="0" smtClean="0"/>
              <a:t>assignation</a:t>
            </a:r>
            <a:r>
              <a:rPr lang="fr-FR" dirty="0" smtClean="0"/>
              <a:t> ou </a:t>
            </a:r>
            <a:r>
              <a:rPr lang="fr-FR" b="1" dirty="0" smtClean="0"/>
              <a:t>affectation</a:t>
            </a:r>
            <a:r>
              <a:rPr lang="fr-FR" dirty="0" smtClean="0"/>
              <a:t> et se représente par une flèche (&lt;--). </a:t>
            </a:r>
          </a:p>
          <a:p>
            <a:r>
              <a:rPr lang="fr-FR" dirty="0" smtClean="0"/>
              <a:t>Ainsi, intérêt &lt;-- </a:t>
            </a:r>
            <a:r>
              <a:rPr lang="fr-FR" dirty="0" err="1" smtClean="0"/>
              <a:t>somme_initiale</a:t>
            </a:r>
            <a:r>
              <a:rPr lang="fr-FR" dirty="0" smtClean="0"/>
              <a:t> * taux /100  signifie que l'on place dans le tiroir </a:t>
            </a:r>
            <a:r>
              <a:rPr lang="fr-FR" i="1" dirty="0" smtClean="0"/>
              <a:t>intérêt</a:t>
            </a:r>
            <a:r>
              <a:rPr lang="fr-FR" dirty="0" smtClean="0"/>
              <a:t> le résultat de l'opération figurant à droite de la flèche. Cette instruction se lit: assigner à la variable </a:t>
            </a:r>
            <a:r>
              <a:rPr lang="fr-FR" i="1" dirty="0" smtClean="0"/>
              <a:t>intérêt</a:t>
            </a:r>
            <a:r>
              <a:rPr lang="fr-FR" dirty="0" smtClean="0"/>
              <a:t> la valeur de l'expression de droite. </a:t>
            </a:r>
          </a:p>
          <a:p>
            <a:r>
              <a:rPr lang="fr-FR" dirty="0" smtClean="0"/>
              <a:t>Les expressions symbolisant les calculs à effectuer sont représentées par des formules algébriques faisant intervenir les noms des variables, des symboles mathématiques ("+" pour l'addition, "-" pour la soustraction, "*" pour la multiplication, "/" pour la division, ...) et des constantes numériques. </a:t>
            </a:r>
          </a:p>
          <a:p>
            <a:r>
              <a:rPr lang="fr-FR" dirty="0" smtClean="0"/>
              <a:t>La description d'une action et des objets qui y participent porte le nom d'</a:t>
            </a:r>
            <a:r>
              <a:rPr lang="fr-FR" b="1" dirty="0" smtClean="0"/>
              <a:t>instruction</a:t>
            </a:r>
            <a:r>
              <a:rPr lang="fr-FR" dirty="0" smtClean="0"/>
              <a:t>. L'ordre dans lequel les différentes opérations seront écrites indique l'ordre dans lequel elles seront exécutées: de haut en bas. Il s'agit d'une </a:t>
            </a:r>
            <a:r>
              <a:rPr lang="fr-FR" b="1" dirty="0" smtClean="0"/>
              <a:t>exécution</a:t>
            </a:r>
            <a:r>
              <a:rPr lang="fr-FR" dirty="0" smtClean="0"/>
              <a:t> </a:t>
            </a:r>
            <a:r>
              <a:rPr lang="fr-FR" b="1" dirty="0" smtClean="0"/>
              <a:t>séquentielle</a:t>
            </a:r>
            <a:r>
              <a:rPr lang="fr-FR" dirty="0" smtClean="0"/>
              <a:t>.</a:t>
            </a:r>
            <a:r>
              <a:rPr lang="fr-FR" b="1" dirty="0" smtClean="0"/>
              <a:t> </a:t>
            </a: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Qualités d'un algorithme, d'un programme</a:t>
            </a:r>
            <a:endParaRPr lang="fr-FR" dirty="0"/>
          </a:p>
        </p:txBody>
      </p:sp>
      <p:sp>
        <p:nvSpPr>
          <p:cNvPr id="3" name="Espace réservé du contenu 2"/>
          <p:cNvSpPr>
            <a:spLocks noGrp="1"/>
          </p:cNvSpPr>
          <p:nvPr>
            <p:ph sz="quarter" idx="1"/>
          </p:nvPr>
        </p:nvSpPr>
        <p:spPr>
          <a:xfrm>
            <a:off x="457200" y="1600200"/>
            <a:ext cx="8003232" cy="5257800"/>
          </a:xfrm>
        </p:spPr>
        <p:txBody>
          <a:bodyPr>
            <a:normAutofit fontScale="70000" lnSpcReduction="20000"/>
          </a:bodyPr>
          <a:lstStyle/>
          <a:p>
            <a:r>
              <a:rPr lang="fr-FR" dirty="0" smtClean="0"/>
              <a:t>Tout programme fourni à l'ordinateur n'est que la traduction dans un langage de programmation d'un algorithme mis au point pour résoudre un problème donné. Pour obtenir un bon programme, il faut partir d'un bon algorithme. Il doit, entre autres, posséder les </a:t>
            </a:r>
            <a:r>
              <a:rPr lang="fr-FR" b="1" dirty="0" smtClean="0"/>
              <a:t>qualités</a:t>
            </a:r>
            <a:r>
              <a:rPr lang="fr-FR" dirty="0" smtClean="0"/>
              <a:t> suivantes: </a:t>
            </a:r>
          </a:p>
          <a:p>
            <a:pPr lvl="1"/>
            <a:r>
              <a:rPr lang="fr-FR" dirty="0" smtClean="0"/>
              <a:t>être </a:t>
            </a:r>
            <a:r>
              <a:rPr lang="fr-FR" b="1" dirty="0" smtClean="0"/>
              <a:t>clair</a:t>
            </a:r>
            <a:r>
              <a:rPr lang="fr-FR" dirty="0" smtClean="0"/>
              <a:t>, facile à comprendre par tous ceux qui le lisent (</a:t>
            </a:r>
            <a:r>
              <a:rPr lang="fr-FR" b="1" dirty="0" smtClean="0"/>
              <a:t>structure</a:t>
            </a:r>
            <a:r>
              <a:rPr lang="fr-FR" dirty="0" smtClean="0"/>
              <a:t> et </a:t>
            </a:r>
            <a:r>
              <a:rPr lang="fr-FR" b="1" dirty="0" smtClean="0"/>
              <a:t>documentation</a:t>
            </a:r>
            <a:r>
              <a:rPr lang="fr-FR" dirty="0" smtClean="0"/>
              <a:t>) </a:t>
            </a:r>
          </a:p>
          <a:p>
            <a:pPr lvl="1"/>
            <a:r>
              <a:rPr lang="fr-FR" dirty="0" smtClean="0"/>
              <a:t>présenter la plus </a:t>
            </a:r>
            <a:r>
              <a:rPr lang="fr-FR" b="1" dirty="0" smtClean="0"/>
              <a:t>grande généralité</a:t>
            </a:r>
            <a:r>
              <a:rPr lang="fr-FR" dirty="0" smtClean="0"/>
              <a:t> possible pour répondre au plus grand nombre de cas possibles </a:t>
            </a:r>
          </a:p>
          <a:p>
            <a:pPr lvl="1"/>
            <a:r>
              <a:rPr lang="fr-FR" dirty="0" smtClean="0"/>
              <a:t>être d'une </a:t>
            </a:r>
            <a:r>
              <a:rPr lang="fr-FR" b="1" dirty="0" smtClean="0"/>
              <a:t>utilisation aisée</a:t>
            </a:r>
            <a:r>
              <a:rPr lang="fr-FR" dirty="0" smtClean="0"/>
              <a:t> même par ceux qui ne l'ont pas écrit et ce grâce aux messages apparaissant à l'écran qui indiqueront quelles sont les données à fournir et sous quelle forme elles doivent être introduites ainsi que les différentes actions attendues de la part de l'utilisateur </a:t>
            </a:r>
          </a:p>
          <a:p>
            <a:pPr lvl="1"/>
            <a:r>
              <a:rPr lang="fr-FR" dirty="0" smtClean="0"/>
              <a:t>être conçu de manière à limiter le nombre d'opérations à effectuer et la place occupée en mémoire. </a:t>
            </a:r>
          </a:p>
          <a:p>
            <a:endParaRPr lang="fr-FR" dirty="0" smtClean="0"/>
          </a:p>
          <a:p>
            <a:r>
              <a:rPr lang="fr-FR" dirty="0" smtClean="0"/>
              <a:t>Une des meilleures façons de rendre un algorithme clair et compréhensible est d'utiliser une programmation structurée n'utilisant qu'un petit nombre de structures indépendantes du langage de programmation utilisé. Une technique d'élaboration d'un bon algorithme est appelée </a:t>
            </a:r>
            <a:r>
              <a:rPr lang="fr-FR" b="1" dirty="0" smtClean="0"/>
              <a:t>méthode descendante</a:t>
            </a:r>
            <a:r>
              <a:rPr lang="fr-FR" dirty="0" smtClean="0"/>
              <a:t> (</a:t>
            </a:r>
            <a:r>
              <a:rPr lang="fr-FR" b="1" dirty="0" smtClean="0"/>
              <a:t>top down</a:t>
            </a:r>
            <a:r>
              <a:rPr lang="fr-FR" dirty="0" smtClean="0"/>
              <a:t>). Elle consiste à considérer un problème dans son ensemble, à préciser les données fournies et les résultats à obtenir puis à </a:t>
            </a:r>
            <a:r>
              <a:rPr lang="fr-FR" b="1" dirty="0" smtClean="0"/>
              <a:t>décomposer</a:t>
            </a:r>
            <a:r>
              <a:rPr lang="fr-FR" dirty="0" smtClean="0"/>
              <a:t> le problème en plusieurs sous-problèmes plus simples qui seront traités séparément et éventuellement décomposés eux-mêmes de manière plus fine. </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smtClean="0"/>
              <a:t>Exemple</a:t>
            </a:r>
            <a:endParaRPr lang="fr-FR" dirty="0"/>
          </a:p>
        </p:txBody>
      </p:sp>
      <p:sp>
        <p:nvSpPr>
          <p:cNvPr id="3" name="Espace réservé du contenu 2"/>
          <p:cNvSpPr>
            <a:spLocks noGrp="1"/>
          </p:cNvSpPr>
          <p:nvPr>
            <p:ph sz="quarter" idx="1"/>
          </p:nvPr>
        </p:nvSpPr>
        <p:spPr>
          <a:xfrm>
            <a:off x="457200" y="836712"/>
            <a:ext cx="7467600" cy="5832648"/>
          </a:xfrm>
        </p:spPr>
        <p:txBody>
          <a:bodyPr>
            <a:noAutofit/>
          </a:bodyPr>
          <a:lstStyle/>
          <a:p>
            <a:pPr>
              <a:buNone/>
            </a:pPr>
            <a:r>
              <a:rPr lang="fr-FR" sz="1600" dirty="0" smtClean="0"/>
              <a:t>Imaginons un robot domestique à qui nous devons fournir un algorithme lui permettant de préparer une tasse de café soluble. Une première version de l'algorithme pourrait être: </a:t>
            </a:r>
          </a:p>
          <a:p>
            <a:pPr lvl="1"/>
            <a:r>
              <a:rPr lang="fr-FR" sz="1050" dirty="0" smtClean="0"/>
              <a:t>(1) faire bouillir de l'eau </a:t>
            </a:r>
          </a:p>
          <a:p>
            <a:pPr lvl="1"/>
            <a:r>
              <a:rPr lang="fr-FR" sz="1050" dirty="0" smtClean="0"/>
              <a:t>(2) mettre le café dans la tasse </a:t>
            </a:r>
          </a:p>
          <a:p>
            <a:pPr lvl="1"/>
            <a:r>
              <a:rPr lang="fr-FR" sz="1050" dirty="0" smtClean="0"/>
              <a:t>(3) ajouter l'eau dans la tasse </a:t>
            </a:r>
          </a:p>
          <a:p>
            <a:pPr>
              <a:buNone/>
            </a:pPr>
            <a:r>
              <a:rPr lang="fr-FR" sz="1600" dirty="0" smtClean="0"/>
              <a:t>Les étapes de cet algorithme ne sont probablement pas assez détaillées pour que le robot puisse les interpréter. Chaque étape doit donc être affinée en une suite d'étapes plus élémentaires, chacune étant spécifiée d'une manière plus détaillée que dans la première version.</a:t>
            </a:r>
          </a:p>
          <a:p>
            <a:pPr>
              <a:buNone/>
            </a:pPr>
            <a:r>
              <a:rPr lang="fr-FR" sz="1600" dirty="0" smtClean="0"/>
              <a:t> Ainsi l'étape </a:t>
            </a:r>
          </a:p>
          <a:p>
            <a:pPr lvl="1"/>
            <a:r>
              <a:rPr lang="fr-FR" sz="1400" dirty="0" smtClean="0"/>
              <a:t>(1) faire bouillir l'eau peut être affiné en </a:t>
            </a:r>
          </a:p>
          <a:p>
            <a:pPr lvl="2"/>
            <a:r>
              <a:rPr lang="fr-FR" sz="1050" dirty="0" smtClean="0"/>
              <a:t>(1.1) remplir la bouilloire d'eau </a:t>
            </a:r>
          </a:p>
          <a:p>
            <a:pPr lvl="2"/>
            <a:r>
              <a:rPr lang="fr-FR" sz="1050" dirty="0" smtClean="0"/>
              <a:t>(1.2) brancher la bouilloire sur le secteur </a:t>
            </a:r>
          </a:p>
          <a:p>
            <a:pPr lvl="2"/>
            <a:r>
              <a:rPr lang="fr-FR" sz="1050" dirty="0" smtClean="0"/>
              <a:t>(1.3) attendre l'ébullition </a:t>
            </a:r>
          </a:p>
          <a:p>
            <a:pPr lvl="2"/>
            <a:r>
              <a:rPr lang="fr-FR" sz="1050" dirty="0" smtClean="0"/>
              <a:t>(1.4) débrancher la bouilloire </a:t>
            </a:r>
          </a:p>
          <a:p>
            <a:pPr>
              <a:buNone/>
            </a:pPr>
            <a:r>
              <a:rPr lang="fr-FR" sz="1600" dirty="0" smtClean="0"/>
              <a:t>De même, </a:t>
            </a:r>
          </a:p>
          <a:p>
            <a:pPr lvl="1"/>
            <a:r>
              <a:rPr lang="fr-FR" sz="1600" dirty="0" smtClean="0"/>
              <a:t>(2) mettre le café dans la tasse pourrait être affiné en </a:t>
            </a:r>
          </a:p>
          <a:p>
            <a:pPr lvl="2"/>
            <a:r>
              <a:rPr lang="fr-FR" sz="1050" dirty="0" smtClean="0"/>
              <a:t>(2.1) ouvrir le pot à café </a:t>
            </a:r>
          </a:p>
          <a:p>
            <a:pPr lvl="2"/>
            <a:r>
              <a:rPr lang="fr-FR" sz="1050" dirty="0" smtClean="0"/>
              <a:t>(2.2) prendre </a:t>
            </a:r>
            <a:r>
              <a:rPr lang="fr-FR" sz="1050" smtClean="0"/>
              <a:t>une cuillère </a:t>
            </a:r>
            <a:r>
              <a:rPr lang="fr-FR" sz="1050" dirty="0" smtClean="0"/>
              <a:t>à café </a:t>
            </a:r>
          </a:p>
          <a:p>
            <a:pPr lvl="2"/>
            <a:r>
              <a:rPr lang="fr-FR" sz="1050" dirty="0" smtClean="0"/>
              <a:t>(2.3) plonger la cuillère dans le pot </a:t>
            </a:r>
          </a:p>
          <a:p>
            <a:pPr lvl="2"/>
            <a:r>
              <a:rPr lang="fr-FR" sz="1050" dirty="0" smtClean="0"/>
              <a:t>(2.4) verser le contenu de la cuillère dans la tasse </a:t>
            </a:r>
          </a:p>
          <a:p>
            <a:pPr lvl="2"/>
            <a:r>
              <a:rPr lang="fr-FR" sz="1050" dirty="0" smtClean="0"/>
              <a:t>(2.5) fermer le pot à café </a:t>
            </a:r>
          </a:p>
          <a:p>
            <a:pPr lvl="1"/>
            <a:r>
              <a:rPr lang="fr-FR" sz="1600" dirty="0" smtClean="0"/>
              <a:t>(3) ajouter de l'eau dans la tasse pourrait être affinée en </a:t>
            </a:r>
          </a:p>
          <a:p>
            <a:pPr lvl="2"/>
            <a:r>
              <a:rPr lang="fr-FR" sz="1050" dirty="0" smtClean="0"/>
              <a:t>(3.1) verser de l'eau dans la tasse jusqu'à ce que celle-ci soit pleine </a:t>
            </a:r>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D5C86-6AB9-4668-8C4E-0B88342C094E}">
  <ds:schemaRefs>
    <ds:schemaRef ds:uri="http://purl.org/dc/elements/1.1/"/>
    <ds:schemaRef ds:uri="http://schemas.microsoft.com/office/2006/documentManagement/types"/>
    <ds:schemaRef ds:uri="http://schemas.microsoft.com/office/infopath/2007/PartnerControls"/>
    <ds:schemaRef ds:uri="http://purl.org/dc/dcmitype/"/>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C359D5-C718-4D95-8DBD-F762153C4A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A99AAC-59D3-4004-975A-4E5687589F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1951</TotalTime>
  <Words>2070</Words>
  <Application>Microsoft Office PowerPoint</Application>
  <PresentationFormat>Affichage à l'écran (4:3)</PresentationFormat>
  <Paragraphs>197</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Oriel</vt:lpstr>
      <vt:lpstr>Représenter un algorithme avec le PSEUDO CODE</vt:lpstr>
      <vt:lpstr>Exemple</vt:lpstr>
      <vt:lpstr>Méthodologie</vt:lpstr>
      <vt:lpstr>Formalisation de l'algorithme</vt:lpstr>
      <vt:lpstr>Langage de description</vt:lpstr>
      <vt:lpstr>Langage de description</vt:lpstr>
      <vt:lpstr>Langage de description</vt:lpstr>
      <vt:lpstr>Qualités d'un algorithme, d'un programme</vt:lpstr>
      <vt:lpstr>Exemple</vt:lpstr>
      <vt:lpstr>EXEMPLE</vt:lpstr>
      <vt:lpstr>Langage de description: Instructions</vt:lpstr>
      <vt:lpstr>Langage de description: Instructions</vt:lpstr>
      <vt:lpstr>Exemples</vt:lpstr>
      <vt:lpstr>Langage de description: déclaration</vt:lpstr>
      <vt:lpstr>Langage de description: déclaration</vt:lpstr>
      <vt:lpstr>Résumé</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CRM</cp:lastModifiedBy>
  <cp:revision>82</cp:revision>
  <dcterms:created xsi:type="dcterms:W3CDTF">2012-01-09T11:14:09Z</dcterms:created>
  <dcterms:modified xsi:type="dcterms:W3CDTF">2017-06-08T08:07:46Z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