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320" r:id="rId5"/>
    <p:sldId id="339" r:id="rId6"/>
    <p:sldId id="340" r:id="rId7"/>
    <p:sldId id="341" r:id="rId8"/>
    <p:sldId id="342" r:id="rId9"/>
    <p:sldId id="343" r:id="rId10"/>
    <p:sldId id="344" r:id="rId11"/>
    <p:sldId id="345" r:id="rId12"/>
    <p:sldId id="346" r:id="rId13"/>
    <p:sldId id="347" r:id="rId14"/>
    <p:sldId id="348" r:id="rId15"/>
    <p:sldId id="349"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9291A-5DAE-4EE1-9D69-B16959A39590}" type="datetimeFigureOut">
              <a:rPr lang="fr-FR" smtClean="0"/>
              <a:pPr/>
              <a:t>18/04/2016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BF368-9F84-4245-8E19-288B19CB35A7}" type="slidenum">
              <a:rPr lang="fr-FR" smtClean="0"/>
              <a:pPr/>
              <a:t>‹N°›</a:t>
            </a:fld>
            <a:endParaRPr lang="fr-FR"/>
          </a:p>
        </p:txBody>
      </p:sp>
    </p:spTree>
    <p:extLst>
      <p:ext uri="{BB962C8B-B14F-4D97-AF65-F5344CB8AC3E}">
        <p14:creationId xmlns:p14="http://schemas.microsoft.com/office/powerpoint/2010/main" val="726617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CDBF368-9F84-4245-8E19-288B19CB35A7}"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61919BCA-2082-4EBC-AB78-5A5F82DE749F}" type="datetime1">
              <a:rPr lang="fr-FR" smtClean="0"/>
              <a:pPr/>
              <a:t>18/04/2016</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0875FFD7-4588-4CA7-B527-348D09077B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633E2EE-8D8C-4E57-BA5B-EE227318E96E}" type="datetime1">
              <a:rPr lang="fr-FR" smtClean="0"/>
              <a:pPr/>
              <a:t>18/04/2016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89C80CE-C9E9-4EC4-861C-C105359AACE4}" type="datetime1">
              <a:rPr lang="fr-FR" smtClean="0"/>
              <a:pPr/>
              <a:t>18/04/2016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CAEC87DB-B04F-4C05-8DD8-AB5414A39412}" type="datetime1">
              <a:rPr lang="fr-FR" smtClean="0"/>
              <a:pPr/>
              <a:t>18/04/2016</a:t>
            </a:fld>
            <a:endParaRPr lang="fr-FR"/>
          </a:p>
        </p:txBody>
      </p:sp>
      <p:sp>
        <p:nvSpPr>
          <p:cNvPr id="9" name="Espace réservé du numéro de diapositive 8"/>
          <p:cNvSpPr>
            <a:spLocks noGrp="1"/>
          </p:cNvSpPr>
          <p:nvPr>
            <p:ph type="sldNum" sz="quarter" idx="15"/>
          </p:nvPr>
        </p:nvSpPr>
        <p:spPr/>
        <p:txBody>
          <a:bodyPr rtlCol="0"/>
          <a:lstStyle/>
          <a:p>
            <a:fld id="{0875FFD7-4588-4CA7-B527-348D09077B50}" type="slidenum">
              <a:rPr lang="fr-FR" smtClean="0"/>
              <a:pPr/>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CA50F762-BF91-4C40-AF4B-0A49C633CFF4}" type="datetime1">
              <a:rPr lang="fr-FR" smtClean="0"/>
              <a:pPr/>
              <a:t>18/04/2016</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0875FFD7-4588-4CA7-B527-348D09077B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E2AAE9C9-DBC3-4713-8F17-A7E30CC35CED}" type="datetime1">
              <a:rPr lang="fr-FR" smtClean="0"/>
              <a:pPr/>
              <a:t>18/04/2016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75FFD7-4588-4CA7-B527-348D09077B50}" type="slidenum">
              <a:rPr lang="fr-FR" smtClean="0"/>
              <a:pPr/>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CD19C9A0-3368-4AE3-86B3-875F1C59D6A6}" type="datetime1">
              <a:rPr lang="fr-FR" smtClean="0"/>
              <a:pPr/>
              <a:t>18/04/2016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875FFD7-4588-4CA7-B527-348D09077B50}" type="slidenum">
              <a:rPr lang="fr-FR" smtClean="0"/>
              <a:pPr/>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E1B633A3-A19A-49B8-B7E4-E7A94068DAC6}" type="datetime1">
              <a:rPr lang="fr-FR" smtClean="0"/>
              <a:pPr/>
              <a:t>18/04/2016</a:t>
            </a:fld>
            <a:endParaRPr lang="fr-FR"/>
          </a:p>
        </p:txBody>
      </p:sp>
      <p:sp>
        <p:nvSpPr>
          <p:cNvPr id="7" name="Espace réservé du numéro de diapositive 6"/>
          <p:cNvSpPr>
            <a:spLocks noGrp="1"/>
          </p:cNvSpPr>
          <p:nvPr>
            <p:ph type="sldNum" sz="quarter" idx="11"/>
          </p:nvPr>
        </p:nvSpPr>
        <p:spPr/>
        <p:txBody>
          <a:bodyPr rtlCol="0"/>
          <a:lstStyle/>
          <a:p>
            <a:fld id="{0875FFD7-4588-4CA7-B527-348D09077B50}" type="slidenum">
              <a:rPr lang="fr-FR" smtClean="0"/>
              <a:pPr/>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D26496-6DF6-48B2-B24F-BCB2F45FA00A}" type="datetime1">
              <a:rPr lang="fr-FR" smtClean="0"/>
              <a:pPr/>
              <a:t>18/04/2016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A6BEAC7F-FE0A-4906-AC20-6C9F3EAD9402}" type="datetime1">
              <a:rPr lang="fr-FR" smtClean="0"/>
              <a:pPr/>
              <a:t>18/04/2016</a:t>
            </a:fld>
            <a:endParaRPr lang="fr-FR"/>
          </a:p>
        </p:txBody>
      </p:sp>
      <p:sp>
        <p:nvSpPr>
          <p:cNvPr id="22" name="Espace réservé du numéro de diapositive 21"/>
          <p:cNvSpPr>
            <a:spLocks noGrp="1"/>
          </p:cNvSpPr>
          <p:nvPr>
            <p:ph type="sldNum" sz="quarter" idx="15"/>
          </p:nvPr>
        </p:nvSpPr>
        <p:spPr/>
        <p:txBody>
          <a:bodyPr rtlCol="0"/>
          <a:lstStyle/>
          <a:p>
            <a:fld id="{0875FFD7-4588-4CA7-B527-348D09077B50}" type="slidenum">
              <a:rPr lang="fr-FR" smtClean="0"/>
              <a:pPr/>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D7E2ADCF-A2C1-4ABE-A1D6-CB70B460E390}" type="datetime1">
              <a:rPr lang="fr-FR" smtClean="0"/>
              <a:pPr/>
              <a:t>18/04/2016</a:t>
            </a:fld>
            <a:endParaRPr lang="fr-FR"/>
          </a:p>
        </p:txBody>
      </p:sp>
      <p:sp>
        <p:nvSpPr>
          <p:cNvPr id="18" name="Espace réservé du numéro de diapositive 17"/>
          <p:cNvSpPr>
            <a:spLocks noGrp="1"/>
          </p:cNvSpPr>
          <p:nvPr>
            <p:ph type="sldNum" sz="quarter" idx="11"/>
          </p:nvPr>
        </p:nvSpPr>
        <p:spPr/>
        <p:txBody>
          <a:bodyPr rtlCol="0"/>
          <a:lstStyle/>
          <a:p>
            <a:fld id="{0875FFD7-4588-4CA7-B527-348D09077B50}" type="slidenum">
              <a:rPr lang="fr-FR" smtClean="0"/>
              <a:pPr/>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20F01F-6BA5-49B8-9DD5-41DD97E9BDC3}" type="datetime1">
              <a:rPr lang="fr-FR" smtClean="0"/>
              <a:pPr/>
              <a:t>18/04/2016</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875FFD7-4588-4CA7-B527-348D09077B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Les tableaux</a:t>
            </a:r>
            <a:endParaRPr lang="fr-FR" dirty="0"/>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1</a:t>
            </a:fld>
            <a:endParaRPr lang="fr-F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9599" y="188640"/>
            <a:ext cx="2160240" cy="14401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Les tableaux: </a:t>
            </a:r>
            <a:r>
              <a:rPr lang="fr-FR" b="1" dirty="0" smtClean="0"/>
              <a:t>Autre exemple</a:t>
            </a:r>
            <a:endParaRPr lang="fr-FR" dirty="0"/>
          </a:p>
        </p:txBody>
      </p:sp>
      <p:sp>
        <p:nvSpPr>
          <p:cNvPr id="3" name="Espace réservé du contenu 2"/>
          <p:cNvSpPr>
            <a:spLocks noGrp="1"/>
          </p:cNvSpPr>
          <p:nvPr>
            <p:ph sz="quarter" idx="1"/>
          </p:nvPr>
        </p:nvSpPr>
        <p:spPr>
          <a:xfrm>
            <a:off x="457200" y="836712"/>
            <a:ext cx="7467600" cy="5637240"/>
          </a:xfrm>
        </p:spPr>
        <p:txBody>
          <a:bodyPr>
            <a:normAutofit fontScale="77500" lnSpcReduction="20000"/>
          </a:bodyPr>
          <a:lstStyle/>
          <a:p>
            <a:pPr>
              <a:buNone/>
            </a:pPr>
            <a:r>
              <a:rPr lang="fr-FR" sz="2800" b="1" u="sng" dirty="0" smtClean="0"/>
              <a:t>tableau</a:t>
            </a:r>
            <a:r>
              <a:rPr lang="fr-FR" sz="2800" dirty="0" smtClean="0"/>
              <a:t> nbStagF(5) </a:t>
            </a:r>
            <a:r>
              <a:rPr lang="fr-FR" sz="2800" b="1" u="sng" dirty="0" smtClean="0"/>
              <a:t>d'entier</a:t>
            </a:r>
            <a:r>
              <a:rPr lang="fr-FR" sz="2800" dirty="0" smtClean="0"/>
              <a:t>  </a:t>
            </a:r>
            <a:r>
              <a:rPr lang="fr-FR" sz="2800" i="1" dirty="0" smtClean="0"/>
              <a:t>// Déclaration du tableau des compteurs</a:t>
            </a:r>
            <a:endParaRPr lang="fr-FR" sz="2800" dirty="0" smtClean="0"/>
          </a:p>
          <a:p>
            <a:pPr>
              <a:buNone/>
            </a:pPr>
            <a:r>
              <a:rPr lang="fr-FR" sz="2800" b="1" u="sng" dirty="0" smtClean="0"/>
              <a:t>tableau</a:t>
            </a:r>
            <a:r>
              <a:rPr lang="fr-FR" sz="2800" dirty="0" smtClean="0"/>
              <a:t> codeForm(5) </a:t>
            </a:r>
            <a:r>
              <a:rPr lang="fr-FR" sz="2800" b="1" u="sng" dirty="0" smtClean="0"/>
              <a:t>de chaine</a:t>
            </a:r>
            <a:r>
              <a:rPr lang="fr-FR" sz="2800" dirty="0" smtClean="0"/>
              <a:t>  </a:t>
            </a:r>
            <a:r>
              <a:rPr lang="fr-FR" sz="2800" i="1" dirty="0" smtClean="0"/>
              <a:t>// Déclaration du tableau des codes formation</a:t>
            </a:r>
            <a:endParaRPr lang="fr-FR" sz="2800" dirty="0" smtClean="0"/>
          </a:p>
          <a:p>
            <a:pPr>
              <a:buNone/>
            </a:pPr>
            <a:r>
              <a:rPr lang="fr-FR" sz="2800" b="1" u="sng" dirty="0" smtClean="0"/>
              <a:t>chaine</a:t>
            </a:r>
            <a:r>
              <a:rPr lang="fr-FR" sz="2800" dirty="0" smtClean="0"/>
              <a:t> codeFormation</a:t>
            </a:r>
          </a:p>
          <a:p>
            <a:pPr>
              <a:buNone/>
            </a:pPr>
            <a:r>
              <a:rPr lang="fr-FR" sz="2800" u="sng" dirty="0" smtClean="0"/>
              <a:t>Entier</a:t>
            </a:r>
            <a:r>
              <a:rPr lang="fr-FR" sz="2800" dirty="0" smtClean="0"/>
              <a:t> i</a:t>
            </a:r>
          </a:p>
          <a:p>
            <a:pPr>
              <a:buNone/>
            </a:pPr>
            <a:r>
              <a:rPr lang="fr-FR" sz="2800" i="1" dirty="0" smtClean="0"/>
              <a:t>// Initialisation des compteurs</a:t>
            </a:r>
            <a:endParaRPr lang="fr-FR" sz="2800" dirty="0" smtClean="0"/>
          </a:p>
          <a:p>
            <a:pPr>
              <a:buNone/>
            </a:pPr>
            <a:r>
              <a:rPr lang="fr-FR" sz="2800" b="1" u="sng" dirty="0" smtClean="0"/>
              <a:t>pour</a:t>
            </a:r>
            <a:r>
              <a:rPr lang="fr-FR" sz="2800" dirty="0" smtClean="0"/>
              <a:t> i </a:t>
            </a:r>
            <a:r>
              <a:rPr lang="fr-FR" sz="2800" b="1" u="sng" dirty="0" smtClean="0"/>
              <a:t>de</a:t>
            </a:r>
            <a:r>
              <a:rPr lang="fr-FR" sz="2800" dirty="0" smtClean="0"/>
              <a:t> 1 </a:t>
            </a:r>
            <a:r>
              <a:rPr lang="fr-FR" sz="2800" b="1" u="sng" dirty="0" smtClean="0"/>
              <a:t>à</a:t>
            </a:r>
            <a:r>
              <a:rPr lang="fr-FR" sz="2800" dirty="0" smtClean="0"/>
              <a:t> 5</a:t>
            </a:r>
          </a:p>
          <a:p>
            <a:pPr>
              <a:buNone/>
            </a:pPr>
            <a:r>
              <a:rPr lang="fr-FR" sz="2800" dirty="0" smtClean="0"/>
              <a:t>     nbStagF(i)</a:t>
            </a:r>
            <a:r>
              <a:rPr lang="fr-FR" sz="2800" dirty="0" smtClean="0">
                <a:sym typeface="Wingdings"/>
              </a:rPr>
              <a:t></a:t>
            </a:r>
            <a:r>
              <a:rPr lang="fr-FR" sz="2800" dirty="0" smtClean="0"/>
              <a:t>0</a:t>
            </a:r>
          </a:p>
          <a:p>
            <a:pPr>
              <a:buNone/>
            </a:pPr>
            <a:r>
              <a:rPr lang="fr-FR" sz="2800" b="1" u="sng" dirty="0" err="1" smtClean="0"/>
              <a:t>finpour</a:t>
            </a:r>
            <a:endParaRPr lang="fr-FR" sz="2800" dirty="0" smtClean="0"/>
          </a:p>
          <a:p>
            <a:pPr>
              <a:buNone/>
            </a:pPr>
            <a:r>
              <a:rPr lang="fr-FR" sz="2800" i="1" dirty="0" smtClean="0"/>
              <a:t>// Initialisation des codes formation</a:t>
            </a:r>
            <a:endParaRPr lang="fr-FR" sz="2800" dirty="0" smtClean="0"/>
          </a:p>
          <a:p>
            <a:pPr>
              <a:buNone/>
            </a:pPr>
            <a:r>
              <a:rPr lang="fr-FR" sz="2800" dirty="0" smtClean="0"/>
              <a:t>codeForm(1)="AIEE"</a:t>
            </a:r>
          </a:p>
          <a:p>
            <a:pPr>
              <a:buNone/>
            </a:pPr>
            <a:r>
              <a:rPr lang="en-GB" sz="2800" dirty="0" err="1" smtClean="0"/>
              <a:t>codeForm</a:t>
            </a:r>
            <a:r>
              <a:rPr lang="en-GB" sz="2800" dirty="0" smtClean="0"/>
              <a:t>(2)="DI"</a:t>
            </a:r>
            <a:endParaRPr lang="fr-FR" sz="2800" dirty="0" smtClean="0"/>
          </a:p>
          <a:p>
            <a:pPr>
              <a:buNone/>
            </a:pPr>
            <a:r>
              <a:rPr lang="en-GB" sz="2800" dirty="0" err="1" smtClean="0"/>
              <a:t>codeForm</a:t>
            </a:r>
            <a:r>
              <a:rPr lang="en-GB" sz="2800" dirty="0" smtClean="0"/>
              <a:t>(3)="TAI"</a:t>
            </a:r>
            <a:endParaRPr lang="fr-FR" sz="2800" dirty="0" smtClean="0"/>
          </a:p>
          <a:p>
            <a:pPr>
              <a:buNone/>
            </a:pPr>
            <a:r>
              <a:rPr lang="en-GB" sz="2800" dirty="0" err="1" smtClean="0"/>
              <a:t>codeForm</a:t>
            </a:r>
            <a:r>
              <a:rPr lang="en-GB" sz="2800" dirty="0" smtClean="0"/>
              <a:t>(4)="TESM"</a:t>
            </a:r>
            <a:endParaRPr lang="fr-FR" sz="2800" dirty="0" smtClean="0"/>
          </a:p>
          <a:p>
            <a:pPr>
              <a:buNone/>
            </a:pPr>
            <a:r>
              <a:rPr lang="fr-FR" sz="2800" dirty="0" smtClean="0"/>
              <a:t>codeForm(5)="TSAII"</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Les tableaux: </a:t>
            </a:r>
            <a:r>
              <a:rPr lang="fr-FR" b="1" dirty="0" smtClean="0"/>
              <a:t>Autre exemple</a:t>
            </a:r>
            <a:endParaRPr lang="fr-FR" dirty="0"/>
          </a:p>
        </p:txBody>
      </p:sp>
      <p:sp>
        <p:nvSpPr>
          <p:cNvPr id="3" name="Espace réservé du contenu 2"/>
          <p:cNvSpPr>
            <a:spLocks noGrp="1"/>
          </p:cNvSpPr>
          <p:nvPr>
            <p:ph sz="quarter" idx="1"/>
          </p:nvPr>
        </p:nvSpPr>
        <p:spPr>
          <a:xfrm>
            <a:off x="457200" y="908720"/>
            <a:ext cx="7467600" cy="5565232"/>
          </a:xfrm>
        </p:spPr>
        <p:txBody>
          <a:bodyPr>
            <a:normAutofit fontScale="70000" lnSpcReduction="20000"/>
          </a:bodyPr>
          <a:lstStyle/>
          <a:p>
            <a:pPr>
              <a:buNone/>
            </a:pPr>
            <a:r>
              <a:rPr lang="fr-FR" b="1" u="sng" dirty="0" err="1" smtClean="0"/>
              <a:t>tantque</a:t>
            </a:r>
            <a:r>
              <a:rPr lang="fr-FR" dirty="0" smtClean="0"/>
              <a:t> pas fin liste </a:t>
            </a:r>
            <a:r>
              <a:rPr lang="fr-FR" b="1" u="sng" dirty="0" smtClean="0"/>
              <a:t>faire</a:t>
            </a:r>
            <a:r>
              <a:rPr lang="fr-FR" dirty="0" smtClean="0"/>
              <a:t> </a:t>
            </a:r>
          </a:p>
          <a:p>
            <a:pPr>
              <a:buNone/>
            </a:pPr>
            <a:r>
              <a:rPr lang="fr-FR" dirty="0" smtClean="0"/>
              <a:t>    </a:t>
            </a:r>
            <a:r>
              <a:rPr lang="fr-FR" b="1" u="sng" dirty="0" smtClean="0"/>
              <a:t>écrire</a:t>
            </a:r>
            <a:r>
              <a:rPr lang="fr-FR" dirty="0" smtClean="0"/>
              <a:t> "Quelle code formation ?"</a:t>
            </a:r>
          </a:p>
          <a:p>
            <a:pPr>
              <a:buNone/>
            </a:pPr>
            <a:r>
              <a:rPr lang="fr-FR" dirty="0" smtClean="0"/>
              <a:t>    </a:t>
            </a:r>
            <a:r>
              <a:rPr lang="fr-FR" b="1" u="sng" dirty="0" smtClean="0"/>
              <a:t>lire</a:t>
            </a:r>
            <a:r>
              <a:rPr lang="fr-FR" dirty="0" smtClean="0"/>
              <a:t> codeFormation</a:t>
            </a:r>
          </a:p>
          <a:p>
            <a:pPr>
              <a:buNone/>
            </a:pPr>
            <a:r>
              <a:rPr lang="fr-FR" dirty="0" smtClean="0"/>
              <a:t>    i</a:t>
            </a:r>
            <a:r>
              <a:rPr lang="fr-FR" dirty="0" smtClean="0">
                <a:sym typeface="Wingdings"/>
              </a:rPr>
              <a:t></a:t>
            </a:r>
            <a:r>
              <a:rPr lang="fr-FR" dirty="0" smtClean="0"/>
              <a:t>1</a:t>
            </a:r>
          </a:p>
          <a:p>
            <a:pPr>
              <a:buNone/>
            </a:pPr>
            <a:r>
              <a:rPr lang="fr-FR" dirty="0" smtClean="0"/>
              <a:t>   </a:t>
            </a:r>
            <a:r>
              <a:rPr lang="fr-FR" i="1" dirty="0" smtClean="0"/>
              <a:t> // Recherche du code formation saisi dans le tableau des codes formation</a:t>
            </a:r>
            <a:endParaRPr lang="fr-FR" dirty="0" smtClean="0"/>
          </a:p>
          <a:p>
            <a:pPr>
              <a:buNone/>
            </a:pPr>
            <a:r>
              <a:rPr lang="fr-FR" dirty="0" smtClean="0"/>
              <a:t>    </a:t>
            </a:r>
            <a:r>
              <a:rPr lang="fr-FR" b="1" u="sng" dirty="0" err="1" smtClean="0"/>
              <a:t>tantque</a:t>
            </a:r>
            <a:r>
              <a:rPr lang="fr-FR" dirty="0" smtClean="0"/>
              <a:t> codeForm(i) &lt;&gt; codeFormation </a:t>
            </a:r>
            <a:r>
              <a:rPr lang="fr-FR" b="1" u="sng" dirty="0" smtClean="0"/>
              <a:t>faire</a:t>
            </a:r>
            <a:endParaRPr lang="fr-FR" dirty="0" smtClean="0"/>
          </a:p>
          <a:p>
            <a:pPr>
              <a:buNone/>
            </a:pPr>
            <a:r>
              <a:rPr lang="fr-FR" dirty="0" smtClean="0"/>
              <a:t>          i</a:t>
            </a:r>
            <a:r>
              <a:rPr lang="fr-FR" dirty="0" smtClean="0">
                <a:sym typeface="Wingdings"/>
              </a:rPr>
              <a:t></a:t>
            </a:r>
            <a:r>
              <a:rPr lang="fr-FR" dirty="0" smtClean="0"/>
              <a:t> i+1</a:t>
            </a:r>
          </a:p>
          <a:p>
            <a:pPr>
              <a:buNone/>
            </a:pPr>
            <a:r>
              <a:rPr lang="fr-FR" dirty="0" smtClean="0"/>
              <a:t>    </a:t>
            </a:r>
            <a:r>
              <a:rPr lang="fr-FR" b="1" u="sng" dirty="0" err="1" smtClean="0"/>
              <a:t>fintantque</a:t>
            </a:r>
            <a:endParaRPr lang="fr-FR" dirty="0" smtClean="0"/>
          </a:p>
          <a:p>
            <a:pPr>
              <a:buNone/>
            </a:pPr>
            <a:r>
              <a:rPr lang="fr-FR" i="1" dirty="0" smtClean="0"/>
              <a:t>    // Incrémentation du compteur dans le tableau nbStagF</a:t>
            </a:r>
            <a:endParaRPr lang="fr-FR" dirty="0" smtClean="0"/>
          </a:p>
          <a:p>
            <a:pPr>
              <a:buNone/>
            </a:pPr>
            <a:r>
              <a:rPr lang="fr-FR" i="1" dirty="0" smtClean="0"/>
              <a:t>    // correspondant à l'indice du code formation dans le tableau codeForm</a:t>
            </a:r>
            <a:endParaRPr lang="fr-FR" dirty="0" smtClean="0"/>
          </a:p>
          <a:p>
            <a:pPr>
              <a:buNone/>
            </a:pPr>
            <a:r>
              <a:rPr lang="fr-FR" dirty="0" smtClean="0"/>
              <a:t>    nbStagF(i)</a:t>
            </a:r>
            <a:r>
              <a:rPr lang="fr-FR" dirty="0" smtClean="0">
                <a:sym typeface="Wingdings"/>
              </a:rPr>
              <a:t></a:t>
            </a:r>
            <a:r>
              <a:rPr lang="fr-FR" dirty="0" smtClean="0"/>
              <a:t>nbStagF(i) + 1</a:t>
            </a:r>
          </a:p>
          <a:p>
            <a:pPr>
              <a:buNone/>
            </a:pPr>
            <a:r>
              <a:rPr lang="fr-FR" dirty="0" smtClean="0"/>
              <a:t> </a:t>
            </a:r>
            <a:r>
              <a:rPr lang="fr-FR" b="1" u="sng" dirty="0" err="1" smtClean="0"/>
              <a:t>fintantque</a:t>
            </a:r>
            <a:endParaRPr lang="fr-FR" dirty="0" smtClean="0"/>
          </a:p>
          <a:p>
            <a:pPr>
              <a:buNone/>
            </a:pPr>
            <a:r>
              <a:rPr lang="fr-FR" i="1" dirty="0" smtClean="0"/>
              <a:t>// Affichage des 5 compteurs</a:t>
            </a:r>
            <a:endParaRPr lang="fr-FR" dirty="0" smtClean="0"/>
          </a:p>
          <a:p>
            <a:pPr>
              <a:buNone/>
            </a:pPr>
            <a:r>
              <a:rPr lang="fr-FR" b="1" u="sng" dirty="0" smtClean="0"/>
              <a:t>pour</a:t>
            </a:r>
            <a:r>
              <a:rPr lang="fr-FR" dirty="0" smtClean="0"/>
              <a:t> i </a:t>
            </a:r>
            <a:r>
              <a:rPr lang="fr-FR" b="1" u="sng" dirty="0" smtClean="0"/>
              <a:t>de</a:t>
            </a:r>
            <a:r>
              <a:rPr lang="fr-FR" dirty="0" smtClean="0"/>
              <a:t> 1 </a:t>
            </a:r>
            <a:r>
              <a:rPr lang="fr-FR" b="1" u="sng" dirty="0" smtClean="0"/>
              <a:t>à</a:t>
            </a:r>
            <a:r>
              <a:rPr lang="fr-FR" dirty="0" smtClean="0"/>
              <a:t> 5</a:t>
            </a:r>
          </a:p>
          <a:p>
            <a:pPr>
              <a:buNone/>
            </a:pPr>
            <a:r>
              <a:rPr lang="fr-FR" dirty="0" smtClean="0"/>
              <a:t>    </a:t>
            </a:r>
            <a:r>
              <a:rPr lang="fr-FR" b="1" u="sng" dirty="0" smtClean="0"/>
              <a:t>écrire</a:t>
            </a:r>
            <a:r>
              <a:rPr lang="fr-FR" dirty="0" smtClean="0"/>
              <a:t> "Nombre de stagiaires de la formation ", codeForm(i), ": ", nbStagF(i)</a:t>
            </a:r>
          </a:p>
          <a:p>
            <a:pPr>
              <a:buNone/>
            </a:pPr>
            <a:r>
              <a:rPr lang="fr-FR" b="1" u="sng" dirty="0" err="1" smtClean="0"/>
              <a:t>finpour</a:t>
            </a:r>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Remarques</a:t>
            </a:r>
            <a:endParaRPr lang="fr-FR" dirty="0"/>
          </a:p>
        </p:txBody>
      </p:sp>
      <p:sp>
        <p:nvSpPr>
          <p:cNvPr id="3" name="Espace réservé du contenu 2"/>
          <p:cNvSpPr>
            <a:spLocks noGrp="1"/>
          </p:cNvSpPr>
          <p:nvPr>
            <p:ph sz="quarter" idx="1"/>
          </p:nvPr>
        </p:nvSpPr>
        <p:spPr/>
        <p:txBody>
          <a:bodyPr/>
          <a:lstStyle/>
          <a:p>
            <a:pPr lvl="0"/>
            <a:r>
              <a:rPr lang="fr-FR" dirty="0" smtClean="0"/>
              <a:t>Un tableau du type de codeForm contenant des éléments faisant l'objet d'une recherche séquentielle est également appelé </a:t>
            </a:r>
            <a:r>
              <a:rPr lang="fr-FR" b="1" dirty="0" smtClean="0"/>
              <a:t>table</a:t>
            </a:r>
            <a:r>
              <a:rPr lang="fr-FR" dirty="0" smtClean="0"/>
              <a:t>.</a:t>
            </a:r>
          </a:p>
          <a:p>
            <a:pPr lvl="0"/>
            <a:r>
              <a:rPr lang="fr-FR" dirty="0" smtClean="0"/>
              <a:t>Dans l'exemple précédent, nous avons supposé que le code formation saisi se trouve toujours dans la table. Un contrôle d'existence doit être rajouté si celle-ci n'est pas garantie.</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12</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a:t>
            </a: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Nous allons illustrer le concept de tableau à partir d’un exemple.</a:t>
            </a:r>
          </a:p>
          <a:p>
            <a:r>
              <a:rPr lang="fr-FR" b="1" dirty="0" smtClean="0"/>
              <a:t>Exemple</a:t>
            </a:r>
            <a:r>
              <a:rPr lang="fr-FR" dirty="0" smtClean="0"/>
              <a:t> </a:t>
            </a:r>
          </a:p>
          <a:p>
            <a:r>
              <a:rPr lang="fr-FR" dirty="0" smtClean="0"/>
              <a:t>Dans un organisme de formation, le responsable des admissions dispose d’une liste alphabétique des stagiaires. A partir de cette liste, il effectue une saisie des informations concernant chaque personne. A la suite de cette saisie, nous souhaitons afficher le nombre de stagiaires affectés à chacune des cinq formations proposées par l’organisme.</a:t>
            </a:r>
          </a:p>
          <a:p>
            <a:r>
              <a:rPr lang="fr-FR" dirty="0" smtClean="0"/>
              <a:t>Les formations sont codifiées par un chiffre de 1 à 5.</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Les tableaux</a:t>
            </a:r>
            <a:endParaRPr lang="fr-FR" dirty="0"/>
          </a:p>
        </p:txBody>
      </p:sp>
      <p:sp>
        <p:nvSpPr>
          <p:cNvPr id="3" name="Espace réservé du contenu 2"/>
          <p:cNvSpPr>
            <a:spLocks noGrp="1"/>
          </p:cNvSpPr>
          <p:nvPr>
            <p:ph sz="quarter" idx="1"/>
          </p:nvPr>
        </p:nvSpPr>
        <p:spPr>
          <a:xfrm>
            <a:off x="457200" y="836712"/>
            <a:ext cx="7571184" cy="6021288"/>
          </a:xfrm>
        </p:spPr>
        <p:txBody>
          <a:bodyPr>
            <a:noAutofit/>
          </a:bodyPr>
          <a:lstStyle/>
          <a:p>
            <a:r>
              <a:rPr lang="fr-FR" sz="1100" dirty="0" smtClean="0"/>
              <a:t>Sans utilisation de tableau, l’algorithme serait le suivant :</a:t>
            </a:r>
          </a:p>
          <a:p>
            <a:pPr>
              <a:buNone/>
            </a:pPr>
            <a:r>
              <a:rPr lang="fr-FR" sz="1100" dirty="0" smtClean="0"/>
              <a:t> </a:t>
            </a:r>
          </a:p>
          <a:p>
            <a:pPr lvl="1">
              <a:buNone/>
            </a:pPr>
            <a:r>
              <a:rPr lang="fr-FR" sz="1050" b="1" u="sng" dirty="0" smtClean="0"/>
              <a:t>entier</a:t>
            </a:r>
            <a:r>
              <a:rPr lang="fr-FR" sz="1050" dirty="0" smtClean="0"/>
              <a:t> codeFormation, nbStagF1, nbStagF2, nbStagF3, nbStagF4, nbStagF5</a:t>
            </a:r>
          </a:p>
          <a:p>
            <a:pPr lvl="1">
              <a:buNone/>
            </a:pPr>
            <a:r>
              <a:rPr lang="fr-FR" sz="1050" i="1" dirty="0" smtClean="0"/>
              <a:t>// Initialisation des 5 compteurs</a:t>
            </a:r>
            <a:endParaRPr lang="fr-FR" sz="1050" dirty="0" smtClean="0"/>
          </a:p>
          <a:p>
            <a:pPr lvl="1">
              <a:buNone/>
            </a:pPr>
            <a:r>
              <a:rPr lang="en-GB" sz="1050" dirty="0" smtClean="0"/>
              <a:t>nbStagF1</a:t>
            </a:r>
            <a:r>
              <a:rPr lang="fr-FR" sz="1050" dirty="0" smtClean="0">
                <a:sym typeface="Wingdings"/>
              </a:rPr>
              <a:t></a:t>
            </a:r>
            <a:r>
              <a:rPr lang="en-GB" sz="1050" dirty="0" smtClean="0"/>
              <a:t>0</a:t>
            </a:r>
            <a:endParaRPr lang="fr-FR" sz="1050" dirty="0" smtClean="0"/>
          </a:p>
          <a:p>
            <a:pPr lvl="1">
              <a:buNone/>
            </a:pPr>
            <a:r>
              <a:rPr lang="en-GB" sz="1050" dirty="0" smtClean="0"/>
              <a:t>nbStagF2</a:t>
            </a:r>
            <a:r>
              <a:rPr lang="fr-FR" sz="1050" dirty="0" smtClean="0">
                <a:sym typeface="Wingdings"/>
              </a:rPr>
              <a:t></a:t>
            </a:r>
            <a:r>
              <a:rPr lang="en-GB" sz="1050" dirty="0" smtClean="0"/>
              <a:t>0</a:t>
            </a:r>
            <a:endParaRPr lang="fr-FR" sz="1050" dirty="0" smtClean="0"/>
          </a:p>
          <a:p>
            <a:pPr lvl="1">
              <a:buNone/>
            </a:pPr>
            <a:r>
              <a:rPr lang="en-GB" sz="1050" dirty="0" smtClean="0"/>
              <a:t>nbStagF3</a:t>
            </a:r>
            <a:r>
              <a:rPr lang="fr-FR" sz="1050" dirty="0" smtClean="0">
                <a:sym typeface="Wingdings"/>
              </a:rPr>
              <a:t></a:t>
            </a:r>
            <a:r>
              <a:rPr lang="en-GB" sz="1050" dirty="0" smtClean="0"/>
              <a:t>0</a:t>
            </a:r>
            <a:endParaRPr lang="fr-FR" sz="1050" dirty="0" smtClean="0"/>
          </a:p>
          <a:p>
            <a:pPr lvl="1">
              <a:buNone/>
            </a:pPr>
            <a:r>
              <a:rPr lang="en-GB" sz="1050" dirty="0" smtClean="0"/>
              <a:t>nbStagF4</a:t>
            </a:r>
            <a:r>
              <a:rPr lang="fr-FR" sz="1050" dirty="0" smtClean="0">
                <a:sym typeface="Wingdings"/>
              </a:rPr>
              <a:t></a:t>
            </a:r>
            <a:r>
              <a:rPr lang="en-GB" sz="1050" dirty="0" smtClean="0"/>
              <a:t>0</a:t>
            </a:r>
            <a:endParaRPr lang="fr-FR" sz="1050" dirty="0" smtClean="0"/>
          </a:p>
          <a:p>
            <a:pPr lvl="1">
              <a:buNone/>
            </a:pPr>
            <a:r>
              <a:rPr lang="en-GB" sz="1050" dirty="0" smtClean="0"/>
              <a:t>nbStagF5</a:t>
            </a:r>
            <a:r>
              <a:rPr lang="fr-FR" sz="1050" dirty="0" smtClean="0">
                <a:sym typeface="Wingdings"/>
              </a:rPr>
              <a:t></a:t>
            </a:r>
            <a:r>
              <a:rPr lang="en-GB" sz="1050" dirty="0" smtClean="0"/>
              <a:t>0</a:t>
            </a:r>
            <a:endParaRPr lang="fr-FR" sz="1050" dirty="0" smtClean="0"/>
          </a:p>
          <a:p>
            <a:pPr lvl="1">
              <a:buNone/>
            </a:pPr>
            <a:endParaRPr lang="fr-FR" sz="1050" dirty="0" smtClean="0"/>
          </a:p>
          <a:p>
            <a:pPr lvl="1">
              <a:buNone/>
            </a:pPr>
            <a:r>
              <a:rPr lang="fr-FR" sz="1050" b="1" u="sng" dirty="0" err="1" smtClean="0"/>
              <a:t>tantque</a:t>
            </a:r>
            <a:r>
              <a:rPr lang="fr-FR" sz="1050" dirty="0" smtClean="0"/>
              <a:t> pas fin liste </a:t>
            </a:r>
            <a:r>
              <a:rPr lang="fr-FR" sz="1050" b="1" u="sng" dirty="0" smtClean="0"/>
              <a:t>faire</a:t>
            </a:r>
            <a:r>
              <a:rPr lang="fr-FR" sz="1050" dirty="0" smtClean="0"/>
              <a:t> </a:t>
            </a:r>
          </a:p>
          <a:p>
            <a:pPr lvl="1">
              <a:buNone/>
            </a:pPr>
            <a:r>
              <a:rPr lang="fr-FR" sz="1050" dirty="0" smtClean="0"/>
              <a:t>    </a:t>
            </a:r>
            <a:r>
              <a:rPr lang="fr-FR" sz="1050" b="1" u="sng" dirty="0" smtClean="0"/>
              <a:t>écrire</a:t>
            </a:r>
            <a:r>
              <a:rPr lang="fr-FR" sz="1050" dirty="0" smtClean="0"/>
              <a:t> "Quelle code formation ?"</a:t>
            </a:r>
          </a:p>
          <a:p>
            <a:pPr lvl="1">
              <a:buNone/>
            </a:pPr>
            <a:r>
              <a:rPr lang="fr-FR" sz="1050" dirty="0" smtClean="0"/>
              <a:t>    </a:t>
            </a:r>
            <a:r>
              <a:rPr lang="fr-FR" sz="1050" b="1" u="sng" dirty="0" smtClean="0"/>
              <a:t>lire</a:t>
            </a:r>
            <a:r>
              <a:rPr lang="fr-FR" sz="1050" dirty="0" smtClean="0"/>
              <a:t> codeFormation</a:t>
            </a:r>
          </a:p>
          <a:p>
            <a:pPr lvl="1">
              <a:buNone/>
            </a:pPr>
            <a:r>
              <a:rPr lang="fr-FR" sz="1050" i="1" dirty="0" smtClean="0"/>
              <a:t>    // Incrémentation des compteurs en fonction du code formation</a:t>
            </a:r>
            <a:endParaRPr lang="fr-FR" sz="1050" dirty="0" smtClean="0"/>
          </a:p>
          <a:p>
            <a:pPr lvl="1">
              <a:buNone/>
            </a:pPr>
            <a:r>
              <a:rPr lang="fr-FR" sz="1050" dirty="0" smtClean="0"/>
              <a:t>    </a:t>
            </a:r>
            <a:r>
              <a:rPr lang="fr-FR" sz="1050" b="1" u="sng" dirty="0" smtClean="0"/>
              <a:t>selon</a:t>
            </a:r>
            <a:r>
              <a:rPr lang="fr-FR" sz="1050" dirty="0" smtClean="0"/>
              <a:t> codeFormation</a:t>
            </a:r>
            <a:r>
              <a:rPr lang="fr-FR" sz="1050" b="1" u="sng" dirty="0" smtClean="0"/>
              <a:t> </a:t>
            </a:r>
            <a:endParaRPr lang="fr-FR" sz="1050" dirty="0" smtClean="0"/>
          </a:p>
          <a:p>
            <a:pPr lvl="1">
              <a:buNone/>
            </a:pPr>
            <a:r>
              <a:rPr lang="fr-FR" sz="1050" dirty="0" smtClean="0"/>
              <a:t>       </a:t>
            </a:r>
            <a:r>
              <a:rPr lang="fr-FR" sz="1050" b="1" u="sng" dirty="0" smtClean="0"/>
              <a:t>quand</a:t>
            </a:r>
            <a:r>
              <a:rPr lang="fr-FR" sz="1050" dirty="0" smtClean="0"/>
              <a:t> = 1 faire nbStagF1</a:t>
            </a:r>
            <a:r>
              <a:rPr lang="fr-FR" sz="1050" dirty="0" smtClean="0">
                <a:sym typeface="Wingdings"/>
              </a:rPr>
              <a:t></a:t>
            </a:r>
            <a:r>
              <a:rPr lang="fr-FR" sz="1050" dirty="0" smtClean="0"/>
              <a:t>nbStagF1 + 1</a:t>
            </a:r>
          </a:p>
          <a:p>
            <a:pPr lvl="1">
              <a:buNone/>
            </a:pPr>
            <a:r>
              <a:rPr lang="fr-FR" sz="1050" dirty="0" smtClean="0"/>
              <a:t>       </a:t>
            </a:r>
            <a:r>
              <a:rPr lang="fr-FR" sz="1050" b="1" u="sng" dirty="0" smtClean="0"/>
              <a:t>quand</a:t>
            </a:r>
            <a:r>
              <a:rPr lang="fr-FR" sz="1050" dirty="0" smtClean="0"/>
              <a:t> = 2 faire nbStagF2</a:t>
            </a:r>
            <a:r>
              <a:rPr lang="fr-FR" sz="1050" dirty="0" smtClean="0">
                <a:sym typeface="Wingdings"/>
              </a:rPr>
              <a:t></a:t>
            </a:r>
            <a:r>
              <a:rPr lang="fr-FR" sz="1050" dirty="0" smtClean="0"/>
              <a:t>nbStagF2 + 1</a:t>
            </a:r>
          </a:p>
          <a:p>
            <a:pPr lvl="1">
              <a:buNone/>
            </a:pPr>
            <a:r>
              <a:rPr lang="fr-FR" sz="1050" dirty="0" smtClean="0"/>
              <a:t>       </a:t>
            </a:r>
            <a:r>
              <a:rPr lang="fr-FR" sz="1050" b="1" u="sng" dirty="0" smtClean="0"/>
              <a:t>quand</a:t>
            </a:r>
            <a:r>
              <a:rPr lang="fr-FR" sz="1050" dirty="0" smtClean="0"/>
              <a:t> = 3 faire nbStagF3</a:t>
            </a:r>
            <a:r>
              <a:rPr lang="fr-FR" sz="1050" dirty="0" smtClean="0">
                <a:sym typeface="Wingdings"/>
              </a:rPr>
              <a:t></a:t>
            </a:r>
            <a:r>
              <a:rPr lang="fr-FR" sz="1050" dirty="0" smtClean="0"/>
              <a:t>nbStagF3 + 1</a:t>
            </a:r>
          </a:p>
          <a:p>
            <a:pPr lvl="1">
              <a:buNone/>
            </a:pPr>
            <a:r>
              <a:rPr lang="fr-FR" sz="1050" dirty="0" smtClean="0"/>
              <a:t>       </a:t>
            </a:r>
            <a:r>
              <a:rPr lang="fr-FR" sz="1050" b="1" u="sng" dirty="0" smtClean="0"/>
              <a:t>quand</a:t>
            </a:r>
            <a:r>
              <a:rPr lang="fr-FR" sz="1050" dirty="0" smtClean="0"/>
              <a:t> = 4 faire nbStagF4</a:t>
            </a:r>
            <a:r>
              <a:rPr lang="fr-FR" sz="1050" dirty="0" smtClean="0">
                <a:sym typeface="Wingdings"/>
              </a:rPr>
              <a:t></a:t>
            </a:r>
            <a:r>
              <a:rPr lang="fr-FR" sz="1050" dirty="0" smtClean="0"/>
              <a:t>nbStagF4 + 1</a:t>
            </a:r>
          </a:p>
          <a:p>
            <a:pPr lvl="1">
              <a:buNone/>
            </a:pPr>
            <a:r>
              <a:rPr lang="fr-FR" sz="1050" dirty="0" smtClean="0"/>
              <a:t>       </a:t>
            </a:r>
            <a:r>
              <a:rPr lang="fr-FR" sz="1050" b="1" u="sng" dirty="0" smtClean="0"/>
              <a:t>quand</a:t>
            </a:r>
            <a:r>
              <a:rPr lang="fr-FR" sz="1050" dirty="0" smtClean="0"/>
              <a:t> = 5 faire nbStagF5</a:t>
            </a:r>
            <a:r>
              <a:rPr lang="fr-FR" sz="1050" dirty="0" smtClean="0">
                <a:sym typeface="Wingdings"/>
              </a:rPr>
              <a:t></a:t>
            </a:r>
            <a:r>
              <a:rPr lang="fr-FR" sz="1050" dirty="0" smtClean="0"/>
              <a:t>nbStagF5 + 1</a:t>
            </a:r>
          </a:p>
          <a:p>
            <a:pPr lvl="1">
              <a:buNone/>
            </a:pPr>
            <a:r>
              <a:rPr lang="fr-FR" sz="1050" b="1" u="sng" dirty="0" err="1" smtClean="0"/>
              <a:t>finselon</a:t>
            </a:r>
            <a:endParaRPr lang="fr-FR" sz="1050" dirty="0" smtClean="0"/>
          </a:p>
          <a:p>
            <a:pPr lvl="1">
              <a:buNone/>
            </a:pPr>
            <a:r>
              <a:rPr lang="fr-FR" sz="1050" dirty="0" smtClean="0"/>
              <a:t> </a:t>
            </a:r>
            <a:r>
              <a:rPr lang="fr-FR" sz="1050" b="1" u="sng" dirty="0" err="1" smtClean="0"/>
              <a:t>fintantque</a:t>
            </a:r>
            <a:endParaRPr lang="fr-FR" sz="1050" dirty="0" smtClean="0"/>
          </a:p>
          <a:p>
            <a:pPr lvl="1">
              <a:buNone/>
            </a:pPr>
            <a:r>
              <a:rPr lang="fr-FR" sz="1050" i="1" dirty="0" smtClean="0"/>
              <a:t>// Affichage des 5 compteurs</a:t>
            </a:r>
            <a:endParaRPr lang="fr-FR" sz="1050" dirty="0" smtClean="0"/>
          </a:p>
          <a:p>
            <a:pPr lvl="1">
              <a:buNone/>
            </a:pPr>
            <a:r>
              <a:rPr lang="fr-FR" sz="1050" b="1" u="sng" dirty="0" smtClean="0"/>
              <a:t>écrire</a:t>
            </a:r>
            <a:r>
              <a:rPr lang="fr-FR" sz="1050" dirty="0" smtClean="0"/>
              <a:t> "Nombre de stagiaires de la formation F1 : ", nbStagF1</a:t>
            </a:r>
          </a:p>
          <a:p>
            <a:pPr lvl="1">
              <a:buNone/>
            </a:pPr>
            <a:r>
              <a:rPr lang="fr-FR" sz="1050" b="1" u="sng" dirty="0" smtClean="0"/>
              <a:t>écrire</a:t>
            </a:r>
            <a:r>
              <a:rPr lang="fr-FR" sz="1050" dirty="0" smtClean="0"/>
              <a:t> "Nombre de stagiaires de la formation F2 : ", nbStagF2</a:t>
            </a:r>
          </a:p>
          <a:p>
            <a:pPr lvl="1">
              <a:buNone/>
            </a:pPr>
            <a:r>
              <a:rPr lang="fr-FR" sz="1050" b="1" u="sng" dirty="0" smtClean="0"/>
              <a:t>écrire</a:t>
            </a:r>
            <a:r>
              <a:rPr lang="fr-FR" sz="1050" dirty="0" smtClean="0"/>
              <a:t> "Nombre de stagiaires de la formation F3 : ", nbStagF3</a:t>
            </a:r>
          </a:p>
          <a:p>
            <a:pPr lvl="1">
              <a:buNone/>
            </a:pPr>
            <a:r>
              <a:rPr lang="fr-FR" sz="1050" b="1" u="sng" dirty="0" smtClean="0"/>
              <a:t>écrire</a:t>
            </a:r>
            <a:r>
              <a:rPr lang="fr-FR" sz="1050" dirty="0" smtClean="0"/>
              <a:t> "Nombre de stagiaires de la formation F4 : ", nbStagF4</a:t>
            </a:r>
          </a:p>
          <a:p>
            <a:pPr lvl="1">
              <a:buNone/>
            </a:pPr>
            <a:r>
              <a:rPr lang="fr-FR" sz="1050" b="1" u="sng" dirty="0" smtClean="0"/>
              <a:t>écrire</a:t>
            </a:r>
            <a:r>
              <a:rPr lang="fr-FR" sz="1050" dirty="0" smtClean="0"/>
              <a:t> "Nombre de stagiaires de la formation F5 : ", nbStagF5</a:t>
            </a:r>
          </a:p>
          <a:p>
            <a:endParaRPr lang="fr-FR" sz="1100" dirty="0" smtClean="0"/>
          </a:p>
          <a:p>
            <a:r>
              <a:rPr lang="fr-FR" sz="1100" dirty="0" smtClean="0"/>
              <a:t>Heureusement que l'organisme de formation ne propose que cinq formations !</a:t>
            </a:r>
            <a:endParaRPr lang="fr-FR" sz="1100"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Les tableaux</a:t>
            </a:r>
            <a:endParaRPr lang="fr-FR" dirty="0"/>
          </a:p>
        </p:txBody>
      </p:sp>
      <p:sp>
        <p:nvSpPr>
          <p:cNvPr id="3" name="Espace réservé du contenu 2"/>
          <p:cNvSpPr>
            <a:spLocks noGrp="1"/>
          </p:cNvSpPr>
          <p:nvPr>
            <p:ph sz="quarter" idx="1"/>
          </p:nvPr>
        </p:nvSpPr>
        <p:spPr>
          <a:xfrm>
            <a:off x="395536" y="3501008"/>
            <a:ext cx="8075240" cy="1584176"/>
          </a:xfrm>
        </p:spPr>
        <p:txBody>
          <a:bodyPr>
            <a:normAutofit fontScale="77500" lnSpcReduction="20000"/>
          </a:bodyPr>
          <a:lstStyle/>
          <a:p>
            <a:pPr>
              <a:buNone/>
            </a:pPr>
            <a:endParaRPr lang="fr-FR" dirty="0" smtClean="0"/>
          </a:p>
          <a:p>
            <a:r>
              <a:rPr lang="fr-FR" dirty="0" smtClean="0"/>
              <a:t>Le tableau a un nom unique, ici nbStagF, et contient plusieurs éléments. Alors, comment repérer un élément précis parmi les n éléments? Un élément occupe un rang déterminé; c'est ce rang qui va permettre l'identification d'un élément. Le rang est appelé l'</a:t>
            </a:r>
            <a:r>
              <a:rPr lang="fr-FR" b="1" dirty="0" smtClean="0"/>
              <a:t>indice </a:t>
            </a:r>
            <a:r>
              <a:rPr lang="fr-FR" dirty="0" smtClean="0"/>
              <a:t>de l'élément.</a:t>
            </a:r>
          </a:p>
          <a:p>
            <a:endParaRPr lang="fr-FR" dirty="0" smtClean="0"/>
          </a:p>
          <a:p>
            <a:endParaRPr lang="fr-FR" dirty="0" smtClean="0"/>
          </a:p>
          <a:p>
            <a:pPr>
              <a:buNone/>
            </a:pPr>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4</a:t>
            </a:fld>
            <a:endParaRPr lang="fr-FR"/>
          </a:p>
        </p:txBody>
      </p:sp>
      <p:pic>
        <p:nvPicPr>
          <p:cNvPr id="1027" name="Picture 3"/>
          <p:cNvPicPr>
            <a:picLocks noChangeAspect="1" noChangeArrowheads="1"/>
          </p:cNvPicPr>
          <p:nvPr/>
        </p:nvPicPr>
        <p:blipFill>
          <a:blip r:embed="rId2" cstate="print"/>
          <a:srcRect/>
          <a:stretch>
            <a:fillRect/>
          </a:stretch>
        </p:blipFill>
        <p:spPr bwMode="auto">
          <a:xfrm>
            <a:off x="2051720" y="1844824"/>
            <a:ext cx="4019550" cy="1685925"/>
          </a:xfrm>
          <a:prstGeom prst="rect">
            <a:avLst/>
          </a:prstGeom>
          <a:noFill/>
          <a:ln w="9525">
            <a:noFill/>
            <a:miter lim="800000"/>
            <a:headEnd/>
            <a:tailEnd/>
          </a:ln>
        </p:spPr>
      </p:pic>
      <p:sp>
        <p:nvSpPr>
          <p:cNvPr id="7" name="ZoneTexte 6"/>
          <p:cNvSpPr txBox="1"/>
          <p:nvPr/>
        </p:nvSpPr>
        <p:spPr>
          <a:xfrm>
            <a:off x="539552" y="908720"/>
            <a:ext cx="8064896" cy="984885"/>
          </a:xfrm>
          <a:prstGeom prst="rect">
            <a:avLst/>
          </a:prstGeom>
          <a:noFill/>
        </p:spPr>
        <p:txBody>
          <a:bodyPr wrap="square" rtlCol="0">
            <a:spAutoFit/>
          </a:bodyPr>
          <a:lstStyle/>
          <a:p>
            <a:pPr>
              <a:buFont typeface="Courier New" pitchFamily="49" charset="0"/>
              <a:buChar char="o"/>
            </a:pPr>
            <a:r>
              <a:rPr lang="fr-FR" sz="1400" dirty="0" smtClean="0"/>
              <a:t>On remarque que les variables nbStagF1 à nbStagF5 ont le même sens, un nombre de stagiaires dans une formation, et qu'elles font l'objet d'un même traitement.</a:t>
            </a:r>
          </a:p>
          <a:p>
            <a:pPr>
              <a:buFont typeface="Courier New" pitchFamily="49" charset="0"/>
              <a:buChar char="o"/>
            </a:pPr>
            <a:r>
              <a:rPr lang="fr-FR" sz="1400" dirty="0" smtClean="0"/>
              <a:t>Nous allons les regrouper dans un même "conteneur", un </a:t>
            </a:r>
            <a:r>
              <a:rPr lang="fr-FR" sz="1400" b="1" dirty="0" smtClean="0"/>
              <a:t>tableau</a:t>
            </a:r>
            <a:r>
              <a:rPr lang="fr-FR" sz="1400" dirty="0" smtClean="0"/>
              <a:t>, qui contiendra, dans notre exemple, 5 </a:t>
            </a:r>
            <a:r>
              <a:rPr lang="fr-FR" sz="1400" b="1" dirty="0" smtClean="0"/>
              <a:t>éléments</a:t>
            </a:r>
            <a:r>
              <a:rPr lang="fr-FR" sz="1600" dirty="0" smtClean="0"/>
              <a:t>.</a:t>
            </a:r>
            <a:endParaRPr lang="fr-FR" dirty="0"/>
          </a:p>
        </p:txBody>
      </p:sp>
      <p:sp>
        <p:nvSpPr>
          <p:cNvPr id="9" name="ZoneTexte 8"/>
          <p:cNvSpPr txBox="1"/>
          <p:nvPr/>
        </p:nvSpPr>
        <p:spPr>
          <a:xfrm>
            <a:off x="755576" y="6093296"/>
            <a:ext cx="7141699" cy="646331"/>
          </a:xfrm>
          <a:prstGeom prst="rect">
            <a:avLst/>
          </a:prstGeom>
          <a:noFill/>
        </p:spPr>
        <p:txBody>
          <a:bodyPr wrap="none" rtlCol="0">
            <a:spAutoFit/>
          </a:bodyPr>
          <a:lstStyle/>
          <a:p>
            <a:r>
              <a:rPr lang="fr-FR" dirty="0" smtClean="0"/>
              <a:t>Ici, la valeur de l'indice correspond à la valeur du code formation.</a:t>
            </a:r>
          </a:p>
          <a:p>
            <a:endParaRPr lang="fr-FR" dirty="0"/>
          </a:p>
        </p:txBody>
      </p:sp>
      <p:pic>
        <p:nvPicPr>
          <p:cNvPr id="1029" name="Picture 5"/>
          <p:cNvPicPr>
            <a:picLocks noChangeAspect="1" noChangeArrowheads="1"/>
          </p:cNvPicPr>
          <p:nvPr/>
        </p:nvPicPr>
        <p:blipFill>
          <a:blip r:embed="rId3" cstate="print"/>
          <a:srcRect/>
          <a:stretch>
            <a:fillRect/>
          </a:stretch>
        </p:blipFill>
        <p:spPr bwMode="auto">
          <a:xfrm>
            <a:off x="1475656" y="5013176"/>
            <a:ext cx="6457950" cy="10287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Les tableaux</a:t>
            </a:r>
            <a:endParaRPr lang="fr-FR" dirty="0"/>
          </a:p>
        </p:txBody>
      </p:sp>
      <p:sp>
        <p:nvSpPr>
          <p:cNvPr id="3" name="Espace réservé du contenu 2"/>
          <p:cNvSpPr>
            <a:spLocks noGrp="1"/>
          </p:cNvSpPr>
          <p:nvPr>
            <p:ph sz="quarter" idx="1"/>
          </p:nvPr>
        </p:nvSpPr>
        <p:spPr>
          <a:xfrm>
            <a:off x="457200" y="980728"/>
            <a:ext cx="7467600" cy="5493224"/>
          </a:xfrm>
        </p:spPr>
        <p:txBody>
          <a:bodyPr>
            <a:normAutofit fontScale="62500" lnSpcReduction="20000"/>
          </a:bodyPr>
          <a:lstStyle/>
          <a:p>
            <a:r>
              <a:rPr lang="fr-FR" dirty="0" smtClean="0"/>
              <a:t>Modifions l'algorithme précédent par l'utilisation d'un tableau:</a:t>
            </a:r>
          </a:p>
          <a:p>
            <a:pPr>
              <a:buNone/>
            </a:pPr>
            <a:r>
              <a:rPr lang="fr-FR" dirty="0" smtClean="0"/>
              <a:t> </a:t>
            </a:r>
          </a:p>
          <a:p>
            <a:pPr>
              <a:buNone/>
            </a:pPr>
            <a:r>
              <a:rPr lang="fr-FR" b="1" u="sng" dirty="0" smtClean="0"/>
              <a:t>tableau</a:t>
            </a:r>
            <a:r>
              <a:rPr lang="fr-FR" dirty="0" smtClean="0"/>
              <a:t> nbStagF(5) </a:t>
            </a:r>
            <a:r>
              <a:rPr lang="fr-FR" b="1" u="sng" dirty="0" smtClean="0"/>
              <a:t>d'entier</a:t>
            </a:r>
            <a:r>
              <a:rPr lang="fr-FR" dirty="0" smtClean="0"/>
              <a:t>  </a:t>
            </a:r>
            <a:r>
              <a:rPr lang="fr-FR" i="1" dirty="0" smtClean="0"/>
              <a:t>// Déclaration du tableau</a:t>
            </a:r>
            <a:endParaRPr lang="fr-FR" dirty="0" smtClean="0"/>
          </a:p>
          <a:p>
            <a:pPr>
              <a:buNone/>
            </a:pPr>
            <a:r>
              <a:rPr lang="fr-FR" b="1" u="sng" dirty="0" smtClean="0"/>
              <a:t>entier</a:t>
            </a:r>
            <a:r>
              <a:rPr lang="fr-FR" dirty="0" smtClean="0"/>
              <a:t> codeFormation, i</a:t>
            </a:r>
          </a:p>
          <a:p>
            <a:pPr>
              <a:buNone/>
            </a:pPr>
            <a:r>
              <a:rPr lang="fr-FR" i="1" dirty="0" smtClean="0"/>
              <a:t>// Initialisation des variables du tableau</a:t>
            </a:r>
            <a:endParaRPr lang="fr-FR" dirty="0" smtClean="0"/>
          </a:p>
          <a:p>
            <a:pPr>
              <a:buNone/>
            </a:pPr>
            <a:r>
              <a:rPr lang="fr-FR" b="1" u="sng" dirty="0" smtClean="0"/>
              <a:t>Pour</a:t>
            </a:r>
            <a:r>
              <a:rPr lang="fr-FR" dirty="0" smtClean="0"/>
              <a:t> i </a:t>
            </a:r>
            <a:r>
              <a:rPr lang="fr-FR" b="1" u="sng" dirty="0" smtClean="0"/>
              <a:t>de</a:t>
            </a:r>
            <a:r>
              <a:rPr lang="fr-FR" dirty="0" smtClean="0"/>
              <a:t> 1 </a:t>
            </a:r>
            <a:r>
              <a:rPr lang="fr-FR" b="1" u="sng" dirty="0" smtClean="0"/>
              <a:t>à</a:t>
            </a:r>
            <a:r>
              <a:rPr lang="fr-FR" dirty="0" smtClean="0"/>
              <a:t> 5</a:t>
            </a:r>
          </a:p>
          <a:p>
            <a:pPr>
              <a:buNone/>
            </a:pPr>
            <a:r>
              <a:rPr lang="fr-FR" dirty="0" smtClean="0"/>
              <a:t>     NbStagF(i)</a:t>
            </a:r>
            <a:r>
              <a:rPr lang="fr-FR" dirty="0" smtClean="0">
                <a:sym typeface="Wingdings"/>
              </a:rPr>
              <a:t></a:t>
            </a:r>
            <a:r>
              <a:rPr lang="fr-FR" dirty="0" smtClean="0"/>
              <a:t>0</a:t>
            </a:r>
          </a:p>
          <a:p>
            <a:pPr>
              <a:buNone/>
            </a:pPr>
            <a:r>
              <a:rPr lang="fr-FR" b="1" u="sng" dirty="0" err="1" smtClean="0"/>
              <a:t>Finpour</a:t>
            </a:r>
            <a:endParaRPr lang="fr-FR" dirty="0" smtClean="0"/>
          </a:p>
          <a:p>
            <a:pPr>
              <a:buNone/>
            </a:pPr>
            <a:r>
              <a:rPr lang="fr-FR" dirty="0" smtClean="0"/>
              <a:t> </a:t>
            </a:r>
          </a:p>
          <a:p>
            <a:pPr>
              <a:buNone/>
            </a:pPr>
            <a:r>
              <a:rPr lang="fr-FR" b="1" u="sng" dirty="0" err="1" smtClean="0"/>
              <a:t>tantque</a:t>
            </a:r>
            <a:r>
              <a:rPr lang="fr-FR" dirty="0" smtClean="0"/>
              <a:t> pas fin liste </a:t>
            </a:r>
            <a:r>
              <a:rPr lang="fr-FR" b="1" u="sng" dirty="0" smtClean="0"/>
              <a:t>faire</a:t>
            </a:r>
            <a:r>
              <a:rPr lang="fr-FR" dirty="0" smtClean="0"/>
              <a:t> </a:t>
            </a:r>
          </a:p>
          <a:p>
            <a:pPr>
              <a:buNone/>
            </a:pPr>
            <a:r>
              <a:rPr lang="fr-FR" dirty="0" smtClean="0"/>
              <a:t>    </a:t>
            </a:r>
            <a:r>
              <a:rPr lang="fr-FR" b="1" u="sng" dirty="0" smtClean="0"/>
              <a:t>écrire</a:t>
            </a:r>
            <a:r>
              <a:rPr lang="fr-FR" dirty="0" smtClean="0"/>
              <a:t> "Quelle code formation ?"</a:t>
            </a:r>
          </a:p>
          <a:p>
            <a:pPr>
              <a:buNone/>
            </a:pPr>
            <a:r>
              <a:rPr lang="fr-FR" dirty="0" smtClean="0"/>
              <a:t>    </a:t>
            </a:r>
            <a:r>
              <a:rPr lang="fr-FR" b="1" u="sng" dirty="0" smtClean="0"/>
              <a:t>lire</a:t>
            </a:r>
            <a:r>
              <a:rPr lang="fr-FR" dirty="0" smtClean="0"/>
              <a:t> codeFormation</a:t>
            </a:r>
          </a:p>
          <a:p>
            <a:pPr>
              <a:buNone/>
            </a:pPr>
            <a:r>
              <a:rPr lang="fr-FR" i="1" dirty="0" smtClean="0"/>
              <a:t>    // Incrémentation de la variable du tableau correspondant au code formation</a:t>
            </a:r>
            <a:endParaRPr lang="fr-FR" dirty="0" smtClean="0"/>
          </a:p>
          <a:p>
            <a:pPr>
              <a:buNone/>
            </a:pPr>
            <a:r>
              <a:rPr lang="fr-FR" dirty="0" smtClean="0"/>
              <a:t>    nbStagF(</a:t>
            </a:r>
            <a:r>
              <a:rPr lang="fr-FR" dirty="0" err="1" smtClean="0"/>
              <a:t>codeFormation</a:t>
            </a:r>
            <a:r>
              <a:rPr lang="fr-FR" dirty="0" smtClean="0"/>
              <a:t>)</a:t>
            </a:r>
            <a:r>
              <a:rPr lang="fr-FR" dirty="0" smtClean="0">
                <a:sym typeface="Wingdings"/>
              </a:rPr>
              <a:t></a:t>
            </a:r>
            <a:r>
              <a:rPr lang="fr-FR" dirty="0" smtClean="0"/>
              <a:t>nbStagF(</a:t>
            </a:r>
            <a:r>
              <a:rPr lang="fr-FR" dirty="0" err="1" smtClean="0"/>
              <a:t>codeFormation</a:t>
            </a:r>
            <a:r>
              <a:rPr lang="fr-FR" dirty="0" smtClean="0"/>
              <a:t>) + 1</a:t>
            </a:r>
          </a:p>
          <a:p>
            <a:pPr>
              <a:buNone/>
            </a:pPr>
            <a:r>
              <a:rPr lang="fr-FR" dirty="0" smtClean="0"/>
              <a:t> </a:t>
            </a:r>
            <a:r>
              <a:rPr lang="fr-FR" b="1" u="sng" dirty="0" err="1" smtClean="0"/>
              <a:t>fintantque</a:t>
            </a:r>
            <a:endParaRPr lang="fr-FR" dirty="0" smtClean="0"/>
          </a:p>
          <a:p>
            <a:pPr>
              <a:buNone/>
            </a:pPr>
            <a:r>
              <a:rPr lang="fr-FR" i="1" dirty="0" smtClean="0"/>
              <a:t>// Affichage des 5 compteurs</a:t>
            </a:r>
            <a:endParaRPr lang="fr-FR" dirty="0" smtClean="0"/>
          </a:p>
          <a:p>
            <a:pPr>
              <a:buNone/>
            </a:pPr>
            <a:r>
              <a:rPr lang="fr-FR" b="1" u="sng" dirty="0" smtClean="0"/>
              <a:t>Pour</a:t>
            </a:r>
            <a:r>
              <a:rPr lang="fr-FR" dirty="0" smtClean="0"/>
              <a:t> i </a:t>
            </a:r>
            <a:r>
              <a:rPr lang="fr-FR" b="1" u="sng" dirty="0" smtClean="0"/>
              <a:t>de</a:t>
            </a:r>
            <a:r>
              <a:rPr lang="fr-FR" dirty="0" smtClean="0"/>
              <a:t> 1 </a:t>
            </a:r>
            <a:r>
              <a:rPr lang="fr-FR" b="1" u="sng" dirty="0" smtClean="0"/>
              <a:t>à</a:t>
            </a:r>
            <a:r>
              <a:rPr lang="fr-FR" dirty="0" smtClean="0"/>
              <a:t> 5</a:t>
            </a:r>
          </a:p>
          <a:p>
            <a:pPr>
              <a:buNone/>
            </a:pPr>
            <a:r>
              <a:rPr lang="fr-FR" dirty="0" smtClean="0"/>
              <a:t>    </a:t>
            </a:r>
            <a:r>
              <a:rPr lang="fr-FR" b="1" u="sng" dirty="0" smtClean="0"/>
              <a:t>écrire</a:t>
            </a:r>
            <a:r>
              <a:rPr lang="fr-FR" dirty="0" smtClean="0"/>
              <a:t> "Nombre de stagiaires de la formation F", i, ": ", nbStagF(i)</a:t>
            </a:r>
          </a:p>
          <a:p>
            <a:pPr>
              <a:buNone/>
            </a:pPr>
            <a:r>
              <a:rPr lang="fr-FR" b="1" u="sng" dirty="0" err="1" smtClean="0"/>
              <a:t>Finpour</a:t>
            </a:r>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5</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1138138"/>
          </a:xfrm>
        </p:spPr>
        <p:txBody>
          <a:bodyPr>
            <a:normAutofit fontScale="90000"/>
          </a:bodyPr>
          <a:lstStyle/>
          <a:p>
            <a:r>
              <a:rPr lang="fr-FR" dirty="0" smtClean="0"/>
              <a:t>Les tableaux: </a:t>
            </a:r>
            <a:r>
              <a:rPr lang="fr-FR" b="1" dirty="0" smtClean="0"/>
              <a:t>Définitions des variables indicées et commentaires </a:t>
            </a:r>
            <a:br>
              <a:rPr lang="fr-FR" b="1" dirty="0" smtClean="0"/>
            </a:br>
            <a:endParaRPr lang="fr-FR" dirty="0"/>
          </a:p>
        </p:txBody>
      </p:sp>
      <p:sp>
        <p:nvSpPr>
          <p:cNvPr id="3" name="Espace réservé du contenu 2"/>
          <p:cNvSpPr>
            <a:spLocks noGrp="1"/>
          </p:cNvSpPr>
          <p:nvPr>
            <p:ph sz="quarter" idx="1"/>
          </p:nvPr>
        </p:nvSpPr>
        <p:spPr>
          <a:xfrm>
            <a:off x="457200" y="1124744"/>
            <a:ext cx="7467600" cy="5349208"/>
          </a:xfrm>
        </p:spPr>
        <p:txBody>
          <a:bodyPr>
            <a:normAutofit fontScale="70000" lnSpcReduction="20000"/>
          </a:bodyPr>
          <a:lstStyle/>
          <a:p>
            <a:r>
              <a:rPr lang="fr-FR" dirty="0" smtClean="0"/>
              <a:t>Pour définir les variables indicées, il faut introduire un nouveau type de variable dans le langage de description que nous utilisons: le type </a:t>
            </a:r>
            <a:r>
              <a:rPr lang="fr-FR" b="1" dirty="0" smtClean="0"/>
              <a:t>tableau</a:t>
            </a:r>
            <a:r>
              <a:rPr lang="fr-FR" dirty="0" smtClean="0"/>
              <a:t>. Chaque variable indicée -chaque tableau- qui sera utilisée doit être décrite dans la partie déclarative de l'algorithme; la description comprend trois parties: </a:t>
            </a:r>
          </a:p>
          <a:p>
            <a:r>
              <a:rPr lang="fr-FR" dirty="0" smtClean="0"/>
              <a:t>La première partie décrit le nom de la variable (nbStagF dans notre exemple) et le nombre de ses indices (correspond au nombre de dimensions du tableau; un exemple de tableau à 2 dimensions est présenté plus loin dans ce chapitre). Pour indiquer que t, u sont des variables à 2, 3 indices, on aurait écrit:</a:t>
            </a:r>
          </a:p>
          <a:p>
            <a:pPr>
              <a:buNone/>
            </a:pPr>
            <a:endParaRPr lang="fr-FR" dirty="0" smtClean="0"/>
          </a:p>
          <a:p>
            <a:pPr lvl="2">
              <a:buNone/>
            </a:pPr>
            <a:r>
              <a:rPr lang="fr-FR" dirty="0" smtClean="0"/>
              <a:t>t(</a:t>
            </a:r>
            <a:r>
              <a:rPr lang="fr-FR" dirty="0" err="1" smtClean="0"/>
              <a:t>ni,nj</a:t>
            </a:r>
            <a:r>
              <a:rPr lang="fr-FR" dirty="0" smtClean="0"/>
              <a:t>)</a:t>
            </a:r>
            <a:r>
              <a:rPr lang="fr-FR" baseline="-25000" dirty="0" smtClean="0"/>
              <a:t> </a:t>
            </a:r>
            <a:r>
              <a:rPr lang="fr-FR" dirty="0" smtClean="0"/>
              <a:t> ...</a:t>
            </a:r>
            <a:r>
              <a:rPr lang="fr-FR" b="1" u="sng" dirty="0" smtClean="0"/>
              <a:t>de</a:t>
            </a:r>
            <a:r>
              <a:rPr lang="fr-FR" dirty="0" smtClean="0"/>
              <a:t> ...</a:t>
            </a:r>
          </a:p>
          <a:p>
            <a:pPr lvl="2">
              <a:buNone/>
            </a:pPr>
            <a:r>
              <a:rPr lang="fr-FR" dirty="0" smtClean="0"/>
              <a:t>u(</a:t>
            </a:r>
            <a:r>
              <a:rPr lang="fr-FR" dirty="0" err="1" smtClean="0"/>
              <a:t>ni,nj,nk</a:t>
            </a:r>
            <a:r>
              <a:rPr lang="fr-FR" dirty="0" smtClean="0"/>
              <a:t>) ...</a:t>
            </a:r>
            <a:r>
              <a:rPr lang="fr-FR" b="1" u="sng" dirty="0" smtClean="0"/>
              <a:t>de</a:t>
            </a:r>
            <a:r>
              <a:rPr lang="fr-FR" dirty="0" smtClean="0"/>
              <a:t> ...</a:t>
            </a:r>
          </a:p>
          <a:p>
            <a:pPr>
              <a:buNone/>
            </a:pPr>
            <a:endParaRPr lang="fr-FR" dirty="0" smtClean="0"/>
          </a:p>
          <a:p>
            <a:r>
              <a:rPr lang="fr-FR" dirty="0" smtClean="0"/>
              <a:t>La deuxième partie décrit pour chaque variable les valeurs que peuvent prendre ces indices: les entiers de 1 à 5 pour chaque variable de notre exemple. </a:t>
            </a:r>
          </a:p>
          <a:p>
            <a:r>
              <a:rPr lang="fr-FR" dirty="0" smtClean="0"/>
              <a:t>On appelle nbStagF(1),..., nbStagF (5) les </a:t>
            </a:r>
            <a:r>
              <a:rPr lang="fr-FR" b="1" dirty="0" smtClean="0"/>
              <a:t>éléments</a:t>
            </a:r>
            <a:r>
              <a:rPr lang="fr-FR" dirty="0" smtClean="0"/>
              <a:t> du tableau. Chaque élément se comporte comme une variable semblable à celles que nous avons manipulées jusqu'à présent: on peut la lire ou l'écrire, utiliser sa valeur dans une expression, lui assigner une valeur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6</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 </a:t>
            </a:r>
            <a:r>
              <a:rPr lang="fr-FR" b="1" dirty="0" smtClean="0"/>
              <a:t>Définitions des variables indicées et commentaires</a:t>
            </a:r>
            <a:endParaRPr lang="fr-FR" dirty="0"/>
          </a:p>
        </p:txBody>
      </p:sp>
      <p:sp>
        <p:nvSpPr>
          <p:cNvPr id="3" name="Espace réservé du contenu 2"/>
          <p:cNvSpPr>
            <a:spLocks noGrp="1"/>
          </p:cNvSpPr>
          <p:nvPr>
            <p:ph sz="quarter" idx="1"/>
          </p:nvPr>
        </p:nvSpPr>
        <p:spPr/>
        <p:txBody>
          <a:bodyPr>
            <a:normAutofit fontScale="85000" lnSpcReduction="10000"/>
          </a:bodyPr>
          <a:lstStyle/>
          <a:p>
            <a:r>
              <a:rPr lang="fr-FR" dirty="0" smtClean="0"/>
              <a:t>Comme toute variable, chaque élément d'un tableau doit avoir un type, défini dans la troisième partie de la description du tableau: les éléments du tableau nbStagF sont des entiers. Tous les éléments d'un tableau doivent être du même type: on ne peut pas définir un tableau dont certaines composantes seraient des nombres et d'autres des chaînes de caractères. </a:t>
            </a:r>
          </a:p>
          <a:p>
            <a:r>
              <a:rPr lang="fr-FR" dirty="0" smtClean="0"/>
              <a:t>Lorsqu'on utilise une composante d'un tableau, les indices peuvent être un nom de variable comme dans l'algorithme, ou un nombre, ou même une expression. Par exemple si i=3 et N=16, nbStagF(i), nbStagF(3) et nbStagF(N-13) représentent tous le même élément du tableau nbStagF. Par analogie avec les variables indicées utilisées en mathématiques, on appelle souvent </a:t>
            </a:r>
            <a:r>
              <a:rPr lang="fr-FR" b="1" dirty="0" smtClean="0"/>
              <a:t>vecteur</a:t>
            </a:r>
            <a:r>
              <a:rPr lang="fr-FR" dirty="0" smtClean="0"/>
              <a:t> un tableau à 1 indice et </a:t>
            </a:r>
            <a:r>
              <a:rPr lang="fr-FR" b="1" dirty="0" smtClean="0"/>
              <a:t>matrice</a:t>
            </a:r>
            <a:r>
              <a:rPr lang="fr-FR" dirty="0" smtClean="0"/>
              <a:t> un tableau à 2 indices.</a:t>
            </a:r>
          </a:p>
          <a:p>
            <a:r>
              <a:rPr lang="fr-FR" u="sng" dirty="0" smtClean="0"/>
              <a:t>Exemple de tableau à 2 dimensions:</a:t>
            </a:r>
            <a:r>
              <a:rPr lang="fr-FR" dirty="0" smtClean="0"/>
              <a:t> pour représenter le nombre de stagiaires par formation et par sexe.</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922114"/>
          </a:xfrm>
        </p:spPr>
        <p:txBody>
          <a:bodyPr>
            <a:normAutofit fontScale="90000"/>
          </a:bodyPr>
          <a:lstStyle/>
          <a:p>
            <a:r>
              <a:rPr lang="fr-FR" dirty="0" smtClean="0"/>
              <a:t>Les tableaux: </a:t>
            </a:r>
            <a:r>
              <a:rPr lang="fr-FR" b="1" dirty="0" smtClean="0"/>
              <a:t>Définitions des variables indicées et commentaires</a:t>
            </a:r>
            <a:endParaRPr lang="fr-FR" dirty="0"/>
          </a:p>
        </p:txBody>
      </p:sp>
      <p:sp>
        <p:nvSpPr>
          <p:cNvPr id="3" name="Espace réservé du contenu 2"/>
          <p:cNvSpPr>
            <a:spLocks noGrp="1"/>
          </p:cNvSpPr>
          <p:nvPr>
            <p:ph sz="quarter" idx="1"/>
          </p:nvPr>
        </p:nvSpPr>
        <p:spPr>
          <a:xfrm>
            <a:off x="457200" y="4221088"/>
            <a:ext cx="7467600" cy="864096"/>
          </a:xfrm>
        </p:spPr>
        <p:txBody>
          <a:bodyPr>
            <a:normAutofit/>
          </a:bodyPr>
          <a:lstStyle/>
          <a:p>
            <a:r>
              <a:rPr lang="fr-FR" dirty="0" smtClean="0"/>
              <a:t>Pour déclarer ce tableau:</a:t>
            </a:r>
          </a:p>
          <a:p>
            <a:pPr lvl="1">
              <a:buNone/>
            </a:pPr>
            <a:r>
              <a:rPr lang="fr-FR" b="1" u="sng" dirty="0" smtClean="0"/>
              <a:t>tableau</a:t>
            </a:r>
            <a:r>
              <a:rPr lang="fr-FR" dirty="0" smtClean="0"/>
              <a:t> nbStagF(5,2) </a:t>
            </a:r>
            <a:r>
              <a:rPr lang="fr-FR" b="1" u="sng" dirty="0" smtClean="0"/>
              <a:t>d'entier</a:t>
            </a:r>
            <a:r>
              <a:rPr lang="fr-FR" b="1" dirty="0" smtClean="0"/>
              <a:t> </a:t>
            </a:r>
            <a:endParaRPr lang="fr-FR" dirty="0" smtClean="0"/>
          </a:p>
          <a:p>
            <a:pPr>
              <a:buNone/>
            </a:pPr>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8</a:t>
            </a:fld>
            <a:endParaRPr lang="fr-FR"/>
          </a:p>
        </p:txBody>
      </p:sp>
      <p:pic>
        <p:nvPicPr>
          <p:cNvPr id="2050" name="Picture 2"/>
          <p:cNvPicPr>
            <a:picLocks noChangeAspect="1" noChangeArrowheads="1"/>
          </p:cNvPicPr>
          <p:nvPr/>
        </p:nvPicPr>
        <p:blipFill>
          <a:blip r:embed="rId2" cstate="print"/>
          <a:srcRect/>
          <a:stretch>
            <a:fillRect/>
          </a:stretch>
        </p:blipFill>
        <p:spPr bwMode="auto">
          <a:xfrm>
            <a:off x="899591" y="1268760"/>
            <a:ext cx="6730679" cy="273630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 </a:t>
            </a:r>
            <a:r>
              <a:rPr lang="fr-FR" b="1" dirty="0" smtClean="0"/>
              <a:t>Autre exemple</a:t>
            </a:r>
            <a:br>
              <a:rPr lang="fr-FR" b="1" dirty="0" smtClean="0"/>
            </a:br>
            <a:endParaRPr lang="fr-FR" dirty="0"/>
          </a:p>
        </p:txBody>
      </p:sp>
      <p:sp>
        <p:nvSpPr>
          <p:cNvPr id="3" name="Espace réservé du contenu 2"/>
          <p:cNvSpPr>
            <a:spLocks noGrp="1"/>
          </p:cNvSpPr>
          <p:nvPr>
            <p:ph sz="quarter" idx="1"/>
          </p:nvPr>
        </p:nvSpPr>
        <p:spPr>
          <a:xfrm>
            <a:off x="457200" y="1052736"/>
            <a:ext cx="7467600" cy="1440160"/>
          </a:xfrm>
        </p:spPr>
        <p:txBody>
          <a:bodyPr>
            <a:normAutofit fontScale="70000" lnSpcReduction="20000"/>
          </a:bodyPr>
          <a:lstStyle/>
          <a:p>
            <a:r>
              <a:rPr lang="fr-FR" dirty="0" smtClean="0"/>
              <a:t>Dans le premier exemple développé, le code formation était un chiffre de 1 à 5. De ce fait, nous avons pu l'utiliser directement comme indice du tableau. Mais comment faire si le code formation est un sigle alphabétique (AIEE, DI, TAI, TESM, TSEAI)?</a:t>
            </a:r>
          </a:p>
          <a:p>
            <a:r>
              <a:rPr lang="fr-FR" dirty="0" smtClean="0"/>
              <a:t>Nous allons utiliser deux tableaux en parallèle:</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9</a:t>
            </a:fld>
            <a:endParaRPr lang="fr-FR"/>
          </a:p>
        </p:txBody>
      </p:sp>
      <p:pic>
        <p:nvPicPr>
          <p:cNvPr id="3074" name="Picture 2"/>
          <p:cNvPicPr>
            <a:picLocks noChangeAspect="1" noChangeArrowheads="1"/>
          </p:cNvPicPr>
          <p:nvPr/>
        </p:nvPicPr>
        <p:blipFill>
          <a:blip r:embed="rId2" cstate="print"/>
          <a:srcRect/>
          <a:stretch>
            <a:fillRect/>
          </a:stretch>
        </p:blipFill>
        <p:spPr bwMode="auto">
          <a:xfrm>
            <a:off x="683568" y="2276872"/>
            <a:ext cx="6791325" cy="1590675"/>
          </a:xfrm>
          <a:prstGeom prst="rect">
            <a:avLst/>
          </a:prstGeom>
          <a:noFill/>
          <a:ln w="9525">
            <a:noFill/>
            <a:miter lim="800000"/>
            <a:headEnd/>
            <a:tailEnd/>
          </a:ln>
        </p:spPr>
      </p:pic>
      <p:sp>
        <p:nvSpPr>
          <p:cNvPr id="6" name="ZoneTexte 5"/>
          <p:cNvSpPr txBox="1"/>
          <p:nvPr/>
        </p:nvSpPr>
        <p:spPr>
          <a:xfrm>
            <a:off x="611560" y="4077073"/>
            <a:ext cx="8064896" cy="1477328"/>
          </a:xfrm>
          <a:prstGeom prst="rect">
            <a:avLst/>
          </a:prstGeom>
          <a:noFill/>
        </p:spPr>
        <p:txBody>
          <a:bodyPr wrap="square" rtlCol="0">
            <a:spAutoFit/>
          </a:bodyPr>
          <a:lstStyle/>
          <a:p>
            <a:r>
              <a:rPr lang="fr-FR" dirty="0" smtClean="0"/>
              <a:t>Dans le tableau codeForm, nous rechercherons séquentiellement le code de formation saisi pour repérer sa position (son indice). Cette position nous permettra de retrouver directement dans le tableau nbStagF le compteur à incrémenter.</a:t>
            </a:r>
          </a:p>
          <a:p>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F9D982-FAD9-45BA-9E3E-E2D812D32C4A}">
  <ds:schemaRefs>
    <ds:schemaRef ds:uri="http://schemas.microsoft.com/sharepoint/v3/contenttype/forms"/>
  </ds:schemaRefs>
</ds:datastoreItem>
</file>

<file path=customXml/itemProps2.xml><?xml version="1.0" encoding="utf-8"?>
<ds:datastoreItem xmlns:ds="http://schemas.openxmlformats.org/officeDocument/2006/customXml" ds:itemID="{07557454-3C75-4962-95F8-B3ABE6BB5D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969D860-C6EC-4FDF-B807-6235D0F562D1}">
  <ds:schemaRefs>
    <ds:schemaRef ds:uri="http://purl.org/dc/elements/1.1/"/>
    <ds:schemaRef ds:uri="http://purl.org/dc/dcmitype/"/>
    <ds:schemaRef ds:uri="http://purl.org/dc/term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Oriel</Template>
  <TotalTime>1752</TotalTime>
  <Words>882</Words>
  <Application>Microsoft Office PowerPoint</Application>
  <PresentationFormat>Affichage à l'écran (4:3)</PresentationFormat>
  <Paragraphs>133</Paragraphs>
  <Slides>12</Slides>
  <Notes>1</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Oriel</vt:lpstr>
      <vt:lpstr>Les tableaux</vt:lpstr>
      <vt:lpstr>Les tableaux</vt:lpstr>
      <vt:lpstr>Les tableaux</vt:lpstr>
      <vt:lpstr>Les tableaux</vt:lpstr>
      <vt:lpstr>Les tableaux</vt:lpstr>
      <vt:lpstr>Les tableaux: Définitions des variables indicées et commentaires  </vt:lpstr>
      <vt:lpstr>Les tableaux: Définitions des variables indicées et commentaires</vt:lpstr>
      <vt:lpstr>Les tableaux: Définitions des variables indicées et commentaires</vt:lpstr>
      <vt:lpstr>Les tableaux: Autre exemple </vt:lpstr>
      <vt:lpstr>Les tableaux: Autre exemple</vt:lpstr>
      <vt:lpstr>Les tableaux: Autre exemple</vt:lpstr>
      <vt:lpstr>Remarques</vt:lpstr>
    </vt:vector>
  </TitlesOfParts>
  <Company>Centre de Réadaptation de Mulhouse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thiry sophie</dc:creator>
  <cp:lastModifiedBy>ca</cp:lastModifiedBy>
  <cp:revision>76</cp:revision>
  <dcterms:created xsi:type="dcterms:W3CDTF">2012-01-09T11:14:09Z</dcterms:created>
  <dcterms:modified xsi:type="dcterms:W3CDTF">2016-04-18T08:54:26Z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