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1" r:id="rId20"/>
    <p:sldId id="273" r:id="rId21"/>
    <p:sldId id="275" r:id="rId22"/>
    <p:sldId id="274" r:id="rId23"/>
    <p:sldId id="276" r:id="rId24"/>
    <p:sldId id="277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0" autoAdjust="0"/>
    <p:restoredTop sz="94660"/>
  </p:normalViewPr>
  <p:slideViewPr>
    <p:cSldViewPr>
      <p:cViewPr varScale="1">
        <p:scale>
          <a:sx n="107" d="100"/>
          <a:sy n="107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EB6C0-545B-4E4A-B692-4B6D96873649}" type="datetimeFigureOut">
              <a:rPr lang="fr-FR" smtClean="0"/>
              <a:pPr/>
              <a:t>18/04/2016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952AE-17FC-4C76-A337-CE648638B3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35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9C0C9-8FBC-4CEE-BC8D-C1FF86B6CB6F}" type="datetimeFigureOut">
              <a:rPr lang="fr-FR" smtClean="0"/>
              <a:pPr/>
              <a:t>18/04/2016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B473B-F146-4D44-B9C3-2520359EE5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656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B473B-F146-4D44-B9C3-2520359EE511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D055866-B5A5-4760-89A5-D17839723A01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5432-3689-42D8-B0DF-62B0DC84821A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CD2-A754-4C23-B4B2-C5180E3482CE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18EA521-BDBB-4F58-95F1-6134CD4170B9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C120C1-38BE-4DB4-A99E-7CDACC3AE421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A833-5659-40D5-9D79-A16F46B6E793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D487-A040-4ED0-92F6-B1F0CFAFD469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0CC79A-0210-486F-B1B3-FD3CD81C55E7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E1F8-33C5-4EA5-A892-F88BB53CA0A0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1C34AD3-D292-4B19-B45D-F04BD0483981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9BA308-2A38-4A78-86A3-BF028BFFBCDE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FE7E04-09D1-4B33-B451-478FD936A91F}" type="datetime1">
              <a:rPr lang="fr-FR" smtClean="0"/>
              <a:pPr/>
              <a:t>18/04/2016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Traduire son algorithme en C#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Vous trouvez ci-dessous des aides pour traduire votre pseudo code en code C#. Vous êtes libre d’enrichir votre document au fur et à mesure de </a:t>
            </a:r>
            <a:r>
              <a:rPr lang="fr-FR" smtClean="0"/>
              <a:t>vos découverte.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07" y="116632"/>
            <a:ext cx="2160240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Du pseudo code à C#: </a:t>
            </a:r>
            <a:r>
              <a:rPr lang="fr-FR" b="1" dirty="0" smtClean="0"/>
              <a:t>Instruction d’affectation  et Opérateurs logiques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776864" cy="439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558062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A&lt;-valeur;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A&lt;-5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A,B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ou b sont vraies </a:t>
                      </a:r>
                    </a:p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finsi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572000" y="2204864"/>
          <a:ext cx="10477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Image bitmap" r:id="rId3" imgW="1047619" imgH="590476" progId="PBrush">
                  <p:embed/>
                </p:oleObj>
              </mc:Choice>
              <mc:Fallback>
                <p:oleObj name="Image bitmap" r:id="rId3" imgW="1047619" imgH="59047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4864"/>
                        <a:ext cx="10477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572000" y="3068960"/>
          <a:ext cx="2160240" cy="2886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Image bitmap" r:id="rId5" imgW="1190476" imgH="1590897" progId="PBrush">
                  <p:embed/>
                </p:oleObj>
              </mc:Choice>
              <mc:Fallback>
                <p:oleObj name="Image bitmap" r:id="rId5" imgW="1190476" imgH="1590897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68960"/>
                        <a:ext cx="2160240" cy="2886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Du pseudo code à C#: </a:t>
            </a:r>
            <a:r>
              <a:rPr lang="fr-FR" b="1" dirty="0" smtClean="0"/>
              <a:t>Opérateurs binaires 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052736"/>
          <a:ext cx="7632848" cy="538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1433661">
                <a:tc>
                  <a:txBody>
                    <a:bodyPr/>
                    <a:lstStyle/>
                    <a:p>
                      <a:r>
                        <a:rPr kumimoji="0" lang="fr-FR" sz="32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A,B</a:t>
                      </a:r>
                    </a:p>
                    <a:p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32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 binaire </a:t>
                      </a:r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32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 binaire </a:t>
                      </a:r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5658">
                <a:tc>
                  <a:txBody>
                    <a:bodyPr/>
                    <a:lstStyle/>
                    <a:p>
                      <a:r>
                        <a:rPr kumimoji="0" lang="fr-FR" sz="32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3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endParaRPr kumimoji="0" lang="fr-FR" sz="3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a&lt;-2</a:t>
                      </a:r>
                    </a:p>
                    <a:p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b&lt;-10</a:t>
                      </a:r>
                    </a:p>
                    <a:p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C&lt;-a ou binaire b</a:t>
                      </a:r>
                    </a:p>
                    <a:p>
                      <a:endParaRPr kumimoji="0" lang="fr-FR" sz="4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+,-,</a:t>
                      </a:r>
                      <a:r>
                        <a:rPr kumimoji="0" lang="fr-FR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diviser,multiplier</a:t>
                      </a:r>
                      <a:r>
                        <a:rPr kumimoji="0"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+,-,/,*,%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572000" y="1700808"/>
          <a:ext cx="1834490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Image bitmap" r:id="rId3" imgW="1019048" imgH="800212" progId="PBrush">
                  <p:embed/>
                </p:oleObj>
              </mc:Choice>
              <mc:Fallback>
                <p:oleObj name="Image bitmap" r:id="rId3" imgW="1019048" imgH="800212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808"/>
                        <a:ext cx="1834490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571999" y="3717032"/>
          <a:ext cx="398235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Image bitmap" r:id="rId5" imgW="2019048" imgH="876190" progId="PBrush">
                  <p:embed/>
                </p:oleObj>
              </mc:Choice>
              <mc:Fallback>
                <p:oleObj name="Image bitmap" r:id="rId5" imgW="2019048" imgH="876190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717032"/>
                        <a:ext cx="3982355" cy="1728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Du pseudo code à C#: Opérateur ternaire</a:t>
            </a:r>
            <a:r>
              <a:rPr lang="fr-FR" b="1" dirty="0" smtClean="0"/>
              <a:t> 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052736"/>
          <a:ext cx="7632848" cy="505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1433661">
                <a:tc>
                  <a:txBody>
                    <a:bodyPr/>
                    <a:lstStyle/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condition 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action(s) vraie(s)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action(s) fausse(s)</a:t>
                      </a:r>
                    </a:p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si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(condition) ?   { action(s) vraie(s); } : { action(s) fausse(s); }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5658"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nbre1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supérieur ou égal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nbre2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valeur &lt;-15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valeur&lt;-16</a:t>
                      </a:r>
                    </a:p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si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4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+,-,</a:t>
                      </a:r>
                      <a:r>
                        <a:rPr kumimoji="0" lang="fr-FR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diviser,multiplier</a:t>
                      </a:r>
                      <a:r>
                        <a:rPr kumimoji="0"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+,-,/,*,%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499991" y="3356992"/>
          <a:ext cx="3384377" cy="22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Image bitmap" r:id="rId3" imgW="3448531" imgH="228571" progId="PBrush">
                  <p:embed/>
                </p:oleObj>
              </mc:Choice>
              <mc:Fallback>
                <p:oleObj name="Image bitmap" r:id="rId3" imgW="3448531" imgH="22857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1" y="3356992"/>
                        <a:ext cx="3384377" cy="22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Du pseudo code à C#: </a:t>
            </a:r>
            <a:r>
              <a:rPr lang="fr-FR" b="1" dirty="0" smtClean="0"/>
              <a:t>Opération de casting et </a:t>
            </a:r>
            <a:r>
              <a:rPr lang="fr-FR" b="1" dirty="0" err="1" smtClean="0"/>
              <a:t>pieges</a:t>
            </a:r>
            <a:r>
              <a:rPr lang="fr-FR" b="1" dirty="0" smtClean="0"/>
              <a:t>!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196752"/>
          <a:ext cx="8136904" cy="384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2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reel</a:t>
                      </a:r>
                      <a:r>
                        <a:rPr kumimoji="0" lang="fr-FR" sz="2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 =(</a:t>
                      </a:r>
                      <a:r>
                        <a:rPr kumimoji="0" lang="fr-FR" sz="2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reel</a:t>
                      </a:r>
                      <a:r>
                        <a:rPr kumimoji="0" lang="fr-FR" sz="2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)a</a:t>
                      </a:r>
                      <a:endParaRPr kumimoji="0" lang="fr-FR" sz="2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 c = (float)d;</a:t>
                      </a:r>
                      <a:endParaRPr lang="fr-FR" sz="2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951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Attention : La division d’un entier par un entier est un entier en C#</a:t>
                      </a:r>
                    </a:p>
                    <a:p>
                      <a:endParaRPr kumimoji="0" lang="fr-FR" sz="4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3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= 3, b = 5;</a:t>
                      </a:r>
                    </a:p>
                    <a:p>
                      <a:r>
                        <a:rPr kumimoji="0" lang="fr-FR" sz="3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c;</a:t>
                      </a:r>
                    </a:p>
                    <a:p>
                      <a:r>
                        <a:rPr kumimoji="0" lang="fr-F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= ((float)a / b);</a:t>
                      </a:r>
                      <a:endParaRPr lang="fr-FR" sz="2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Du pseudo code à C#: Déclaration de tableaux statiques  à 1 dimension </a:t>
            </a:r>
            <a:r>
              <a:rPr lang="fr-FR" b="1" dirty="0" smtClean="0"/>
              <a:t> 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052736"/>
          <a:ext cx="7632848" cy="5063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nom_tableau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(taille)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type[] </a:t>
                      </a:r>
                      <a:r>
                        <a:rPr kumimoji="0" lang="fr-F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nom_tableau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=new type[taille] 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95185">
                <a:tc>
                  <a:txBody>
                    <a:bodyPr/>
                    <a:lstStyle/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(5) d'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//instanciation</a:t>
                      </a:r>
                    </a:p>
                    <a:p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 =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(4) 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solidFill>
                            <a:srgbClr val="0000FF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fr-FR" sz="1600" dirty="0">
                          <a:latin typeface="Courier New"/>
                          <a:ea typeface="Calibri"/>
                          <a:cs typeface="Times New Roman"/>
                        </a:rPr>
                        <a:t> B = </a:t>
                      </a:r>
                      <a:r>
                        <a:rPr lang="fr-FR" sz="1600" dirty="0" err="1">
                          <a:latin typeface="Courier New"/>
                          <a:ea typeface="Calibri"/>
                          <a:cs typeface="Times New Roman"/>
                        </a:rPr>
                        <a:t>nbStagF</a:t>
                      </a:r>
                      <a:r>
                        <a:rPr lang="fr-FR" sz="1600" dirty="0">
                          <a:latin typeface="Courier New"/>
                          <a:ea typeface="Calibri"/>
                          <a:cs typeface="Times New Roman"/>
                        </a:rPr>
                        <a:t>[4];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|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endParaRPr kumimoji="0"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800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lg = 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nbStagF.Length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4427984" y="2132856"/>
          <a:ext cx="3774769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Image bitmap" r:id="rId3" imgW="3180952" imgH="2123810" progId="PBrush">
                  <p:embed/>
                </p:oleObj>
              </mc:Choice>
              <mc:Fallback>
                <p:oleObj name="Image bitmap" r:id="rId3" imgW="3180952" imgH="2123810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132856"/>
                        <a:ext cx="3774769" cy="2520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Du pseudo code à C#: Déclaration de tableaux statiques  à 2 dimensions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39552" y="722775"/>
          <a:ext cx="8136904" cy="605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nom_tableau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Type[,] Tableau=new Type[</a:t>
                      </a:r>
                      <a:r>
                        <a:rPr kumimoji="0" lang="fr-F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95185">
                <a:tc>
                  <a:txBody>
                    <a:bodyPr/>
                    <a:lstStyle/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tab2Dim(5,2) d'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//instanciation</a:t>
                      </a: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(0,0)&lt;-0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(1,0)&lt;-0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(2,0)&lt;-0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(3,0)&lt;-0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(4,0)&lt;-0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(0,0)&lt;-0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(1,0)&lt;-0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(2,0)&lt;-0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(3,0)&lt;-0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(4,0)&lt;-0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caseNum1 &lt;-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(0,0)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600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caseNum1 = tab2Dim[0,0];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nbLigne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| tab2Dim | 0</a:t>
                      </a:r>
                    </a:p>
                    <a:p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nbColonne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| tab2Dim |1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nbLigne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tab2Dim.GetLength(0);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nbColonne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tab2Dim.GetLength(1);</a:t>
                      </a:r>
                      <a:endParaRPr lang="fr-FR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716016" y="1772815"/>
          <a:ext cx="2304256" cy="354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Image bitmap" r:id="rId3" imgW="2523810" imgH="3877216" progId="PBrush">
                  <p:embed/>
                </p:oleObj>
              </mc:Choice>
              <mc:Fallback>
                <p:oleObj name="Image bitmap" r:id="rId3" imgW="2523810" imgH="387721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772815"/>
                        <a:ext cx="2304256" cy="3540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ce réservé du numéro de diapositive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Du pseudo code à C#: </a:t>
            </a:r>
            <a:r>
              <a:rPr lang="fr-FR" b="1" dirty="0" smtClean="0"/>
              <a:t>Déclarations de procédure : (Une procédure ne retourne rien)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196752"/>
          <a:ext cx="7704856" cy="55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</a:tr>
              <a:tr h="997480">
                <a:tc>
                  <a:txBody>
                    <a:bodyPr/>
                    <a:lstStyle/>
                    <a:p>
                      <a:r>
                        <a:rPr kumimoji="0" lang="fr-FR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nom_procédure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fr-FR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nom_arg1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…, </a:t>
                      </a:r>
                      <a:r>
                        <a:rPr kumimoji="0" lang="fr-FR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kumimoji="0" lang="fr-FR" sz="12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nom_argn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,…)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Déclarations des variables locales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Actions</a:t>
                      </a:r>
                    </a:p>
                    <a:p>
                      <a:r>
                        <a:rPr kumimoji="0" lang="fr-FR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PROCEDURE</a:t>
                      </a:r>
                      <a:endParaRPr kumimoji="0"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3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C#</a:t>
                      </a:r>
                    </a:p>
                  </a:txBody>
                  <a:tcPr/>
                </a:tc>
              </a:tr>
              <a:tr h="13509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void</a:t>
                      </a:r>
                      <a:r>
                        <a:rPr lang="en-US" sz="1200" dirty="0" smtClean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200" dirty="0" err="1" smtClean="0">
                          <a:latin typeface="Courier New"/>
                          <a:ea typeface="Calibri"/>
                          <a:cs typeface="Times New Roman"/>
                        </a:rPr>
                        <a:t>nom_procedure</a:t>
                      </a:r>
                      <a:r>
                        <a:rPr lang="en-US" sz="1200" dirty="0" smtClean="0">
                          <a:latin typeface="Courier New"/>
                          <a:ea typeface="Calibri"/>
                          <a:cs typeface="Times New Roman"/>
                        </a:rPr>
                        <a:t>( [type] arg1,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ref</a:t>
                      </a:r>
                      <a:r>
                        <a:rPr lang="en-US" sz="1200" dirty="0" smtClean="0">
                          <a:latin typeface="Courier New"/>
                          <a:ea typeface="Calibri"/>
                          <a:cs typeface="Times New Roman"/>
                        </a:rPr>
                        <a:t> [type] arg1,..) </a:t>
                      </a:r>
                      <a:endParaRPr lang="fr-FR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fr-FR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fr-FR" sz="1200" dirty="0" smtClean="0">
                          <a:solidFill>
                            <a:srgbClr val="008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//Déclarations des variables locales</a:t>
                      </a:r>
                      <a:endParaRPr lang="fr-FR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fr-FR" sz="1200" dirty="0" smtClean="0">
                          <a:solidFill>
                            <a:srgbClr val="008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//Actions</a:t>
                      </a:r>
                      <a:endParaRPr lang="fr-FR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Courier New"/>
                          <a:ea typeface="Calibri"/>
                          <a:cs typeface="Times New Roman"/>
                        </a:rPr>
                        <a:t>Ex:</a:t>
                      </a:r>
                    </a:p>
                    <a:p>
                      <a:r>
                        <a:rPr kumimoji="0"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Modifier(</a:t>
                      </a:r>
                      <a:r>
                        <a:rPr kumimoji="0"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nb1, </a:t>
                      </a:r>
                      <a:r>
                        <a:rPr kumimoji="0"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nb2)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 = 15;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nb2 = 20;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sz="3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//VAL par valeur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valeur ne modifie pas la valeur de la variable passé en paramètre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//VAR par référence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référence modifie la valeur de la variable passé en paramètre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Du pseudo code à C#: </a:t>
            </a:r>
            <a:r>
              <a:rPr lang="fr-FR" b="1" dirty="0" smtClean="0"/>
              <a:t>Déclarations de procédure : (Une procédure ne retourne rien)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196752"/>
          <a:ext cx="7704856" cy="55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</a:tr>
              <a:tr h="997480">
                <a:tc>
                  <a:txBody>
                    <a:bodyPr/>
                    <a:lstStyle/>
                    <a:p>
                      <a:r>
                        <a:rPr kumimoji="0" lang="fr-FR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nom_procédure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fr-FR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nom_arg1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…, </a:t>
                      </a:r>
                      <a:r>
                        <a:rPr kumimoji="0" lang="fr-FR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kumimoji="0" lang="fr-FR" sz="12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nom_argn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,…)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Déclarations des variables locales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Actions</a:t>
                      </a:r>
                    </a:p>
                    <a:p>
                      <a:r>
                        <a:rPr kumimoji="0" lang="fr-FR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PROCEDURE</a:t>
                      </a:r>
                      <a:endParaRPr kumimoji="0"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3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C#</a:t>
                      </a:r>
                    </a:p>
                  </a:txBody>
                  <a:tcPr/>
                </a:tc>
              </a:tr>
              <a:tr h="13509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void</a:t>
                      </a:r>
                      <a:r>
                        <a:rPr lang="en-US" sz="1200" dirty="0" smtClean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200" dirty="0" err="1" smtClean="0">
                          <a:latin typeface="Courier New"/>
                          <a:ea typeface="Calibri"/>
                          <a:cs typeface="Times New Roman"/>
                        </a:rPr>
                        <a:t>nom_procedure</a:t>
                      </a:r>
                      <a:r>
                        <a:rPr lang="en-US" sz="1200" dirty="0" smtClean="0">
                          <a:latin typeface="Courier New"/>
                          <a:ea typeface="Calibri"/>
                          <a:cs typeface="Times New Roman"/>
                        </a:rPr>
                        <a:t>( [type] arg1,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ref</a:t>
                      </a:r>
                      <a:r>
                        <a:rPr lang="en-US" sz="1200" dirty="0" smtClean="0">
                          <a:latin typeface="Courier New"/>
                          <a:ea typeface="Calibri"/>
                          <a:cs typeface="Times New Roman"/>
                        </a:rPr>
                        <a:t> [type] arg1,..) </a:t>
                      </a:r>
                      <a:endParaRPr lang="fr-FR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fr-FR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fr-FR" sz="1200" dirty="0" smtClean="0">
                          <a:solidFill>
                            <a:srgbClr val="008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//Déclarations des variables locales</a:t>
                      </a:r>
                      <a:endParaRPr lang="fr-FR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fr-FR" sz="1200" dirty="0" smtClean="0">
                          <a:solidFill>
                            <a:srgbClr val="008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//Actions</a:t>
                      </a:r>
                      <a:endParaRPr lang="fr-FR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latin typeface="Courier New"/>
                          <a:ea typeface="Calibri"/>
                          <a:cs typeface="Times New Roman"/>
                        </a:rPr>
                        <a:t>Ex:</a:t>
                      </a:r>
                    </a:p>
                    <a:p>
                      <a:r>
                        <a:rPr kumimoji="0"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Modifier(</a:t>
                      </a:r>
                      <a:r>
                        <a:rPr kumimoji="0"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nb1, </a:t>
                      </a:r>
                      <a:r>
                        <a:rPr kumimoji="0"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nb2)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 = 15;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nb2 = 20;</a:t>
                      </a:r>
                    </a:p>
                    <a:p>
                      <a:r>
                        <a:rPr kumimoji="0"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sz="3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//VAL par valeur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valeur ne modifie pas la valeur de la variable passé en paramètre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//VAR par référence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référence modifie la valeur de la variable passé en paramètre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Du pseudo code à C#: </a:t>
            </a:r>
            <a:r>
              <a:rPr lang="fr-FR" b="1" dirty="0" smtClean="0"/>
              <a:t>Déclaration d’une fonction: (Une fonction retourne toujours une et une seule valeur)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196752"/>
          <a:ext cx="7704856" cy="580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</a:tr>
              <a:tr h="997480">
                <a:tc>
                  <a:txBody>
                    <a:bodyPr/>
                    <a:lstStyle/>
                    <a:p>
                      <a:r>
                        <a:rPr kumimoji="0"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nom_fonction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nom_arg1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…, 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kumimoji="0" lang="fr-FR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nom_argn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,…)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//Déclarations des variables locales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//Actions</a:t>
                      </a:r>
                    </a:p>
                    <a:p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RETOURNE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valeur</a:t>
                      </a:r>
                    </a:p>
                    <a:p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FONCTION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3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C#</a:t>
                      </a:r>
                    </a:p>
                  </a:txBody>
                  <a:tcPr/>
                </a:tc>
              </a:tr>
              <a:tr h="1350992">
                <a:tc>
                  <a:txBody>
                    <a:bodyPr/>
                    <a:lstStyle/>
                    <a:p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type_retour</a:t>
                      </a: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nom_fonction</a:t>
                      </a: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([type] arg1, </a:t>
                      </a:r>
                      <a:r>
                        <a:rPr kumimoji="0"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[type] arg2 …) </a:t>
                      </a:r>
                    </a:p>
                    <a:p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[</a:t>
                      </a:r>
                      <a:r>
                        <a:rPr kumimoji="0"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type_retour</a:t>
                      </a: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variableARetourner</a:t>
                      </a: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;</a:t>
                      </a:r>
                    </a:p>
                    <a:p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//Déclarations des variables locales</a:t>
                      </a:r>
                    </a:p>
                    <a:p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//Actions</a:t>
                      </a:r>
                    </a:p>
                    <a:p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kumimoji="0"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variableARetourner</a:t>
                      </a: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//VAL par valeur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valeur ne modifie pas la valeur de la variable passé en paramètre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//VAR par référence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référence modifie la valeur de la variable passé en paramètre</a:t>
                      </a:r>
                      <a:endParaRPr kumimoji="0"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Du pseudo code à C#: </a:t>
            </a:r>
            <a:r>
              <a:rPr lang="fr-FR" b="1" dirty="0" smtClean="0"/>
              <a:t>Déclaration d’une fonction: (Une fonction retourne toujours une et une seule valeur)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484784"/>
          <a:ext cx="7704856" cy="42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Exemple: Pseudo code</a:t>
                      </a:r>
                      <a:endParaRPr lang="fr-FR" sz="2400" dirty="0"/>
                    </a:p>
                  </a:txBody>
                  <a:tcPr/>
                </a:tc>
              </a:tr>
              <a:tr h="997480">
                <a:tc>
                  <a:txBody>
                    <a:bodyPr/>
                    <a:lstStyle/>
                    <a:p>
                      <a:r>
                        <a:rPr kumimoji="0" lang="fr-FR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Réel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fr-FR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Somme ( VAL </a:t>
                      </a:r>
                      <a:r>
                        <a:rPr kumimoji="0" lang="fr-FR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réel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nb1, VAL </a:t>
                      </a:r>
                      <a:r>
                        <a:rPr kumimoji="0" lang="fr-FR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réel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nb2)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fr-FR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réel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somme</a:t>
                      </a:r>
                      <a:b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somme&lt;-nb1+nb2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retourne somme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fonction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3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Exemple: </a:t>
                      </a:r>
                      <a:r>
                        <a:rPr lang="fr-FR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C#</a:t>
                      </a:r>
                    </a:p>
                  </a:txBody>
                  <a:tcPr/>
                </a:tc>
              </a:tr>
              <a:tr h="1350992">
                <a:tc>
                  <a:txBody>
                    <a:bodyPr/>
                    <a:lstStyle/>
                    <a:p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somme(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nb1,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nb2)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somme;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somme = nb1 + nb2;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return somme;  //valeur de retour           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pseudo code à C#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776864" cy="449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558062">
                <a:tc>
                  <a:txBody>
                    <a:bodyPr/>
                    <a:lstStyle/>
                    <a:p>
                      <a:r>
                        <a:rPr lang="fr-FR" dirty="0" smtClean="0"/>
                        <a:t>Pseudo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fr-FR" u="sng" dirty="0" smtClean="0"/>
                        <a:t>entier</a:t>
                      </a:r>
                      <a:r>
                        <a:rPr lang="fr-FR" u="none" dirty="0" smtClean="0"/>
                        <a:t> nb1,nb2</a:t>
                      </a:r>
                    </a:p>
                    <a:p>
                      <a:r>
                        <a:rPr lang="fr-FR" u="sng" dirty="0" smtClean="0"/>
                        <a:t>chaine</a:t>
                      </a:r>
                      <a:r>
                        <a:rPr lang="fr-FR" u="none" dirty="0" smtClean="0"/>
                        <a:t> ch1</a:t>
                      </a:r>
                    </a:p>
                    <a:p>
                      <a:r>
                        <a:rPr lang="fr-FR" u="sng" dirty="0" smtClean="0"/>
                        <a:t>réel</a:t>
                      </a:r>
                      <a:r>
                        <a:rPr lang="fr-FR" u="none" dirty="0" smtClean="0"/>
                        <a:t> r</a:t>
                      </a:r>
                    </a:p>
                    <a:p>
                      <a:r>
                        <a:rPr lang="fr-FR" u="sng" dirty="0" smtClean="0"/>
                        <a:t>double</a:t>
                      </a:r>
                      <a:r>
                        <a:rPr lang="fr-FR" u="none" dirty="0" smtClean="0"/>
                        <a:t> d</a:t>
                      </a:r>
                    </a:p>
                    <a:p>
                      <a:r>
                        <a:rPr lang="fr-FR" u="sng" dirty="0" err="1" smtClean="0"/>
                        <a:t>booleen</a:t>
                      </a:r>
                      <a:r>
                        <a:rPr lang="fr-FR" u="none" dirty="0" smtClean="0"/>
                        <a:t> b</a:t>
                      </a:r>
                      <a:endParaRPr lang="fr-F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nb1,nb2;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ch1;</a:t>
                      </a:r>
                    </a:p>
                    <a:p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r;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</a:p>
                    <a:p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b;</a:t>
                      </a: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fr-FR" u="sng" dirty="0" smtClean="0"/>
                        <a:t>chaine</a:t>
                      </a:r>
                      <a:r>
                        <a:rPr lang="fr-FR" u="none" baseline="0" dirty="0" smtClean="0"/>
                        <a:t> a</a:t>
                      </a:r>
                      <a:endParaRPr lang="fr-FR" u="none" dirty="0" smtClean="0"/>
                    </a:p>
                    <a:p>
                      <a:r>
                        <a:rPr lang="fr-FR" u="sng" dirty="0" smtClean="0"/>
                        <a:t>lire </a:t>
                      </a:r>
                      <a:r>
                        <a:rPr lang="fr-FR" u="none" dirty="0" smtClean="0"/>
                        <a:t> a </a:t>
                      </a:r>
                      <a:endParaRPr lang="fr-F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a;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Console.ReadLine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fr-FR" u="sng" dirty="0" smtClean="0"/>
                        <a:t>entier</a:t>
                      </a:r>
                      <a:r>
                        <a:rPr lang="fr-FR" dirty="0" smtClean="0"/>
                        <a:t> b;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 smtClean="0"/>
                        <a:t>lire </a:t>
                      </a:r>
                      <a:r>
                        <a:rPr lang="fr-FR" u="none" dirty="0" smtClean="0"/>
                        <a:t> b</a:t>
                      </a:r>
                      <a:endParaRPr lang="fr-FR" u="sn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</a:t>
                      </a:r>
                      <a:r>
                        <a:rPr lang="fr-FR" baseline="0" dirty="0" smtClean="0"/>
                        <a:t> b;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b = 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int.Parse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Console.ReadLine</a:t>
                      </a:r>
                      <a:r>
                        <a:rPr kumimoji="0" lang="fr-F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fr-FR" u="sng" dirty="0" err="1" smtClean="0"/>
                        <a:t>ecrire</a:t>
                      </a:r>
                      <a:r>
                        <a:rPr lang="fr-FR" u="none" baseline="0" dirty="0" smtClean="0"/>
                        <a:t>  </a:t>
                      </a:r>
                      <a:r>
                        <a:rPr lang="fr-FR" u="none" dirty="0" smtClean="0"/>
                        <a:t>c</a:t>
                      </a:r>
                      <a:endParaRPr lang="fr-F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);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fr-FR" dirty="0" smtClean="0"/>
                        <a:t>//commentaire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//commentaire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48072"/>
          </a:xfrm>
        </p:spPr>
        <p:txBody>
          <a:bodyPr>
            <a:normAutofit/>
          </a:bodyPr>
          <a:lstStyle/>
          <a:p>
            <a:r>
              <a:rPr lang="fr-FR" dirty="0" smtClean="0"/>
              <a:t>Du pseudo code à C#: </a:t>
            </a:r>
            <a:r>
              <a:rPr lang="fr-FR" dirty="0" err="1" smtClean="0"/>
              <a:t>function</a:t>
            </a:r>
            <a:r>
              <a:rPr lang="fr-FR" b="1" dirty="0" smtClean="0"/>
              <a:t> 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052736"/>
          <a:ext cx="7632848" cy="5603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1800" b="1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a%b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5947">
                <a:tc>
                  <a:txBody>
                    <a:bodyPr/>
                    <a:lstStyle/>
                    <a:p>
                      <a:r>
                        <a:rPr kumimoji="0" lang="fr-FR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chaine </a:t>
                      </a:r>
                      <a:r>
                        <a:rPr kumimoji="0" lang="fr-FR" sz="18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prénom</a:t>
                      </a:r>
                      <a:endParaRPr kumimoji="0" lang="fr-FR" sz="1800" b="1" u="sng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|prénom|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fr-FR" sz="4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string prénom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prénom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.Length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/>
                        <a:t>prénom</a:t>
                      </a:r>
                      <a:r>
                        <a:rPr lang="fr-FR" sz="2000" b="1" baseline="-25000" dirty="0" smtClean="0"/>
                        <a:t>2&lt;--4</a:t>
                      </a:r>
                      <a:r>
                        <a:rPr lang="fr-FR" sz="2000" dirty="0" smtClean="0"/>
                        <a:t> </a:t>
                      </a:r>
                      <a:endParaRPr kumimoji="0"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prénom.Substring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(2,3)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 </a:t>
                      </a:r>
                      <a:r>
                        <a:rPr lang="fr-FR" sz="2000" dirty="0" err="1" smtClean="0"/>
                        <a:t>x</a:t>
                      </a:r>
                      <a:r>
                        <a:rPr lang="fr-FR" sz="2000" baseline="30000" dirty="0" err="1" smtClean="0"/>
                        <a:t>y</a:t>
                      </a:r>
                      <a:endParaRPr kumimoji="0"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‘tutu’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@"tutu"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48072"/>
          </a:xfrm>
        </p:spPr>
        <p:txBody>
          <a:bodyPr>
            <a:normAutofit/>
          </a:bodyPr>
          <a:lstStyle/>
          <a:p>
            <a:r>
              <a:rPr lang="fr-FR" dirty="0" smtClean="0"/>
              <a:t>A VOUS DE CONTINUER!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052736"/>
          <a:ext cx="7632848" cy="504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pseudo code à C#:</a:t>
            </a:r>
            <a:r>
              <a:rPr lang="fr-FR" b="1" dirty="0" smtClean="0"/>
              <a:t> Instructions conditionnelles 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776864" cy="491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558062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24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condition </a:t>
                      </a:r>
                    </a:p>
                    <a:p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fr-FR" sz="24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 </a:t>
                      </a:r>
                      <a:endParaRPr kumimoji="0" lang="fr-FR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action(s) vraie(s)</a:t>
                      </a:r>
                    </a:p>
                    <a:p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fr-FR" sz="24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 </a:t>
                      </a:r>
                      <a:endParaRPr kumimoji="0" lang="fr-FR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action(s) fausse(s)</a:t>
                      </a:r>
                    </a:p>
                    <a:p>
                      <a:r>
                        <a:rPr kumimoji="0" lang="fr-FR" sz="24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finsi</a:t>
                      </a:r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if (condition)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{ 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         action(s)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vraie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(s); 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}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else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{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        action(s)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fausse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(s); 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}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nbre1 supérieur ou égal nbre2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ok &lt;-vrai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ok&lt;-faux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si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220072" y="4653136"/>
          <a:ext cx="2376264" cy="1722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 bitmap" r:id="rId3" imgW="1961905" imgH="1419048" progId="PBrush">
                  <p:embed/>
                </p:oleObj>
              </mc:Choice>
              <mc:Fallback>
                <p:oleObj name="Image bitmap" r:id="rId3" imgW="1961905" imgH="1419048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653136"/>
                        <a:ext cx="2376264" cy="1722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pseudo code à C#:</a:t>
            </a:r>
            <a:r>
              <a:rPr lang="fr-FR" b="1" dirty="0" smtClean="0"/>
              <a:t> Instructions conditionnelles 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611560" y="1556792"/>
          <a:ext cx="7776864" cy="512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88668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4009864">
                <a:tc>
                  <a:txBody>
                    <a:bodyPr/>
                    <a:lstStyle/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inférieur à 8</a:t>
                      </a: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 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ok &lt;-faux</a:t>
                      </a: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 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inférieur à 10</a:t>
                      </a: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 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ok&lt;-faux</a:t>
                      </a: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 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supérieur à 12</a:t>
                      </a: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 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ok&lt;-faux</a:t>
                      </a: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kumimoji="0" lang="fr-FR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ok&lt;-</a:t>
                      </a:r>
                      <a:r>
                        <a:rPr kumimoji="0" lang="fr-F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</a:t>
                      </a:r>
                      <a:r>
                        <a:rPr kumimoji="0" lang="fr-FR" sz="16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ecrire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ok</a:t>
                      </a: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</a:t>
                      </a:r>
                      <a:r>
                        <a:rPr kumimoji="0" lang="fr-FR" sz="16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finsi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kumimoji="0" lang="fr-FR" sz="16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finsi</a:t>
                      </a:r>
                      <a:endParaRPr kumimoji="0" lang="fr-F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fr-FR" sz="16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finsi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4572000" y="2564904"/>
          <a:ext cx="3916822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 bitmap" r:id="rId3" imgW="3677163" imgH="3780952" progId="PBrush">
                  <p:embed/>
                </p:oleObj>
              </mc:Choice>
              <mc:Fallback>
                <p:oleObj name="Image bitmap" r:id="rId3" imgW="3677163" imgH="378095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64904"/>
                        <a:ext cx="3916822" cy="4032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pseudo code à C#:</a:t>
            </a:r>
            <a:r>
              <a:rPr lang="fr-FR" b="1" dirty="0" smtClean="0"/>
              <a:t> Instructions conditionnelles 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611560" y="1556792"/>
          <a:ext cx="7776864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88668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4009864">
                <a:tc>
                  <a:txBody>
                    <a:bodyPr/>
                    <a:lstStyle/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selon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choix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valeur1 : //action1(s)</a:t>
                      </a:r>
                    </a:p>
                    <a:p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choix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valeur2 : //action2(s)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….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choix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valeurn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: //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</a:p>
                    <a:p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défaut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: //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actionDéfauts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</a:p>
                    <a:p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finselon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644008" y="2492896"/>
          <a:ext cx="3586463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Image bitmap" r:id="rId3" imgW="2971429" imgH="2876190" progId="PBrush">
                  <p:embed/>
                </p:oleObj>
              </mc:Choice>
              <mc:Fallback>
                <p:oleObj name="Image bitmap" r:id="rId3" imgW="2971429" imgH="2876190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492896"/>
                        <a:ext cx="3586463" cy="3456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pseudo code à C#:</a:t>
            </a:r>
            <a:r>
              <a:rPr lang="fr-FR" b="1" dirty="0" smtClean="0"/>
              <a:t> Instructions conditionnelles 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611560" y="1556792"/>
          <a:ext cx="7776864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88668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4009864"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selon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jour_de_semaine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choix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 :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écrire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« lundi »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choix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 :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écrire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« mardi »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……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défaut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: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écrire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« Erreur ! »</a:t>
                      </a:r>
                    </a:p>
                    <a:p>
                      <a:r>
                        <a:rPr kumimoji="0" lang="fr-FR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finselon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644008" y="2924944"/>
          <a:ext cx="360314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Image bitmap" r:id="rId3" imgW="3457143" imgH="1580952" progId="PBrush">
                  <p:embed/>
                </p:oleObj>
              </mc:Choice>
              <mc:Fallback>
                <p:oleObj name="Image bitmap" r:id="rId3" imgW="3457143" imgH="1580952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924944"/>
                        <a:ext cx="3603148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pseudo code à C#:</a:t>
            </a:r>
            <a:r>
              <a:rPr lang="fr-FR" b="1" dirty="0" smtClean="0"/>
              <a:t> Boucles conditionnelles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776864" cy="392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558062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Tant que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condition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Action(s)</a:t>
                      </a:r>
                    </a:p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tant que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while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(condition)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   Action(s)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}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&lt;-1</a:t>
                      </a:r>
                    </a:p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Tant que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inférieure à 10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Ecrire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A&lt;-A+1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tant que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572000" y="3789040"/>
          <a:ext cx="3551889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Image bitmap" r:id="rId3" imgW="2523810" imgH="1133633" progId="PBrush">
                  <p:embed/>
                </p:oleObj>
              </mc:Choice>
              <mc:Fallback>
                <p:oleObj name="Image bitmap" r:id="rId3" imgW="2523810" imgH="1133633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89040"/>
                        <a:ext cx="3551889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pseudo code à C#:</a:t>
            </a:r>
            <a:r>
              <a:rPr lang="fr-FR" b="1" dirty="0" smtClean="0"/>
              <a:t> Boucles conditionnelles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848872" cy="439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902997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1938421">
                <a:tc>
                  <a:txBody>
                    <a:bodyPr/>
                    <a:lstStyle/>
                    <a:p>
                      <a:pPr marL="160020" indent="-342900"/>
                      <a:r>
                        <a:rPr lang="fr-FR" b="1" u="sng" dirty="0" smtClean="0"/>
                        <a:t>pour</a:t>
                      </a:r>
                      <a:r>
                        <a:rPr lang="fr-FR" dirty="0" smtClean="0"/>
                        <a:t> </a:t>
                      </a:r>
                      <a:r>
                        <a:rPr lang="fr-FR" i="1" dirty="0" smtClean="0"/>
                        <a:t>valeur</a:t>
                      </a:r>
                      <a:r>
                        <a:rPr lang="fr-FR" dirty="0" smtClean="0"/>
                        <a:t>. </a:t>
                      </a:r>
                      <a:r>
                        <a:rPr lang="fr-FR" b="1" u="sng" dirty="0" smtClean="0"/>
                        <a:t>de</a:t>
                      </a:r>
                      <a:r>
                        <a:rPr lang="fr-FR" dirty="0" smtClean="0"/>
                        <a:t> </a:t>
                      </a:r>
                      <a:r>
                        <a:rPr lang="fr-FR" i="1" dirty="0" err="1" smtClean="0"/>
                        <a:t>valeurInitial</a:t>
                      </a:r>
                      <a:r>
                        <a:rPr lang="fr-FR" i="1" dirty="0" smtClean="0"/>
                        <a:t> </a:t>
                      </a:r>
                      <a:r>
                        <a:rPr lang="fr-FR" b="1" u="sng" dirty="0" smtClean="0"/>
                        <a:t>à</a:t>
                      </a:r>
                      <a:r>
                        <a:rPr lang="fr-FR" dirty="0" smtClean="0"/>
                        <a:t> </a:t>
                      </a:r>
                      <a:r>
                        <a:rPr lang="fr-FR" i="1" dirty="0" err="1" smtClean="0"/>
                        <a:t>valeurFinal</a:t>
                      </a:r>
                      <a:r>
                        <a:rPr lang="fr-FR" i="1" dirty="0" smtClean="0"/>
                        <a:t> </a:t>
                      </a:r>
                      <a:r>
                        <a:rPr lang="fr-FR" b="1" u="sng" dirty="0" smtClean="0"/>
                        <a:t>par</a:t>
                      </a:r>
                      <a:r>
                        <a:rPr lang="fr-FR" dirty="0" smtClean="0"/>
                        <a:t> </a:t>
                      </a:r>
                      <a:r>
                        <a:rPr lang="fr-FR" i="1" dirty="0" smtClean="0"/>
                        <a:t>pas</a:t>
                      </a:r>
                      <a:endParaRPr lang="fr-FR" dirty="0" smtClean="0"/>
                    </a:p>
                    <a:p>
                      <a:pPr marL="160020" indent="-342900"/>
                      <a:r>
                        <a:rPr lang="fr-FR" b="1" u="sng" dirty="0" smtClean="0"/>
                        <a:t>faire</a:t>
                      </a:r>
                      <a:endParaRPr lang="fr-FR" dirty="0" smtClean="0"/>
                    </a:p>
                    <a:p>
                      <a:pPr marL="160020" indent="-342900"/>
                      <a:r>
                        <a:rPr lang="fr-FR" dirty="0" smtClean="0"/>
                        <a:t> groupe d'opérations</a:t>
                      </a:r>
                    </a:p>
                    <a:p>
                      <a:pPr marL="160020" indent="-342900"/>
                      <a:r>
                        <a:rPr lang="fr-FR" b="1" u="sng" dirty="0" err="1" smtClean="0"/>
                        <a:t>finpour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fr-F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fr-FR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instructions_départ</a:t>
                      </a:r>
                      <a:r>
                        <a:rPr kumimoji="0" lang="fr-F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; condition :</a:t>
                      </a:r>
                      <a:r>
                        <a:rPr kumimoji="0" lang="fr-FR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instructions_fin_boucle</a:t>
                      </a:r>
                      <a:r>
                        <a:rPr kumimoji="0" lang="fr-F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fr-F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kumimoji="0" lang="fr-FR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 smtClean="0"/>
                        <a:t>    groupe d'opérations</a:t>
                      </a:r>
                      <a:r>
                        <a:rPr kumimoji="0" lang="fr-FR" sz="105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kumimoji="0" lang="fr-FR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fr-FR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2997">
                <a:tc>
                  <a:txBody>
                    <a:bodyPr/>
                    <a:lstStyle/>
                    <a:p>
                      <a:r>
                        <a:rPr kumimoji="0" lang="fr-FR" sz="24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</a:t>
                      </a:r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</a:t>
                      </a:r>
                      <a:r>
                        <a:rPr kumimoji="0" lang="fr-FR" sz="24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 </a:t>
                      </a:r>
                      <a:r>
                        <a:rPr kumimoji="0" lang="fr-FR" sz="24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 </a:t>
                      </a:r>
                      <a:r>
                        <a:rPr kumimoji="0" lang="fr-FR" sz="24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</a:t>
                      </a:r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kumimoji="0" lang="fr-FR" sz="24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</a:p>
                    <a:p>
                      <a:r>
                        <a:rPr kumimoji="0" lang="fr-FR" sz="24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fr-FR" sz="24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écrire</a:t>
                      </a:r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</a:p>
                    <a:p>
                      <a:r>
                        <a:rPr kumimoji="0" lang="fr-FR" sz="24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finpour</a:t>
                      </a:r>
                      <a:endParaRPr kumimoji="0" lang="fr-FR" sz="24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437112"/>
            <a:ext cx="303450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pseudo code à C#:</a:t>
            </a:r>
            <a:r>
              <a:rPr lang="fr-FR" b="1" dirty="0" smtClean="0"/>
              <a:t> Boucles conditionnelles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776864" cy="392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558062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Pseudo code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répéter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Action(s)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jusqu'à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do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   Action(s)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}</a:t>
                      </a:r>
                      <a:r>
                        <a:rPr lang="fr-FR" sz="1800" dirty="0" err="1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while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(condition)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A&lt;-1</a:t>
                      </a:r>
                    </a:p>
                    <a:p>
                      <a:r>
                        <a:rPr kumimoji="0" lang="fr-F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faire 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fr-FR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ecrire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A&lt;-A+1</a:t>
                      </a:r>
                    </a:p>
                    <a:p>
                      <a:r>
                        <a:rPr kumimoji="0" lang="fr-FR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tantque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inférieure à 10</a:t>
                      </a:r>
                    </a:p>
                    <a:p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499992" y="3356991"/>
          <a:ext cx="3312368" cy="203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Image bitmap" r:id="rId3" imgW="2228571" imgH="1371429" progId="PBrush">
                  <p:embed/>
                </p:oleObj>
              </mc:Choice>
              <mc:Fallback>
                <p:oleObj name="Image bitmap" r:id="rId3" imgW="2228571" imgH="1371429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356991"/>
                        <a:ext cx="3312368" cy="20301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AFC045-C47F-4AA5-80C8-53AE837BC4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164F8E-0FBC-4ECB-A5C7-E30778D5AABD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9B2DB8-CC83-4D77-823C-91807CB3A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587</TotalTime>
  <Words>1004</Words>
  <Application>Microsoft Office PowerPoint</Application>
  <PresentationFormat>Affichage à l'écran (4:3)</PresentationFormat>
  <Paragraphs>356</Paragraphs>
  <Slides>21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3" baseType="lpstr">
      <vt:lpstr>Oriel</vt:lpstr>
      <vt:lpstr>Image bitmap</vt:lpstr>
      <vt:lpstr>Traduire son algorithme en C#</vt:lpstr>
      <vt:lpstr>Du pseudo code à C#</vt:lpstr>
      <vt:lpstr>Du pseudo code à C#: Instructions conditionnelles </vt:lpstr>
      <vt:lpstr>Du pseudo code à C#: Instructions conditionnelles </vt:lpstr>
      <vt:lpstr>Du pseudo code à C#: Instructions conditionnelles </vt:lpstr>
      <vt:lpstr>Du pseudo code à C#: Instructions conditionnelles </vt:lpstr>
      <vt:lpstr>Du pseudo code à C#: Boucles conditionnelles </vt:lpstr>
      <vt:lpstr>Du pseudo code à C#: Boucles conditionnelles </vt:lpstr>
      <vt:lpstr>Du pseudo code à C#: Boucles conditionnelles </vt:lpstr>
      <vt:lpstr>Du pseudo code à C#: Instruction d’affectation  et Opérateurs logiques</vt:lpstr>
      <vt:lpstr>Du pseudo code à C#: Opérateurs binaires </vt:lpstr>
      <vt:lpstr>Du pseudo code à C#: Opérateur ternaire </vt:lpstr>
      <vt:lpstr>Du pseudo code à C#: Opération de casting et pieges!</vt:lpstr>
      <vt:lpstr>Du pseudo code à C#: Déclaration de tableaux statiques  à 1 dimension  </vt:lpstr>
      <vt:lpstr>Du pseudo code à C#: Déclaration de tableaux statiques  à 2 dimensions</vt:lpstr>
      <vt:lpstr>Du pseudo code à C#: Déclarations de procédure : (Une procédure ne retourne rien)</vt:lpstr>
      <vt:lpstr>Du pseudo code à C#: Déclarations de procédure : (Une procédure ne retourne rien)</vt:lpstr>
      <vt:lpstr>Du pseudo code à C#: Déclaration d’une fonction: (Une fonction retourne toujours une et une seule valeur)</vt:lpstr>
      <vt:lpstr>Du pseudo code à C#: Déclaration d’une fonction: (Une fonction retourne toujours une et une seule valeur)</vt:lpstr>
      <vt:lpstr>Du pseudo code à C#: function </vt:lpstr>
      <vt:lpstr>A VOUS DE CONTINUER!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Traduire son algorithme en C#</dc:title>
  <dc:creator>sophie thiry</dc:creator>
  <cp:lastModifiedBy>ca</cp:lastModifiedBy>
  <cp:revision>30</cp:revision>
  <dcterms:created xsi:type="dcterms:W3CDTF">2012-01-11T14:26:27Z</dcterms:created>
  <dcterms:modified xsi:type="dcterms:W3CDTF">2016-04-18T09:09:01Z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