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317" r:id="rId5"/>
    <p:sldId id="272" r:id="rId6"/>
    <p:sldId id="273" r:id="rId7"/>
    <p:sldId id="274" r:id="rId8"/>
    <p:sldId id="275" r:id="rId9"/>
    <p:sldId id="276" r:id="rId10"/>
    <p:sldId id="277" r:id="rId11"/>
    <p:sldId id="278" r:id="rId12"/>
    <p:sldId id="279" r:id="rId13"/>
    <p:sldId id="311" r:id="rId14"/>
    <p:sldId id="312" r:id="rId15"/>
    <p:sldId id="314"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31/01/2017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372642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31/01/2017</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31/01/2017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31/01/2017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31/01/2017</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31/01/2017</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31/01/2017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31/01/2017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31/01/2017</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31/01/2017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31/01/2017</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31/01/2017</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31/01/2017</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structure alternative</a:t>
            </a:r>
            <a:endParaRPr lang="fr-FR" dirty="0"/>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88640"/>
            <a:ext cx="2160240" cy="1440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 booléennes</a:t>
            </a:r>
            <a:endParaRPr lang="fr-FR" dirty="0"/>
          </a:p>
        </p:txBody>
      </p:sp>
      <p:sp>
        <p:nvSpPr>
          <p:cNvPr id="3" name="Espace réservé du contenu 2"/>
          <p:cNvSpPr>
            <a:spLocks noGrp="1"/>
          </p:cNvSpPr>
          <p:nvPr>
            <p:ph sz="quarter" idx="1"/>
          </p:nvPr>
        </p:nvSpPr>
        <p:spPr/>
        <p:txBody>
          <a:bodyPr/>
          <a:lstStyle/>
          <a:p>
            <a:r>
              <a:rPr lang="fr-FR" dirty="0" smtClean="0"/>
              <a:t>Il est possible de stocker la valeur d'une expression logique dans une variable (comme le résultat d'une opération arithmétique est stocké dans une variable numérique). Cette variable ne peut prendre que les valeurs </a:t>
            </a:r>
            <a:r>
              <a:rPr lang="fr-FR" b="1" dirty="0" smtClean="0"/>
              <a:t>vrai</a:t>
            </a:r>
            <a:r>
              <a:rPr lang="fr-FR" dirty="0" smtClean="0"/>
              <a:t> et </a:t>
            </a:r>
            <a:r>
              <a:rPr lang="fr-FR" b="1" dirty="0" smtClean="0"/>
              <a:t>faux</a:t>
            </a:r>
            <a:r>
              <a:rPr lang="fr-FR" dirty="0" smtClean="0"/>
              <a:t>. Ces variables sont appelées variables logiques ou </a:t>
            </a:r>
            <a:r>
              <a:rPr lang="fr-FR" b="1" dirty="0" smtClean="0"/>
              <a:t>booléennes</a:t>
            </a:r>
            <a:r>
              <a:rPr lang="fr-FR" dirty="0" smtClean="0"/>
              <a:t>. Elles se déclarent comme ceci: </a:t>
            </a:r>
          </a:p>
          <a:p>
            <a:pPr>
              <a:buNone/>
            </a:pPr>
            <a:r>
              <a:rPr lang="fr-FR" dirty="0" smtClean="0"/>
              <a:t>	</a:t>
            </a:r>
            <a:r>
              <a:rPr lang="fr-FR" b="1" u="sng" dirty="0" smtClean="0"/>
              <a:t>booléen</a:t>
            </a:r>
            <a:r>
              <a:rPr lang="fr-FR" dirty="0" smtClean="0"/>
              <a:t>  OK </a:t>
            </a:r>
          </a:p>
          <a:p>
            <a:pPr>
              <a:buNone/>
            </a:pPr>
            <a:r>
              <a:rPr lang="fr-FR" dirty="0" smtClean="0"/>
              <a:t>Et l'assignation d'une variable booléenne se fait de la manière suivante: </a:t>
            </a:r>
          </a:p>
          <a:p>
            <a:pPr>
              <a:buNone/>
            </a:pPr>
            <a:r>
              <a:rPr lang="fr-FR" dirty="0" smtClean="0"/>
              <a:t>	OK &lt;-- Vrai</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79512" y="400506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79512" y="764704"/>
            <a:ext cx="89644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51520" y="188640"/>
            <a:ext cx="7848872" cy="1484784"/>
          </a:xfrm>
        </p:spPr>
        <p:txBody>
          <a:bodyPr>
            <a:normAutofit fontScale="90000"/>
          </a:bodyPr>
          <a:lstStyle/>
          <a:p>
            <a:r>
              <a:rPr lang="fr-FR" dirty="0" smtClean="0"/>
              <a:t>Traitements alternatifs Avec choix multiple</a:t>
            </a:r>
            <a:br>
              <a:rPr lang="fr-FR" dirty="0" smtClean="0"/>
            </a:br>
            <a:r>
              <a:rPr lang="fr-FR" dirty="0" smtClean="0"/>
              <a:t/>
            </a:r>
            <a:br>
              <a:rPr lang="fr-FR" dirty="0" smtClean="0"/>
            </a:br>
            <a:endParaRPr lang="fr-FR" dirty="0"/>
          </a:p>
        </p:txBody>
      </p:sp>
      <p:sp>
        <p:nvSpPr>
          <p:cNvPr id="5" name="ZoneTexte 4"/>
          <p:cNvSpPr txBox="1"/>
          <p:nvPr/>
        </p:nvSpPr>
        <p:spPr>
          <a:xfrm>
            <a:off x="3635896" y="1196752"/>
            <a:ext cx="4752528" cy="1661993"/>
          </a:xfrm>
          <a:prstGeom prst="rect">
            <a:avLst/>
          </a:prstGeom>
          <a:noFill/>
        </p:spPr>
        <p:txBody>
          <a:bodyPr wrap="square" rtlCol="0">
            <a:spAutoFit/>
          </a:bodyPr>
          <a:lstStyle/>
          <a:p>
            <a:r>
              <a:rPr lang="fr-FR" sz="1400" b="1" u="sng" dirty="0" smtClean="0"/>
              <a:t>selon</a:t>
            </a:r>
            <a:r>
              <a:rPr lang="fr-FR" sz="1400" b="1" dirty="0" smtClean="0"/>
              <a:t> </a:t>
            </a:r>
            <a:r>
              <a:rPr lang="fr-FR" sz="1400" dirty="0" smtClean="0"/>
              <a:t>mois</a:t>
            </a:r>
          </a:p>
          <a:p>
            <a:r>
              <a:rPr lang="fr-FR" sz="1400" dirty="0" smtClean="0"/>
              <a:t> </a:t>
            </a:r>
            <a:r>
              <a:rPr lang="fr-FR" sz="1400" b="1" u="sng" dirty="0" smtClean="0"/>
              <a:t>quand</a:t>
            </a:r>
            <a:r>
              <a:rPr lang="fr-FR" sz="1400" dirty="0" smtClean="0"/>
              <a:t> =1  </a:t>
            </a:r>
            <a:r>
              <a:rPr lang="fr-FR" sz="1400" b="1" u="sng" dirty="0" smtClean="0"/>
              <a:t>faire</a:t>
            </a:r>
            <a:r>
              <a:rPr lang="fr-FR" sz="1400" dirty="0" smtClean="0"/>
              <a:t> je suis en janvier</a:t>
            </a:r>
          </a:p>
          <a:p>
            <a:r>
              <a:rPr lang="fr-FR" sz="1400" dirty="0" smtClean="0"/>
              <a:t> </a:t>
            </a:r>
            <a:r>
              <a:rPr lang="fr-FR" sz="1400" b="1" u="sng" dirty="0" smtClean="0"/>
              <a:t>quand</a:t>
            </a:r>
            <a:r>
              <a:rPr lang="fr-FR" sz="1400" dirty="0" smtClean="0"/>
              <a:t> =2  </a:t>
            </a:r>
            <a:r>
              <a:rPr lang="fr-FR" sz="1400" b="1" u="sng" dirty="0" smtClean="0"/>
              <a:t>faire</a:t>
            </a:r>
            <a:r>
              <a:rPr lang="fr-FR" sz="1400" dirty="0" smtClean="0"/>
              <a:t> je suis en février</a:t>
            </a:r>
          </a:p>
          <a:p>
            <a:r>
              <a:rPr lang="fr-FR" sz="1400" dirty="0" smtClean="0"/>
              <a:t> </a:t>
            </a:r>
            <a:r>
              <a:rPr lang="fr-FR" sz="1400" b="1" u="sng" dirty="0" smtClean="0"/>
              <a:t>quand</a:t>
            </a:r>
            <a:r>
              <a:rPr lang="fr-FR" sz="1400" dirty="0" smtClean="0"/>
              <a:t> =3  </a:t>
            </a:r>
            <a:r>
              <a:rPr lang="fr-FR" sz="1400" b="1" u="sng" dirty="0" smtClean="0"/>
              <a:t>faire</a:t>
            </a:r>
            <a:r>
              <a:rPr lang="fr-FR" sz="1400" dirty="0" smtClean="0"/>
              <a:t> je suis en mars</a:t>
            </a:r>
          </a:p>
          <a:p>
            <a:r>
              <a:rPr lang="fr-FR" sz="1400" b="1" dirty="0" smtClean="0"/>
              <a:t> </a:t>
            </a:r>
            <a:r>
              <a:rPr lang="fr-FR" sz="1400" b="1" u="sng" dirty="0" smtClean="0"/>
              <a:t>autrement</a:t>
            </a:r>
            <a:r>
              <a:rPr lang="fr-FR" sz="1400" u="sng" dirty="0" smtClean="0"/>
              <a:t> </a:t>
            </a:r>
            <a:r>
              <a:rPr lang="fr-FR" sz="1400" b="1" u="sng" dirty="0" smtClean="0"/>
              <a:t>écrire</a:t>
            </a:r>
            <a:r>
              <a:rPr lang="fr-FR" sz="1400" dirty="0" smtClean="0"/>
              <a:t> « je ne sais pas quel mois je suis"</a:t>
            </a:r>
          </a:p>
          <a:p>
            <a:r>
              <a:rPr lang="fr-FR" sz="1400" b="1" u="sng" dirty="0" err="1" smtClean="0"/>
              <a:t>finselon</a:t>
            </a:r>
            <a:endParaRPr lang="fr-FR" sz="1400" dirty="0" smtClean="0"/>
          </a:p>
          <a:p>
            <a:endParaRPr lang="fr-FR" dirty="0"/>
          </a:p>
        </p:txBody>
      </p:sp>
      <p:sp>
        <p:nvSpPr>
          <p:cNvPr id="6" name="ZoneTexte 5"/>
          <p:cNvSpPr txBox="1"/>
          <p:nvPr/>
        </p:nvSpPr>
        <p:spPr>
          <a:xfrm>
            <a:off x="179512" y="1196752"/>
            <a:ext cx="3384376" cy="1384995"/>
          </a:xfrm>
          <a:prstGeom prst="rect">
            <a:avLst/>
          </a:prstGeom>
          <a:noFill/>
        </p:spPr>
        <p:txBody>
          <a:bodyPr wrap="square" rtlCol="0">
            <a:spAutoFit/>
          </a:bodyPr>
          <a:lstStyle/>
          <a:p>
            <a:r>
              <a:rPr lang="fr-FR" sz="1400" b="1" u="sng" dirty="0" smtClean="0"/>
              <a:t>selon</a:t>
            </a:r>
            <a:r>
              <a:rPr lang="fr-FR" sz="1400" b="1" dirty="0" smtClean="0"/>
              <a:t> </a:t>
            </a:r>
            <a:r>
              <a:rPr lang="fr-FR" sz="1400" dirty="0" smtClean="0"/>
              <a:t>i</a:t>
            </a:r>
          </a:p>
          <a:p>
            <a:r>
              <a:rPr lang="fr-FR" sz="1400" dirty="0" smtClean="0"/>
              <a:t> </a:t>
            </a:r>
            <a:r>
              <a:rPr lang="fr-FR" sz="1400" b="1" u="sng" dirty="0" smtClean="0"/>
              <a:t>quand</a:t>
            </a:r>
            <a:r>
              <a:rPr lang="fr-FR" sz="1400" dirty="0" smtClean="0"/>
              <a:t> =1  </a:t>
            </a:r>
            <a:r>
              <a:rPr lang="fr-FR" sz="1400" b="1" u="sng" dirty="0" smtClean="0"/>
              <a:t>faire</a:t>
            </a:r>
            <a:r>
              <a:rPr lang="fr-FR" sz="1400" dirty="0" smtClean="0"/>
              <a:t> bloc1</a:t>
            </a:r>
          </a:p>
          <a:p>
            <a:r>
              <a:rPr lang="fr-FR" sz="1400" dirty="0" smtClean="0"/>
              <a:t> </a:t>
            </a:r>
            <a:r>
              <a:rPr lang="fr-FR" sz="1400" b="1" u="sng" dirty="0" smtClean="0"/>
              <a:t>quand</a:t>
            </a:r>
            <a:r>
              <a:rPr lang="fr-FR" sz="1400" dirty="0" smtClean="0"/>
              <a:t> =2  </a:t>
            </a:r>
            <a:r>
              <a:rPr lang="fr-FR" sz="1400" b="1" u="sng" dirty="0" smtClean="0"/>
              <a:t>faire</a:t>
            </a:r>
            <a:r>
              <a:rPr lang="fr-FR" sz="1400" dirty="0" smtClean="0"/>
              <a:t> bloc2</a:t>
            </a:r>
          </a:p>
          <a:p>
            <a:r>
              <a:rPr lang="fr-FR" sz="1400" dirty="0" smtClean="0"/>
              <a:t> </a:t>
            </a:r>
            <a:r>
              <a:rPr lang="fr-FR" sz="1400" b="1" u="sng" dirty="0" smtClean="0"/>
              <a:t>quand</a:t>
            </a:r>
            <a:r>
              <a:rPr lang="fr-FR" sz="1400" dirty="0" smtClean="0"/>
              <a:t> =3  </a:t>
            </a:r>
            <a:r>
              <a:rPr lang="fr-FR" sz="1400" b="1" u="sng" dirty="0" smtClean="0"/>
              <a:t>faire</a:t>
            </a:r>
            <a:r>
              <a:rPr lang="fr-FR" sz="1400" dirty="0" smtClean="0"/>
              <a:t> bloc3</a:t>
            </a:r>
          </a:p>
          <a:p>
            <a:r>
              <a:rPr lang="fr-FR" sz="1400" b="1" dirty="0" smtClean="0"/>
              <a:t> </a:t>
            </a:r>
            <a:r>
              <a:rPr lang="fr-FR" sz="1400" b="1" u="sng" dirty="0" smtClean="0"/>
              <a:t>autrement</a:t>
            </a:r>
            <a:r>
              <a:rPr lang="fr-FR" sz="1400" u="sng" dirty="0" smtClean="0"/>
              <a:t> </a:t>
            </a:r>
            <a:r>
              <a:rPr lang="fr-FR" sz="1400" b="1" u="sng" dirty="0" smtClean="0"/>
              <a:t>écrire</a:t>
            </a:r>
            <a:r>
              <a:rPr lang="fr-FR" sz="1400" dirty="0" smtClean="0"/>
              <a:t> "Mauvais choix"</a:t>
            </a:r>
          </a:p>
          <a:p>
            <a:r>
              <a:rPr lang="fr-FR" sz="1400" b="1" u="sng" dirty="0" err="1" smtClean="0"/>
              <a:t>finselon</a:t>
            </a:r>
            <a:endParaRPr lang="fr-FR" sz="1400" dirty="0"/>
          </a:p>
        </p:txBody>
      </p:sp>
      <p:sp>
        <p:nvSpPr>
          <p:cNvPr id="7" name="ZoneTexte 6"/>
          <p:cNvSpPr txBox="1"/>
          <p:nvPr/>
        </p:nvSpPr>
        <p:spPr>
          <a:xfrm>
            <a:off x="179512" y="764704"/>
            <a:ext cx="2476960" cy="369332"/>
          </a:xfrm>
          <a:prstGeom prst="rect">
            <a:avLst/>
          </a:prstGeom>
          <a:noFill/>
        </p:spPr>
        <p:txBody>
          <a:bodyPr wrap="none" rtlCol="0">
            <a:spAutoFit/>
          </a:bodyPr>
          <a:lstStyle/>
          <a:p>
            <a:r>
              <a:rPr lang="fr-FR" dirty="0" smtClean="0"/>
              <a:t>Syntaxe Pseudo Code</a:t>
            </a:r>
            <a:endParaRPr lang="fr-FR" dirty="0"/>
          </a:p>
        </p:txBody>
      </p:sp>
      <p:sp>
        <p:nvSpPr>
          <p:cNvPr id="8" name="ZoneTexte 7"/>
          <p:cNvSpPr txBox="1"/>
          <p:nvPr/>
        </p:nvSpPr>
        <p:spPr>
          <a:xfrm>
            <a:off x="3203848" y="764704"/>
            <a:ext cx="2541080" cy="369332"/>
          </a:xfrm>
          <a:prstGeom prst="rect">
            <a:avLst/>
          </a:prstGeom>
          <a:noFill/>
        </p:spPr>
        <p:txBody>
          <a:bodyPr wrap="none" rtlCol="0">
            <a:spAutoFit/>
          </a:bodyPr>
          <a:lstStyle/>
          <a:p>
            <a:r>
              <a:rPr lang="fr-FR" dirty="0" smtClean="0"/>
              <a:t>Exemple Pseudo Code</a:t>
            </a:r>
            <a:endParaRPr lang="fr-FR" dirty="0"/>
          </a:p>
        </p:txBody>
      </p:sp>
      <p:sp>
        <p:nvSpPr>
          <p:cNvPr id="12" name="ZoneTexte 11"/>
          <p:cNvSpPr txBox="1"/>
          <p:nvPr/>
        </p:nvSpPr>
        <p:spPr>
          <a:xfrm>
            <a:off x="179512" y="4005064"/>
            <a:ext cx="2807179" cy="369332"/>
          </a:xfrm>
          <a:prstGeom prst="rect">
            <a:avLst/>
          </a:prstGeom>
          <a:noFill/>
        </p:spPr>
        <p:txBody>
          <a:bodyPr wrap="none" rtlCol="0">
            <a:spAutoFit/>
          </a:bodyPr>
          <a:lstStyle/>
          <a:p>
            <a:r>
              <a:rPr lang="fr-FR" dirty="0" smtClean="0"/>
              <a:t>Exemple Organigramme</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3200400" y="4200525"/>
            <a:ext cx="5943600" cy="2657475"/>
          </a:xfrm>
          <a:prstGeom prst="rect">
            <a:avLst/>
          </a:prstGeom>
          <a:noFill/>
          <a:ln w="9525">
            <a:noFill/>
            <a:miter lim="800000"/>
            <a:headEnd/>
            <a:tailEnd/>
          </a:ln>
        </p:spPr>
      </p:pic>
      <p:sp>
        <p:nvSpPr>
          <p:cNvPr id="13" name="Espace réservé du numéro de diapositive 12"/>
          <p:cNvSpPr>
            <a:spLocks noGrp="1"/>
          </p:cNvSpPr>
          <p:nvPr>
            <p:ph type="sldNum" sz="quarter" idx="15"/>
          </p:nvPr>
        </p:nvSpPr>
        <p:spPr/>
        <p:txBody>
          <a:bodyPr/>
          <a:lstStyle/>
          <a:p>
            <a:fld id="{0875FFD7-4588-4CA7-B527-348D09077B50}"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Traitements alternatifs Avec choix multiple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La première forme généralise le </a:t>
            </a:r>
            <a:r>
              <a:rPr lang="fr-FR" b="1" u="sng" dirty="0" smtClean="0"/>
              <a:t>si</a:t>
            </a:r>
            <a:r>
              <a:rPr lang="fr-FR" dirty="0" smtClean="0"/>
              <a:t> ... </a:t>
            </a:r>
            <a:r>
              <a:rPr lang="fr-FR" b="1" u="sng" dirty="0" smtClean="0"/>
              <a:t>alors</a:t>
            </a:r>
            <a:r>
              <a:rPr lang="fr-FR" dirty="0" smtClean="0"/>
              <a:t> ... </a:t>
            </a:r>
            <a:r>
              <a:rPr lang="fr-FR" b="1" u="sng" dirty="0" smtClean="0"/>
              <a:t>sinon</a:t>
            </a:r>
            <a:r>
              <a:rPr lang="fr-FR" dirty="0" smtClean="0"/>
              <a:t> ... </a:t>
            </a:r>
            <a:r>
              <a:rPr lang="fr-FR" b="1" u="sng" dirty="0" err="1" smtClean="0"/>
              <a:t>finsi</a:t>
            </a:r>
            <a:r>
              <a:rPr lang="fr-FR" u="sng" dirty="0" smtClean="0"/>
              <a:t>,</a:t>
            </a:r>
            <a:r>
              <a:rPr lang="fr-FR" dirty="0" smtClean="0"/>
              <a:t> la seconde le </a:t>
            </a:r>
            <a:r>
              <a:rPr lang="fr-FR" b="1" u="sng" dirty="0" smtClean="0"/>
              <a:t>si</a:t>
            </a:r>
            <a:r>
              <a:rPr lang="fr-FR" dirty="0" smtClean="0"/>
              <a:t> ... </a:t>
            </a:r>
            <a:r>
              <a:rPr lang="fr-FR" b="1" u="sng" dirty="0" smtClean="0"/>
              <a:t>alors</a:t>
            </a:r>
            <a:r>
              <a:rPr lang="fr-FR" dirty="0" smtClean="0"/>
              <a:t> ... </a:t>
            </a:r>
            <a:r>
              <a:rPr lang="fr-FR" b="1" u="sng" dirty="0" err="1" smtClean="0"/>
              <a:t>finsi</a:t>
            </a:r>
            <a:r>
              <a:rPr lang="fr-FR" dirty="0" smtClean="0"/>
              <a:t>. </a:t>
            </a:r>
          </a:p>
          <a:p>
            <a:r>
              <a:rPr lang="fr-FR" dirty="0" smtClean="0"/>
              <a:t>Si la i </a:t>
            </a:r>
            <a:r>
              <a:rPr lang="fr-FR" dirty="0" err="1" smtClean="0"/>
              <a:t>ème</a:t>
            </a:r>
            <a:r>
              <a:rPr lang="fr-FR" dirty="0" smtClean="0"/>
              <a:t> expression logique a la valeur </a:t>
            </a:r>
            <a:r>
              <a:rPr lang="fr-FR" b="1" dirty="0" smtClean="0"/>
              <a:t>vrai</a:t>
            </a:r>
            <a:r>
              <a:rPr lang="fr-FR" dirty="0" smtClean="0"/>
              <a:t>, la i </a:t>
            </a:r>
            <a:r>
              <a:rPr lang="fr-FR" dirty="0" err="1" smtClean="0"/>
              <a:t>ème</a:t>
            </a:r>
            <a:r>
              <a:rPr lang="fr-FR" dirty="0" smtClean="0"/>
              <a:t> séquence d'instructions est exécutée puis il y a passage aux instructions qui suivent le mot </a:t>
            </a:r>
            <a:r>
              <a:rPr lang="fr-FR" b="1" u="sng" dirty="0" err="1" smtClean="0"/>
              <a:t>finselon</a:t>
            </a:r>
            <a:r>
              <a:rPr lang="fr-FR" dirty="0" smtClean="0"/>
              <a:t>. Si toutes les expressions logiques ont la valeur </a:t>
            </a:r>
            <a:r>
              <a:rPr lang="fr-FR" b="1" dirty="0" smtClean="0"/>
              <a:t>faux</a:t>
            </a:r>
            <a:r>
              <a:rPr lang="fr-FR" dirty="0" smtClean="0"/>
              <a:t>, on exécute dans le premier cas la séquence d'instructions qui suit le mot </a:t>
            </a:r>
            <a:r>
              <a:rPr lang="fr-FR" b="1" u="sng" dirty="0" smtClean="0"/>
              <a:t>autrement</a:t>
            </a:r>
            <a:r>
              <a:rPr lang="fr-FR" dirty="0" smtClean="0"/>
              <a:t> , dans le deuxième cas on passe directement à ce qui suit </a:t>
            </a:r>
            <a:r>
              <a:rPr lang="fr-FR" b="1" u="sng" dirty="0" err="1" smtClean="0"/>
              <a:t>finselon</a:t>
            </a:r>
            <a:r>
              <a:rPr lang="fr-FR" dirty="0" smtClean="0"/>
              <a:t>. </a:t>
            </a:r>
          </a:p>
          <a:p>
            <a:r>
              <a:rPr lang="fr-FR" dirty="0" smtClean="0"/>
              <a:t>Afin d'éviter toute ambiguïté, on exige que les différentes expressions logiques soient mutuellement exclusives.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12</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structure alternative</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Voici les règles d'un jeu très simple: deux joueurs A et B se cachent la main droite derrière le dos. Chacun choisit de tendre un certain nombre de doigts (de 0 à 5), toujours derrière le dos. Les deux joueurs se montrent la main droite en même temps. Si la somme des nombres de doigts montrés est paire, le premier joueur a gagné, sinon c'est le second. Le problème est de faire prendre la décision par l'ordinateur. </a:t>
            </a:r>
          </a:p>
          <a:p>
            <a:r>
              <a:rPr lang="fr-FR" dirty="0" smtClean="0"/>
              <a:t>Exprimé en français, l'algorithme se présente comme suit:</a:t>
            </a:r>
            <a:br>
              <a:rPr lang="fr-FR" dirty="0" smtClean="0"/>
            </a:br>
            <a:r>
              <a:rPr lang="fr-FR" dirty="0" smtClean="0"/>
              <a:t>- prendre connaissance du nombre de doigts de A</a:t>
            </a:r>
            <a:br>
              <a:rPr lang="fr-FR" dirty="0" smtClean="0"/>
            </a:br>
            <a:r>
              <a:rPr lang="fr-FR" dirty="0" smtClean="0"/>
              <a:t>- prendre connaissance du nombre de doigts de B</a:t>
            </a:r>
            <a:br>
              <a:rPr lang="fr-FR" dirty="0" smtClean="0"/>
            </a:br>
            <a:r>
              <a:rPr lang="fr-FR" dirty="0" smtClean="0"/>
              <a:t>- calculer la somme de ces deux nombres</a:t>
            </a:r>
            <a:br>
              <a:rPr lang="fr-FR" dirty="0" smtClean="0"/>
            </a:br>
            <a:r>
              <a:rPr lang="fr-FR" dirty="0" smtClean="0"/>
              <a:t>- si la somme est paire, A est le gagnant</a:t>
            </a:r>
            <a:br>
              <a:rPr lang="fr-FR" dirty="0" smtClean="0"/>
            </a:br>
            <a:r>
              <a:rPr lang="fr-FR" dirty="0" smtClean="0"/>
              <a:t>- si la somme est impaire, B est le gagnant.</a:t>
            </a:r>
          </a:p>
          <a:p>
            <a:r>
              <a:rPr lang="fr-FR" dirty="0" smtClean="0"/>
              <a:t> Pour déterminer si un nombre est pair ou impair, il suffit de calculer le reste de la division par 2 (.. modulo 2): il vaut 0 dans le premier cas et 1 dans le second.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structure alternative</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En langage de description d'algorithme, l'algorithme s'écrira:</a:t>
            </a:r>
          </a:p>
          <a:p>
            <a:endParaRPr lang="fr-FR" dirty="0" smtClean="0"/>
          </a:p>
          <a:p>
            <a:pPr>
              <a:buNone/>
            </a:pPr>
            <a:r>
              <a:rPr lang="fr-FR" b="1" u="sng" dirty="0" smtClean="0"/>
              <a:t>entier</a:t>
            </a:r>
            <a:r>
              <a:rPr lang="fr-FR" dirty="0" smtClean="0"/>
              <a:t> </a:t>
            </a:r>
            <a:r>
              <a:rPr lang="fr-FR" dirty="0" err="1" smtClean="0"/>
              <a:t>na,nb,reste</a:t>
            </a:r>
            <a:endParaRPr lang="fr-FR" dirty="0" smtClean="0"/>
          </a:p>
          <a:p>
            <a:pPr>
              <a:buNone/>
            </a:pPr>
            <a:r>
              <a:rPr lang="fr-FR" b="1" u="sng" dirty="0" smtClean="0"/>
              <a:t>lire</a:t>
            </a:r>
            <a:r>
              <a:rPr lang="fr-FR" dirty="0" smtClean="0"/>
              <a:t> </a:t>
            </a:r>
            <a:r>
              <a:rPr lang="fr-FR" dirty="0" err="1" smtClean="0"/>
              <a:t>na,nb</a:t>
            </a:r>
            <a:endParaRPr lang="fr-FR" dirty="0" smtClean="0"/>
          </a:p>
          <a:p>
            <a:pPr>
              <a:buNone/>
            </a:pPr>
            <a:r>
              <a:rPr lang="fr-FR" dirty="0" smtClean="0"/>
              <a:t>reste &lt;-- (na + nb) </a:t>
            </a:r>
            <a:r>
              <a:rPr lang="fr-FR" b="1" u="sng" dirty="0" err="1" smtClean="0"/>
              <a:t>mod</a:t>
            </a:r>
            <a:r>
              <a:rPr lang="fr-FR" dirty="0" smtClean="0"/>
              <a:t> 2</a:t>
            </a:r>
          </a:p>
          <a:p>
            <a:pPr>
              <a:buNone/>
            </a:pPr>
            <a:r>
              <a:rPr lang="fr-FR" b="1" u="sng" dirty="0" smtClean="0"/>
              <a:t>si</a:t>
            </a:r>
            <a:r>
              <a:rPr lang="fr-FR" dirty="0" smtClean="0"/>
              <a:t> reste = </a:t>
            </a:r>
            <a:r>
              <a:rPr lang="fr-FR" dirty="0" smtClean="0"/>
              <a:t>0</a:t>
            </a:r>
          </a:p>
          <a:p>
            <a:pPr>
              <a:buNone/>
            </a:pPr>
            <a:r>
              <a:rPr lang="fr-FR" b="1" u="sng" dirty="0" smtClean="0"/>
              <a:t>alors</a:t>
            </a:r>
            <a:r>
              <a:rPr lang="fr-FR" dirty="0" smtClean="0"/>
              <a:t> </a:t>
            </a:r>
            <a:endParaRPr lang="fr-FR" dirty="0" smtClean="0"/>
          </a:p>
          <a:p>
            <a:pPr>
              <a:buNone/>
            </a:pPr>
            <a:r>
              <a:rPr lang="fr-FR" b="1" dirty="0" smtClean="0"/>
              <a:t>	</a:t>
            </a:r>
            <a:r>
              <a:rPr lang="fr-FR" b="1" u="sng" dirty="0" smtClean="0"/>
              <a:t>écrire</a:t>
            </a:r>
            <a:r>
              <a:rPr lang="fr-FR" b="1" dirty="0" smtClean="0"/>
              <a:t> </a:t>
            </a:r>
            <a:r>
              <a:rPr lang="fr-FR" dirty="0" smtClean="0"/>
              <a:t>"Le joueur A a gagné."</a:t>
            </a:r>
          </a:p>
          <a:p>
            <a:pPr>
              <a:buNone/>
            </a:pPr>
            <a:r>
              <a:rPr lang="fr-FR" b="1" u="sng" dirty="0" smtClean="0"/>
              <a:t>sinon</a:t>
            </a:r>
            <a:r>
              <a:rPr lang="fr-FR" dirty="0" smtClean="0"/>
              <a:t> </a:t>
            </a:r>
          </a:p>
          <a:p>
            <a:pPr>
              <a:buNone/>
            </a:pPr>
            <a:r>
              <a:rPr lang="fr-FR" b="1" dirty="0" smtClean="0"/>
              <a:t>	</a:t>
            </a:r>
            <a:r>
              <a:rPr lang="fr-FR" b="1" u="sng" dirty="0" smtClean="0"/>
              <a:t>écrire</a:t>
            </a:r>
            <a:r>
              <a:rPr lang="fr-FR" dirty="0" smtClean="0"/>
              <a:t> "Le joueur B a gagné."</a:t>
            </a:r>
          </a:p>
          <a:p>
            <a:pPr>
              <a:buNone/>
            </a:pPr>
            <a:r>
              <a:rPr lang="fr-FR" b="1" u="sng" dirty="0" err="1" smtClean="0"/>
              <a:t>finsi</a:t>
            </a:r>
            <a:endParaRPr lang="fr-FR" dirty="0" smtClean="0"/>
          </a:p>
          <a:p>
            <a:pPr>
              <a:buNone/>
            </a:pPr>
            <a:r>
              <a:rPr lang="fr-FR" b="1" u="sng" dirty="0" smtClean="0"/>
              <a:t>écrire</a:t>
            </a:r>
            <a:r>
              <a:rPr lang="fr-FR" dirty="0" smtClean="0"/>
              <a:t> "Bravo pour le gagnant!"</a:t>
            </a:r>
          </a:p>
          <a:p>
            <a:endParaRPr lang="fr-FR" dirty="0" smtClean="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structure </a:t>
            </a:r>
            <a:r>
              <a:rPr lang="fr-FR" dirty="0" err="1" smtClean="0"/>
              <a:t>alternative:REMARQUES</a:t>
            </a:r>
            <a:r>
              <a:rPr lang="fr-FR" dirty="0" smtClean="0"/>
              <a:t/>
            </a:r>
            <a:br>
              <a:rPr lang="fr-FR" dirty="0" smtClean="0"/>
            </a:br>
            <a:endParaRPr lang="fr-FR" dirty="0"/>
          </a:p>
        </p:txBody>
      </p:sp>
      <p:sp>
        <p:nvSpPr>
          <p:cNvPr id="3" name="Espace réservé du contenu 2"/>
          <p:cNvSpPr>
            <a:spLocks noGrp="1"/>
          </p:cNvSpPr>
          <p:nvPr>
            <p:ph sz="quarter" idx="1"/>
          </p:nvPr>
        </p:nvSpPr>
        <p:spPr>
          <a:xfrm>
            <a:off x="457200" y="1268760"/>
            <a:ext cx="7467600" cy="5205192"/>
          </a:xfrm>
        </p:spPr>
        <p:txBody>
          <a:bodyPr>
            <a:normAutofit fontScale="85000" lnSpcReduction="20000"/>
          </a:bodyPr>
          <a:lstStyle/>
          <a:p>
            <a:pPr>
              <a:buNone/>
            </a:pPr>
            <a:r>
              <a:rPr lang="fr-FR" dirty="0" smtClean="0"/>
              <a:t>(1) La structure alternative se présente en général sous la forme </a:t>
            </a:r>
          </a:p>
          <a:p>
            <a:pPr>
              <a:buNone/>
            </a:pPr>
            <a:r>
              <a:rPr lang="fr-FR" b="1" u="sng" dirty="0" smtClean="0"/>
              <a:t>si</a:t>
            </a:r>
            <a:r>
              <a:rPr lang="fr-FR" dirty="0" smtClean="0"/>
              <a:t> </a:t>
            </a:r>
            <a:r>
              <a:rPr lang="fr-FR" i="1" dirty="0" smtClean="0"/>
              <a:t>expression</a:t>
            </a:r>
            <a:r>
              <a:rPr lang="fr-FR" dirty="0" smtClean="0"/>
              <a:t> </a:t>
            </a:r>
            <a:r>
              <a:rPr lang="fr-FR" b="1" u="sng" dirty="0" smtClean="0"/>
              <a:t>alors</a:t>
            </a:r>
            <a:r>
              <a:rPr lang="fr-FR" dirty="0" smtClean="0"/>
              <a:t> </a:t>
            </a:r>
          </a:p>
          <a:p>
            <a:pPr>
              <a:buNone/>
            </a:pPr>
            <a:r>
              <a:rPr lang="fr-FR" dirty="0" smtClean="0"/>
              <a:t>  </a:t>
            </a:r>
            <a:r>
              <a:rPr lang="fr-FR" i="1" dirty="0" smtClean="0"/>
              <a:t>première séquence d'instructions</a:t>
            </a:r>
            <a:endParaRPr lang="fr-FR" dirty="0" smtClean="0"/>
          </a:p>
          <a:p>
            <a:pPr>
              <a:buNone/>
            </a:pPr>
            <a:r>
              <a:rPr lang="fr-FR" b="1" u="sng" dirty="0" smtClean="0"/>
              <a:t>sinon</a:t>
            </a:r>
            <a:r>
              <a:rPr lang="fr-FR" dirty="0" smtClean="0"/>
              <a:t> </a:t>
            </a:r>
          </a:p>
          <a:p>
            <a:pPr>
              <a:buNone/>
            </a:pPr>
            <a:r>
              <a:rPr lang="fr-FR" dirty="0" smtClean="0"/>
              <a:t>  </a:t>
            </a:r>
            <a:r>
              <a:rPr lang="fr-FR" i="1" dirty="0" smtClean="0"/>
              <a:t>deuxième séquence d'instructions</a:t>
            </a:r>
            <a:endParaRPr lang="fr-FR" dirty="0" smtClean="0"/>
          </a:p>
          <a:p>
            <a:pPr>
              <a:buNone/>
            </a:pPr>
            <a:r>
              <a:rPr lang="fr-FR" b="1" u="sng" dirty="0" err="1" smtClean="0"/>
              <a:t>finsi</a:t>
            </a:r>
            <a:endParaRPr lang="fr-FR" dirty="0" smtClean="0"/>
          </a:p>
          <a:p>
            <a:endParaRPr lang="fr-FR" dirty="0" smtClean="0"/>
          </a:p>
          <a:p>
            <a:r>
              <a:rPr lang="fr-FR" dirty="0" smtClean="0"/>
              <a:t>où </a:t>
            </a:r>
            <a:r>
              <a:rPr lang="fr-FR" i="1" dirty="0" smtClean="0"/>
              <a:t>expression</a:t>
            </a:r>
            <a:r>
              <a:rPr lang="fr-FR" dirty="0" smtClean="0"/>
              <a:t> conditionne le choix d'un des deux ensembles d'instructions. Cette </a:t>
            </a:r>
            <a:r>
              <a:rPr lang="fr-FR" i="1" dirty="0" smtClean="0"/>
              <a:t>expression</a:t>
            </a:r>
            <a:r>
              <a:rPr lang="fr-FR" dirty="0" smtClean="0"/>
              <a:t> peut être soit vraie soit fausse. Si l'expression est vraie, la première séquence d'instruction sera exécutée et la seconde sera ignorée; si l'expression est fausse, seule la seconde séquence d'instructions sera effectuée. </a:t>
            </a:r>
          </a:p>
          <a:p>
            <a:r>
              <a:rPr lang="fr-FR" dirty="0" smtClean="0"/>
              <a:t>Le mot </a:t>
            </a:r>
            <a:r>
              <a:rPr lang="fr-FR" b="1" u="sng" dirty="0" smtClean="0"/>
              <a:t>sinon</a:t>
            </a:r>
            <a:r>
              <a:rPr lang="fr-FR" dirty="0" smtClean="0"/>
              <a:t> indique où se termine la première séquence d'instructions et où commence la seconde. Le mot </a:t>
            </a:r>
            <a:r>
              <a:rPr lang="fr-FR" b="1" u="sng" dirty="0" err="1" smtClean="0"/>
              <a:t>finsi</a:t>
            </a:r>
            <a:r>
              <a:rPr lang="fr-FR" dirty="0" smtClean="0"/>
              <a:t> indique où se termine la seconde séquence d'instructions. </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structure alternative</a:t>
            </a:r>
            <a:endParaRPr lang="fr-FR" dirty="0"/>
          </a:p>
        </p:txBody>
      </p:sp>
      <p:sp>
        <p:nvSpPr>
          <p:cNvPr id="3" name="Espace réservé du contenu 2"/>
          <p:cNvSpPr>
            <a:spLocks noGrp="1"/>
          </p:cNvSpPr>
          <p:nvPr>
            <p:ph sz="quarter" idx="1"/>
          </p:nvPr>
        </p:nvSpPr>
        <p:spPr/>
        <p:txBody>
          <a:bodyPr>
            <a:normAutofit fontScale="70000" lnSpcReduction="20000"/>
          </a:bodyPr>
          <a:lstStyle/>
          <a:p>
            <a:pPr>
              <a:buNone/>
            </a:pPr>
            <a:r>
              <a:rPr lang="fr-FR" dirty="0" smtClean="0"/>
              <a:t>(2) Dans certains cas, lorsque l'expression est fausse, aucune instruction ne doit être exécutée. La condition s'exprime alors plus simplement sous la forme: </a:t>
            </a:r>
          </a:p>
          <a:p>
            <a:pPr>
              <a:buNone/>
            </a:pPr>
            <a:endParaRPr lang="fr-FR" dirty="0" smtClean="0"/>
          </a:p>
          <a:p>
            <a:pPr>
              <a:buNone/>
            </a:pPr>
            <a:r>
              <a:rPr lang="fr-FR" b="1" u="sng" dirty="0" smtClean="0"/>
              <a:t>si</a:t>
            </a:r>
            <a:r>
              <a:rPr lang="fr-FR" dirty="0" smtClean="0"/>
              <a:t>  </a:t>
            </a:r>
            <a:r>
              <a:rPr lang="fr-FR" i="1" dirty="0" smtClean="0"/>
              <a:t>expression</a:t>
            </a:r>
            <a:r>
              <a:rPr lang="fr-FR" dirty="0" smtClean="0"/>
              <a:t> </a:t>
            </a:r>
            <a:endParaRPr lang="fr-FR" dirty="0" smtClean="0"/>
          </a:p>
          <a:p>
            <a:pPr>
              <a:buNone/>
            </a:pPr>
            <a:r>
              <a:rPr lang="fr-FR" b="1" u="sng" dirty="0" smtClean="0"/>
              <a:t>alors</a:t>
            </a:r>
            <a:r>
              <a:rPr lang="fr-FR" dirty="0" smtClean="0"/>
              <a:t> </a:t>
            </a:r>
            <a:endParaRPr lang="fr-FR" dirty="0" smtClean="0"/>
          </a:p>
          <a:p>
            <a:pPr>
              <a:buNone/>
            </a:pPr>
            <a:r>
              <a:rPr lang="fr-FR" dirty="0" smtClean="0"/>
              <a:t>	 </a:t>
            </a:r>
            <a:r>
              <a:rPr lang="fr-FR" i="1" dirty="0" smtClean="0"/>
              <a:t>séquence d'instructions</a:t>
            </a:r>
            <a:endParaRPr lang="fr-FR" dirty="0" smtClean="0"/>
          </a:p>
          <a:p>
            <a:pPr>
              <a:buNone/>
            </a:pPr>
            <a:r>
              <a:rPr lang="fr-FR" b="1" u="sng" dirty="0" err="1" smtClean="0"/>
              <a:t>finsi</a:t>
            </a:r>
            <a:endParaRPr lang="fr-FR" dirty="0" smtClean="0"/>
          </a:p>
          <a:p>
            <a:pPr>
              <a:buNone/>
            </a:pPr>
            <a:endParaRPr lang="fr-FR" dirty="0" smtClean="0"/>
          </a:p>
          <a:p>
            <a:pPr>
              <a:buNone/>
            </a:pPr>
            <a:r>
              <a:rPr lang="fr-FR" dirty="0" smtClean="0"/>
              <a:t>(3) Quelle que soit la séquence choisie et exécutée, les instructions qui suivent </a:t>
            </a:r>
            <a:r>
              <a:rPr lang="fr-FR" b="1" u="sng" dirty="0" err="1" smtClean="0"/>
              <a:t>finsi</a:t>
            </a:r>
            <a:r>
              <a:rPr lang="fr-FR" dirty="0" smtClean="0"/>
              <a:t> seront exécutées. </a:t>
            </a:r>
          </a:p>
          <a:p>
            <a:pPr>
              <a:buNone/>
            </a:pPr>
            <a:endParaRPr lang="fr-FR" dirty="0" smtClean="0"/>
          </a:p>
          <a:p>
            <a:pPr>
              <a:buNone/>
            </a:pPr>
            <a:r>
              <a:rPr lang="fr-FR" dirty="0" smtClean="0"/>
              <a:t>(4) Chacune des séquences d'instructions d'un </a:t>
            </a:r>
            <a:r>
              <a:rPr lang="fr-FR" b="1" u="sng" dirty="0" smtClean="0"/>
              <a:t>si</a:t>
            </a:r>
            <a:r>
              <a:rPr lang="fr-FR" dirty="0" smtClean="0"/>
              <a:t> ... </a:t>
            </a:r>
            <a:r>
              <a:rPr lang="fr-FR" b="1" u="sng" dirty="0" err="1" smtClean="0"/>
              <a:t>finsi</a:t>
            </a:r>
            <a:r>
              <a:rPr lang="fr-FR" dirty="0" smtClean="0"/>
              <a:t> peut contenir des </a:t>
            </a:r>
            <a:r>
              <a:rPr lang="fr-FR" b="1" u="sng" dirty="0" smtClean="0"/>
              <a:t>si</a:t>
            </a:r>
            <a:r>
              <a:rPr lang="fr-FR" dirty="0" smtClean="0"/>
              <a:t>...</a:t>
            </a:r>
            <a:r>
              <a:rPr lang="fr-FR" b="1" u="sng" dirty="0" err="1" smtClean="0"/>
              <a:t>finsi</a:t>
            </a:r>
            <a:r>
              <a:rPr lang="fr-FR" dirty="0" smtClean="0"/>
              <a:t>. On dit alors que les structures sont imbriquées. </a:t>
            </a:r>
          </a:p>
          <a:p>
            <a:pPr>
              <a:buNone/>
            </a:pPr>
            <a:endParaRPr lang="fr-FR" dirty="0" smtClean="0"/>
          </a:p>
          <a:p>
            <a:pPr>
              <a:buNone/>
            </a:pPr>
            <a:r>
              <a:rPr lang="fr-FR" dirty="0" smtClean="0"/>
              <a:t>(5) Pour faire apparaître plus clairement la structure, on écrit les séquences d'instructions légèrement en retrait des mots-clefs (</a:t>
            </a:r>
            <a:r>
              <a:rPr lang="fr-FR" b="1" u="sng" dirty="0" smtClean="0"/>
              <a:t>si</a:t>
            </a:r>
            <a:r>
              <a:rPr lang="fr-FR" dirty="0" smtClean="0"/>
              <a:t>, </a:t>
            </a:r>
            <a:r>
              <a:rPr lang="fr-FR" b="1" u="sng" dirty="0" smtClean="0"/>
              <a:t>alors</a:t>
            </a:r>
            <a:r>
              <a:rPr lang="fr-FR" dirty="0" smtClean="0"/>
              <a:t>, </a:t>
            </a:r>
            <a:r>
              <a:rPr lang="fr-FR" b="1" u="sng" dirty="0" smtClean="0"/>
              <a:t>sinon</a:t>
            </a:r>
            <a:r>
              <a:rPr lang="fr-FR" dirty="0" smtClean="0"/>
              <a:t>, </a:t>
            </a:r>
            <a:r>
              <a:rPr lang="fr-FR" b="1" u="sng" dirty="0" err="1" smtClean="0"/>
              <a:t>finsi</a:t>
            </a:r>
            <a:r>
              <a:rPr lang="fr-FR" dirty="0" smtClean="0"/>
              <a:t>). On dit qu'on </a:t>
            </a:r>
            <a:r>
              <a:rPr lang="fr-FR" sz="2500" b="1" dirty="0" smtClean="0"/>
              <a:t>indente</a:t>
            </a:r>
            <a:r>
              <a:rPr lang="fr-FR" sz="2500" dirty="0" smtClean="0"/>
              <a:t> </a:t>
            </a:r>
            <a:r>
              <a:rPr lang="fr-FR" dirty="0" smtClean="0"/>
              <a:t>le texte de l'algorithme. </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06090"/>
          </a:xfrm>
        </p:spPr>
        <p:txBody>
          <a:bodyPr>
            <a:normAutofit fontScale="90000"/>
          </a:bodyPr>
          <a:lstStyle/>
          <a:p>
            <a:r>
              <a:rPr lang="fr-FR" dirty="0" smtClean="0"/>
              <a:t>La structure </a:t>
            </a:r>
            <a:r>
              <a:rPr lang="fr-FR" dirty="0" err="1" smtClean="0"/>
              <a:t>alternative:REMARQUES</a:t>
            </a:r>
            <a:endParaRPr lang="fr-FR" dirty="0"/>
          </a:p>
        </p:txBody>
      </p:sp>
      <p:sp>
        <p:nvSpPr>
          <p:cNvPr id="3" name="Espace réservé du contenu 2"/>
          <p:cNvSpPr>
            <a:spLocks noGrp="1"/>
          </p:cNvSpPr>
          <p:nvPr>
            <p:ph sz="quarter" idx="1"/>
          </p:nvPr>
        </p:nvSpPr>
        <p:spPr>
          <a:xfrm>
            <a:off x="457200" y="1124744"/>
            <a:ext cx="7787208" cy="504056"/>
          </a:xfrm>
        </p:spPr>
        <p:txBody>
          <a:bodyPr>
            <a:normAutofit fontScale="62500" lnSpcReduction="20000"/>
          </a:bodyPr>
          <a:lstStyle/>
          <a:p>
            <a:r>
              <a:rPr lang="fr-FR" dirty="0" smtClean="0"/>
              <a:t>Considérons l'exemple en rouge suivant écrit sans indentation et où les fins de si (</a:t>
            </a:r>
            <a:r>
              <a:rPr lang="fr-FR" b="1" u="sng" dirty="0" err="1" smtClean="0"/>
              <a:t>finsi</a:t>
            </a:r>
            <a:r>
              <a:rPr lang="fr-FR" dirty="0" smtClean="0"/>
              <a:t>) ne sont pas indiquées. Est-ce équivalent au cas en bleu ou au cas en kaki?</a:t>
            </a:r>
          </a:p>
          <a:p>
            <a:pPr>
              <a:buNone/>
            </a:pPr>
            <a:endParaRPr lang="fr-FR" dirty="0" smtClean="0"/>
          </a:p>
          <a:p>
            <a:endParaRPr lang="fr-FR" dirty="0"/>
          </a:p>
        </p:txBody>
      </p:sp>
      <p:sp>
        <p:nvSpPr>
          <p:cNvPr id="4" name="ZoneTexte 3"/>
          <p:cNvSpPr txBox="1"/>
          <p:nvPr/>
        </p:nvSpPr>
        <p:spPr>
          <a:xfrm>
            <a:off x="5364088" y="2276872"/>
            <a:ext cx="1762021" cy="2862322"/>
          </a:xfrm>
          <a:prstGeom prst="rect">
            <a:avLst/>
          </a:prstGeom>
          <a:noFill/>
        </p:spPr>
        <p:txBody>
          <a:bodyPr wrap="none" rtlCol="0">
            <a:spAutoFit/>
          </a:bodyPr>
          <a:lstStyle/>
          <a:p>
            <a:pPr>
              <a:buNone/>
            </a:pPr>
            <a:r>
              <a:rPr lang="fr-FR" b="1" u="sng" dirty="0" smtClean="0">
                <a:solidFill>
                  <a:schemeClr val="accent2">
                    <a:lumMod val="75000"/>
                  </a:schemeClr>
                </a:solidFill>
              </a:rPr>
              <a:t>si</a:t>
            </a:r>
            <a:r>
              <a:rPr lang="fr-FR" dirty="0" smtClean="0">
                <a:solidFill>
                  <a:schemeClr val="accent2">
                    <a:lumMod val="75000"/>
                  </a:schemeClr>
                </a:solidFill>
              </a:rPr>
              <a:t> a &gt; 0 </a:t>
            </a:r>
            <a:endParaRPr lang="fr-FR" dirty="0" smtClean="0">
              <a:solidFill>
                <a:schemeClr val="accent2">
                  <a:lumMod val="75000"/>
                </a:schemeClr>
              </a:solidFill>
            </a:endParaRPr>
          </a:p>
          <a:p>
            <a:pPr>
              <a:buNone/>
            </a:pPr>
            <a:r>
              <a:rPr lang="fr-FR" b="1" u="sng" dirty="0" smtClean="0">
                <a:solidFill>
                  <a:schemeClr val="accent2">
                    <a:lumMod val="75000"/>
                  </a:schemeClr>
                </a:solidFill>
              </a:rPr>
              <a:t>alors</a:t>
            </a:r>
            <a:r>
              <a:rPr lang="fr-FR" dirty="0" smtClean="0">
                <a:solidFill>
                  <a:schemeClr val="accent2">
                    <a:lumMod val="75000"/>
                  </a:schemeClr>
                </a:solidFill>
              </a:rPr>
              <a:t>  </a:t>
            </a:r>
            <a:endParaRPr lang="fr-FR" dirty="0" smtClean="0">
              <a:solidFill>
                <a:schemeClr val="accent2">
                  <a:lumMod val="75000"/>
                </a:schemeClr>
              </a:solidFill>
            </a:endParaRPr>
          </a:p>
          <a:p>
            <a:pPr>
              <a:buNone/>
            </a:pPr>
            <a:r>
              <a:rPr lang="fr-FR" dirty="0" smtClean="0">
                <a:solidFill>
                  <a:schemeClr val="accent2">
                    <a:lumMod val="75000"/>
                  </a:schemeClr>
                </a:solidFill>
              </a:rPr>
              <a:t> </a:t>
            </a:r>
            <a:r>
              <a:rPr lang="fr-FR" dirty="0" smtClean="0">
                <a:solidFill>
                  <a:schemeClr val="accent2">
                    <a:lumMod val="75000"/>
                  </a:schemeClr>
                </a:solidFill>
              </a:rPr>
              <a:t>     </a:t>
            </a:r>
            <a:r>
              <a:rPr lang="fr-FR" b="1" u="sng" dirty="0" smtClean="0">
                <a:solidFill>
                  <a:schemeClr val="accent2">
                    <a:lumMod val="75000"/>
                  </a:schemeClr>
                </a:solidFill>
              </a:rPr>
              <a:t>si</a:t>
            </a:r>
            <a:r>
              <a:rPr lang="fr-FR" dirty="0" smtClean="0">
                <a:solidFill>
                  <a:schemeClr val="accent2">
                    <a:lumMod val="75000"/>
                  </a:schemeClr>
                </a:solidFill>
              </a:rPr>
              <a:t> </a:t>
            </a:r>
            <a:r>
              <a:rPr lang="fr-FR" dirty="0" smtClean="0">
                <a:solidFill>
                  <a:schemeClr val="accent2">
                    <a:lumMod val="75000"/>
                  </a:schemeClr>
                </a:solidFill>
              </a:rPr>
              <a:t>b &gt; 0 </a:t>
            </a:r>
            <a:endParaRPr lang="fr-FR" dirty="0" smtClean="0">
              <a:solidFill>
                <a:schemeClr val="accent2">
                  <a:lumMod val="75000"/>
                </a:schemeClr>
              </a:solidFill>
            </a:endParaRPr>
          </a:p>
          <a:p>
            <a:pPr>
              <a:buNone/>
            </a:pPr>
            <a:r>
              <a:rPr lang="fr-FR" b="1" dirty="0">
                <a:solidFill>
                  <a:schemeClr val="accent2">
                    <a:lumMod val="75000"/>
                  </a:schemeClr>
                </a:solidFill>
              </a:rPr>
              <a:t> </a:t>
            </a:r>
            <a:r>
              <a:rPr lang="fr-FR" b="1" dirty="0" smtClean="0">
                <a:solidFill>
                  <a:schemeClr val="accent2">
                    <a:lumMod val="75000"/>
                  </a:schemeClr>
                </a:solidFill>
              </a:rPr>
              <a:t>    </a:t>
            </a:r>
            <a:r>
              <a:rPr lang="fr-FR" b="1" u="sng" dirty="0" smtClean="0">
                <a:solidFill>
                  <a:schemeClr val="accent2">
                    <a:lumMod val="75000"/>
                  </a:schemeClr>
                </a:solidFill>
              </a:rPr>
              <a:t>alors</a:t>
            </a:r>
          </a:p>
          <a:p>
            <a:pPr>
              <a:buNone/>
            </a:pPr>
            <a:r>
              <a:rPr lang="fr-FR" b="1" dirty="0">
                <a:solidFill>
                  <a:schemeClr val="accent2">
                    <a:lumMod val="75000"/>
                  </a:schemeClr>
                </a:solidFill>
              </a:rPr>
              <a:t> </a:t>
            </a:r>
            <a:r>
              <a:rPr lang="fr-FR" b="1" dirty="0" smtClean="0">
                <a:solidFill>
                  <a:schemeClr val="accent2">
                    <a:lumMod val="75000"/>
                  </a:schemeClr>
                </a:solidFill>
              </a:rPr>
              <a:t>         </a:t>
            </a:r>
            <a:r>
              <a:rPr lang="fr-FR" dirty="0" smtClean="0">
                <a:solidFill>
                  <a:schemeClr val="accent2">
                    <a:lumMod val="75000"/>
                  </a:schemeClr>
                </a:solidFill>
              </a:rPr>
              <a:t>c </a:t>
            </a:r>
            <a:r>
              <a:rPr lang="fr-FR" dirty="0" smtClean="0">
                <a:solidFill>
                  <a:schemeClr val="accent2">
                    <a:lumMod val="75000"/>
                  </a:schemeClr>
                </a:solidFill>
              </a:rPr>
              <a:t>&lt;-- a+b</a:t>
            </a:r>
          </a:p>
          <a:p>
            <a:pPr>
              <a:buNone/>
            </a:pPr>
            <a:r>
              <a:rPr lang="fr-FR" dirty="0" smtClean="0">
                <a:solidFill>
                  <a:schemeClr val="accent2">
                    <a:lumMod val="75000"/>
                  </a:schemeClr>
                </a:solidFill>
              </a:rPr>
              <a:t> </a:t>
            </a:r>
            <a:r>
              <a:rPr lang="fr-FR" dirty="0" smtClean="0">
                <a:solidFill>
                  <a:schemeClr val="accent2">
                    <a:lumMod val="75000"/>
                  </a:schemeClr>
                </a:solidFill>
              </a:rPr>
              <a:t>     </a:t>
            </a:r>
            <a:r>
              <a:rPr lang="fr-FR" b="1" u="sng" dirty="0" smtClean="0">
                <a:solidFill>
                  <a:schemeClr val="accent2">
                    <a:lumMod val="75000"/>
                  </a:schemeClr>
                </a:solidFill>
              </a:rPr>
              <a:t>sinon</a:t>
            </a:r>
            <a:r>
              <a:rPr lang="fr-FR" dirty="0" smtClean="0">
                <a:solidFill>
                  <a:schemeClr val="accent2">
                    <a:lumMod val="75000"/>
                  </a:schemeClr>
                </a:solidFill>
              </a:rPr>
              <a:t> </a:t>
            </a:r>
            <a:endParaRPr lang="fr-FR" dirty="0" smtClean="0">
              <a:solidFill>
                <a:schemeClr val="accent2">
                  <a:lumMod val="75000"/>
                </a:schemeClr>
              </a:solidFill>
            </a:endParaRPr>
          </a:p>
          <a:p>
            <a:pPr>
              <a:buNone/>
            </a:pPr>
            <a:r>
              <a:rPr lang="fr-FR" dirty="0" smtClean="0">
                <a:solidFill>
                  <a:schemeClr val="accent2">
                    <a:lumMod val="75000"/>
                  </a:schemeClr>
                </a:solidFill>
              </a:rPr>
              <a:t>     </a:t>
            </a:r>
            <a:r>
              <a:rPr lang="fr-FR" dirty="0" smtClean="0">
                <a:solidFill>
                  <a:schemeClr val="accent2">
                    <a:lumMod val="75000"/>
                  </a:schemeClr>
                </a:solidFill>
              </a:rPr>
              <a:t>     c </a:t>
            </a:r>
            <a:r>
              <a:rPr lang="fr-FR" dirty="0" smtClean="0">
                <a:solidFill>
                  <a:schemeClr val="accent2">
                    <a:lumMod val="75000"/>
                  </a:schemeClr>
                </a:solidFill>
              </a:rPr>
              <a:t>&lt;-- a-b</a:t>
            </a:r>
          </a:p>
          <a:p>
            <a:pPr>
              <a:buNone/>
            </a:pPr>
            <a:r>
              <a:rPr lang="fr-FR" dirty="0" smtClean="0">
                <a:solidFill>
                  <a:schemeClr val="accent2">
                    <a:lumMod val="75000"/>
                  </a:schemeClr>
                </a:solidFill>
              </a:rPr>
              <a:t>  </a:t>
            </a:r>
            <a:r>
              <a:rPr lang="fr-FR" dirty="0" smtClean="0">
                <a:solidFill>
                  <a:schemeClr val="accent2">
                    <a:lumMod val="75000"/>
                  </a:schemeClr>
                </a:solidFill>
              </a:rPr>
              <a:t>    </a:t>
            </a:r>
            <a:r>
              <a:rPr lang="fr-FR" b="1" u="sng" dirty="0" err="1">
                <a:solidFill>
                  <a:schemeClr val="accent2">
                    <a:lumMod val="75000"/>
                  </a:schemeClr>
                </a:solidFill>
              </a:rPr>
              <a:t>f</a:t>
            </a:r>
            <a:r>
              <a:rPr lang="fr-FR" b="1" u="sng" dirty="0" err="1" smtClean="0">
                <a:solidFill>
                  <a:schemeClr val="accent2">
                    <a:lumMod val="75000"/>
                  </a:schemeClr>
                </a:solidFill>
              </a:rPr>
              <a:t>insi</a:t>
            </a:r>
            <a:endParaRPr lang="fr-FR" dirty="0" smtClean="0">
              <a:solidFill>
                <a:schemeClr val="accent2">
                  <a:lumMod val="75000"/>
                </a:schemeClr>
              </a:solidFill>
            </a:endParaRPr>
          </a:p>
          <a:p>
            <a:pPr>
              <a:buNone/>
            </a:pPr>
            <a:r>
              <a:rPr lang="fr-FR" b="1" u="sng" dirty="0" err="1">
                <a:solidFill>
                  <a:schemeClr val="accent2">
                    <a:lumMod val="75000"/>
                  </a:schemeClr>
                </a:solidFill>
              </a:rPr>
              <a:t>f</a:t>
            </a:r>
            <a:r>
              <a:rPr lang="fr-FR" b="1" u="sng" dirty="0" err="1" smtClean="0">
                <a:solidFill>
                  <a:schemeClr val="accent2">
                    <a:lumMod val="75000"/>
                  </a:schemeClr>
                </a:solidFill>
              </a:rPr>
              <a:t>insi</a:t>
            </a:r>
            <a:endParaRPr lang="fr-FR" dirty="0" smtClean="0">
              <a:solidFill>
                <a:schemeClr val="accent2">
                  <a:lumMod val="75000"/>
                </a:schemeClr>
              </a:solidFill>
            </a:endParaRPr>
          </a:p>
          <a:p>
            <a:endParaRPr lang="fr-FR" dirty="0"/>
          </a:p>
        </p:txBody>
      </p:sp>
      <p:sp>
        <p:nvSpPr>
          <p:cNvPr id="5" name="ZoneTexte 4"/>
          <p:cNvSpPr txBox="1"/>
          <p:nvPr/>
        </p:nvSpPr>
        <p:spPr>
          <a:xfrm>
            <a:off x="3131840" y="4272677"/>
            <a:ext cx="2520280" cy="3139321"/>
          </a:xfrm>
          <a:prstGeom prst="rect">
            <a:avLst/>
          </a:prstGeom>
          <a:noFill/>
        </p:spPr>
        <p:txBody>
          <a:bodyPr wrap="square" rtlCol="0">
            <a:spAutoFit/>
          </a:bodyPr>
          <a:lstStyle/>
          <a:p>
            <a:r>
              <a:rPr lang="fr-FR" b="1" u="sng" dirty="0" smtClean="0">
                <a:solidFill>
                  <a:schemeClr val="accent4">
                    <a:lumMod val="50000"/>
                  </a:schemeClr>
                </a:solidFill>
              </a:rPr>
              <a:t>si</a:t>
            </a:r>
            <a:r>
              <a:rPr lang="fr-FR" dirty="0" smtClean="0">
                <a:solidFill>
                  <a:schemeClr val="accent4">
                    <a:lumMod val="50000"/>
                  </a:schemeClr>
                </a:solidFill>
              </a:rPr>
              <a:t> a &gt; 0 </a:t>
            </a:r>
            <a:endParaRPr lang="fr-FR" dirty="0" smtClean="0">
              <a:solidFill>
                <a:schemeClr val="accent4">
                  <a:lumMod val="50000"/>
                </a:schemeClr>
              </a:solidFill>
            </a:endParaRPr>
          </a:p>
          <a:p>
            <a:r>
              <a:rPr lang="fr-FR" b="1" u="sng" dirty="0" smtClean="0">
                <a:solidFill>
                  <a:schemeClr val="accent4">
                    <a:lumMod val="50000"/>
                  </a:schemeClr>
                </a:solidFill>
              </a:rPr>
              <a:t>alors</a:t>
            </a:r>
            <a:r>
              <a:rPr lang="fr-FR" dirty="0" smtClean="0">
                <a:solidFill>
                  <a:schemeClr val="accent4">
                    <a:lumMod val="50000"/>
                  </a:schemeClr>
                </a:solidFill>
              </a:rPr>
              <a:t>  </a:t>
            </a:r>
            <a:endParaRPr lang="fr-FR" dirty="0" smtClean="0">
              <a:solidFill>
                <a:schemeClr val="accent4">
                  <a:lumMod val="50000"/>
                </a:schemeClr>
              </a:solidFill>
            </a:endParaRPr>
          </a:p>
          <a:p>
            <a:r>
              <a:rPr lang="fr-FR" dirty="0" smtClean="0">
                <a:solidFill>
                  <a:schemeClr val="accent4">
                    <a:lumMod val="50000"/>
                  </a:schemeClr>
                </a:solidFill>
              </a:rPr>
              <a:t> </a:t>
            </a:r>
            <a:r>
              <a:rPr lang="fr-FR" dirty="0" smtClean="0">
                <a:solidFill>
                  <a:schemeClr val="accent4">
                    <a:lumMod val="50000"/>
                  </a:schemeClr>
                </a:solidFill>
              </a:rPr>
              <a:t>   </a:t>
            </a:r>
            <a:r>
              <a:rPr lang="fr-FR" b="1" u="sng" dirty="0" smtClean="0">
                <a:solidFill>
                  <a:schemeClr val="accent4">
                    <a:lumMod val="50000"/>
                  </a:schemeClr>
                </a:solidFill>
              </a:rPr>
              <a:t>si</a:t>
            </a:r>
            <a:r>
              <a:rPr lang="fr-FR" dirty="0" smtClean="0">
                <a:solidFill>
                  <a:schemeClr val="accent4">
                    <a:lumMod val="50000"/>
                  </a:schemeClr>
                </a:solidFill>
              </a:rPr>
              <a:t> </a:t>
            </a:r>
            <a:r>
              <a:rPr lang="fr-FR" dirty="0" smtClean="0">
                <a:solidFill>
                  <a:schemeClr val="accent4">
                    <a:lumMod val="50000"/>
                  </a:schemeClr>
                </a:solidFill>
              </a:rPr>
              <a:t>b &gt; 0 </a:t>
            </a:r>
            <a:endParaRPr lang="fr-FR" dirty="0" smtClean="0">
              <a:solidFill>
                <a:schemeClr val="accent4">
                  <a:lumMod val="50000"/>
                </a:schemeClr>
              </a:solidFill>
            </a:endParaRPr>
          </a:p>
          <a:p>
            <a:r>
              <a:rPr lang="fr-FR" b="1" dirty="0">
                <a:solidFill>
                  <a:schemeClr val="accent4">
                    <a:lumMod val="50000"/>
                  </a:schemeClr>
                </a:solidFill>
              </a:rPr>
              <a:t> </a:t>
            </a:r>
            <a:r>
              <a:rPr lang="fr-FR" b="1" dirty="0" smtClean="0">
                <a:solidFill>
                  <a:schemeClr val="accent4">
                    <a:lumMod val="50000"/>
                  </a:schemeClr>
                </a:solidFill>
              </a:rPr>
              <a:t>   </a:t>
            </a:r>
            <a:r>
              <a:rPr lang="fr-FR" b="1" u="sng" dirty="0" smtClean="0">
                <a:solidFill>
                  <a:schemeClr val="accent4">
                    <a:lumMod val="50000"/>
                  </a:schemeClr>
                </a:solidFill>
              </a:rPr>
              <a:t>alors</a:t>
            </a:r>
            <a:r>
              <a:rPr lang="fr-FR" dirty="0" smtClean="0">
                <a:solidFill>
                  <a:schemeClr val="accent4">
                    <a:lumMod val="50000"/>
                  </a:schemeClr>
                </a:solidFill>
              </a:rPr>
              <a:t> </a:t>
            </a:r>
            <a:endParaRPr lang="fr-FR" dirty="0" smtClean="0">
              <a:solidFill>
                <a:schemeClr val="accent4">
                  <a:lumMod val="50000"/>
                </a:schemeClr>
              </a:solidFill>
            </a:endParaRPr>
          </a:p>
          <a:p>
            <a:r>
              <a:rPr lang="fr-FR" dirty="0" smtClean="0">
                <a:solidFill>
                  <a:schemeClr val="accent4">
                    <a:lumMod val="50000"/>
                  </a:schemeClr>
                </a:solidFill>
              </a:rPr>
              <a:t>      </a:t>
            </a:r>
            <a:r>
              <a:rPr lang="fr-FR" dirty="0" smtClean="0">
                <a:solidFill>
                  <a:schemeClr val="accent4">
                    <a:lumMod val="50000"/>
                  </a:schemeClr>
                </a:solidFill>
              </a:rPr>
              <a:t> c </a:t>
            </a:r>
            <a:r>
              <a:rPr lang="fr-FR" dirty="0" smtClean="0">
                <a:solidFill>
                  <a:schemeClr val="accent4">
                    <a:lumMod val="50000"/>
                  </a:schemeClr>
                </a:solidFill>
              </a:rPr>
              <a:t>&lt;-- a+b </a:t>
            </a:r>
          </a:p>
          <a:p>
            <a:r>
              <a:rPr lang="fr-FR" dirty="0" smtClean="0">
                <a:solidFill>
                  <a:schemeClr val="accent4">
                    <a:lumMod val="50000"/>
                  </a:schemeClr>
                </a:solidFill>
              </a:rPr>
              <a:t>  </a:t>
            </a:r>
            <a:r>
              <a:rPr lang="fr-FR" dirty="0" smtClean="0">
                <a:solidFill>
                  <a:schemeClr val="accent4">
                    <a:lumMod val="50000"/>
                  </a:schemeClr>
                </a:solidFill>
              </a:rPr>
              <a:t>  </a:t>
            </a:r>
            <a:r>
              <a:rPr lang="fr-FR" b="1" u="sng" dirty="0" err="1" smtClean="0">
                <a:solidFill>
                  <a:schemeClr val="accent4">
                    <a:lumMod val="50000"/>
                  </a:schemeClr>
                </a:solidFill>
              </a:rPr>
              <a:t>finsi</a:t>
            </a:r>
            <a:endParaRPr lang="fr-FR" dirty="0" smtClean="0">
              <a:solidFill>
                <a:schemeClr val="accent4">
                  <a:lumMod val="50000"/>
                </a:schemeClr>
              </a:solidFill>
            </a:endParaRPr>
          </a:p>
          <a:p>
            <a:r>
              <a:rPr lang="fr-FR" b="1" u="sng" dirty="0" smtClean="0">
                <a:solidFill>
                  <a:schemeClr val="accent4">
                    <a:lumMod val="50000"/>
                  </a:schemeClr>
                </a:solidFill>
              </a:rPr>
              <a:t>sinon</a:t>
            </a:r>
            <a:r>
              <a:rPr lang="fr-FR" dirty="0" smtClean="0">
                <a:solidFill>
                  <a:schemeClr val="accent4">
                    <a:lumMod val="50000"/>
                  </a:schemeClr>
                </a:solidFill>
              </a:rPr>
              <a:t> </a:t>
            </a:r>
            <a:endParaRPr lang="fr-FR" dirty="0" smtClean="0">
              <a:solidFill>
                <a:schemeClr val="accent4">
                  <a:lumMod val="50000"/>
                </a:schemeClr>
              </a:solidFill>
            </a:endParaRPr>
          </a:p>
          <a:p>
            <a:r>
              <a:rPr lang="fr-FR" dirty="0" smtClean="0">
                <a:solidFill>
                  <a:schemeClr val="accent4">
                    <a:lumMod val="50000"/>
                  </a:schemeClr>
                </a:solidFill>
              </a:rPr>
              <a:t> </a:t>
            </a:r>
            <a:r>
              <a:rPr lang="fr-FR" dirty="0" smtClean="0">
                <a:solidFill>
                  <a:schemeClr val="accent4">
                    <a:lumMod val="50000"/>
                  </a:schemeClr>
                </a:solidFill>
              </a:rPr>
              <a:t>   c </a:t>
            </a:r>
            <a:r>
              <a:rPr lang="fr-FR" dirty="0" smtClean="0">
                <a:solidFill>
                  <a:schemeClr val="accent4">
                    <a:lumMod val="50000"/>
                  </a:schemeClr>
                </a:solidFill>
              </a:rPr>
              <a:t>&lt;-- a-b</a:t>
            </a:r>
          </a:p>
          <a:p>
            <a:r>
              <a:rPr lang="fr-FR" b="1" u="sng" dirty="0" err="1" smtClean="0">
                <a:solidFill>
                  <a:schemeClr val="accent4">
                    <a:lumMod val="50000"/>
                  </a:schemeClr>
                </a:solidFill>
              </a:rPr>
              <a:t>f</a:t>
            </a:r>
            <a:r>
              <a:rPr lang="fr-FR" b="1" u="sng" dirty="0" err="1" smtClean="0">
                <a:solidFill>
                  <a:schemeClr val="accent4">
                    <a:lumMod val="50000"/>
                  </a:schemeClr>
                </a:solidFill>
              </a:rPr>
              <a:t>insi</a:t>
            </a:r>
            <a:endParaRPr lang="fr-FR" dirty="0" smtClean="0">
              <a:solidFill>
                <a:schemeClr val="accent4">
                  <a:lumMod val="50000"/>
                </a:schemeClr>
              </a:solidFill>
            </a:endParaRPr>
          </a:p>
          <a:p>
            <a:r>
              <a:rPr lang="fr-FR" dirty="0" smtClean="0">
                <a:solidFill>
                  <a:schemeClr val="accent4">
                    <a:lumMod val="50000"/>
                  </a:schemeClr>
                </a:solidFill>
              </a:rPr>
              <a:t> </a:t>
            </a:r>
          </a:p>
          <a:p>
            <a:endParaRPr lang="fr-FR" dirty="0"/>
          </a:p>
        </p:txBody>
      </p:sp>
      <p:sp>
        <p:nvSpPr>
          <p:cNvPr id="6" name="ZoneTexte 5"/>
          <p:cNvSpPr txBox="1"/>
          <p:nvPr/>
        </p:nvSpPr>
        <p:spPr>
          <a:xfrm>
            <a:off x="1043608" y="1844824"/>
            <a:ext cx="1104790" cy="2308324"/>
          </a:xfrm>
          <a:prstGeom prst="rect">
            <a:avLst/>
          </a:prstGeom>
          <a:noFill/>
        </p:spPr>
        <p:txBody>
          <a:bodyPr wrap="none" rtlCol="0">
            <a:spAutoFit/>
          </a:bodyPr>
          <a:lstStyle/>
          <a:p>
            <a:pPr>
              <a:buNone/>
            </a:pPr>
            <a:r>
              <a:rPr lang="fr-FR" b="1" u="sng" dirty="0" smtClean="0">
                <a:solidFill>
                  <a:srgbClr val="FF0000"/>
                </a:solidFill>
              </a:rPr>
              <a:t>si</a:t>
            </a:r>
            <a:r>
              <a:rPr lang="fr-FR" dirty="0" smtClean="0">
                <a:solidFill>
                  <a:srgbClr val="FF0000"/>
                </a:solidFill>
              </a:rPr>
              <a:t> a &gt; 0 </a:t>
            </a:r>
            <a:endParaRPr lang="fr-FR" dirty="0" smtClean="0">
              <a:solidFill>
                <a:srgbClr val="FF0000"/>
              </a:solidFill>
            </a:endParaRPr>
          </a:p>
          <a:p>
            <a:pPr>
              <a:buNone/>
            </a:pPr>
            <a:r>
              <a:rPr lang="fr-FR" b="1" u="sng" dirty="0" smtClean="0">
                <a:solidFill>
                  <a:srgbClr val="FF0000"/>
                </a:solidFill>
              </a:rPr>
              <a:t>alors</a:t>
            </a:r>
            <a:endParaRPr lang="fr-FR" dirty="0" smtClean="0">
              <a:solidFill>
                <a:srgbClr val="FF0000"/>
              </a:solidFill>
            </a:endParaRPr>
          </a:p>
          <a:p>
            <a:pPr>
              <a:buNone/>
            </a:pPr>
            <a:r>
              <a:rPr lang="fr-FR" b="1" u="sng" dirty="0" smtClean="0">
                <a:solidFill>
                  <a:srgbClr val="FF0000"/>
                </a:solidFill>
              </a:rPr>
              <a:t>si</a:t>
            </a:r>
            <a:r>
              <a:rPr lang="fr-FR" dirty="0" smtClean="0">
                <a:solidFill>
                  <a:srgbClr val="FF0000"/>
                </a:solidFill>
              </a:rPr>
              <a:t> b &gt; 0 </a:t>
            </a:r>
            <a:endParaRPr lang="fr-FR" dirty="0" smtClean="0">
              <a:solidFill>
                <a:srgbClr val="FF0000"/>
              </a:solidFill>
            </a:endParaRPr>
          </a:p>
          <a:p>
            <a:pPr>
              <a:buNone/>
            </a:pPr>
            <a:r>
              <a:rPr lang="fr-FR" b="1" u="sng" dirty="0" smtClean="0">
                <a:solidFill>
                  <a:srgbClr val="FF0000"/>
                </a:solidFill>
              </a:rPr>
              <a:t>alors</a:t>
            </a:r>
            <a:endParaRPr lang="fr-FR" dirty="0" smtClean="0">
              <a:solidFill>
                <a:srgbClr val="FF0000"/>
              </a:solidFill>
            </a:endParaRPr>
          </a:p>
          <a:p>
            <a:pPr>
              <a:buNone/>
            </a:pPr>
            <a:r>
              <a:rPr lang="fr-FR" dirty="0" smtClean="0">
                <a:solidFill>
                  <a:srgbClr val="FF0000"/>
                </a:solidFill>
              </a:rPr>
              <a:t>c &lt;-- a+b</a:t>
            </a:r>
          </a:p>
          <a:p>
            <a:pPr>
              <a:buNone/>
            </a:pPr>
            <a:r>
              <a:rPr lang="fr-FR" b="1" u="sng" dirty="0" smtClean="0">
                <a:solidFill>
                  <a:srgbClr val="FF0000"/>
                </a:solidFill>
              </a:rPr>
              <a:t>sinon</a:t>
            </a:r>
            <a:endParaRPr lang="fr-FR" dirty="0" smtClean="0">
              <a:solidFill>
                <a:srgbClr val="FF0000"/>
              </a:solidFill>
            </a:endParaRPr>
          </a:p>
          <a:p>
            <a:pPr>
              <a:buNone/>
            </a:pPr>
            <a:r>
              <a:rPr lang="fr-FR" dirty="0" smtClean="0">
                <a:solidFill>
                  <a:srgbClr val="FF0000"/>
                </a:solidFill>
              </a:rPr>
              <a:t>c &lt;-- a-b</a:t>
            </a:r>
          </a:p>
          <a:p>
            <a:endParaRPr lang="fr-FR" dirty="0"/>
          </a:p>
        </p:txBody>
      </p:sp>
      <p:sp>
        <p:nvSpPr>
          <p:cNvPr id="7" name="Double flèche horizontale 6"/>
          <p:cNvSpPr/>
          <p:nvPr/>
        </p:nvSpPr>
        <p:spPr>
          <a:xfrm rot="1347091">
            <a:off x="3203848" y="2060848"/>
            <a:ext cx="1440160" cy="7200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t>
            </a:r>
            <a:endParaRPr lang="fr-FR" dirty="0"/>
          </a:p>
        </p:txBody>
      </p:sp>
      <p:sp>
        <p:nvSpPr>
          <p:cNvPr id="9" name="Double flèche horizontale 8"/>
          <p:cNvSpPr/>
          <p:nvPr/>
        </p:nvSpPr>
        <p:spPr>
          <a:xfrm rot="3121555">
            <a:off x="2287004" y="3269605"/>
            <a:ext cx="1296144" cy="8640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t>
            </a:r>
            <a:endParaRPr lang="fr-FR" dirty="0"/>
          </a:p>
        </p:txBody>
      </p:sp>
      <p:sp>
        <p:nvSpPr>
          <p:cNvPr id="10" name="Espace réservé du numéro de diapositive 9"/>
          <p:cNvSpPr>
            <a:spLocks noGrp="1"/>
          </p:cNvSpPr>
          <p:nvPr>
            <p:ph type="sldNum" sz="quarter" idx="15"/>
          </p:nvPr>
        </p:nvSpPr>
        <p:spPr/>
        <p:txBody>
          <a:bodyPr/>
          <a:lstStyle/>
          <a:p>
            <a:fld id="{0875FFD7-4588-4CA7-B527-348D09077B50}"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Expressions logiques</a:t>
            </a:r>
            <a:endParaRPr lang="fr-FR" dirty="0"/>
          </a:p>
        </p:txBody>
      </p:sp>
      <p:sp>
        <p:nvSpPr>
          <p:cNvPr id="3" name="Espace réservé du contenu 2"/>
          <p:cNvSpPr>
            <a:spLocks noGrp="1"/>
          </p:cNvSpPr>
          <p:nvPr>
            <p:ph sz="quarter" idx="1"/>
          </p:nvPr>
        </p:nvSpPr>
        <p:spPr/>
        <p:txBody>
          <a:bodyPr>
            <a:normAutofit fontScale="92500"/>
          </a:bodyPr>
          <a:lstStyle/>
          <a:p>
            <a:r>
              <a:rPr lang="fr-FR" dirty="0" smtClean="0"/>
              <a:t>Les expressions logiques se construisent à partir d'affirmations qui sont soit </a:t>
            </a:r>
            <a:r>
              <a:rPr lang="fr-FR" b="1" dirty="0" smtClean="0"/>
              <a:t>vraies</a:t>
            </a:r>
            <a:r>
              <a:rPr lang="fr-FR" dirty="0" smtClean="0"/>
              <a:t> soit </a:t>
            </a:r>
            <a:r>
              <a:rPr lang="fr-FR" b="1" dirty="0" smtClean="0"/>
              <a:t>fausses</a:t>
            </a:r>
            <a:r>
              <a:rPr lang="fr-FR" dirty="0" smtClean="0"/>
              <a:t>. </a:t>
            </a:r>
          </a:p>
          <a:p>
            <a:r>
              <a:rPr lang="fr-FR" dirty="0" smtClean="0"/>
              <a:t>On peut combiner des affirmations à l'aide d'</a:t>
            </a:r>
            <a:r>
              <a:rPr lang="fr-FR" b="1" dirty="0" smtClean="0"/>
              <a:t>opérateurs logiques</a:t>
            </a:r>
            <a:r>
              <a:rPr lang="fr-FR" dirty="0" smtClean="0"/>
              <a:t> ,à savoir: </a:t>
            </a:r>
            <a:r>
              <a:rPr lang="fr-FR" b="1" u="sng" dirty="0" smtClean="0"/>
              <a:t>ou</a:t>
            </a:r>
            <a:r>
              <a:rPr lang="fr-FR" dirty="0" smtClean="0"/>
              <a:t>, </a:t>
            </a:r>
            <a:r>
              <a:rPr lang="fr-FR" b="1" u="sng" dirty="0" smtClean="0"/>
              <a:t>et</a:t>
            </a:r>
            <a:r>
              <a:rPr lang="fr-FR" dirty="0" smtClean="0"/>
              <a:t> </a:t>
            </a:r>
            <a:r>
              <a:rPr lang="fr-FR" dirty="0" err="1" smtClean="0"/>
              <a:t>et</a:t>
            </a:r>
            <a:r>
              <a:rPr lang="fr-FR" dirty="0" smtClean="0"/>
              <a:t> </a:t>
            </a:r>
            <a:r>
              <a:rPr lang="fr-FR" b="1" u="sng" dirty="0" smtClean="0"/>
              <a:t>non</a:t>
            </a:r>
            <a:r>
              <a:rPr lang="fr-FR" dirty="0" smtClean="0"/>
              <a:t>, les deux premiers portent sur deux opérandes et le dernier sur un seul. Il est évident que ces opérandes ne peuvent prendre que deux valeurs: </a:t>
            </a:r>
            <a:r>
              <a:rPr lang="fr-FR" b="1" dirty="0" smtClean="0"/>
              <a:t>vrai</a:t>
            </a:r>
            <a:r>
              <a:rPr lang="fr-FR" dirty="0" smtClean="0"/>
              <a:t> ou </a:t>
            </a:r>
            <a:r>
              <a:rPr lang="fr-FR" b="1" dirty="0" smtClean="0"/>
              <a:t>faux</a:t>
            </a:r>
            <a:r>
              <a:rPr lang="fr-FR" dirty="0" smtClean="0"/>
              <a:t>. </a:t>
            </a:r>
          </a:p>
          <a:p>
            <a:r>
              <a:rPr lang="fr-FR" dirty="0" smtClean="0"/>
              <a:t>Par définition: </a:t>
            </a:r>
          </a:p>
          <a:p>
            <a:pPr lvl="1"/>
            <a:r>
              <a:rPr lang="fr-FR" i="1" dirty="0" smtClean="0"/>
              <a:t>"op1 </a:t>
            </a:r>
            <a:r>
              <a:rPr lang="fr-FR" b="1" u="sng" dirty="0" smtClean="0"/>
              <a:t>ou</a:t>
            </a:r>
            <a:r>
              <a:rPr lang="fr-FR" dirty="0" smtClean="0"/>
              <a:t> </a:t>
            </a:r>
            <a:r>
              <a:rPr lang="fr-FR" i="1" dirty="0" smtClean="0"/>
              <a:t>op2"</a:t>
            </a:r>
            <a:r>
              <a:rPr lang="fr-FR" dirty="0" smtClean="0"/>
              <a:t> n'a la valeur </a:t>
            </a:r>
            <a:r>
              <a:rPr lang="fr-FR" b="1" dirty="0" smtClean="0"/>
              <a:t>faux</a:t>
            </a:r>
            <a:r>
              <a:rPr lang="fr-FR" dirty="0" smtClean="0"/>
              <a:t> que si les deux opérandes ont la valeur </a:t>
            </a:r>
            <a:r>
              <a:rPr lang="fr-FR" b="1" dirty="0" smtClean="0"/>
              <a:t>faux</a:t>
            </a:r>
            <a:r>
              <a:rPr lang="fr-FR" dirty="0" smtClean="0"/>
              <a:t>, sinon l'expression a la valeur </a:t>
            </a:r>
            <a:r>
              <a:rPr lang="fr-FR" b="1" dirty="0" smtClean="0"/>
              <a:t>vrai</a:t>
            </a:r>
            <a:r>
              <a:rPr lang="fr-FR" dirty="0" smtClean="0"/>
              <a:t>. </a:t>
            </a:r>
          </a:p>
          <a:p>
            <a:pPr lvl="1"/>
            <a:r>
              <a:rPr lang="fr-FR" i="1" dirty="0" smtClean="0"/>
              <a:t>"op1 </a:t>
            </a:r>
            <a:r>
              <a:rPr lang="fr-FR" b="1" u="sng" dirty="0" smtClean="0"/>
              <a:t>et</a:t>
            </a:r>
            <a:r>
              <a:rPr lang="fr-FR" dirty="0" smtClean="0"/>
              <a:t> </a:t>
            </a:r>
            <a:r>
              <a:rPr lang="fr-FR" i="1" dirty="0" smtClean="0"/>
              <a:t>op2"  </a:t>
            </a:r>
            <a:r>
              <a:rPr lang="fr-FR" dirty="0" smtClean="0"/>
              <a:t>n'a la valeur </a:t>
            </a:r>
            <a:r>
              <a:rPr lang="fr-FR" b="1" dirty="0" smtClean="0"/>
              <a:t>vrai</a:t>
            </a:r>
            <a:r>
              <a:rPr lang="fr-FR" dirty="0" smtClean="0"/>
              <a:t> que si les deux opérandes ont la valeur </a:t>
            </a:r>
            <a:r>
              <a:rPr lang="fr-FR" b="1" dirty="0" smtClean="0"/>
              <a:t>vrai</a:t>
            </a:r>
            <a:r>
              <a:rPr lang="fr-FR" dirty="0" smtClean="0"/>
              <a:t>, sinon l'expression a la valeur </a:t>
            </a:r>
            <a:r>
              <a:rPr lang="fr-FR" b="1" dirty="0" smtClean="0"/>
              <a:t>faux</a:t>
            </a:r>
            <a:r>
              <a:rPr lang="fr-FR" dirty="0" smtClean="0"/>
              <a:t>. </a:t>
            </a:r>
          </a:p>
          <a:p>
            <a:pPr lvl="1"/>
            <a:r>
              <a:rPr lang="fr-FR" b="1" dirty="0" smtClean="0"/>
              <a:t>"</a:t>
            </a:r>
            <a:r>
              <a:rPr lang="fr-FR" b="1" u="sng" dirty="0" smtClean="0"/>
              <a:t>non</a:t>
            </a:r>
            <a:r>
              <a:rPr lang="fr-FR" dirty="0" smtClean="0"/>
              <a:t> </a:t>
            </a:r>
            <a:r>
              <a:rPr lang="fr-FR" i="1" dirty="0" smtClean="0"/>
              <a:t>opérande"</a:t>
            </a:r>
            <a:r>
              <a:rPr lang="fr-FR" dirty="0" smtClean="0"/>
              <a:t> a la valeur </a:t>
            </a:r>
            <a:r>
              <a:rPr lang="fr-FR" b="1" dirty="0" smtClean="0"/>
              <a:t>vrai</a:t>
            </a:r>
            <a:r>
              <a:rPr lang="fr-FR" dirty="0" smtClean="0"/>
              <a:t> si l'opérande a la valeur </a:t>
            </a:r>
            <a:r>
              <a:rPr lang="fr-FR" b="1" dirty="0" smtClean="0"/>
              <a:t>faux</a:t>
            </a:r>
            <a:r>
              <a:rPr lang="fr-FR" dirty="0" smtClean="0"/>
              <a:t> et inversement. </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Expressions </a:t>
            </a:r>
            <a:r>
              <a:rPr lang="fr-FR" dirty="0" err="1" smtClean="0"/>
              <a:t>logiques:Exercice</a:t>
            </a:r>
            <a:endParaRPr lang="fr-FR" dirty="0"/>
          </a:p>
        </p:txBody>
      </p:sp>
      <p:sp>
        <p:nvSpPr>
          <p:cNvPr id="3" name="Espace réservé du contenu 2"/>
          <p:cNvSpPr>
            <a:spLocks noGrp="1"/>
          </p:cNvSpPr>
          <p:nvPr>
            <p:ph sz="quarter" idx="1"/>
          </p:nvPr>
        </p:nvSpPr>
        <p:spPr/>
        <p:txBody>
          <a:bodyPr>
            <a:normAutofit fontScale="92500" lnSpcReduction="10000"/>
          </a:bodyPr>
          <a:lstStyle/>
          <a:p>
            <a:pPr>
              <a:buNone/>
            </a:pPr>
            <a:r>
              <a:rPr lang="fr-FR" dirty="0" smtClean="0"/>
              <a:t>Supposons par exemple qu'on exécute les assignations suivantes: </a:t>
            </a:r>
          </a:p>
          <a:p>
            <a:pPr>
              <a:buNone/>
            </a:pPr>
            <a:r>
              <a:rPr lang="fr-FR" dirty="0" smtClean="0"/>
              <a:t> a &lt;-- 1</a:t>
            </a:r>
          </a:p>
          <a:p>
            <a:pPr>
              <a:buNone/>
            </a:pPr>
            <a:r>
              <a:rPr lang="fr-FR" dirty="0" smtClean="0"/>
              <a:t> b &lt;-- 2</a:t>
            </a:r>
          </a:p>
          <a:p>
            <a:pPr>
              <a:buNone/>
            </a:pPr>
            <a:r>
              <a:rPr lang="fr-FR" dirty="0" smtClean="0"/>
              <a:t> c &lt;-- 3</a:t>
            </a:r>
          </a:p>
          <a:p>
            <a:pPr>
              <a:buNone/>
            </a:pPr>
            <a:r>
              <a:rPr lang="fr-FR" dirty="0" smtClean="0"/>
              <a:t>alors </a:t>
            </a:r>
          </a:p>
          <a:p>
            <a:pPr>
              <a:buNone/>
            </a:pPr>
            <a:r>
              <a:rPr lang="fr-FR" dirty="0" smtClean="0"/>
              <a:t>	(b &gt; 8) </a:t>
            </a:r>
            <a:r>
              <a:rPr lang="fr-FR" b="1" u="sng" dirty="0" smtClean="0"/>
              <a:t>ou</a:t>
            </a:r>
            <a:r>
              <a:rPr lang="fr-FR" dirty="0" smtClean="0"/>
              <a:t> (c &lt; 1) a la valeur faux </a:t>
            </a:r>
            <a:br>
              <a:rPr lang="fr-FR" dirty="0" smtClean="0"/>
            </a:br>
            <a:r>
              <a:rPr lang="fr-FR" dirty="0" smtClean="0"/>
              <a:t>(b &gt; 0) </a:t>
            </a:r>
            <a:r>
              <a:rPr lang="fr-FR" b="1" u="sng" dirty="0" smtClean="0"/>
              <a:t>ou</a:t>
            </a:r>
            <a:r>
              <a:rPr lang="fr-FR" dirty="0" smtClean="0"/>
              <a:t> (c &gt; 1) a la valeur vrai</a:t>
            </a:r>
            <a:br>
              <a:rPr lang="fr-FR" dirty="0" smtClean="0"/>
            </a:br>
            <a:r>
              <a:rPr lang="fr-FR" dirty="0" smtClean="0"/>
              <a:t>(b &gt; 9) </a:t>
            </a:r>
            <a:r>
              <a:rPr lang="fr-FR" b="1" u="sng" dirty="0" smtClean="0"/>
              <a:t>ou</a:t>
            </a:r>
            <a:r>
              <a:rPr lang="fr-FR" dirty="0" smtClean="0"/>
              <a:t> (c &gt; 1) a la valeur …</a:t>
            </a:r>
            <a:br>
              <a:rPr lang="fr-FR" dirty="0" smtClean="0"/>
            </a:br>
            <a:r>
              <a:rPr lang="fr-FR" dirty="0" smtClean="0"/>
              <a:t>(b &gt; a) </a:t>
            </a:r>
            <a:r>
              <a:rPr lang="fr-FR" b="1" u="sng" dirty="0" smtClean="0"/>
              <a:t>et</a:t>
            </a:r>
            <a:r>
              <a:rPr lang="fr-FR" dirty="0" smtClean="0"/>
              <a:t> (c &gt; b) a la valeur …</a:t>
            </a:r>
            <a:br>
              <a:rPr lang="fr-FR" dirty="0" smtClean="0"/>
            </a:br>
            <a:r>
              <a:rPr lang="fr-FR" dirty="0" smtClean="0"/>
              <a:t>(b &gt; a) </a:t>
            </a:r>
            <a:r>
              <a:rPr lang="fr-FR" b="1" u="sng" dirty="0" smtClean="0"/>
              <a:t>et</a:t>
            </a:r>
            <a:r>
              <a:rPr lang="fr-FR" dirty="0" smtClean="0"/>
              <a:t> (c &lt; 0) a la valeur …</a:t>
            </a:r>
            <a:br>
              <a:rPr lang="fr-FR" dirty="0" smtClean="0"/>
            </a:br>
            <a:r>
              <a:rPr lang="fr-FR" b="1" u="sng" dirty="0" smtClean="0"/>
              <a:t>non</a:t>
            </a:r>
            <a:r>
              <a:rPr lang="fr-FR" dirty="0" smtClean="0"/>
              <a:t> (c &lt; a) a la valeur …</a:t>
            </a:r>
            <a:br>
              <a:rPr lang="fr-FR" dirty="0" smtClean="0"/>
            </a:br>
            <a:r>
              <a:rPr lang="fr-FR" b="1" u="sng" dirty="0" smtClean="0"/>
              <a:t>non</a:t>
            </a:r>
            <a:r>
              <a:rPr lang="fr-FR" dirty="0" smtClean="0"/>
              <a:t> ((b &gt; a) </a:t>
            </a:r>
            <a:r>
              <a:rPr lang="fr-FR" b="1" u="sng" dirty="0" smtClean="0"/>
              <a:t>et</a:t>
            </a:r>
            <a:r>
              <a:rPr lang="fr-FR" dirty="0" smtClean="0"/>
              <a:t> (c &gt; b)) a la valeur …</a:t>
            </a:r>
            <a:br>
              <a:rPr lang="fr-FR" dirty="0" smtClean="0"/>
            </a:br>
            <a:r>
              <a:rPr lang="fr-FR" dirty="0" smtClean="0"/>
              <a:t>((b &gt; a) </a:t>
            </a:r>
            <a:r>
              <a:rPr lang="fr-FR" b="1" u="sng" dirty="0" smtClean="0"/>
              <a:t>et</a:t>
            </a:r>
            <a:r>
              <a:rPr lang="fr-FR" dirty="0" smtClean="0"/>
              <a:t> (c &gt; b)) </a:t>
            </a:r>
            <a:r>
              <a:rPr lang="fr-FR" b="1" u="sng" dirty="0" smtClean="0"/>
              <a:t>ou</a:t>
            </a:r>
            <a:r>
              <a:rPr lang="fr-FR" dirty="0" smtClean="0"/>
              <a:t> (a &lt; 0) a la valeur …</a:t>
            </a:r>
          </a:p>
          <a:p>
            <a:pPr>
              <a:buNone/>
            </a:pP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Expressions logiques</a:t>
            </a:r>
            <a:endParaRPr lang="fr-FR" dirty="0"/>
          </a:p>
        </p:txBody>
      </p:sp>
      <p:sp>
        <p:nvSpPr>
          <p:cNvPr id="3" name="Espace réservé du contenu 2"/>
          <p:cNvSpPr>
            <a:spLocks noGrp="1"/>
          </p:cNvSpPr>
          <p:nvPr>
            <p:ph sz="quarter" idx="1"/>
          </p:nvPr>
        </p:nvSpPr>
        <p:spPr/>
        <p:txBody>
          <a:bodyPr>
            <a:normAutofit/>
          </a:bodyPr>
          <a:lstStyle/>
          <a:p>
            <a:r>
              <a:rPr lang="fr-FR" dirty="0" smtClean="0"/>
              <a:t>Les relations d'égalité ou d'inégalité ci-dessus font comparer des nombres ou des variables à valeur numérique. </a:t>
            </a:r>
          </a:p>
          <a:p>
            <a:r>
              <a:rPr lang="fr-FR" dirty="0" smtClean="0"/>
              <a:t>On peut également comparer des lettres: l'affirmation "b" </a:t>
            </a:r>
            <a:r>
              <a:rPr lang="fr-FR" b="1" dirty="0" smtClean="0"/>
              <a:t>précède</a:t>
            </a:r>
            <a:r>
              <a:rPr lang="fr-FR" dirty="0" smtClean="0"/>
              <a:t> "x" </a:t>
            </a:r>
            <a:r>
              <a:rPr lang="fr-FR" b="1" dirty="0" smtClean="0"/>
              <a:t>dans l'ordre alphabétique</a:t>
            </a:r>
            <a:r>
              <a:rPr lang="fr-FR" dirty="0" smtClean="0"/>
              <a:t> a pour valeur </a:t>
            </a:r>
            <a:r>
              <a:rPr lang="fr-FR" b="1" dirty="0" smtClean="0"/>
              <a:t>vrai</a:t>
            </a:r>
            <a:r>
              <a:rPr lang="fr-FR" dirty="0" smtClean="0"/>
              <a:t>. De même, si la variable </a:t>
            </a:r>
            <a:r>
              <a:rPr lang="fr-FR" i="1" dirty="0" smtClean="0"/>
              <a:t>car</a:t>
            </a:r>
            <a:r>
              <a:rPr lang="fr-FR" dirty="0" smtClean="0"/>
              <a:t> contient le caractère "v", l'affirmation </a:t>
            </a:r>
            <a:r>
              <a:rPr lang="fr-FR" i="1" dirty="0" smtClean="0"/>
              <a:t>car</a:t>
            </a:r>
            <a:r>
              <a:rPr lang="fr-FR" dirty="0" smtClean="0"/>
              <a:t> </a:t>
            </a:r>
            <a:r>
              <a:rPr lang="fr-FR" b="1" dirty="0" smtClean="0"/>
              <a:t>suit</a:t>
            </a:r>
            <a:r>
              <a:rPr lang="fr-FR" dirty="0" smtClean="0"/>
              <a:t> "w" </a:t>
            </a:r>
            <a:r>
              <a:rPr lang="fr-FR" b="1" dirty="0" smtClean="0"/>
              <a:t>dans l'ordre alphabétique</a:t>
            </a:r>
            <a:r>
              <a:rPr lang="fr-FR" dirty="0" smtClean="0"/>
              <a:t> a pour valeur </a:t>
            </a:r>
            <a:r>
              <a:rPr lang="fr-FR" b="1" dirty="0" smtClean="0"/>
              <a:t>faux</a:t>
            </a:r>
            <a:r>
              <a:rPr lang="fr-FR" dirty="0" smtClean="0"/>
              <a:t>.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9</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A12F79-634E-4B76-822A-B18E5EAF15D9}">
  <ds:schemaRef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A7F14E90-889F-4838-9277-4F028CAE8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02DFB1-FB4D-46A1-ACCC-32D4D63BF4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1757</TotalTime>
  <Words>867</Words>
  <Application>Microsoft Office PowerPoint</Application>
  <PresentationFormat>Affichage à l'écran (4:3)</PresentationFormat>
  <Paragraphs>126</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Oriel</vt:lpstr>
      <vt:lpstr>La structure alternative</vt:lpstr>
      <vt:lpstr>La structure alternative</vt:lpstr>
      <vt:lpstr>La structure alternative</vt:lpstr>
      <vt:lpstr>La structure alternative:REMARQUES </vt:lpstr>
      <vt:lpstr>La structure alternative</vt:lpstr>
      <vt:lpstr>La structure alternative:REMARQUES</vt:lpstr>
      <vt:lpstr>Expressions logiques</vt:lpstr>
      <vt:lpstr>Expressions logiques:Exercice</vt:lpstr>
      <vt:lpstr>Expressions logiques</vt:lpstr>
      <vt:lpstr>Variables booléennes</vt:lpstr>
      <vt:lpstr>Traitements alternatifs Avec choix multiple  </vt:lpstr>
      <vt:lpstr>Traitements alternatifs Avec choix multiple</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sthiry</cp:lastModifiedBy>
  <cp:revision>79</cp:revision>
  <dcterms:created xsi:type="dcterms:W3CDTF">2012-01-09T11:14:09Z</dcterms:created>
  <dcterms:modified xsi:type="dcterms:W3CDTF">2017-01-31T10:53:30Z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