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69DB6-218F-28B0-A574-71F3F06245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437FF8-45DE-D11E-2E0B-749F2AE856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662EC9-DD70-EE5D-A4A9-D0A9AA25B418}"/>
              </a:ext>
            </a:extLst>
          </p:cNvPr>
          <p:cNvSpPr>
            <a:spLocks noGrp="1"/>
          </p:cNvSpPr>
          <p:nvPr>
            <p:ph type="dt" sz="half" idx="10"/>
          </p:nvPr>
        </p:nvSpPr>
        <p:spPr/>
        <p:txBody>
          <a:bodyPr/>
          <a:lstStyle/>
          <a:p>
            <a:fld id="{6E24D5F3-2A5F-4805-BB01-BBB478F3A1AE}" type="datetimeFigureOut">
              <a:rPr lang="en-IN" smtClean="0"/>
              <a:t>06-11-2023</a:t>
            </a:fld>
            <a:endParaRPr lang="en-IN"/>
          </a:p>
        </p:txBody>
      </p:sp>
      <p:sp>
        <p:nvSpPr>
          <p:cNvPr id="5" name="Footer Placeholder 4">
            <a:extLst>
              <a:ext uri="{FF2B5EF4-FFF2-40B4-BE49-F238E27FC236}">
                <a16:creationId xmlns:a16="http://schemas.microsoft.com/office/drawing/2014/main" id="{C7889B27-A590-392B-FD92-DDDAA25551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A261A9-5CF7-3A8F-1EE7-3637A7FFFE65}"/>
              </a:ext>
            </a:extLst>
          </p:cNvPr>
          <p:cNvSpPr>
            <a:spLocks noGrp="1"/>
          </p:cNvSpPr>
          <p:nvPr>
            <p:ph type="sldNum" sz="quarter" idx="12"/>
          </p:nvPr>
        </p:nvSpPr>
        <p:spPr/>
        <p:txBody>
          <a:bodyPr/>
          <a:lstStyle/>
          <a:p>
            <a:fld id="{A2F87237-3405-4533-9D0A-FE098D99E6BB}" type="slidenum">
              <a:rPr lang="en-IN" smtClean="0"/>
              <a:t>‹#›</a:t>
            </a:fld>
            <a:endParaRPr lang="en-IN"/>
          </a:p>
        </p:txBody>
      </p:sp>
    </p:spTree>
    <p:extLst>
      <p:ext uri="{BB962C8B-B14F-4D97-AF65-F5344CB8AC3E}">
        <p14:creationId xmlns:p14="http://schemas.microsoft.com/office/powerpoint/2010/main" val="56339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E67E4-467F-7A27-FE1F-26727691097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0C78DD-FFF0-FB32-9580-CFE2D58C57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76B306-2AFA-94BC-6C5C-FD7453A9471B}"/>
              </a:ext>
            </a:extLst>
          </p:cNvPr>
          <p:cNvSpPr>
            <a:spLocks noGrp="1"/>
          </p:cNvSpPr>
          <p:nvPr>
            <p:ph type="dt" sz="half" idx="10"/>
          </p:nvPr>
        </p:nvSpPr>
        <p:spPr/>
        <p:txBody>
          <a:bodyPr/>
          <a:lstStyle/>
          <a:p>
            <a:fld id="{6E24D5F3-2A5F-4805-BB01-BBB478F3A1AE}" type="datetimeFigureOut">
              <a:rPr lang="en-IN" smtClean="0"/>
              <a:t>06-11-2023</a:t>
            </a:fld>
            <a:endParaRPr lang="en-IN"/>
          </a:p>
        </p:txBody>
      </p:sp>
      <p:sp>
        <p:nvSpPr>
          <p:cNvPr id="5" name="Footer Placeholder 4">
            <a:extLst>
              <a:ext uri="{FF2B5EF4-FFF2-40B4-BE49-F238E27FC236}">
                <a16:creationId xmlns:a16="http://schemas.microsoft.com/office/drawing/2014/main" id="{AB16A27A-0334-A963-295F-A098D7D5A3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0F7D06-007C-DE85-6290-3E1C1D705836}"/>
              </a:ext>
            </a:extLst>
          </p:cNvPr>
          <p:cNvSpPr>
            <a:spLocks noGrp="1"/>
          </p:cNvSpPr>
          <p:nvPr>
            <p:ph type="sldNum" sz="quarter" idx="12"/>
          </p:nvPr>
        </p:nvSpPr>
        <p:spPr/>
        <p:txBody>
          <a:bodyPr/>
          <a:lstStyle/>
          <a:p>
            <a:fld id="{A2F87237-3405-4533-9D0A-FE098D99E6BB}" type="slidenum">
              <a:rPr lang="en-IN" smtClean="0"/>
              <a:t>‹#›</a:t>
            </a:fld>
            <a:endParaRPr lang="en-IN"/>
          </a:p>
        </p:txBody>
      </p:sp>
    </p:spTree>
    <p:extLst>
      <p:ext uri="{BB962C8B-B14F-4D97-AF65-F5344CB8AC3E}">
        <p14:creationId xmlns:p14="http://schemas.microsoft.com/office/powerpoint/2010/main" val="3789248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53B11E-73BA-7E60-A404-8B7CD03943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0ECFFB-AF84-FBFB-03B8-4B12817732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1D2939-BF42-38CE-05E9-85828B268B03}"/>
              </a:ext>
            </a:extLst>
          </p:cNvPr>
          <p:cNvSpPr>
            <a:spLocks noGrp="1"/>
          </p:cNvSpPr>
          <p:nvPr>
            <p:ph type="dt" sz="half" idx="10"/>
          </p:nvPr>
        </p:nvSpPr>
        <p:spPr/>
        <p:txBody>
          <a:bodyPr/>
          <a:lstStyle/>
          <a:p>
            <a:fld id="{6E24D5F3-2A5F-4805-BB01-BBB478F3A1AE}" type="datetimeFigureOut">
              <a:rPr lang="en-IN" smtClean="0"/>
              <a:t>06-11-2023</a:t>
            </a:fld>
            <a:endParaRPr lang="en-IN"/>
          </a:p>
        </p:txBody>
      </p:sp>
      <p:sp>
        <p:nvSpPr>
          <p:cNvPr id="5" name="Footer Placeholder 4">
            <a:extLst>
              <a:ext uri="{FF2B5EF4-FFF2-40B4-BE49-F238E27FC236}">
                <a16:creationId xmlns:a16="http://schemas.microsoft.com/office/drawing/2014/main" id="{D2CDCEB0-A384-230E-F8D2-AA07B4E2CF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E9366A-9297-8CAF-1F35-01D287807A61}"/>
              </a:ext>
            </a:extLst>
          </p:cNvPr>
          <p:cNvSpPr>
            <a:spLocks noGrp="1"/>
          </p:cNvSpPr>
          <p:nvPr>
            <p:ph type="sldNum" sz="quarter" idx="12"/>
          </p:nvPr>
        </p:nvSpPr>
        <p:spPr/>
        <p:txBody>
          <a:bodyPr/>
          <a:lstStyle/>
          <a:p>
            <a:fld id="{A2F87237-3405-4533-9D0A-FE098D99E6BB}" type="slidenum">
              <a:rPr lang="en-IN" smtClean="0"/>
              <a:t>‹#›</a:t>
            </a:fld>
            <a:endParaRPr lang="en-IN"/>
          </a:p>
        </p:txBody>
      </p:sp>
    </p:spTree>
    <p:extLst>
      <p:ext uri="{BB962C8B-B14F-4D97-AF65-F5344CB8AC3E}">
        <p14:creationId xmlns:p14="http://schemas.microsoft.com/office/powerpoint/2010/main" val="41693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A9B6-3375-874A-562E-A5A0D5BA07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07D103-FAA7-47C2-6E74-0C353DF03E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A2E30A-2C1C-BA31-338A-F73A687DCA3F}"/>
              </a:ext>
            </a:extLst>
          </p:cNvPr>
          <p:cNvSpPr>
            <a:spLocks noGrp="1"/>
          </p:cNvSpPr>
          <p:nvPr>
            <p:ph type="dt" sz="half" idx="10"/>
          </p:nvPr>
        </p:nvSpPr>
        <p:spPr/>
        <p:txBody>
          <a:bodyPr/>
          <a:lstStyle/>
          <a:p>
            <a:fld id="{6E24D5F3-2A5F-4805-BB01-BBB478F3A1AE}" type="datetimeFigureOut">
              <a:rPr lang="en-IN" smtClean="0"/>
              <a:t>06-11-2023</a:t>
            </a:fld>
            <a:endParaRPr lang="en-IN"/>
          </a:p>
        </p:txBody>
      </p:sp>
      <p:sp>
        <p:nvSpPr>
          <p:cNvPr id="5" name="Footer Placeholder 4">
            <a:extLst>
              <a:ext uri="{FF2B5EF4-FFF2-40B4-BE49-F238E27FC236}">
                <a16:creationId xmlns:a16="http://schemas.microsoft.com/office/drawing/2014/main" id="{47E1B327-5EE3-9AFE-A92A-A42EF2B78B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B48CC6-B287-456E-06D4-F280F74557D6}"/>
              </a:ext>
            </a:extLst>
          </p:cNvPr>
          <p:cNvSpPr>
            <a:spLocks noGrp="1"/>
          </p:cNvSpPr>
          <p:nvPr>
            <p:ph type="sldNum" sz="quarter" idx="12"/>
          </p:nvPr>
        </p:nvSpPr>
        <p:spPr/>
        <p:txBody>
          <a:bodyPr/>
          <a:lstStyle/>
          <a:p>
            <a:fld id="{A2F87237-3405-4533-9D0A-FE098D99E6BB}" type="slidenum">
              <a:rPr lang="en-IN" smtClean="0"/>
              <a:t>‹#›</a:t>
            </a:fld>
            <a:endParaRPr lang="en-IN"/>
          </a:p>
        </p:txBody>
      </p:sp>
    </p:spTree>
    <p:extLst>
      <p:ext uri="{BB962C8B-B14F-4D97-AF65-F5344CB8AC3E}">
        <p14:creationId xmlns:p14="http://schemas.microsoft.com/office/powerpoint/2010/main" val="3887553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D2D44-560C-A8D9-9145-BB3E4F270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58E3A9B-F1DA-FB71-9959-FCDF92AF48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B28873-4B07-E4B2-E927-D831AF76E6AA}"/>
              </a:ext>
            </a:extLst>
          </p:cNvPr>
          <p:cNvSpPr>
            <a:spLocks noGrp="1"/>
          </p:cNvSpPr>
          <p:nvPr>
            <p:ph type="dt" sz="half" idx="10"/>
          </p:nvPr>
        </p:nvSpPr>
        <p:spPr/>
        <p:txBody>
          <a:bodyPr/>
          <a:lstStyle/>
          <a:p>
            <a:fld id="{6E24D5F3-2A5F-4805-BB01-BBB478F3A1AE}" type="datetimeFigureOut">
              <a:rPr lang="en-IN" smtClean="0"/>
              <a:t>06-11-2023</a:t>
            </a:fld>
            <a:endParaRPr lang="en-IN"/>
          </a:p>
        </p:txBody>
      </p:sp>
      <p:sp>
        <p:nvSpPr>
          <p:cNvPr id="5" name="Footer Placeholder 4">
            <a:extLst>
              <a:ext uri="{FF2B5EF4-FFF2-40B4-BE49-F238E27FC236}">
                <a16:creationId xmlns:a16="http://schemas.microsoft.com/office/drawing/2014/main" id="{10A84733-22BF-166B-4877-696C05F86D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E8DEFD-2D97-9F39-793E-DE63C0F88A99}"/>
              </a:ext>
            </a:extLst>
          </p:cNvPr>
          <p:cNvSpPr>
            <a:spLocks noGrp="1"/>
          </p:cNvSpPr>
          <p:nvPr>
            <p:ph type="sldNum" sz="quarter" idx="12"/>
          </p:nvPr>
        </p:nvSpPr>
        <p:spPr/>
        <p:txBody>
          <a:bodyPr/>
          <a:lstStyle/>
          <a:p>
            <a:fld id="{A2F87237-3405-4533-9D0A-FE098D99E6BB}" type="slidenum">
              <a:rPr lang="en-IN" smtClean="0"/>
              <a:t>‹#›</a:t>
            </a:fld>
            <a:endParaRPr lang="en-IN"/>
          </a:p>
        </p:txBody>
      </p:sp>
    </p:spTree>
    <p:extLst>
      <p:ext uri="{BB962C8B-B14F-4D97-AF65-F5344CB8AC3E}">
        <p14:creationId xmlns:p14="http://schemas.microsoft.com/office/powerpoint/2010/main" val="4135567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8CC96-B3CA-3D3C-0134-33C7CF4D7E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B2B31A-DD58-3E08-DA6A-7A17F85D57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15BC49-6D46-7393-CFDE-B4593749DE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B23E21-10F3-1A65-FB54-B1DF3EB38040}"/>
              </a:ext>
            </a:extLst>
          </p:cNvPr>
          <p:cNvSpPr>
            <a:spLocks noGrp="1"/>
          </p:cNvSpPr>
          <p:nvPr>
            <p:ph type="dt" sz="half" idx="10"/>
          </p:nvPr>
        </p:nvSpPr>
        <p:spPr/>
        <p:txBody>
          <a:bodyPr/>
          <a:lstStyle/>
          <a:p>
            <a:fld id="{6E24D5F3-2A5F-4805-BB01-BBB478F3A1AE}" type="datetimeFigureOut">
              <a:rPr lang="en-IN" smtClean="0"/>
              <a:t>06-11-2023</a:t>
            </a:fld>
            <a:endParaRPr lang="en-IN"/>
          </a:p>
        </p:txBody>
      </p:sp>
      <p:sp>
        <p:nvSpPr>
          <p:cNvPr id="6" name="Footer Placeholder 5">
            <a:extLst>
              <a:ext uri="{FF2B5EF4-FFF2-40B4-BE49-F238E27FC236}">
                <a16:creationId xmlns:a16="http://schemas.microsoft.com/office/drawing/2014/main" id="{0C049561-6090-92E1-F8B3-48410576A4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ADFE78-DABE-C9D2-9E1F-F8F76750EF15}"/>
              </a:ext>
            </a:extLst>
          </p:cNvPr>
          <p:cNvSpPr>
            <a:spLocks noGrp="1"/>
          </p:cNvSpPr>
          <p:nvPr>
            <p:ph type="sldNum" sz="quarter" idx="12"/>
          </p:nvPr>
        </p:nvSpPr>
        <p:spPr/>
        <p:txBody>
          <a:bodyPr/>
          <a:lstStyle/>
          <a:p>
            <a:fld id="{A2F87237-3405-4533-9D0A-FE098D99E6BB}" type="slidenum">
              <a:rPr lang="en-IN" smtClean="0"/>
              <a:t>‹#›</a:t>
            </a:fld>
            <a:endParaRPr lang="en-IN"/>
          </a:p>
        </p:txBody>
      </p:sp>
    </p:spTree>
    <p:extLst>
      <p:ext uri="{BB962C8B-B14F-4D97-AF65-F5344CB8AC3E}">
        <p14:creationId xmlns:p14="http://schemas.microsoft.com/office/powerpoint/2010/main" val="1034464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C9239-B125-4434-C112-29DD2FE45F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0583A8-43D4-6FD1-1599-F0D54421B4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6F93B4-D67D-FA0B-B7DE-11683CE375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E37C18-0502-C95E-40DE-E520542423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A44F03-F0B4-A504-6FF9-01E7B31788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F8A324-C663-7290-2797-1DE38793E43C}"/>
              </a:ext>
            </a:extLst>
          </p:cNvPr>
          <p:cNvSpPr>
            <a:spLocks noGrp="1"/>
          </p:cNvSpPr>
          <p:nvPr>
            <p:ph type="dt" sz="half" idx="10"/>
          </p:nvPr>
        </p:nvSpPr>
        <p:spPr/>
        <p:txBody>
          <a:bodyPr/>
          <a:lstStyle/>
          <a:p>
            <a:fld id="{6E24D5F3-2A5F-4805-BB01-BBB478F3A1AE}" type="datetimeFigureOut">
              <a:rPr lang="en-IN" smtClean="0"/>
              <a:t>06-11-2023</a:t>
            </a:fld>
            <a:endParaRPr lang="en-IN"/>
          </a:p>
        </p:txBody>
      </p:sp>
      <p:sp>
        <p:nvSpPr>
          <p:cNvPr id="8" name="Footer Placeholder 7">
            <a:extLst>
              <a:ext uri="{FF2B5EF4-FFF2-40B4-BE49-F238E27FC236}">
                <a16:creationId xmlns:a16="http://schemas.microsoft.com/office/drawing/2014/main" id="{B19C40BB-9D86-C96F-4EF3-694066CBA4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C88463-E29F-0800-10DA-C4FC90AE9922}"/>
              </a:ext>
            </a:extLst>
          </p:cNvPr>
          <p:cNvSpPr>
            <a:spLocks noGrp="1"/>
          </p:cNvSpPr>
          <p:nvPr>
            <p:ph type="sldNum" sz="quarter" idx="12"/>
          </p:nvPr>
        </p:nvSpPr>
        <p:spPr/>
        <p:txBody>
          <a:bodyPr/>
          <a:lstStyle/>
          <a:p>
            <a:fld id="{A2F87237-3405-4533-9D0A-FE098D99E6BB}" type="slidenum">
              <a:rPr lang="en-IN" smtClean="0"/>
              <a:t>‹#›</a:t>
            </a:fld>
            <a:endParaRPr lang="en-IN"/>
          </a:p>
        </p:txBody>
      </p:sp>
    </p:spTree>
    <p:extLst>
      <p:ext uri="{BB962C8B-B14F-4D97-AF65-F5344CB8AC3E}">
        <p14:creationId xmlns:p14="http://schemas.microsoft.com/office/powerpoint/2010/main" val="3485383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D169B-5DF6-D8FC-86C4-965A27C204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89FA00-74A2-8BDF-B98F-8BF7E47F8D54}"/>
              </a:ext>
            </a:extLst>
          </p:cNvPr>
          <p:cNvSpPr>
            <a:spLocks noGrp="1"/>
          </p:cNvSpPr>
          <p:nvPr>
            <p:ph type="dt" sz="half" idx="10"/>
          </p:nvPr>
        </p:nvSpPr>
        <p:spPr/>
        <p:txBody>
          <a:bodyPr/>
          <a:lstStyle/>
          <a:p>
            <a:fld id="{6E24D5F3-2A5F-4805-BB01-BBB478F3A1AE}" type="datetimeFigureOut">
              <a:rPr lang="en-IN" smtClean="0"/>
              <a:t>06-11-2023</a:t>
            </a:fld>
            <a:endParaRPr lang="en-IN"/>
          </a:p>
        </p:txBody>
      </p:sp>
      <p:sp>
        <p:nvSpPr>
          <p:cNvPr id="4" name="Footer Placeholder 3">
            <a:extLst>
              <a:ext uri="{FF2B5EF4-FFF2-40B4-BE49-F238E27FC236}">
                <a16:creationId xmlns:a16="http://schemas.microsoft.com/office/drawing/2014/main" id="{E646B1FD-5328-0136-AAE2-EE5823ED4B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CA56D2-DAF2-6686-18CB-86CC8157075A}"/>
              </a:ext>
            </a:extLst>
          </p:cNvPr>
          <p:cNvSpPr>
            <a:spLocks noGrp="1"/>
          </p:cNvSpPr>
          <p:nvPr>
            <p:ph type="sldNum" sz="quarter" idx="12"/>
          </p:nvPr>
        </p:nvSpPr>
        <p:spPr/>
        <p:txBody>
          <a:bodyPr/>
          <a:lstStyle/>
          <a:p>
            <a:fld id="{A2F87237-3405-4533-9D0A-FE098D99E6BB}" type="slidenum">
              <a:rPr lang="en-IN" smtClean="0"/>
              <a:t>‹#›</a:t>
            </a:fld>
            <a:endParaRPr lang="en-IN"/>
          </a:p>
        </p:txBody>
      </p:sp>
    </p:spTree>
    <p:extLst>
      <p:ext uri="{BB962C8B-B14F-4D97-AF65-F5344CB8AC3E}">
        <p14:creationId xmlns:p14="http://schemas.microsoft.com/office/powerpoint/2010/main" val="540445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E358AB-5AA0-4EEC-AEB3-F01F1D29C2C9}"/>
              </a:ext>
            </a:extLst>
          </p:cNvPr>
          <p:cNvSpPr>
            <a:spLocks noGrp="1"/>
          </p:cNvSpPr>
          <p:nvPr>
            <p:ph type="dt" sz="half" idx="10"/>
          </p:nvPr>
        </p:nvSpPr>
        <p:spPr/>
        <p:txBody>
          <a:bodyPr/>
          <a:lstStyle/>
          <a:p>
            <a:fld id="{6E24D5F3-2A5F-4805-BB01-BBB478F3A1AE}" type="datetimeFigureOut">
              <a:rPr lang="en-IN" smtClean="0"/>
              <a:t>06-11-2023</a:t>
            </a:fld>
            <a:endParaRPr lang="en-IN"/>
          </a:p>
        </p:txBody>
      </p:sp>
      <p:sp>
        <p:nvSpPr>
          <p:cNvPr id="3" name="Footer Placeholder 2">
            <a:extLst>
              <a:ext uri="{FF2B5EF4-FFF2-40B4-BE49-F238E27FC236}">
                <a16:creationId xmlns:a16="http://schemas.microsoft.com/office/drawing/2014/main" id="{8CA0A231-3BA2-8BDE-D601-4C6EA217BD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196283-5139-1524-5BFA-B9FD59F89EF2}"/>
              </a:ext>
            </a:extLst>
          </p:cNvPr>
          <p:cNvSpPr>
            <a:spLocks noGrp="1"/>
          </p:cNvSpPr>
          <p:nvPr>
            <p:ph type="sldNum" sz="quarter" idx="12"/>
          </p:nvPr>
        </p:nvSpPr>
        <p:spPr/>
        <p:txBody>
          <a:bodyPr/>
          <a:lstStyle/>
          <a:p>
            <a:fld id="{A2F87237-3405-4533-9D0A-FE098D99E6BB}" type="slidenum">
              <a:rPr lang="en-IN" smtClean="0"/>
              <a:t>‹#›</a:t>
            </a:fld>
            <a:endParaRPr lang="en-IN"/>
          </a:p>
        </p:txBody>
      </p:sp>
    </p:spTree>
    <p:extLst>
      <p:ext uri="{BB962C8B-B14F-4D97-AF65-F5344CB8AC3E}">
        <p14:creationId xmlns:p14="http://schemas.microsoft.com/office/powerpoint/2010/main" val="3466828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3512A-8B3E-5CC5-2413-29B625A2E6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8E4784-4137-8071-BF0F-0D39C907DE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07FD3F-5855-A736-0E23-D2B27BAC6A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B97BA8-4149-9102-25F5-F0A0103D84C0}"/>
              </a:ext>
            </a:extLst>
          </p:cNvPr>
          <p:cNvSpPr>
            <a:spLocks noGrp="1"/>
          </p:cNvSpPr>
          <p:nvPr>
            <p:ph type="dt" sz="half" idx="10"/>
          </p:nvPr>
        </p:nvSpPr>
        <p:spPr/>
        <p:txBody>
          <a:bodyPr/>
          <a:lstStyle/>
          <a:p>
            <a:fld id="{6E24D5F3-2A5F-4805-BB01-BBB478F3A1AE}" type="datetimeFigureOut">
              <a:rPr lang="en-IN" smtClean="0"/>
              <a:t>06-11-2023</a:t>
            </a:fld>
            <a:endParaRPr lang="en-IN"/>
          </a:p>
        </p:txBody>
      </p:sp>
      <p:sp>
        <p:nvSpPr>
          <p:cNvPr id="6" name="Footer Placeholder 5">
            <a:extLst>
              <a:ext uri="{FF2B5EF4-FFF2-40B4-BE49-F238E27FC236}">
                <a16:creationId xmlns:a16="http://schemas.microsoft.com/office/drawing/2014/main" id="{0ED41175-EA03-379D-3BD6-263484439C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42EDED-9DB2-F7C4-114B-6075E5E57ED6}"/>
              </a:ext>
            </a:extLst>
          </p:cNvPr>
          <p:cNvSpPr>
            <a:spLocks noGrp="1"/>
          </p:cNvSpPr>
          <p:nvPr>
            <p:ph type="sldNum" sz="quarter" idx="12"/>
          </p:nvPr>
        </p:nvSpPr>
        <p:spPr/>
        <p:txBody>
          <a:bodyPr/>
          <a:lstStyle/>
          <a:p>
            <a:fld id="{A2F87237-3405-4533-9D0A-FE098D99E6BB}" type="slidenum">
              <a:rPr lang="en-IN" smtClean="0"/>
              <a:t>‹#›</a:t>
            </a:fld>
            <a:endParaRPr lang="en-IN"/>
          </a:p>
        </p:txBody>
      </p:sp>
    </p:spTree>
    <p:extLst>
      <p:ext uri="{BB962C8B-B14F-4D97-AF65-F5344CB8AC3E}">
        <p14:creationId xmlns:p14="http://schemas.microsoft.com/office/powerpoint/2010/main" val="3639788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F65F3-1222-E1E8-2F8F-3095948FE5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6F4675-8D16-4E75-AE25-EFE5795008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490493D-339E-84CC-9B0C-1BC82D8195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7BA2E8-0554-1BA4-28DE-648457F8EA3B}"/>
              </a:ext>
            </a:extLst>
          </p:cNvPr>
          <p:cNvSpPr>
            <a:spLocks noGrp="1"/>
          </p:cNvSpPr>
          <p:nvPr>
            <p:ph type="dt" sz="half" idx="10"/>
          </p:nvPr>
        </p:nvSpPr>
        <p:spPr/>
        <p:txBody>
          <a:bodyPr/>
          <a:lstStyle/>
          <a:p>
            <a:fld id="{6E24D5F3-2A5F-4805-BB01-BBB478F3A1AE}" type="datetimeFigureOut">
              <a:rPr lang="en-IN" smtClean="0"/>
              <a:t>06-11-2023</a:t>
            </a:fld>
            <a:endParaRPr lang="en-IN"/>
          </a:p>
        </p:txBody>
      </p:sp>
      <p:sp>
        <p:nvSpPr>
          <p:cNvPr id="6" name="Footer Placeholder 5">
            <a:extLst>
              <a:ext uri="{FF2B5EF4-FFF2-40B4-BE49-F238E27FC236}">
                <a16:creationId xmlns:a16="http://schemas.microsoft.com/office/drawing/2014/main" id="{C921621B-55A0-B2C9-B4DC-5E5174066C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8DAA4D-B809-FAA2-122C-AD21F046109B}"/>
              </a:ext>
            </a:extLst>
          </p:cNvPr>
          <p:cNvSpPr>
            <a:spLocks noGrp="1"/>
          </p:cNvSpPr>
          <p:nvPr>
            <p:ph type="sldNum" sz="quarter" idx="12"/>
          </p:nvPr>
        </p:nvSpPr>
        <p:spPr/>
        <p:txBody>
          <a:bodyPr/>
          <a:lstStyle/>
          <a:p>
            <a:fld id="{A2F87237-3405-4533-9D0A-FE098D99E6BB}" type="slidenum">
              <a:rPr lang="en-IN" smtClean="0"/>
              <a:t>‹#›</a:t>
            </a:fld>
            <a:endParaRPr lang="en-IN"/>
          </a:p>
        </p:txBody>
      </p:sp>
    </p:spTree>
    <p:extLst>
      <p:ext uri="{BB962C8B-B14F-4D97-AF65-F5344CB8AC3E}">
        <p14:creationId xmlns:p14="http://schemas.microsoft.com/office/powerpoint/2010/main" val="1098283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D25C87-2EA1-B8C3-12F4-7525F516BB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E63D2A-76FE-B07A-5AE2-E1AC6C6D6C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8D07DE-B0B2-4B92-636C-A76EBECA28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24D5F3-2A5F-4805-BB01-BBB478F3A1AE}" type="datetimeFigureOut">
              <a:rPr lang="en-IN" smtClean="0"/>
              <a:t>06-11-2023</a:t>
            </a:fld>
            <a:endParaRPr lang="en-IN"/>
          </a:p>
        </p:txBody>
      </p:sp>
      <p:sp>
        <p:nvSpPr>
          <p:cNvPr id="5" name="Footer Placeholder 4">
            <a:extLst>
              <a:ext uri="{FF2B5EF4-FFF2-40B4-BE49-F238E27FC236}">
                <a16:creationId xmlns:a16="http://schemas.microsoft.com/office/drawing/2014/main" id="{27B8FFBF-53F8-712E-207A-ACA7D97EFB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F0B8E2-C483-FEDF-78AA-5614FB10FA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F87237-3405-4533-9D0A-FE098D99E6BB}" type="slidenum">
              <a:rPr lang="en-IN" smtClean="0"/>
              <a:t>‹#›</a:t>
            </a:fld>
            <a:endParaRPr lang="en-IN"/>
          </a:p>
        </p:txBody>
      </p:sp>
    </p:spTree>
    <p:extLst>
      <p:ext uri="{BB962C8B-B14F-4D97-AF65-F5344CB8AC3E}">
        <p14:creationId xmlns:p14="http://schemas.microsoft.com/office/powerpoint/2010/main" val="2784807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0E674-2BC6-AD5B-7758-A9F17F9B5FEC}"/>
              </a:ext>
            </a:extLst>
          </p:cNvPr>
          <p:cNvSpPr>
            <a:spLocks noGrp="1"/>
          </p:cNvSpPr>
          <p:nvPr>
            <p:ph type="ctrTitle"/>
          </p:nvPr>
        </p:nvSpPr>
        <p:spPr/>
        <p:txBody>
          <a:bodyPr/>
          <a:lstStyle/>
          <a:p>
            <a:r>
              <a:rPr lang="en-IN" dirty="0"/>
              <a:t>Data analysis project-1</a:t>
            </a:r>
          </a:p>
        </p:txBody>
      </p:sp>
      <p:sp>
        <p:nvSpPr>
          <p:cNvPr id="3" name="Subtitle 2">
            <a:extLst>
              <a:ext uri="{FF2B5EF4-FFF2-40B4-BE49-F238E27FC236}">
                <a16:creationId xmlns:a16="http://schemas.microsoft.com/office/drawing/2014/main" id="{777C775A-7312-C38E-26A1-ECF5CE8694A4}"/>
              </a:ext>
            </a:extLst>
          </p:cNvPr>
          <p:cNvSpPr>
            <a:spLocks noGrp="1"/>
          </p:cNvSpPr>
          <p:nvPr>
            <p:ph type="subTitle" idx="1"/>
          </p:nvPr>
        </p:nvSpPr>
        <p:spPr/>
        <p:txBody>
          <a:bodyPr/>
          <a:lstStyle/>
          <a:p>
            <a:r>
              <a:rPr lang="en-IN" dirty="0"/>
              <a:t>By Noah Shanthi Raj</a:t>
            </a:r>
          </a:p>
        </p:txBody>
      </p:sp>
    </p:spTree>
    <p:extLst>
      <p:ext uri="{BB962C8B-B14F-4D97-AF65-F5344CB8AC3E}">
        <p14:creationId xmlns:p14="http://schemas.microsoft.com/office/powerpoint/2010/main" val="520870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683E1-14BD-CC34-A42F-67BC915574BE}"/>
              </a:ext>
            </a:extLst>
          </p:cNvPr>
          <p:cNvSpPr>
            <a:spLocks noGrp="1"/>
          </p:cNvSpPr>
          <p:nvPr>
            <p:ph type="title"/>
          </p:nvPr>
        </p:nvSpPr>
        <p:spPr>
          <a:xfrm>
            <a:off x="238433" y="2420067"/>
            <a:ext cx="3055374" cy="1699649"/>
          </a:xfrm>
        </p:spPr>
        <p:txBody>
          <a:bodyPr>
            <a:noAutofit/>
          </a:bodyPr>
          <a:lstStyle/>
          <a:p>
            <a:pPr marL="342900" indent="-342900">
              <a:buFont typeface="Arial" panose="020B0604020202020204" pitchFamily="34" charset="0"/>
              <a:buChar cha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coupe vehicle type </a:t>
            </a:r>
            <a:r>
              <a:rPr lang="en-IN" sz="2400" kern="100" dirty="0">
                <a:latin typeface="Calibri" panose="020F0502020204030204" pitchFamily="34" charset="0"/>
                <a:ea typeface="Calibri" panose="020F0502020204030204" pitchFamily="34" charset="0"/>
                <a:cs typeface="Times New Roman" panose="02020603050405020304" pitchFamily="18" charset="0"/>
              </a:rPr>
              <a:t>with</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automatic gearbox have the highest average price  and most vehicles have power above 100. least variation with gearbox is seen in </a:t>
            </a:r>
            <a:r>
              <a:rPr lang="en-IN" sz="2400" kern="100" dirty="0" err="1">
                <a:effectLst/>
                <a:latin typeface="Calibri" panose="020F0502020204030204" pitchFamily="34" charset="0"/>
                <a:ea typeface="Calibri" panose="020F0502020204030204" pitchFamily="34" charset="0"/>
                <a:cs typeface="Times New Roman" panose="02020603050405020304" pitchFamily="18" charset="0"/>
              </a:rPr>
              <a:t>andere</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and bus in regards to average power</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pic>
        <p:nvPicPr>
          <p:cNvPr id="5122" name="Picture 2">
            <a:extLst>
              <a:ext uri="{FF2B5EF4-FFF2-40B4-BE49-F238E27FC236}">
                <a16:creationId xmlns:a16="http://schemas.microsoft.com/office/drawing/2014/main" id="{0A2FEB95-A1B7-BACD-F630-87A12DBA9B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7600" y="69033"/>
            <a:ext cx="8522134" cy="6788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551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BB3D-C601-6397-09FB-86121FFE6739}"/>
              </a:ext>
            </a:extLst>
          </p:cNvPr>
          <p:cNvSpPr>
            <a:spLocks noGrp="1"/>
          </p:cNvSpPr>
          <p:nvPr>
            <p:ph type="title"/>
          </p:nvPr>
        </p:nvSpPr>
        <p:spPr>
          <a:xfrm>
            <a:off x="337747" y="2766218"/>
            <a:ext cx="2947220" cy="1325563"/>
          </a:xfrm>
        </p:spPr>
        <p:txBody>
          <a:bodyPr>
            <a:noAutofit/>
          </a:bodyPr>
          <a:lstStyle/>
          <a:p>
            <a:pPr marL="342900" indent="-342900">
              <a:buFont typeface="Arial" panose="020B0604020202020204" pitchFamily="34" charset="0"/>
              <a:buChar char="•"/>
            </a:pPr>
            <a:r>
              <a:rPr lang="en-IN" sz="2400" dirty="0"/>
              <a:t>Kia brand of cabrio vehicle type have a average price of 10000, followed by Subaru brand of cabrio vehicle type. Most highest average price is seen in cabrio and </a:t>
            </a:r>
            <a:r>
              <a:rPr lang="en-IN" sz="2400" dirty="0" err="1"/>
              <a:t>suv</a:t>
            </a:r>
            <a:r>
              <a:rPr lang="en-IN" sz="2400" dirty="0"/>
              <a:t>  vehicle type </a:t>
            </a:r>
          </a:p>
        </p:txBody>
      </p:sp>
      <p:pic>
        <p:nvPicPr>
          <p:cNvPr id="6146" name="Picture 2">
            <a:extLst>
              <a:ext uri="{FF2B5EF4-FFF2-40B4-BE49-F238E27FC236}">
                <a16:creationId xmlns:a16="http://schemas.microsoft.com/office/drawing/2014/main" id="{6626A260-0741-C943-31CC-AE127E88C2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51012" y="347251"/>
            <a:ext cx="8403241" cy="651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284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8F91-00CC-6895-C80D-7543983137F2}"/>
              </a:ext>
            </a:extLst>
          </p:cNvPr>
          <p:cNvSpPr>
            <a:spLocks noGrp="1"/>
          </p:cNvSpPr>
          <p:nvPr>
            <p:ph type="title"/>
          </p:nvPr>
        </p:nvSpPr>
        <p:spPr>
          <a:xfrm>
            <a:off x="838200" y="5737024"/>
            <a:ext cx="10515600" cy="1297539"/>
          </a:xfrm>
        </p:spPr>
        <p:txBody>
          <a:bodyPr>
            <a:normAutofit fontScale="90000"/>
          </a:bodyPr>
          <a:lstStyle/>
          <a:p>
            <a:pPr marL="342900" indent="-342900">
              <a:buFont typeface="Arial" panose="020B0604020202020204" pitchFamily="34" charset="0"/>
              <a:buChar char="•"/>
            </a:pPr>
            <a:r>
              <a:rPr lang="en-IN" sz="24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On the plot there is a spike from the year 1995 with the top sale around</a:t>
            </a:r>
            <a:r>
              <a:rPr lang="en-IN" sz="2400" kern="100" dirty="0">
                <a:solidFill>
                  <a:srgbClr val="000000"/>
                </a:solidFill>
                <a:latin typeface="Arial" panose="020B0604020202020204" pitchFamily="34" charset="0"/>
                <a:ea typeface="Calibri" panose="020F0502020204030204" pitchFamily="34" charset="0"/>
                <a:cs typeface="Times New Roman" panose="02020603050405020304" pitchFamily="18" charset="0"/>
              </a:rPr>
              <a:t> 24</a:t>
            </a:r>
            <a:r>
              <a:rPr lang="en-IN" sz="24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 vehicles</a:t>
            </a:r>
            <a:r>
              <a:rPr lang="en-IN" sz="2400" kern="100" dirty="0">
                <a:solidFill>
                  <a:srgbClr val="000000"/>
                </a:solidFill>
                <a:latin typeface="Arial" panose="020B0604020202020204" pitchFamily="34" charset="0"/>
                <a:ea typeface="Calibri" panose="020F0502020204030204" pitchFamily="34" charset="0"/>
                <a:cs typeface="Times New Roman" panose="02020603050405020304" pitchFamily="18" charset="0"/>
              </a:rPr>
              <a:t> in the year 2000</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2">
            <a:extLst>
              <a:ext uri="{FF2B5EF4-FFF2-40B4-BE49-F238E27FC236}">
                <a16:creationId xmlns:a16="http://schemas.microsoft.com/office/drawing/2014/main" id="{1A80290F-A23D-8C75-6097-3F05F31D01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9071" y="0"/>
            <a:ext cx="7914968" cy="5737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50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3B9B0-F52A-9EA6-32E9-D86CF635C523}"/>
              </a:ext>
            </a:extLst>
          </p:cNvPr>
          <p:cNvSpPr>
            <a:spLocks noGrp="1"/>
          </p:cNvSpPr>
          <p:nvPr>
            <p:ph type="title"/>
          </p:nvPr>
        </p:nvSpPr>
        <p:spPr>
          <a:xfrm>
            <a:off x="602226" y="5660257"/>
            <a:ext cx="11717594" cy="1325563"/>
          </a:xfrm>
        </p:spPr>
        <p:txBody>
          <a:bodyPr>
            <a:noAutofit/>
          </a:bodyPr>
          <a:lstStyle/>
          <a:p>
            <a:pPr marL="342900" indent="-342900">
              <a:buFont typeface="Arial" panose="020B0604020202020204" pitchFamily="34" charset="0"/>
              <a:buChar char="•"/>
            </a:pPr>
            <a:r>
              <a:rPr lang="en-IN" sz="2400" kern="100" dirty="0">
                <a:solidFill>
                  <a:srgbClr val="000000"/>
                </a:solidFill>
                <a:latin typeface="Arial" panose="020B0604020202020204" pitchFamily="34" charset="0"/>
                <a:ea typeface="Calibri" panose="020F0502020204030204" pitchFamily="34" charset="0"/>
                <a:cs typeface="Times New Roman" panose="02020603050405020304" pitchFamily="18" charset="0"/>
              </a:rPr>
              <a:t>Less wider outliers is seen is bus vehicle type and all vehicle types have outliers  </a:t>
            </a:r>
            <a:endParaRPr lang="en-IN" sz="2400" dirty="0"/>
          </a:p>
        </p:txBody>
      </p:sp>
      <p:pic>
        <p:nvPicPr>
          <p:cNvPr id="2050" name="Picture 2">
            <a:extLst>
              <a:ext uri="{FF2B5EF4-FFF2-40B4-BE49-F238E27FC236}">
                <a16:creationId xmlns:a16="http://schemas.microsoft.com/office/drawing/2014/main" id="{29FD846C-204F-E780-E274-7634F09884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218" y="183459"/>
            <a:ext cx="9342437" cy="5686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47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81FDA-B647-E357-B1B6-4A6109BC8403}"/>
              </a:ext>
            </a:extLst>
          </p:cNvPr>
          <p:cNvSpPr>
            <a:spLocks noGrp="1"/>
          </p:cNvSpPr>
          <p:nvPr>
            <p:ph type="title"/>
          </p:nvPr>
        </p:nvSpPr>
        <p:spPr>
          <a:xfrm>
            <a:off x="759542" y="195132"/>
            <a:ext cx="10515600" cy="1325563"/>
          </a:xfrm>
        </p:spPr>
        <p:txBody>
          <a:bodyPr>
            <a:normAutofit/>
          </a:bodyPr>
          <a:lstStyle/>
          <a:p>
            <a:pPr marL="342900" indent="-342900">
              <a:buFont typeface="Arial" panose="020B0604020202020204" pitchFamily="34" charset="0"/>
              <a:buChar char="•"/>
            </a:pPr>
            <a:r>
              <a:rPr lang="en-IN" sz="2400" dirty="0" err="1"/>
              <a:t>Limosine</a:t>
            </a:r>
            <a:r>
              <a:rPr lang="en-IN" sz="2400" dirty="0"/>
              <a:t> has highest count of vehicles and </a:t>
            </a:r>
            <a:r>
              <a:rPr lang="en-IN" sz="2400" dirty="0" err="1"/>
              <a:t>andere</a:t>
            </a:r>
            <a:r>
              <a:rPr lang="en-IN" sz="2400" dirty="0"/>
              <a:t> the least count in vehicle type</a:t>
            </a:r>
          </a:p>
        </p:txBody>
      </p:sp>
      <p:pic>
        <p:nvPicPr>
          <p:cNvPr id="2052" name="Picture 4">
            <a:extLst>
              <a:ext uri="{FF2B5EF4-FFF2-40B4-BE49-F238E27FC236}">
                <a16:creationId xmlns:a16="http://schemas.microsoft.com/office/drawing/2014/main" id="{649FE7AC-57B6-1189-8D8F-78C7568E8B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3937" y="1176566"/>
            <a:ext cx="8062450" cy="554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731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89483-827E-A6A6-3581-0F4B462F57E4}"/>
              </a:ext>
            </a:extLst>
          </p:cNvPr>
          <p:cNvSpPr>
            <a:spLocks noGrp="1"/>
          </p:cNvSpPr>
          <p:nvPr>
            <p:ph type="title"/>
          </p:nvPr>
        </p:nvSpPr>
        <p:spPr>
          <a:xfrm>
            <a:off x="806244" y="5985646"/>
            <a:ext cx="11061291" cy="715039"/>
          </a:xfrm>
        </p:spPr>
        <p:txBody>
          <a:bodyPr>
            <a:noAutofit/>
          </a:bodyPr>
          <a:lstStyle/>
          <a:p>
            <a:pPr marL="342900" indent="-342900">
              <a:buFont typeface="Arial" panose="020B0604020202020204" pitchFamily="34" charset="0"/>
              <a:buChar char="•"/>
            </a:pPr>
            <a:r>
              <a:rPr lang="en-IN" sz="24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We can see</a:t>
            </a:r>
            <a:r>
              <a:rPr lang="en-IN" sz="2400" kern="100" dirty="0">
                <a:solidFill>
                  <a:srgbClr val="000000"/>
                </a:solidFill>
                <a:latin typeface="Arial" panose="020B0604020202020204" pitchFamily="34" charset="0"/>
                <a:ea typeface="Calibri" panose="020F0502020204030204" pitchFamily="34" charset="0"/>
                <a:cs typeface="Times New Roman" panose="02020603050405020304" pitchFamily="18" charset="0"/>
              </a:rPr>
              <a:t> in</a:t>
            </a:r>
            <a:r>
              <a:rPr lang="en-IN" sz="24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scatter plot the is no relation between dollar price(without dealing outliers) and kilometre</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pic>
        <p:nvPicPr>
          <p:cNvPr id="4098" name="Picture 2">
            <a:extLst>
              <a:ext uri="{FF2B5EF4-FFF2-40B4-BE49-F238E27FC236}">
                <a16:creationId xmlns:a16="http://schemas.microsoft.com/office/drawing/2014/main" id="{A3B8FB63-7FEF-FBC7-10FF-E6FEB040F2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56154" y="157315"/>
            <a:ext cx="7262652" cy="5508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007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6E2E-767A-DEA0-13A3-3F3FAFFC75C4}"/>
              </a:ext>
            </a:extLst>
          </p:cNvPr>
          <p:cNvSpPr>
            <a:spLocks noGrp="1"/>
          </p:cNvSpPr>
          <p:nvPr>
            <p:ph type="title"/>
          </p:nvPr>
        </p:nvSpPr>
        <p:spPr>
          <a:xfrm>
            <a:off x="838200" y="207809"/>
            <a:ext cx="10515600" cy="1325563"/>
          </a:xfrm>
        </p:spPr>
        <p:txBody>
          <a:bodyPr>
            <a:normAutofit/>
          </a:bodyPr>
          <a:lstStyle/>
          <a:p>
            <a:pPr marL="342900" indent="-342900">
              <a:buFont typeface="Arial" panose="020B0604020202020204" pitchFamily="34" charset="0"/>
              <a:buChar char="•"/>
            </a:pPr>
            <a:r>
              <a:rPr lang="en-IN" sz="2400" dirty="0">
                <a:latin typeface="+mn-lt"/>
              </a:rPr>
              <a:t>Applying spearman rank corelation we can see there is weak </a:t>
            </a:r>
            <a:r>
              <a:rPr lang="en-US" sz="2400" dirty="0">
                <a:latin typeface="+mn-lt"/>
              </a:rPr>
              <a:t>negative monotonic relationship between </a:t>
            </a:r>
            <a:r>
              <a:rPr lang="en-IN" sz="2400" dirty="0">
                <a:latin typeface="+mn-lt"/>
              </a:rPr>
              <a:t>in rel</a:t>
            </a:r>
            <a:r>
              <a:rPr lang="en-IN" sz="2400" kern="100" dirty="0">
                <a:solidFill>
                  <a:srgbClr val="000000"/>
                </a:solidFill>
                <a:effectLst/>
                <a:latin typeface="+mn-lt"/>
                <a:ea typeface="Calibri" panose="020F0502020204030204" pitchFamily="34" charset="0"/>
                <a:cs typeface="Times New Roman" panose="02020603050405020304" pitchFamily="18" charset="0"/>
              </a:rPr>
              <a:t>ation between dollar price and kilometre</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pic>
        <p:nvPicPr>
          <p:cNvPr id="3074" name="Picture 2">
            <a:extLst>
              <a:ext uri="{FF2B5EF4-FFF2-40B4-BE49-F238E27FC236}">
                <a16:creationId xmlns:a16="http://schemas.microsoft.com/office/drawing/2014/main" id="{F8794250-48A0-81E4-B3FC-999493B686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9239" y="1103978"/>
            <a:ext cx="7140832" cy="5663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332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DFF47-5E26-E3BD-F1C5-FAF2CFC9D48C}"/>
              </a:ext>
            </a:extLst>
          </p:cNvPr>
          <p:cNvSpPr>
            <a:spLocks noGrp="1"/>
          </p:cNvSpPr>
          <p:nvPr>
            <p:ph type="title"/>
          </p:nvPr>
        </p:nvSpPr>
        <p:spPr>
          <a:xfrm>
            <a:off x="700549" y="2488892"/>
            <a:ext cx="2131142" cy="1325563"/>
          </a:xfrm>
        </p:spPr>
        <p:txBody>
          <a:bodyPr>
            <a:noAutofit/>
          </a:bodyPr>
          <a:lstStyle/>
          <a:p>
            <a:pPr marL="285750" indent="-285750">
              <a:buFont typeface="Arial" panose="020B0604020202020204" pitchFamily="34" charset="0"/>
              <a:buChar char="•"/>
            </a:pPr>
            <a:r>
              <a:rPr lang="en-IN" sz="2400" kern="100" dirty="0" err="1">
                <a:effectLst/>
                <a:latin typeface="Calibri" panose="020F0502020204030204" pitchFamily="34" charset="0"/>
                <a:ea typeface="Calibri" panose="020F0502020204030204" pitchFamily="34" charset="0"/>
                <a:cs typeface="Times New Roman" panose="02020603050405020304" pitchFamily="18" charset="0"/>
              </a:rPr>
              <a:t>volkswagen</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79640 and </a:t>
            </a:r>
            <a:r>
              <a:rPr lang="en-IN" sz="2400" kern="100" dirty="0" err="1">
                <a:effectLst/>
                <a:latin typeface="Calibri" panose="020F0502020204030204" pitchFamily="34" charset="0"/>
                <a:ea typeface="Calibri" panose="020F0502020204030204" pitchFamily="34" charset="0"/>
                <a:cs typeface="Times New Roman" panose="02020603050405020304" pitchFamily="18" charset="0"/>
              </a:rPr>
              <a:t>bmw</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40274 takes 1</a:t>
            </a:r>
            <a:r>
              <a:rPr lang="en-IN" sz="2400" kern="1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and 2</a:t>
            </a:r>
            <a:r>
              <a:rPr lang="en-IN" sz="2400" kern="100" baseline="30000" dirty="0">
                <a:effectLst/>
                <a:latin typeface="Calibri" panose="020F0502020204030204" pitchFamily="34" charset="0"/>
                <a:ea typeface="Calibri" panose="020F0502020204030204" pitchFamily="34" charset="0"/>
                <a:cs typeface="Times New Roman" panose="02020603050405020304" pitchFamily="18" charset="0"/>
              </a:rPr>
              <a:t>nd</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effectLst/>
                <a:latin typeface="Calibri" panose="020F0502020204030204" pitchFamily="34" charset="0"/>
                <a:ea typeface="Calibri" panose="020F0502020204030204" pitchFamily="34" charset="0"/>
                <a:cs typeface="Times New Roman" panose="02020603050405020304" pitchFamily="18" charset="0"/>
              </a:rPr>
              <a:t>postion</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with respective values </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pic>
        <p:nvPicPr>
          <p:cNvPr id="6146" name="Picture 2">
            <a:extLst>
              <a:ext uri="{FF2B5EF4-FFF2-40B4-BE49-F238E27FC236}">
                <a16:creationId xmlns:a16="http://schemas.microsoft.com/office/drawing/2014/main" id="{4DC1577D-CEE4-B8A4-A185-4221AD8AA1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50553" y="0"/>
            <a:ext cx="9141447" cy="6941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286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3642E-AFAD-4EA5-2BF0-99FFC6AD6E55}"/>
              </a:ext>
            </a:extLst>
          </p:cNvPr>
          <p:cNvSpPr>
            <a:spLocks noGrp="1"/>
          </p:cNvSpPr>
          <p:nvPr>
            <p:ph type="title"/>
          </p:nvPr>
        </p:nvSpPr>
        <p:spPr>
          <a:xfrm>
            <a:off x="484239" y="2458065"/>
            <a:ext cx="2888226" cy="1346559"/>
          </a:xfrm>
        </p:spPr>
        <p:txBody>
          <a:bodyPr>
            <a:noAutofit/>
          </a:bodyPr>
          <a:lstStyle/>
          <a:p>
            <a:pPr marL="342900" indent="-342900">
              <a:buFont typeface="Arial" panose="020B0604020202020204" pitchFamily="34" charset="0"/>
              <a:buChar char="•"/>
            </a:pPr>
            <a:r>
              <a:rPr lang="en-IN" sz="2400" kern="100" dirty="0" err="1">
                <a:effectLst/>
                <a:latin typeface="Calibri" panose="020F0502020204030204" pitchFamily="34" charset="0"/>
                <a:ea typeface="Calibri" panose="020F0502020204030204" pitchFamily="34" charset="0"/>
                <a:cs typeface="Times New Roman" panose="02020603050405020304" pitchFamily="18" charset="0"/>
              </a:rPr>
              <a:t>Suv</a:t>
            </a:r>
            <a:r>
              <a:rPr lang="en-IN" sz="2400" kern="100" dirty="0">
                <a:latin typeface="Calibri" panose="020F0502020204030204" pitchFamily="34" charset="0"/>
                <a:ea typeface="Calibri" panose="020F0502020204030204" pitchFamily="34" charset="0"/>
                <a:cs typeface="Times New Roman" panose="02020603050405020304" pitchFamily="18" charset="0"/>
              </a:rPr>
              <a:t>, cabrio, bus is expensive vehicle types with less regard to  gearbox. Average starting price for the most of vehicles is around $2000. kombi, limousine have observable price variation with regards to gearbox</a:t>
            </a:r>
            <a:endParaRPr lang="en-IN" sz="2400" dirty="0"/>
          </a:p>
        </p:txBody>
      </p:sp>
      <p:pic>
        <p:nvPicPr>
          <p:cNvPr id="1026" name="Picture 2">
            <a:extLst>
              <a:ext uri="{FF2B5EF4-FFF2-40B4-BE49-F238E27FC236}">
                <a16:creationId xmlns:a16="http://schemas.microsoft.com/office/drawing/2014/main" id="{22A89677-C38F-4915-6D0D-64145B435A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81832" y="216994"/>
            <a:ext cx="6803923" cy="6076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845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D068A-ACD6-D5F7-2513-F899877CE644}"/>
              </a:ext>
            </a:extLst>
          </p:cNvPr>
          <p:cNvSpPr>
            <a:spLocks noGrp="1"/>
          </p:cNvSpPr>
          <p:nvPr>
            <p:ph type="title"/>
          </p:nvPr>
        </p:nvSpPr>
        <p:spPr>
          <a:xfrm>
            <a:off x="474405" y="2668766"/>
            <a:ext cx="3596150" cy="1325563"/>
          </a:xfrm>
        </p:spPr>
        <p:txBody>
          <a:bodyPr>
            <a:noAutofit/>
          </a:bodyPr>
          <a:lstStyle/>
          <a:p>
            <a:pPr marL="342900" indent="-342900">
              <a:buFont typeface="Arial" panose="020B0604020202020204" pitchFamily="34" charset="0"/>
              <a:buChar char="•"/>
            </a:pPr>
            <a:r>
              <a:rPr lang="en-IN" sz="2400" kern="100" dirty="0" err="1">
                <a:effectLst/>
                <a:latin typeface="Calibri" panose="020F0502020204030204" pitchFamily="34" charset="0"/>
                <a:ea typeface="Calibri" panose="020F0502020204030204" pitchFamily="34" charset="0"/>
                <a:cs typeface="Times New Roman" panose="02020603050405020304" pitchFamily="18" charset="0"/>
              </a:rPr>
              <a:t>cng</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fuel type and </a:t>
            </a:r>
            <a:r>
              <a:rPr lang="en-IN" sz="2400" kern="100" dirty="0" err="1">
                <a:effectLst/>
                <a:latin typeface="Calibri" panose="020F0502020204030204" pitchFamily="34" charset="0"/>
                <a:ea typeface="Calibri" panose="020F0502020204030204" pitchFamily="34" charset="0"/>
                <a:cs typeface="Times New Roman" panose="02020603050405020304" pitchFamily="18" charset="0"/>
              </a:rPr>
              <a:t>automatik</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gearbox is having the highest average price and </a:t>
            </a:r>
            <a:r>
              <a:rPr lang="en-IN" sz="2400" kern="100" dirty="0" err="1">
                <a:effectLst/>
                <a:latin typeface="Calibri" panose="020F0502020204030204" pitchFamily="34" charset="0"/>
                <a:ea typeface="Calibri" panose="020F0502020204030204" pitchFamily="34" charset="0"/>
                <a:cs typeface="Times New Roman" panose="02020603050405020304" pitchFamily="18" charset="0"/>
              </a:rPr>
              <a:t>diseal</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2400" kern="100" dirty="0" err="1">
                <a:effectLst/>
                <a:latin typeface="Calibri" panose="020F0502020204030204" pitchFamily="34" charset="0"/>
                <a:ea typeface="Calibri" panose="020F0502020204030204" pitchFamily="34" charset="0"/>
                <a:cs typeface="Times New Roman" panose="02020603050405020304" pitchFamily="18" charset="0"/>
              </a:rPr>
              <a:t>elektro</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fuel type with automatic gearbox are some in top list.</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r>
              <a:rPr lang="en-IN" sz="2400" kern="100" dirty="0" err="1">
                <a:effectLst/>
                <a:latin typeface="Calibri" panose="020F0502020204030204" pitchFamily="34" charset="0"/>
                <a:ea typeface="Calibri" panose="020F0502020204030204" pitchFamily="34" charset="0"/>
                <a:cs typeface="Times New Roman" panose="02020603050405020304" pitchFamily="18" charset="0"/>
              </a:rPr>
              <a:t>elektro</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has major average price variation with regards to gearbox.  </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r>
              <a:rPr lang="en-IN" sz="2400" kern="100" dirty="0" err="1">
                <a:effectLst/>
                <a:latin typeface="Calibri" panose="020F0502020204030204" pitchFamily="34" charset="0"/>
                <a:ea typeface="Calibri" panose="020F0502020204030204" pitchFamily="34" charset="0"/>
                <a:cs typeface="Times New Roman" panose="02020603050405020304" pitchFamily="18" charset="0"/>
              </a:rPr>
              <a:t>Cng</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and diesel has not much difference In average price in regards to gearbox</a:t>
            </a:r>
            <a:endParaRPr lang="en-IN" sz="2400" dirty="0"/>
          </a:p>
        </p:txBody>
      </p:sp>
      <p:pic>
        <p:nvPicPr>
          <p:cNvPr id="4098" name="Picture 2">
            <a:extLst>
              <a:ext uri="{FF2B5EF4-FFF2-40B4-BE49-F238E27FC236}">
                <a16:creationId xmlns:a16="http://schemas.microsoft.com/office/drawing/2014/main" id="{73757106-79BB-09EC-1B81-9716DFBB20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68658" y="134477"/>
            <a:ext cx="7372966" cy="6394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942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278</Words>
  <Application>Microsoft Office PowerPoint</Application>
  <PresentationFormat>Widescreen</PresentationFormat>
  <Paragraphs>12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Data analysis project-1</vt:lpstr>
      <vt:lpstr>On the plot there is a spike from the year 1995 with the top sale around 24000 vehicles in the year 2000 </vt:lpstr>
      <vt:lpstr>Less wider outliers is seen is bus vehicle type and all vehicle types have outliers  </vt:lpstr>
      <vt:lpstr>Limosine has highest count of vehicles and andere the least count in vehicle type</vt:lpstr>
      <vt:lpstr>We can see in scatter plot the is no relation between dollar price(without dealing outliers) and kilometre </vt:lpstr>
      <vt:lpstr>Applying spearman rank corelation we can see there is weak negative monotonic relationship between in relation between dollar price and kilometre </vt:lpstr>
      <vt:lpstr>volkswagen        79640 and bmw               40274 takes 1st and 2nd postion with respective values  </vt:lpstr>
      <vt:lpstr>Suv, cabrio, bus is expensive vehicle types with less regard to  gearbox. Average starting price for the most of vehicles is around $2000. kombi, limousine have observable price variation with regards to gearbox</vt:lpstr>
      <vt:lpstr>cng fuel type and automatik gearbox is having the highest average price and diseal and elektro fuel type with automatic gearbox are some in top list. elektro has major average price variation with regards to gearbox.   Cng and diesel has not much difference In average price in regards to gearbox</vt:lpstr>
      <vt:lpstr>coupe vehicle type with automatic gearbox have the highest average price  and most vehicles have power above 100. least variation with gearbox is seen in andere and bus in regards to average power </vt:lpstr>
      <vt:lpstr>Kia brand of cabrio vehicle type have a average price of 10000, followed by Subaru brand of cabrio vehicle type. Most highest average price is seen in cabrio and suv  vehicle type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Noah Raj</dc:creator>
  <cp:lastModifiedBy>Noah Raj</cp:lastModifiedBy>
  <cp:revision>17</cp:revision>
  <dcterms:created xsi:type="dcterms:W3CDTF">2023-10-29T13:53:02Z</dcterms:created>
  <dcterms:modified xsi:type="dcterms:W3CDTF">2023-11-06T12:08:42Z</dcterms:modified>
</cp:coreProperties>
</file>