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3"/>
    <p:restoredTop sz="94147"/>
  </p:normalViewPr>
  <p:slideViewPr>
    <p:cSldViewPr snapToGrid="0">
      <p:cViewPr varScale="1">
        <p:scale>
          <a:sx n="80" d="100"/>
          <a:sy n="8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C3F7-DE98-E545-A969-C2F80C5BFE9E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369BE-EBB1-1641-83FB-BB19C1BA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Sure, Texas shows big losses, but that’s not a pattern. However, I do want to show you a pattern. We should keep an eye on sales in Texas, but let’s look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369BE-EBB1-1641-83FB-BB19C1BA5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glance, the top visualization seems to imply that there isn’t a pattern by category. But when we drill down we see the losses in the technology category stem from sales of the machines and profits stem from sales of the copiers.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369BE-EBB1-1641-83FB-BB19C1BA5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7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pattern seems to be that if the discounts are too high, you might sell a lot of stuff, but you will lose money on each sale.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369BE-EBB1-1641-83FB-BB19C1BA5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9511-3A6B-DE39-A80E-B9B0602B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D3C97-458E-FD54-69E2-F9157DBF0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3FAB-C545-643C-1B35-CB94085D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C3B59-57E7-2EAA-7690-8DE09A6E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B63A-8281-3532-FD0F-E652ECD0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A607-B92C-3D48-88AD-E171128E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8FA6A-6028-C195-4CC3-933AFAFFF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18D1-7F5F-49F6-2BE5-F889D785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8315-53F2-95DF-26F1-0B7CE594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5A56-979F-14D2-2A3B-1CC816D4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7E2C3-0C1A-039B-CAD5-B4EEBBA1F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D1C77-8390-814D-EF4A-56247C437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81130-B952-FC85-892F-5D915771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56A0-90C1-00B9-3375-99A9450A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10BE-EA8A-25FF-B395-D00E280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FA6D-EA33-AB83-6669-C5AF98BD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EE5F-AC1E-73B1-67BA-C2294F20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21EB-D549-0957-CFA6-71DA6B39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14608-1F81-764C-A650-94F35B3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4EDF-B421-DD7E-6F7D-E1C60AFA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77D9-983C-9496-7595-53CE9921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D1B0-F5B0-7C97-2F38-E14C66C9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C35E-BD7B-3D3E-023C-A4AEE1A5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0E77-DE71-D276-1DC2-D0330FD0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194E-FC51-2EB5-BF34-A4E72A06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2E54-FEB0-1795-2E06-9339367B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FE2D-108B-9BC3-2D67-C915D94A4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1F38A-F0DA-572A-C05F-FE6C331C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5D21F-E9F2-0641-A8B0-D398791D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FA72-94F4-42AE-6BD8-5447D4B0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AEC84-ACEE-12B6-3CB2-67C2FADF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5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F357-3FCA-13E9-D026-B77A1650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F5570-9641-A9FF-4219-881CA013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6A1DD-C2AB-5E55-D763-66AB9F4EB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9B467-B236-C955-CBB7-BB5E4557D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E4038-003C-6281-D7D4-E049562A5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F3AF8-B5A5-DF18-E306-5959423D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7B39B-3DE1-4DAC-4FBA-D5BB524F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93E79-0D3C-206E-5A6E-A0C3043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64F3-8D20-5DE6-0FC1-C5442174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F3A3-E0E5-1E40-79A9-F71A9DF1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2006C-0E79-42E2-E255-D9C1F7A4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921EF-820E-10B5-50B6-653204F5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B0F5D-9751-EC35-8B8A-8CEE5FBB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6C05C-6853-AF6D-2EE8-3E027524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F9694-ECBD-681D-1745-5787C5E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5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0518-0A54-5912-2C5B-384E1AC0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F8460-F99F-E07A-867A-5ED9B663A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D359F-0469-39F1-08AB-31B65092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5696-1F52-F9AE-2250-400F7A0F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F8052-107E-546E-961D-8507D4F0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E5564-F88E-411A-8E55-16C225B5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72B4-0225-5BB3-00E0-D985CD8E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824F-AECA-2446-19E8-A61A537BD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9C961-D03D-CD0A-DCE6-488BF7D4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9B915-AE7E-E482-3291-CE04D58F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1670-846F-E3D9-0541-2E5E77D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87653-E600-903D-4597-7AEE929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FA906-0854-8F4E-5E79-619CED2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871DA-63B5-5CCF-25E9-475F334D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E73E-CEC7-8C98-90F4-4DA067498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9DFA-8B97-5E42-BF9D-D9FA82762873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2077-159F-C721-69DC-5091351FF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4487-0BD0-CA94-2E90-649CA28BB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AE0D-3100-FC42-AE6F-6341B4F0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8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AC711-02BE-764C-FC26-9AA5F6B11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1094" y="1058780"/>
            <a:ext cx="5602705" cy="3092116"/>
          </a:xfrm>
        </p:spPr>
        <p:txBody>
          <a:bodyPr anchor="ctr">
            <a:normAutofit/>
          </a:bodyPr>
          <a:lstStyle/>
          <a:p>
            <a:pPr algn="l"/>
            <a:r>
              <a:rPr lang="en-US" sz="5200"/>
              <a:t>The Sales and Profit Conundrum</a:t>
            </a:r>
          </a:p>
        </p:txBody>
      </p:sp>
    </p:spTree>
    <p:extLst>
      <p:ext uri="{BB962C8B-B14F-4D97-AF65-F5344CB8AC3E}">
        <p14:creationId xmlns:p14="http://schemas.microsoft.com/office/powerpoint/2010/main" val="144622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5919C-A9FF-22FB-7E6A-E1D5D191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the problem?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C3FC5-0EAF-CDF6-6318-184E66CBE47D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Most customers earn us a profit, but there are customers who have a lot of sales, yet the profit is a loss.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3A7C5-01AA-BDA7-B15E-9767501B3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76" y="803693"/>
            <a:ext cx="5983605" cy="52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1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D0A74-D939-281E-D64A-E76C8680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/>
              <a:t>Three possibilities: Do any of these show 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57D5-596F-C053-566C-293B0E00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Geography</a:t>
            </a:r>
          </a:p>
          <a:p>
            <a:r>
              <a:rPr lang="en-US" sz="2400" dirty="0"/>
              <a:t>Type of products</a:t>
            </a:r>
          </a:p>
          <a:p>
            <a:r>
              <a:rPr lang="en-US" sz="2400" dirty="0"/>
              <a:t>Discounts</a:t>
            </a:r>
          </a:p>
        </p:txBody>
      </p:sp>
    </p:spTree>
    <p:extLst>
      <p:ext uri="{BB962C8B-B14F-4D97-AF65-F5344CB8AC3E}">
        <p14:creationId xmlns:p14="http://schemas.microsoft.com/office/powerpoint/2010/main" val="225824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222F3-B0D4-EDB8-EED1-B7134F30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It’s not geography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98530-ACD9-B311-C7FE-5FA1BCAF3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761" y="2011729"/>
            <a:ext cx="4642477" cy="416083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568A71F-E608-74D9-5AAE-D952F786F0C3}"/>
              </a:ext>
            </a:extLst>
          </p:cNvPr>
          <p:cNvSpPr/>
          <p:nvPr/>
        </p:nvSpPr>
        <p:spPr>
          <a:xfrm>
            <a:off x="4163680" y="2867157"/>
            <a:ext cx="573671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9DB09D-B700-EADE-D913-60717DD40B82}"/>
              </a:ext>
            </a:extLst>
          </p:cNvPr>
          <p:cNvSpPr/>
          <p:nvPr/>
        </p:nvSpPr>
        <p:spPr>
          <a:xfrm>
            <a:off x="4173006" y="4471569"/>
            <a:ext cx="573671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2AFFD2-E2E6-3274-ED89-A70F0E7FDEDA}"/>
              </a:ext>
            </a:extLst>
          </p:cNvPr>
          <p:cNvSpPr/>
          <p:nvPr/>
        </p:nvSpPr>
        <p:spPr>
          <a:xfrm>
            <a:off x="4210316" y="5796142"/>
            <a:ext cx="573671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67E23B-E3C3-AF3F-2897-FA5C6D26C479}"/>
              </a:ext>
            </a:extLst>
          </p:cNvPr>
          <p:cNvSpPr/>
          <p:nvPr/>
        </p:nvSpPr>
        <p:spPr>
          <a:xfrm>
            <a:off x="5835719" y="2853165"/>
            <a:ext cx="741575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86AB3F-A882-F692-922B-839F1631AF09}"/>
              </a:ext>
            </a:extLst>
          </p:cNvPr>
          <p:cNvSpPr/>
          <p:nvPr/>
        </p:nvSpPr>
        <p:spPr>
          <a:xfrm>
            <a:off x="5747102" y="4443587"/>
            <a:ext cx="741575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23386-D7C0-47C9-8C41-8505FD4A024F}"/>
              </a:ext>
            </a:extLst>
          </p:cNvPr>
          <p:cNvSpPr/>
          <p:nvPr/>
        </p:nvSpPr>
        <p:spPr>
          <a:xfrm>
            <a:off x="5789078" y="5786820"/>
            <a:ext cx="741575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208D90E-705A-0172-4072-B2878C732177}"/>
              </a:ext>
            </a:extLst>
          </p:cNvPr>
          <p:cNvSpPr/>
          <p:nvPr/>
        </p:nvSpPr>
        <p:spPr>
          <a:xfrm>
            <a:off x="7113650" y="4452914"/>
            <a:ext cx="741575" cy="199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5B871-F64D-54E6-8C8B-6D14D2FE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sz="3700"/>
              <a:t>Yes, it’s the type of products, but it’s not the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CCF2B0-4454-1FE9-8736-5EB36145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9388"/>
            <a:ext cx="10515600" cy="213498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516491-0BC2-F317-03C6-17B26FFC76C3}"/>
              </a:ext>
            </a:extLst>
          </p:cNvPr>
          <p:cNvSpPr/>
          <p:nvPr/>
        </p:nvSpPr>
        <p:spPr>
          <a:xfrm>
            <a:off x="1037492" y="3209295"/>
            <a:ext cx="10316308" cy="3894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7D74F9BC-5A60-F607-1BA1-8F19A092DB1E}"/>
              </a:ext>
            </a:extLst>
          </p:cNvPr>
          <p:cNvSpPr/>
          <p:nvPr/>
        </p:nvSpPr>
        <p:spPr>
          <a:xfrm>
            <a:off x="1195754" y="3598761"/>
            <a:ext cx="562708" cy="119575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FA6543-B98A-D22B-9654-B8607617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54" y="4922999"/>
            <a:ext cx="10158046" cy="1101176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B739874E-EFDE-F6C5-72F7-6702AB10C7B5}"/>
              </a:ext>
            </a:extLst>
          </p:cNvPr>
          <p:cNvSpPr/>
          <p:nvPr/>
        </p:nvSpPr>
        <p:spPr>
          <a:xfrm>
            <a:off x="838200" y="5216546"/>
            <a:ext cx="1430215" cy="2110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AA7DBEA-4296-A979-2C10-540AB6309E1F}"/>
              </a:ext>
            </a:extLst>
          </p:cNvPr>
          <p:cNvSpPr/>
          <p:nvPr/>
        </p:nvSpPr>
        <p:spPr>
          <a:xfrm>
            <a:off x="838200" y="5475896"/>
            <a:ext cx="1447800" cy="212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1FD0E-2D27-4A5A-949D-222E61ECB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90EB7-85DE-918A-F17A-8A05D5F8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225" y="279400"/>
            <a:ext cx="5362576" cy="1892300"/>
          </a:xfrm>
        </p:spPr>
        <p:txBody>
          <a:bodyPr>
            <a:normAutofit/>
          </a:bodyPr>
          <a:lstStyle/>
          <a:p>
            <a:r>
              <a:rPr lang="en-US" dirty="0"/>
              <a:t>Yes, it’s the level of discounts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AFB9D-550F-B69B-C928-E814E8A4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5293"/>
            <a:ext cx="10515600" cy="15889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09549A4-B960-48D1-0B98-E3E3C8C42CF7}"/>
              </a:ext>
            </a:extLst>
          </p:cNvPr>
          <p:cNvSpPr/>
          <p:nvPr/>
        </p:nvSpPr>
        <p:spPr>
          <a:xfrm>
            <a:off x="1595773" y="3056488"/>
            <a:ext cx="6105602" cy="2314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44516D-8A37-C0F7-68F1-29B2C7A7D417}"/>
              </a:ext>
            </a:extLst>
          </p:cNvPr>
          <p:cNvSpPr/>
          <p:nvPr/>
        </p:nvSpPr>
        <p:spPr>
          <a:xfrm>
            <a:off x="7701375" y="2834453"/>
            <a:ext cx="3593966" cy="25368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4D7DC-123A-E215-163F-A86F8D84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sz="3700"/>
              <a:t>Conclusions and Recommendations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CDDAC2-D956-1D30-7C55-F375E347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Sales by state may have outliers but there doesn’t seem to be a pattern. Therefore, I recommend not studying geography as a reason for losses in the first round.</a:t>
            </a:r>
          </a:p>
          <a:p>
            <a:pPr marL="514350" indent="-514350">
              <a:buAutoNum type="arabicPeriod"/>
            </a:pPr>
            <a:r>
              <a:rPr lang="en-US" sz="2400" dirty="0"/>
              <a:t>Copiers are profitable, machines are not. Consider options on future sales of machines.</a:t>
            </a:r>
          </a:p>
          <a:p>
            <a:pPr marL="514350" indent="-514350">
              <a:buAutoNum type="arabicPeriod"/>
            </a:pPr>
            <a:r>
              <a:rPr lang="en-US" sz="2400" dirty="0"/>
              <a:t>Some customers are receiving discounts on products in excess of what is needed to maintain profitability. Consider reducing discounts.</a:t>
            </a:r>
          </a:p>
          <a:p>
            <a:pPr marL="514350" indent="-51435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93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26092</TotalTime>
  <Words>265</Words>
  <Application>Microsoft Macintosh PowerPoint</Application>
  <PresentationFormat>Widescreen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Sales and Profit Conundrum</vt:lpstr>
      <vt:lpstr>What’s the problem?</vt:lpstr>
      <vt:lpstr>Three possibilities: Do any of these show a pattern?</vt:lpstr>
      <vt:lpstr>It’s not geography</vt:lpstr>
      <vt:lpstr>Yes, it’s the type of products, but it’s not the category</vt:lpstr>
      <vt:lpstr>Yes, it’s the level of discounts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Sales and Profit Conundrum</dc:title>
  <dc:creator>Tiffany Escorcia</dc:creator>
  <cp:lastModifiedBy>Tiffany Escorcia</cp:lastModifiedBy>
  <cp:revision>4</cp:revision>
  <dcterms:created xsi:type="dcterms:W3CDTF">2024-03-22T20:19:23Z</dcterms:created>
  <dcterms:modified xsi:type="dcterms:W3CDTF">2024-04-09T23:11:56Z</dcterms:modified>
</cp:coreProperties>
</file>