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Wei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Wei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Gabie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171423"/>
            <a:ext cy="2245499" cx="8286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Neural Network Applications for Connect 4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1393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Thomas Blight, Weiliang Chen,</a:t>
            </a:r>
            <a:br>
              <a:rPr lang="en"/>
            </a:br>
            <a:r>
              <a:rPr lang="en"/>
              <a:t>Gabriella Grandilli, Noah Sugarman</a:t>
            </a:r>
          </a:p>
          <a:p>
            <a:r>
              <a:t/>
            </a:r>
          </a:p>
        </p:txBody>
      </p:sp>
      <p:sp>
        <p:nvSpPr>
          <p:cNvPr id="30" name="Shape 30"/>
          <p:cNvSpPr/>
          <p:nvPr/>
        </p:nvSpPr>
        <p:spPr>
          <a:xfrm>
            <a:off y="2884949" x="5622050"/>
            <a:ext cy="1088100" cx="12655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Create a competent and fast game AI that learns </a:t>
            </a:r>
            <a:r>
              <a:rPr b="1" lang="en"/>
              <a:t>only from game states</a:t>
            </a:r>
          </a:p>
          <a:p>
            <a:r>
              <a:t/>
            </a:r>
          </a:p>
          <a:p>
            <a:pPr indent="0" marL="2286000">
              <a:buNone/>
            </a:pPr>
            <a:r>
              <a:rPr lang="en"/>
              <a:t>Connect 4 was chosen because it is simple to learn but complex to master and has a limited number of game states</a:t>
            </a:r>
          </a:p>
        </p:txBody>
      </p:sp>
      <p:sp>
        <p:nvSpPr>
          <p:cNvPr id="37" name="Shape 37"/>
          <p:cNvSpPr/>
          <p:nvPr/>
        </p:nvSpPr>
        <p:spPr>
          <a:xfrm>
            <a:off y="3590392" x="457200"/>
            <a:ext cy="1772902" cx="20551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Neural Network-based Solution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- Supervised Learning</a:t>
            </a:r>
          </a:p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- Back propagation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Input Space: 42 parameters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Motivation for neural networks:</a:t>
            </a:r>
          </a:p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- Easy to train on</a:t>
            </a:r>
          </a:p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- Fast decision-making</a:t>
            </a:r>
          </a:p>
          <a:p>
            <a:pPr>
              <a:buNone/>
            </a:pPr>
            <a:r>
              <a:rPr sz="2400" lang="en">
                <a:solidFill>
                  <a:srgbClr val="000000"/>
                </a:solidFill>
              </a:rPr>
              <a:t>- Have multiple neural networks to encapsulate different game logic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Training Data Generation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Heuristic AI:</a:t>
            </a:r>
            <a:r>
              <a:rPr lang="en"/>
              <a:t> Play 100,000 games of Connect 4. When a game finishes, record each game state and whether it lead to victory, defeat or a draw</a:t>
            </a:r>
          </a:p>
          <a:p>
            <a:r>
              <a:t/>
            </a:r>
          </a:p>
          <a:p>
            <a:pPr>
              <a:buNone/>
            </a:pPr>
            <a:r>
              <a:rPr b="1" lang="en"/>
              <a:t>8-ply AI:</a:t>
            </a:r>
            <a:r>
              <a:rPr lang="en"/>
              <a:t> Use predefined 8-ply database of game states where optimal play is assumed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Game-Playing Algorithms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Used a </a:t>
            </a:r>
            <a:r>
              <a:rPr u="sng" lang="en"/>
              <a:t>line completeness heuristic</a:t>
            </a:r>
            <a:r>
              <a:rPr lang="en"/>
              <a:t> with occasional </a:t>
            </a:r>
            <a:r>
              <a:rPr u="sng" lang="en"/>
              <a:t>random move selection</a:t>
            </a:r>
            <a:r>
              <a:rPr lang="en"/>
              <a:t> to create a competitive semi-random Connect 4 AI . </a:t>
            </a:r>
          </a:p>
          <a:p>
            <a:r>
              <a:t/>
            </a:r>
          </a:p>
        </p:txBody>
      </p:sp>
      <p:sp>
        <p:nvSpPr>
          <p:cNvPr id="56" name="Shape 56"/>
          <p:cNvSpPr/>
          <p:nvPr/>
        </p:nvSpPr>
        <p:spPr>
          <a:xfrm>
            <a:off y="3767407" x="2233612"/>
            <a:ext cy="2752725" cx="4676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Results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Using the </a:t>
            </a:r>
            <a:r>
              <a:rPr b="1" lang="en"/>
              <a:t>8-ply ANN</a:t>
            </a:r>
            <a:r>
              <a:rPr lang="en"/>
              <a:t>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Beat </a:t>
            </a:r>
            <a:r>
              <a:rPr lang="en">
                <a:solidFill>
                  <a:srgbClr val="E69138"/>
                </a:solidFill>
              </a:rPr>
              <a:t>random AI</a:t>
            </a:r>
            <a:r>
              <a:rPr lang="en"/>
              <a:t> </a:t>
            </a:r>
            <a:r>
              <a:rPr b="1" lang="en"/>
              <a:t>87% </a:t>
            </a:r>
            <a:r>
              <a:rPr lang="en"/>
              <a:t>of the time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Beat </a:t>
            </a:r>
            <a:r>
              <a:rPr lang="en">
                <a:solidFill>
                  <a:srgbClr val="4A86E8"/>
                </a:solidFill>
              </a:rPr>
              <a:t>skilled human player</a:t>
            </a:r>
            <a:r>
              <a:rPr lang="en"/>
              <a:t> </a:t>
            </a:r>
            <a:r>
              <a:rPr b="1" lang="en"/>
              <a:t>27% </a:t>
            </a:r>
            <a:r>
              <a:rPr lang="en"/>
              <a:t>of the time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Beat </a:t>
            </a:r>
            <a:r>
              <a:rPr lang="en">
                <a:solidFill>
                  <a:srgbClr val="00FF00"/>
                </a:solidFill>
              </a:rPr>
              <a:t>heuristic game AI</a:t>
            </a:r>
            <a:r>
              <a:rPr lang="en"/>
              <a:t> </a:t>
            </a:r>
            <a:r>
              <a:rPr b="1" lang="en"/>
              <a:t>50% </a:t>
            </a:r>
            <a:r>
              <a:rPr lang="en"/>
              <a:t>of the time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Average of </a:t>
            </a:r>
            <a:r>
              <a:rPr b="1" lang="en"/>
              <a:t>0.15s </a:t>
            </a:r>
            <a:r>
              <a:rPr lang="en"/>
              <a:t>to calculate next move</a:t>
            </a:r>
            <a:r>
              <a:rPr lang="en"/>
              <a:t>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Results</a:t>
            </a:r>
          </a:p>
        </p:txBody>
      </p:sp>
      <p:sp>
        <p:nvSpPr>
          <p:cNvPr id="68" name="Shape 68"/>
          <p:cNvSpPr/>
          <p:nvPr/>
        </p:nvSpPr>
        <p:spPr>
          <a:xfrm>
            <a:off y="2099350" x="4560279"/>
            <a:ext cy="3422366" cx="45524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9" name="Shape 69"/>
          <p:cNvSpPr/>
          <p:nvPr/>
        </p:nvSpPr>
        <p:spPr>
          <a:xfrm>
            <a:off y="2209800" x="0"/>
            <a:ext cy="3201728" cx="450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Conclusions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It's possible to create a competent Connect 4 AI by training only on game states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We beat a </a:t>
            </a:r>
            <a:r>
              <a:rPr lang="en">
                <a:solidFill>
                  <a:srgbClr val="E69138"/>
                </a:solidFill>
              </a:rPr>
              <a:t>random AI</a:t>
            </a:r>
            <a:r>
              <a:rPr lang="en"/>
              <a:t> </a:t>
            </a:r>
            <a:r>
              <a:rPr b="1" lang="en"/>
              <a:t>87% </a:t>
            </a:r>
            <a:r>
              <a:rPr lang="en"/>
              <a:t>of the time and a competent </a:t>
            </a:r>
            <a:r>
              <a:rPr lang="en">
                <a:solidFill>
                  <a:srgbClr val="4A86E8"/>
                </a:solidFill>
              </a:rPr>
              <a:t>human player</a:t>
            </a:r>
            <a:r>
              <a:rPr lang="en"/>
              <a:t> </a:t>
            </a:r>
            <a:r>
              <a:rPr b="1" lang="en"/>
              <a:t>27% </a:t>
            </a:r>
            <a:r>
              <a:rPr lang="en"/>
              <a:t>of the time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Easy to extend to other games with a finite number of game states (AI doesn't require knowledge of the rules of the game)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