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2" r:id="rId5"/>
    <p:sldId id="266" r:id="rId6"/>
    <p:sldId id="265" r:id="rId7"/>
    <p:sldId id="264" r:id="rId8"/>
    <p:sldId id="263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115E3-9772-3E45-8764-98B09D95EE40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8A1B-8A76-8740-8C15-7D8040ED3D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CD67-3671-F240-8161-85E9BC24934F}" type="datetimeFigureOut">
              <a:rPr lang="en-US" smtClean="0"/>
              <a:t>11/14/11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018F4-C4E6-0E42-B586-BF538216F6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85F5-FB5E-4F79-A561-97039C58DE01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EC24CDA-ECC2-7449-AAAC-4E0CAB361A64}" type="datetimeFigureOut">
              <a:rPr lang="en-US" smtClean="0"/>
              <a:pPr/>
              <a:t>11/14/11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8D4EF87-B892-BA44-A0ED-4A10F6014EF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amFauna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94916" y="5621239"/>
            <a:ext cx="3250770" cy="12873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  <p:sldLayoutId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6000" b="0" i="0" kern="1200">
          <a:solidFill>
            <a:srgbClr val="000000"/>
          </a:solidFill>
          <a:latin typeface="Helvetica Light"/>
          <a:ea typeface="+mj-ea"/>
          <a:cs typeface="Helvetica Light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SzPct val="110000"/>
        <a:buFont typeface="Wingdings 2" pitchFamily="18" charset="2"/>
        <a:buChar char=""/>
        <a:defRPr sz="2400" kern="1200">
          <a:solidFill>
            <a:srgbClr val="000000"/>
          </a:solidFill>
          <a:latin typeface="Helvetica"/>
          <a:ea typeface="+mn-ea"/>
          <a:cs typeface="Helvetica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tx1">
            <a:lumMod val="95000"/>
            <a:lumOff val="5000"/>
          </a:schemeClr>
        </a:buClr>
        <a:buSzPct val="110000"/>
        <a:buFont typeface="Wingdings 2" pitchFamily="18" charset="2"/>
        <a:buChar char=""/>
        <a:defRPr sz="2200" kern="1200">
          <a:solidFill>
            <a:srgbClr val="000000"/>
          </a:solidFill>
          <a:latin typeface="Helvetica"/>
          <a:ea typeface="+mn-ea"/>
          <a:cs typeface="Helvetica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tx1">
            <a:lumMod val="95000"/>
            <a:lumOff val="5000"/>
          </a:schemeClr>
        </a:buClr>
        <a:buSzPct val="110000"/>
        <a:buFont typeface="Wingdings 2" pitchFamily="18" charset="2"/>
        <a:buChar char=""/>
        <a:defRPr sz="2000" kern="1200">
          <a:solidFill>
            <a:srgbClr val="000000"/>
          </a:solidFill>
          <a:latin typeface="Helvetica"/>
          <a:ea typeface="+mn-ea"/>
          <a:cs typeface="Helvetica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Helvetica"/>
          <a:ea typeface="+mn-ea"/>
          <a:cs typeface="Helvetica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rgbClr val="000000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62000" y="838200"/>
            <a:ext cx="7467600" cy="396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805" y="1501775"/>
            <a:ext cx="8001000" cy="1470025"/>
          </a:xfrm>
        </p:spPr>
        <p:txBody>
          <a:bodyPr>
            <a:noAutofit/>
          </a:bodyPr>
          <a:lstStyle/>
          <a:p>
            <a:pPr algn="l"/>
            <a:r>
              <a:rPr lang="en-US" sz="10000" dirty="0" err="1" smtClean="0">
                <a:solidFill>
                  <a:schemeClr val="tx1"/>
                </a:solidFill>
                <a:latin typeface="Helvetica Light"/>
                <a:cs typeface="Helvetica Light"/>
              </a:rPr>
              <a:t>Speechboard</a:t>
            </a:r>
            <a:endParaRPr lang="en-US" sz="10000" dirty="0">
              <a:solidFill>
                <a:schemeClr val="tx1"/>
              </a:solidFill>
              <a:latin typeface="Helvetica Light"/>
              <a:cs typeface="Helvetica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6096000" cy="17526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tx1"/>
                </a:solidFill>
                <a:latin typeface="Helvetica"/>
                <a:cs typeface="Helvetica"/>
              </a:rPr>
              <a:t>Automatic Meeting Transcription on Tablet Devices</a:t>
            </a:r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5715000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Fravic Fernando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latin typeface="Helvetica"/>
                <a:cs typeface="Helvetica"/>
              </a:rPr>
              <a:t>Andrew Russell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latin typeface="Helvetica"/>
                <a:cs typeface="Helvetica"/>
              </a:rPr>
              <a:t>Will Hughes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latin typeface="Helvetica"/>
                <a:cs typeface="Helvetica"/>
              </a:rPr>
              <a:t>Noah </a:t>
            </a:r>
            <a:r>
              <a:rPr lang="en-US" sz="1000" dirty="0" err="1" smtClean="0">
                <a:latin typeface="Helvetica"/>
                <a:cs typeface="Helvetica"/>
              </a:rPr>
              <a:t>Sugarman</a:t>
            </a:r>
            <a:endParaRPr lang="en-US" sz="1000" dirty="0" smtClean="0">
              <a:latin typeface="Helvetica"/>
              <a:cs typeface="Helvetic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000" dirty="0" smtClean="0">
                <a:latin typeface="Helvetica"/>
                <a:cs typeface="Helvetica"/>
              </a:rPr>
              <a:t>Andrew Shapiro Munn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381000" y="6439674"/>
            <a:ext cx="9271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/>
              <a:t>Customer: Extreme Venture Partners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872844"/>
            <a:ext cx="8042276" cy="1336956"/>
          </a:xfrm>
        </p:spPr>
        <p:txBody>
          <a:bodyPr/>
          <a:lstStyle/>
          <a:p>
            <a:r>
              <a:rPr lang="en-US" dirty="0" smtClean="0"/>
              <a:t>Basic</a:t>
            </a:r>
            <a:r>
              <a:rPr lang="en-US" dirty="0" smtClean="0"/>
              <a:t> Prototype </a:t>
            </a:r>
            <a:r>
              <a:rPr lang="en-US" dirty="0" smtClean="0"/>
              <a:t>of</a:t>
            </a:r>
            <a:r>
              <a:rPr lang="en-US" dirty="0" smtClean="0"/>
              <a:t> Speech </a:t>
            </a:r>
            <a:r>
              <a:rPr lang="en-US" dirty="0" smtClean="0"/>
              <a:t>R</a:t>
            </a:r>
            <a:r>
              <a:rPr lang="en-US" dirty="0" smtClean="0"/>
              <a:t>ecognition 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2438400"/>
            <a:ext cx="8042276" cy="43434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Not Complete </a:t>
            </a:r>
            <a:r>
              <a:rPr lang="en-US" dirty="0" err="1" smtClean="0">
                <a:solidFill>
                  <a:schemeClr val="accent6"/>
                </a:solidFill>
                <a:sym typeface="Wingdings"/>
              </a:rPr>
              <a:t></a:t>
            </a:r>
            <a:endParaRPr lang="en-US" dirty="0" smtClean="0">
              <a:solidFill>
                <a:schemeClr val="accent6"/>
              </a:solidFill>
              <a:sym typeface="Wingdings"/>
            </a:endParaRPr>
          </a:p>
          <a:p>
            <a:r>
              <a:rPr lang="en-US" dirty="0" smtClean="0">
                <a:solidFill>
                  <a:srgbClr val="09213B"/>
                </a:solidFill>
                <a:sym typeface="Wingdings"/>
              </a:rPr>
              <a:t>It’s hard</a:t>
            </a:r>
          </a:p>
          <a:p>
            <a:r>
              <a:rPr lang="en-US" dirty="0" smtClean="0">
                <a:solidFill>
                  <a:srgbClr val="09213B"/>
                </a:solidFill>
                <a:sym typeface="Wingdings"/>
              </a:rPr>
              <a:t>Not enough time</a:t>
            </a:r>
          </a:p>
          <a:p>
            <a:r>
              <a:rPr lang="en-US" dirty="0" smtClean="0">
                <a:solidFill>
                  <a:srgbClr val="09213B"/>
                </a:solidFill>
                <a:sym typeface="Wingdings"/>
              </a:rPr>
              <a:t>More research and time for next iteration</a:t>
            </a:r>
            <a:endParaRPr lang="en-US" dirty="0">
              <a:solidFill>
                <a:srgbClr val="09213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switched designs </a:t>
            </a:r>
            <a:r>
              <a:rPr lang="en-US" dirty="0" smtClean="0"/>
              <a:t>half-way </a:t>
            </a:r>
            <a:r>
              <a:rPr lang="en-US" dirty="0" smtClean="0"/>
              <a:t>through the iteration </a:t>
            </a:r>
          </a:p>
          <a:p>
            <a:r>
              <a:rPr lang="en-US" dirty="0" smtClean="0"/>
              <a:t>Lost a lot of time and effort on the wrong idea</a:t>
            </a:r>
          </a:p>
          <a:p>
            <a:r>
              <a:rPr lang="en-US" dirty="0" smtClean="0"/>
              <a:t>We need to have more time dedicated to the design project</a:t>
            </a:r>
          </a:p>
          <a:p>
            <a:r>
              <a:rPr lang="en-US" dirty="0" smtClean="0"/>
              <a:t>We will hold regularly scheduled design project</a:t>
            </a:r>
            <a:r>
              <a:rPr lang="en-US" dirty="0" smtClean="0"/>
              <a:t> “</a:t>
            </a:r>
            <a:r>
              <a:rPr lang="en-US" dirty="0" err="1" smtClean="0"/>
              <a:t>workathons</a:t>
            </a:r>
            <a:r>
              <a:rPr lang="en-US" dirty="0" smtClean="0"/>
              <a:t>” </a:t>
            </a:r>
            <a:r>
              <a:rPr lang="en-US" dirty="0" smtClean="0"/>
              <a:t>in iteration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Taking meeting notes is hard, error-prone and distracting</a:t>
            </a:r>
          </a:p>
          <a:p>
            <a:r>
              <a:rPr lang="en-US" dirty="0" smtClean="0"/>
              <a:t>Solution: An </a:t>
            </a:r>
            <a:r>
              <a:rPr lang="en-US" dirty="0" smtClean="0"/>
              <a:t>tablet </a:t>
            </a:r>
            <a:r>
              <a:rPr lang="en-US" dirty="0" smtClean="0"/>
              <a:t>app that automatically records meetings and helps pick out the important points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One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385" dirty="0" smtClean="0"/>
              <a:t>Competitor research</a:t>
            </a:r>
            <a:endParaRPr lang="en-US" sz="7385" i="1" dirty="0" smtClean="0"/>
          </a:p>
          <a:p>
            <a:pPr>
              <a:buNone/>
            </a:pPr>
            <a:r>
              <a:rPr lang="en-US" sz="7200" b="1" dirty="0" smtClean="0">
                <a:solidFill>
                  <a:schemeClr val="bg1">
                    <a:lumMod val="65000"/>
                  </a:schemeClr>
                </a:solidFill>
              </a:rPr>
              <a:t>Front-End and UI</a:t>
            </a:r>
          </a:p>
          <a:p>
            <a:r>
              <a:rPr lang="en-US" sz="7385" dirty="0" smtClean="0"/>
              <a:t>User environment design</a:t>
            </a:r>
          </a:p>
          <a:p>
            <a:r>
              <a:rPr lang="en-US" sz="7385" dirty="0" smtClean="0"/>
              <a:t>Low-fidelity prototypes</a:t>
            </a:r>
          </a:p>
          <a:p>
            <a:r>
              <a:rPr lang="en-US" sz="7385" dirty="0" smtClean="0"/>
              <a:t>Investigate audio capabilities of tablet devices</a:t>
            </a:r>
          </a:p>
          <a:p>
            <a:pPr>
              <a:buNone/>
            </a:pPr>
            <a:r>
              <a:rPr lang="en-US" sz="7200" b="1" dirty="0" smtClean="0">
                <a:solidFill>
                  <a:srgbClr val="A6A6A6"/>
                </a:solidFill>
              </a:rPr>
              <a:t>Back-End</a:t>
            </a:r>
            <a:endParaRPr lang="en-US" sz="7200" dirty="0" smtClean="0">
              <a:solidFill>
                <a:srgbClr val="A6A6A6"/>
              </a:solidFill>
            </a:endParaRPr>
          </a:p>
          <a:p>
            <a:r>
              <a:rPr lang="en-US" sz="7385" dirty="0" smtClean="0"/>
              <a:t>Investigate open source solutions for speaker and speech recognition</a:t>
            </a:r>
          </a:p>
          <a:p>
            <a:r>
              <a:rPr lang="en-US" sz="7385" dirty="0" smtClean="0"/>
              <a:t>Basic prototype of the cocktail party problem</a:t>
            </a:r>
          </a:p>
          <a:p>
            <a:r>
              <a:rPr lang="en-US" sz="7385" dirty="0" smtClean="0"/>
              <a:t>Basic prototype of speech recognition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Competitor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5851526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Investigation complete </a:t>
            </a:r>
            <a:r>
              <a:rPr lang="en-US" sz="2400" dirty="0" err="1" smtClean="0">
                <a:solidFill>
                  <a:schemeClr val="accent5"/>
                </a:solidFill>
                <a:sym typeface="Wingdings"/>
              </a:rPr>
              <a:t>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Competitor: </a:t>
            </a:r>
            <a:r>
              <a:rPr lang="en-US" sz="2400" b="1" dirty="0" err="1" smtClean="0">
                <a:solidFill>
                  <a:schemeClr val="tx1"/>
                </a:solidFill>
              </a:rPr>
              <a:t>Microcone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High</a:t>
            </a:r>
            <a:r>
              <a:rPr lang="en-US" sz="2400" dirty="0" smtClean="0">
                <a:solidFill>
                  <a:schemeClr val="tx1"/>
                </a:solidFill>
              </a:rPr>
              <a:t> price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Requires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ustom hardware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accent5"/>
              </a:solidFill>
            </a:endParaRPr>
          </a:p>
          <a:p>
            <a:endParaRPr lang="en-US" sz="2400" dirty="0"/>
          </a:p>
        </p:txBody>
      </p:sp>
      <p:pic>
        <p:nvPicPr>
          <p:cNvPr id="5" name="Content Placeholder 4" descr="Screen Shot 2011-11-14 at 1.08.37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275" y="5181600"/>
            <a:ext cx="8213725" cy="150167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4" y="1600201"/>
            <a:ext cx="4479925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5"/>
                </a:solidFill>
              </a:rPr>
              <a:t>Complete </a:t>
            </a:r>
            <a:r>
              <a:rPr lang="en-US" sz="2400" dirty="0" err="1" smtClean="0">
                <a:solidFill>
                  <a:schemeClr val="accent5"/>
                </a:solidFill>
                <a:sym typeface="Wingdings"/>
              </a:rPr>
              <a:t>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rgbClr val="09213B"/>
                </a:solidFill>
              </a:rPr>
              <a:t>User Environment Design</a:t>
            </a:r>
          </a:p>
          <a:p>
            <a:r>
              <a:rPr lang="en-US" sz="2400" dirty="0" smtClean="0">
                <a:solidFill>
                  <a:srgbClr val="09213B"/>
                </a:solidFill>
              </a:rPr>
              <a:t>Diagram of locations</a:t>
            </a:r>
          </a:p>
          <a:p>
            <a:r>
              <a:rPr lang="en-US" sz="2400" dirty="0" smtClean="0">
                <a:solidFill>
                  <a:srgbClr val="09213B"/>
                </a:solidFill>
              </a:rPr>
              <a:t>Notes functions, constraints</a:t>
            </a:r>
            <a:endParaRPr lang="en-US" sz="2400" dirty="0">
              <a:solidFill>
                <a:srgbClr val="09213B"/>
              </a:solidFill>
            </a:endParaRPr>
          </a:p>
        </p:txBody>
      </p:sp>
      <p:pic>
        <p:nvPicPr>
          <p:cNvPr id="5" name="Content Placeholder 4" descr="Screen Shot 2011-11-14 at 1.07.02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9200" y="15963"/>
            <a:ext cx="3854152" cy="684203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Low-fidelity</a:t>
            </a:r>
            <a:r>
              <a:rPr lang="en-US" dirty="0" smtClean="0"/>
              <a:t> Prototypes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 Complete </a:t>
            </a:r>
            <a:r>
              <a:rPr lang="en-US" dirty="0" err="1" smtClean="0">
                <a:solidFill>
                  <a:srgbClr val="C00000"/>
                </a:solidFill>
                <a:sym typeface="Wingdings"/>
              </a:rPr>
              <a:t>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Disagreement over how to implement UED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Not enough time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Must have unified vision of product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</a:t>
            </a:r>
            <a:r>
              <a:rPr lang="en-US" dirty="0" smtClean="0"/>
              <a:t>Capabilities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Investigation complete </a:t>
            </a:r>
            <a:r>
              <a:rPr lang="en-US" dirty="0" err="1" smtClean="0">
                <a:solidFill>
                  <a:schemeClr val="accent5"/>
                </a:solidFill>
                <a:sym typeface="Wingdings"/>
              </a:rPr>
              <a:t></a:t>
            </a:r>
            <a:endParaRPr lang="en-US" dirty="0" smtClean="0">
              <a:solidFill>
                <a:schemeClr val="accent5"/>
              </a:solidFill>
              <a:sym typeface="Wingdings"/>
            </a:endParaRPr>
          </a:p>
          <a:p>
            <a:r>
              <a:rPr lang="en-US" dirty="0" smtClean="0">
                <a:solidFill>
                  <a:schemeClr val="tx2"/>
                </a:solidFill>
                <a:sym typeface="Wingdings"/>
              </a:rPr>
              <a:t>Researched ability to stream input audio from </a:t>
            </a:r>
            <a:r>
              <a:rPr lang="en-US" dirty="0" err="1" smtClean="0">
                <a:solidFill>
                  <a:schemeClr val="tx2"/>
                </a:solidFill>
                <a:sym typeface="Wingdings"/>
              </a:rPr>
              <a:t>iOS</a:t>
            </a:r>
            <a:r>
              <a:rPr lang="en-US" dirty="0" smtClean="0">
                <a:solidFill>
                  <a:schemeClr val="tx2"/>
                </a:solidFill>
                <a:sym typeface="Wingdings"/>
              </a:rPr>
              <a:t>/Android</a:t>
            </a:r>
          </a:p>
          <a:p>
            <a:endParaRPr lang="en-US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EB606"/>
                </a:solidFill>
              </a:rPr>
              <a:t>Investigation complete </a:t>
            </a:r>
            <a:r>
              <a:rPr lang="en-US" dirty="0" err="1" smtClean="0">
                <a:solidFill>
                  <a:srgbClr val="7EB606"/>
                </a:solidFill>
                <a:sym typeface="Wingdings"/>
              </a:rPr>
              <a:t></a:t>
            </a:r>
            <a:endParaRPr lang="en-US" dirty="0" smtClean="0">
              <a:solidFill>
                <a:srgbClr val="7EB606"/>
              </a:solidFill>
              <a:sym typeface="Wingdings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Looked at numerous libraries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Cocktail Party </a:t>
            </a:r>
            <a:r>
              <a:rPr lang="en-US" dirty="0" smtClean="0"/>
              <a:t>P</a:t>
            </a:r>
            <a:r>
              <a:rPr lang="en-US" dirty="0" smtClean="0"/>
              <a:t>roblem </a:t>
            </a:r>
            <a:r>
              <a:rPr lang="en-US" dirty="0" smtClean="0">
                <a:solidFill>
                  <a:srgbClr val="7EB606"/>
                </a:solidFill>
              </a:rPr>
              <a:t/>
            </a:r>
            <a:br>
              <a:rPr lang="en-US" dirty="0" smtClean="0">
                <a:solidFill>
                  <a:srgbClr val="7EB60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EB606"/>
                </a:solidFill>
              </a:rPr>
              <a:t>Complete </a:t>
            </a:r>
            <a:r>
              <a:rPr lang="en-US" dirty="0" err="1" smtClean="0">
                <a:solidFill>
                  <a:srgbClr val="7EB606"/>
                </a:solidFill>
                <a:sym typeface="Wingdings"/>
              </a:rPr>
              <a:t></a:t>
            </a:r>
            <a:endParaRPr lang="en-US" dirty="0" smtClean="0">
              <a:solidFill>
                <a:srgbClr val="7EB606"/>
              </a:solidFill>
              <a:sym typeface="Wingdings"/>
            </a:endParaRPr>
          </a:p>
          <a:p>
            <a:r>
              <a:rPr lang="en-US" dirty="0" smtClean="0">
                <a:solidFill>
                  <a:srgbClr val="09213B"/>
                </a:solidFill>
                <a:sym typeface="Wingdings"/>
              </a:rPr>
              <a:t>Implemented algorithm in </a:t>
            </a:r>
            <a:r>
              <a:rPr lang="en-US" dirty="0" err="1" smtClean="0">
                <a:solidFill>
                  <a:srgbClr val="09213B"/>
                </a:solidFill>
                <a:sym typeface="Wingdings"/>
              </a:rPr>
              <a:t>Matlab</a:t>
            </a:r>
            <a:endParaRPr lang="en-US" dirty="0" smtClean="0">
              <a:solidFill>
                <a:srgbClr val="09213B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854</TotalTime>
  <Words>252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Breeze</vt:lpstr>
      <vt:lpstr>Speechboard</vt:lpstr>
      <vt:lpstr>Project Description</vt:lpstr>
      <vt:lpstr>Iteration One Backlog</vt:lpstr>
      <vt:lpstr>Competitor Research</vt:lpstr>
      <vt:lpstr>UED</vt:lpstr>
      <vt:lpstr>Low-fidelity Prototypes  </vt:lpstr>
      <vt:lpstr>Audio Capabilities  </vt:lpstr>
      <vt:lpstr>Open Source Solutions</vt:lpstr>
      <vt:lpstr>Cocktail Party Problem  </vt:lpstr>
      <vt:lpstr>Basic Prototype of Speech Recognition  </vt:lpstr>
      <vt:lpstr>Retrospective</vt:lpstr>
    </vt:vector>
  </TitlesOfParts>
  <Company>University of Waterloo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Fravic Fernando</dc:creator>
  <cp:lastModifiedBy>Fravic Fernando</cp:lastModifiedBy>
  <cp:revision>55</cp:revision>
  <dcterms:created xsi:type="dcterms:W3CDTF">2011-11-14T16:38:35Z</dcterms:created>
  <dcterms:modified xsi:type="dcterms:W3CDTF">2011-11-14T19:48:23Z</dcterms:modified>
</cp:coreProperties>
</file>