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8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4E974F-7042-45E1-9A04-BE8E77595397}">
  <a:tblStyle styleId="{634E974F-7042-45E1-9A04-BE8E77595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30b45a80a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30b45a80a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e81ee919eb04d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e81ee919eb04d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f4d599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f4d599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f4d599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f4d599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0b45a80a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0b45a80a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0b45a80a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0b45a80a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0b45a80a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30b45a80a_1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f4d599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2f4d599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30b45a80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30b45a80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30b45a80a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30b45a80a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7" Type="http://schemas.openxmlformats.org/officeDocument/2006/relationships/image" Target="../media/image1.png"/><Relationship Id="rId2" Type="http://schemas.microsoft.com/office/2007/relationships/media" Target="../media/media10.m4a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7" Type="http://schemas.openxmlformats.org/officeDocument/2006/relationships/image" Target="../media/image1.png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7" Type="http://schemas.openxmlformats.org/officeDocument/2006/relationships/image" Target="../media/image1.pn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6.m4a"/><Relationship Id="rId7" Type="http://schemas.openxmlformats.org/officeDocument/2006/relationships/image" Target="../media/image5.png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7" Type="http://schemas.openxmlformats.org/officeDocument/2006/relationships/image" Target="../media/image1.png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1.png"/><Relationship Id="rId2" Type="http://schemas.microsoft.com/office/2007/relationships/media" Target="../media/media9.m4a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發票存摺 - 連鎖咖啡店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第六組：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卓崴崴、林聖富、楊舒涵、蔡欣如、蔡硯涵、薛祥呈、宋怡葶</a:t>
            </a:r>
            <a:endParaRPr sz="2200"/>
          </a:p>
        </p:txBody>
      </p:sp>
      <p:pic>
        <p:nvPicPr>
          <p:cNvPr id="2" name="Group 6 (1)">
            <a:hlinkClick r:id="" action="ppaction://media"/>
            <a:extLst>
              <a:ext uri="{FF2B5EF4-FFF2-40B4-BE49-F238E27FC236}">
                <a16:creationId xmlns:a16="http://schemas.microsoft.com/office/drawing/2014/main" id="{BA221B00-CADD-43B9-A456-F180A7C9833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1700" y="4535448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28"/>
    </mc:Choice>
    <mc:Fallback>
      <p:transition spd="slow" advTm="48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2.2 客群狀況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28000" y="1493475"/>
            <a:ext cx="510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客戶分群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    Visitor(一次性消費用戶)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    Purchaser (一般發展用戶)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    Repeat Purchaser (一般價值用戶)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    Brand Advocates(高價值用戶)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四類用戶的分布平均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rgbClr val="000000"/>
              </a:solidFill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6">
            <a:alphaModFix/>
          </a:blip>
          <a:srcRect l="23906" t="13200" r="9127" b="10759"/>
          <a:stretch/>
        </p:blipFill>
        <p:spPr>
          <a:xfrm>
            <a:off x="5056750" y="1493475"/>
            <a:ext cx="4087250" cy="30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客群狀況">
            <a:hlinkClick r:id="" action="ppaction://media"/>
            <a:extLst>
              <a:ext uri="{FF2B5EF4-FFF2-40B4-BE49-F238E27FC236}">
                <a16:creationId xmlns:a16="http://schemas.microsoft.com/office/drawing/2014/main" id="{FE082C39-ACF6-417A-8435-E443B39194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7106" y="4503475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55"/>
    </mc:Choice>
    <mc:Fallback>
      <p:transition spd="slow" advTm="27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352" objId="2"/>
        <p14:stopEvt time="25601" objId="2"/>
        <p14:playEvt time="26334" objId="2"/>
        <p14:stopEvt time="27147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2.3 建議與回饋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311700" y="1607350"/>
            <a:ext cx="8520600" cy="2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1.</a:t>
            </a:r>
            <a:r>
              <a:rPr lang="zh-TW" sz="2200" u="sng">
                <a:solidFill>
                  <a:srgbClr val="000000"/>
                </a:solidFill>
              </a:rPr>
              <a:t>高 R、低 F、低 M </a:t>
            </a:r>
            <a:r>
              <a:rPr lang="zh-TW" sz="2200">
                <a:solidFill>
                  <a:srgbClr val="000000"/>
                </a:solidFill>
              </a:rPr>
              <a:t>- 提升新用戶使用的印象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2.</a:t>
            </a:r>
            <a:r>
              <a:rPr lang="zh-TW" sz="2200" u="sng">
                <a:solidFill>
                  <a:srgbClr val="000000"/>
                </a:solidFill>
              </a:rPr>
              <a:t>高 R、高 F、高 M</a:t>
            </a:r>
            <a:r>
              <a:rPr lang="zh-TW" sz="2200">
                <a:solidFill>
                  <a:srgbClr val="000000"/>
                </a:solidFill>
              </a:rPr>
              <a:t> - 強化用戶的使用黏著度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3.</a:t>
            </a:r>
            <a:r>
              <a:rPr lang="zh-TW" sz="2200" u="sng">
                <a:solidFill>
                  <a:srgbClr val="000000"/>
                </a:solidFill>
              </a:rPr>
              <a:t>低 R、低 F、低 M</a:t>
            </a:r>
            <a:r>
              <a:rPr lang="zh-TW" sz="2200">
                <a:solidFill>
                  <a:srgbClr val="000000"/>
                </a:solidFill>
              </a:rPr>
              <a:t> - 介紹新資訊並保持聯繫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4.</a:t>
            </a:r>
            <a:r>
              <a:rPr lang="zh-TW" sz="2200" u="sng">
                <a:solidFill>
                  <a:srgbClr val="000000"/>
                </a:solidFill>
              </a:rPr>
              <a:t>低 R、高 F、高 M</a:t>
            </a:r>
            <a:r>
              <a:rPr lang="zh-TW" sz="2200">
                <a:solidFill>
                  <a:srgbClr val="000000"/>
                </a:solidFill>
              </a:rPr>
              <a:t> - 釐清許久未消費的原因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2" name="建議回饋">
            <a:hlinkClick r:id="" action="ppaction://media"/>
            <a:extLst>
              <a:ext uri="{FF2B5EF4-FFF2-40B4-BE49-F238E27FC236}">
                <a16:creationId xmlns:a16="http://schemas.microsoft.com/office/drawing/2014/main" id="{37D659DA-12BA-4AB8-A313-24BB102223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500" y="4627656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74"/>
    </mc:Choice>
    <mc:Fallback>
      <p:transition spd="slow" advTm="60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325" objId="2"/>
        <p14:stopEvt time="5878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消費需求趨勢分析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總體敘述統計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忠實客戶消費行為分析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銷售數量於各消費時間的分布狀況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城市 / 時段與銷量 / 銷售品項的關係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RFM分析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建立模型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客群狀況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建議與回饋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各品牌間動態競爭模式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>
                <a:solidFill>
                  <a:srgbClr val="000000"/>
                </a:solidFill>
              </a:rPr>
              <a:t>優惠活動對銷量的影響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" name="開頭">
            <a:hlinkClick r:id="" action="ppaction://media"/>
            <a:extLst>
              <a:ext uri="{FF2B5EF4-FFF2-40B4-BE49-F238E27FC236}">
                <a16:creationId xmlns:a16="http://schemas.microsoft.com/office/drawing/2014/main" id="{23800FF6-8674-484B-AD35-68C8DA644A0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8940" y="4568875"/>
            <a:ext cx="372249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93"/>
    </mc:Choice>
    <mc:Fallback>
      <p:transition spd="slow" advTm="14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688" objId="2"/>
        <p14:stopEvt time="12148" objId="2"/>
        <p14:playEvt time="13128" objId="2"/>
        <p14:stopEvt time="14817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zh-TW"/>
              <a:t>消費需求趨勢分析</a:t>
            </a:r>
            <a:endParaRPr/>
          </a:p>
        </p:txBody>
      </p:sp>
      <p:pic>
        <p:nvPicPr>
          <p:cNvPr id="2" name="第一部分開頭">
            <a:hlinkClick r:id="" action="ppaction://media"/>
            <a:extLst>
              <a:ext uri="{FF2B5EF4-FFF2-40B4-BE49-F238E27FC236}">
                <a16:creationId xmlns:a16="http://schemas.microsoft.com/office/drawing/2014/main" id="{19A71610-4160-44E3-82A6-F68EF16F156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9422" y="4643024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62"/>
    </mc:Choice>
    <mc:Fallback>
      <p:transition spd="slow" advTm="11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325" objId="2"/>
        <p14:stopEvt time="5977" objId="2"/>
        <p14:playEvt time="8395" objId="2"/>
        <p14:stopEvt time="10966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 總體敘述統計</a:t>
            </a:r>
            <a:endParaRPr sz="280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075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個別總消費價格紀錄資料呈現右偏分布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有些許outlier，代表大部分的發票存褶使用者購買金額都不高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6">
            <a:alphaModFix/>
          </a:blip>
          <a:srcRect l="3873" t="5962"/>
          <a:stretch/>
        </p:blipFill>
        <p:spPr>
          <a:xfrm>
            <a:off x="553525" y="1980225"/>
            <a:ext cx="8036950" cy="2603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總體1">
            <a:hlinkClick r:id="" action="ppaction://media"/>
            <a:extLst>
              <a:ext uri="{FF2B5EF4-FFF2-40B4-BE49-F238E27FC236}">
                <a16:creationId xmlns:a16="http://schemas.microsoft.com/office/drawing/2014/main" id="{3DDA31CC-0811-4DC3-9CDC-E03351A6581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9413" y="4584197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07"/>
    </mc:Choice>
    <mc:Fallback>
      <p:transition spd="slow" advTm="27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041" objId="2"/>
        <p14:stopEvt time="22824" objId="2"/>
        <p14:playEvt time="24401" objId="2"/>
        <p14:stopEvt time="26974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 總體敘述統計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消費總額排名前3200多左右的顧客佔整體總消費金額的60%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資料排名前24%使用者對整體的咖啡店營收貢獻相當大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6">
            <a:alphaModFix/>
          </a:blip>
          <a:srcRect l="3241" t="8991"/>
          <a:stretch/>
        </p:blipFill>
        <p:spPr>
          <a:xfrm>
            <a:off x="1422788" y="2019925"/>
            <a:ext cx="6298425" cy="29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總體2">
            <a:hlinkClick r:id="" action="ppaction://media"/>
            <a:extLst>
              <a:ext uri="{FF2B5EF4-FFF2-40B4-BE49-F238E27FC236}">
                <a16:creationId xmlns:a16="http://schemas.microsoft.com/office/drawing/2014/main" id="{4B7A6699-734D-464F-A35A-A4C925FB436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8500" y="4568700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30"/>
    </mc:Choice>
    <mc:Fallback>
      <p:transition spd="slow" advTm="27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503" objId="2"/>
        <p14:stopEvt time="24780" objId="2"/>
        <p14:playEvt time="25147" objId="2"/>
        <p14:stopEvt time="27021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1.2 忠實客戶消費行為分析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4225" y="1572250"/>
            <a:ext cx="2936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zh-TW" sz="1500">
                <a:solidFill>
                  <a:srgbClr val="000000"/>
                </a:solidFill>
              </a:rPr>
              <a:t>消費次數最多的使用者在怡客咖啡的消費時間偏分散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zh-TW" sz="1500">
                <a:solidFill>
                  <a:srgbClr val="000000"/>
                </a:solidFill>
              </a:rPr>
              <a:t>貢獻次數第三高的使用者都集中在早晨消費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zh-TW" sz="1500">
                <a:solidFill>
                  <a:srgbClr val="000000"/>
                </a:solidFill>
              </a:rPr>
              <a:t>消費次數第四多的使用者有早上到中午間與少數傍晚的紀錄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700" y="458575"/>
            <a:ext cx="2860050" cy="17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7363" y="2664900"/>
            <a:ext cx="2863567" cy="17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9125" y="444575"/>
            <a:ext cx="2860050" cy="17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508050" y="2184650"/>
            <a:ext cx="21558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圖、消費數最高的使用者</a:t>
            </a:r>
            <a:endParaRPr sz="1300"/>
          </a:p>
        </p:txBody>
      </p:sp>
      <p:sp>
        <p:nvSpPr>
          <p:cNvPr id="91" name="Google Shape;91;p18"/>
          <p:cNvSpPr txBox="1"/>
          <p:nvPr/>
        </p:nvSpPr>
        <p:spPr>
          <a:xfrm>
            <a:off x="6491250" y="2184650"/>
            <a:ext cx="25080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圖、消費數第三高的使用者</a:t>
            </a:r>
            <a:endParaRPr sz="1300"/>
          </a:p>
        </p:txBody>
      </p:sp>
      <p:sp>
        <p:nvSpPr>
          <p:cNvPr id="92" name="Google Shape;92;p18"/>
          <p:cNvSpPr txBox="1"/>
          <p:nvPr/>
        </p:nvSpPr>
        <p:spPr>
          <a:xfrm>
            <a:off x="6575400" y="4502350"/>
            <a:ext cx="23397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圖、消費數第四高的使用者</a:t>
            </a:r>
            <a:endParaRPr sz="13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9">
            <a:alphaModFix/>
          </a:blip>
          <a:srcRect t="8054" r="5159"/>
          <a:stretch/>
        </p:blipFill>
        <p:spPr>
          <a:xfrm>
            <a:off x="3117950" y="2605450"/>
            <a:ext cx="3019425" cy="194983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17950" y="4577100"/>
            <a:ext cx="31737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圖、消費量前20高使用者的消費杯數</a:t>
            </a:r>
            <a:endParaRPr/>
          </a:p>
        </p:txBody>
      </p:sp>
      <p:pic>
        <p:nvPicPr>
          <p:cNvPr id="2" name="忠實顧客">
            <a:hlinkClick r:id="" action="ppaction://media"/>
            <a:extLst>
              <a:ext uri="{FF2B5EF4-FFF2-40B4-BE49-F238E27FC236}">
                <a16:creationId xmlns:a16="http://schemas.microsoft.com/office/drawing/2014/main" id="{9CDC5E15-1907-44E8-9125-50462E513D5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8500" y="4606200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56"/>
    </mc:Choice>
    <mc:Fallback>
      <p:transition spd="slow" advTm="42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6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867" objId="2"/>
        <p14:stopEvt time="39625" objId="2"/>
        <p14:playEvt time="41056" objId="2"/>
        <p14:stopEvt time="42309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RFM分析</a:t>
            </a:r>
            <a:endParaRPr/>
          </a:p>
        </p:txBody>
      </p:sp>
      <p:pic>
        <p:nvPicPr>
          <p:cNvPr id="2" name="Rfm 開頭">
            <a:hlinkClick r:id="" action="ppaction://media"/>
            <a:extLst>
              <a:ext uri="{FF2B5EF4-FFF2-40B4-BE49-F238E27FC236}">
                <a16:creationId xmlns:a16="http://schemas.microsoft.com/office/drawing/2014/main" id="{D5B49A18-6F87-4A9D-98F6-ADC491A9D28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1737" y="4581552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95"/>
    </mc:Choice>
    <mc:Fallback>
      <p:transition spd="slow" advTm="5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833" objId="2"/>
        <p14:stopEvt time="2511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2.1</a:t>
            </a:r>
            <a:r>
              <a:rPr lang="zh-TW" sz="1800">
                <a:solidFill>
                  <a:srgbClr val="000000"/>
                </a:solidFill>
              </a:rPr>
              <a:t> </a:t>
            </a:r>
            <a:r>
              <a:rPr lang="zh-TW" sz="2800"/>
              <a:t>建立模型</a:t>
            </a:r>
            <a:endParaRPr sz="28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075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最近一次消費（R）消費頻率（F）消費金額（M）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R、F、M 每一等分為資料的25%，分數等級(1,2,3,4)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6">
            <a:alphaModFix/>
          </a:blip>
          <a:srcRect l="10743" r="7862"/>
          <a:stretch/>
        </p:blipFill>
        <p:spPr>
          <a:xfrm>
            <a:off x="2711350" y="2326850"/>
            <a:ext cx="372127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建立模型1">
            <a:hlinkClick r:id="" action="ppaction://media"/>
            <a:extLst>
              <a:ext uri="{FF2B5EF4-FFF2-40B4-BE49-F238E27FC236}">
                <a16:creationId xmlns:a16="http://schemas.microsoft.com/office/drawing/2014/main" id="{BAB23F5C-2DF2-4831-B7B0-197B0C74885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8477" y="4695400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40"/>
    </mc:Choice>
    <mc:Fallback>
      <p:transition spd="slow" advTm="38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573" objId="2"/>
        <p14:stopEvt time="37331" objId="2"/>
        <p14:playEvt time="37335" objId="2"/>
        <p14:stopEvt time="38580" objId="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2.1 建立模型</a:t>
            </a:r>
            <a:endParaRPr sz="3200"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R、F、M 分數權重 0.3、 0.4、0.3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總得分越高的用戶其消費金額、消費頻率、用戶價值越高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63" y="2357450"/>
            <a:ext cx="7875475" cy="2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建立模型2">
            <a:hlinkClick r:id="" action="ppaction://media"/>
            <a:extLst>
              <a:ext uri="{FF2B5EF4-FFF2-40B4-BE49-F238E27FC236}">
                <a16:creationId xmlns:a16="http://schemas.microsoft.com/office/drawing/2014/main" id="{99069C56-7087-405E-9DB7-6FC018021E6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3318" y="4604894"/>
            <a:ext cx="406400" cy="40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79"/>
    </mc:Choice>
    <mc:Fallback>
      <p:transition spd="slow" advTm="37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557" objId="2"/>
        <p14:stopEvt time="35234" objId="2"/>
        <p14:playEvt time="36145" objId="2"/>
        <p14:stopEvt time="37500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709</Words>
  <Application>Microsoft Office PowerPoint</Application>
  <PresentationFormat>On-screen Show (16:9)</PresentationFormat>
  <Paragraphs>50</Paragraphs>
  <Slides>11</Slides>
  <Notes>11</Notes>
  <HiddenSlides>0</HiddenSlides>
  <MMClips>11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發票存摺 - 連鎖咖啡店</vt:lpstr>
      <vt:lpstr>目錄</vt:lpstr>
      <vt:lpstr>消費需求趨勢分析</vt:lpstr>
      <vt:lpstr>1.1 總體敘述統計</vt:lpstr>
      <vt:lpstr>1.1 總體敘述統計</vt:lpstr>
      <vt:lpstr>1.2 忠實客戶消費行為分析</vt:lpstr>
      <vt:lpstr>2. RFM分析</vt:lpstr>
      <vt:lpstr>2.1 建立模型</vt:lpstr>
      <vt:lpstr>2.1 建立模型</vt:lpstr>
      <vt:lpstr>2.2 客群狀況</vt:lpstr>
      <vt:lpstr>2.3 建議與回饋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發票存摺 - 連鎖咖啡店</dc:title>
  <dc:creator>Noah Sung</dc:creator>
  <cp:lastModifiedBy>I-Ting Sung</cp:lastModifiedBy>
  <cp:revision>5</cp:revision>
  <dcterms:modified xsi:type="dcterms:W3CDTF">2021-01-02T14:49:15Z</dcterms:modified>
</cp:coreProperties>
</file>