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75" r:id="rId3"/>
    <p:sldId id="282" r:id="rId4"/>
    <p:sldId id="274" r:id="rId5"/>
    <p:sldId id="277" r:id="rId6"/>
    <p:sldId id="270" r:id="rId7"/>
    <p:sldId id="271" r:id="rId8"/>
    <p:sldId id="272" r:id="rId9"/>
    <p:sldId id="278" r:id="rId10"/>
    <p:sldId id="279" r:id="rId11"/>
    <p:sldId id="287" r:id="rId12"/>
    <p:sldId id="286" r:id="rId13"/>
    <p:sldId id="288" r:id="rId14"/>
    <p:sldId id="280" r:id="rId15"/>
    <p:sldId id="273" r:id="rId16"/>
    <p:sldId id="283" r:id="rId17"/>
    <p:sldId id="284" r:id="rId18"/>
    <p:sldId id="285" r:id="rId19"/>
  </p:sldIdLst>
  <p:sldSz cx="12192000" cy="6858000"/>
  <p:notesSz cx="6858000" cy="9144000"/>
  <p:custDataLst>
    <p:tags r:id="rId21"/>
  </p:custDataLst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618556701030927E-2"/>
          <c:y val="3.0303030303030304E-2"/>
          <c:w val="0.95876288659793818"/>
          <c:h val="0.939393939393939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A20-4A98-B7A6-66D971CDC69B}"/>
                </c:ext>
              </c:extLst>
            </c:dLbl>
            <c:dLbl>
              <c:idx val="1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A20-4A98-B7A6-66D971CDC69B}"/>
                </c:ext>
              </c:extLst>
            </c:dLbl>
            <c:dLbl>
              <c:idx val="2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A20-4A98-B7A6-66D971CDC69B}"/>
                </c:ext>
              </c:extLst>
            </c:dLbl>
            <c:dLbl>
              <c:idx val="3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A20-4A98-B7A6-66D971CDC69B}"/>
                </c:ext>
              </c:extLst>
            </c:dLbl>
            <c:dLbl>
              <c:idx val="4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A20-4A98-B7A6-66D971CDC6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20-4A98-B7A6-66D971CDC69B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BA20-4A98-B7A6-66D971CDC69B}"/>
                </c:ext>
              </c:extLst>
            </c:dLbl>
            <c:dLbl>
              <c:idx val="1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BA20-4A98-B7A6-66D971CDC69B}"/>
                </c:ext>
              </c:extLst>
            </c:dLbl>
            <c:dLbl>
              <c:idx val="2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BA20-4A98-B7A6-66D971CDC69B}"/>
                </c:ext>
              </c:extLst>
            </c:dLbl>
            <c:dLbl>
              <c:idx val="3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BA20-4A98-B7A6-66D971CDC69B}"/>
                </c:ext>
              </c:extLst>
            </c:dLbl>
            <c:dLbl>
              <c:idx val="4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BA20-4A98-B7A6-66D971CDC6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15.000000000000002</c:v>
                </c:pt>
                <c:pt idx="1">
                  <c:v>13</c:v>
                </c:pt>
                <c:pt idx="2">
                  <c:v>16.000000000000004</c:v>
                </c:pt>
                <c:pt idx="3">
                  <c:v>22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A20-4A98-B7A6-66D971CDC69B}"/>
            </c:ext>
          </c:extLst>
        </c:ser>
        <c:ser>
          <c:idx val="2"/>
          <c:order val="2"/>
          <c:spPr>
            <a:solidFill>
              <a:srgbClr val="9DB1C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BA20-4A98-B7A6-66D971CDC69B}"/>
                </c:ext>
              </c:extLst>
            </c:dLbl>
            <c:dLbl>
              <c:idx val="1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BA20-4A98-B7A6-66D971CDC69B}"/>
                </c:ext>
              </c:extLst>
            </c:dLbl>
            <c:dLbl>
              <c:idx val="2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BA20-4A98-B7A6-66D971CDC69B}"/>
                </c:ext>
              </c:extLst>
            </c:dLbl>
            <c:dLbl>
              <c:idx val="3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BA20-4A98-B7A6-66D971CDC69B}"/>
                </c:ext>
              </c:extLst>
            </c:dLbl>
            <c:dLbl>
              <c:idx val="4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BA20-4A98-B7A6-66D971CDC6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Sheet1!$A$3:$E$3</c:f>
              <c:numCache>
                <c:formatCode>General</c:formatCode>
                <c:ptCount val="5"/>
                <c:pt idx="0">
                  <c:v>56.000000000000007</c:v>
                </c:pt>
                <c:pt idx="1">
                  <c:v>51</c:v>
                </c:pt>
                <c:pt idx="2">
                  <c:v>44.999999999999993</c:v>
                </c:pt>
                <c:pt idx="3">
                  <c:v>37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A20-4A98-B7A6-66D971CDC69B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BA20-4A98-B7A6-66D971CDC69B}"/>
                </c:ext>
              </c:extLst>
            </c:dLbl>
            <c:dLbl>
              <c:idx val="1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BA20-4A98-B7A6-66D971CDC69B}"/>
                </c:ext>
              </c:extLst>
            </c:dLbl>
            <c:dLbl>
              <c:idx val="2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BA20-4A98-B7A6-66D971CDC69B}"/>
                </c:ext>
              </c:extLst>
            </c:dLbl>
            <c:dLbl>
              <c:idx val="3"/>
              <c:layout>
                <c:manualLayout>
                  <c:x val="0"/>
                  <c:y val="-2.33100233100233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BA20-4A98-B7A6-66D971CDC69B}"/>
                </c:ext>
              </c:extLst>
            </c:dLbl>
            <c:dLbl>
              <c:idx val="4"/>
              <c:layout>
                <c:manualLayout>
                  <c:x val="0"/>
                  <c:y val="-1.748251748251748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BA20-4A98-B7A6-66D971CDC6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Sheet1!$A$4:$E$4</c:f>
              <c:numCache>
                <c:formatCode>General</c:formatCode>
                <c:ptCount val="5"/>
                <c:pt idx="0">
                  <c:v>24</c:v>
                </c:pt>
                <c:pt idx="1">
                  <c:v>28.000000000000004</c:v>
                </c:pt>
                <c:pt idx="2">
                  <c:v>27</c:v>
                </c:pt>
                <c:pt idx="3">
                  <c:v>25</c:v>
                </c:pt>
                <c:pt idx="4">
                  <c:v>21.999999999999996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A20-4A98-B7A6-66D971CDC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35145007"/>
        <c:axId val="1"/>
      </c:barChart>
      <c:catAx>
        <c:axId val="21351450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13514500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771186440677966E-2"/>
          <c:y val="9.4102054340622923E-2"/>
          <c:w val="0.97245762711864403"/>
          <c:h val="0.871438038436050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5844930417495032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810-482E-8589-8C58790DAC24}"/>
                </c:ext>
              </c:extLst>
            </c:dLbl>
            <c:dLbl>
              <c:idx val="1"/>
              <c:layout>
                <c:manualLayout>
                  <c:x val="0"/>
                  <c:y val="-0.27700463883366466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810-482E-8589-8C58790DAC24}"/>
                </c:ext>
              </c:extLst>
            </c:dLbl>
            <c:dLbl>
              <c:idx val="2"/>
              <c:layout>
                <c:manualLayout>
                  <c:x val="0"/>
                  <c:y val="-0.30218687872763417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2810-482E-8589-8C58790DAC24}"/>
                </c:ext>
              </c:extLst>
            </c:dLbl>
            <c:dLbl>
              <c:idx val="3"/>
              <c:layout>
                <c:manualLayout>
                  <c:x val="0"/>
                  <c:y val="-0.37176938369781309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2810-482E-8589-8C58790DAC24}"/>
                </c:ext>
              </c:extLst>
            </c:dLbl>
            <c:dLbl>
              <c:idx val="4"/>
              <c:layout>
                <c:manualLayout>
                  <c:x val="0"/>
                  <c:y val="-0.46520874751491054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810-482E-8589-8C58790DAC2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1.67</c:v>
                </c:pt>
                <c:pt idx="1">
                  <c:v>1.82</c:v>
                </c:pt>
                <c:pt idx="2">
                  <c:v>2.02</c:v>
                </c:pt>
                <c:pt idx="3">
                  <c:v>2.57</c:v>
                </c:pt>
                <c:pt idx="4">
                  <c:v>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10-482E-8589-8C58790DAC24}"/>
            </c:ext>
          </c:extLst>
        </c:ser>
        <c:ser>
          <c:idx val="1"/>
          <c:order val="1"/>
          <c:spPr>
            <a:solidFill>
              <a:srgbClr val="9DB1C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8031809145129227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2810-482E-8589-8C58790DAC24}"/>
                </c:ext>
              </c:extLst>
            </c:dLbl>
            <c:dLbl>
              <c:idx val="1"/>
              <c:layout>
                <c:manualLayout>
                  <c:x val="0"/>
                  <c:y val="-0.30218687872763417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2810-482E-8589-8C58790DAC24}"/>
                </c:ext>
              </c:extLst>
            </c:dLbl>
            <c:dLbl>
              <c:idx val="2"/>
              <c:layout>
                <c:manualLayout>
                  <c:x val="0"/>
                  <c:y val="-0.34261100066269051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810-482E-8589-8C58790DAC24}"/>
                </c:ext>
              </c:extLst>
            </c:dLbl>
            <c:dLbl>
              <c:idx val="3"/>
              <c:layout>
                <c:manualLayout>
                  <c:x val="0"/>
                  <c:y val="-0.40159045725646125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810-482E-8589-8C58790DAC24}"/>
                </c:ext>
              </c:extLst>
            </c:dLbl>
            <c:dLbl>
              <c:idx val="4"/>
              <c:layout>
                <c:manualLayout>
                  <c:x val="0"/>
                  <c:y val="-0.48310139165009941"/>
                </c:manualLayout>
              </c:layout>
              <c:numFmt formatCode="#,##0.00;&quot;-&quot;#,##0.0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810-482E-8589-8C58790DAC2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1.85</c:v>
                </c:pt>
                <c:pt idx="1">
                  <c:v>2.02</c:v>
                </c:pt>
                <c:pt idx="2">
                  <c:v>2.34</c:v>
                </c:pt>
                <c:pt idx="3">
                  <c:v>2.81</c:v>
                </c:pt>
                <c:pt idx="4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10-482E-8589-8C58790DA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136197183"/>
        <c:axId val="1"/>
      </c:barChart>
      <c:catAx>
        <c:axId val="213619718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.4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13619718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75C7-183E-814A-9FD9-B3168B47C5F2}" type="datetimeFigureOut">
              <a:rPr lang="en-TW" smtClean="0"/>
              <a:t>01/20/2022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C754D-F9E6-2F47-B9C3-DCD2108CBB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342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32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731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implified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852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TW" dirty="0"/>
              <a:t>YoY是負的</a:t>
            </a:r>
            <a:r>
              <a:rPr lang="zh-TW" altLang="en-US" dirty="0"/>
              <a:t> 因為基期太高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為什麼不擴廠？？因為去年價格走低，減少資本支出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sz="1200" b="1" dirty="0"/>
              <a:t>產能未有擴張打算＋疫情衝擊人力還沒有回補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以前價格有掉 現在又回來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CPU &amp; GPU </a:t>
            </a:r>
            <a:r>
              <a:rPr lang="zh-TW" altLang="en-US" dirty="0"/>
              <a:t>跟</a:t>
            </a:r>
            <a:r>
              <a:rPr lang="en-US" altLang="zh-TW" dirty="0"/>
              <a:t>dram</a:t>
            </a:r>
            <a:r>
              <a:rPr lang="zh-TW" altLang="en-US" dirty="0"/>
              <a:t>關係？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ctee.com.tw</a:t>
            </a:r>
            <a:r>
              <a:rPr lang="en-US" dirty="0"/>
              <a:t>/news/stocks/583469.html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TW" sz="1200" b="1" dirty="0"/>
              <a:t>下游庫存回補＋出新筆電＋WFH持續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年下半年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價格走跌，包括三星、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海力士、美光等三大廠都縮減資本支出，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年投資重心鎖定在製程微縮，沒有大幅擴增產能計畫，因此業界推估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年位元供給增幅將降至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％以下，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826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82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270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307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C754D-F9E6-2F47-B9C3-DCD2108CBBF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29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C417-0CE9-E848-B4EC-6F656E91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F304F-4442-064A-B95D-B69BC7A4A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BE7-370A-5144-B0EE-B8E3EB60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5386-BE06-B440-8D76-9105C214DAE0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67CA-D02D-AE48-A0BC-324CA874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EBD5-8D79-D04E-9734-3E7978C3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69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1B34-91C2-614C-83D5-FCD371D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6BCD1-7A86-A647-A819-69FAD3E2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B0B0-689D-B74F-8082-D869F05C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85B2-70B9-F94E-B181-054BFE3AB27B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818-2367-EF4C-BA4A-259DC23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F800-F0E9-7F4D-B630-F5AC6008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34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EA70-8B04-BE4B-9A92-1E141BF38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54D4-4DDB-DD4F-BE2E-2139BE93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A9FBD-A624-D441-8A84-5D6577D4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CE0B-A413-F84E-9CAC-9C4097CF47EA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FE9-755F-FC4D-BD90-D4DA060E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472D-755D-9144-8F6B-CE1EC7E4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61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E181-9513-B44F-8FC2-7B69EC1A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3397-8DF9-734E-AABE-E0031D3D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18EB-42F6-A148-A2D0-CAD27CFF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01C-C1DB-8542-9ED0-078B47D73090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758E-129C-3A47-B0CB-DEAC23E3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F9D7-71CC-814D-83FD-BB65C21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3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B19-304F-C649-A910-4F981593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52C8-CC50-8A48-9C39-AE9AFCB2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EBE4-94FC-0349-AE5E-40E701AC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E6CF-1DF9-134E-AFCC-F0C2CDC3EC83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4C94-F808-5348-8E3F-348E35F2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BAD-CE46-EB4A-A8E4-5D035D71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883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1B7-3737-C94A-AC24-03FA323D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F538-9CAF-6841-BBAA-453E124F7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E38A-017F-0C46-B0E1-6338A38E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8BC9C-E12B-2345-8627-573C4AA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07FD-2CBB-CE4D-9729-1BBC622B6DB4}" type="datetime1">
              <a:rPr lang="en-US" smtClean="0"/>
              <a:t>1/20/2022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DBD9-9608-974E-9DF0-6227803B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7D44-13AD-3242-A324-0C71D1A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2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2D2B-FF88-1C4B-90FD-718B94C5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09B17-5B62-3F4D-8251-9EF062D6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2061-F872-1B47-877D-CB99E23A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57B6E-ED35-E240-97B6-C6BB59501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005EF-7650-F945-8B77-EA9E9619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1C7D-A42E-434A-9BEB-9E7A264A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BF9-9AD8-3F4F-8D18-E8D96A6216CE}" type="datetime1">
              <a:rPr lang="en-US" smtClean="0"/>
              <a:t>1/20/2022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AB18C-5F83-7D4A-8E38-32D34760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C63AE-147C-084B-B4DD-B8E54B70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22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79B4-52F8-6B4C-A7B9-FD711EA7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BD6B3-9B5B-E143-A027-1CFB16A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A175-9E54-DC4C-A68D-3330809580D4}" type="datetime1">
              <a:rPr lang="en-US" smtClean="0"/>
              <a:t>1/20/2022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2E06A-36A5-5742-8421-E061A481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38E48-6494-474A-93A3-AA073E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425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8A0A6-2871-5143-8062-14B0C47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C46-4617-EF48-A151-70443AFFEDD1}" type="datetime1">
              <a:rPr lang="en-US" smtClean="0"/>
              <a:t>1/20/2022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9DF7D-A4A9-8B42-84CF-DBE8BB17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CC65-3789-D647-B688-E9757472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0687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B299-E9DD-8745-A87C-94CCF2EA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301-6FC1-044F-B3D2-5A070F2D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EF22-D25B-7344-BBC4-F0E0520D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B32E7-B5A4-2146-915C-856AADDA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7FC9-511E-ED46-9455-25872804ECCB}" type="datetime1">
              <a:rPr lang="en-US" smtClean="0"/>
              <a:t>1/20/2022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D70F7-DD02-564E-8821-7E0E9722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35B0-32E0-9542-AFB3-481BA320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79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138-313D-2F46-8CAF-607A8792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98B0-7D45-824D-A179-C1A6B3FF4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1C9F-FFF6-1F45-ADE2-45901E7A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491D2-B84A-6242-8953-90727F7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BA45-5B3B-A84D-AE79-606F7BB19BAA}" type="datetime1">
              <a:rPr lang="en-US" smtClean="0"/>
              <a:t>1/20/2022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0CE0-774D-F84B-8505-E32A56CF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D0D2-9AF3-F648-8732-2C10E339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509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8454D9E-FA39-4BE8-8C4A-00CE909CA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85313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15" imgW="416" imgH="423" progId="TCLayout.ActiveDocument.1">
                  <p:embed/>
                </p:oleObj>
              </mc:Choice>
              <mc:Fallback>
                <p:oleObj name="think-cell Slide" r:id="rId15" imgW="416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21B8-4787-B24F-A8F0-032F1B5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7830-0C82-0C47-93EC-0D9B2DE9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EB11-34CA-D04B-A558-2C747BD3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5FCC-AB89-B94B-84C2-DC802A271CCB}" type="datetime1">
              <a:rPr lang="en-US" smtClean="0"/>
              <a:t>1/20/2022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E266-1DAD-9447-989D-22512ECA5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CB7-0A95-2C41-8936-4512DCE08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E6D3-E6B2-754C-8F1E-4FC16CEEB1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88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chart" Target="../charts/chart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chart" Target="../charts/char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notesSlide" Target="../notesSlides/notesSlide6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oleObject" Target="../embeddings/oleObject2.bin"/><Relationship Id="rId8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2438400"/>
            <a:ext cx="7472855" cy="24068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4000" b="1" dirty="0"/>
              <a:t>Dell TCP </a:t>
            </a:r>
          </a:p>
          <a:p>
            <a:pPr algn="ctr"/>
            <a:r>
              <a:rPr lang="en-TW" sz="2800" b="1" dirty="0"/>
              <a:t>Group F</a:t>
            </a:r>
          </a:p>
          <a:p>
            <a:pPr algn="ctr"/>
            <a:r>
              <a:rPr lang="en-TW" sz="2800" b="1" dirty="0"/>
              <a:t>Eileen Chen Noah Sung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Jimmy Lee</a:t>
            </a:r>
            <a:r>
              <a:rPr lang="en-TW" sz="2800" b="1" dirty="0"/>
              <a:t> </a:t>
            </a:r>
            <a:endParaRPr lang="en-TW" sz="16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83F112-879D-B24E-AF84-72B891BB74A3}"/>
              </a:ext>
            </a:extLst>
          </p:cNvPr>
          <p:cNvCxnSpPr>
            <a:cxnSpLocks/>
          </p:cNvCxnSpPr>
          <p:nvPr/>
        </p:nvCxnSpPr>
        <p:spPr>
          <a:xfrm>
            <a:off x="536028" y="2732690"/>
            <a:ext cx="0" cy="1828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2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ABF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0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23B2F-DEFD-4A54-94F7-3C49080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11</a:t>
            </a:fld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6850B-4DF8-483D-99D4-1CE858F108FD}"/>
              </a:ext>
            </a:extLst>
          </p:cNvPr>
          <p:cNvSpPr txBox="1"/>
          <p:nvPr/>
        </p:nvSpPr>
        <p:spPr>
          <a:xfrm>
            <a:off x="304800" y="175737"/>
            <a:ext cx="1043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 Chain</a:t>
            </a: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B6A33A33-DC06-4208-A7D2-863B34B77E73}"/>
              </a:ext>
            </a:extLst>
          </p:cNvPr>
          <p:cNvSpPr/>
          <p:nvPr/>
        </p:nvSpPr>
        <p:spPr>
          <a:xfrm>
            <a:off x="2521411" y="2503280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Glass fiber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三角形 2">
            <a:extLst>
              <a:ext uri="{FF2B5EF4-FFF2-40B4-BE49-F238E27FC236}">
                <a16:creationId xmlns:a16="http://schemas.microsoft.com/office/drawing/2014/main" id="{B3617C9F-FB1A-4336-A9E5-3D7A62DC5C8C}"/>
              </a:ext>
            </a:extLst>
          </p:cNvPr>
          <p:cNvSpPr/>
          <p:nvPr/>
        </p:nvSpPr>
        <p:spPr>
          <a:xfrm rot="16200000" flipV="1">
            <a:off x="4506453" y="383689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5F232B43-6B54-496C-877F-76268A8B18BE}"/>
              </a:ext>
            </a:extLst>
          </p:cNvPr>
          <p:cNvSpPr/>
          <p:nvPr/>
        </p:nvSpPr>
        <p:spPr>
          <a:xfrm>
            <a:off x="2522414" y="3575408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Copper foil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三角形 2">
            <a:extLst>
              <a:ext uri="{FF2B5EF4-FFF2-40B4-BE49-F238E27FC236}">
                <a16:creationId xmlns:a16="http://schemas.microsoft.com/office/drawing/2014/main" id="{7324B745-F91B-4A84-989C-03446FC8295A}"/>
              </a:ext>
            </a:extLst>
          </p:cNvPr>
          <p:cNvSpPr/>
          <p:nvPr/>
        </p:nvSpPr>
        <p:spPr>
          <a:xfrm rot="16200000" flipV="1">
            <a:off x="4488482" y="278247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2">
            <a:extLst>
              <a:ext uri="{FF2B5EF4-FFF2-40B4-BE49-F238E27FC236}">
                <a16:creationId xmlns:a16="http://schemas.microsoft.com/office/drawing/2014/main" id="{ACF08155-0E04-4EF5-89AC-730E71A153F5}"/>
              </a:ext>
            </a:extLst>
          </p:cNvPr>
          <p:cNvSpPr/>
          <p:nvPr/>
        </p:nvSpPr>
        <p:spPr>
          <a:xfrm rot="16200000" flipV="1">
            <a:off x="4506453" y="4909019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BAB943A1-5E32-406B-B21E-1AB66CF4049C}"/>
              </a:ext>
            </a:extLst>
          </p:cNvPr>
          <p:cNvSpPr/>
          <p:nvPr/>
        </p:nvSpPr>
        <p:spPr>
          <a:xfrm>
            <a:off x="2522414" y="4647536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Epoxy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三角形 2">
            <a:extLst>
              <a:ext uri="{FF2B5EF4-FFF2-40B4-BE49-F238E27FC236}">
                <a16:creationId xmlns:a16="http://schemas.microsoft.com/office/drawing/2014/main" id="{25297FA7-8D4F-4473-A50B-A055B9E1F50E}"/>
              </a:ext>
            </a:extLst>
          </p:cNvPr>
          <p:cNvSpPr/>
          <p:nvPr/>
        </p:nvSpPr>
        <p:spPr>
          <a:xfrm rot="16200000" flipV="1">
            <a:off x="4465945" y="1692635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81859A67-FBCF-4507-B2BD-FE0BB7A10D1A}"/>
              </a:ext>
            </a:extLst>
          </p:cNvPr>
          <p:cNvSpPr/>
          <p:nvPr/>
        </p:nvSpPr>
        <p:spPr>
          <a:xfrm>
            <a:off x="2521411" y="1431152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Polyimide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DEAE9B2-003F-4668-BBFA-DCECFB7AF403}"/>
              </a:ext>
            </a:extLst>
          </p:cNvPr>
          <p:cNvSpPr/>
          <p:nvPr/>
        </p:nvSpPr>
        <p:spPr>
          <a:xfrm>
            <a:off x="5744504" y="3091618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Glass fiber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三角形 2">
            <a:extLst>
              <a:ext uri="{FF2B5EF4-FFF2-40B4-BE49-F238E27FC236}">
                <a16:creationId xmlns:a16="http://schemas.microsoft.com/office/drawing/2014/main" id="{5208603C-F765-4C8B-B985-59B821FF56D9}"/>
              </a:ext>
            </a:extLst>
          </p:cNvPr>
          <p:cNvSpPr/>
          <p:nvPr/>
        </p:nvSpPr>
        <p:spPr>
          <a:xfrm rot="16200000" flipV="1">
            <a:off x="7676547" y="3399414"/>
            <a:ext cx="861700" cy="338734"/>
          </a:xfrm>
          <a:prstGeom prst="triangle">
            <a:avLst>
              <a:gd name="adj" fmla="val 619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BB6BD93B-92B8-4D1E-B545-1441ED5013EE}"/>
              </a:ext>
            </a:extLst>
          </p:cNvPr>
          <p:cNvSpPr/>
          <p:nvPr/>
        </p:nvSpPr>
        <p:spPr>
          <a:xfrm>
            <a:off x="5745507" y="4419400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Copper foil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三角形 2">
            <a:extLst>
              <a:ext uri="{FF2B5EF4-FFF2-40B4-BE49-F238E27FC236}">
                <a16:creationId xmlns:a16="http://schemas.microsoft.com/office/drawing/2014/main" id="{ECE130AC-4B69-446C-B06E-5492E80A2A55}"/>
              </a:ext>
            </a:extLst>
          </p:cNvPr>
          <p:cNvSpPr/>
          <p:nvPr/>
        </p:nvSpPr>
        <p:spPr>
          <a:xfrm flipV="1">
            <a:off x="6302101" y="2743316"/>
            <a:ext cx="761260" cy="17718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F8AE36D-8428-45AA-BE0A-D7B4B43FD7F2}"/>
              </a:ext>
            </a:extLst>
          </p:cNvPr>
          <p:cNvSpPr/>
          <p:nvPr/>
        </p:nvSpPr>
        <p:spPr>
          <a:xfrm>
            <a:off x="5744504" y="1757612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Polyimide</a:t>
            </a:r>
          </a:p>
        </p:txBody>
      </p:sp>
      <p:sp>
        <p:nvSpPr>
          <p:cNvPr id="17" name="三角形 2">
            <a:extLst>
              <a:ext uri="{FF2B5EF4-FFF2-40B4-BE49-F238E27FC236}">
                <a16:creationId xmlns:a16="http://schemas.microsoft.com/office/drawing/2014/main" id="{82673F8B-624C-459D-9A2D-7F937387FC1F}"/>
              </a:ext>
            </a:extLst>
          </p:cNvPr>
          <p:cNvSpPr/>
          <p:nvPr/>
        </p:nvSpPr>
        <p:spPr>
          <a:xfrm flipV="1">
            <a:off x="6302101" y="4124432"/>
            <a:ext cx="761260" cy="17718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97D10F1D-F4D0-4629-BB58-D9860031EFC0}"/>
              </a:ext>
            </a:extLst>
          </p:cNvPr>
          <p:cNvSpPr/>
          <p:nvPr/>
        </p:nvSpPr>
        <p:spPr>
          <a:xfrm>
            <a:off x="8701749" y="3137930"/>
            <a:ext cx="187645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Consumer electronics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3965B-646C-4158-918E-70E5999E92E2}"/>
              </a:ext>
            </a:extLst>
          </p:cNvPr>
          <p:cNvSpPr/>
          <p:nvPr/>
        </p:nvSpPr>
        <p:spPr>
          <a:xfrm>
            <a:off x="0" y="197082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1482C-CD3C-4C5F-BC1D-16AAD9E69D1E}"/>
              </a:ext>
            </a:extLst>
          </p:cNvPr>
          <p:cNvSpPr txBox="1"/>
          <p:nvPr/>
        </p:nvSpPr>
        <p:spPr>
          <a:xfrm>
            <a:off x="441672" y="591633"/>
            <a:ext cx="105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ABF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</a:rPr>
              <a:t>Substrate</a:t>
            </a:r>
            <a:endParaRPr lang="en-TW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>
            <a:extLst>
              <a:ext uri="{FF2B5EF4-FFF2-40B4-BE49-F238E27FC236}">
                <a16:creationId xmlns:a16="http://schemas.microsoft.com/office/drawing/2014/main" id="{FD569F1C-0001-4D67-80B0-1123899F99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9618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30" imgW="416" imgH="423" progId="TCLayout.ActiveDocument.1">
                  <p:embed/>
                </p:oleObj>
              </mc:Choice>
              <mc:Fallback>
                <p:oleObj name="think-cell Slide" r:id="rId30" imgW="416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8578A-E3EF-4039-9BB7-D6B170D8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8441" y="6469757"/>
            <a:ext cx="2743200" cy="365125"/>
          </a:xfrm>
        </p:spPr>
        <p:txBody>
          <a:bodyPr/>
          <a:lstStyle/>
          <a:p>
            <a:fld id="{ACD6E6D3-E6B2-754C-8F1E-4FC16CEEB149}" type="slidenum">
              <a:rPr lang="en-TW" smtClean="0"/>
              <a:t>12</a:t>
            </a:fld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7020C-5D9E-409C-AB91-3DB2DAA90345}"/>
              </a:ext>
            </a:extLst>
          </p:cNvPr>
          <p:cNvSpPr/>
          <p:nvPr/>
        </p:nvSpPr>
        <p:spPr>
          <a:xfrm>
            <a:off x="138544" y="6521515"/>
            <a:ext cx="20265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S</a:t>
            </a:r>
            <a:r>
              <a:rPr lang="en-TW" sz="1100" i="1" dirty="0"/>
              <a:t>ource:</a:t>
            </a:r>
            <a:r>
              <a:rPr lang="en-US" sz="1100" i="1" dirty="0"/>
              <a:t> Goldman Sachs, </a:t>
            </a:r>
            <a:r>
              <a:rPr lang="en-US" sz="1100" i="1" dirty="0" err="1"/>
              <a:t>SinoPac</a:t>
            </a:r>
            <a:endParaRPr lang="en-TW" sz="1100" i="1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95F426-BC81-499A-9ED5-FE4E4749C031}"/>
              </a:ext>
            </a:extLst>
          </p:cNvPr>
          <p:cNvSpPr txBox="1">
            <a:spLocks/>
          </p:cNvSpPr>
          <p:nvPr/>
        </p:nvSpPr>
        <p:spPr>
          <a:xfrm>
            <a:off x="5958051" y="6526788"/>
            <a:ext cx="275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955E7-4186-4739-A585-6F7089BC1978}"/>
              </a:ext>
            </a:extLst>
          </p:cNvPr>
          <p:cNvSpPr/>
          <p:nvPr/>
        </p:nvSpPr>
        <p:spPr>
          <a:xfrm>
            <a:off x="0" y="176534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B2BBB-CE5F-4179-BF41-D0F4EA49A091}"/>
              </a:ext>
            </a:extLst>
          </p:cNvPr>
          <p:cNvSpPr/>
          <p:nvPr/>
        </p:nvSpPr>
        <p:spPr>
          <a:xfrm>
            <a:off x="304800" y="3078080"/>
            <a:ext cx="5249748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Demand rises fast for HPC chips</a:t>
            </a:r>
            <a:endParaRPr lang="en-TW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E8B8AE3-4FBB-403B-896B-57509467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91618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B26F5F7-3984-4758-B178-6F1F63D8605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61431544"/>
              </p:ext>
            </p:extLst>
          </p:nvPr>
        </p:nvGraphicFramePr>
        <p:xfrm>
          <a:off x="1081088" y="3702050"/>
          <a:ext cx="4003675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3715B7-13E3-49E5-BBD9-EA9C31B2F93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098550" y="5046663"/>
            <a:ext cx="1333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0D401FC-E5E8-4D69-9347-E086B95C9D58}" type="datetime'''P''C'''''''''''''''''''''''''''''''''''''''''''''''''''">
              <a:rPr lang="en-US" altLang="en-US" sz="1000" smtClean="0"/>
              <a:pPr/>
              <a:t>PC</a:t>
            </a:fld>
            <a:endParaRPr lang="en-US" sz="1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5253616-8C81-4BE7-B869-AE4D12EBAFF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930276" y="4022725"/>
            <a:ext cx="301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5275FA4-F524-493C-BE58-6FF4B827CF80}" type="datetime'''''Ot''''''''h''''''e''''''''''''''''''''''''r'''''''''''">
              <a:rPr lang="en-US" altLang="en-US" sz="1000" smtClean="0"/>
              <a:pPr/>
              <a:t>Other</a:t>
            </a:fld>
            <a:endParaRPr lang="en-US" sz="1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242D6E-AECA-4066-9BCB-C08A5FA9831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09700" y="6386513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42BEB6-764E-4A5E-B16B-912E210DDB1F}" type="datetime'''''''''''''''''''''''''''''''''20''''1''9'''''''''''">
              <a:rPr lang="en-US" altLang="en-US" sz="1000" smtClean="0"/>
              <a:pPr/>
              <a:t>2019</a:t>
            </a:fld>
            <a:endParaRPr lang="en-US" sz="10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DE6937-A186-4574-8D3B-746BDEC6DAC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944813" y="6386513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3DB30D-58D5-4256-AF81-E4CEAE1CB2FF}" type="datetime'''''''''''2''''''''0''''2''''''1'''''''''''''''">
              <a:rPr lang="en-US" altLang="en-US" sz="1000" smtClean="0"/>
              <a:pPr/>
              <a:t>2021</a:t>
            </a:fld>
            <a:endParaRPr lang="en-US" sz="10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702057-64BB-4B32-BA3F-4B5D99CA306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178050" y="6386513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7B4FAD-ACB8-43E3-9F14-54CED853A94A}" type="datetime'''''''''''''''''''''''20''''''2''''''''''''''''''0'''''''">
              <a:rPr lang="en-US" altLang="en-US" sz="1000" smtClean="0"/>
              <a:pPr/>
              <a:t>2020</a:t>
            </a:fld>
            <a:endParaRPr lang="en-US" sz="10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ED3838-3D7E-4FD5-AAA6-A69ED6A626E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776" y="5954713"/>
            <a:ext cx="10001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286A86A-EC0F-4F9E-9056-439A7FDDAC1D}" type="datetime'''''Se''r''''v''''e''''''''r/''D''at''''a ''''''''C''enter'">
              <a:rPr lang="en-US" altLang="en-US" sz="1000" smtClean="0"/>
              <a:pPr/>
              <a:t>Server/Data Center</a:t>
            </a:fld>
            <a:endParaRPr lang="en-US" sz="10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FBC657-23B6-4D58-B5A0-CFBEDE114F1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713163" y="6386513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A2CB937-2603-4186-B179-56D883E03ED6}" type="datetime'2''''''''''''''''''''''''''''02''''''''''''''''''''''''''''2'">
              <a:rPr lang="en-US" altLang="en-US" sz="1000" smtClean="0"/>
              <a:pPr/>
              <a:t>2022</a:t>
            </a:fld>
            <a:endParaRPr lang="en-US" sz="1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C45BFE-CBD4-45FC-A12F-15AA0C55DC4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79925" y="6386513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F232CA-5E7F-44DB-AAAC-62A077F8D95A}" type="datetime'''''''''2''''''''''''''''0''''''''''''''2''''''''3'''''''''">
              <a:rPr lang="en-US" altLang="en-US" sz="1000" smtClean="0"/>
              <a:pPr/>
              <a:t>2023</a:t>
            </a:fld>
            <a:endParaRPr lang="en-US" sz="10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A20ABBF-61B0-4498-A948-CB062A57C3E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87438" y="6181725"/>
            <a:ext cx="1444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44092FF-7599-4983-A1BE-311360D3C395}" type="datetime'''G''''''''''''''''P'''">
              <a:rPr lang="en-US" altLang="en-US" sz="1000" smtClean="0"/>
              <a:pPr/>
              <a:t>GP</a:t>
            </a:fld>
            <a:endParaRPr lang="en-US" sz="1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A1C6C03-EF33-493A-ACD7-B1BE1697EF1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431925" y="3622675"/>
            <a:ext cx="2301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74AD30-FF67-48CD-B052-433EE9515612}" type="datetime'''''''''''''''''''''''''''1''0''''''''''''0'">
              <a:rPr lang="en-US" altLang="en-US" sz="1000" smtClean="0"/>
              <a:pPr/>
              <a:t>100</a:t>
            </a:fld>
            <a:endParaRPr lang="en-US" sz="10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7E9229F-4B38-4293-81A6-B6202A45D7D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200275" y="3622675"/>
            <a:ext cx="2301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AF2962-23E3-4A84-B118-5A7A15EECB14}" type="datetime'''''''''''''''''''''''''1''''''''0''''''''''''''0'">
              <a:rPr lang="en-US" altLang="en-US" sz="1000" smtClean="0"/>
              <a:pPr/>
              <a:t>100</a:t>
            </a:fld>
            <a:endParaRPr lang="en-US" sz="10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CC06DA-BD0F-4BEA-8827-937715AB4BF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967038" y="3622675"/>
            <a:ext cx="2301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60EDCC-E3BD-4F94-A582-3B4F4E5B5211}" type="datetime'1''''''''''''''0''''''''''''''''''''''''''''0'''''''">
              <a:rPr lang="en-US" altLang="en-US" sz="1000" smtClean="0"/>
              <a:pPr/>
              <a:t>100</a:t>
            </a:fld>
            <a:endParaRPr lang="en-US" sz="10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11D9C1-DDBB-4F5E-8F72-C81D0DF23F4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735388" y="3622675"/>
            <a:ext cx="2301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B8F1E2-62C7-4703-AA93-195E619FC364}" type="datetime'''''''''''''''1''''''''''''''''''''0''''''''''''''''''''0'''''">
              <a:rPr lang="en-US" altLang="en-US" sz="1000" smtClean="0"/>
              <a:pPr/>
              <a:t>100</a:t>
            </a:fld>
            <a:endParaRPr lang="en-US" sz="10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253CCC1-053A-4F69-8EDD-97C76216D63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502150" y="3622675"/>
            <a:ext cx="2301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679C11-4AAA-483C-890D-143ECBF346A4}" type="datetime'1''0''''''''''''''''''''''''''''''''''''''''''''0'">
              <a:rPr lang="en-US" altLang="en-US" sz="1000" smtClean="0"/>
              <a:pPr/>
              <a:t>100</a:t>
            </a:fld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7937D-E197-498B-A628-BF3EA7A1A2DC}"/>
              </a:ext>
            </a:extLst>
          </p:cNvPr>
          <p:cNvSpPr/>
          <p:nvPr/>
        </p:nvSpPr>
        <p:spPr>
          <a:xfrm>
            <a:off x="304800" y="2337821"/>
            <a:ext cx="11748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02454B2C-6225-40C1-8C4F-B0D1EAC7A755}"/>
              </a:ext>
            </a:extLst>
          </p:cNvPr>
          <p:cNvGraphicFramePr/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447688724"/>
              </p:ext>
            </p:extLst>
          </p:nvPr>
        </p:nvGraphicFramePr>
        <p:xfrm>
          <a:off x="5875338" y="4030663"/>
          <a:ext cx="59944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8E5979E-8E5D-42CD-9072-89CB2F54077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709025" y="6394450"/>
            <a:ext cx="3238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691B9C-36A9-4D7A-A613-2B2A55402423}" type="datetime'2''''0''''''''''''''2''1'''''''">
              <a:rPr lang="en-US" altLang="en-US" sz="1200" smtClean="0"/>
              <a:pPr/>
              <a:t>2021</a:t>
            </a:fld>
            <a:endParaRPr lang="en-US" sz="12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20391C5-AE7D-447E-8FBE-47D9248D682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376988" y="6394450"/>
            <a:ext cx="3238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4BAA9D-EFFD-4F6C-A013-AFC7817AF53D}" type="datetime'''''2''0''''''''''''''1''''''''''''''''9'''''''''''''''''''''">
              <a:rPr lang="en-US" altLang="en-US" sz="1200" smtClean="0"/>
              <a:pPr/>
              <a:t>2019</a:t>
            </a:fld>
            <a:endParaRPr lang="en-US" sz="120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67682F8-4F3F-40DB-A0B7-6E94522B9B8D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543800" y="6394450"/>
            <a:ext cx="3238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F88CFFB-900A-4555-A2B2-D3F7A66E0297}" type="datetime'''''''''''''2''''''''0''''''''2''0'''">
              <a:rPr lang="en-US" altLang="en-US" sz="1200" smtClean="0"/>
              <a:pPr/>
              <a:t>2020</a:t>
            </a:fld>
            <a:endParaRPr lang="en-US" sz="120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8B80B92-818D-45CF-9276-65ABCC45F0D2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875838" y="6394450"/>
            <a:ext cx="3238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2C65D5-688F-4341-B767-4BCB0C390E30}" type="datetime'''''''''''''''''''2''''''''''0''''''''''''''2''2'''">
              <a:rPr lang="en-US" altLang="en-US" sz="1200" smtClean="0"/>
              <a:pPr/>
              <a:t>2022</a:t>
            </a:fld>
            <a:endParaRPr lang="en-US" sz="120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766D097-A98D-40FC-B7B7-748A6B3B254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1041063" y="6394450"/>
            <a:ext cx="3238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6B42ED-7BF1-4B3A-A0DD-AEF3F605632D}" type="datetime'''''''''''''''''20''''''''''''''''''2''''3'">
              <a:rPr lang="en-US" altLang="en-US" sz="1200" smtClean="0"/>
              <a:pPr/>
              <a:t>2023</a:t>
            </a:fld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908D4-B0B6-4137-A5CD-732A7CB384B9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018213" y="3844925"/>
            <a:ext cx="214313" cy="16033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EF671-F130-4C8E-B788-FD186F6850F2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6018213" y="4068763"/>
            <a:ext cx="214313" cy="160338"/>
          </a:xfrm>
          <a:prstGeom prst="rect">
            <a:avLst/>
          </a:prstGeom>
          <a:solidFill>
            <a:srgbClr val="9DB1C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CBB5E8-19BB-45C6-907B-F7ED253C302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283325" y="3852863"/>
            <a:ext cx="23050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208DACB-BD18-4F8E-BF2A-08DFF749F253}" type="datetime'Av''e''rage'''''' monthly pro''duction ''cap''''a''c''ity'''">
              <a:rPr lang="en-US" altLang="en-US" sz="1200" smtClean="0"/>
              <a:pPr/>
              <a:t>Average monthly production capacity</a:t>
            </a:fld>
            <a:endParaRPr lang="en-US" sz="120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29F19A3-A593-4A58-BAD8-C6CFB5E4490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283325" y="4076700"/>
            <a:ext cx="15763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0A8E9B-4CF3-4F98-A4AC-F8DB84CD1936}" type="datetime'aver''''ag''''e'''''''' ''m''''''on''thly'''' ''demand'">
              <a:rPr lang="en-US" altLang="en-US" sz="1200" smtClean="0"/>
              <a:pPr/>
              <a:t>average monthly demand</a:t>
            </a:fld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D20DD-D9D4-4E56-A47F-FB4EC6E52061}"/>
              </a:ext>
            </a:extLst>
          </p:cNvPr>
          <p:cNvSpPr txBox="1"/>
          <p:nvPr/>
        </p:nvSpPr>
        <p:spPr>
          <a:xfrm>
            <a:off x="5958051" y="4260122"/>
            <a:ext cx="2125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( 100 million of units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E48E39-1D2E-46A6-BF73-355747443A3A}"/>
              </a:ext>
            </a:extLst>
          </p:cNvPr>
          <p:cNvSpPr/>
          <p:nvPr/>
        </p:nvSpPr>
        <p:spPr>
          <a:xfrm>
            <a:off x="6029325" y="3078080"/>
            <a:ext cx="5652316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Capacity has been increasingly short of demand</a:t>
            </a:r>
            <a:endParaRPr lang="en-TW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D86390-8C2C-44A8-A3FF-9986AF8D38EC}"/>
              </a:ext>
            </a:extLst>
          </p:cNvPr>
          <p:cNvSpPr txBox="1"/>
          <p:nvPr/>
        </p:nvSpPr>
        <p:spPr>
          <a:xfrm>
            <a:off x="313855" y="246274"/>
            <a:ext cx="12279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As demand for ABF substrates continues to expand at a faster rate than predicted, the shortage is growing</a:t>
            </a:r>
          </a:p>
          <a:p>
            <a:b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2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9C046-1195-4C48-B31C-6D99F4BE4B95}"/>
              </a:ext>
            </a:extLst>
          </p:cNvPr>
          <p:cNvSpPr txBox="1"/>
          <p:nvPr/>
        </p:nvSpPr>
        <p:spPr>
          <a:xfrm>
            <a:off x="370173" y="1053540"/>
            <a:ext cx="11175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Demand Side: Emerging technologies like big data, artificial intelligence, the Internet of Things, and automotive intelligence have fueled a surge in worldwide processing power demand, which has bolstered the HPC chip industry. The demand for ABF carrier boards has risen in tandem with the need for HPC chips.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Supply Side: The IC substrate industry has high entry barriers. Factors of material shortage and yield rate reduction have restricted capacity.</a:t>
            </a:r>
          </a:p>
        </p:txBody>
      </p:sp>
    </p:spTree>
    <p:extLst>
      <p:ext uri="{BB962C8B-B14F-4D97-AF65-F5344CB8AC3E}">
        <p14:creationId xmlns:p14="http://schemas.microsoft.com/office/powerpoint/2010/main" val="58980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FA008-2BBD-4494-A1C7-C4F535E4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E6D3-E6B2-754C-8F1E-4FC16CEEB149}" type="slidenum">
              <a:rPr lang="en-TW" smtClean="0"/>
              <a:t>13</a:t>
            </a:fld>
            <a:endParaRPr lang="en-TW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76C9DA8-538C-40EF-9461-72F34E56638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D6E6D3-E6B2-754C-8F1E-4FC16CEEB149}" type="slidenum">
              <a:rPr lang="en-TW" smtClean="0"/>
              <a:pPr/>
              <a:t>13</a:t>
            </a:fld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EB1DA-4DF5-4384-A38D-2B02CE1E2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"/>
          <a:stretch/>
        </p:blipFill>
        <p:spPr>
          <a:xfrm>
            <a:off x="0" y="4255855"/>
            <a:ext cx="12191999" cy="2173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3F180-3C0A-4C98-A9E0-7D4E6D16F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"/>
          <a:stretch/>
        </p:blipFill>
        <p:spPr>
          <a:xfrm>
            <a:off x="152400" y="944416"/>
            <a:ext cx="9915180" cy="3311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222776-5227-41A5-9420-7412565DFE22}"/>
              </a:ext>
            </a:extLst>
          </p:cNvPr>
          <p:cNvSpPr/>
          <p:nvPr/>
        </p:nvSpPr>
        <p:spPr>
          <a:xfrm>
            <a:off x="6466900" y="3295056"/>
            <a:ext cx="3679634" cy="506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A9293-FA28-42E0-8D0A-5754695670E9}"/>
              </a:ext>
            </a:extLst>
          </p:cNvPr>
          <p:cNvSpPr/>
          <p:nvPr/>
        </p:nvSpPr>
        <p:spPr>
          <a:xfrm>
            <a:off x="9109115" y="5820136"/>
            <a:ext cx="3064525" cy="506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42BF-DF22-41F6-AFE4-385D0C6DCC13}"/>
              </a:ext>
            </a:extLst>
          </p:cNvPr>
          <p:cNvSpPr/>
          <p:nvPr/>
        </p:nvSpPr>
        <p:spPr>
          <a:xfrm>
            <a:off x="0" y="176534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59854-1C83-4D19-9FA3-F069D0528D7C}"/>
              </a:ext>
            </a:extLst>
          </p:cNvPr>
          <p:cNvSpPr txBox="1"/>
          <p:nvPr/>
        </p:nvSpPr>
        <p:spPr>
          <a:xfrm>
            <a:off x="313855" y="194904"/>
            <a:ext cx="12279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From our demand &amp; purchases forecast for ABF substrate in 2022, there is a supply and demand gap</a:t>
            </a:r>
          </a:p>
        </p:txBody>
      </p:sp>
    </p:spTree>
    <p:extLst>
      <p:ext uri="{BB962C8B-B14F-4D97-AF65-F5344CB8AC3E}">
        <p14:creationId xmlns:p14="http://schemas.microsoft.com/office/powerpoint/2010/main" val="25010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Solutions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5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816E19-A55B-504F-8C8A-9FCF0115E406}"/>
              </a:ext>
            </a:extLst>
          </p:cNvPr>
          <p:cNvSpPr txBox="1"/>
          <p:nvPr/>
        </p:nvSpPr>
        <p:spPr>
          <a:xfrm>
            <a:off x="441672" y="1802120"/>
            <a:ext cx="1117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Dell could agree to share the increased costs with key suppliers to ensure capacity matches the demand for high-end products.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In the short term, we recommend optimizing production allocations and supply chain networks in accordance with the origin of the components.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5587" y="6465143"/>
            <a:ext cx="558362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15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DB421-7AC8-1D4F-A084-2E3026DC1951}"/>
              </a:ext>
            </a:extLst>
          </p:cNvPr>
          <p:cNvSpPr/>
          <p:nvPr/>
        </p:nvSpPr>
        <p:spPr>
          <a:xfrm>
            <a:off x="520869" y="1100301"/>
            <a:ext cx="2379985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 solutions</a:t>
            </a:r>
            <a:endParaRPr lang="en-TW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87402-F0D0-2E4F-89D1-2D9BF4D68B1F}"/>
              </a:ext>
            </a:extLst>
          </p:cNvPr>
          <p:cNvSpPr/>
          <p:nvPr/>
        </p:nvSpPr>
        <p:spPr>
          <a:xfrm>
            <a:off x="520869" y="2651310"/>
            <a:ext cx="237998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TW" b="1" dirty="0"/>
              <a:t>ong term 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34D94-DCB6-8447-BECA-8C0308B2A39D}"/>
              </a:ext>
            </a:extLst>
          </p:cNvPr>
          <p:cNvSpPr txBox="1"/>
          <p:nvPr/>
        </p:nvSpPr>
        <p:spPr>
          <a:xfrm>
            <a:off x="441672" y="196683"/>
            <a:ext cx="1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9930-0557-BE46-B0F2-8E845749B559}"/>
              </a:ext>
            </a:extLst>
          </p:cNvPr>
          <p:cNvSpPr txBox="1"/>
          <p:nvPr/>
        </p:nvSpPr>
        <p:spPr>
          <a:xfrm>
            <a:off x="520869" y="3367086"/>
            <a:ext cx="11175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In the long term, we recommend diversifying supplier networks and looking for a secondary source that best fits our product needs.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Strategies of procurement could be established considering the product life cycles of each product line (XPS/Inspiron/Alienware) and their alignment with the strategy of supply chain management.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Dell should maintain strong and positive business relationships with suppliers for striking stronger deals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33211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Thanks for listening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3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Appendix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8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A991A8-1524-4E15-A294-53DA5687BC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4193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416" imgH="423" progId="TCLayout.ActiveDocument.1">
                  <p:embed/>
                </p:oleObj>
              </mc:Choice>
              <mc:Fallback>
                <p:oleObj name="think-cell Slide" r:id="rId5" imgW="416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4055" y="6465143"/>
            <a:ext cx="589893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18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434D94-DCB6-8447-BECA-8C0308B2A39D}"/>
              </a:ext>
            </a:extLst>
          </p:cNvPr>
          <p:cNvSpPr txBox="1"/>
          <p:nvPr/>
        </p:nvSpPr>
        <p:spPr>
          <a:xfrm>
            <a:off x="441672" y="196683"/>
            <a:ext cx="1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Dell PC d</a:t>
            </a:r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emand calculation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53EB8-909F-F046-8643-E53009900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55" y="1497279"/>
            <a:ext cx="9702800" cy="210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368F9-FF4A-49D4-BB7B-6EFED551D2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44" y="3856621"/>
            <a:ext cx="9140856" cy="2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8051" y="6465143"/>
            <a:ext cx="275897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2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DB421-7AC8-1D4F-A084-2E3026DC1951}"/>
              </a:ext>
            </a:extLst>
          </p:cNvPr>
          <p:cNvSpPr/>
          <p:nvPr/>
        </p:nvSpPr>
        <p:spPr>
          <a:xfrm>
            <a:off x="562910" y="1120398"/>
            <a:ext cx="1192318" cy="77836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87402-F0D0-2E4F-89D1-2D9BF4D68B1F}"/>
              </a:ext>
            </a:extLst>
          </p:cNvPr>
          <p:cNvSpPr/>
          <p:nvPr/>
        </p:nvSpPr>
        <p:spPr>
          <a:xfrm>
            <a:off x="562909" y="2056307"/>
            <a:ext cx="1192317" cy="7783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34D94-DCB6-8447-BECA-8C0308B2A39D}"/>
              </a:ext>
            </a:extLst>
          </p:cNvPr>
          <p:cNvSpPr txBox="1"/>
          <p:nvPr/>
        </p:nvSpPr>
        <p:spPr>
          <a:xfrm>
            <a:off x="441672" y="196683"/>
            <a:ext cx="1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39A7B-E251-EA40-90F3-E32BC061313C}"/>
              </a:ext>
            </a:extLst>
          </p:cNvPr>
          <p:cNvSpPr/>
          <p:nvPr/>
        </p:nvSpPr>
        <p:spPr>
          <a:xfrm>
            <a:off x="562909" y="2992216"/>
            <a:ext cx="1192317" cy="77836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955B5-84E3-224C-A795-19F6C2295354}"/>
              </a:ext>
            </a:extLst>
          </p:cNvPr>
          <p:cNvSpPr/>
          <p:nvPr/>
        </p:nvSpPr>
        <p:spPr>
          <a:xfrm>
            <a:off x="562909" y="3928125"/>
            <a:ext cx="1192317" cy="7783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440C52-A151-0341-ABAC-7E69A0C59745}"/>
              </a:ext>
            </a:extLst>
          </p:cNvPr>
          <p:cNvSpPr/>
          <p:nvPr/>
        </p:nvSpPr>
        <p:spPr>
          <a:xfrm>
            <a:off x="562909" y="4864033"/>
            <a:ext cx="1192317" cy="77836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AA5C8-7E4B-2147-A62D-1AF84958CC20}"/>
              </a:ext>
            </a:extLst>
          </p:cNvPr>
          <p:cNvSpPr/>
          <p:nvPr/>
        </p:nvSpPr>
        <p:spPr>
          <a:xfrm>
            <a:off x="1945024" y="1120398"/>
            <a:ext cx="2795143" cy="77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Excecutive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DE5A3-3A44-A649-ACFA-16E07A159D66}"/>
              </a:ext>
            </a:extLst>
          </p:cNvPr>
          <p:cNvSpPr/>
          <p:nvPr/>
        </p:nvSpPr>
        <p:spPr>
          <a:xfrm>
            <a:off x="1945023" y="3006771"/>
            <a:ext cx="2795141" cy="77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19DFCF-3FF8-924B-B636-054E8A15CC9C}"/>
              </a:ext>
            </a:extLst>
          </p:cNvPr>
          <p:cNvSpPr/>
          <p:nvPr/>
        </p:nvSpPr>
        <p:spPr>
          <a:xfrm>
            <a:off x="1945022" y="2127066"/>
            <a:ext cx="2795141" cy="77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PMIC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B3D26-53FA-6045-841B-FAEB0D8C2D88}"/>
              </a:ext>
            </a:extLst>
          </p:cNvPr>
          <p:cNvSpPr/>
          <p:nvPr/>
        </p:nvSpPr>
        <p:spPr>
          <a:xfrm>
            <a:off x="1945023" y="3928125"/>
            <a:ext cx="2795141" cy="77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ABF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470128-9F96-6D44-956E-7CD9145051D7}"/>
              </a:ext>
            </a:extLst>
          </p:cNvPr>
          <p:cNvSpPr/>
          <p:nvPr/>
        </p:nvSpPr>
        <p:spPr>
          <a:xfrm>
            <a:off x="1945023" y="4864033"/>
            <a:ext cx="2795141" cy="77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33866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Excecutive Summary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3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816E19-A55B-504F-8C8A-9FCF0115E406}"/>
              </a:ext>
            </a:extLst>
          </p:cNvPr>
          <p:cNvSpPr txBox="1"/>
          <p:nvPr/>
        </p:nvSpPr>
        <p:spPr>
          <a:xfrm>
            <a:off x="441672" y="1718040"/>
            <a:ext cx="11175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There are still DRAM demands but the suppliers didn’t plan to expand the capacity, so there might be chances that the components to be under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 demand for ABF substrates continues to expand at a faster rate than predicted, the shortage is growing.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400" b="1" dirty="0"/>
            </a:b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8051" y="6465143"/>
            <a:ext cx="275897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4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DB421-7AC8-1D4F-A084-2E3026DC1951}"/>
              </a:ext>
            </a:extLst>
          </p:cNvPr>
          <p:cNvSpPr/>
          <p:nvPr/>
        </p:nvSpPr>
        <p:spPr>
          <a:xfrm>
            <a:off x="520869" y="1016221"/>
            <a:ext cx="2379985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  <a:r>
              <a:rPr lang="en-TW" b="1" dirty="0"/>
              <a:t>arket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87402-F0D0-2E4F-89D1-2D9BF4D68B1F}"/>
              </a:ext>
            </a:extLst>
          </p:cNvPr>
          <p:cNvSpPr/>
          <p:nvPr/>
        </p:nvSpPr>
        <p:spPr>
          <a:xfrm>
            <a:off x="520870" y="2747702"/>
            <a:ext cx="237998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TW" b="1" dirty="0"/>
              <a:t>hort term 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34D94-DCB6-8447-BECA-8C0308B2A39D}"/>
              </a:ext>
            </a:extLst>
          </p:cNvPr>
          <p:cNvSpPr txBox="1"/>
          <p:nvPr/>
        </p:nvSpPr>
        <p:spPr>
          <a:xfrm>
            <a:off x="441672" y="196683"/>
            <a:ext cx="1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39A7B-E251-EA40-90F3-E32BC061313C}"/>
              </a:ext>
            </a:extLst>
          </p:cNvPr>
          <p:cNvSpPr/>
          <p:nvPr/>
        </p:nvSpPr>
        <p:spPr>
          <a:xfrm>
            <a:off x="520869" y="4114350"/>
            <a:ext cx="237998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TW" b="1" dirty="0"/>
              <a:t>ong term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DB42D-DA1E-854E-8DDE-A800F49564DD}"/>
              </a:ext>
            </a:extLst>
          </p:cNvPr>
          <p:cNvSpPr txBox="1"/>
          <p:nvPr/>
        </p:nvSpPr>
        <p:spPr>
          <a:xfrm>
            <a:off x="441672" y="3367616"/>
            <a:ext cx="1117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Dell could agree to share increased cost with key suppliers to ensure capacity matches the demand for high-end products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Optimize production allocation and supply chain networks in accordance with the origin of components.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A6328-13E0-8040-BF70-703D991FCF15}"/>
              </a:ext>
            </a:extLst>
          </p:cNvPr>
          <p:cNvSpPr txBox="1"/>
          <p:nvPr/>
        </p:nvSpPr>
        <p:spPr>
          <a:xfrm>
            <a:off x="441672" y="4812693"/>
            <a:ext cx="11175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In the long term, we recommend looking for secondary source  that best fit our product needs.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Strategies of enterprise must be established considering product life cycles of each product line and their alignment with the strategy of supply chain management.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/>
              <a:t>Dell should build and maintain strong and positive business relationships with suppliers for striking stronger deals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80447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DRAM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1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09952E-B11F-8348-BAF9-643CB796703D}"/>
              </a:ext>
            </a:extLst>
          </p:cNvPr>
          <p:cNvSpPr/>
          <p:nvPr/>
        </p:nvSpPr>
        <p:spPr>
          <a:xfrm>
            <a:off x="138544" y="6521515"/>
            <a:ext cx="1330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S</a:t>
            </a:r>
            <a:r>
              <a:rPr lang="en-TW" sz="1100" i="1" dirty="0"/>
              <a:t>ource: INSIDE.com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8051" y="6465143"/>
            <a:ext cx="275897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6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3EA6-FEE6-044B-B63A-4804EEA65BCD}"/>
              </a:ext>
            </a:extLst>
          </p:cNvPr>
          <p:cNvSpPr txBox="1"/>
          <p:nvPr/>
        </p:nvSpPr>
        <p:spPr>
          <a:xfrm>
            <a:off x="441672" y="196683"/>
            <a:ext cx="1043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Value Chain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3">
            <a:extLst>
              <a:ext uri="{FF2B5EF4-FFF2-40B4-BE49-F238E27FC236}">
                <a16:creationId xmlns:a16="http://schemas.microsoft.com/office/drawing/2014/main" id="{18D619AE-8EFA-DF4E-BEF5-E6F464F57E3D}"/>
              </a:ext>
            </a:extLst>
          </p:cNvPr>
          <p:cNvSpPr/>
          <p:nvPr/>
        </p:nvSpPr>
        <p:spPr>
          <a:xfrm>
            <a:off x="382283" y="1542790"/>
            <a:ext cx="1552507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design</a:t>
            </a:r>
            <a:r>
              <a:rPr kumimoji="1" lang="zh-TW" altLang="en-US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house &amp;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三角形 2">
            <a:extLst>
              <a:ext uri="{FF2B5EF4-FFF2-40B4-BE49-F238E27FC236}">
                <a16:creationId xmlns:a16="http://schemas.microsoft.com/office/drawing/2014/main" id="{23546F8A-DA13-594A-93D7-708CE9415864}"/>
              </a:ext>
            </a:extLst>
          </p:cNvPr>
          <p:cNvSpPr/>
          <p:nvPr/>
        </p:nvSpPr>
        <p:spPr>
          <a:xfrm rot="16200000" flipV="1">
            <a:off x="1883033" y="183604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AA19E-C3AD-164B-9900-179994E153FF}"/>
              </a:ext>
            </a:extLst>
          </p:cNvPr>
          <p:cNvSpPr txBox="1"/>
          <p:nvPr/>
        </p:nvSpPr>
        <p:spPr>
          <a:xfrm>
            <a:off x="441672" y="59163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chemeClr val="accent5">
                    <a:lumMod val="75000"/>
                  </a:schemeClr>
                </a:solidFill>
              </a:rPr>
              <a:t>DRAM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74E7FFF0-909F-4542-970F-9B741FDECE71}"/>
              </a:ext>
            </a:extLst>
          </p:cNvPr>
          <p:cNvSpPr/>
          <p:nvPr/>
        </p:nvSpPr>
        <p:spPr>
          <a:xfrm>
            <a:off x="2692976" y="1539756"/>
            <a:ext cx="1533974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foundry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795AB6B6-012B-8D4D-B6AE-6ADE78FDC7E6}"/>
              </a:ext>
            </a:extLst>
          </p:cNvPr>
          <p:cNvSpPr/>
          <p:nvPr/>
        </p:nvSpPr>
        <p:spPr>
          <a:xfrm>
            <a:off x="5057714" y="1572564"/>
            <a:ext cx="153411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packaging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三角形 2">
            <a:extLst>
              <a:ext uri="{FF2B5EF4-FFF2-40B4-BE49-F238E27FC236}">
                <a16:creationId xmlns:a16="http://schemas.microsoft.com/office/drawing/2014/main" id="{06B41069-05E2-3B42-89F6-8021DCF0A6DE}"/>
              </a:ext>
            </a:extLst>
          </p:cNvPr>
          <p:cNvSpPr/>
          <p:nvPr/>
        </p:nvSpPr>
        <p:spPr>
          <a:xfrm rot="16200000" flipV="1">
            <a:off x="4211482" y="183604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2">
            <a:extLst>
              <a:ext uri="{FF2B5EF4-FFF2-40B4-BE49-F238E27FC236}">
                <a16:creationId xmlns:a16="http://schemas.microsoft.com/office/drawing/2014/main" id="{F286E75E-0D8D-154F-A74D-368AC9B188AD}"/>
              </a:ext>
            </a:extLst>
          </p:cNvPr>
          <p:cNvSpPr/>
          <p:nvPr/>
        </p:nvSpPr>
        <p:spPr>
          <a:xfrm rot="16200000" flipV="1">
            <a:off x="6570839" y="181421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D207083F-1050-7B43-82CC-AE93CEDE0569}"/>
              </a:ext>
            </a:extLst>
          </p:cNvPr>
          <p:cNvSpPr/>
          <p:nvPr/>
        </p:nvSpPr>
        <p:spPr>
          <a:xfrm>
            <a:off x="10044910" y="1569687"/>
            <a:ext cx="1552508" cy="8617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manufacturer </a:t>
            </a:r>
            <a:endParaRPr kumimoji="1" lang="zh-TW" altLang="en-US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E0793309-8A3F-1446-A0C3-C7BA9DCE2235}"/>
              </a:ext>
            </a:extLst>
          </p:cNvPr>
          <p:cNvSpPr/>
          <p:nvPr/>
        </p:nvSpPr>
        <p:spPr>
          <a:xfrm>
            <a:off x="382283" y="3049645"/>
            <a:ext cx="1589514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design house &amp;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三角形 2">
            <a:extLst>
              <a:ext uri="{FF2B5EF4-FFF2-40B4-BE49-F238E27FC236}">
                <a16:creationId xmlns:a16="http://schemas.microsoft.com/office/drawing/2014/main" id="{CA4BBFD8-77EB-0A4E-A975-84854AF1DF61}"/>
              </a:ext>
            </a:extLst>
          </p:cNvPr>
          <p:cNvSpPr/>
          <p:nvPr/>
        </p:nvSpPr>
        <p:spPr>
          <a:xfrm rot="16200000" flipV="1">
            <a:off x="1883034" y="3324046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Rectangle 33">
            <a:extLst>
              <a:ext uri="{FF2B5EF4-FFF2-40B4-BE49-F238E27FC236}">
                <a16:creationId xmlns:a16="http://schemas.microsoft.com/office/drawing/2014/main" id="{D57556D1-A6DD-C34F-9A1B-17D6D1B4D1C6}"/>
              </a:ext>
            </a:extLst>
          </p:cNvPr>
          <p:cNvSpPr/>
          <p:nvPr/>
        </p:nvSpPr>
        <p:spPr>
          <a:xfrm>
            <a:off x="2655971" y="3059383"/>
            <a:ext cx="1813641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三角形 2">
            <a:extLst>
              <a:ext uri="{FF2B5EF4-FFF2-40B4-BE49-F238E27FC236}">
                <a16:creationId xmlns:a16="http://schemas.microsoft.com/office/drawing/2014/main" id="{94EDC68E-5898-454C-8239-AA28E6BC7CA5}"/>
              </a:ext>
            </a:extLst>
          </p:cNvPr>
          <p:cNvSpPr/>
          <p:nvPr/>
        </p:nvSpPr>
        <p:spPr>
          <a:xfrm rot="16200000" flipV="1">
            <a:off x="4380849" y="3315350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D4C69AEF-7201-EF4F-B8B4-2B7B75ABAB52}"/>
              </a:ext>
            </a:extLst>
          </p:cNvPr>
          <p:cNvSpPr/>
          <p:nvPr/>
        </p:nvSpPr>
        <p:spPr>
          <a:xfrm>
            <a:off x="9869891" y="3073345"/>
            <a:ext cx="1548647" cy="8617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manufacturer </a:t>
            </a:r>
            <a:endParaRPr kumimoji="1" lang="zh-TW" altLang="en-US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26B85-2BAA-E143-AA22-421EE8B5FE46}"/>
              </a:ext>
            </a:extLst>
          </p:cNvPr>
          <p:cNvSpPr txBox="1"/>
          <p:nvPr/>
        </p:nvSpPr>
        <p:spPr>
          <a:xfrm>
            <a:off x="332965" y="4026864"/>
            <a:ext cx="1117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b="1" dirty="0"/>
              <a:t>Format 3 : major on major</a:t>
            </a:r>
          </a:p>
        </p:txBody>
      </p:sp>
      <p:sp>
        <p:nvSpPr>
          <p:cNvPr id="24" name="三角形 2">
            <a:extLst>
              <a:ext uri="{FF2B5EF4-FFF2-40B4-BE49-F238E27FC236}">
                <a16:creationId xmlns:a16="http://schemas.microsoft.com/office/drawing/2014/main" id="{11143A82-F6ED-5948-A88B-C7C9A8B961D2}"/>
              </a:ext>
            </a:extLst>
          </p:cNvPr>
          <p:cNvSpPr/>
          <p:nvPr/>
        </p:nvSpPr>
        <p:spPr>
          <a:xfrm rot="16200000" flipV="1">
            <a:off x="9204200" y="1831170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4422C170-C090-434E-9599-4F71D3A33AF9}"/>
              </a:ext>
            </a:extLst>
          </p:cNvPr>
          <p:cNvSpPr/>
          <p:nvPr/>
        </p:nvSpPr>
        <p:spPr>
          <a:xfrm>
            <a:off x="413620" y="4470649"/>
            <a:ext cx="1558177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design house</a:t>
            </a:r>
          </a:p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&amp;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三角形 2">
            <a:extLst>
              <a:ext uri="{FF2B5EF4-FFF2-40B4-BE49-F238E27FC236}">
                <a16:creationId xmlns:a16="http://schemas.microsoft.com/office/drawing/2014/main" id="{115FDAA1-1BE1-2145-AB61-E3FEA4EE063B}"/>
              </a:ext>
            </a:extLst>
          </p:cNvPr>
          <p:cNvSpPr/>
          <p:nvPr/>
        </p:nvSpPr>
        <p:spPr>
          <a:xfrm rot="16200000" flipV="1">
            <a:off x="1883034" y="4732131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691610D9-EF28-5148-A779-09C46C33B8C8}"/>
              </a:ext>
            </a:extLst>
          </p:cNvPr>
          <p:cNvSpPr/>
          <p:nvPr/>
        </p:nvSpPr>
        <p:spPr>
          <a:xfrm>
            <a:off x="2655971" y="4470648"/>
            <a:ext cx="1570980" cy="8617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kumimoji="1" lang="en-US" altLang="zh-TW" sz="16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manufacturer </a:t>
            </a:r>
            <a:endParaRPr kumimoji="1" lang="zh-TW" altLang="en-US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B32E3-0B3A-7B4B-BCA9-135F5F1FC4D6}"/>
              </a:ext>
            </a:extLst>
          </p:cNvPr>
          <p:cNvSpPr txBox="1"/>
          <p:nvPr/>
        </p:nvSpPr>
        <p:spPr>
          <a:xfrm>
            <a:off x="332965" y="2560388"/>
            <a:ext cx="1117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b="1" dirty="0"/>
              <a:t>Format 2 : major on third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0894F569-EAEE-FB47-BAD7-D689514A7CE4}"/>
              </a:ext>
            </a:extLst>
          </p:cNvPr>
          <p:cNvSpPr/>
          <p:nvPr/>
        </p:nvSpPr>
        <p:spPr>
          <a:xfrm>
            <a:off x="5153786" y="3066505"/>
            <a:ext cx="1534115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packaging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三角形 2">
            <a:extLst>
              <a:ext uri="{FF2B5EF4-FFF2-40B4-BE49-F238E27FC236}">
                <a16:creationId xmlns:a16="http://schemas.microsoft.com/office/drawing/2014/main" id="{9EEE820B-DC94-CC45-9C9D-22693DF72CB2}"/>
              </a:ext>
            </a:extLst>
          </p:cNvPr>
          <p:cNvSpPr/>
          <p:nvPr/>
        </p:nvSpPr>
        <p:spPr>
          <a:xfrm rot="16200000" flipV="1">
            <a:off x="6599138" y="3327988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三角形 2">
            <a:extLst>
              <a:ext uri="{FF2B5EF4-FFF2-40B4-BE49-F238E27FC236}">
                <a16:creationId xmlns:a16="http://schemas.microsoft.com/office/drawing/2014/main" id="{60AAE32F-9CE5-C241-89CC-B2397A0723B7}"/>
              </a:ext>
            </a:extLst>
          </p:cNvPr>
          <p:cNvSpPr/>
          <p:nvPr/>
        </p:nvSpPr>
        <p:spPr>
          <a:xfrm rot="16200000" flipV="1">
            <a:off x="9096953" y="3311993"/>
            <a:ext cx="861700" cy="3387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17CC20F6-F27B-B549-9EA2-C2DE9C6F3215}"/>
              </a:ext>
            </a:extLst>
          </p:cNvPr>
          <p:cNvSpPr/>
          <p:nvPr/>
        </p:nvSpPr>
        <p:spPr>
          <a:xfrm>
            <a:off x="7372075" y="3039197"/>
            <a:ext cx="1813641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16B2DC5F-FA3B-5245-8D68-C7BDAB21AB12}"/>
              </a:ext>
            </a:extLst>
          </p:cNvPr>
          <p:cNvSpPr/>
          <p:nvPr/>
        </p:nvSpPr>
        <p:spPr>
          <a:xfrm>
            <a:off x="7411549" y="1572564"/>
            <a:ext cx="1813641" cy="8617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manufacturer </a:t>
            </a:r>
            <a:endParaRPr kumimoji="1" lang="zh-TW" altLang="en-US" sz="16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7352B5-2AC1-6743-B4F5-5C681EB37FA8}"/>
              </a:ext>
            </a:extLst>
          </p:cNvPr>
          <p:cNvSpPr txBox="1"/>
          <p:nvPr/>
        </p:nvSpPr>
        <p:spPr>
          <a:xfrm>
            <a:off x="332965" y="1052019"/>
            <a:ext cx="1117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</a:t>
            </a:r>
            <a:r>
              <a:rPr lang="en-TW" sz="1400" b="1" dirty="0"/>
              <a:t>ormat 1</a:t>
            </a:r>
          </a:p>
        </p:txBody>
      </p:sp>
    </p:spTree>
    <p:extLst>
      <p:ext uri="{BB962C8B-B14F-4D97-AF65-F5344CB8AC3E}">
        <p14:creationId xmlns:p14="http://schemas.microsoft.com/office/powerpoint/2010/main" val="7096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816E19-A55B-504F-8C8A-9FCF0115E406}"/>
              </a:ext>
            </a:extLst>
          </p:cNvPr>
          <p:cNvSpPr txBox="1"/>
          <p:nvPr/>
        </p:nvSpPr>
        <p:spPr>
          <a:xfrm>
            <a:off x="508121" y="1119560"/>
            <a:ext cx="11175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</a:t>
            </a:r>
            <a:r>
              <a:rPr lang="en-TW" sz="1400" b="1" dirty="0"/>
              <a:t>emand side: There are still PC demands resulting from WFH </a:t>
            </a:r>
            <a:r>
              <a:rPr lang="en-US" sz="1400" b="1" dirty="0"/>
              <a:t>a</a:t>
            </a:r>
            <a:r>
              <a:rPr lang="en-TW" sz="1400" b="1" dirty="0"/>
              <a:t>nd brand new high-level GPU and CPU published by intel and AMD.  The expansion of cloud service also leads to the increase demands of servers and DRAM. </a:t>
            </a:r>
            <a:r>
              <a:rPr lang="en-US" sz="1400" b="1" dirty="0"/>
              <a:t>P</a:t>
            </a:r>
            <a:r>
              <a:rPr lang="en-TW" sz="1400" b="1" dirty="0"/>
              <a:t>lus, the inventory level of DRAM is low now so companies are going to replenish the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b="1" dirty="0"/>
              <a:t>Supply side: Supply is tight because the 3 mian DRAM manufacturers are not going to expand the capacity and the human capital is still under constraint due to COVD-19.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952E-B11F-8348-BAF9-643CB796703D}"/>
              </a:ext>
            </a:extLst>
          </p:cNvPr>
          <p:cNvSpPr/>
          <p:nvPr/>
        </p:nvSpPr>
        <p:spPr>
          <a:xfrm>
            <a:off x="138544" y="6521515"/>
            <a:ext cx="1754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S</a:t>
            </a:r>
            <a:r>
              <a:rPr lang="en-TW" sz="1100" i="1" dirty="0"/>
              <a:t>ource: Commercial Times,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8051" y="6465143"/>
            <a:ext cx="275897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7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3EA6-FEE6-044B-B63A-4804EEA65BCD}"/>
              </a:ext>
            </a:extLst>
          </p:cNvPr>
          <p:cNvSpPr txBox="1"/>
          <p:nvPr/>
        </p:nvSpPr>
        <p:spPr>
          <a:xfrm>
            <a:off x="417251" y="73865"/>
            <a:ext cx="1147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There are still DRAM demands but the suppliers didn’t plan to expand the capacity, so there might be chances that the components to be under constraint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DB421-7AC8-1D4F-A084-2E3026DC1951}"/>
              </a:ext>
            </a:extLst>
          </p:cNvPr>
          <p:cNvSpPr/>
          <p:nvPr/>
        </p:nvSpPr>
        <p:spPr>
          <a:xfrm>
            <a:off x="689035" y="2704912"/>
            <a:ext cx="516746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TW" b="1" dirty="0"/>
              <a:t>here are still PC demands from consumers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87402-F0D0-2E4F-89D1-2D9BF4D68B1F}"/>
              </a:ext>
            </a:extLst>
          </p:cNvPr>
          <p:cNvSpPr/>
          <p:nvPr/>
        </p:nvSpPr>
        <p:spPr>
          <a:xfrm>
            <a:off x="6335501" y="2704912"/>
            <a:ext cx="516746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DRAM price surges as supply does not go up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944E990-B7A0-204A-9BCF-37B97CDBC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" t="30440" r="3084" b="8364"/>
          <a:stretch/>
        </p:blipFill>
        <p:spPr bwMode="auto">
          <a:xfrm>
            <a:off x="689035" y="3431420"/>
            <a:ext cx="5062542" cy="239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5B68AC-60EF-1245-886A-BE298D99028F}"/>
              </a:ext>
            </a:extLst>
          </p:cNvPr>
          <p:cNvSpPr txBox="1"/>
          <p:nvPr/>
        </p:nvSpPr>
        <p:spPr>
          <a:xfrm>
            <a:off x="417251" y="79298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chemeClr val="accent5">
                    <a:lumMod val="75000"/>
                  </a:schemeClr>
                </a:solidFill>
              </a:rPr>
              <a:t>DRAM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23A6BAD-7375-1A42-BDDD-9D6D5A78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01" y="3431420"/>
            <a:ext cx="5167463" cy="23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816E19-A55B-504F-8C8A-9FCF0115E406}"/>
              </a:ext>
            </a:extLst>
          </p:cNvPr>
          <p:cNvSpPr txBox="1"/>
          <p:nvPr/>
        </p:nvSpPr>
        <p:spPr>
          <a:xfrm>
            <a:off x="508122" y="956762"/>
            <a:ext cx="1117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b="1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952E-B11F-8348-BAF9-643CB796703D}"/>
              </a:ext>
            </a:extLst>
          </p:cNvPr>
          <p:cNvSpPr/>
          <p:nvPr/>
        </p:nvSpPr>
        <p:spPr>
          <a:xfrm>
            <a:off x="138544" y="6521515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S</a:t>
            </a:r>
            <a:r>
              <a:rPr lang="en-TW" sz="1100" i="1" dirty="0"/>
              <a:t>ource: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D1D7-B7AC-6C4F-95E0-35D153E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8051" y="6465143"/>
            <a:ext cx="275897" cy="365125"/>
          </a:xfrm>
        </p:spPr>
        <p:txBody>
          <a:bodyPr/>
          <a:lstStyle/>
          <a:p>
            <a:fld id="{ACD6E6D3-E6B2-754C-8F1E-4FC16CEEB149}" type="slidenum">
              <a:rPr lang="en-TW" sz="1100" smtClean="0">
                <a:solidFill>
                  <a:schemeClr val="tx1"/>
                </a:solidFill>
              </a:rPr>
              <a:t>8</a:t>
            </a:fld>
            <a:endParaRPr lang="en-TW" sz="11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85C82-09FC-FA40-BCBF-642576C6B3F7}"/>
              </a:ext>
            </a:extLst>
          </p:cNvPr>
          <p:cNvSpPr/>
          <p:nvPr/>
        </p:nvSpPr>
        <p:spPr>
          <a:xfrm>
            <a:off x="0" y="217631"/>
            <a:ext cx="304800" cy="419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1FD37-DC87-C046-BB88-6C2E3DF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554790-68AD-D546-BEEE-DAAC3D984873}"/>
              </a:ext>
            </a:extLst>
          </p:cNvPr>
          <p:cNvSpPr txBox="1"/>
          <p:nvPr/>
        </p:nvSpPr>
        <p:spPr>
          <a:xfrm>
            <a:off x="441672" y="196683"/>
            <a:ext cx="1043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Dell might be suffer from the DRAM shortage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53265-FE07-1841-B105-2D4786B54AD8}"/>
              </a:ext>
            </a:extLst>
          </p:cNvPr>
          <p:cNvSpPr txBox="1"/>
          <p:nvPr/>
        </p:nvSpPr>
        <p:spPr>
          <a:xfrm>
            <a:off x="441672" y="59163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chemeClr val="accent5">
                    <a:lumMod val="75000"/>
                  </a:schemeClr>
                </a:solidFill>
              </a:rPr>
              <a:t>DRAM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639FC9-E098-C741-8A30-36BB8F67A951}"/>
              </a:ext>
            </a:extLst>
          </p:cNvPr>
          <p:cNvSpPr/>
          <p:nvPr/>
        </p:nvSpPr>
        <p:spPr>
          <a:xfrm>
            <a:off x="587482" y="1562953"/>
            <a:ext cx="516746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Dell DRAM demands prediction</a:t>
            </a:r>
            <a:endParaRPr lang="en-TW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03D5BF-74EA-0143-B13C-E6FC23BF2E4A}"/>
              </a:ext>
            </a:extLst>
          </p:cNvPr>
          <p:cNvSpPr/>
          <p:nvPr/>
        </p:nvSpPr>
        <p:spPr>
          <a:xfrm>
            <a:off x="6233948" y="1562953"/>
            <a:ext cx="5167464" cy="45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/>
              <a:t>Dell purchases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B9CB7-376F-5348-A2F3-3844EF50AB98}"/>
              </a:ext>
            </a:extLst>
          </p:cNvPr>
          <p:cNvSpPr/>
          <p:nvPr/>
        </p:nvSpPr>
        <p:spPr>
          <a:xfrm>
            <a:off x="2249214" y="2427889"/>
            <a:ext cx="1313793" cy="48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F82FD-481F-614B-B479-EC4780B6D185}"/>
              </a:ext>
            </a:extLst>
          </p:cNvPr>
          <p:cNvSpPr/>
          <p:nvPr/>
        </p:nvSpPr>
        <p:spPr>
          <a:xfrm>
            <a:off x="760447" y="3069540"/>
            <a:ext cx="1313793" cy="48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38E0C-2436-8748-A320-CDE4A7659C05}"/>
              </a:ext>
            </a:extLst>
          </p:cNvPr>
          <p:cNvSpPr/>
          <p:nvPr/>
        </p:nvSpPr>
        <p:spPr>
          <a:xfrm>
            <a:off x="2249214" y="3069021"/>
            <a:ext cx="1313793" cy="48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1F4D3-30EB-324E-8EF0-C9BF9C46C116}"/>
              </a:ext>
            </a:extLst>
          </p:cNvPr>
          <p:cNvSpPr/>
          <p:nvPr/>
        </p:nvSpPr>
        <p:spPr>
          <a:xfrm>
            <a:off x="3737981" y="3069020"/>
            <a:ext cx="1313793" cy="48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168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B9345-2097-6E43-97E5-D27FDDAF13FE}"/>
              </a:ext>
            </a:extLst>
          </p:cNvPr>
          <p:cNvSpPr/>
          <p:nvPr/>
        </p:nvSpPr>
        <p:spPr>
          <a:xfrm>
            <a:off x="0" y="0"/>
            <a:ext cx="43617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30D7-73B4-2D4F-A31C-492C08EA8D64}"/>
              </a:ext>
            </a:extLst>
          </p:cNvPr>
          <p:cNvSpPr txBox="1"/>
          <p:nvPr/>
        </p:nvSpPr>
        <p:spPr>
          <a:xfrm>
            <a:off x="4624789" y="3198167"/>
            <a:ext cx="52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accent5">
                    <a:lumMod val="75000"/>
                  </a:schemeClr>
                </a:solidFill>
              </a:rPr>
              <a:t>PMIC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97196-5B6A-EE48-ABDF-244340C1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1" y="6429974"/>
            <a:ext cx="371815" cy="3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94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71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4wXs8lAEE2IgPlxboiB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Rrp86KH1WyilzUouxq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5VOuyjtbw3R5eKVQiF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8DcDpoo9k2AuBjECyG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qawpw5eGAqQmkmd8Qa7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IQ9MdWvax2ucpw2S2R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kcWI3wT6gBkjwWqIfp_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9EKlpS3kDN6fAB3h7g9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8TAhqrIXGvWmu71c..0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5O3rvFlA0xH.LR4d4H7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Pj5zVvplgj1x4gRw8d8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k5E1unGn1lICmJtEUJ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42ftWKUy6z0_GGg4QP1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hLoS7yvNjeIYBV5JM_5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XDYbrIWTtzm3sEne4y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N6ZfsYJwIf36Duu93Ki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7E6lBQPKZBqfkRceZtz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crRMTp0YyE46WrWP0Rj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xb5Clq2tUqikS.mNFrx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KxNhgHX_cicie9Ll_P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.2_DUCuppA5sZ7F1BV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6Vov4MmvqX22E2whbV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krwPDAdJbzvvKBCLdR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5d.umg33vcIbLFvQWD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SE7yrM5Rlw0xbgkeGb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949</Words>
  <Application>Microsoft Office PowerPoint</Application>
  <PresentationFormat>Widescreen</PresentationFormat>
  <Paragraphs>176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JhengHei</vt:lpstr>
      <vt:lpstr>新細明體</vt:lpstr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Noah Sung</cp:lastModifiedBy>
  <cp:revision>84</cp:revision>
  <dcterms:created xsi:type="dcterms:W3CDTF">2022-01-09T15:41:12Z</dcterms:created>
  <dcterms:modified xsi:type="dcterms:W3CDTF">2022-01-20T15:41:33Z</dcterms:modified>
</cp:coreProperties>
</file>