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58" r:id="rId6"/>
    <p:sldId id="261" r:id="rId7"/>
    <p:sldId id="270" r:id="rId8"/>
    <p:sldId id="268"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270" y="199506"/>
            <a:ext cx="11013566" cy="3144224"/>
          </a:xfrm>
        </p:spPr>
        <p:txBody>
          <a:bodyPr anchor="t">
            <a:normAutofit/>
          </a:bodyPr>
          <a:lstStyle/>
          <a:p>
            <a:pPr algn="ctr"/>
            <a:r>
              <a:rPr lang="en-US" sz="1800" dirty="0" err="1" smtClean="0">
                <a:latin typeface="Calibri" panose="020F0502020204030204" pitchFamily="34" charset="0"/>
                <a:cs typeface="Calibri" panose="020F0502020204030204" pitchFamily="34" charset="0"/>
              </a:rPr>
              <a:t>Seis</a:t>
            </a:r>
            <a:r>
              <a:rPr lang="en-US" sz="1800" dirty="0" smtClean="0">
                <a:latin typeface="Calibri" panose="020F0502020204030204" pitchFamily="34" charset="0"/>
                <a:cs typeface="Calibri" panose="020F0502020204030204" pitchFamily="34" charset="0"/>
              </a:rPr>
              <a:t> 635: Software analysis and design</a:t>
            </a:r>
            <a:br>
              <a:rPr lang="en-US" sz="1800"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4800" b="1" dirty="0" smtClean="0">
                <a:latin typeface="Calibri" panose="020F0502020204030204" pitchFamily="34" charset="0"/>
                <a:cs typeface="Calibri" panose="020F0502020204030204" pitchFamily="34" charset="0"/>
              </a:rPr>
              <a:t>Hotel </a:t>
            </a:r>
            <a:r>
              <a:rPr lang="en-US" sz="4800" b="1" dirty="0">
                <a:latin typeface="Calibri" panose="020F0502020204030204" pitchFamily="34" charset="0"/>
                <a:cs typeface="Calibri" panose="020F0502020204030204" pitchFamily="34" charset="0"/>
              </a:rPr>
              <a:t>Checking system </a:t>
            </a:r>
            <a:br>
              <a:rPr lang="en-US" sz="48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t>
            </a:r>
          </a:p>
        </p:txBody>
      </p:sp>
      <p:sp>
        <p:nvSpPr>
          <p:cNvPr id="3" name="Subtitle 2"/>
          <p:cNvSpPr>
            <a:spLocks noGrp="1"/>
          </p:cNvSpPr>
          <p:nvPr>
            <p:ph type="subTitle" idx="1"/>
          </p:nvPr>
        </p:nvSpPr>
        <p:spPr>
          <a:xfrm>
            <a:off x="1285139" y="3522892"/>
            <a:ext cx="9839827" cy="2556445"/>
          </a:xfrm>
        </p:spPr>
        <p:txBody>
          <a:bodyPr>
            <a:normAutofit fontScale="85000" lnSpcReduction="20000"/>
          </a:bodyPr>
          <a:lstStyle/>
          <a:p>
            <a:pPr algn="ctr"/>
            <a:r>
              <a:rPr lang="en-US" sz="2800" dirty="0" err="1">
                <a:latin typeface="Calibri" panose="020F0502020204030204" pitchFamily="34" charset="0"/>
                <a:cs typeface="Calibri" panose="020F0502020204030204" pitchFamily="34" charset="0"/>
              </a:rPr>
              <a:t>Biniam</a:t>
            </a:r>
            <a:r>
              <a:rPr lang="en-US" sz="2800" dirty="0">
                <a:latin typeface="Calibri" panose="020F0502020204030204" pitchFamily="34" charset="0"/>
                <a:cs typeface="Calibri" panose="020F0502020204030204" pitchFamily="34" charset="0"/>
              </a:rPr>
              <a:t> G Haile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Darius O. </a:t>
            </a:r>
            <a:r>
              <a:rPr lang="en-US" sz="2800" dirty="0" err="1">
                <a:latin typeface="Calibri" panose="020F0502020204030204" pitchFamily="34" charset="0"/>
                <a:cs typeface="Calibri" panose="020F0502020204030204" pitchFamily="34" charset="0"/>
              </a:rPr>
              <a:t>Nyaundi</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Elvis A. </a:t>
            </a:r>
            <a:r>
              <a:rPr lang="en-US" sz="2800" dirty="0" err="1">
                <a:latin typeface="Calibri" panose="020F0502020204030204" pitchFamily="34" charset="0"/>
                <a:cs typeface="Calibri" panose="020F0502020204030204" pitchFamily="34" charset="0"/>
              </a:rPr>
              <a:t>Ndenge</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Patrice A. Yemmene</a:t>
            </a:r>
            <a:br>
              <a:rPr lang="en-US" sz="2800" dirty="0">
                <a:latin typeface="Calibri" panose="020F0502020204030204" pitchFamily="34" charset="0"/>
                <a:cs typeface="Calibri" panose="020F0502020204030204" pitchFamily="34" charset="0"/>
              </a:rPr>
            </a:br>
            <a:r>
              <a:rPr lang="en-US" sz="2800" dirty="0" err="1">
                <a:latin typeface="Calibri" panose="020F0502020204030204" pitchFamily="34" charset="0"/>
                <a:cs typeface="Calibri" panose="020F0502020204030204" pitchFamily="34" charset="0"/>
              </a:rPr>
              <a:t>Eyad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Shes</a:t>
            </a:r>
            <a:r>
              <a:rPr lang="en-US" sz="2800" dirty="0"/>
              <a:t/>
            </a:r>
            <a:br>
              <a:rPr lang="en-US" sz="2800" dirty="0"/>
            </a:br>
            <a:endParaRPr lang="en-US" sz="2800" dirty="0"/>
          </a:p>
        </p:txBody>
      </p:sp>
    </p:spTree>
    <p:extLst>
      <p:ext uri="{BB962C8B-B14F-4D97-AF65-F5344CB8AC3E}">
        <p14:creationId xmlns:p14="http://schemas.microsoft.com/office/powerpoint/2010/main" val="188669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2A5C-0963-44CD-AC29-80949461B143}"/>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One code smell</a:t>
            </a:r>
          </a:p>
        </p:txBody>
      </p:sp>
      <p:sp>
        <p:nvSpPr>
          <p:cNvPr id="3" name="Content Placeholder 2">
            <a:extLst>
              <a:ext uri="{FF2B5EF4-FFF2-40B4-BE49-F238E27FC236}">
                <a16:creationId xmlns:a16="http://schemas.microsoft.com/office/drawing/2014/main" id="{ED6468B1-FE05-4AD6-8D35-CE389B5A0BBA}"/>
              </a:ext>
            </a:extLst>
          </p:cNvPr>
          <p:cNvSpPr>
            <a:spLocks noGrp="1"/>
          </p:cNvSpPr>
          <p:nvPr>
            <p:ph sz="half" idx="1"/>
          </p:nvPr>
        </p:nvSpPr>
        <p:spPr/>
        <p:txBody>
          <a:bodyPr/>
          <a:lstStyle/>
          <a:p>
            <a:r>
              <a:rPr lang="en-US" dirty="0"/>
              <a:t>Before</a:t>
            </a:r>
          </a:p>
        </p:txBody>
      </p:sp>
      <p:sp>
        <p:nvSpPr>
          <p:cNvPr id="4" name="Content Placeholder 3">
            <a:extLst>
              <a:ext uri="{FF2B5EF4-FFF2-40B4-BE49-F238E27FC236}">
                <a16:creationId xmlns:a16="http://schemas.microsoft.com/office/drawing/2014/main" id="{E3085887-AACC-4A91-A5C6-BAEC652F5D29}"/>
              </a:ext>
            </a:extLst>
          </p:cNvPr>
          <p:cNvSpPr>
            <a:spLocks noGrp="1"/>
          </p:cNvSpPr>
          <p:nvPr>
            <p:ph sz="half" idx="2"/>
          </p:nvPr>
        </p:nvSpPr>
        <p:spPr/>
        <p:txBody>
          <a:bodyPr/>
          <a:lstStyle/>
          <a:p>
            <a:r>
              <a:rPr lang="en-US" dirty="0"/>
              <a:t>After</a:t>
            </a:r>
          </a:p>
        </p:txBody>
      </p:sp>
    </p:spTree>
    <p:extLst>
      <p:ext uri="{BB962C8B-B14F-4D97-AF65-F5344CB8AC3E}">
        <p14:creationId xmlns:p14="http://schemas.microsoft.com/office/powerpoint/2010/main" val="338518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707" y="505262"/>
            <a:ext cx="9603275" cy="766586"/>
          </a:xfrm>
        </p:spPr>
        <p:txBody>
          <a:bodyPr anchor="ctr"/>
          <a:lstStyle/>
          <a:p>
            <a:pPr algn="ctr"/>
            <a:r>
              <a:rPr lang="en-US" b="1" dirty="0" smtClean="0">
                <a:latin typeface="Calibri" panose="020F0502020204030204" pitchFamily="34" charset="0"/>
                <a:cs typeface="Calibri" panose="020F0502020204030204" pitchFamily="34" charset="0"/>
              </a:rPr>
              <a:t>introduction</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14152" y="1770611"/>
            <a:ext cx="10498975" cy="4106488"/>
          </a:xfrm>
        </p:spPr>
        <p:txBody>
          <a:bodyPr>
            <a:noAutofit/>
          </a:bodyPr>
          <a:lstStyle/>
          <a:p>
            <a:r>
              <a:rPr lang="en-US" sz="2400" dirty="0" smtClean="0">
                <a:latin typeface="Calibri" panose="020F0502020204030204" pitchFamily="34" charset="0"/>
                <a:cs typeface="Calibri" panose="020F0502020204030204" pitchFamily="34" charset="0"/>
              </a:rPr>
              <a:t>This is the final sprint for the third team project</a:t>
            </a:r>
          </a:p>
          <a:p>
            <a:r>
              <a:rPr lang="en-US" sz="2400" dirty="0">
                <a:latin typeface="Calibri" panose="020F0502020204030204" pitchFamily="34" charset="0"/>
                <a:cs typeface="Calibri" panose="020F0502020204030204" pitchFamily="34" charset="0"/>
              </a:rPr>
              <a:t>We </a:t>
            </a:r>
            <a:r>
              <a:rPr lang="en-US" sz="2400" dirty="0" smtClean="0">
                <a:latin typeface="Calibri" panose="020F0502020204030204" pitchFamily="34" charset="0"/>
                <a:cs typeface="Calibri" panose="020F0502020204030204" pitchFamily="34" charset="0"/>
              </a:rPr>
              <a:t>envisioned, designed and developed  </a:t>
            </a:r>
            <a:r>
              <a:rPr lang="en-US" sz="2400" dirty="0">
                <a:latin typeface="Calibri" panose="020F0502020204030204" pitchFamily="34" charset="0"/>
                <a:cs typeface="Calibri" panose="020F0502020204030204" pitchFamily="34" charset="0"/>
              </a:rPr>
              <a:t>a Hotel Checking system (</a:t>
            </a:r>
            <a:r>
              <a:rPr lang="en-US" sz="2400" dirty="0" smtClean="0">
                <a:latin typeface="Calibri" panose="020F0502020204030204" pitchFamily="34" charset="0"/>
                <a:cs typeface="Calibri" panose="020F0502020204030204" pitchFamily="34" charset="0"/>
              </a:rPr>
              <a:t>HCS)</a:t>
            </a:r>
          </a:p>
          <a:p>
            <a:r>
              <a:rPr lang="en-US" sz="2400" dirty="0" smtClean="0">
                <a:latin typeface="Calibri" panose="020F0502020204030204" pitchFamily="34" charset="0"/>
                <a:cs typeface="Calibri" panose="020F0502020204030204" pitchFamily="34" charset="0"/>
              </a:rPr>
              <a:t>Hotel </a:t>
            </a:r>
            <a:r>
              <a:rPr lang="en-US" sz="2400" dirty="0">
                <a:latin typeface="Calibri" panose="020F0502020204030204" pitchFamily="34" charset="0"/>
                <a:cs typeface="Calibri" panose="020F0502020204030204" pitchFamily="34" charset="0"/>
              </a:rPr>
              <a:t>employees </a:t>
            </a:r>
            <a:r>
              <a:rPr lang="en-US" sz="2400" dirty="0" smtClean="0">
                <a:latin typeface="Calibri" panose="020F0502020204030204" pitchFamily="34" charset="0"/>
                <a:cs typeface="Calibri" panose="020F0502020204030204" pitchFamily="34" charset="0"/>
              </a:rPr>
              <a:t>may </a:t>
            </a:r>
            <a:r>
              <a:rPr lang="en-US" sz="2400" dirty="0">
                <a:latin typeface="Calibri" panose="020F0502020204030204" pitchFamily="34" charset="0"/>
                <a:cs typeface="Calibri" panose="020F0502020204030204" pitchFamily="34" charset="0"/>
              </a:rPr>
              <a:t>use </a:t>
            </a:r>
            <a:r>
              <a:rPr lang="en-US" sz="2400" dirty="0" smtClean="0">
                <a:latin typeface="Calibri" panose="020F0502020204030204" pitchFamily="34" charset="0"/>
                <a:cs typeface="Calibri" panose="020F0502020204030204" pitchFamily="34" charset="0"/>
              </a:rPr>
              <a:t>this system to </a:t>
            </a:r>
            <a:r>
              <a:rPr lang="en-US" sz="2400" dirty="0">
                <a:latin typeface="Calibri" panose="020F0502020204030204" pitchFamily="34" charset="0"/>
                <a:cs typeface="Calibri" panose="020F0502020204030204" pitchFamily="34" charset="0"/>
              </a:rPr>
              <a:t>facilitate the check-in process of their guests, with membership-based priority.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system </a:t>
            </a:r>
            <a:r>
              <a:rPr lang="en-US" sz="2400" dirty="0" smtClean="0">
                <a:latin typeface="Calibri" panose="020F0502020204030204" pitchFamily="34" charset="0"/>
                <a:cs typeface="Calibri" panose="020F0502020204030204" pitchFamily="34" charset="0"/>
              </a:rPr>
              <a:t>is flexible </a:t>
            </a:r>
            <a:r>
              <a:rPr lang="en-US" sz="2400" dirty="0">
                <a:latin typeface="Calibri" panose="020F0502020204030204" pitchFamily="34" charset="0"/>
                <a:cs typeface="Calibri" panose="020F0502020204030204" pitchFamily="34" charset="0"/>
              </a:rPr>
              <a:t>to support varying business rules, a few user interface mechanisms (Front Desk, Housekeeping, and Reservation Services) and integration with third party systems </a:t>
            </a:r>
            <a:endParaRPr lang="en-US" sz="2400" dirty="0" smtClean="0">
              <a:latin typeface="Calibri" panose="020F0502020204030204" pitchFamily="34" charset="0"/>
              <a:cs typeface="Calibri" panose="020F0502020204030204" pitchFamily="34" charset="0"/>
            </a:endParaRPr>
          </a:p>
          <a:p>
            <a:r>
              <a:rPr lang="en-US" sz="2400" dirty="0" smtClean="0"/>
              <a:t>We followed </a:t>
            </a:r>
            <a:r>
              <a:rPr lang="en-US" sz="2400" dirty="0"/>
              <a:t>the Unified </a:t>
            </a:r>
            <a:r>
              <a:rPr lang="en-US" sz="2400" dirty="0" smtClean="0"/>
              <a:t>Process</a:t>
            </a:r>
            <a:endParaRPr lang="en-US" sz="2400" dirty="0"/>
          </a:p>
        </p:txBody>
      </p:sp>
    </p:spTree>
    <p:extLst>
      <p:ext uri="{BB962C8B-B14F-4D97-AF65-F5344CB8AC3E}">
        <p14:creationId xmlns:p14="http://schemas.microsoft.com/office/powerpoint/2010/main" val="176393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47071"/>
            <a:ext cx="9603275" cy="1049235"/>
          </a:xfrm>
        </p:spPr>
        <p:txBody>
          <a:bodyPr anchor="ctr"/>
          <a:lstStyle/>
          <a:p>
            <a:pPr algn="ctr"/>
            <a:r>
              <a:rPr lang="en-US" b="1" dirty="0" smtClean="0">
                <a:latin typeface="Calibri" panose="020F0502020204030204" pitchFamily="34" charset="0"/>
                <a:cs typeface="Calibri" panose="020F0502020204030204" pitchFamily="34" charset="0"/>
              </a:rPr>
              <a:t>Summary of system features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51579" y="1812175"/>
            <a:ext cx="9603275" cy="4073235"/>
          </a:xfrm>
        </p:spPr>
        <p:txBody>
          <a:bodyPr>
            <a:noAutofit/>
          </a:bodyPr>
          <a:lstStyle/>
          <a:p>
            <a:r>
              <a:rPr lang="en-US" sz="2400" dirty="0" smtClean="0">
                <a:latin typeface="Calibri" panose="020F0502020204030204" pitchFamily="34" charset="0"/>
                <a:cs typeface="Calibri" panose="020F0502020204030204" pitchFamily="34" charset="0"/>
              </a:rPr>
              <a:t>System designed for hotel </a:t>
            </a:r>
            <a:r>
              <a:rPr lang="en-US" sz="2400" dirty="0">
                <a:latin typeface="Calibri" panose="020F0502020204030204" pitchFamily="34" charset="0"/>
                <a:cs typeface="Calibri" panose="020F0502020204030204" pitchFamily="34" charset="0"/>
              </a:rPr>
              <a:t>operations.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Guests </a:t>
            </a:r>
            <a:r>
              <a:rPr lang="en-US" sz="2400" dirty="0">
                <a:latin typeface="Calibri" panose="020F0502020204030204" pitchFamily="34" charset="0"/>
                <a:cs typeface="Calibri" panose="020F0502020204030204" pitchFamily="34" charset="0"/>
              </a:rPr>
              <a:t>will be checked in by the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(worker) who will coordinate with housekeeping  (worker) to insure the rooms are </a:t>
            </a:r>
            <a:r>
              <a:rPr lang="en-US" sz="2400" dirty="0" smtClean="0">
                <a:latin typeface="Calibri" panose="020F0502020204030204" pitchFamily="34" charset="0"/>
                <a:cs typeface="Calibri" panose="020F0502020204030204" pitchFamily="34" charset="0"/>
              </a:rPr>
              <a:t>cleaned </a:t>
            </a:r>
            <a:r>
              <a:rPr lang="en-US" sz="2400" dirty="0">
                <a:latin typeface="Calibri" panose="020F0502020204030204" pitchFamily="34" charset="0"/>
                <a:cs typeface="Calibri" panose="020F0502020204030204" pitchFamily="34" charset="0"/>
              </a:rPr>
              <a:t>and ready for occupancy through the </a:t>
            </a:r>
            <a:r>
              <a:rPr lang="en-US" sz="2400" dirty="0" smtClean="0">
                <a:latin typeface="Calibri" panose="020F0502020204030204" pitchFamily="34" charset="0"/>
                <a:cs typeface="Calibri" panose="020F0502020204030204" pitchFamily="34" charset="0"/>
              </a:rPr>
              <a:t>system.</a:t>
            </a:r>
          </a:p>
          <a:p>
            <a:r>
              <a:rPr lang="en-US" sz="2400" dirty="0" err="1" smtClean="0">
                <a:latin typeface="Calibri" panose="020F0502020204030204" pitchFamily="34" charset="0"/>
                <a:cs typeface="Calibri" panose="020F0502020204030204" pitchFamily="34" charset="0"/>
              </a:rPr>
              <a:t>RoomService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will check minibar in room and enters minibar status in system as well. </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9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405508"/>
            <a:ext cx="9603275" cy="1049235"/>
          </a:xfrm>
        </p:spPr>
        <p:txBody>
          <a:bodyPr anchor="ctr"/>
          <a:lstStyle/>
          <a:p>
            <a:pPr algn="ctr"/>
            <a:r>
              <a:rPr lang="en-US" b="1" dirty="0" smtClean="0">
                <a:latin typeface="Calibri" panose="020F0502020204030204" pitchFamily="34" charset="0"/>
                <a:cs typeface="Calibri" panose="020F0502020204030204" pitchFamily="34" charset="0"/>
              </a:rPr>
              <a:t>Summary of system features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39091" y="2015732"/>
            <a:ext cx="10291156" cy="3653548"/>
          </a:xfrm>
        </p:spPr>
        <p:txBody>
          <a:bodyPr>
            <a:normAutofit lnSpcReduction="10000"/>
          </a:bodyPr>
          <a:lstStyle/>
          <a:p>
            <a:r>
              <a:rPr lang="en-US" sz="2400" dirty="0">
                <a:latin typeface="Calibri" panose="020F0502020204030204" pitchFamily="34" charset="0"/>
                <a:cs typeface="Calibri" panose="020F0502020204030204" pitchFamily="34" charset="0"/>
              </a:rPr>
              <a:t>Once rooms are clean and minibar restocked,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will check each Guest club-status (gold, silver or none- member) and assign rooms by priority. </a:t>
            </a:r>
          </a:p>
          <a:p>
            <a:r>
              <a:rPr lang="en-US" sz="2400" dirty="0">
                <a:latin typeface="Calibri" panose="020F0502020204030204" pitchFamily="34" charset="0"/>
                <a:cs typeface="Calibri" panose="020F0502020204030204" pitchFamily="34" charset="0"/>
              </a:rPr>
              <a:t>If the room is not clean the Guest will have to wait based on priority status. There will be interactions between the &lt;&lt;Patrons&gt;&gt;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a:t>
            </a:r>
          </a:p>
          <a:p>
            <a:r>
              <a:rPr lang="en-US" sz="2400" dirty="0">
                <a:latin typeface="Calibri" panose="020F0502020204030204" pitchFamily="34" charset="0"/>
                <a:cs typeface="Calibri" panose="020F0502020204030204" pitchFamily="34" charset="0"/>
              </a:rPr>
              <a:t>There is also interface so that each of the users &lt;&lt;Patron&gt;&gt;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may interact with each other the system as well</a:t>
            </a:r>
          </a:p>
          <a:p>
            <a:endParaRPr lang="en-US" dirty="0"/>
          </a:p>
        </p:txBody>
      </p:sp>
    </p:spTree>
    <p:extLst>
      <p:ext uri="{BB962C8B-B14F-4D97-AF65-F5344CB8AC3E}">
        <p14:creationId xmlns:p14="http://schemas.microsoft.com/office/powerpoint/2010/main" val="267288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99E4-6D33-4F30-A43E-55ED91E1D623}"/>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Central Use case 1</a:t>
            </a:r>
          </a:p>
        </p:txBody>
      </p:sp>
      <p:sp>
        <p:nvSpPr>
          <p:cNvPr id="3" name="Content Placeholder 2">
            <a:extLst>
              <a:ext uri="{FF2B5EF4-FFF2-40B4-BE49-F238E27FC236}">
                <a16:creationId xmlns:a16="http://schemas.microsoft.com/office/drawing/2014/main" id="{977B9898-47C2-40D3-A08D-837CFDB57D26}"/>
              </a:ext>
            </a:extLst>
          </p:cNvPr>
          <p:cNvSpPr>
            <a:spLocks noGrp="1"/>
          </p:cNvSpPr>
          <p:nvPr>
            <p:ph sz="half" idx="1"/>
          </p:nvPr>
        </p:nvSpPr>
        <p:spPr>
          <a:xfrm>
            <a:off x="548640" y="2010878"/>
            <a:ext cx="5543843" cy="3658402"/>
          </a:xfrm>
        </p:spPr>
        <p:txBody>
          <a:bodyPr>
            <a:normAutofit fontScale="25000" lnSpcReduction="20000"/>
          </a:bodyPr>
          <a:lstStyle/>
          <a:p>
            <a:r>
              <a:rPr lang="en-US" sz="5600" dirty="0"/>
              <a:t>HCIR: Patron Check In Room</a:t>
            </a:r>
          </a:p>
          <a:p>
            <a:r>
              <a:rPr lang="en-US" sz="5600" b="1" dirty="0"/>
              <a:t>Scope:</a:t>
            </a:r>
            <a:r>
              <a:rPr lang="en-US" sz="5600" dirty="0"/>
              <a:t> Hotel reservations: Check-In Patron.</a:t>
            </a:r>
          </a:p>
          <a:p>
            <a:r>
              <a:rPr lang="en-US" sz="5600" dirty="0"/>
              <a:t> </a:t>
            </a:r>
          </a:p>
          <a:p>
            <a:r>
              <a:rPr lang="en-US" sz="5600" b="1" dirty="0"/>
              <a:t>Level:</a:t>
            </a:r>
            <a:r>
              <a:rPr lang="en-US" sz="5600" dirty="0"/>
              <a:t> User Goal</a:t>
            </a:r>
          </a:p>
          <a:p>
            <a:r>
              <a:rPr lang="en-US" sz="5600" b="1" dirty="0"/>
              <a:t>Primary Actor</a:t>
            </a:r>
            <a:r>
              <a:rPr lang="en-US" sz="5600" dirty="0"/>
              <a:t>: </a:t>
            </a:r>
            <a:r>
              <a:rPr lang="en-US" sz="5600" dirty="0" err="1"/>
              <a:t>FrontDest</a:t>
            </a:r>
            <a:endParaRPr lang="en-US" sz="5600" dirty="0"/>
          </a:p>
          <a:p>
            <a:pPr marL="0" indent="0">
              <a:buNone/>
            </a:pPr>
            <a:endParaRPr lang="en-US" sz="5600" dirty="0"/>
          </a:p>
          <a:p>
            <a:r>
              <a:rPr lang="en-US" sz="5600" b="1" dirty="0"/>
              <a:t>Preconditions:</a:t>
            </a:r>
            <a:endParaRPr lang="en-US" sz="5600" dirty="0"/>
          </a:p>
          <a:p>
            <a:r>
              <a:rPr lang="en-US" sz="5600" dirty="0" err="1"/>
              <a:t>FrontDesk</a:t>
            </a:r>
            <a:r>
              <a:rPr lang="en-US" sz="5600" dirty="0"/>
              <a:t> has logged in to the System. Patron must have confirmation number after previously reserving online. System has  Patron’s reservation already stored in with name and confirmation number. Rooms must be clean and minibar must be restocked. Also the Patron must have priority status. </a:t>
            </a:r>
          </a:p>
          <a:p>
            <a:endParaRPr lang="en-US" dirty="0"/>
          </a:p>
        </p:txBody>
      </p:sp>
      <p:sp>
        <p:nvSpPr>
          <p:cNvPr id="4" name="Content Placeholder 3">
            <a:extLst>
              <a:ext uri="{FF2B5EF4-FFF2-40B4-BE49-F238E27FC236}">
                <a16:creationId xmlns:a16="http://schemas.microsoft.com/office/drawing/2014/main" id="{BED3BABA-D58F-4511-9BCF-FD84EEB6AB0C}"/>
              </a:ext>
            </a:extLst>
          </p:cNvPr>
          <p:cNvSpPr>
            <a:spLocks noGrp="1"/>
          </p:cNvSpPr>
          <p:nvPr>
            <p:ph sz="half" idx="2"/>
          </p:nvPr>
        </p:nvSpPr>
        <p:spPr>
          <a:xfrm>
            <a:off x="6252034" y="1858024"/>
            <a:ext cx="5444836" cy="3441520"/>
          </a:xfrm>
        </p:spPr>
        <p:txBody>
          <a:bodyPr>
            <a:noAutofit/>
          </a:bodyPr>
          <a:lstStyle/>
          <a:p>
            <a:r>
              <a:rPr lang="en-US" sz="1400" b="1" dirty="0"/>
              <a:t>Success Guarantee (Post Condition)</a:t>
            </a:r>
            <a:r>
              <a:rPr lang="en-US" sz="1400" dirty="0"/>
              <a:t>:</a:t>
            </a:r>
          </a:p>
          <a:p>
            <a:r>
              <a:rPr lang="en-US" sz="1400" dirty="0"/>
              <a:t>Patron has a reservation already in the system and a confirmation number. Room is Vacant, clean and Minibar is restocked. Priority by membership is honored</a:t>
            </a:r>
            <a:r>
              <a:rPr lang="en-US" sz="1400" dirty="0" smtClean="0"/>
              <a:t>.</a:t>
            </a:r>
            <a:r>
              <a:rPr lang="en-US" sz="1400" dirty="0"/>
              <a:t> </a:t>
            </a:r>
          </a:p>
          <a:p>
            <a:pPr marL="0" indent="0">
              <a:buNone/>
            </a:pPr>
            <a:endParaRPr lang="en-US" sz="1400" dirty="0"/>
          </a:p>
          <a:p>
            <a:r>
              <a:rPr lang="en-US" sz="1400" dirty="0"/>
              <a:t> </a:t>
            </a:r>
          </a:p>
          <a:p>
            <a:endParaRPr lang="en-US" sz="1400" dirty="0"/>
          </a:p>
        </p:txBody>
      </p:sp>
    </p:spTree>
    <p:extLst>
      <p:ext uri="{BB962C8B-B14F-4D97-AF65-F5344CB8AC3E}">
        <p14:creationId xmlns:p14="http://schemas.microsoft.com/office/powerpoint/2010/main" val="97732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AF38-5AC7-4CFA-8ADB-0607A519C6AB}"/>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Central Use case 1</a:t>
            </a:r>
            <a:endParaRPr lang="en-US" dirty="0"/>
          </a:p>
        </p:txBody>
      </p:sp>
      <p:sp>
        <p:nvSpPr>
          <p:cNvPr id="3" name="Content Placeholder 2">
            <a:extLst>
              <a:ext uri="{FF2B5EF4-FFF2-40B4-BE49-F238E27FC236}">
                <a16:creationId xmlns:a16="http://schemas.microsoft.com/office/drawing/2014/main" id="{4F1639CC-5566-4F0E-893A-758DDFCE7C01}"/>
              </a:ext>
            </a:extLst>
          </p:cNvPr>
          <p:cNvSpPr>
            <a:spLocks noGrp="1"/>
          </p:cNvSpPr>
          <p:nvPr>
            <p:ph sz="half" idx="1"/>
          </p:nvPr>
        </p:nvSpPr>
        <p:spPr>
          <a:xfrm>
            <a:off x="507076" y="2010878"/>
            <a:ext cx="5585407" cy="3448595"/>
          </a:xfrm>
        </p:spPr>
        <p:txBody>
          <a:bodyPr>
            <a:noAutofit/>
          </a:bodyPr>
          <a:lstStyle/>
          <a:p>
            <a:r>
              <a:rPr lang="en-US" sz="1800" dirty="0"/>
              <a:t>UCOR: Patron Check Out Room</a:t>
            </a:r>
          </a:p>
          <a:p>
            <a:r>
              <a:rPr lang="en-US" sz="1800" b="1" dirty="0"/>
              <a:t>Scope</a:t>
            </a:r>
            <a:r>
              <a:rPr lang="en-US" sz="1800" dirty="0"/>
              <a:t>: Hotel reservations: Check-Out Patron.</a:t>
            </a:r>
          </a:p>
          <a:p>
            <a:r>
              <a:rPr lang="en-US" sz="1800" b="1" dirty="0"/>
              <a:t>Level</a:t>
            </a:r>
            <a:r>
              <a:rPr lang="en-US" sz="1800" dirty="0"/>
              <a:t>: User Goal</a:t>
            </a:r>
          </a:p>
          <a:p>
            <a:r>
              <a:rPr lang="en-US" sz="1800" b="1" dirty="0"/>
              <a:t>Primary Actor</a:t>
            </a:r>
            <a:r>
              <a:rPr lang="en-US" sz="1800" dirty="0"/>
              <a:t>: Patron</a:t>
            </a:r>
          </a:p>
          <a:p>
            <a:r>
              <a:rPr lang="en-US" sz="1800" b="1" dirty="0"/>
              <a:t>Preconditions</a:t>
            </a:r>
            <a:r>
              <a:rPr lang="en-US" sz="1800" dirty="0"/>
              <a:t>:</a:t>
            </a:r>
          </a:p>
          <a:p>
            <a:r>
              <a:rPr lang="en-US" sz="1800" dirty="0" err="1"/>
              <a:t>HouseKeeping</a:t>
            </a:r>
            <a:r>
              <a:rPr lang="en-US" sz="1800" dirty="0"/>
              <a:t> Checks if Room is occupied. </a:t>
            </a:r>
            <a:r>
              <a:rPr lang="en-US" sz="1800" dirty="0" err="1"/>
              <a:t>FrontDesk</a:t>
            </a:r>
            <a:r>
              <a:rPr lang="en-US" sz="1800" dirty="0"/>
              <a:t> Logs into system to check if room is occupied. Patron must leave room or will be charged for another night.</a:t>
            </a:r>
          </a:p>
          <a:p>
            <a:endParaRPr lang="en-US" sz="1800" dirty="0"/>
          </a:p>
        </p:txBody>
      </p:sp>
      <p:sp>
        <p:nvSpPr>
          <p:cNvPr id="4" name="Content Placeholder 3">
            <a:extLst>
              <a:ext uri="{FF2B5EF4-FFF2-40B4-BE49-F238E27FC236}">
                <a16:creationId xmlns:a16="http://schemas.microsoft.com/office/drawing/2014/main" id="{3BD21213-64B4-48BA-A5A3-A6C850D71D30}"/>
              </a:ext>
            </a:extLst>
          </p:cNvPr>
          <p:cNvSpPr>
            <a:spLocks noGrp="1"/>
          </p:cNvSpPr>
          <p:nvPr>
            <p:ph sz="half" idx="2"/>
          </p:nvPr>
        </p:nvSpPr>
        <p:spPr>
          <a:xfrm>
            <a:off x="5827222" y="1849712"/>
            <a:ext cx="6517178" cy="3818192"/>
          </a:xfrm>
        </p:spPr>
        <p:txBody>
          <a:bodyPr>
            <a:noAutofit/>
          </a:bodyPr>
          <a:lstStyle/>
          <a:p>
            <a:r>
              <a:rPr lang="en-US" sz="1400" b="1" dirty="0"/>
              <a:t>Success Guarantee (Post Condition):</a:t>
            </a:r>
            <a:endParaRPr lang="en-US" sz="1400" dirty="0"/>
          </a:p>
          <a:p>
            <a:r>
              <a:rPr lang="en-US" sz="1400" dirty="0"/>
              <a:t>Patron is out of room and checked out with front desk. </a:t>
            </a:r>
            <a:r>
              <a:rPr lang="en-US" sz="1400" dirty="0" err="1"/>
              <a:t>MiniBar</a:t>
            </a:r>
            <a:r>
              <a:rPr lang="en-US" sz="1400" dirty="0"/>
              <a:t> is restocked and </a:t>
            </a:r>
            <a:r>
              <a:rPr lang="en-US" sz="1400" dirty="0" smtClean="0"/>
              <a:t>  </a:t>
            </a:r>
            <a:r>
              <a:rPr lang="en-US" sz="1400" dirty="0"/>
              <a:t>rooms are vacant and clean. All </a:t>
            </a:r>
            <a:r>
              <a:rPr lang="en-US" sz="1400" dirty="0" err="1"/>
              <a:t>MiniBar</a:t>
            </a:r>
            <a:r>
              <a:rPr lang="en-US" sz="1400" dirty="0"/>
              <a:t> restocking fees are paid</a:t>
            </a:r>
            <a:r>
              <a:rPr lang="en-US" sz="1400" dirty="0" smtClean="0"/>
              <a:t>.</a:t>
            </a:r>
            <a:r>
              <a:rPr lang="en-US" sz="1400" dirty="0"/>
              <a:t> </a:t>
            </a:r>
          </a:p>
          <a:p>
            <a:pPr marL="0" indent="0">
              <a:buNone/>
            </a:pPr>
            <a:r>
              <a:rPr lang="en-US" sz="1400" b="1" dirty="0"/>
              <a:t>Main Success Scenario (Basic Flow):</a:t>
            </a:r>
            <a:endParaRPr lang="en-US" sz="1400" dirty="0"/>
          </a:p>
          <a:p>
            <a:pPr lvl="0"/>
            <a:r>
              <a:rPr lang="en-US" sz="1400" dirty="0"/>
              <a:t>Patron leaves the room.</a:t>
            </a:r>
          </a:p>
          <a:p>
            <a:pPr lvl="0"/>
            <a:r>
              <a:rPr lang="en-US" sz="1400" dirty="0" err="1"/>
              <a:t>HouseKeeping</a:t>
            </a:r>
            <a:r>
              <a:rPr lang="en-US" sz="1400" dirty="0"/>
              <a:t> checks room occupancy.</a:t>
            </a:r>
          </a:p>
          <a:p>
            <a:pPr lvl="0"/>
            <a:r>
              <a:rPr lang="en-US" sz="1400" dirty="0" err="1"/>
              <a:t>HouseKeeping</a:t>
            </a:r>
            <a:r>
              <a:rPr lang="en-US" sz="1400" dirty="0"/>
              <a:t> marks the room as Vacant Dirty (VD) in system once patron leaves.</a:t>
            </a:r>
          </a:p>
          <a:p>
            <a:pPr lvl="0"/>
            <a:r>
              <a:rPr lang="en-US" sz="1400" dirty="0" err="1"/>
              <a:t>InRoomDinning</a:t>
            </a:r>
            <a:r>
              <a:rPr lang="en-US" sz="1400" dirty="0"/>
              <a:t> checks </a:t>
            </a:r>
            <a:r>
              <a:rPr lang="en-US" sz="1400" dirty="0" err="1"/>
              <a:t>MiniBar</a:t>
            </a:r>
            <a:r>
              <a:rPr lang="en-US" sz="1400" dirty="0"/>
              <a:t> in Room. </a:t>
            </a:r>
          </a:p>
          <a:p>
            <a:pPr lvl="0"/>
            <a:r>
              <a:rPr lang="en-US" sz="1400" dirty="0" err="1"/>
              <a:t>InRoomDinning</a:t>
            </a:r>
            <a:r>
              <a:rPr lang="en-US" sz="1400" dirty="0"/>
              <a:t> marks </a:t>
            </a:r>
            <a:r>
              <a:rPr lang="en-US" sz="1400" dirty="0" err="1"/>
              <a:t>MiniBar</a:t>
            </a:r>
            <a:r>
              <a:rPr lang="en-US" sz="1400" dirty="0"/>
              <a:t> Not Restocked (MBNR) in System once Patron leaves Room.</a:t>
            </a:r>
          </a:p>
          <a:p>
            <a:r>
              <a:rPr lang="en-US" sz="1400" b="1" dirty="0"/>
              <a:t>Extensions (Alternative Flow):</a:t>
            </a:r>
            <a:endParaRPr lang="en-US" sz="1400" dirty="0"/>
          </a:p>
          <a:p>
            <a:r>
              <a:rPr lang="en-US" sz="1400" dirty="0"/>
              <a:t>	</a:t>
            </a:r>
            <a:r>
              <a:rPr lang="en-US" sz="1400" dirty="0" smtClean="0"/>
              <a:t> </a:t>
            </a:r>
            <a:r>
              <a:rPr lang="en-US" sz="1400" dirty="0"/>
              <a:t>Patron does not leave the Room so that Room is still Occupied (OC).</a:t>
            </a:r>
          </a:p>
          <a:p>
            <a:endParaRPr lang="en-US" sz="1400" dirty="0"/>
          </a:p>
        </p:txBody>
      </p:sp>
    </p:spTree>
    <p:extLst>
      <p:ext uri="{BB962C8B-B14F-4D97-AF65-F5344CB8AC3E}">
        <p14:creationId xmlns:p14="http://schemas.microsoft.com/office/powerpoint/2010/main" val="42162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693" y="280461"/>
            <a:ext cx="9607661" cy="1056319"/>
          </a:xfrm>
        </p:spPr>
        <p:txBody>
          <a:bodyPr>
            <a:normAutofit/>
          </a:bodyPr>
          <a:lstStyle/>
          <a:p>
            <a:pPr algn="ctr"/>
            <a:r>
              <a:rPr lang="en-US" b="1" dirty="0" smtClean="0">
                <a:latin typeface="Calibri" panose="020F0502020204030204" pitchFamily="34" charset="0"/>
                <a:cs typeface="Calibri" panose="020F0502020204030204" pitchFamily="34" charset="0"/>
              </a:rPr>
              <a:t>System sequence diagram</a:t>
            </a:r>
            <a:endParaRPr lang="en-US" b="1" dirty="0">
              <a:latin typeface="Calibri" panose="020F0502020204030204" pitchFamily="34" charset="0"/>
              <a:cs typeface="Calibri" panose="020F0502020204030204" pitchFamily="34" charset="0"/>
            </a:endParaRPr>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47191" y="1928812"/>
            <a:ext cx="4037507" cy="4172729"/>
          </a:xfrm>
          <a:prstGeom prst="rect">
            <a:avLst/>
          </a:prstGeom>
          <a:noFill/>
          <a:ln>
            <a:noFill/>
          </a:ln>
        </p:spPr>
      </p:pic>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591993" y="1877108"/>
            <a:ext cx="4462859" cy="4241059"/>
          </a:xfrm>
          <a:prstGeom prst="rect">
            <a:avLst/>
          </a:prstGeom>
          <a:noFill/>
          <a:ln>
            <a:noFill/>
          </a:ln>
        </p:spPr>
      </p:pic>
    </p:spTree>
    <p:extLst>
      <p:ext uri="{BB962C8B-B14F-4D97-AF65-F5344CB8AC3E}">
        <p14:creationId xmlns:p14="http://schemas.microsoft.com/office/powerpoint/2010/main" val="411579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916" y="413821"/>
            <a:ext cx="9603275" cy="1049235"/>
          </a:xfrm>
        </p:spPr>
        <p:txBody>
          <a:bodyPr>
            <a:normAutofit/>
          </a:bodyPr>
          <a:lstStyle/>
          <a:p>
            <a:pPr algn="ctr"/>
            <a:r>
              <a:rPr lang="en-US" sz="2800" b="1" dirty="0" smtClean="0">
                <a:latin typeface="Calibri" panose="020F0502020204030204" pitchFamily="34" charset="0"/>
                <a:cs typeface="Calibri" panose="020F0502020204030204" pitchFamily="34" charset="0"/>
              </a:rPr>
              <a:t>Domain class diagram</a:t>
            </a:r>
            <a:endParaRPr lang="en-US" sz="28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1429790" y="1853754"/>
            <a:ext cx="9686401" cy="4222849"/>
          </a:xfrm>
          <a:prstGeom prst="rect">
            <a:avLst/>
          </a:prstGeom>
        </p:spPr>
      </p:pic>
    </p:spTree>
    <p:extLst>
      <p:ext uri="{BB962C8B-B14F-4D97-AF65-F5344CB8AC3E}">
        <p14:creationId xmlns:p14="http://schemas.microsoft.com/office/powerpoint/2010/main" val="183783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1907-2B50-47B1-BC16-BA9802B83033}"/>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Reverse engineered Class Diagram</a:t>
            </a:r>
            <a:endParaRPr lang="en-US" dirty="0"/>
          </a:p>
        </p:txBody>
      </p:sp>
      <p:sp>
        <p:nvSpPr>
          <p:cNvPr id="3" name="Content Placeholder 2">
            <a:extLst>
              <a:ext uri="{FF2B5EF4-FFF2-40B4-BE49-F238E27FC236}">
                <a16:creationId xmlns:a16="http://schemas.microsoft.com/office/drawing/2014/main" id="{D8992F48-4428-46AF-BA35-1C409BD427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30858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112</TotalTime>
  <Words>408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Seis 635: Software analysis and design    Hotel Checking system   </vt:lpstr>
      <vt:lpstr>introduction</vt:lpstr>
      <vt:lpstr>Summary of system features</vt:lpstr>
      <vt:lpstr>Summary of system features</vt:lpstr>
      <vt:lpstr>Central Use case 1</vt:lpstr>
      <vt:lpstr>Central Use case 1</vt:lpstr>
      <vt:lpstr>System sequence diagram</vt:lpstr>
      <vt:lpstr>Domain class diagram</vt:lpstr>
      <vt:lpstr>Reverse engineered Class Diagram</vt:lpstr>
      <vt:lpstr>One code smell</vt:lpstr>
    </vt:vector>
  </TitlesOfParts>
  <Company>University of St. Thomas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final presentation</dc:title>
  <dc:creator>Yemmene, Patrice A.</dc:creator>
  <cp:lastModifiedBy>Yemmene, Patrice A.</cp:lastModifiedBy>
  <cp:revision>11</cp:revision>
  <dcterms:created xsi:type="dcterms:W3CDTF">2018-05-10T03:54:21Z</dcterms:created>
  <dcterms:modified xsi:type="dcterms:W3CDTF">2018-05-11T01:18:03Z</dcterms:modified>
</cp:coreProperties>
</file>