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2034745" y="4284124"/>
            <a:ext cx="807805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rot="9044306">
            <a:off x="11241086" y="4091705"/>
            <a:ext cx="170002" cy="146553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 rot="4836188">
            <a:off x="11395188" y="2857377"/>
            <a:ext cx="236683" cy="204036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4836188">
            <a:off x="11235406" y="3555778"/>
            <a:ext cx="236683" cy="204036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 flipH="1" rot="10800000">
            <a:off x="-16706" y="2394856"/>
            <a:ext cx="5488210" cy="4489174"/>
            <a:chOff x="2438347" y="1509485"/>
            <a:chExt cx="6139543" cy="5021943"/>
          </a:xfrm>
        </p:grpSpPr>
        <p:sp>
          <p:nvSpPr>
            <p:cNvPr id="90" name="Google Shape;90;p14"/>
            <p:cNvSpPr/>
            <p:nvPr/>
          </p:nvSpPr>
          <p:spPr>
            <a:xfrm rot="10800000">
              <a:off x="3570462" y="1970314"/>
              <a:ext cx="5007428" cy="4316748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2576524" y="2838169"/>
              <a:ext cx="427880" cy="368862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2777400" y="3667859"/>
              <a:ext cx="2759746" cy="237909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10800000">
              <a:off x="4942060" y="6131971"/>
              <a:ext cx="413658" cy="399457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6241382" y="4266573"/>
              <a:ext cx="427880" cy="368862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3425867" y="4188494"/>
              <a:ext cx="1462810" cy="1337820"/>
            </a:xfrm>
            <a:prstGeom prst="triangle">
              <a:avLst>
                <a:gd fmla="val 50000" name="adj"/>
              </a:avLst>
            </a:prstGeom>
            <a:solidFill>
              <a:srgbClr val="516D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2438347" y="1509485"/>
              <a:ext cx="5007428" cy="4316748"/>
            </a:xfrm>
            <a:prstGeom prst="triangle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4"/>
          <p:cNvSpPr/>
          <p:nvPr/>
        </p:nvSpPr>
        <p:spPr>
          <a:xfrm>
            <a:off x="83814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2018/8/11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38547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61054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10800000">
            <a:off x="9796758" y="-1"/>
            <a:ext cx="1981912" cy="1708545"/>
          </a:xfrm>
          <a:custGeom>
            <a:pathLst>
              <a:path extrusionOk="0" h="2104573" w="2441304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 rot="10800000">
            <a:off x="10557563" y="71201"/>
            <a:ext cx="1634490" cy="1757883"/>
          </a:xfrm>
          <a:custGeom>
            <a:pathLst>
              <a:path extrusionOk="0" h="2165347" w="2013353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10824598" y="272314"/>
            <a:ext cx="1150082" cy="991450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 rot="10800000">
            <a:off x="10099375" y="1533913"/>
            <a:ext cx="537399" cy="463275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 rot="10800000">
            <a:off x="11675689" y="1953679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 rot="10800000">
            <a:off x="10924617" y="2582852"/>
            <a:ext cx="230499" cy="198706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 rot="10800000">
            <a:off x="10922921" y="2071208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 rot="10800000">
            <a:off x="11230640" y="2203504"/>
            <a:ext cx="325834" cy="280891"/>
          </a:xfrm>
          <a:prstGeom prst="triangle">
            <a:avLst>
              <a:gd fmla="val 50000" name="adj"/>
            </a:avLst>
          </a:pr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9655494" y="1054522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301133" y="2331052"/>
            <a:ext cx="760095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CB692"/>
                </a:solidFill>
                <a:latin typeface="Arial"/>
                <a:ea typeface="Arial"/>
                <a:cs typeface="Arial"/>
                <a:sym typeface="Arial"/>
              </a:rPr>
              <a:t>Credit card default</a:t>
            </a:r>
            <a:endParaRPr b="1" sz="5000">
              <a:solidFill>
                <a:srgbClr val="0CB6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426931" y="4954829"/>
            <a:ext cx="52208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16D82"/>
                </a:solidFill>
                <a:latin typeface="Arial"/>
                <a:ea typeface="Arial"/>
                <a:cs typeface="Arial"/>
                <a:sym typeface="Arial"/>
              </a:rPr>
              <a:t>Group 6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16D8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16D82"/>
                </a:solidFill>
                <a:latin typeface="Arial"/>
                <a:ea typeface="Arial"/>
                <a:cs typeface="Arial"/>
                <a:sym typeface="Arial"/>
              </a:rPr>
              <a:t>Noah Olsen    Jianing Wang     Jia Chen                 </a:t>
            </a:r>
            <a:endParaRPr sz="2000">
              <a:solidFill>
                <a:srgbClr val="516D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Neuron network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4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65" name="Google Shape;265;p24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4" name="Google Shape;274;p24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4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5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82" name="Google Shape;282;p25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25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6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99" name="Google Shape;299;p26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8" name="Google Shape;308;p26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26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Naïve bayes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8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323" name="Google Shape;323;p28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Google Shape;332;p28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28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9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340" name="Google Shape;340;p2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p29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9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357" name="Google Shape;357;p30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6" name="Google Shape;366;p30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30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2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381" name="Google Shape;381;p32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0" name="Google Shape;390;p32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32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10800000">
            <a:off x="9721696" y="0"/>
            <a:ext cx="2115043" cy="1823314"/>
          </a:xfrm>
          <a:custGeom>
            <a:pathLst>
              <a:path extrusionOk="0" h="2104573" w="2441304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 rot="10800000">
            <a:off x="10450593" y="61686"/>
            <a:ext cx="1744285" cy="1875966"/>
          </a:xfrm>
          <a:custGeom>
            <a:pathLst>
              <a:path extrusionOk="0" h="2165347" w="2013353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 rot="10800000">
            <a:off x="10779218" y="235921"/>
            <a:ext cx="1227337" cy="1058049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rot="10800000">
            <a:off x="10273951" y="1328919"/>
            <a:ext cx="573499" cy="494395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rot="10800000">
            <a:off x="11709944" y="1692585"/>
            <a:ext cx="199695" cy="172151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 rot="10800000">
            <a:off x="11096824" y="2237674"/>
            <a:ext cx="199695" cy="172151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 rot="10800000">
            <a:off x="11057778" y="1794408"/>
            <a:ext cx="199695" cy="172151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 rot="10800000">
            <a:off x="11296518" y="1909024"/>
            <a:ext cx="347721" cy="299759"/>
          </a:xfrm>
          <a:prstGeom prst="triangle">
            <a:avLst>
              <a:gd fmla="val 50000" name="adj"/>
            </a:avLst>
          </a:pr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 rot="10800000">
            <a:off x="9959732" y="913594"/>
            <a:ext cx="199695" cy="172151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25045" y="2054431"/>
            <a:ext cx="7058933" cy="399076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1315557" y="735793"/>
            <a:ext cx="4470687" cy="1029745"/>
            <a:chOff x="4646351" y="1122630"/>
            <a:chExt cx="4470687" cy="1029745"/>
          </a:xfrm>
        </p:grpSpPr>
        <p:sp>
          <p:nvSpPr>
            <p:cNvPr id="127" name="Google Shape;127;p15"/>
            <p:cNvSpPr/>
            <p:nvPr/>
          </p:nvSpPr>
          <p:spPr>
            <a:xfrm>
              <a:off x="4646351" y="1122630"/>
              <a:ext cx="4470687" cy="921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646352" y="2044363"/>
              <a:ext cx="972108" cy="10801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792332" y="2280909"/>
            <a:ext cx="4661467" cy="369332"/>
            <a:chOff x="5656526" y="2414734"/>
            <a:chExt cx="4661467" cy="369332"/>
          </a:xfrm>
        </p:grpSpPr>
        <p:sp>
          <p:nvSpPr>
            <p:cNvPr id="130" name="Google Shape;130;p15"/>
            <p:cNvSpPr/>
            <p:nvPr/>
          </p:nvSpPr>
          <p:spPr>
            <a:xfrm>
              <a:off x="5656526" y="2491388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537574" y="2414734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Data introduction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051318" y="2414734"/>
              <a:ext cx="272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1</a:t>
              </a: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1792332" y="2933491"/>
            <a:ext cx="4661467" cy="369332"/>
            <a:chOff x="5656526" y="3068519"/>
            <a:chExt cx="4661467" cy="369332"/>
          </a:xfrm>
        </p:grpSpPr>
        <p:sp>
          <p:nvSpPr>
            <p:cNvPr id="134" name="Google Shape;134;p15"/>
            <p:cNvSpPr/>
            <p:nvPr/>
          </p:nvSpPr>
          <p:spPr>
            <a:xfrm>
              <a:off x="5656526" y="3138454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537574" y="3068519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Random Forest 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037693" y="3068519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2</a:t>
              </a:r>
              <a:endParaRPr/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1792332" y="3586073"/>
            <a:ext cx="4661467" cy="369332"/>
            <a:chOff x="5656526" y="3716591"/>
            <a:chExt cx="4661467" cy="369332"/>
          </a:xfrm>
        </p:grpSpPr>
        <p:sp>
          <p:nvSpPr>
            <p:cNvPr id="138" name="Google Shape;138;p15"/>
            <p:cNvSpPr/>
            <p:nvPr/>
          </p:nvSpPr>
          <p:spPr>
            <a:xfrm>
              <a:off x="5656526" y="3785520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537574" y="3716591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Neuron Network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034487" y="3716591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3</a:t>
              </a: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1792332" y="4238655"/>
            <a:ext cx="4661467" cy="369332"/>
            <a:chOff x="5656526" y="4364663"/>
            <a:chExt cx="4661467" cy="369332"/>
          </a:xfrm>
        </p:grpSpPr>
        <p:sp>
          <p:nvSpPr>
            <p:cNvPr id="142" name="Google Shape;142;p15"/>
            <p:cNvSpPr/>
            <p:nvPr/>
          </p:nvSpPr>
          <p:spPr>
            <a:xfrm>
              <a:off x="5656526" y="4432587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537574" y="4364663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Naïve Bayes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037693" y="43646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4</a:t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1792332" y="4891238"/>
            <a:ext cx="4661467" cy="369332"/>
            <a:chOff x="5656526" y="4364663"/>
            <a:chExt cx="4661467" cy="369332"/>
          </a:xfrm>
        </p:grpSpPr>
        <p:sp>
          <p:nvSpPr>
            <p:cNvPr id="146" name="Google Shape;146;p15"/>
            <p:cNvSpPr/>
            <p:nvPr/>
          </p:nvSpPr>
          <p:spPr>
            <a:xfrm>
              <a:off x="5656526" y="4432587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37574" y="4364663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SVM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037693" y="43646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5</a:t>
              </a: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1792332" y="5444510"/>
            <a:ext cx="4661467" cy="369332"/>
            <a:chOff x="5656526" y="4364663"/>
            <a:chExt cx="4661467" cy="369332"/>
          </a:xfrm>
        </p:grpSpPr>
        <p:sp>
          <p:nvSpPr>
            <p:cNvPr id="150" name="Google Shape;150;p15"/>
            <p:cNvSpPr/>
            <p:nvPr/>
          </p:nvSpPr>
          <p:spPr>
            <a:xfrm>
              <a:off x="5656526" y="4432587"/>
              <a:ext cx="216024" cy="216024"/>
            </a:xfrm>
            <a:prstGeom prst="ellipse">
              <a:avLst/>
            </a:prstGeom>
            <a:solidFill>
              <a:srgbClr val="50C8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537574" y="4364663"/>
              <a:ext cx="3780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80">
                  <a:solidFill>
                    <a:srgbClr val="50C8AE"/>
                  </a:solidFill>
                  <a:latin typeface="Arial"/>
                  <a:ea typeface="Arial"/>
                  <a:cs typeface="Arial"/>
                  <a:sym typeface="Arial"/>
                </a:rPr>
                <a:t>Conclusion </a:t>
              </a:r>
              <a:endParaRPr sz="148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037693" y="43646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50C8AE"/>
                  </a:solidFill>
                  <a:latin typeface="Impact"/>
                  <a:ea typeface="Impact"/>
                  <a:cs typeface="Impact"/>
                  <a:sym typeface="Impact"/>
                </a:rPr>
                <a:t>6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3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398" name="Google Shape;398;p33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7" name="Google Shape;407;p33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33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4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415" name="Google Shape;415;p34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4" name="Google Shape;424;p34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34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36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439" name="Google Shape;439;p36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8" name="Google Shape;448;p36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36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-53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7"/>
          <p:cNvSpPr/>
          <p:nvPr/>
        </p:nvSpPr>
        <p:spPr>
          <a:xfrm rot="9044306">
            <a:off x="11241086" y="4091705"/>
            <a:ext cx="170002" cy="146553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/>
          <p:nvPr/>
        </p:nvSpPr>
        <p:spPr>
          <a:xfrm rot="4836188">
            <a:off x="11395188" y="2857377"/>
            <a:ext cx="236683" cy="204036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 rot="4836188">
            <a:off x="11235406" y="3555778"/>
            <a:ext cx="236683" cy="204036"/>
          </a:xfrm>
          <a:prstGeom prst="triangle">
            <a:avLst>
              <a:gd fmla="val 50000" name="adj"/>
            </a:avLst>
          </a:prstGeom>
          <a:solidFill>
            <a:srgbClr val="0CB692"/>
          </a:solidFill>
          <a:ln cap="flat" cmpd="sng" w="12700">
            <a:solidFill>
              <a:srgbClr val="0CB6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37"/>
          <p:cNvGrpSpPr/>
          <p:nvPr/>
        </p:nvGrpSpPr>
        <p:grpSpPr>
          <a:xfrm flipH="1" rot="10800000">
            <a:off x="-16706" y="2394856"/>
            <a:ext cx="5488210" cy="4489174"/>
            <a:chOff x="2438347" y="1509485"/>
            <a:chExt cx="6139543" cy="5021943"/>
          </a:xfrm>
        </p:grpSpPr>
        <p:sp>
          <p:nvSpPr>
            <p:cNvPr id="460" name="Google Shape;460;p37"/>
            <p:cNvSpPr/>
            <p:nvPr/>
          </p:nvSpPr>
          <p:spPr>
            <a:xfrm rot="10800000">
              <a:off x="3570462" y="1970314"/>
              <a:ext cx="5007428" cy="4316748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 rot="10800000">
              <a:off x="2576524" y="2838169"/>
              <a:ext cx="427880" cy="368862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 rot="10800000">
              <a:off x="2777400" y="3667859"/>
              <a:ext cx="2759746" cy="237909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 rot="10800000">
              <a:off x="4942060" y="6131971"/>
              <a:ext cx="413658" cy="399457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 rot="10800000">
              <a:off x="6241382" y="4266573"/>
              <a:ext cx="427880" cy="368862"/>
            </a:xfrm>
            <a:prstGeom prst="triangle">
              <a:avLst>
                <a:gd fmla="val 50000" name="adj"/>
              </a:avLst>
            </a:prstGeom>
            <a:solidFill>
              <a:srgbClr val="0CB692"/>
            </a:solidFill>
            <a:ln cap="flat" cmpd="sng" w="12700">
              <a:solidFill>
                <a:srgbClr val="0CB6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 rot="10800000">
              <a:off x="3425867" y="4188494"/>
              <a:ext cx="1462810" cy="1337820"/>
            </a:xfrm>
            <a:prstGeom prst="triangle">
              <a:avLst>
                <a:gd fmla="val 50000" name="adj"/>
              </a:avLst>
            </a:prstGeom>
            <a:solidFill>
              <a:srgbClr val="516D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 rot="10800000">
              <a:off x="2438347" y="1509485"/>
              <a:ext cx="5007428" cy="4316748"/>
            </a:xfrm>
            <a:prstGeom prst="triangle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37"/>
          <p:cNvSpPr/>
          <p:nvPr/>
        </p:nvSpPr>
        <p:spPr>
          <a:xfrm>
            <a:off x="83814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2018/8/11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4038547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861054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/>
          <p:nvPr/>
        </p:nvSpPr>
        <p:spPr>
          <a:xfrm rot="10800000">
            <a:off x="9796758" y="-1"/>
            <a:ext cx="1981912" cy="1708545"/>
          </a:xfrm>
          <a:custGeom>
            <a:pathLst>
              <a:path extrusionOk="0" h="2104573" w="2441304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 rot="10800000">
            <a:off x="10557563" y="71201"/>
            <a:ext cx="1634490" cy="1757883"/>
          </a:xfrm>
          <a:custGeom>
            <a:pathLst>
              <a:path extrusionOk="0" h="2165347" w="2013353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7"/>
          <p:cNvSpPr/>
          <p:nvPr/>
        </p:nvSpPr>
        <p:spPr>
          <a:xfrm rot="10800000">
            <a:off x="10824598" y="272314"/>
            <a:ext cx="1150082" cy="991450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7"/>
          <p:cNvSpPr/>
          <p:nvPr/>
        </p:nvSpPr>
        <p:spPr>
          <a:xfrm rot="10800000">
            <a:off x="10099375" y="1533913"/>
            <a:ext cx="537399" cy="463275"/>
          </a:xfrm>
          <a:prstGeom prst="triangle">
            <a:avLst>
              <a:gd fmla="val 50000" name="adj"/>
            </a:avLst>
          </a:prstGeom>
          <a:solidFill>
            <a:srgbClr val="EED66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/>
          <p:nvPr/>
        </p:nvSpPr>
        <p:spPr>
          <a:xfrm rot="10800000">
            <a:off x="11675689" y="1953679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7"/>
          <p:cNvSpPr/>
          <p:nvPr/>
        </p:nvSpPr>
        <p:spPr>
          <a:xfrm rot="10800000">
            <a:off x="10924617" y="2582852"/>
            <a:ext cx="230499" cy="198706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/>
          <p:nvPr/>
        </p:nvSpPr>
        <p:spPr>
          <a:xfrm rot="10800000">
            <a:off x="10922921" y="2071208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/>
          <p:nvPr/>
        </p:nvSpPr>
        <p:spPr>
          <a:xfrm rot="10800000">
            <a:off x="11230640" y="2203504"/>
            <a:ext cx="325834" cy="280891"/>
          </a:xfrm>
          <a:prstGeom prst="triangle">
            <a:avLst>
              <a:gd fmla="val 50000" name="adj"/>
            </a:avLst>
          </a:prstGeom>
          <a:solidFill>
            <a:srgbClr val="516D8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7"/>
          <p:cNvSpPr/>
          <p:nvPr/>
        </p:nvSpPr>
        <p:spPr>
          <a:xfrm rot="10800000">
            <a:off x="9655494" y="1054522"/>
            <a:ext cx="187125" cy="161315"/>
          </a:xfrm>
          <a:prstGeom prst="triangle">
            <a:avLst>
              <a:gd fmla="val 50000" name="adj"/>
            </a:avLst>
          </a:prstGeom>
          <a:solidFill>
            <a:srgbClr val="0CB69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3267723" y="2167997"/>
            <a:ext cx="76009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CB69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000">
              <a:solidFill>
                <a:srgbClr val="0CB6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9700061" y="5283338"/>
            <a:ext cx="19334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16D82"/>
                </a:solidFill>
                <a:latin typeface="Arial"/>
                <a:ea typeface="Arial"/>
                <a:cs typeface="Arial"/>
                <a:sym typeface="Arial"/>
              </a:rPr>
              <a:t>Group 6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16D82"/>
                </a:solidFill>
                <a:latin typeface="Arial"/>
                <a:ea typeface="Arial"/>
                <a:cs typeface="Arial"/>
                <a:sym typeface="Arial"/>
              </a:rPr>
              <a:t>August,  2018</a:t>
            </a:r>
            <a:endParaRPr sz="2200">
              <a:solidFill>
                <a:srgbClr val="516D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introduction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7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166" name="Google Shape;166;p17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" name="Google Shape;175;p17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7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183" name="Google Shape;183;p18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" name="Google Shape;192;p18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fmla="val 0" name="adj"/>
            </a:avLst>
          </a:prstGeom>
          <a:solidFill>
            <a:srgbClr val="50C8A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b="1" sz="1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50C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07" name="Google Shape;207;p20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p20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20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24" name="Google Shape;224;p21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3" name="Google Shape;233;p21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1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2"/>
          <p:cNvGrpSpPr/>
          <p:nvPr/>
        </p:nvGrpSpPr>
        <p:grpSpPr>
          <a:xfrm flipH="1">
            <a:off x="0" y="0"/>
            <a:ext cx="2143842" cy="2331114"/>
            <a:chOff x="10051036" y="0"/>
            <a:chExt cx="2143842" cy="2331114"/>
          </a:xfrm>
        </p:grpSpPr>
        <p:sp>
          <p:nvSpPr>
            <p:cNvPr id="241" name="Google Shape;241;p22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pathLst>
                <a:path extrusionOk="0" h="2104573" w="2441304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pathLst>
                <a:path extrusionOk="0" h="2165347" w="2013353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>
                <a:gd fmla="val 50000" name="adj"/>
              </a:avLst>
            </a:prstGeom>
            <a:solidFill>
              <a:srgbClr val="EED66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>
                <a:gd fmla="val 50000" name="adj"/>
              </a:avLst>
            </a:prstGeom>
            <a:solidFill>
              <a:srgbClr val="516D8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>
                <a:gd fmla="val 50000" name="adj"/>
              </a:avLst>
            </a:prstGeom>
            <a:solidFill>
              <a:srgbClr val="0CB692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" name="Google Shape;250;p22"/>
          <p:cNvCxnSpPr/>
          <p:nvPr/>
        </p:nvCxnSpPr>
        <p:spPr>
          <a:xfrm>
            <a:off x="424078" y="989660"/>
            <a:ext cx="11343845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2"/>
          <p:cNvSpPr txBox="1"/>
          <p:nvPr/>
        </p:nvSpPr>
        <p:spPr>
          <a:xfrm>
            <a:off x="1503069" y="191988"/>
            <a:ext cx="54072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0C8A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000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AB0B8"/>
      </a:accent1>
      <a:accent2>
        <a:srgbClr val="00C077"/>
      </a:accent2>
      <a:accent3>
        <a:srgbClr val="08DA76"/>
      </a:accent3>
      <a:accent4>
        <a:srgbClr val="11B797"/>
      </a:accent4>
      <a:accent5>
        <a:srgbClr val="1A7C77"/>
      </a:accent5>
      <a:accent6>
        <a:srgbClr val="09996C"/>
      </a:accent6>
      <a:hlink>
        <a:srgbClr val="1AB0B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