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6" y="1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0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2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2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4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0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BD0E-1807-4694-A5E6-3DC768709648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7560-168D-40E3-8939-FAABD4BC2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7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303357" y="2046589"/>
            <a:ext cx="9970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DeepSeek-R1 GRPO</a:t>
            </a:r>
            <a:r>
              <a:rPr lang="zh-CN" altLang="en-US" sz="3600" dirty="0" smtClean="0"/>
              <a:t>原理（直觉版，都能听得懂）</a:t>
            </a:r>
            <a:r>
              <a:rPr lang="en-US" altLang="zh-CN" sz="3600" dirty="0" smtClean="0"/>
              <a:t> 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--  </a:t>
            </a:r>
            <a:r>
              <a:rPr lang="zh-CN" altLang="en-US" sz="3600" dirty="0" smtClean="0"/>
              <a:t>小鱼儿</a:t>
            </a:r>
            <a:r>
              <a:rPr lang="en-US" altLang="zh-CN" sz="3600" dirty="0" smtClean="0"/>
              <a:t>at</a:t>
            </a:r>
            <a:r>
              <a:rPr lang="zh-CN" altLang="en-US" sz="3600" dirty="0" smtClean="0"/>
              <a:t>青岛</a:t>
            </a:r>
            <a:endParaRPr lang="en-US" altLang="zh-CN" sz="3600" dirty="0" smtClean="0"/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6509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4035" y="2680137"/>
            <a:ext cx="10365376" cy="121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transformer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50635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6171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2971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8059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06095" y="1053804"/>
            <a:ext cx="554946" cy="472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49482" y="1053804"/>
            <a:ext cx="554946" cy="472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END</a:t>
            </a:r>
            <a:endParaRPr lang="zh-CN" altLang="en-US" sz="16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928108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03034" y="2478338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182170" y="203469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{“</a:t>
            </a:r>
            <a:r>
              <a:rPr lang="en-US" altLang="zh-CN" sz="1200" dirty="0">
                <a:solidFill>
                  <a:srgbClr val="FF0000"/>
                </a:solidFill>
              </a:rPr>
              <a:t>2</a:t>
            </a:r>
            <a:r>
              <a:rPr lang="en-US" altLang="zh-CN" sz="1200" dirty="0" smtClean="0"/>
              <a:t>”:0.7,</a:t>
            </a:r>
          </a:p>
          <a:p>
            <a:r>
              <a:rPr lang="en-US" altLang="zh-CN" sz="1200" dirty="0" smtClean="0"/>
              <a:t>“</a:t>
            </a:r>
            <a:r>
              <a:rPr lang="zh-CN" altLang="en-US" sz="1200" dirty="0" smtClean="0"/>
              <a:t>等</a:t>
            </a:r>
            <a:r>
              <a:rPr lang="en-US" altLang="zh-CN" sz="1200" dirty="0" smtClean="0"/>
              <a:t>”:0.5,..}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7741" y="302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采样阶段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095807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238282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355531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8428847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8650915" y="2478338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30051" y="2034696"/>
            <a:ext cx="98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{“</a:t>
            </a:r>
            <a:r>
              <a:rPr lang="en-US" altLang="zh-CN" sz="1200" dirty="0" smtClean="0">
                <a:solidFill>
                  <a:srgbClr val="FF0000"/>
                </a:solidFill>
              </a:rPr>
              <a:t>END</a:t>
            </a:r>
            <a:r>
              <a:rPr lang="en-US" altLang="zh-CN" sz="1200" dirty="0" smtClean="0"/>
              <a:t>”:0.9,</a:t>
            </a:r>
          </a:p>
          <a:p>
            <a:r>
              <a:rPr lang="en-US" altLang="zh-CN" sz="1200" dirty="0" smtClean="0"/>
              <a:t>“XXX”:0.0,..}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555737" y="5382797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&lt;q&gt;1+1?&lt;/q&gt;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555737" y="5825807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566509" y="6242032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&lt;q&gt;1+1?2&lt;/q&gt;2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445099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&lt;q&gt;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722572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125940" y="4427374"/>
            <a:ext cx="646460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&lt;/q&gt;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428863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8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8867 0.494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2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7995 0.49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2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4035" y="2680137"/>
            <a:ext cx="10365376" cy="121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transformer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50635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6171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2971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8059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06095" y="1053804"/>
            <a:ext cx="554946" cy="472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49482" y="1053804"/>
            <a:ext cx="554946" cy="472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于</a:t>
            </a:r>
            <a:endParaRPr lang="zh-CN" altLang="en-US" sz="16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928108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03034" y="2478338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182170" y="203469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{“2”:0.7,</a:t>
            </a:r>
          </a:p>
          <a:p>
            <a:r>
              <a:rPr lang="en-US" altLang="zh-CN" sz="1200" dirty="0" smtClean="0"/>
              <a:t>“</a:t>
            </a:r>
            <a:r>
              <a:rPr lang="zh-CN" altLang="en-US" sz="1200" dirty="0" smtClean="0">
                <a:solidFill>
                  <a:srgbClr val="FF0000"/>
                </a:solidFill>
              </a:rPr>
              <a:t>等</a:t>
            </a:r>
            <a:r>
              <a:rPr lang="en-US" altLang="zh-CN" sz="1200" dirty="0" smtClean="0"/>
              <a:t>”:0.5,..}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7741" y="30269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采样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个回答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095807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238282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355531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8428847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8650915" y="2478338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30051" y="2034696"/>
            <a:ext cx="98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{“</a:t>
            </a:r>
            <a:r>
              <a:rPr lang="zh-CN" altLang="en-US" sz="1200" dirty="0">
                <a:solidFill>
                  <a:srgbClr val="FF0000"/>
                </a:solidFill>
              </a:rPr>
              <a:t>于</a:t>
            </a:r>
            <a:r>
              <a:rPr lang="en-US" altLang="zh-CN" sz="1200" dirty="0" smtClean="0"/>
              <a:t>”:0.7,</a:t>
            </a:r>
          </a:p>
          <a:p>
            <a:r>
              <a:rPr lang="en-US" altLang="zh-CN" sz="1200" dirty="0" smtClean="0"/>
              <a:t>“XXX”:0.0,..}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459391" y="5409823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&lt;q&gt;1+1?&lt;/q&gt;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459391" y="5852833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Completion</a:t>
            </a:r>
            <a:r>
              <a:rPr lang="zh-CN" altLang="en-US" dirty="0" smtClean="0"/>
              <a:t>：等于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470163" y="6269058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</a:t>
            </a:r>
            <a:r>
              <a:rPr lang="en-US" altLang="zh-CN" dirty="0"/>
              <a:t>?</a:t>
            </a:r>
            <a:r>
              <a:rPr lang="en-US" altLang="zh-CN" dirty="0" smtClean="0"/>
              <a:t>&lt;/q&gt;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445099" y="4439569"/>
            <a:ext cx="554946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&lt;q&gt;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1722572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125940" y="4427374"/>
            <a:ext cx="646460" cy="47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&lt;/q&gt;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428863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553754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214872" y="2034696"/>
            <a:ext cx="98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{“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en-US" altLang="zh-CN" sz="1200" dirty="0" smtClean="0"/>
              <a:t>”:0.9,</a:t>
            </a:r>
          </a:p>
          <a:p>
            <a:r>
              <a:rPr lang="en-US" altLang="zh-CN" sz="1200" dirty="0" smtClean="0"/>
              <a:t>“XXX”:0.0,..}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9429809" y="1053803"/>
            <a:ext cx="554946" cy="472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10510136" y="1054818"/>
            <a:ext cx="554946" cy="472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END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271238" y="2039689"/>
            <a:ext cx="98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{“</a:t>
            </a:r>
            <a:r>
              <a:rPr lang="en-US" altLang="zh-CN" sz="1200" dirty="0" smtClean="0">
                <a:solidFill>
                  <a:srgbClr val="FF0000"/>
                </a:solidFill>
              </a:rPr>
              <a:t>END</a:t>
            </a:r>
            <a:r>
              <a:rPr lang="en-US" altLang="zh-CN" sz="1200" dirty="0" smtClean="0"/>
              <a:t>”:0.9,</a:t>
            </a:r>
          </a:p>
          <a:p>
            <a:r>
              <a:rPr lang="en-US" altLang="zh-CN" sz="1200" dirty="0" smtClean="0"/>
              <a:t>“XXX”:0.0,..}</a:t>
            </a:r>
            <a:endParaRPr lang="zh-CN" altLang="en-US" sz="1200" dirty="0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10718526" y="3972910"/>
            <a:ext cx="0" cy="40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091316" y="1188269"/>
            <a:ext cx="458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Next token </a:t>
            </a:r>
            <a:r>
              <a:rPr lang="en-US" altLang="zh-CN" dirty="0" err="1" smtClean="0">
                <a:solidFill>
                  <a:schemeClr val="accent6"/>
                </a:solidFill>
              </a:rPr>
              <a:t>probs</a:t>
            </a:r>
            <a:r>
              <a:rPr lang="zh-CN" altLang="en-US" dirty="0" smtClean="0">
                <a:solidFill>
                  <a:schemeClr val="accent6"/>
                </a:solidFill>
              </a:rPr>
              <a:t>的</a:t>
            </a:r>
            <a:r>
              <a:rPr lang="en-US" altLang="zh-CN" dirty="0" smtClean="0">
                <a:solidFill>
                  <a:schemeClr val="accent6"/>
                </a:solidFill>
              </a:rPr>
              <a:t>top K</a:t>
            </a:r>
            <a:r>
              <a:rPr lang="zh-CN" altLang="en-US" dirty="0" smtClean="0">
                <a:solidFill>
                  <a:schemeClr val="accent6"/>
                </a:solidFill>
              </a:rPr>
              <a:t>随机选，形成多样性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55737" y="5382797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&lt;q&gt;1+1?&lt;/q&gt;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555737" y="5825807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566509" y="6242032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&lt;q&gt;1+1?2&lt;/q&gt;2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76872" y="5752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第一组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600754" y="5805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</a:t>
            </a:r>
            <a:r>
              <a:rPr lang="zh-CN" altLang="en-US" dirty="0">
                <a:solidFill>
                  <a:schemeClr val="accent6"/>
                </a:solidFill>
              </a:rPr>
              <a:t>二</a:t>
            </a:r>
            <a:r>
              <a:rPr lang="zh-CN" altLang="en-US" dirty="0" smtClean="0">
                <a:solidFill>
                  <a:schemeClr val="accent6"/>
                </a:solidFill>
              </a:rPr>
              <a:t>组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8867 0.494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2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7995 0.49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2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08112 0.487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2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39" grpId="0"/>
      <p:bldP spid="27" grpId="0"/>
      <p:bldP spid="29" grpId="0" animBg="1"/>
      <p:bldP spid="29" grpId="1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47741" y="302698"/>
            <a:ext cx="373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奖励函数</a:t>
            </a:r>
            <a:r>
              <a:rPr lang="en-US" altLang="zh-CN" dirty="0" smtClean="0"/>
              <a:t>reward – </a:t>
            </a:r>
            <a:r>
              <a:rPr lang="zh-CN" altLang="en-US" dirty="0" smtClean="0"/>
              <a:t>给每个回答打分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517583" y="3990862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&lt;q&gt;1+1?&lt;/q&gt;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517583" y="4433872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Completion</a:t>
            </a:r>
            <a:r>
              <a:rPr lang="zh-CN" altLang="en-US" dirty="0" smtClean="0"/>
              <a:t>：等于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528355" y="4850097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</a:t>
            </a:r>
            <a:r>
              <a:rPr lang="en-US" altLang="zh-CN" dirty="0"/>
              <a:t>?</a:t>
            </a:r>
            <a:r>
              <a:rPr lang="en-US" altLang="zh-CN" dirty="0" smtClean="0"/>
              <a:t>&lt;/q&gt;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830057" y="1777448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&lt;q&gt;1+1?&lt;/q&gt;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30057" y="2220458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840829" y="2636683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&lt;q&gt;1+1?2&lt;/q&gt;2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1192" y="21467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第一组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58946" y="4386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第</a:t>
            </a:r>
            <a:r>
              <a:rPr lang="zh-CN" altLang="en-US" dirty="0">
                <a:solidFill>
                  <a:schemeClr val="accent6"/>
                </a:solidFill>
              </a:rPr>
              <a:t>二</a:t>
            </a:r>
            <a:r>
              <a:rPr lang="zh-CN" altLang="en-US" dirty="0" smtClean="0">
                <a:solidFill>
                  <a:schemeClr val="accent6"/>
                </a:solidFill>
              </a:rPr>
              <a:t>组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377438" y="2058912"/>
            <a:ext cx="8686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4377438" y="4299111"/>
            <a:ext cx="8686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88874" y="1777448"/>
            <a:ext cx="1835332" cy="325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Reward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Query</a:t>
            </a:r>
          </a:p>
          <a:p>
            <a:pPr algn="ctr"/>
            <a:r>
              <a:rPr lang="en-US" altLang="zh-CN" dirty="0" smtClean="0"/>
              <a:t>Completion</a:t>
            </a:r>
          </a:p>
          <a:p>
            <a:pPr algn="ctr"/>
            <a:r>
              <a:rPr lang="zh-CN" altLang="en-US" dirty="0" smtClean="0"/>
              <a:t>输出：</a:t>
            </a:r>
            <a:r>
              <a:rPr lang="en-US" altLang="zh-CN" dirty="0" smtClean="0"/>
              <a:t>score</a:t>
            </a:r>
          </a:p>
        </p:txBody>
      </p:sp>
      <p:sp>
        <p:nvSpPr>
          <p:cNvPr id="54" name="右箭头 53"/>
          <p:cNvSpPr/>
          <p:nvPr/>
        </p:nvSpPr>
        <p:spPr>
          <a:xfrm>
            <a:off x="8222784" y="2187573"/>
            <a:ext cx="8686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58476" y="227544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55" name="右箭头 54"/>
          <p:cNvSpPr/>
          <p:nvPr/>
        </p:nvSpPr>
        <p:spPr>
          <a:xfrm>
            <a:off x="8222784" y="4205272"/>
            <a:ext cx="86868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758476" y="429314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09972" y="108221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自行设计，表达你认可的回答形式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47741" y="302698"/>
            <a:ext cx="844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计算优势（</a:t>
            </a:r>
            <a:r>
              <a:rPr lang="en-US" altLang="zh-CN" dirty="0" smtClean="0"/>
              <a:t>advantage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next token </a:t>
            </a:r>
            <a:r>
              <a:rPr lang="en-US" altLang="zh-CN" dirty="0" err="1" smtClean="0"/>
              <a:t>prob</a:t>
            </a:r>
            <a:r>
              <a:rPr lang="zh-CN" altLang="en-US" dirty="0" smtClean="0"/>
              <a:t>高 </a:t>
            </a:r>
            <a:r>
              <a:rPr lang="en-US" altLang="zh-CN" dirty="0" smtClean="0"/>
              <a:t>and Reward</a:t>
            </a:r>
            <a:r>
              <a:rPr lang="zh-CN" altLang="en-US" dirty="0" smtClean="0"/>
              <a:t>也高，那就是我们想要的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4218" y="1494305"/>
            <a:ext cx="8621485" cy="78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transformer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245851" y="2627886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248566" y="2627886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+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135885" y="2627886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5096639" y="2627886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?</a:t>
            </a:r>
            <a:endParaRPr lang="zh-CN" altLang="en-US" sz="14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476642" y="232722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447885" y="232722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398148" y="232722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327428" y="232722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051926" y="232722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243137" y="2627886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&lt;q&gt;</a:t>
            </a:r>
            <a:endParaRPr lang="zh-CN" altLang="en-US" sz="1400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1473927" y="232722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68222" y="2620029"/>
            <a:ext cx="537698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&lt;/q&gt;</a:t>
            </a:r>
            <a:endParaRPr lang="zh-CN" altLang="en-US" sz="14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6220181" y="232722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915923" y="2627886"/>
            <a:ext cx="461581" cy="30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889816" y="1130590"/>
            <a:ext cx="857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FF0000"/>
                </a:solidFill>
              </a:rPr>
              <a:t>{“</a:t>
            </a:r>
            <a:r>
              <a:rPr lang="en-US" altLang="zh-CN" sz="1050" dirty="0">
                <a:solidFill>
                  <a:srgbClr val="FF0000"/>
                </a:solidFill>
              </a:rPr>
              <a:t>2</a:t>
            </a:r>
            <a:r>
              <a:rPr lang="en-US" altLang="zh-CN" sz="1050" dirty="0" smtClean="0">
                <a:solidFill>
                  <a:srgbClr val="FF0000"/>
                </a:solidFill>
              </a:rPr>
              <a:t>”:0.7</a:t>
            </a:r>
            <a:r>
              <a:rPr lang="en-US" altLang="zh-CN" sz="1050" dirty="0" smtClean="0"/>
              <a:t>,</a:t>
            </a:r>
          </a:p>
          <a:p>
            <a:r>
              <a:rPr lang="en-US" altLang="zh-CN" sz="1050" dirty="0" smtClean="0"/>
              <a:t>“</a:t>
            </a:r>
            <a:r>
              <a:rPr lang="zh-CN" altLang="en-US" sz="1050" dirty="0" smtClean="0"/>
              <a:t>等</a:t>
            </a:r>
            <a:r>
              <a:rPr lang="en-US" altLang="zh-CN" sz="1050" dirty="0" smtClean="0"/>
              <a:t>”:0.5,..}</a:t>
            </a:r>
            <a:endParaRPr lang="zh-CN" altLang="en-US" sz="1050" dirty="0"/>
          </a:p>
        </p:txBody>
      </p:sp>
      <p:sp>
        <p:nvSpPr>
          <p:cNvPr id="4" name="文本框 3"/>
          <p:cNvSpPr txBox="1"/>
          <p:nvPr/>
        </p:nvSpPr>
        <p:spPr>
          <a:xfrm>
            <a:off x="5800484" y="91985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=0.7*0.5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098952" y="2646417"/>
            <a:ext cx="123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Reward=0.5</a:t>
            </a:r>
            <a:r>
              <a:rPr lang="zh-CN" altLang="en-US" sz="1400" dirty="0" smtClean="0"/>
              <a:t>分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084218" y="4723008"/>
            <a:ext cx="8621485" cy="78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transformer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2245851" y="5856589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3248566" y="5856589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+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4135885" y="5856589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096639" y="5856589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?</a:t>
            </a:r>
            <a:endParaRPr lang="zh-CN" altLang="en-US" sz="1400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476642" y="55559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3447885" y="55559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4398148" y="55559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327428" y="55559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7051926" y="55559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243137" y="5856589"/>
            <a:ext cx="461581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&lt;q&gt;</a:t>
            </a:r>
            <a:endParaRPr lang="zh-CN" altLang="en-US" sz="1400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1473927" y="55559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968222" y="5848732"/>
            <a:ext cx="537698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&lt;/q&gt;</a:t>
            </a:r>
            <a:endParaRPr lang="zh-CN" altLang="en-US" sz="1400" dirty="0"/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220181" y="55559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915923" y="5856589"/>
            <a:ext cx="461581" cy="30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等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729344" y="4011142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=0.5*2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766710" y="5841313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Reward=2</a:t>
            </a:r>
            <a:r>
              <a:rPr lang="zh-CN" altLang="en-US" sz="1400" dirty="0" smtClean="0"/>
              <a:t>分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7742860" y="5856589"/>
            <a:ext cx="461581" cy="30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于</a:t>
            </a:r>
          </a:p>
        </p:txBody>
      </p:sp>
      <p:sp>
        <p:nvSpPr>
          <p:cNvPr id="82" name="矩形 81"/>
          <p:cNvSpPr/>
          <p:nvPr/>
        </p:nvSpPr>
        <p:spPr>
          <a:xfrm>
            <a:off x="8630179" y="5858767"/>
            <a:ext cx="461581" cy="30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7960747" y="55559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8860969" y="55559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783847" y="4289138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{“2”:0.7,</a:t>
            </a:r>
          </a:p>
          <a:p>
            <a:r>
              <a:rPr lang="en-US" altLang="zh-CN" sz="1000" dirty="0" smtClean="0"/>
              <a:t>“</a:t>
            </a:r>
            <a:r>
              <a:rPr lang="zh-CN" altLang="en-US" sz="1000" dirty="0" smtClean="0">
                <a:solidFill>
                  <a:srgbClr val="FF0000"/>
                </a:solidFill>
              </a:rPr>
              <a:t>等</a:t>
            </a:r>
            <a:r>
              <a:rPr lang="en-US" altLang="zh-CN" sz="1000" dirty="0" smtClean="0"/>
              <a:t>”:0.5,..}</a:t>
            </a:r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6831728" y="4289138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{“</a:t>
            </a:r>
            <a:r>
              <a:rPr lang="zh-CN" altLang="en-US" sz="1000" dirty="0">
                <a:solidFill>
                  <a:srgbClr val="FF0000"/>
                </a:solidFill>
              </a:rPr>
              <a:t>于</a:t>
            </a:r>
            <a:r>
              <a:rPr lang="en-US" altLang="zh-CN" sz="1000" dirty="0" smtClean="0"/>
              <a:t>”:0.7,</a:t>
            </a:r>
          </a:p>
          <a:p>
            <a:r>
              <a:rPr lang="en-US" altLang="zh-CN" sz="1000" dirty="0" smtClean="0"/>
              <a:t>“XXX”:0.0,..}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816549" y="4289138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{“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dirty="0" smtClean="0"/>
              <a:t>”:0.9,</a:t>
            </a:r>
          </a:p>
          <a:p>
            <a:r>
              <a:rPr lang="en-US" altLang="zh-CN" sz="1000" dirty="0" smtClean="0"/>
              <a:t>“XXX”:0.0,..}</a:t>
            </a:r>
            <a:endParaRPr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8872915" y="4294131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{“</a:t>
            </a:r>
            <a:r>
              <a:rPr lang="en-US" altLang="zh-CN" sz="1000" dirty="0" smtClean="0">
                <a:solidFill>
                  <a:srgbClr val="FF0000"/>
                </a:solidFill>
              </a:rPr>
              <a:t>END</a:t>
            </a:r>
            <a:r>
              <a:rPr lang="en-US" altLang="zh-CN" sz="1000" dirty="0" smtClean="0"/>
              <a:t>”:0.9,</a:t>
            </a:r>
          </a:p>
          <a:p>
            <a:r>
              <a:rPr lang="en-US" altLang="zh-CN" sz="1000" dirty="0" smtClean="0"/>
              <a:t>“XXX”:0.0,..}</a:t>
            </a:r>
            <a:endParaRPr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6831728" y="4012832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=0.7*2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847592" y="3990330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=0.9*2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96827" y="4006112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=0.9*2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47741" y="302698"/>
            <a:ext cx="706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优化目标</a:t>
            </a:r>
            <a:r>
              <a:rPr lang="en-US" altLang="zh-CN" dirty="0" smtClean="0"/>
              <a:t>Loss –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advantage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per token</a:t>
            </a:r>
            <a:r>
              <a:rPr lang="zh-CN" altLang="en-US" dirty="0" smtClean="0"/>
              <a:t>平均值，我们期望越大越好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45030" y="2741808"/>
            <a:ext cx="8621485" cy="78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transformer</a:t>
            </a:r>
            <a:endParaRPr lang="zh-CN" altLang="en-US" sz="1400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012738" y="35747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29034" y="3867532"/>
            <a:ext cx="537698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&lt;/q&gt;</a:t>
            </a:r>
            <a:endParaRPr lang="zh-CN" altLang="en-US" sz="14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6180993" y="3574726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876735" y="3875389"/>
            <a:ext cx="461581" cy="30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850628" y="2378093"/>
            <a:ext cx="857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FF0000"/>
                </a:solidFill>
              </a:rPr>
              <a:t>{“</a:t>
            </a:r>
            <a:r>
              <a:rPr lang="en-US" altLang="zh-CN" sz="1050" dirty="0">
                <a:solidFill>
                  <a:srgbClr val="FF0000"/>
                </a:solidFill>
              </a:rPr>
              <a:t>2</a:t>
            </a:r>
            <a:r>
              <a:rPr lang="en-US" altLang="zh-CN" sz="1050" dirty="0" smtClean="0">
                <a:solidFill>
                  <a:srgbClr val="FF0000"/>
                </a:solidFill>
              </a:rPr>
              <a:t>”:0.7</a:t>
            </a:r>
            <a:r>
              <a:rPr lang="en-US" altLang="zh-CN" sz="1050" dirty="0" smtClean="0"/>
              <a:t>,</a:t>
            </a:r>
          </a:p>
          <a:p>
            <a:r>
              <a:rPr lang="en-US" altLang="zh-CN" sz="1050" dirty="0" smtClean="0"/>
              <a:t>“</a:t>
            </a:r>
            <a:r>
              <a:rPr lang="zh-CN" altLang="en-US" sz="1050" dirty="0" smtClean="0"/>
              <a:t>等</a:t>
            </a:r>
            <a:r>
              <a:rPr lang="en-US" altLang="zh-CN" sz="1050" dirty="0" smtClean="0"/>
              <a:t>”:0.5,..}</a:t>
            </a:r>
            <a:endParaRPr lang="zh-CN" altLang="en-US" sz="1050" dirty="0"/>
          </a:p>
        </p:txBody>
      </p:sp>
      <p:sp>
        <p:nvSpPr>
          <p:cNvPr id="4" name="文本框 3"/>
          <p:cNvSpPr txBox="1"/>
          <p:nvPr/>
        </p:nvSpPr>
        <p:spPr>
          <a:xfrm>
            <a:off x="5761296" y="2167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=0.7*0.5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19891" y="5266275"/>
            <a:ext cx="8621485" cy="78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transformer</a:t>
            </a:r>
            <a:endParaRPr lang="zh-CN" altLang="en-US" sz="1400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6987599" y="609919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903895" y="6391999"/>
            <a:ext cx="537698" cy="304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&lt;/q&gt;</a:t>
            </a:r>
            <a:endParaRPr lang="zh-CN" altLang="en-US" sz="1400" dirty="0"/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155854" y="609919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851596" y="6399856"/>
            <a:ext cx="461581" cy="30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等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665017" y="4554409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=0.5*2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678533" y="6399856"/>
            <a:ext cx="461581" cy="30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于</a:t>
            </a:r>
          </a:p>
        </p:txBody>
      </p:sp>
      <p:sp>
        <p:nvSpPr>
          <p:cNvPr id="82" name="矩形 81"/>
          <p:cNvSpPr/>
          <p:nvPr/>
        </p:nvSpPr>
        <p:spPr>
          <a:xfrm>
            <a:off x="8565852" y="6402034"/>
            <a:ext cx="461581" cy="30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7896420" y="609919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8796642" y="6099193"/>
            <a:ext cx="0" cy="2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719520" y="4832405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{“2”:0.7,</a:t>
            </a:r>
          </a:p>
          <a:p>
            <a:r>
              <a:rPr lang="en-US" altLang="zh-CN" sz="1000" dirty="0" smtClean="0"/>
              <a:t>“</a:t>
            </a:r>
            <a:r>
              <a:rPr lang="zh-CN" altLang="en-US" sz="1000" dirty="0" smtClean="0">
                <a:solidFill>
                  <a:srgbClr val="FF0000"/>
                </a:solidFill>
              </a:rPr>
              <a:t>等</a:t>
            </a:r>
            <a:r>
              <a:rPr lang="en-US" altLang="zh-CN" sz="1000" dirty="0" smtClean="0"/>
              <a:t>”:0.5,..}</a:t>
            </a:r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6767401" y="4832405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{“</a:t>
            </a:r>
            <a:r>
              <a:rPr lang="zh-CN" altLang="en-US" sz="1000" dirty="0">
                <a:solidFill>
                  <a:srgbClr val="FF0000"/>
                </a:solidFill>
              </a:rPr>
              <a:t>于</a:t>
            </a:r>
            <a:r>
              <a:rPr lang="en-US" altLang="zh-CN" sz="1000" dirty="0" smtClean="0"/>
              <a:t>”:0.7,</a:t>
            </a:r>
          </a:p>
          <a:p>
            <a:r>
              <a:rPr lang="en-US" altLang="zh-CN" sz="1000" dirty="0" smtClean="0"/>
              <a:t>“XXX”:0.0,..}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752222" y="4832405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{“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dirty="0" smtClean="0"/>
              <a:t>”:0.9,</a:t>
            </a:r>
          </a:p>
          <a:p>
            <a:r>
              <a:rPr lang="en-US" altLang="zh-CN" sz="1000" dirty="0" smtClean="0"/>
              <a:t>“XXX”:0.0,..}</a:t>
            </a:r>
            <a:endParaRPr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8808588" y="4837398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{“</a:t>
            </a:r>
            <a:r>
              <a:rPr lang="en-US" altLang="zh-CN" sz="1000" dirty="0" smtClean="0">
                <a:solidFill>
                  <a:srgbClr val="FF0000"/>
                </a:solidFill>
              </a:rPr>
              <a:t>END</a:t>
            </a:r>
            <a:r>
              <a:rPr lang="en-US" altLang="zh-CN" sz="1000" dirty="0" smtClean="0"/>
              <a:t>”:0.9,</a:t>
            </a:r>
          </a:p>
          <a:p>
            <a:r>
              <a:rPr lang="en-US" altLang="zh-CN" sz="1000" dirty="0" smtClean="0"/>
              <a:t>“XXX”:0.0,..}</a:t>
            </a:r>
            <a:endParaRPr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6767401" y="4556099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=0.7*2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783265" y="453359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=0.9*2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32500" y="4549379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>
                <a:solidFill>
                  <a:srgbClr val="00B050"/>
                </a:solidFill>
              </a:rPr>
              <a:t>adv</a:t>
            </a:r>
            <a:r>
              <a:rPr lang="en-US" altLang="zh-CN" sz="1100" dirty="0" smtClean="0">
                <a:solidFill>
                  <a:srgbClr val="00B050"/>
                </a:solidFill>
              </a:rPr>
              <a:t>=0.9*2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030" y="118218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Loss=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87951" y="118218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Sum(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123793" y="124165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88507" y="114925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9587182" y="124165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/5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0141131" y="3234950"/>
            <a:ext cx="2050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》</a:t>
            </a:r>
            <a:endParaRPr lang="en-US" altLang="zh-CN" dirty="0"/>
          </a:p>
          <a:p>
            <a:r>
              <a:rPr lang="zh-CN" altLang="en-US" dirty="0" smtClean="0"/>
              <a:t>希望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高的</a:t>
            </a:r>
            <a:endParaRPr lang="en-US" altLang="zh-CN" dirty="0" smtClean="0"/>
          </a:p>
          <a:p>
            <a:r>
              <a:rPr lang="en-US" altLang="zh-CN" dirty="0" smtClean="0"/>
              <a:t>Next token</a:t>
            </a:r>
            <a:r>
              <a:rPr lang="zh-CN" altLang="en-US" dirty="0" smtClean="0"/>
              <a:t>，其</a:t>
            </a:r>
            <a:r>
              <a:rPr lang="en-US" altLang="zh-CN" dirty="0" err="1" smtClean="0"/>
              <a:t>prob</a:t>
            </a:r>
            <a:r>
              <a:rPr lang="zh-CN" altLang="en-US" dirty="0" smtClean="0"/>
              <a:t>能继续走高。</a:t>
            </a:r>
            <a:endParaRPr lang="en-US" altLang="zh-CN" dirty="0" smtClean="0"/>
          </a:p>
          <a:p>
            <a:r>
              <a:rPr lang="zh-CN" altLang="en-US" dirty="0" smtClean="0"/>
              <a:t>这样就符合人类</a:t>
            </a:r>
            <a:endParaRPr lang="en-US" altLang="zh-CN" dirty="0" smtClean="0"/>
          </a:p>
          <a:p>
            <a:r>
              <a:rPr lang="zh-CN" altLang="en-US" dirty="0" smtClean="0"/>
              <a:t>的偏好了。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96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26953 -0.127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-0.15546 -0.475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2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-0.11797 -0.471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-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06653 -0.468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2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-0.04206 -0.465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9" grpId="0"/>
      <p:bldP spid="89" grpId="0"/>
      <p:bldP spid="90" grpId="0"/>
      <p:bldP spid="91" grpId="0"/>
      <p:bldP spid="5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47741" y="30269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DeepSeek</a:t>
            </a:r>
            <a:r>
              <a:rPr lang="en-US" altLang="zh-CN" dirty="0" smtClean="0"/>
              <a:t> R1</a:t>
            </a:r>
            <a:r>
              <a:rPr lang="zh-CN" altLang="en-US" dirty="0" smtClean="0"/>
              <a:t>来说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65548" y="116734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DeepSeek</a:t>
            </a:r>
            <a:r>
              <a:rPr lang="en-US" altLang="zh-CN" dirty="0" smtClean="0">
                <a:solidFill>
                  <a:srgbClr val="00B050"/>
                </a:solidFill>
              </a:rPr>
              <a:t> V3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5548" y="313508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</a:rPr>
              <a:t>DeepSeek</a:t>
            </a:r>
            <a:r>
              <a:rPr lang="en-US" altLang="zh-CN" dirty="0" smtClean="0">
                <a:solidFill>
                  <a:srgbClr val="00B0F0"/>
                </a:solidFill>
              </a:rPr>
              <a:t> R1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0" y="1621580"/>
            <a:ext cx="3561068" cy="1373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0" y="3504417"/>
            <a:ext cx="3309549" cy="316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36378" y="916186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V3</a:t>
            </a:r>
            <a:r>
              <a:rPr lang="zh-CN" altLang="en-US" dirty="0" smtClean="0"/>
              <a:t>多问几次，得到采样：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87" y="1468397"/>
            <a:ext cx="4666720" cy="26439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17332" y="1992086"/>
            <a:ext cx="188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格式遵循完美。</a:t>
            </a:r>
            <a:endParaRPr lang="en-US" altLang="zh-CN" dirty="0" smtClean="0"/>
          </a:p>
          <a:p>
            <a:r>
              <a:rPr lang="en-US" altLang="zh-CN" dirty="0" smtClean="0"/>
              <a:t>Reward</a:t>
            </a:r>
            <a:r>
              <a:rPr lang="zh-CN" altLang="en-US" dirty="0" smtClean="0"/>
              <a:t>给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63" y="4232365"/>
            <a:ext cx="4649304" cy="2250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217332" y="4992189"/>
            <a:ext cx="179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没有</a:t>
            </a:r>
            <a:r>
              <a:rPr lang="en-US" altLang="zh-CN" dirty="0" smtClean="0"/>
              <a:t>reasoning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Reward</a:t>
            </a:r>
            <a:r>
              <a:rPr lang="zh-CN" altLang="en-US" dirty="0" smtClean="0"/>
              <a:t>给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16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41210" y="302698"/>
            <a:ext cx="647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防止</a:t>
            </a:r>
            <a:r>
              <a:rPr lang="en-US" altLang="zh-CN" dirty="0" smtClean="0"/>
              <a:t>RL</a:t>
            </a:r>
            <a:r>
              <a:rPr lang="zh-CN" altLang="en-US" dirty="0" smtClean="0"/>
              <a:t>过度优化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更多细节（选看，后面讲代码就不迷糊了）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AutoShape 2" descr="https://huggingface.co/datasets/trl-lib/documentation-images/resolve/main/grpo_visua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9" y="3267673"/>
            <a:ext cx="6201253" cy="32458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062834"/>
            <a:ext cx="7216765" cy="8535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0" y="1338871"/>
            <a:ext cx="5685013" cy="7239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64506" y="2500939"/>
            <a:ext cx="368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Ref</a:t>
            </a:r>
            <a:r>
              <a:rPr lang="zh-CN" altLang="en-US" dirty="0" smtClean="0"/>
              <a:t>是原版冻结住的</a:t>
            </a:r>
            <a:r>
              <a:rPr lang="en-US" altLang="zh-CN" dirty="0" smtClean="0"/>
              <a:t>LLM</a:t>
            </a:r>
            <a:r>
              <a:rPr lang="zh-CN" altLang="en-US" dirty="0" smtClean="0"/>
              <a:t>，存在的目的是：无论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怎么训练，都不能和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 token </a:t>
            </a:r>
            <a:r>
              <a:rPr lang="en-US" altLang="zh-CN" dirty="0" err="1" smtClean="0"/>
              <a:t>prob</a:t>
            </a:r>
            <a:r>
              <a:rPr lang="zh-CN" altLang="en-US" dirty="0" smtClean="0"/>
              <a:t>偏离太夸张（</a:t>
            </a:r>
            <a:r>
              <a:rPr lang="en-US" altLang="zh-CN" dirty="0" smtClean="0"/>
              <a:t>KL</a:t>
            </a:r>
            <a:r>
              <a:rPr lang="zh-CN" altLang="en-US" dirty="0" smtClean="0"/>
              <a:t>散度）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664506" y="4240476"/>
            <a:ext cx="4000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）同一组答案</a:t>
            </a:r>
            <a:r>
              <a:rPr lang="en-US" altLang="zh-CN" dirty="0" smtClean="0"/>
              <a:t>RL</a:t>
            </a:r>
            <a:r>
              <a:rPr lang="zh-CN" altLang="en-US" dirty="0" smtClean="0"/>
              <a:t>会拿来</a:t>
            </a:r>
            <a:r>
              <a:rPr lang="en-US" altLang="zh-CN" dirty="0" smtClean="0"/>
              <a:t>train N</a:t>
            </a:r>
            <a:r>
              <a:rPr lang="zh-CN" altLang="en-US" dirty="0" smtClean="0"/>
              <a:t>次，会把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之前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 token </a:t>
            </a:r>
            <a:r>
              <a:rPr lang="en-US" altLang="zh-CN" dirty="0" err="1" smtClean="0"/>
              <a:t>prob</a:t>
            </a:r>
            <a:r>
              <a:rPr lang="zh-CN" altLang="en-US" dirty="0" smtClean="0"/>
              <a:t>记下来作为基准。</a:t>
            </a:r>
            <a:endParaRPr lang="en-US" altLang="zh-CN" dirty="0" smtClean="0"/>
          </a:p>
          <a:p>
            <a:r>
              <a:rPr lang="zh-CN" altLang="en-US" dirty="0" smtClean="0"/>
              <a:t>在每次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后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会更新，下次出的</a:t>
            </a:r>
            <a:r>
              <a:rPr lang="en-US" altLang="zh-CN" dirty="0" smtClean="0"/>
              <a:t>next token </a:t>
            </a:r>
            <a:r>
              <a:rPr lang="en-US" altLang="zh-CN" dirty="0" err="1" smtClean="0"/>
              <a:t>prob</a:t>
            </a:r>
            <a:r>
              <a:rPr lang="zh-CN" altLang="en-US" dirty="0"/>
              <a:t>除</a:t>
            </a:r>
            <a:r>
              <a:rPr lang="zh-CN" altLang="en-US" dirty="0" smtClean="0"/>
              <a:t>以基准，就形成了给</a:t>
            </a:r>
            <a:r>
              <a:rPr lang="en-US" altLang="zh-CN" dirty="0" err="1" smtClean="0"/>
              <a:t>adv</a:t>
            </a:r>
            <a:r>
              <a:rPr lang="zh-CN" altLang="en-US" dirty="0" smtClean="0"/>
              <a:t>加权效果，好的</a:t>
            </a:r>
            <a:r>
              <a:rPr lang="en-US" altLang="zh-CN" dirty="0" err="1" smtClean="0"/>
              <a:t>adv</a:t>
            </a:r>
            <a:r>
              <a:rPr lang="zh-CN" altLang="en-US" dirty="0" smtClean="0"/>
              <a:t>得到放大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9" y="614048"/>
            <a:ext cx="1950889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606</Words>
  <Application>Microsoft Office PowerPoint</Application>
  <PresentationFormat>宽屏</PresentationFormat>
  <Paragraphs>149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</dc:creator>
  <cp:lastModifiedBy>owen</cp:lastModifiedBy>
  <cp:revision>166</cp:revision>
  <dcterms:created xsi:type="dcterms:W3CDTF">2025-02-09T02:46:20Z</dcterms:created>
  <dcterms:modified xsi:type="dcterms:W3CDTF">2025-02-09T03:58:39Z</dcterms:modified>
</cp:coreProperties>
</file>