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96"/>
  </p:normalViewPr>
  <p:slideViewPr>
    <p:cSldViewPr snapToGrid="0" snapToObjects="1">
      <p:cViewPr>
        <p:scale>
          <a:sx n="112" d="100"/>
          <a:sy n="112" d="100"/>
        </p:scale>
        <p:origin x="57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2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3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1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4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1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3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4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5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7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01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ahweiss890/Gender-Voice-Recognition-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voice.mozilla.org/en/datase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-schwoebel/voice_gender_detec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9B06-EAE6-0BD1-27E8-A75D9E209C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Audio Gender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08B36-BE4A-2414-677C-DFB94FCD91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L" dirty="0"/>
              <a:t>Rashi Pachino 345174478</a:t>
            </a:r>
          </a:p>
          <a:p>
            <a:r>
              <a:rPr lang="en-IL" dirty="0"/>
              <a:t>Noah Weiss 326876786</a:t>
            </a:r>
          </a:p>
        </p:txBody>
      </p:sp>
    </p:spTree>
    <p:extLst>
      <p:ext uri="{BB962C8B-B14F-4D97-AF65-F5344CB8AC3E}">
        <p14:creationId xmlns:p14="http://schemas.microsoft.com/office/powerpoint/2010/main" val="357214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9E9C-0958-E7D9-759C-0711A1EF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Open Questions –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3ADA0-0FC1-7E71-DAD6-AE250E74D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L" dirty="0"/>
              <a:t> Improve predictions of teens</a:t>
            </a:r>
          </a:p>
          <a:p>
            <a:pPr>
              <a:buFont typeface="Wingdings" pitchFamily="2" charset="2"/>
              <a:buChar char="§"/>
            </a:pPr>
            <a:r>
              <a:rPr lang="en-IL" dirty="0"/>
              <a:t> Multiple speakers at once </a:t>
            </a:r>
          </a:p>
          <a:p>
            <a:pPr>
              <a:buFont typeface="Wingdings" pitchFamily="2" charset="2"/>
              <a:buChar char="§"/>
            </a:pPr>
            <a:r>
              <a:rPr lang="en-IL" dirty="0"/>
              <a:t> Add additional augmentation such as shifting time, changing pitch or speed</a:t>
            </a:r>
          </a:p>
          <a:p>
            <a:pPr>
              <a:buFont typeface="Wingdings" pitchFamily="2" charset="2"/>
              <a:buChar char="§"/>
            </a:pPr>
            <a:r>
              <a:rPr lang="en-IL" dirty="0"/>
              <a:t> Add age classifier</a:t>
            </a:r>
          </a:p>
        </p:txBody>
      </p:sp>
    </p:spTree>
    <p:extLst>
      <p:ext uri="{BB962C8B-B14F-4D97-AF65-F5344CB8AC3E}">
        <p14:creationId xmlns:p14="http://schemas.microsoft.com/office/powerpoint/2010/main" val="102724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8874-13E6-A1A9-2643-7B437A36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Introduction – 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85A86-E9AC-1CE0-A4A7-026E186D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L" dirty="0"/>
              <a:t>What? Improve accuracy and run time of the model</a:t>
            </a:r>
          </a:p>
          <a:p>
            <a:pPr>
              <a:buFont typeface="Wingdings" pitchFamily="2" charset="2"/>
              <a:buChar char="§"/>
            </a:pPr>
            <a:r>
              <a:rPr lang="en-IL" dirty="0"/>
              <a:t>How? Implementation of various algorithms (Augmentation, X-Vector, PCA)</a:t>
            </a:r>
          </a:p>
          <a:p>
            <a:pPr>
              <a:buFont typeface="Wingdings" pitchFamily="2" charset="2"/>
              <a:buChar char="§"/>
            </a:pPr>
            <a:r>
              <a:rPr lang="en-IL" dirty="0"/>
              <a:t>Why? Helpful in crime analysis, healthcare systems, interactive systems </a:t>
            </a:r>
          </a:p>
          <a:p>
            <a:pPr>
              <a:buFont typeface="Wingdings" pitchFamily="2" charset="2"/>
              <a:buChar char="§"/>
            </a:pPr>
            <a:r>
              <a:rPr lang="en-IL" dirty="0"/>
              <a:t> Link to our Github: </a:t>
            </a:r>
            <a:r>
              <a:rPr lang="en-US" dirty="0">
                <a:hlinkClick r:id="rId2"/>
              </a:rPr>
              <a:t>https://github.com/noahweiss890/Gender-Voice-Recognition-Project</a:t>
            </a:r>
            <a:endParaRPr lang="en-US" dirty="0"/>
          </a:p>
          <a:p>
            <a:pPr marL="0" indent="0">
              <a:buNone/>
            </a:pPr>
            <a:endParaRPr lang="en-IL" dirty="0"/>
          </a:p>
          <a:p>
            <a:pPr marL="0" indent="0">
              <a:buNone/>
            </a:pPr>
            <a:endParaRPr lang="en-IL" dirty="0"/>
          </a:p>
          <a:p>
            <a:pPr marL="0" indent="0">
              <a:buNone/>
            </a:pPr>
            <a:endParaRPr lang="en-IL" dirty="0"/>
          </a:p>
          <a:p>
            <a:pPr marL="0" indent="0">
              <a:buNone/>
            </a:pPr>
            <a:endParaRPr lang="en-IL" dirty="0"/>
          </a:p>
          <a:p>
            <a:pPr>
              <a:buFont typeface="Wingdings" pitchFamily="2" charset="2"/>
              <a:buChar char="§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3482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55C4-5538-18C7-A689-CD62D943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The Dataset – Mozilla Common Voice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84284-50B1-4A6D-61FE-443FD8FB8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378610" cy="37608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L" dirty="0"/>
              <a:t>Original Data:</a:t>
            </a:r>
          </a:p>
          <a:p>
            <a:pPr>
              <a:buFont typeface="Wingdings" pitchFamily="2" charset="2"/>
              <a:buChar char="§"/>
            </a:pPr>
            <a:r>
              <a:rPr lang="en-IL" dirty="0"/>
              <a:t> Over 7,000 speakers</a:t>
            </a:r>
          </a:p>
          <a:p>
            <a:pPr>
              <a:buFont typeface="Wingdings" pitchFamily="2" charset="2"/>
              <a:buChar char="§"/>
            </a:pPr>
            <a:r>
              <a:rPr lang="en-IL" dirty="0"/>
              <a:t> Over 1,000,000 utterences we sampled over 9 hours of audio (4,624 files)</a:t>
            </a:r>
          </a:p>
          <a:p>
            <a:pPr>
              <a:buFont typeface="Wingdings" pitchFamily="2" charset="2"/>
              <a:buChar char="§"/>
            </a:pPr>
            <a:r>
              <a:rPr lang="en-IL" dirty="0"/>
              <a:t> </a:t>
            </a:r>
            <a:r>
              <a:rPr lang="en-US" i="0" u="none" strike="noStrike" dirty="0">
                <a:solidFill>
                  <a:srgbClr val="24292E"/>
                </a:solidFill>
                <a:effectLst/>
              </a:rPr>
              <a:t>Average of 7.15 seconds per audio file</a:t>
            </a:r>
            <a:endParaRPr lang="en-IL" dirty="0"/>
          </a:p>
          <a:p>
            <a:pPr>
              <a:buFont typeface="Wingdings" pitchFamily="2" charset="2"/>
              <a:buChar char="§"/>
            </a:pPr>
            <a:r>
              <a:rPr lang="en-US" i="0" u="none" strike="noStrike" dirty="0">
                <a:solidFill>
                  <a:srgbClr val="24292E"/>
                </a:solidFill>
                <a:effectLst/>
              </a:rPr>
              <a:t>wide range of different ethnicities, accents, and ages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24292E"/>
                </a:solidFill>
              </a:rPr>
              <a:t>Received as M4A, we convert to wav </a:t>
            </a: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rgbClr val="24292E"/>
              </a:solidFill>
            </a:endParaRPr>
          </a:p>
          <a:p>
            <a:pPr marL="0" indent="0">
              <a:buNone/>
            </a:pPr>
            <a:endParaRPr lang="en-US" i="0" u="none" strike="noStrike" dirty="0">
              <a:solidFill>
                <a:srgbClr val="24292E"/>
              </a:solidFill>
              <a:effectLst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EF5243-7394-DA0C-445C-1695A1F2806D}"/>
              </a:ext>
            </a:extLst>
          </p:cNvPr>
          <p:cNvSpPr txBox="1">
            <a:spLocks/>
          </p:cNvSpPr>
          <p:nvPr/>
        </p:nvSpPr>
        <p:spPr>
          <a:xfrm>
            <a:off x="6441790" y="2108200"/>
            <a:ext cx="4378610" cy="3983990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sz="2900" dirty="0">
                <a:solidFill>
                  <a:srgbClr val="24292E"/>
                </a:solidFill>
              </a:rPr>
              <a:t>Mozilla Common Voice: </a:t>
            </a:r>
          </a:p>
          <a:p>
            <a:pPr>
              <a:buFont typeface="Wingdings" pitchFamily="2" charset="2"/>
              <a:buChar char="§"/>
            </a:pPr>
            <a:r>
              <a:rPr lang="en-US" sz="2900" dirty="0">
                <a:solidFill>
                  <a:srgbClr val="24292E"/>
                </a:solidFill>
              </a:rPr>
              <a:t> 2,705 speakers</a:t>
            </a:r>
          </a:p>
          <a:p>
            <a:pPr>
              <a:buFont typeface="Wingdings" pitchFamily="2" charset="2"/>
              <a:buChar char="§"/>
            </a:pPr>
            <a:r>
              <a:rPr lang="en-US" sz="2900" dirty="0">
                <a:solidFill>
                  <a:srgbClr val="24292E"/>
                </a:solidFill>
              </a:rPr>
              <a:t> Over 51 validated hours (63,940 audio files)</a:t>
            </a:r>
          </a:p>
          <a:p>
            <a:pPr>
              <a:buFont typeface="Wingdings" pitchFamily="2" charset="2"/>
              <a:buChar char="§"/>
            </a:pPr>
            <a:r>
              <a:rPr lang="en-US" sz="2900" dirty="0">
                <a:solidFill>
                  <a:srgbClr val="24292E"/>
                </a:solidFill>
              </a:rPr>
              <a:t> We sampled over 19 hours of audio (12, 944 audio files)</a:t>
            </a:r>
          </a:p>
          <a:p>
            <a:pPr>
              <a:buFont typeface="Wingdings" pitchFamily="2" charset="2"/>
              <a:buChar char="§"/>
            </a:pPr>
            <a:r>
              <a:rPr lang="en-US" sz="2900" dirty="0">
                <a:solidFill>
                  <a:srgbClr val="24292E"/>
                </a:solidFill>
              </a:rPr>
              <a:t> Received as Mp3, we convert to wav </a:t>
            </a:r>
          </a:p>
          <a:p>
            <a:pPr>
              <a:buFont typeface="Wingdings" pitchFamily="2" charset="2"/>
              <a:buChar char="§"/>
            </a:pPr>
            <a:r>
              <a:rPr lang="en-US" sz="2900" dirty="0">
                <a:solidFill>
                  <a:srgbClr val="24292E"/>
                </a:solidFill>
              </a:rPr>
              <a:t> Average of 5.39 seconds </a:t>
            </a:r>
          </a:p>
          <a:p>
            <a:pPr>
              <a:buFont typeface="Wingdings" pitchFamily="2" charset="2"/>
              <a:buChar char="§"/>
            </a:pPr>
            <a:r>
              <a:rPr lang="en-US" sz="2900" dirty="0">
                <a:solidFill>
                  <a:srgbClr val="24292E"/>
                </a:solidFill>
              </a:rPr>
              <a:t> Link : </a:t>
            </a:r>
            <a:r>
              <a:rPr lang="en-US" sz="2900" dirty="0">
                <a:solidFill>
                  <a:srgbClr val="24292E"/>
                </a:solidFill>
                <a:hlinkClick r:id="rId2"/>
              </a:rPr>
              <a:t>https://commonvoice.mozilla.org/en/datasets</a:t>
            </a:r>
            <a:r>
              <a:rPr lang="en-US" sz="2900" dirty="0">
                <a:solidFill>
                  <a:srgbClr val="24292E"/>
                </a:solidFill>
              </a:rPr>
              <a:t> </a:t>
            </a: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rgbClr val="24292E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dirty="0">
              <a:solidFill>
                <a:srgbClr val="2429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1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7E9F-D888-8C08-4BB6-2B1C15B2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Current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CF3C9-A230-D8C5-4593-0ED0094E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89624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L" dirty="0"/>
              <a:t> Current Github: </a:t>
            </a:r>
            <a:r>
              <a:rPr lang="en-US" dirty="0">
                <a:hlinkClick r:id="rId2"/>
              </a:rPr>
              <a:t>https://github.com/jim-schwoebel/voice_gender_detection</a:t>
            </a:r>
            <a:endParaRPr lang="en-IL" dirty="0"/>
          </a:p>
          <a:p>
            <a:pPr>
              <a:buFont typeface="Wingdings" pitchFamily="2" charset="2"/>
              <a:buChar char="§"/>
            </a:pPr>
            <a:r>
              <a:rPr lang="en-IL" dirty="0"/>
              <a:t> Pros: Compares various models, well written and documented, already cleaned data</a:t>
            </a:r>
          </a:p>
          <a:p>
            <a:pPr>
              <a:buFont typeface="Wingdings" pitchFamily="2" charset="2"/>
              <a:buChar char="§"/>
            </a:pPr>
            <a:r>
              <a:rPr lang="en-IL" dirty="0"/>
              <a:t> Cons: accuracy could be higher, featurizes MFCC coefficients and not x-vector, little data, fatal error in code during featurization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34DA90E-960C-396C-C209-0B711AF736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483538"/>
              </p:ext>
            </p:extLst>
          </p:nvPr>
        </p:nvGraphicFramePr>
        <p:xfrm>
          <a:off x="1097279" y="4004442"/>
          <a:ext cx="9234389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065">
                  <a:extLst>
                    <a:ext uri="{9D8B030D-6E8A-4147-A177-3AD203B41FA5}">
                      <a16:colId xmlns:a16="http://schemas.microsoft.com/office/drawing/2014/main" val="76947915"/>
                    </a:ext>
                  </a:extLst>
                </a:gridCol>
                <a:gridCol w="1539065">
                  <a:extLst>
                    <a:ext uri="{9D8B030D-6E8A-4147-A177-3AD203B41FA5}">
                      <a16:colId xmlns:a16="http://schemas.microsoft.com/office/drawing/2014/main" val="2091913469"/>
                    </a:ext>
                  </a:extLst>
                </a:gridCol>
                <a:gridCol w="1539065">
                  <a:extLst>
                    <a:ext uri="{9D8B030D-6E8A-4147-A177-3AD203B41FA5}">
                      <a16:colId xmlns:a16="http://schemas.microsoft.com/office/drawing/2014/main" val="590697017"/>
                    </a:ext>
                  </a:extLst>
                </a:gridCol>
                <a:gridCol w="1539065">
                  <a:extLst>
                    <a:ext uri="{9D8B030D-6E8A-4147-A177-3AD203B41FA5}">
                      <a16:colId xmlns:a16="http://schemas.microsoft.com/office/drawing/2014/main" val="3088429291"/>
                    </a:ext>
                  </a:extLst>
                </a:gridCol>
                <a:gridCol w="1875100">
                  <a:extLst>
                    <a:ext uri="{9D8B030D-6E8A-4147-A177-3AD203B41FA5}">
                      <a16:colId xmlns:a16="http://schemas.microsoft.com/office/drawing/2014/main" val="2483312227"/>
                    </a:ext>
                  </a:extLst>
                </a:gridCol>
                <a:gridCol w="1203029">
                  <a:extLst>
                    <a:ext uri="{9D8B030D-6E8A-4147-A177-3AD203B41FA5}">
                      <a16:colId xmlns:a16="http://schemas.microsoft.com/office/drawing/2014/main" val="938084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Winning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R</a:t>
                      </a:r>
                      <a:r>
                        <a:rPr lang="en-US" dirty="0"/>
                        <a:t>u</a:t>
                      </a:r>
                      <a:r>
                        <a:rPr lang="en-IL" dirty="0"/>
                        <a:t>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7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Original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0.9140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0.9151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Hard Voting: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</a:t>
                      </a:r>
                      <a:r>
                        <a:rPr lang="en-IL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AdaBoost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93.78</a:t>
                      </a:r>
                    </a:p>
                    <a:p>
                      <a:pPr algn="ctr"/>
                      <a:r>
                        <a:rPr lang="en-IL" dirty="0"/>
                        <a:t>seconds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48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9.17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526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30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71CD-766F-A8D9-D7C5-C5AEFD6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Our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E33B7-ED5D-0A6B-175B-57ACD8A2E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1568"/>
            <a:ext cx="3338086" cy="11375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L" sz="1800" dirty="0"/>
              <a:t> Augmented Data – Youtube script</a:t>
            </a:r>
          </a:p>
          <a:p>
            <a:pPr>
              <a:buFont typeface="Wingdings" pitchFamily="2" charset="2"/>
              <a:buChar char="§"/>
            </a:pPr>
            <a:r>
              <a:rPr lang="en-IL" sz="1800" dirty="0"/>
              <a:t> Added X-Vector to features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CE9A2DF-0BD5-EDE0-8B57-8A7E09FA02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402978"/>
              </p:ext>
            </p:extLst>
          </p:nvPr>
        </p:nvGraphicFramePr>
        <p:xfrm>
          <a:off x="436179" y="3011216"/>
          <a:ext cx="1131964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607">
                  <a:extLst>
                    <a:ext uri="{9D8B030D-6E8A-4147-A177-3AD203B41FA5}">
                      <a16:colId xmlns:a16="http://schemas.microsoft.com/office/drawing/2014/main" val="76947915"/>
                    </a:ext>
                  </a:extLst>
                </a:gridCol>
                <a:gridCol w="1251782">
                  <a:extLst>
                    <a:ext uri="{9D8B030D-6E8A-4147-A177-3AD203B41FA5}">
                      <a16:colId xmlns:a16="http://schemas.microsoft.com/office/drawing/2014/main" val="2091913469"/>
                    </a:ext>
                  </a:extLst>
                </a:gridCol>
                <a:gridCol w="1208690">
                  <a:extLst>
                    <a:ext uri="{9D8B030D-6E8A-4147-A177-3AD203B41FA5}">
                      <a16:colId xmlns:a16="http://schemas.microsoft.com/office/drawing/2014/main" val="2598199651"/>
                    </a:ext>
                  </a:extLst>
                </a:gridCol>
                <a:gridCol w="1366345">
                  <a:extLst>
                    <a:ext uri="{9D8B030D-6E8A-4147-A177-3AD203B41FA5}">
                      <a16:colId xmlns:a16="http://schemas.microsoft.com/office/drawing/2014/main" val="2754904994"/>
                    </a:ext>
                  </a:extLst>
                </a:gridCol>
                <a:gridCol w="3867807">
                  <a:extLst>
                    <a:ext uri="{9D8B030D-6E8A-4147-A177-3AD203B41FA5}">
                      <a16:colId xmlns:a16="http://schemas.microsoft.com/office/drawing/2014/main" val="2483312227"/>
                    </a:ext>
                  </a:extLst>
                </a:gridCol>
                <a:gridCol w="1738411">
                  <a:extLst>
                    <a:ext uri="{9D8B030D-6E8A-4147-A177-3AD203B41FA5}">
                      <a16:colId xmlns:a16="http://schemas.microsoft.com/office/drawing/2014/main" val="938084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Winning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R</a:t>
                      </a:r>
                      <a:r>
                        <a:rPr lang="en-US" dirty="0"/>
                        <a:t>u</a:t>
                      </a:r>
                      <a:r>
                        <a:rPr lang="en-IL" dirty="0"/>
                        <a:t>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74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9.17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481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Augmented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800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9.18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10014"/>
                  </a:ext>
                </a:extLst>
              </a:tr>
              <a:tr h="244047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X-Vector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32.77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673489"/>
                  </a:ext>
                </a:extLst>
              </a:tr>
              <a:tr h="244047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3.2131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876252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82AA9D-3504-A139-95AA-CF98054D3F58}"/>
              </a:ext>
            </a:extLst>
          </p:cNvPr>
          <p:cNvSpPr txBox="1">
            <a:spLocks/>
          </p:cNvSpPr>
          <p:nvPr/>
        </p:nvSpPr>
        <p:spPr>
          <a:xfrm>
            <a:off x="6294645" y="1971568"/>
            <a:ext cx="3338086" cy="11375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IL" sz="1800" dirty="0"/>
              <a:t>Implemented PCA </a:t>
            </a:r>
          </a:p>
          <a:p>
            <a:pPr>
              <a:buFont typeface="Wingdings" pitchFamily="2" charset="2"/>
              <a:buChar char="§"/>
            </a:pPr>
            <a:r>
              <a:rPr lang="en-IL" sz="1800" dirty="0"/>
              <a:t> Improved Accuracies, run time</a:t>
            </a:r>
          </a:p>
        </p:txBody>
      </p:sp>
    </p:spTree>
    <p:extLst>
      <p:ext uri="{BB962C8B-B14F-4D97-AF65-F5344CB8AC3E}">
        <p14:creationId xmlns:p14="http://schemas.microsoft.com/office/powerpoint/2010/main" val="416349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E3FD-CB08-1D43-3375-027B704F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Code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34532-E94F-03E5-156E-133324AFB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L" dirty="0"/>
              <a:t>Credit where credit is due:</a:t>
            </a:r>
          </a:p>
          <a:p>
            <a:pPr>
              <a:buFont typeface="Wingdings" pitchFamily="2" charset="2"/>
              <a:buChar char="§"/>
            </a:pPr>
            <a:r>
              <a:rPr lang="en-IL" dirty="0"/>
              <a:t> X-Vector Function – Yosef</a:t>
            </a:r>
          </a:p>
          <a:p>
            <a:pPr>
              <a:buFont typeface="Wingdings" pitchFamily="2" charset="2"/>
              <a:buChar char="§"/>
            </a:pPr>
            <a:r>
              <a:rPr lang="en-IL" dirty="0"/>
              <a:t> Derivative Function – Lior and Gal</a:t>
            </a:r>
          </a:p>
          <a:p>
            <a:pPr>
              <a:buFont typeface="Wingdings" pitchFamily="2" charset="2"/>
              <a:buChar char="§"/>
            </a:pPr>
            <a:r>
              <a:rPr lang="en-IL" dirty="0"/>
              <a:t> Percentages helper function – Lior and Gal</a:t>
            </a:r>
          </a:p>
          <a:p>
            <a:pPr>
              <a:buFont typeface="Wingdings" pitchFamily="2" charset="2"/>
              <a:buChar char="§"/>
            </a:pPr>
            <a:r>
              <a:rPr lang="en-IL" dirty="0"/>
              <a:t> Augmentation Script – Rashi </a:t>
            </a:r>
          </a:p>
          <a:p>
            <a:pPr>
              <a:buFont typeface="Wingdings" pitchFamily="2" charset="2"/>
              <a:buChar char="§"/>
            </a:pPr>
            <a:r>
              <a:rPr lang="en-IL" dirty="0"/>
              <a:t> X-Vector Implementation – Noah</a:t>
            </a:r>
          </a:p>
          <a:p>
            <a:pPr>
              <a:buFont typeface="Wingdings" pitchFamily="2" charset="2"/>
              <a:buChar char="§"/>
            </a:pPr>
            <a:r>
              <a:rPr lang="en-IL" dirty="0"/>
              <a:t> PCA – Rashi and Noah</a:t>
            </a:r>
          </a:p>
          <a:p>
            <a:pPr>
              <a:buFont typeface="Wingdings" pitchFamily="2" charset="2"/>
              <a:buChar char="§"/>
            </a:pPr>
            <a:r>
              <a:rPr lang="en-IL" dirty="0"/>
              <a:t> Github : Jim Schwoebel</a:t>
            </a:r>
          </a:p>
        </p:txBody>
      </p:sp>
    </p:spTree>
    <p:extLst>
      <p:ext uri="{BB962C8B-B14F-4D97-AF65-F5344CB8AC3E}">
        <p14:creationId xmlns:p14="http://schemas.microsoft.com/office/powerpoint/2010/main" val="282762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0AE7-97DC-1997-0E97-2B1A7271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Algorithms </a:t>
            </a:r>
            <a:r>
              <a:rPr lang="en-IL" sz="3600" dirty="0"/>
              <a:t>–</a:t>
            </a:r>
            <a:r>
              <a:rPr lang="en-IL" dirty="0"/>
              <a:t> </a:t>
            </a:r>
            <a:r>
              <a:rPr lang="en-IL" sz="3600" dirty="0"/>
              <a:t>X-Vector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0637E-E6C3-03B1-D840-C5824FE97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922141"/>
            <a:ext cx="7062951" cy="150686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L" sz="1600" dirty="0"/>
              <a:t> X-Vector</a:t>
            </a:r>
          </a:p>
          <a:p>
            <a:pPr lvl="1">
              <a:buFont typeface="Wingdings" pitchFamily="2" charset="2"/>
              <a:buChar char="§"/>
            </a:pPr>
            <a:r>
              <a:rPr lang="en-IL" sz="1600" dirty="0"/>
              <a:t>Number of features increased in training, and added on to inference</a:t>
            </a:r>
          </a:p>
          <a:p>
            <a:pPr lvl="1">
              <a:buFont typeface="Wingdings" pitchFamily="2" charset="2"/>
              <a:buChar char="§"/>
            </a:pPr>
            <a:r>
              <a:rPr lang="en-IL" sz="1600" dirty="0"/>
              <a:t> audio file embeddings from DNN</a:t>
            </a:r>
          </a:p>
          <a:p>
            <a:pPr marL="201168" lvl="1" indent="0">
              <a:buNone/>
            </a:pPr>
            <a:endParaRPr lang="en-IL" sz="1600" dirty="0"/>
          </a:p>
          <a:p>
            <a:pPr marL="201168" lvl="1" indent="0">
              <a:buNone/>
            </a:pPr>
            <a:endParaRPr lang="en-IL" dirty="0"/>
          </a:p>
          <a:p>
            <a:pPr marL="201168" lvl="1" indent="0">
              <a:buNone/>
            </a:pPr>
            <a:endParaRPr lang="en-I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CB2ABCE-F98F-4883-9B03-8C260D553A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5501658"/>
              </p:ext>
            </p:extLst>
          </p:nvPr>
        </p:nvGraphicFramePr>
        <p:xfrm>
          <a:off x="761998" y="3613782"/>
          <a:ext cx="7924800" cy="2410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384">
                  <a:extLst>
                    <a:ext uri="{9D8B030D-6E8A-4147-A177-3AD203B41FA5}">
                      <a16:colId xmlns:a16="http://schemas.microsoft.com/office/drawing/2014/main" val="76947915"/>
                    </a:ext>
                  </a:extLst>
                </a:gridCol>
                <a:gridCol w="1183216">
                  <a:extLst>
                    <a:ext uri="{9D8B030D-6E8A-4147-A177-3AD203B41FA5}">
                      <a16:colId xmlns:a16="http://schemas.microsoft.com/office/drawing/2014/main" val="2091913469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59069701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08842929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48331222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938084541"/>
                    </a:ext>
                  </a:extLst>
                </a:gridCol>
              </a:tblGrid>
              <a:tr h="490344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/>
                        <a:t>Winning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/>
                        <a:t>R</a:t>
                      </a:r>
                      <a:r>
                        <a:rPr lang="en-US" sz="1400" dirty="0"/>
                        <a:t>u</a:t>
                      </a:r>
                      <a:r>
                        <a:rPr lang="en-IL" sz="1400" dirty="0"/>
                        <a:t>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74207"/>
                  </a:ext>
                </a:extLst>
              </a:tr>
              <a:tr h="280197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9.17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715967"/>
                  </a:ext>
                </a:extLst>
              </a:tr>
              <a:tr h="280197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Augmented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800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9.18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158430"/>
                  </a:ext>
                </a:extLst>
              </a:tr>
              <a:tr h="280197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X-Vector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32.77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481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07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0AE7-97DC-1997-0E97-2B1A7271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Algorithms </a:t>
            </a:r>
            <a:r>
              <a:rPr lang="en-IL" sz="3600" dirty="0"/>
              <a:t>-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0637E-E6C3-03B1-D840-C5824FE97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922141"/>
            <a:ext cx="6159060" cy="1745970"/>
          </a:xfrm>
        </p:spPr>
        <p:txBody>
          <a:bodyPr>
            <a:normAutofit lnSpcReduction="10000"/>
          </a:bodyPr>
          <a:lstStyle/>
          <a:p>
            <a:r>
              <a:rPr lang="en-IL" sz="1600" dirty="0"/>
              <a:t> PCA</a:t>
            </a:r>
          </a:p>
          <a:p>
            <a:pPr lvl="1">
              <a:buFont typeface="Wingdings" pitchFamily="2" charset="2"/>
              <a:buChar char="§"/>
            </a:pPr>
            <a:r>
              <a:rPr lang="en-IL" sz="1600" dirty="0"/>
              <a:t> minimized dimensions/features (eigenvalues/eigenvectors)</a:t>
            </a:r>
          </a:p>
          <a:p>
            <a:pPr lvl="1">
              <a:buFont typeface="Wingdings" pitchFamily="2" charset="2"/>
              <a:buChar char="§"/>
            </a:pPr>
            <a:r>
              <a:rPr lang="en-IL" sz="1600" dirty="0"/>
              <a:t> Scaled first using StandardScaler</a:t>
            </a:r>
          </a:p>
          <a:p>
            <a:pPr lvl="1">
              <a:buFont typeface="Wingdings" pitchFamily="2" charset="2"/>
              <a:buChar char="§"/>
            </a:pPr>
            <a:r>
              <a:rPr lang="en-IL" sz="1600" dirty="0"/>
              <a:t>derivative algo used to determine n_components</a:t>
            </a:r>
          </a:p>
          <a:p>
            <a:pPr lvl="1">
              <a:buFont typeface="Wingdings" pitchFamily="2" charset="2"/>
              <a:buChar char="§"/>
            </a:pPr>
            <a:r>
              <a:rPr lang="en-IL" sz="1600" dirty="0"/>
              <a:t> saved PCA model used for transform in inference</a:t>
            </a:r>
          </a:p>
          <a:p>
            <a:pPr lvl="1">
              <a:buFont typeface="Wingdings" pitchFamily="2" charset="2"/>
              <a:buChar char="§"/>
            </a:pPr>
            <a:endParaRPr lang="en-IL" dirty="0"/>
          </a:p>
          <a:p>
            <a:pPr marL="201168" lvl="1" indent="0">
              <a:buNone/>
            </a:pP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17BAF7-BD28-BBC9-BF07-058459137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692515"/>
              </p:ext>
            </p:extLst>
          </p:nvPr>
        </p:nvGraphicFramePr>
        <p:xfrm>
          <a:off x="246794" y="3680523"/>
          <a:ext cx="7189469" cy="245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067">
                  <a:extLst>
                    <a:ext uri="{9D8B030D-6E8A-4147-A177-3AD203B41FA5}">
                      <a16:colId xmlns:a16="http://schemas.microsoft.com/office/drawing/2014/main" val="3004069507"/>
                    </a:ext>
                  </a:extLst>
                </a:gridCol>
                <a:gridCol w="1156063">
                  <a:extLst>
                    <a:ext uri="{9D8B030D-6E8A-4147-A177-3AD203B41FA5}">
                      <a16:colId xmlns:a16="http://schemas.microsoft.com/office/drawing/2014/main" val="779025634"/>
                    </a:ext>
                  </a:extLst>
                </a:gridCol>
                <a:gridCol w="898071">
                  <a:extLst>
                    <a:ext uri="{9D8B030D-6E8A-4147-A177-3AD203B41FA5}">
                      <a16:colId xmlns:a16="http://schemas.microsoft.com/office/drawing/2014/main" val="1908551177"/>
                    </a:ext>
                  </a:extLst>
                </a:gridCol>
                <a:gridCol w="1027067">
                  <a:extLst>
                    <a:ext uri="{9D8B030D-6E8A-4147-A177-3AD203B41FA5}">
                      <a16:colId xmlns:a16="http://schemas.microsoft.com/office/drawing/2014/main" val="3752322499"/>
                    </a:ext>
                  </a:extLst>
                </a:gridCol>
                <a:gridCol w="1027067">
                  <a:extLst>
                    <a:ext uri="{9D8B030D-6E8A-4147-A177-3AD203B41FA5}">
                      <a16:colId xmlns:a16="http://schemas.microsoft.com/office/drawing/2014/main" val="458444207"/>
                    </a:ext>
                  </a:extLst>
                </a:gridCol>
                <a:gridCol w="1027067">
                  <a:extLst>
                    <a:ext uri="{9D8B030D-6E8A-4147-A177-3AD203B41FA5}">
                      <a16:colId xmlns:a16="http://schemas.microsoft.com/office/drawing/2014/main" val="3640455665"/>
                    </a:ext>
                  </a:extLst>
                </a:gridCol>
                <a:gridCol w="1027067">
                  <a:extLst>
                    <a:ext uri="{9D8B030D-6E8A-4147-A177-3AD203B41FA5}">
                      <a16:colId xmlns:a16="http://schemas.microsoft.com/office/drawing/2014/main" val="2465451690"/>
                    </a:ext>
                  </a:extLst>
                </a:gridCol>
              </a:tblGrid>
              <a:tr h="530431">
                <a:tc>
                  <a:txBody>
                    <a:bodyPr/>
                    <a:lstStyle/>
                    <a:p>
                      <a:pPr algn="ctr"/>
                      <a:endParaRPr lang="en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 components</a:t>
                      </a:r>
                      <a:endParaRPr lang="en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2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2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  <a:r>
                        <a:rPr lang="en-IL" sz="1200" dirty="0"/>
                        <a:t>un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373541"/>
                  </a:ext>
                </a:extLst>
              </a:tr>
              <a:tr h="3182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  <a:r>
                        <a:rPr lang="en-IL" sz="1200" dirty="0"/>
                        <a:t>ithout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200" dirty="0"/>
                        <a:t>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200" dirty="0"/>
                        <a:t>0.9065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200" dirty="0"/>
                        <a:t>0.8777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200" dirty="0"/>
                        <a:t>0.8926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200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200" dirty="0"/>
                        <a:t>32.77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064007"/>
                  </a:ext>
                </a:extLst>
              </a:tr>
              <a:tr h="556953">
                <a:tc>
                  <a:txBody>
                    <a:bodyPr/>
                    <a:lstStyle/>
                    <a:p>
                      <a:pPr algn="ctr"/>
                      <a:r>
                        <a:rPr lang="en-IL" sz="1200" dirty="0"/>
                        <a:t>PCA on 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200" dirty="0"/>
                        <a:t>147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200" dirty="0"/>
                        <a:t>0.9772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200" dirty="0"/>
                        <a:t>0.9829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200" dirty="0"/>
                        <a:t>0.9714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200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200" dirty="0"/>
                        <a:t>13.26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202876"/>
                  </a:ext>
                </a:extLst>
              </a:tr>
              <a:tr h="318259">
                <a:tc>
                  <a:txBody>
                    <a:bodyPr/>
                    <a:lstStyle/>
                    <a:p>
                      <a:pPr algn="ctr"/>
                      <a:r>
                        <a:rPr lang="en-IL" sz="1200" dirty="0"/>
                        <a:t>PCA on X-Vector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200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200" dirty="0"/>
                        <a:t>0.9765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200" dirty="0"/>
                        <a:t>0.9829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200" dirty="0"/>
                        <a:t>0.9700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200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200" dirty="0"/>
                        <a:t>10.20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545603"/>
                  </a:ext>
                </a:extLst>
              </a:tr>
              <a:tr h="318259">
                <a:tc>
                  <a:txBody>
                    <a:bodyPr/>
                    <a:lstStyle/>
                    <a:p>
                      <a:pPr algn="ctr"/>
                      <a:r>
                        <a:rPr lang="en-IL" sz="1200" dirty="0"/>
                        <a:t>PCA on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200" dirty="0"/>
                        <a:t>188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200" dirty="0"/>
                        <a:t>0.9768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200" dirty="0"/>
                        <a:t>0.9824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200" dirty="0"/>
                        <a:t>0.9709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SVC</a:t>
                      </a:r>
                      <a:endParaRPr lang="en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200" dirty="0"/>
                        <a:t>3.2131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09605"/>
                  </a:ext>
                </a:extLst>
              </a:tr>
            </a:tbl>
          </a:graphicData>
        </a:graphic>
      </p:graphicFrame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BA9BE55-3480-4EB7-B3F9-2C70BBA46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409" y="1922141"/>
            <a:ext cx="4143773" cy="33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6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ABEE-8B5D-89E8-DC7A-D46B1B64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Results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6746472-43FD-14E9-26E8-07853C8CB1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863703"/>
              </p:ext>
            </p:extLst>
          </p:nvPr>
        </p:nvGraphicFramePr>
        <p:xfrm>
          <a:off x="1664522" y="2612696"/>
          <a:ext cx="84510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505">
                  <a:extLst>
                    <a:ext uri="{9D8B030D-6E8A-4147-A177-3AD203B41FA5}">
                      <a16:colId xmlns:a16="http://schemas.microsoft.com/office/drawing/2014/main" val="76947915"/>
                    </a:ext>
                  </a:extLst>
                </a:gridCol>
                <a:gridCol w="1408505">
                  <a:extLst>
                    <a:ext uri="{9D8B030D-6E8A-4147-A177-3AD203B41FA5}">
                      <a16:colId xmlns:a16="http://schemas.microsoft.com/office/drawing/2014/main" val="2091913469"/>
                    </a:ext>
                  </a:extLst>
                </a:gridCol>
                <a:gridCol w="1408505">
                  <a:extLst>
                    <a:ext uri="{9D8B030D-6E8A-4147-A177-3AD203B41FA5}">
                      <a16:colId xmlns:a16="http://schemas.microsoft.com/office/drawing/2014/main" val="2598199651"/>
                    </a:ext>
                  </a:extLst>
                </a:gridCol>
                <a:gridCol w="1408505">
                  <a:extLst>
                    <a:ext uri="{9D8B030D-6E8A-4147-A177-3AD203B41FA5}">
                      <a16:colId xmlns:a16="http://schemas.microsoft.com/office/drawing/2014/main" val="2754904994"/>
                    </a:ext>
                  </a:extLst>
                </a:gridCol>
                <a:gridCol w="1408505">
                  <a:extLst>
                    <a:ext uri="{9D8B030D-6E8A-4147-A177-3AD203B41FA5}">
                      <a16:colId xmlns:a16="http://schemas.microsoft.com/office/drawing/2014/main" val="2483312227"/>
                    </a:ext>
                  </a:extLst>
                </a:gridCol>
                <a:gridCol w="1408505">
                  <a:extLst>
                    <a:ext uri="{9D8B030D-6E8A-4147-A177-3AD203B41FA5}">
                      <a16:colId xmlns:a16="http://schemas.microsoft.com/office/drawing/2014/main" val="938084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Winning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R</a:t>
                      </a:r>
                      <a:r>
                        <a:rPr lang="en-US" dirty="0"/>
                        <a:t>u</a:t>
                      </a:r>
                      <a:r>
                        <a:rPr lang="en-IL" dirty="0"/>
                        <a:t>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7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9.17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48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Augmented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800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9.18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X-Vector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32.77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67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3.2131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876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0660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4543</TotalTime>
  <Words>587</Words>
  <Application>Microsoft Macintosh PowerPoint</Application>
  <PresentationFormat>Widescreen</PresentationFormat>
  <Paragraphs>196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Georgia Pro Cond Light</vt:lpstr>
      <vt:lpstr>Speak Pro</vt:lpstr>
      <vt:lpstr>Wingdings</vt:lpstr>
      <vt:lpstr>RetrospectVTI</vt:lpstr>
      <vt:lpstr>Audio Gender Classification</vt:lpstr>
      <vt:lpstr>Introduction – The Challenge</vt:lpstr>
      <vt:lpstr>The Dataset – Mozilla Common Voice</vt:lpstr>
      <vt:lpstr>Current Approach</vt:lpstr>
      <vt:lpstr>Our Improvements</vt:lpstr>
      <vt:lpstr>Code Questions</vt:lpstr>
      <vt:lpstr>Algorithms – X-Vector  </vt:lpstr>
      <vt:lpstr>Algorithms - PCA</vt:lpstr>
      <vt:lpstr>Results</vt:lpstr>
      <vt:lpstr>Open Questions –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רשי פצ'ינו</dc:creator>
  <cp:lastModifiedBy>רשי פצ'ינו</cp:lastModifiedBy>
  <cp:revision>7</cp:revision>
  <dcterms:created xsi:type="dcterms:W3CDTF">2023-01-01T15:09:27Z</dcterms:created>
  <dcterms:modified xsi:type="dcterms:W3CDTF">2023-01-08T13:08:01Z</dcterms:modified>
</cp:coreProperties>
</file>