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1"/>
  </p:sldMasterIdLst>
  <p:notesMasterIdLst>
    <p:notesMasterId r:id="rId52"/>
  </p:notesMasterIdLst>
  <p:handoutMasterIdLst>
    <p:handoutMasterId r:id="rId53"/>
  </p:handoutMasterIdLst>
  <p:sldIdLst>
    <p:sldId id="306" r:id="rId2"/>
    <p:sldId id="463" r:id="rId3"/>
    <p:sldId id="464" r:id="rId4"/>
    <p:sldId id="426" r:id="rId5"/>
    <p:sldId id="484" r:id="rId6"/>
    <p:sldId id="430" r:id="rId7"/>
    <p:sldId id="488" r:id="rId8"/>
    <p:sldId id="482" r:id="rId9"/>
    <p:sldId id="457" r:id="rId10"/>
    <p:sldId id="458" r:id="rId11"/>
    <p:sldId id="427" r:id="rId12"/>
    <p:sldId id="489" r:id="rId13"/>
    <p:sldId id="494" r:id="rId14"/>
    <p:sldId id="495" r:id="rId15"/>
    <p:sldId id="490" r:id="rId16"/>
    <p:sldId id="460" r:id="rId17"/>
    <p:sldId id="461" r:id="rId18"/>
    <p:sldId id="491" r:id="rId19"/>
    <p:sldId id="485" r:id="rId20"/>
    <p:sldId id="429" r:id="rId21"/>
    <p:sldId id="467" r:id="rId22"/>
    <p:sldId id="466" r:id="rId23"/>
    <p:sldId id="492" r:id="rId24"/>
    <p:sldId id="468" r:id="rId25"/>
    <p:sldId id="453" r:id="rId26"/>
    <p:sldId id="493" r:id="rId27"/>
    <p:sldId id="455" r:id="rId28"/>
    <p:sldId id="471" r:id="rId29"/>
    <p:sldId id="470" r:id="rId30"/>
    <p:sldId id="472" r:id="rId31"/>
    <p:sldId id="473" r:id="rId32"/>
    <p:sldId id="474" r:id="rId33"/>
    <p:sldId id="475" r:id="rId34"/>
    <p:sldId id="476" r:id="rId35"/>
    <p:sldId id="496" r:id="rId36"/>
    <p:sldId id="454" r:id="rId37"/>
    <p:sldId id="459" r:id="rId38"/>
    <p:sldId id="497" r:id="rId39"/>
    <p:sldId id="498" r:id="rId40"/>
    <p:sldId id="483" r:id="rId41"/>
    <p:sldId id="486" r:id="rId42"/>
    <p:sldId id="465" r:id="rId43"/>
    <p:sldId id="499" r:id="rId44"/>
    <p:sldId id="480" r:id="rId45"/>
    <p:sldId id="487" r:id="rId46"/>
    <p:sldId id="500" r:id="rId47"/>
    <p:sldId id="481" r:id="rId48"/>
    <p:sldId id="469" r:id="rId49"/>
    <p:sldId id="477" r:id="rId50"/>
    <p:sldId id="501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中間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9"/>
    <p:restoredTop sz="94720"/>
  </p:normalViewPr>
  <p:slideViewPr>
    <p:cSldViewPr>
      <p:cViewPr varScale="1">
        <p:scale>
          <a:sx n="101" d="100"/>
          <a:sy n="101" d="100"/>
        </p:scale>
        <p:origin x="2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75A7D46A-0E0B-8749-AF31-7D135FEE36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pitchFamily="34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740B31E9-95CA-F845-9C56-4F2E9B5535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B46AEA0A-840E-2E4E-9CA3-63ED51135105}" type="datetimeFigureOut">
              <a:rPr lang="ja-JP" altLang="en-US"/>
              <a:pPr>
                <a:defRPr/>
              </a:pPr>
              <a:t>2023/3/10</a:t>
            </a:fld>
            <a:endParaRPr lang="ja-JP" altLang="en-US"/>
          </a:p>
        </p:txBody>
      </p:sp>
      <p:sp>
        <p:nvSpPr>
          <p:cNvPr id="4" name="フッター プレースホルダ 3">
            <a:extLst>
              <a:ext uri="{FF2B5EF4-FFF2-40B4-BE49-F238E27FC236}">
                <a16:creationId xmlns:a16="http://schemas.microsoft.com/office/drawing/2014/main" id="{DD6CB769-8240-F54A-A5BF-FD6E5DDE8F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pitchFamily="34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>
            <a:extLst>
              <a:ext uri="{FF2B5EF4-FFF2-40B4-BE49-F238E27FC236}">
                <a16:creationId xmlns:a16="http://schemas.microsoft.com/office/drawing/2014/main" id="{65ACB3C5-435A-5A45-B169-A50DCB16C1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8AF27640-9BF3-8444-9988-9B8B592F656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7:21:49.2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1 216,'55'0,"-7"0,-29 0,-4 0,2 0,-2 2,5 0,-3 1,-3-1,4 2,-2-1,4 4,-1-2,0-1,-3-2,1 3,-3-2,2 5,1-2,3 0,2-1,-1-3,-5 0,0-2,-4 0,6 0,-2 0,-1 0,2 0,3 0,-4 0,3 0,-6 0,6 0,0 0,5 0,-2 0,-9 0,6 0,-5 0,6 0,4 0,1 0,-4 0,-5 0,2 0,-1 0,7 0,-2 0,-1 0,-5 0,0 0,1 0,0 0,6 0,-11-2,7-1,-2 1,2 0,5 2,-10 0,1 0,3 0,0 0,5 0,-11 0,8 0,-5 0,7 0,-2 0,-5 0,0 0,3 0,-1 0,4 0,-4 0,-1 0,0 0,2 0,3 0,-8 0,7 0,-8 0,4 0,6 0,-5 0,5 0,-4 0,-7 0,8 0,-6 0,4 0,1 0,-5 0,10 0,-6 0,10 0,-6 0,1 0,-1 0,0 0,-8 0,5 0,-3 0,4 0,3 0,-3 0,0 0,0 0,3 0,3 0,-9 0,1 0,0 0,-7 0,14 0,-11 0,6-1,-1-1,-1-1,-2 1,2-3,2 4,-4-3,10 0,-18 3,16-8,-3 5,-4-3,7 2,-12 2,4 1,3 0,0 0,1-1,-4-1,0 2,1-1,3 1,0 2,1-1,-2-1,1 0,-2-1,-2 2,3 1,-3 0,9 0,-11 0,9 0,-11 0,5 0,6 0,-10 0,10 0,-10 0,2 0,11 0,-8-2,6-1,-12 1,6-1,-4 3,8 0,-2 0,-1 0,1 0,0 0,3 0,-9 0,5 0,-4-1,3-2,1 1,-4 0,1 1,3 1,-1 0,0 0,-2 0,3-3,2 1,5-1,-4 2,-3 1,-2 0,-3 0,3 0,4 0,-7 0,6 0,-2 0,1-1,6-2,-13 1,10-1,-8 2,9-2,-4 1,-4 0,2 1,0 1,-1 0,5 0,-4-2,3-1,1-3,3-1,2 0,-1 0,-3 2,-4 0,0 3,5-3,8 0,2-1,-1 1,-8 3,-8 2,-1 0,4 0,-5 0,8 0,-4 0,0 0,7 0,-8 0,5 0,-11 0,9 0,-2 0,1 0,4 0,-7 0,2 0,-1 0,2 0,0 0,1 0,0 0,-1 1,0 2,-2 1,0 0,0 0,-1 1,5-3,-6 0,2-1,0 3,-2-3,5 3,-1-2,1 1,2-1,-7 0,3-2,0 0,-5 0,9 0,-4 0,2 0,2 0,-3 0,-1 0,-3 0,13 0,1 0,14 0,-4 0,-5 0,-4 0,-4 0,-4 0,-1 0,-1 0,0 0,-1 0,-4 0,3 0,-3 0,3 0,5 0,-1 0,6 0,-1 0,-6 0,-3 0,-4 0,10 0,-3 0,13 0,-5 0,9 0,6 0,9 0,3 0,-2 0,-5 0,-10 0,-5 0,-7 0,-1 0,-10 0,0 0,-1 0,0 0,5 0,-2 0,-5 0,8 0,-9 0,8 0,-2 0,-4 0,10 0,-12 0,7 0,-2 0,-5 0,10 0,-7 0,0 0,5-14,-12-11,3-16,-2 15,10 3,19 23,14 0,6 0,-3 0,-13 0,-9 0,-9 0,-6 0,-1 2,-1 1,4 1,-2 1,3 0,2-1,4 0,4 0,0-2,-6 1,-6-1,-6 0,13 0,1 2,15 0,-8 1,-6 0,-8-1,-6 0,1-2,3 2,6 1,7 1,0 0,-1-1,-11-3,-1 0,6-2,3 2,11 0,-7 1,-3-1,-2-2,0 0,3 0,2 0,3 2,4 1,-1-1,-1 0,-5-1,-5-1,-2 2,0 1,6-1,5 0,3-2,-5 0,-4 0,-5 0,-4 0,3 2,0 1,-1 1,1 0,-2-1,3-1,4-2,0 0,-2 0,-2 2,-4 0,-1 1,1-1,0-1,-1 1,-2 1,-2 1,2 2,6 0,10 3,1 1,-3-3,-6-2,-5-2,-1-1,1 0,-1 1,-3-2,0-1,2 0,-3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8T17:52:23.1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59,'69'0,"2"0,2 0,-1 3,-5 2,-8 4,-8 1,-10 1,-6-1,-2-3,1-4,1-1,2-2,2 0,0 0,5 0,4 0,1 0,-2 0,-5 0,-5 0,-1 0,-1 0,-1 0,-2 0,-1 0,-1-2,1-3,0-1,-1-1,1 0,1 0,1-2,1-1,2 0,2 2,1 1,1 2,1 0,2 0,-1 1,0-1,-3 1,-5-1,-5 1,-7 1,-7 3,8 0,-1 0,13 0,-4 0,0 0,4 0,-16 0,5 0,-14 0,6 0,9 0,7 0,7 0,2 0,4 0,3 0,4 0,-1 0,-3 0,-5 0,-4 0,-5 0,-6 0,-4 0,-7 0,-4 0,10 0,1 0,10 0,-3 0,-2 0,-3 0,-2 0,-3 0,-5 0,-2 0,13 0,1 0,15 2,-2 1,2-1,-1 3,-2-2,-1-1,-3 0,-2-2,1 0,-2 0,1 0,-2 0,-2 0,-4 0,-7 0,-5 0,9 0,-1 0,16 0,0 0,3 0,-1 0,-1 0,0 0,-1 0,1 0,0 0,-3 0,-3 0,-5 0,-4 0,-10 0,1 0,14 0,9 0,21 0,-7-2,-8 0,-12-1,-11 1,-6 2,3 0,2 0,10 0,1 0,1 0,-3 0,1 0,1 0,-1 0,0 0,-1 0,-1 0,3 0,1 0,1 0,0 0,1 0,-2 0,2 0,0 0,-3 0,-4 0,-7 0,-6 0,-2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8T17:52:32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1,'84'0,"6"0,4 0,2 0,-7 2,-10 5,10 12,5 7,-44-12,0-1,0-1,0-2,32 4,-6-1,-2 0,2 1,7-3,5-4,1-1,-5-3,-5 0,0-1,1-2,3 3,0 0,2 3,2 2,0 1,-4 2,-9 0,-5 0,1-3,8-3,12-3,2-2,-11 0,-13 0,-11 0,2 0,14 0,20 0,-37 0,2 0,6-1,0-1,0-1,0-1,-4-1,-2-2,-7 0,-1 0,31-4,-14 1,-11 1,-13 1,-10 0,-6 3,-13 3,2 2,3 0,0 0,12 0,-4 0,0 0,0 0,1 0,0 0,6 0,0 0,-1 0,-2 0,-5 0,-5 0,-4 0,2 0,-8 0,15-41,-12-4,2-5,-7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01:38:34.9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01:43:22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01:44:10.17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1,'47'0,"-10"0,-26 0,-4 0,17 0,-12 0,13 0,-8 0,-8 0,15 0,-13 0,12 0,-12 0,12 0,-10 0,3 0,7 0,-14 0,14 0,-7 0,-3 0,8 0,-8 0,3 0,2 0,0 0,-1 0,7 0,-12 0,5 0,2 0,-8 0,19 0,-19 0,8 0,-8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01:44:15.08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0,'45'0,"-3"0,-20 0,2 2,0 2,-3 1,1 0,1-3,-10-1,6-1,-5 0,3 0,0 4,-2-2,-3 6,5-3,-2 0,0-1,1-2,-3 1,3-2,3-1,-6 0,5 0,-3 0,0 0,6 0,-7 0,2 0,1 0,-1 0,2 0,-2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01:44:30.40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10,'59'-4,"-9"1,-29 1,-2 1,0 1,0 0,-2 0,-1 0,-1 0,4 0,-5 0,5 0,-6 0,2 0,5 0,-4 0,2 0,-4 0,8 0,-10 0,10 0,-8 0,0 0,5 0,-4 0,2 0,1 0,-5 0,6 0,-3 0,-2 0,7 0,-7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01:45:35.922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1,'53'0,"-3"0,-14 0,-1 0,-3 0,-3 0,-5 0,-2 0,-4 0,1 0,3 2,2 0,1 1,-1-1,-5-2,-5 0,5 2,-6 1,9-1,-6 3,2-3,-4 0,1 0,2-2,-2 0,1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01:46:41.94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1,'47'0,"-2"0,-37 0,7 0,5 0,-4 0,9 0,-9 0,-1 4,1-3,0 3,1-4,0 0,-2 0,-1 0,3 0,0 0,2 0,-1 0,1 0,-7 0,11 0,-11 0,8 0,-5 0,-3 0,9 0,-9 0,6 0,-2 0,-1 0,1 0,3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01:46:46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1,'57'0,"-4"0,-24 0,2 0,0 0,1 0,1 0,-12 0,0 0,-11 0,5 0,2 0,0 2,-2 0,4 0,-4 0,5-2,-6 0,4 0,5 0,-9 0,6 0,-2 0,-2 0,12 0,-16 0,12 0,-8 0,3 0,-2 0,-8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FF78452-82D9-B94D-A56E-D123D9EF0D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BF293D8-55F7-2B42-B5CF-2A654E8E47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4BAE3C4-17CB-AC42-B219-93265BC480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C2069508-A54D-D64F-8636-EE5DC767BB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107B9C46-3A9B-3C41-AC28-C842A2823A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83975" name="Rectangle 7">
            <a:extLst>
              <a:ext uri="{FF2B5EF4-FFF2-40B4-BE49-F238E27FC236}">
                <a16:creationId xmlns:a16="http://schemas.microsoft.com/office/drawing/2014/main" id="{94B28738-7844-274B-AE28-D3B2FE105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1D8BFD0-4226-874B-87F5-5AF38FB34D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3AEB3D1-F054-8E4A-B1A3-19968D803F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13F36A-128A-1B49-B10F-716EA6219F1E}" type="slidenum">
              <a:rPr lang="en-US" altLang="ja-JP" sz="1200" smtClean="0"/>
              <a:pPr/>
              <a:t>3</a:t>
            </a:fld>
            <a:endParaRPr lang="en-US" altLang="ja-JP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4DC59E0-FA1B-9B44-8940-6A9AB3FEE7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CFF9502-7983-264D-B0E3-0EC4F79BA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2297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2C8EE18D-E6C6-8B4F-8F51-FD592C46D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DEDFE0-694A-D249-9ECB-F228B6172CC9}" type="slidenum">
              <a:rPr lang="en-US" altLang="ja-JP" sz="1200" smtClean="0"/>
              <a:pPr/>
              <a:t>19</a:t>
            </a:fld>
            <a:endParaRPr lang="en-US" altLang="ja-JP" sz="12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9B68725-8ABE-394D-9C56-32B973C1B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9A11B62-392C-9849-8A3E-B43B57266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119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2C8EE18D-E6C6-8B4F-8F51-FD592C46D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DEDFE0-694A-D249-9ECB-F228B6172CC9}" type="slidenum">
              <a:rPr lang="en-US" altLang="ja-JP" sz="1200" smtClean="0"/>
              <a:pPr/>
              <a:t>20</a:t>
            </a:fld>
            <a:endParaRPr lang="en-US" altLang="ja-JP" sz="12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9B68725-8ABE-394D-9C56-32B973C1B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9A11B62-392C-9849-8A3E-B43B57266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75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804BA7EC-7058-884F-8455-FEADBCFC3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31C0E8-8D6A-C246-8F62-593D2C4F8C3B}" type="slidenum">
              <a:rPr lang="en-US" altLang="ja-JP" sz="1200" smtClean="0"/>
              <a:pPr/>
              <a:t>35</a:t>
            </a:fld>
            <a:endParaRPr lang="en-US" altLang="ja-JP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0326C02-98D7-0540-9D11-1236969D8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287159-5BD2-3F4E-96BC-7B945E4C3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2919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804BA7EC-7058-884F-8455-FEADBCFC3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31C0E8-8D6A-C246-8F62-593D2C4F8C3B}" type="slidenum">
              <a:rPr lang="en-US" altLang="ja-JP" sz="1200" smtClean="0"/>
              <a:pPr/>
              <a:t>36</a:t>
            </a:fld>
            <a:endParaRPr lang="en-US" altLang="ja-JP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0326C02-98D7-0540-9D11-1236969D8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287159-5BD2-3F4E-96BC-7B945E4C3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representative examples of PH and TRH selected from each of the main branches of “core” Altaic [as defined by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Poppe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(1960)].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sym typeface="Wingdings"/>
              </a:rPr>
              <a:t>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Turkish exemplifies PH, operating on the contrast between front vs. back vowels. Although many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Tungusic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Mongolic languages (as well as Korean at an earlier historical stage) were once believed to have PH, a growing body of evidence suggests that almost all of the non-Turkic languages in the group are best described as having TRH, operating on a TR contrast.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err="1"/>
              <a:t>Ewen</a:t>
            </a:r>
            <a:r>
              <a:rPr lang="en-US" altLang="ko-KR" baseline="0" dirty="0"/>
              <a:t> is a well-known example among the </a:t>
            </a:r>
            <a:r>
              <a:rPr lang="en-US" altLang="ko-KR" baseline="0" dirty="0" err="1"/>
              <a:t>Tungusic</a:t>
            </a:r>
            <a:r>
              <a:rPr lang="en-US" altLang="ko-KR" baseline="0" dirty="0"/>
              <a:t> languages that clearly displays a TRH. 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5541-4843-492B-82E9-2141ECAECDE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7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representative examples of PH and TRH selected from each of the main branches of “core” Altaic [as defined by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Poppe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(1960)].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sym typeface="Wingdings"/>
              </a:rPr>
              <a:t>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Turkish exemplifies PH, operating on the contrast between front vs. back vowels. Although many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Tungusic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Mongolic languages (as well as Korean at an earlier historical stage) were once believed to have PH, a growing body of evidence suggests that almost all of the non-Turkic languages in the group are best described as having TRH, operating on a TR contrast.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err="1"/>
              <a:t>Ewen</a:t>
            </a:r>
            <a:r>
              <a:rPr lang="en-US" altLang="ko-KR" baseline="0" dirty="0"/>
              <a:t> is a well-known example among the </a:t>
            </a:r>
            <a:r>
              <a:rPr lang="en-US" altLang="ko-KR" baseline="0" dirty="0" err="1"/>
              <a:t>Tungusic</a:t>
            </a:r>
            <a:r>
              <a:rPr lang="en-US" altLang="ko-KR" baseline="0" dirty="0"/>
              <a:t> languages that clearly displays a TRH. 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5541-4843-492B-82E9-2141ECAECDE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85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dirty="0"/>
              <a:t>These are X-ray tracings of</a:t>
            </a:r>
            <a:r>
              <a:rPr lang="de-DE" altLang="ko-KR" baseline="0" dirty="0"/>
              <a:t> Ewen in Novikova (1960). </a:t>
            </a:r>
            <a:r>
              <a:rPr lang="de-DE" altLang="ko-KR" dirty="0"/>
              <a:t>Compare these two vowels</a:t>
            </a:r>
            <a:r>
              <a:rPr lang="de-DE" altLang="ko-KR" baseline="0" dirty="0"/>
              <a:t> paying special attention to the position of the TR and the overall size of the pharyngeal cavity. You‘ll see that, compared to the non-RTR /i/, the RTR /i/ is </a:t>
            </a:r>
            <a:r>
              <a:rPr lang="de-DE" altLang="ko-KR" dirty="0"/>
              <a:t>produced with </a:t>
            </a:r>
            <a:r>
              <a:rPr lang="de-DE" altLang="ko-KR" b="1" dirty="0"/>
              <a:t>more retracted tongue root </a:t>
            </a:r>
            <a:r>
              <a:rPr lang="de-DE" altLang="ko-KR" dirty="0"/>
              <a:t>&amp; </a:t>
            </a:r>
            <a:r>
              <a:rPr lang="de-DE" altLang="ko-KR" b="1" dirty="0"/>
              <a:t>smaller pharyngeal</a:t>
            </a:r>
            <a:r>
              <a:rPr lang="de-DE" altLang="ko-KR" b="1" baseline="0" dirty="0"/>
              <a:t> cavity?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5541-4843-492B-82E9-2141ECAECDE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8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>
                <a:sym typeface="Wingdings"/>
              </a:rPr>
              <a:t> </a:t>
            </a:r>
            <a:r>
              <a:rPr lang="en-US" dirty="0"/>
              <a:t>Modern </a:t>
            </a:r>
            <a:r>
              <a:rPr lang="en-US" dirty="0" err="1"/>
              <a:t>Khalkha</a:t>
            </a:r>
            <a:r>
              <a:rPr lang="en-US" dirty="0"/>
              <a:t> and </a:t>
            </a:r>
            <a:r>
              <a:rPr lang="en-US" altLang="ko-KR" dirty="0">
                <a:sym typeface="Wingdings"/>
              </a:rPr>
              <a:t> </a:t>
            </a:r>
            <a:r>
              <a:rPr lang="en-US" altLang="ko-KR" dirty="0"/>
              <a:t>Middle</a:t>
            </a:r>
            <a:r>
              <a:rPr lang="en-US" altLang="ko-KR" baseline="0" dirty="0"/>
              <a:t> Korean </a:t>
            </a:r>
            <a:r>
              <a:rPr lang="en-US" dirty="0"/>
              <a:t>are also viewed as</a:t>
            </a:r>
            <a:r>
              <a:rPr lang="en-US" baseline="0" dirty="0"/>
              <a:t> </a:t>
            </a:r>
            <a:r>
              <a:rPr lang="en-US" dirty="0"/>
              <a:t>TRH languages now.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5541-4843-492B-82E9-2141ECAECDE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5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>
                <a:sym typeface="Wingdings"/>
              </a:rPr>
              <a:t> </a:t>
            </a:r>
            <a:r>
              <a:rPr lang="en-US" dirty="0"/>
              <a:t>Modern </a:t>
            </a:r>
            <a:r>
              <a:rPr lang="en-US" dirty="0" err="1"/>
              <a:t>Khalkha</a:t>
            </a:r>
            <a:r>
              <a:rPr lang="en-US" dirty="0"/>
              <a:t> and </a:t>
            </a:r>
            <a:r>
              <a:rPr lang="en-US" altLang="ko-KR" dirty="0">
                <a:sym typeface="Wingdings"/>
              </a:rPr>
              <a:t> </a:t>
            </a:r>
            <a:r>
              <a:rPr lang="en-US" altLang="ko-KR" dirty="0"/>
              <a:t>Middle</a:t>
            </a:r>
            <a:r>
              <a:rPr lang="en-US" altLang="ko-KR" baseline="0" dirty="0"/>
              <a:t> Korean </a:t>
            </a:r>
            <a:r>
              <a:rPr lang="en-US" dirty="0"/>
              <a:t>are also viewed as</a:t>
            </a:r>
            <a:r>
              <a:rPr lang="en-US" baseline="0" dirty="0"/>
              <a:t> </a:t>
            </a:r>
            <a:r>
              <a:rPr lang="en-US" dirty="0"/>
              <a:t>TRH languages now.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5541-4843-492B-82E9-2141ECAECDE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8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>
                <a:sym typeface="Wingdings"/>
              </a:rPr>
              <a:t> </a:t>
            </a:r>
            <a:r>
              <a:rPr lang="en-US" dirty="0"/>
              <a:t>Modern </a:t>
            </a:r>
            <a:r>
              <a:rPr lang="en-US" dirty="0" err="1"/>
              <a:t>Khalkha</a:t>
            </a:r>
            <a:r>
              <a:rPr lang="en-US" dirty="0"/>
              <a:t> and </a:t>
            </a:r>
            <a:r>
              <a:rPr lang="en-US" altLang="ko-KR" dirty="0">
                <a:sym typeface="Wingdings"/>
              </a:rPr>
              <a:t> </a:t>
            </a:r>
            <a:r>
              <a:rPr lang="en-US" altLang="ko-KR" dirty="0"/>
              <a:t>Middle</a:t>
            </a:r>
            <a:r>
              <a:rPr lang="en-US" altLang="ko-KR" baseline="0" dirty="0"/>
              <a:t> Korean </a:t>
            </a:r>
            <a:r>
              <a:rPr lang="en-US" dirty="0"/>
              <a:t>are also viewed as</a:t>
            </a:r>
            <a:r>
              <a:rPr lang="en-US" baseline="0" dirty="0"/>
              <a:t> </a:t>
            </a:r>
            <a:r>
              <a:rPr lang="en-US" dirty="0"/>
              <a:t>TRH languages now.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5541-4843-492B-82E9-2141ECAECDE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9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>
                <a:sym typeface="Wingdings"/>
              </a:rPr>
              <a:t> </a:t>
            </a:r>
            <a:r>
              <a:rPr lang="en-US" dirty="0"/>
              <a:t>Modern </a:t>
            </a:r>
            <a:r>
              <a:rPr lang="en-US" dirty="0" err="1"/>
              <a:t>Khalkha</a:t>
            </a:r>
            <a:r>
              <a:rPr lang="en-US" dirty="0"/>
              <a:t> and </a:t>
            </a:r>
            <a:r>
              <a:rPr lang="en-US" altLang="ko-KR" dirty="0">
                <a:sym typeface="Wingdings"/>
              </a:rPr>
              <a:t> </a:t>
            </a:r>
            <a:r>
              <a:rPr lang="en-US" altLang="ko-KR" dirty="0"/>
              <a:t>Middle</a:t>
            </a:r>
            <a:r>
              <a:rPr lang="en-US" altLang="ko-KR" baseline="0" dirty="0"/>
              <a:t> Korean </a:t>
            </a:r>
            <a:r>
              <a:rPr lang="en-US" dirty="0"/>
              <a:t>are also viewed as</a:t>
            </a:r>
            <a:r>
              <a:rPr lang="en-US" baseline="0" dirty="0"/>
              <a:t> </a:t>
            </a:r>
            <a:r>
              <a:rPr lang="en-US" dirty="0"/>
              <a:t>TRH languages now.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5541-4843-492B-82E9-2141ECAECDE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1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>
                <a:sym typeface="Wingdings"/>
              </a:rPr>
              <a:t> </a:t>
            </a:r>
            <a:r>
              <a:rPr lang="en-US" dirty="0"/>
              <a:t>Modern </a:t>
            </a:r>
            <a:r>
              <a:rPr lang="en-US" dirty="0" err="1"/>
              <a:t>Khalkha</a:t>
            </a:r>
            <a:r>
              <a:rPr lang="en-US" dirty="0"/>
              <a:t> and </a:t>
            </a:r>
            <a:r>
              <a:rPr lang="en-US" altLang="ko-KR" dirty="0">
                <a:sym typeface="Wingdings"/>
              </a:rPr>
              <a:t> </a:t>
            </a:r>
            <a:r>
              <a:rPr lang="en-US" altLang="ko-KR" dirty="0"/>
              <a:t>Middle</a:t>
            </a:r>
            <a:r>
              <a:rPr lang="en-US" altLang="ko-KR" baseline="0" dirty="0"/>
              <a:t> Korean </a:t>
            </a:r>
            <a:r>
              <a:rPr lang="en-US" dirty="0"/>
              <a:t>are also viewed as</a:t>
            </a:r>
            <a:r>
              <a:rPr lang="en-US" baseline="0" dirty="0"/>
              <a:t> </a:t>
            </a:r>
            <a:r>
              <a:rPr lang="en-US" dirty="0"/>
              <a:t>TRH languages now.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5541-4843-492B-82E9-2141ECAECDE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4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9FB439B3-7387-9E46-841D-15ACF533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EB01D-64E0-B34E-A4AD-ED27FC48A0B4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C0FEB448-17D6-8440-A26A-5B86F471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84714824-2715-C04C-9896-3D889D27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4887F-4C4F-C34B-916F-C5DBE01835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077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1547B68D-0C25-5341-A53B-6D80D4B9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E358A-B44B-2649-95A4-26561AADD018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F1EEAEFC-DC47-3F48-987E-4905D4D8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47A34428-9446-2949-8887-36EEAD15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AED-F3E9-4940-A143-0E6C02B2EC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525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5A6A581E-F2A3-C448-A4E6-BE5E8A42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CADEE-5A18-8B49-8356-53B64BED4542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FEF63E8D-D929-0B49-B50F-7165037D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384B7098-46F6-894A-A77D-0A884FFE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6DB0A-EFB0-E54C-B868-FCB22825012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325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55B61-32F3-8749-9655-777D55E52E90}"/>
              </a:ext>
            </a:extLst>
          </p:cNvPr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1800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A8F12ECB-865B-AE45-8BDB-3B8F57E486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0850"/>
            <a:ext cx="1393825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8">
            <a:extLst>
              <a:ext uri="{FF2B5EF4-FFF2-40B4-BE49-F238E27FC236}">
                <a16:creationId xmlns:a16="http://schemas.microsoft.com/office/drawing/2014/main" id="{70E805A8-A2B7-9C40-8AB1-26908A01C642}"/>
              </a:ext>
            </a:extLst>
          </p:cNvPr>
          <p:cNvSpPr txBox="1">
            <a:spLocks/>
          </p:cNvSpPr>
          <p:nvPr userDrawn="1"/>
        </p:nvSpPr>
        <p:spPr>
          <a:xfrm>
            <a:off x="638175" y="4241800"/>
            <a:ext cx="7216775" cy="1117600"/>
          </a:xfrm>
          <a:prstGeom prst="rect">
            <a:avLst/>
          </a:prstGeom>
        </p:spPr>
        <p:txBody>
          <a:bodyPr lIns="91438" tIns="45719" rIns="91438" bIns="45719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2819297"/>
            <a:ext cx="7848600" cy="752473"/>
          </a:xfrm>
        </p:spPr>
        <p:txBody>
          <a:bodyPr anchor="t">
            <a:normAutofit/>
          </a:bodyPr>
          <a:lstStyle>
            <a:lvl1pPr algn="l">
              <a:defRPr sz="2775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3802593"/>
            <a:ext cx="7086600" cy="1353609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 algn="ctr">
              <a:buNone/>
              <a:defRPr sz="2025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575"/>
            </a:lvl4pPr>
            <a:lvl5pPr marL="1828754" indent="0" algn="ctr">
              <a:buNone/>
              <a:defRPr sz="1575"/>
            </a:lvl5pPr>
            <a:lvl6pPr marL="2285943" indent="0" algn="ctr">
              <a:buNone/>
              <a:defRPr sz="1575"/>
            </a:lvl6pPr>
            <a:lvl7pPr marL="2743132" indent="0" algn="ctr">
              <a:buNone/>
              <a:defRPr sz="1575"/>
            </a:lvl7pPr>
            <a:lvl8pPr marL="3200320" indent="0" algn="ctr">
              <a:buNone/>
              <a:defRPr sz="1575"/>
            </a:lvl8pPr>
            <a:lvl9pPr marL="3657509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954C38B-DC93-2D4B-A3CC-29A9C9E8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5726113"/>
            <a:ext cx="2743200" cy="487362"/>
          </a:xfrm>
        </p:spPr>
        <p:txBody>
          <a:bodyPr anchor="t"/>
          <a:lstStyle>
            <a:lvl1pPr>
              <a:defRPr sz="1400">
                <a:solidFill>
                  <a:srgbClr val="4BACC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FF03E3-FBB9-1747-B7BB-569977F4F867}" type="datetime1">
              <a:rPr lang="en-US" altLang="en-US" smtClean="0"/>
              <a:t>3/10/23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7616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0031710D-C39B-D544-B622-030DFE37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5DA8C-4627-144D-8F21-DC06A6C22DEA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66BDD403-1D5E-8D45-9BEA-3A563DDC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543977CE-FB7A-CE4E-BD7F-F6ED59B8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C5886-5906-A54A-BF5B-0616487FC81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722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D206630C-D921-044D-9A28-D5114A0D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31092-70C1-584B-8DEC-D9CD9972B898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A290ACBD-91C2-C047-AEC3-2AAB7C8B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94EF7064-B6F3-F045-80F4-E37E32DF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8B843-2748-F647-8939-8DBDBC7752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73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487C391B-E4FF-3447-8F37-DFE91876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697DA-DB0F-B94B-893C-7B3FF48EA866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561C7392-E843-B343-BD9E-D39D834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C7BD6DA5-2288-4D42-9560-4D754D51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BF98B-BFFD-9C43-B7C4-41E5E861450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72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B80C334F-F5B0-844E-BCED-F51B487F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9D60D-C96C-0649-8E12-F2E5ADED4099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53BE3437-2798-164D-A159-11B3BFE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A6174467-92DC-6949-A4D5-B38D64E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7A2B1-6FE3-5A4A-928D-1C0ED92749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203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>
            <a:extLst>
              <a:ext uri="{FF2B5EF4-FFF2-40B4-BE49-F238E27FC236}">
                <a16:creationId xmlns:a16="http://schemas.microsoft.com/office/drawing/2014/main" id="{25590886-6D5D-4C43-B400-72848AFB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7E7CE-C3D9-3546-ADB3-0C33AC22B01E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FC9F9200-CEB6-4D42-98A8-F5C4768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5" name="スライド番号プレースホルダ 5">
            <a:extLst>
              <a:ext uri="{FF2B5EF4-FFF2-40B4-BE49-F238E27FC236}">
                <a16:creationId xmlns:a16="http://schemas.microsoft.com/office/drawing/2014/main" id="{7E4F7AF7-837A-1648-B9A6-A2A2E8AA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25D3-6EFE-BB42-A4A6-23B82E39954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818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>
            <a:extLst>
              <a:ext uri="{FF2B5EF4-FFF2-40B4-BE49-F238E27FC236}">
                <a16:creationId xmlns:a16="http://schemas.microsoft.com/office/drawing/2014/main" id="{1D02BF9A-86B3-0B40-BAB5-3A38BB05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CE250-09B0-F840-A4FA-37FB095C1B28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フッター プレースホルダ 4">
            <a:extLst>
              <a:ext uri="{FF2B5EF4-FFF2-40B4-BE49-F238E27FC236}">
                <a16:creationId xmlns:a16="http://schemas.microsoft.com/office/drawing/2014/main" id="{4A664DEC-4131-5046-90BC-1FCBF3BD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4" name="スライド番号プレースホルダ 5">
            <a:extLst>
              <a:ext uri="{FF2B5EF4-FFF2-40B4-BE49-F238E27FC236}">
                <a16:creationId xmlns:a16="http://schemas.microsoft.com/office/drawing/2014/main" id="{FD2779BF-5D70-A648-BE33-FD19B341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C12E2-F4CE-F449-9F61-090CBFAE51C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635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FD946552-FCED-4D4F-A3E0-C260EA14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1E57B-3806-1F49-87B4-0131196862CE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52739B72-11CF-7A40-9491-13B0FF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CD8A6230-F343-AB47-BD98-A294543E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7A098-B90F-F646-B990-9D07B4AAF4B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43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03CD1B18-0C3F-C247-8AAD-C28343C4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752FB-67B1-C04A-A203-935D4D9B5407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0E98398C-4C6E-6D43-A536-BAD09F5D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75369F11-AD03-864F-86AE-C8C9CB67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D3AFB-74D9-3945-8CF5-DD84AEA533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008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>
            <a:extLst>
              <a:ext uri="{FF2B5EF4-FFF2-40B4-BE49-F238E27FC236}">
                <a16:creationId xmlns:a16="http://schemas.microsoft.com/office/drawing/2014/main" id="{3A5D59DB-470D-FA49-BC52-970A8C41B7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>
            <a:extLst>
              <a:ext uri="{FF2B5EF4-FFF2-40B4-BE49-F238E27FC236}">
                <a16:creationId xmlns:a16="http://schemas.microsoft.com/office/drawing/2014/main" id="{776F780C-BC38-DE4D-AAA1-D9208FA813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09093640-FB60-684A-AF8A-80E68FC89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BF1FDA9-B969-874C-A39D-3D9EFBD8876B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05A63088-8F1B-F14B-B56C-BCB1249CC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4D42069F-9130-8F42-AE51-AABF11F96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1C78F76-7BFD-C944-86AA-46C063D73B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20.png"/><Relationship Id="rId3" Type="http://schemas.openxmlformats.org/officeDocument/2006/relationships/customXml" Target="../ink/ink2.xml"/><Relationship Id="rId7" Type="http://schemas.openxmlformats.org/officeDocument/2006/relationships/image" Target="../media/image12.png"/><Relationship Id="rId12" Type="http://schemas.openxmlformats.org/officeDocument/2006/relationships/customXml" Target="../ink/ink7.xml"/><Relationship Id="rId17" Type="http://schemas.openxmlformats.org/officeDocument/2006/relationships/image" Target="../media/image14.png"/><Relationship Id="rId2" Type="http://schemas.openxmlformats.org/officeDocument/2006/relationships/image" Target="../media/image11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10.png"/><Relationship Id="rId5" Type="http://schemas.openxmlformats.org/officeDocument/2006/relationships/customXml" Target="../ink/ink3.xml"/><Relationship Id="rId15" Type="http://schemas.openxmlformats.org/officeDocument/2006/relationships/image" Target="../media/image130.png"/><Relationship Id="rId10" Type="http://schemas.openxmlformats.org/officeDocument/2006/relationships/customXml" Target="../ink/ink6.xml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customXml" Target="../ink/ink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1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4762ACB3-20BB-274E-939F-230E571C9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470150"/>
            <a:ext cx="8823325" cy="1492250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Japanese and Korean</a:t>
            </a:r>
            <a:br>
              <a:rPr lang="en-US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Harmonic Vocalism Reconsidered 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0D8C5BD1-289E-7A46-98BF-B834A6734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292447"/>
            <a:ext cx="8382000" cy="1928813"/>
          </a:xfrm>
        </p:spPr>
        <p:txBody>
          <a:bodyPr>
            <a:normAutofit/>
          </a:bodyPr>
          <a:lstStyle/>
          <a:p>
            <a:pPr eaLnBrk="1" hangingPunct="1">
              <a:tabLst>
                <a:tab pos="469900" algn="l"/>
              </a:tabLst>
            </a:pPr>
            <a:r>
              <a:rPr lang="en-US" altLang="ja-JP" sz="2800" b="1" dirty="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John Whitman</a:t>
            </a:r>
            <a:r>
              <a:rPr lang="en-GB" altLang="ja-JP" sz="2800" b="1" dirty="0">
                <a:solidFill>
                  <a:schemeClr val="tx1"/>
                </a:solidFill>
                <a:latin typeface="+mj-lt"/>
                <a:ea typeface="SimSun" panose="02010600030101010101" pitchFamily="2" charset="-122"/>
                <a:cs typeface="Arial" panose="020B0604020202020204" pitchFamily="34" charset="0"/>
              </a:rPr>
              <a:t>		     			2023.</a:t>
            </a:r>
            <a:r>
              <a:rPr lang="en-US" altLang="ja-JP" sz="2800" b="1" dirty="0">
                <a:solidFill>
                  <a:schemeClr val="tx1"/>
                </a:solidFill>
                <a:latin typeface="+mj-lt"/>
                <a:ea typeface="SimSun" panose="02010600030101010101" pitchFamily="2" charset="-122"/>
                <a:cs typeface="Arial" panose="020B0604020202020204" pitchFamily="34" charset="0"/>
              </a:rPr>
              <a:t>3</a:t>
            </a:r>
            <a:r>
              <a:rPr lang="en-GB" altLang="ja-JP" sz="2800" b="1" dirty="0">
                <a:solidFill>
                  <a:schemeClr val="tx1"/>
                </a:solidFill>
                <a:latin typeface="+mj-lt"/>
                <a:ea typeface="SimSun" panose="02010600030101010101" pitchFamily="2" charset="-122"/>
                <a:cs typeface="Arial" panose="020B0604020202020204" pitchFamily="34" charset="0"/>
              </a:rPr>
              <a:t>.11</a:t>
            </a:r>
          </a:p>
          <a:p>
            <a:pPr eaLnBrk="1" hangingPunct="1">
              <a:tabLst>
                <a:tab pos="469900" algn="l"/>
              </a:tabLst>
            </a:pPr>
            <a:r>
              <a:rPr lang="en-US" altLang="ja-JP" sz="2800" b="1" dirty="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Department of Linguistics</a:t>
            </a:r>
            <a:r>
              <a:rPr lang="en-GB" altLang="ja-JP" sz="2800" b="1" dirty="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GB" altLang="ja-JP" sz="2800" b="1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		</a:t>
            </a:r>
            <a:r>
              <a:rPr lang="ja-JP" altLang="en-US" sz="2800" b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於</a:t>
            </a:r>
            <a:r>
              <a:rPr lang="zh-CN" altLang="en-US" sz="2800" b="1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溫哥華</a:t>
            </a:r>
            <a:endParaRPr lang="en-US" altLang="ja-JP" sz="2800" b="1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tabLst>
                <a:tab pos="469900" algn="l"/>
              </a:tabLst>
            </a:pPr>
            <a:r>
              <a:rPr lang="en-US" altLang="ja-JP" sz="2800" b="1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Cornell University</a:t>
            </a:r>
            <a:r>
              <a:rPr lang="en-US" altLang="ja-JP" sz="2800" b="1" dirty="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US" altLang="ja-JP" sz="26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			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7" name="Date Placeholder 3">
            <a:extLst>
              <a:ext uri="{FF2B5EF4-FFF2-40B4-BE49-F238E27FC236}">
                <a16:creationId xmlns:a16="http://schemas.microsoft.com/office/drawing/2014/main" id="{7956FFE1-890B-9947-A864-0CE3E25B9A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52400" y="6248400"/>
            <a:ext cx="2743200" cy="48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669ECE-4421-0443-ADCD-8C27C27D1717}" type="datetime1">
              <a:rPr kumimoji="0" lang="en-US" altLang="en-US" sz="1400" smtClean="0">
                <a:latin typeface="Arial" panose="020B0604020202020204" pitchFamily="34" charset="0"/>
              </a:rPr>
              <a:t>3/10/23</a:t>
            </a:fld>
            <a:endParaRPr kumimoji="0" lang="en-US" altLang="en-US" sz="140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91E97-9977-BD18-1309-6566C8736E78}"/>
              </a:ext>
            </a:extLst>
          </p:cNvPr>
          <p:cNvSpPr txBox="1"/>
          <p:nvPr/>
        </p:nvSpPr>
        <p:spPr>
          <a:xfrm>
            <a:off x="4953000" y="533401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JK 30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Simon Fraser University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05B5-BBEA-3D40-99DF-498DDFCC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/>
          <a:lstStyle/>
          <a:p>
            <a:pPr>
              <a:defRPr/>
            </a:pPr>
            <a:r>
              <a:rPr lang="en-US" altLang="ja-JP" sz="3600" b="1" dirty="0">
                <a:latin typeface="+mn-lt"/>
                <a:ea typeface="+mj-ea"/>
              </a:rPr>
              <a:t>Nanai Tongue Root Oppositions</a:t>
            </a:r>
            <a:endParaRPr lang="en-US" sz="3600" dirty="0">
              <a:latin typeface="+mn-lt"/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2AC5-3236-474A-AD7A-A83153A1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/>
          <a:lstStyle/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r>
              <a:rPr lang="en-US" dirty="0">
                <a:ea typeface="+mn-ea"/>
              </a:rPr>
              <a:t>	</a:t>
            </a:r>
            <a:endParaRPr lang="en-US" dirty="0">
              <a:solidFill>
                <a:schemeClr val="tx2"/>
              </a:solidFill>
              <a:ea typeface="+mn-ea"/>
            </a:endParaRPr>
          </a:p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tx2"/>
                </a:solidFill>
                <a:ea typeface="+mn-ea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tungd</a:t>
            </a:r>
            <a:r>
              <a:rPr lang="en-US" sz="3200" dirty="0" err="1">
                <a:solidFill>
                  <a:srgbClr val="FF0000"/>
                </a:solidFill>
              </a:rPr>
              <a:t>ə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chemeClr val="tx2"/>
                </a:solidFill>
                <a:ea typeface="+mn-ea"/>
              </a:rPr>
              <a:t>　</a:t>
            </a:r>
            <a:r>
              <a:rPr lang="en-US" altLang="ja-JP" dirty="0">
                <a:ea typeface="+mn-ea"/>
              </a:rPr>
              <a:t>‘willow’	</a:t>
            </a:r>
          </a:p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endParaRPr lang="en-US" dirty="0">
              <a:ea typeface="+mn-ea"/>
            </a:endParaRPr>
          </a:p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tongdo</a:t>
            </a:r>
            <a:r>
              <a:rPr lang="en-US" dirty="0"/>
              <a:t>   ‘straight’</a:t>
            </a:r>
          </a:p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endParaRPr lang="en-US" sz="3600" dirty="0"/>
          </a:p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, u, </a:t>
            </a:r>
            <a:r>
              <a:rPr lang="en-US" sz="2800" dirty="0" err="1">
                <a:solidFill>
                  <a:srgbClr val="FF0000"/>
                </a:solidFill>
              </a:rPr>
              <a:t>ə</a:t>
            </a:r>
            <a:r>
              <a:rPr lang="en-US" sz="2800" dirty="0">
                <a:solidFill>
                  <a:srgbClr val="FF0000"/>
                </a:solidFill>
              </a:rPr>
              <a:t> 		= 	</a:t>
            </a:r>
            <a:r>
              <a:rPr lang="en-US" altLang="ja-JP" sz="2800" dirty="0">
                <a:solidFill>
                  <a:srgbClr val="FF0000"/>
                </a:solidFill>
              </a:rPr>
              <a:t>Advanced tongue root [-RTR]</a:t>
            </a:r>
          </a:p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chemeClr val="tx2"/>
                </a:solidFill>
              </a:rPr>
              <a:t>e/</a:t>
            </a:r>
            <a:r>
              <a:rPr lang="en-US" sz="2800" dirty="0" err="1">
                <a:solidFill>
                  <a:schemeClr val="tx2"/>
                </a:solidFill>
              </a:rPr>
              <a:t>ɪ</a:t>
            </a:r>
            <a:r>
              <a:rPr lang="en-US" sz="2800" dirty="0">
                <a:solidFill>
                  <a:schemeClr val="tx2"/>
                </a:solidFill>
              </a:rPr>
              <a:t>, o/</a:t>
            </a:r>
            <a:r>
              <a:rPr lang="en-US" sz="2800" dirty="0" err="1">
                <a:solidFill>
                  <a:schemeClr val="tx2"/>
                </a:solidFill>
              </a:rPr>
              <a:t>ɔ</a:t>
            </a:r>
            <a:r>
              <a:rPr lang="en-US" sz="2800" dirty="0">
                <a:solidFill>
                  <a:schemeClr val="tx2"/>
                </a:solidFill>
              </a:rPr>
              <a:t>, a 	= </a:t>
            </a:r>
            <a:r>
              <a:rPr lang="en-US" altLang="ja-JP" sz="2800" dirty="0">
                <a:solidFill>
                  <a:schemeClr val="tx2"/>
                </a:solidFill>
              </a:rPr>
              <a:t>	Retracted tongue root [+RTR]</a:t>
            </a:r>
          </a:p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r>
              <a:rPr lang="en-US" sz="2400" dirty="0"/>
              <a:t>Sound files courtesy of </a:t>
            </a:r>
            <a:r>
              <a:rPr lang="en-US" sz="2400" dirty="0" err="1"/>
              <a:t>Seongyeon</a:t>
            </a:r>
            <a:r>
              <a:rPr lang="en-US" sz="2400" dirty="0"/>
              <a:t> Ko, recorded for Professor </a:t>
            </a:r>
            <a:r>
              <a:rPr lang="en-US" sz="2400" dirty="0" err="1"/>
              <a:t>Juwon</a:t>
            </a:r>
            <a:r>
              <a:rPr lang="en-US" sz="2400" dirty="0"/>
              <a:t> Kim’s Research on Endangered Altaic Languages project.</a:t>
            </a:r>
            <a:endParaRPr lang="en-US" dirty="0"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B0072A3D-3FC2-374C-8759-2E4A4BC87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590F8-7FB4-BC48-A68A-2FAA3BE84956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tongdo_straight(612).wav">
            <a:hlinkClick r:id="" action="ppaction://media"/>
            <a:extLst>
              <a:ext uri="{FF2B5EF4-FFF2-40B4-BE49-F238E27FC236}">
                <a16:creationId xmlns:a16="http://schemas.microsoft.com/office/drawing/2014/main" id="{24DE718F-198A-9041-B722-D037348D8DAE}"/>
              </a:ext>
            </a:extLst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53682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tungde_willow(451).wav">
            <a:hlinkClick r:id="" action="ppaction://media"/>
            <a:extLst>
              <a:ext uri="{FF2B5EF4-FFF2-40B4-BE49-F238E27FC236}">
                <a16:creationId xmlns:a16="http://schemas.microsoft.com/office/drawing/2014/main" id="{36EF1333-4172-974C-A6F1-85A7E97CD2A4}"/>
              </a:ext>
            </a:extLst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24000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E68D8-35A2-2CAB-9DAC-2EA5E2E4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140595-02F6-DF43-A884-EA0F7D3C1E52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1290-0E92-7CD8-6803-1D5A3F16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723032000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11480" cy="792162"/>
          </a:xfrm>
        </p:spPr>
        <p:txBody>
          <a:bodyPr/>
          <a:lstStyle/>
          <a:p>
            <a:r>
              <a:rPr lang="en-US" altLang="ko-KR" sz="3600" b="1" dirty="0"/>
              <a:t>2. Vestigial Tongue Root Harmony Systems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>
            <a:normAutofit fontScale="92500" lnSpcReduction="20000"/>
          </a:bodyPr>
          <a:lstStyle/>
          <a:p>
            <a:pPr lvl="2"/>
            <a:endParaRPr lang="en-US" altLang="ko-KR" dirty="0"/>
          </a:p>
          <a:p>
            <a:r>
              <a:rPr lang="en-US" altLang="ko-KR" dirty="0"/>
              <a:t> 	</a:t>
            </a:r>
            <a:r>
              <a:rPr lang="en-US" altLang="ko-KR" b="1" dirty="0"/>
              <a:t>Khalkha/</a:t>
            </a:r>
            <a:r>
              <a:rPr lang="en-US" altLang="ko-KR" b="1" dirty="0" err="1"/>
              <a:t>Halh</a:t>
            </a:r>
            <a:r>
              <a:rPr lang="en-US" altLang="ko-KR" dirty="0"/>
              <a:t> (Eastern Mongolic)</a:t>
            </a:r>
            <a:endParaRPr lang="ko-KR" altLang="ko-KR" dirty="0"/>
          </a:p>
          <a:p>
            <a:pPr marL="0" indent="0">
              <a:buNone/>
            </a:pPr>
            <a:r>
              <a:rPr lang="de-DE" altLang="ko-KR" dirty="0"/>
              <a:t>	Neutral	i</a:t>
            </a:r>
            <a:endParaRPr lang="ko-KR" altLang="ko-KR" dirty="0"/>
          </a:p>
          <a:p>
            <a:pPr marL="0" indent="0">
              <a:buNone/>
            </a:pPr>
            <a:r>
              <a:rPr lang="de-DE" altLang="ko-KR" dirty="0"/>
              <a:t>	Set A		ə	u	o		[-RTR]</a:t>
            </a:r>
            <a:endParaRPr lang="ko-KR" altLang="ko-KR" dirty="0"/>
          </a:p>
          <a:p>
            <a:pPr marL="0" indent="0">
              <a:buNone/>
            </a:pPr>
            <a:r>
              <a:rPr lang="de-DE" altLang="ko-KR" dirty="0"/>
              <a:t>	Set B		a	ʊ	ɔ		[+RTR]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</a:rPr>
              <a:t>	(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</a:rPr>
              <a:t>Svantesson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</a:rPr>
              <a:t> 1985; 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</a:rPr>
              <a:t>Svantesson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</a:rPr>
              <a:t> et al. 2005)</a:t>
            </a:r>
            <a:endParaRPr lang="ko-KR" altLang="ko-KR" sz="26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dirty="0"/>
          </a:p>
          <a:p>
            <a:r>
              <a:rPr lang="en-US" altLang="ko-KR" dirty="0"/>
              <a:t> 	</a:t>
            </a:r>
            <a:r>
              <a:rPr lang="en-US" altLang="ko-KR" b="1" dirty="0"/>
              <a:t>Late Middle</a:t>
            </a:r>
            <a:r>
              <a:rPr lang="en-US" altLang="ko-KR" dirty="0"/>
              <a:t> </a:t>
            </a:r>
            <a:r>
              <a:rPr lang="en-US" altLang="ko-KR" b="1" dirty="0"/>
              <a:t>Korean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(Kim 1993, Ko 2012, 2018)</a:t>
            </a:r>
          </a:p>
          <a:p>
            <a:pPr marL="0" indent="0">
              <a:buNone/>
            </a:pPr>
            <a:r>
              <a:rPr lang="en-US" altLang="ko-KR" dirty="0"/>
              <a:t>	Neutral	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Set A		ə 	ɨ	u		[-RTR]</a:t>
            </a:r>
          </a:p>
          <a:p>
            <a:pPr marL="0" indent="0">
              <a:buNone/>
            </a:pPr>
            <a:r>
              <a:rPr lang="en-US" altLang="ko-KR" dirty="0"/>
              <a:t>	Set B		a	</a:t>
            </a:r>
            <a:r>
              <a:rPr lang="en-US" altLang="ko-KR" dirty="0" err="1"/>
              <a:t>ʌ</a:t>
            </a:r>
            <a:r>
              <a:rPr lang="en-US" altLang="ko-KR" dirty="0"/>
              <a:t>	o		[+RTR]</a:t>
            </a:r>
            <a:endParaRPr lang="ko-KR" altLang="ko-KR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688E-A90B-00E1-23BF-77B86734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2114E-17A1-A64C-B588-22346E03888A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C287-5722-510B-9A7D-190F83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F408E-C7F4-A054-9F16-FF015B3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504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92162"/>
          </a:xfrm>
        </p:spPr>
        <p:txBody>
          <a:bodyPr/>
          <a:lstStyle/>
          <a:p>
            <a:r>
              <a:rPr lang="en-US" altLang="ko-KR" sz="3600" b="1" dirty="0"/>
              <a:t>LMK &gt; Modern Korean Vestigial Harmony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74857"/>
            <a:ext cx="8610600" cy="5415196"/>
          </a:xfrm>
        </p:spPr>
        <p:txBody>
          <a:bodyPr>
            <a:normAutofit lnSpcReduction="10000"/>
          </a:bodyPr>
          <a:lstStyle/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sz="2800" dirty="0"/>
              <a:t>15</a:t>
            </a:r>
            <a:r>
              <a:rPr lang="en-US" altLang="ko-KR" sz="2800" baseline="30000" dirty="0"/>
              <a:t>th</a:t>
            </a:r>
            <a:r>
              <a:rPr lang="en-US" altLang="ko-KR" sz="2800" dirty="0"/>
              <a:t> c.	   </a:t>
            </a:r>
            <a:r>
              <a:rPr lang="en-US" altLang="ko-KR" sz="2800" dirty="0" err="1"/>
              <a:t>Purhuj</a:t>
            </a:r>
            <a:r>
              <a:rPr lang="en-US" altLang="ko-KR" sz="2800" dirty="0"/>
              <a:t> </a:t>
            </a:r>
            <a:r>
              <a:rPr lang="en-US" altLang="ko-KR" sz="2800" dirty="0" err="1"/>
              <a:t>kiph-</a:t>
            </a:r>
            <a:r>
              <a:rPr lang="en-US" altLang="ko-KR" sz="2800" dirty="0" err="1">
                <a:solidFill>
                  <a:srgbClr val="FF0000"/>
                </a:solidFill>
              </a:rPr>
              <a:t>ɨ</a:t>
            </a:r>
            <a:r>
              <a:rPr lang="en-US" altLang="ko-KR" sz="2800" dirty="0" err="1"/>
              <a:t>n</a:t>
            </a:r>
            <a:r>
              <a:rPr lang="en-US" altLang="ko-KR" sz="2800" b="1" dirty="0"/>
              <a:t> </a:t>
            </a:r>
            <a:r>
              <a:rPr lang="en-US" altLang="ko-KR" sz="2800" dirty="0" err="1"/>
              <a:t>n</a:t>
            </a:r>
            <a:r>
              <a:rPr lang="en-US" altLang="ko-KR" sz="2800" dirty="0" err="1">
                <a:solidFill>
                  <a:srgbClr val="0070C0"/>
                </a:solidFill>
              </a:rPr>
              <a:t>a</a:t>
            </a:r>
            <a:r>
              <a:rPr lang="en-US" altLang="ko-KR" sz="2800" dirty="0" err="1"/>
              <a:t>mk-</a:t>
            </a:r>
            <a:r>
              <a:rPr lang="en-US" altLang="ko-KR" sz="2800" dirty="0" err="1">
                <a:solidFill>
                  <a:srgbClr val="0070C0"/>
                </a:solidFill>
              </a:rPr>
              <a:t>ʌ</a:t>
            </a:r>
            <a:r>
              <a:rPr lang="en-US" altLang="ko-KR" sz="2800" dirty="0" err="1"/>
              <a:t>n</a:t>
            </a:r>
            <a:r>
              <a:rPr lang="en-US" altLang="ko-KR" sz="2800" dirty="0"/>
              <a:t> p</a:t>
            </a:r>
            <a:r>
              <a:rPr lang="en-US" altLang="ko-KR" sz="2800" dirty="0">
                <a:solidFill>
                  <a:srgbClr val="0070C0"/>
                </a:solidFill>
              </a:rPr>
              <a:t>a</a:t>
            </a:r>
            <a:r>
              <a:rPr lang="en-US" altLang="ko-KR" sz="2800" dirty="0"/>
              <a:t>r</a:t>
            </a:r>
            <a:r>
              <a:rPr lang="en-US" altLang="ko-KR" sz="2800" dirty="0">
                <a:solidFill>
                  <a:srgbClr val="0070C0"/>
                </a:solidFill>
              </a:rPr>
              <a:t>a</a:t>
            </a:r>
            <a:r>
              <a:rPr lang="en-US" altLang="ko-KR" sz="2800" dirty="0"/>
              <a:t>m-</a:t>
            </a:r>
            <a:r>
              <a:rPr lang="en-US" altLang="ko-KR" sz="2800" dirty="0" err="1">
                <a:solidFill>
                  <a:srgbClr val="0070C0"/>
                </a:solidFill>
              </a:rPr>
              <a:t>a</a:t>
            </a:r>
            <a:r>
              <a:rPr lang="en-US" altLang="ko-KR" sz="2800" dirty="0" err="1"/>
              <a:t>j</a:t>
            </a:r>
            <a:r>
              <a:rPr lang="en-US" altLang="ko-KR" sz="2800" dirty="0"/>
              <a:t> ani </a:t>
            </a:r>
            <a:r>
              <a:rPr lang="en-US" altLang="ko-KR" sz="2800" dirty="0" err="1"/>
              <a:t>muj</a:t>
            </a:r>
            <a:r>
              <a:rPr lang="en-US" altLang="ko-KR" sz="2800" dirty="0"/>
              <a:t>-r </a:t>
            </a:r>
            <a:r>
              <a:rPr lang="en-US" altLang="ko-KR" sz="2800" dirty="0" err="1"/>
              <a:t>ssʌj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   </a:t>
            </a:r>
            <a:r>
              <a:rPr lang="en-US" altLang="ko-KR" sz="2800" dirty="0" err="1"/>
              <a:t>koc</a:t>
            </a:r>
            <a:r>
              <a:rPr lang="en-US" altLang="ko-KR" sz="2800" dirty="0"/>
              <a:t> </a:t>
            </a:r>
            <a:r>
              <a:rPr lang="en-US" altLang="ko-KR" sz="2800" dirty="0" err="1"/>
              <a:t>tjoh</a:t>
            </a:r>
            <a:r>
              <a:rPr lang="en-US" altLang="ko-KR" sz="2800" dirty="0"/>
              <a:t>-ko </a:t>
            </a:r>
            <a:r>
              <a:rPr lang="en-US" altLang="ko-KR" sz="2800" dirty="0" err="1"/>
              <a:t>j</a:t>
            </a:r>
            <a:r>
              <a:rPr lang="en-US" altLang="ko-KR" sz="2800" dirty="0" err="1">
                <a:solidFill>
                  <a:srgbClr val="FF0000"/>
                </a:solidFill>
              </a:rPr>
              <a:t>ə</a:t>
            </a:r>
            <a:r>
              <a:rPr lang="en-US" altLang="ko-KR" sz="2800" dirty="0" err="1"/>
              <a:t>r</a:t>
            </a:r>
            <a:r>
              <a:rPr lang="en-US" altLang="ko-KR" sz="2800" dirty="0" err="1">
                <a:solidFill>
                  <a:srgbClr val="FF0000"/>
                </a:solidFill>
              </a:rPr>
              <a:t>ɨ</a:t>
            </a:r>
            <a:r>
              <a:rPr lang="en-US" altLang="ko-KR" sz="2800" dirty="0" err="1"/>
              <a:t>m</a:t>
            </a:r>
            <a:r>
              <a:rPr lang="en-US" altLang="ko-KR" sz="2800" dirty="0"/>
              <a:t> h</a:t>
            </a:r>
            <a:r>
              <a:rPr lang="en-US" altLang="ko-KR" sz="2800" dirty="0">
                <a:solidFill>
                  <a:srgbClr val="0070C0"/>
                </a:solidFill>
              </a:rPr>
              <a:t>a</a:t>
            </a:r>
            <a:r>
              <a:rPr lang="en-US" altLang="ko-KR" sz="2800" dirty="0"/>
              <a:t>-</a:t>
            </a:r>
            <a:r>
              <a:rPr lang="en-US" altLang="ko-KR" sz="2800" dirty="0" err="1"/>
              <a:t>n</a:t>
            </a:r>
            <a:r>
              <a:rPr lang="en-US" altLang="ko-KR" sz="2800" dirty="0" err="1">
                <a:solidFill>
                  <a:srgbClr val="0070C0"/>
                </a:solidFill>
              </a:rPr>
              <a:t>ʌ</a:t>
            </a:r>
            <a:r>
              <a:rPr lang="en-US" altLang="ko-KR" sz="2800" dirty="0"/>
              <a:t>-</a:t>
            </a:r>
            <a:r>
              <a:rPr lang="en-US" altLang="ko-KR" sz="2800" dirty="0" err="1"/>
              <a:t>ni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de-DE" altLang="ko-KR" sz="2800" dirty="0"/>
              <a:t>	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err="1"/>
              <a:t>ModK</a:t>
            </a:r>
            <a:r>
              <a:rPr lang="en-US" altLang="ko-KR" dirty="0"/>
              <a:t>   </a:t>
            </a:r>
            <a:r>
              <a:rPr lang="ko-KR" altLang="en-US" sz="2000" dirty="0"/>
              <a:t>뿌리 깊은 나무는 바람에 아니 흔들리므로</a:t>
            </a:r>
            <a:r>
              <a:rPr lang="en-US" altLang="ko-KR" sz="2000" dirty="0"/>
              <a:t>, </a:t>
            </a:r>
            <a:r>
              <a:rPr lang="ko-KR" altLang="en-US" sz="2000" dirty="0"/>
              <a:t>꽃 좋고 열매 많으니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  </a:t>
            </a:r>
            <a:r>
              <a:rPr lang="en-US" altLang="ko-KR" sz="2800" dirty="0" err="1"/>
              <a:t>Ppul-i</a:t>
            </a:r>
            <a:r>
              <a:rPr lang="en-US" altLang="ko-KR" sz="2800" dirty="0"/>
              <a:t> </a:t>
            </a:r>
            <a:r>
              <a:rPr lang="en-US" altLang="ko-KR" sz="2800" dirty="0" err="1"/>
              <a:t>kiph-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ɨ</a:t>
            </a:r>
            <a:r>
              <a:rPr lang="en-US" altLang="ko-KR" sz="2800" dirty="0" err="1"/>
              <a:t>n</a:t>
            </a:r>
            <a:r>
              <a:rPr lang="en-US" altLang="ko-KR" sz="2800" b="1" dirty="0"/>
              <a:t> </a:t>
            </a:r>
            <a:r>
              <a:rPr lang="en-US" altLang="ko-KR" sz="2800" dirty="0" err="1"/>
              <a:t>namu-n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ɨ</a:t>
            </a:r>
            <a:r>
              <a:rPr lang="en-US" altLang="ko-KR" sz="2800" dirty="0" err="1"/>
              <a:t>n</a:t>
            </a:r>
            <a:r>
              <a:rPr lang="en-US" altLang="ko-KR" sz="2800" dirty="0"/>
              <a:t> param-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ko-KR" sz="2800" dirty="0"/>
              <a:t> ani </a:t>
            </a:r>
            <a:r>
              <a:rPr lang="en-US" altLang="ko-KR" sz="2800" dirty="0" err="1"/>
              <a:t>huntulim-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ɨ</a:t>
            </a:r>
            <a:r>
              <a:rPr lang="en-US" altLang="ko-KR" sz="2800" dirty="0" err="1"/>
              <a:t>lo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   </a:t>
            </a:r>
            <a:r>
              <a:rPr lang="en-US" altLang="ko-KR" sz="2800" dirty="0" err="1"/>
              <a:t>kkoch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choh</a:t>
            </a:r>
            <a:r>
              <a:rPr lang="en-US" altLang="ko-KR" sz="2800" dirty="0"/>
              <a:t>-ko </a:t>
            </a:r>
            <a:r>
              <a:rPr lang="en-US" altLang="ko-KR" sz="2800" dirty="0" err="1"/>
              <a:t>jəlme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manh-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ɨ</a:t>
            </a:r>
            <a:r>
              <a:rPr lang="en-US" altLang="ko-KR" sz="2800" dirty="0" err="1"/>
              <a:t>ni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‘Because the tree with deep roots is not swayed by </a:t>
            </a:r>
          </a:p>
          <a:p>
            <a:pPr marL="0" indent="0">
              <a:buNone/>
            </a:pPr>
            <a:r>
              <a:rPr lang="en-US" altLang="ko-KR" sz="2800" dirty="0"/>
              <a:t>	the wind it has good flowers and bears fruit.’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688E-A90B-00E1-23BF-77B86734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2114E-17A1-A64C-B588-22346E03888A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C287-5722-510B-9A7D-190F83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F408E-C7F4-A054-9F16-FF015B3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C9CF75-8078-F8F8-D8E6-02E195A3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-67016"/>
            <a:ext cx="164592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0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/>
          <a:lstStyle/>
          <a:p>
            <a:r>
              <a:rPr lang="en-US" altLang="ko-KR" sz="3200" b="1" dirty="0"/>
              <a:t>The Decay of Korean TR Harmony </a:t>
            </a:r>
            <a:br>
              <a:rPr lang="en-US" altLang="ko-KR" sz="3200" b="1" dirty="0"/>
            </a:br>
            <a:r>
              <a:rPr lang="en-US" altLang="ko-KR" sz="3200" b="1" dirty="0"/>
              <a:t>(Ko 2010, 2012, 2018)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700" y="1103155"/>
            <a:ext cx="8610600" cy="5415196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ko-KR" sz="2800" dirty="0" err="1"/>
              <a:t>ʌ</a:t>
            </a:r>
            <a:r>
              <a:rPr lang="en-US" altLang="en-US" sz="2800" dirty="0">
                <a:ea typeface="ＭＳ Ｐゴシック" panose="020B0600070205080204" pitchFamily="34" charset="-128"/>
              </a:rPr>
              <a:t>/ merges with /</a:t>
            </a:r>
            <a:r>
              <a:rPr lang="en-US" altLang="ko-KR" sz="2800" dirty="0" err="1"/>
              <a:t>ɨ</a:t>
            </a:r>
            <a:r>
              <a:rPr lang="en-US" altLang="en-US" sz="2800" dirty="0">
                <a:ea typeface="ＭＳ Ｐゴシック" panose="020B0600070205080204" pitchFamily="34" charset="-128"/>
              </a:rPr>
              <a:t>/ in noninitial syllables</a:t>
            </a:r>
          </a:p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en-US" altLang="ko-KR" sz="2800" dirty="0"/>
              <a:t> </a:t>
            </a:r>
            <a:r>
              <a:rPr lang="en-US" altLang="ko-KR" sz="2800" dirty="0" err="1"/>
              <a:t>ʌ</a:t>
            </a:r>
            <a:r>
              <a:rPr lang="en-US" altLang="ko-KR" sz="2800" dirty="0">
                <a:ea typeface="ＭＳ Ｐゴシック" panose="020B0600070205080204" pitchFamily="34" charset="-128"/>
              </a:rPr>
              <a:t>  &gt;  </a:t>
            </a:r>
            <a:r>
              <a:rPr lang="en-US" altLang="ko-KR" sz="2800" dirty="0" err="1"/>
              <a:t>ɨ</a:t>
            </a:r>
            <a:r>
              <a:rPr lang="en-US" altLang="ko-KR" sz="2800" dirty="0"/>
              <a:t>  / #(C)VC___		16</a:t>
            </a:r>
            <a:r>
              <a:rPr lang="en-US" altLang="ko-KR" sz="2800" baseline="30000" dirty="0"/>
              <a:t>th</a:t>
            </a:r>
            <a:r>
              <a:rPr lang="en-US" altLang="ko-KR" sz="2800" dirty="0"/>
              <a:t> century</a:t>
            </a:r>
          </a:p>
          <a:p>
            <a:pPr marL="0" indent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ko-KR" sz="2800" dirty="0" err="1"/>
              <a:t>ʌ</a:t>
            </a:r>
            <a:r>
              <a:rPr lang="en-US" altLang="en-US" sz="2800" dirty="0">
                <a:ea typeface="ＭＳ Ｐゴシック" panose="020B0600070205080204" pitchFamily="34" charset="-128"/>
              </a:rPr>
              <a:t>/ merges with /a/ in initial syllables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 </a:t>
            </a:r>
            <a:r>
              <a:rPr lang="en-US" altLang="ko-KR" sz="2800" dirty="0" err="1"/>
              <a:t>ʌ</a:t>
            </a:r>
            <a:r>
              <a:rPr lang="en-US" altLang="en-US" sz="2800" dirty="0">
                <a:ea typeface="ＭＳ Ｐゴシック" panose="020B0600070205080204" pitchFamily="34" charset="-128"/>
              </a:rPr>
              <a:t> &gt; </a:t>
            </a:r>
            <a:r>
              <a:rPr lang="en-US" altLang="ko-KR" sz="2800" dirty="0"/>
              <a:t>a</a:t>
            </a:r>
            <a:r>
              <a:rPr lang="en-US" altLang="en-US" sz="2800" dirty="0">
                <a:ea typeface="ＭＳ Ｐゴシック" panose="020B0600070205080204" pitchFamily="34" charset="-128"/>
              </a:rPr>
              <a:t> / #(C) ___ 		18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century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800" dirty="0"/>
              <a:t>LMK </a:t>
            </a:r>
            <a:r>
              <a:rPr lang="en-US" sz="2800" dirty="0" err="1"/>
              <a:t>han</a:t>
            </a:r>
            <a:r>
              <a:rPr lang="en-US" altLang="ko-KR" sz="2800" dirty="0" err="1"/>
              <a:t>ʌ</a:t>
            </a:r>
            <a:r>
              <a:rPr lang="en-US" sz="2800" dirty="0" err="1"/>
              <a:t>rh</a:t>
            </a:r>
            <a:r>
              <a:rPr lang="en-US" sz="2800" dirty="0"/>
              <a:t> &gt; </a:t>
            </a:r>
            <a:r>
              <a:rPr lang="en-US" sz="2800" dirty="0" err="1"/>
              <a:t>han</a:t>
            </a:r>
            <a:r>
              <a:rPr lang="en-US" altLang="ko-KR" sz="2800" dirty="0" err="1"/>
              <a:t>ɨ</a:t>
            </a:r>
            <a:r>
              <a:rPr lang="en-US" sz="2800" dirty="0" err="1"/>
              <a:t>l</a:t>
            </a:r>
            <a:r>
              <a:rPr lang="en-US" sz="2800" dirty="0"/>
              <a:t> ‘sky, heaven’ </a:t>
            </a:r>
            <a:r>
              <a:rPr lang="ko-KR" altLang="en-US" sz="2800" dirty="0"/>
              <a:t>하늘</a:t>
            </a:r>
            <a:endParaRPr lang="en-US" altLang="ko-KR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LMK </a:t>
            </a:r>
            <a:r>
              <a:rPr lang="en-US" sz="2800" dirty="0" err="1"/>
              <a:t>k</a:t>
            </a:r>
            <a:r>
              <a:rPr lang="en-US" altLang="ko-KR" sz="2800" dirty="0" err="1"/>
              <a:t>ʌ</a:t>
            </a:r>
            <a:r>
              <a:rPr lang="en-US" sz="2800" dirty="0" err="1"/>
              <a:t>z</a:t>
            </a:r>
            <a:r>
              <a:rPr lang="en-US" altLang="ko-KR" sz="2800" dirty="0" err="1"/>
              <a:t>ʌr</a:t>
            </a:r>
            <a:r>
              <a:rPr lang="en-US" sz="2800" dirty="0" err="1"/>
              <a:t>h</a:t>
            </a:r>
            <a:r>
              <a:rPr lang="en-US" sz="2800" dirty="0"/>
              <a:t> &gt; </a:t>
            </a:r>
            <a:r>
              <a:rPr lang="en-US" sz="2800" dirty="0" err="1"/>
              <a:t>ka</a:t>
            </a:r>
            <a:r>
              <a:rPr lang="en-US" altLang="ko-KR" sz="2800" dirty="0" err="1"/>
              <a:t>ɨ</a:t>
            </a:r>
            <a:r>
              <a:rPr lang="en-US" sz="2800" dirty="0" err="1"/>
              <a:t>l</a:t>
            </a:r>
            <a:r>
              <a:rPr lang="en-US" sz="2800" dirty="0"/>
              <a:t> ‘autumn’ </a:t>
            </a:r>
            <a:r>
              <a:rPr lang="ko-KR" altLang="en-US" sz="2800" dirty="0"/>
              <a:t>가을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688E-A90B-00E1-23BF-77B86734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2114E-17A1-A64C-B588-22346E03888A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C287-5722-510B-9A7D-190F83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F408E-C7F4-A054-9F16-FF015B3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C9CF75-8078-F8F8-D8E6-02E195A3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812"/>
            <a:ext cx="16256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8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249362"/>
          </a:xfrm>
        </p:spPr>
        <p:txBody>
          <a:bodyPr/>
          <a:lstStyle/>
          <a:p>
            <a:pPr algn="l"/>
            <a:r>
              <a:rPr lang="en-US" altLang="ko-KR" sz="3200" b="1" dirty="0"/>
              <a:t>The Decay of Korean TR Harmony as Change in Contrastive Hierarchy (Ko 2010, 2012, 2018)</a:t>
            </a:r>
            <a:endParaRPr lang="en-US" sz="3200" b="1" dirty="0"/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4B101154-A23B-4A3D-3519-19B935EBE6F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29016" y="2286000"/>
            <a:ext cx="3990584" cy="34166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688E-A90B-00E1-23BF-77B86734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2114E-17A1-A64C-B588-22346E03888A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C287-5722-510B-9A7D-190F83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F408E-C7F4-A054-9F16-FF015B3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C9CF75-8078-F8F8-D8E6-02E195A3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782"/>
            <a:ext cx="16256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993BB-144C-E6DF-C7E0-DEE9D1A1291B}"/>
              </a:ext>
            </a:extLst>
          </p:cNvPr>
          <p:cNvSpPr txBox="1"/>
          <p:nvPr/>
        </p:nvSpPr>
        <p:spPr>
          <a:xfrm>
            <a:off x="419621" y="1632286"/>
            <a:ext cx="447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LMK Contrastive Feature Hierarchy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F37F0-F846-ED90-244D-0EDEB34DC5E5}"/>
              </a:ext>
            </a:extLst>
          </p:cNvPr>
          <p:cNvSpPr txBox="1"/>
          <p:nvPr/>
        </p:nvSpPr>
        <p:spPr>
          <a:xfrm>
            <a:off x="879082" y="571845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 2010: 96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9F906AAB-2212-4C38-A5B5-1A5ADCDAD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0" y="2286000"/>
            <a:ext cx="4102100" cy="31241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34DBD1-B725-6E21-B0A6-3314BFB33460}"/>
              </a:ext>
            </a:extLst>
          </p:cNvPr>
          <p:cNvSpPr txBox="1"/>
          <p:nvPr/>
        </p:nvSpPr>
        <p:spPr>
          <a:xfrm>
            <a:off x="5334000" y="1632286"/>
            <a:ext cx="236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EModK</a:t>
            </a:r>
            <a:r>
              <a:rPr lang="en-US" sz="2000" b="1" dirty="0"/>
              <a:t> CFH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B824B-D2B4-7EE0-2AB5-433FFE5DA25C}"/>
              </a:ext>
            </a:extLst>
          </p:cNvPr>
          <p:cNvSpPr txBox="1"/>
          <p:nvPr/>
        </p:nvSpPr>
        <p:spPr>
          <a:xfrm>
            <a:off x="5272414" y="5710534"/>
            <a:ext cx="2959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Ko 2010: 104</a:t>
            </a:r>
          </a:p>
        </p:txBody>
      </p:sp>
    </p:spTree>
    <p:extLst>
      <p:ext uri="{BB962C8B-B14F-4D97-AF65-F5344CB8AC3E}">
        <p14:creationId xmlns:p14="http://schemas.microsoft.com/office/powerpoint/2010/main" val="429448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/>
          <a:lstStyle/>
          <a:p>
            <a:r>
              <a:rPr lang="en-US" altLang="ko-KR" sz="3200" b="1" dirty="0"/>
              <a:t>The Decay of Korean TR Harmony (Ko 2012, 2018)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74857"/>
            <a:ext cx="8610600" cy="5415196"/>
          </a:xfrm>
        </p:spPr>
        <p:txBody>
          <a:bodyPr>
            <a:normAutofit fontScale="92500"/>
          </a:bodyPr>
          <a:lstStyle/>
          <a:p>
            <a:pPr lvl="2"/>
            <a:endParaRPr lang="en-US" altLang="ko-KR" dirty="0"/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Under Ko’s Contrastive Feature Hierarchy account, loss of the [</a:t>
            </a:r>
            <a:r>
              <a:rPr lang="en-US" sz="2800" b="0" i="0" dirty="0">
                <a:solidFill>
                  <a:srgbClr val="202124"/>
                </a:solidFill>
                <a:effectLst/>
              </a:rPr>
              <a:t>±RTR] contrast proceeds on the principle that features on the bottom of the Contrastive Hierarchy are lost first.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This may account for why Tongue Root harmony is easily lost (and acquired). While [</a:t>
            </a:r>
            <a:r>
              <a:rPr lang="en-US" sz="2800" b="0" i="0" dirty="0">
                <a:solidFill>
                  <a:srgbClr val="202124"/>
                </a:solidFill>
                <a:effectLst/>
              </a:rPr>
              <a:t>±back] (and potentially other harmonizing features such as [±nasal] typically play a role elsewhere in the phonology, and thus are likely to be higher ranked, the role of </a:t>
            </a:r>
            <a:r>
              <a:rPr lang="en-US" altLang="en-US" sz="2800" dirty="0">
                <a:ea typeface="ＭＳ Ｐゴシック" panose="020B0600070205080204" pitchFamily="34" charset="-128"/>
              </a:rPr>
              <a:t>[</a:t>
            </a:r>
            <a:r>
              <a:rPr lang="en-US" sz="2800" b="0" i="0" dirty="0">
                <a:solidFill>
                  <a:srgbClr val="202124"/>
                </a:solidFill>
                <a:effectLst/>
              </a:rPr>
              <a:t>±RTR]  tends to be restricted to vowel harmony.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688E-A90B-00E1-23BF-77B86734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2114E-17A1-A64C-B588-22346E03888A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C287-5722-510B-9A7D-190F83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F408E-C7F4-A054-9F16-FF015B3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C9CF75-8078-F8F8-D8E6-02E195A3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782"/>
            <a:ext cx="16256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3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BABE5282-FB40-C042-9D24-A0FFD6BE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30250"/>
          </a:xfrm>
        </p:spPr>
        <p:txBody>
          <a:bodyPr/>
          <a:lstStyle/>
          <a:p>
            <a:r>
              <a:rPr lang="en-US" altLang="ja-JP" sz="3200" b="1" dirty="0">
                <a:ea typeface="ＭＳ Ｐゴシック" panose="020B0600070205080204" pitchFamily="34" charset="-128"/>
              </a:rPr>
              <a:t>The proto-</a:t>
            </a:r>
            <a:r>
              <a:rPr lang="en-US" altLang="ja-JP" sz="3200" b="1" dirty="0" err="1">
                <a:ea typeface="ＭＳ Ｐゴシック" panose="020B0600070205080204" pitchFamily="34" charset="-128"/>
              </a:rPr>
              <a:t>Amuric</a:t>
            </a:r>
            <a:r>
              <a:rPr lang="en-US" altLang="ja-JP" sz="3200" b="1" dirty="0">
                <a:ea typeface="ＭＳ Ｐゴシック" panose="020B0600070205080204" pitchFamily="34" charset="-128"/>
              </a:rPr>
              <a:t> (</a:t>
            </a:r>
            <a:r>
              <a:rPr lang="en-US" altLang="ja-JP" sz="3200" b="1" dirty="0" err="1">
                <a:ea typeface="ＭＳ Ｐゴシック" panose="020B0600070205080204" pitchFamily="34" charset="-128"/>
              </a:rPr>
              <a:t>Nivkh</a:t>
            </a:r>
            <a:r>
              <a:rPr lang="en-US" altLang="ja-JP" sz="3200" b="1" dirty="0">
                <a:ea typeface="ＭＳ Ｐゴシック" panose="020B0600070205080204" pitchFamily="34" charset="-128"/>
              </a:rPr>
              <a:t>) Vowel Inventory</a:t>
            </a:r>
            <a:endParaRPr lang="en-US" altLang="en-US" sz="3200" b="1" dirty="0">
              <a:ea typeface="ＭＳ Ｐゴシック" panose="020B0600070205080204" pitchFamily="34" charset="-128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BA20FE0B-6024-9B43-8995-6313CA0D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>
                <a:ea typeface="ＭＳ Ｐゴシック" panose="020B0600070205080204" pitchFamily="34" charset="-128"/>
              </a:rPr>
              <a:t>pAmuric</a:t>
            </a:r>
            <a:r>
              <a:rPr lang="en-US" altLang="en-US" dirty="0">
                <a:ea typeface="ＭＳ Ｐゴシック" panose="020B0600070205080204" pitchFamily="34" charset="-128"/>
              </a:rPr>
              <a:t> vowel inventory (</a:t>
            </a:r>
            <a:r>
              <a:rPr lang="en-US" altLang="en-US" dirty="0" err="1">
                <a:ea typeface="ＭＳ Ｐゴシック" panose="020B0600070205080204" pitchFamily="34" charset="-128"/>
              </a:rPr>
              <a:t>Gruzdeva</a:t>
            </a:r>
            <a:r>
              <a:rPr lang="en-US" altLang="en-US" dirty="0">
                <a:ea typeface="ＭＳ Ｐゴシック" panose="020B0600070205080204" pitchFamily="34" charset="-128"/>
              </a:rPr>
              <a:t> 2015)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*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				*u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*e	 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*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ə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		*o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	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*a</a:t>
            </a: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</a:p>
          <a:p>
            <a:pPr marL="0" indent="0" eaLnBrk="1" fontAlgn="ctr" hangingPunct="1">
              <a:buFont typeface="Arial" panose="020B0604020202020204" pitchFamily="34" charset="0"/>
              <a:buNone/>
            </a:pP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, u, </a:t>
            </a: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ə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</a:t>
            </a:r>
            <a:r>
              <a:rPr lang="ja-JP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前方舌根性　</a:t>
            </a:r>
            <a:r>
              <a:rPr lang="en-US" altLang="ja-JP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	Advanced tongue root [-RTR]</a:t>
            </a:r>
          </a:p>
          <a:p>
            <a:pPr marL="0" indent="0" eaLnBrk="1" fontAlgn="ctr" hangingPunct="1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e, o, a = </a:t>
            </a:r>
            <a:r>
              <a:rPr lang="ja-JP" altLang="en-US" sz="2800">
                <a:solidFill>
                  <a:srgbClr val="0070C0"/>
                </a:solidFill>
                <a:ea typeface="ＭＳ Ｐゴシック" panose="020B0600070205080204" pitchFamily="34" charset="-128"/>
              </a:rPr>
              <a:t>後方舌根性</a:t>
            </a:r>
            <a:r>
              <a:rPr lang="en-US" altLang="ja-JP" sz="28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Retracted tongue root [+RTR]</a:t>
            </a:r>
            <a:endParaRPr lang="en-US" altLang="en-US" sz="280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50AFE96-88FE-7745-8773-49EBDF397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2691A9-0E99-9C42-B0AB-AA0031DD8F09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4A4C5-7AD6-22AB-3283-D1EC34B2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A2041-47C4-7C47-BB51-F1BB54EF4275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91E9C-FE5E-91BF-BCDF-6569A68E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413527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9944486E-EE85-044E-ADAD-356BCE02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/>
          <a:lstStyle/>
          <a:p>
            <a:r>
              <a:rPr lang="en-US" altLang="ja-JP" sz="3200" b="1" dirty="0" err="1">
                <a:ea typeface="ＭＳ Ｐゴシック" panose="020B0600070205080204" pitchFamily="34" charset="-128"/>
              </a:rPr>
              <a:t>Nivkh</a:t>
            </a:r>
            <a:r>
              <a:rPr lang="en-US" altLang="ja-JP" sz="3200" b="1" dirty="0">
                <a:ea typeface="ＭＳ Ｐゴシック" panose="020B0600070205080204" pitchFamily="34" charset="-128"/>
              </a:rPr>
              <a:t> affixal harmony</a:t>
            </a:r>
            <a:endParaRPr lang="en-US" altLang="en-US" sz="3200" b="1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3E6A-2461-694A-A5D2-2CAB86B1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i="1" dirty="0" err="1"/>
              <a:t>ñ</a:t>
            </a:r>
            <a:r>
              <a:rPr lang="en-US" sz="2800" i="1" dirty="0" err="1">
                <a:solidFill>
                  <a:srgbClr val="FF0000"/>
                </a:solidFill>
              </a:rPr>
              <a:t>i</a:t>
            </a:r>
            <a:r>
              <a:rPr lang="en-US" sz="2800" dirty="0" err="1"/>
              <a:t>-</a:t>
            </a:r>
            <a:r>
              <a:rPr lang="en-US" sz="2800" i="1" dirty="0" err="1"/>
              <a:t>řl</a:t>
            </a:r>
            <a:r>
              <a:rPr lang="en-US" sz="2800" i="1" dirty="0" err="1">
                <a:solidFill>
                  <a:srgbClr val="FF0000"/>
                </a:solidFill>
              </a:rPr>
              <a:t>ə</a:t>
            </a:r>
            <a:r>
              <a:rPr lang="en-US" sz="2800" dirty="0"/>
              <a:t>   	</a:t>
            </a:r>
            <a:r>
              <a:rPr lang="en-US" sz="2800" cap="small" dirty="0"/>
              <a:t>1s</a:t>
            </a:r>
            <a:r>
              <a:rPr lang="en-US" sz="2800" dirty="0"/>
              <a:t>-sky	  	‘my sky’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i="1" dirty="0" err="1"/>
              <a:t>ñ</a:t>
            </a:r>
            <a:r>
              <a:rPr lang="en-US" sz="2800" i="1" dirty="0" err="1">
                <a:solidFill>
                  <a:srgbClr val="0070C0"/>
                </a:solidFill>
              </a:rPr>
              <a:t>e</a:t>
            </a:r>
            <a:r>
              <a:rPr lang="en-US" sz="2800" dirty="0" err="1"/>
              <a:t>-</a:t>
            </a:r>
            <a:r>
              <a:rPr lang="en-US" sz="2800" i="1" dirty="0" err="1"/>
              <a:t>řl</a:t>
            </a:r>
            <a:r>
              <a:rPr lang="en-US" sz="2800" i="1" dirty="0" err="1">
                <a:solidFill>
                  <a:srgbClr val="0070C0"/>
                </a:solidFill>
              </a:rPr>
              <a:t>a</a:t>
            </a:r>
            <a:r>
              <a:rPr lang="en-US" sz="2800" dirty="0"/>
              <a:t> 	</a:t>
            </a:r>
            <a:r>
              <a:rPr lang="en-US" sz="2800" cap="small" dirty="0"/>
              <a:t>1s</a:t>
            </a:r>
            <a:r>
              <a:rPr lang="en-US" sz="2800" dirty="0"/>
              <a:t>-harpoon	‘my harpoon’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i="1" dirty="0" err="1"/>
              <a:t>ț</a:t>
            </a:r>
            <a:r>
              <a:rPr lang="en-US" sz="2800" dirty="0" err="1"/>
              <a:t>‘</a:t>
            </a:r>
            <a:r>
              <a:rPr lang="en-US" sz="2800" i="1" dirty="0" err="1">
                <a:solidFill>
                  <a:srgbClr val="FF0000"/>
                </a:solidFill>
              </a:rPr>
              <a:t>i</a:t>
            </a:r>
            <a:r>
              <a:rPr lang="en-US" sz="2800" dirty="0" err="1"/>
              <a:t>-</a:t>
            </a:r>
            <a:r>
              <a:rPr lang="en-US" sz="2800" i="1" dirty="0" err="1"/>
              <a:t>řl</a:t>
            </a:r>
            <a:r>
              <a:rPr lang="en-US" sz="2800" i="1" dirty="0" err="1">
                <a:solidFill>
                  <a:srgbClr val="FF0000"/>
                </a:solidFill>
              </a:rPr>
              <a:t>ə</a:t>
            </a:r>
            <a:r>
              <a:rPr lang="en-US" sz="2800" dirty="0"/>
              <a:t> 		</a:t>
            </a:r>
            <a:r>
              <a:rPr lang="en-US" sz="2800" cap="small" dirty="0"/>
              <a:t>2s</a:t>
            </a:r>
            <a:r>
              <a:rPr lang="en-US" sz="2800" dirty="0"/>
              <a:t>-sky	   	‘your sky’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i="1" dirty="0" err="1"/>
              <a:t>ț</a:t>
            </a:r>
            <a:r>
              <a:rPr lang="en-US" sz="2800" dirty="0" err="1"/>
              <a:t>‘</a:t>
            </a:r>
            <a:r>
              <a:rPr lang="en-US" sz="2800" i="1" dirty="0" err="1">
                <a:solidFill>
                  <a:schemeClr val="tx2"/>
                </a:solidFill>
              </a:rPr>
              <a:t>e</a:t>
            </a:r>
            <a:r>
              <a:rPr lang="en-US" sz="2800" dirty="0" err="1"/>
              <a:t>-</a:t>
            </a:r>
            <a:r>
              <a:rPr lang="en-US" sz="2800" i="1" dirty="0" err="1"/>
              <a:t>řl</a:t>
            </a:r>
            <a:r>
              <a:rPr lang="en-US" sz="2800" i="1" dirty="0" err="1">
                <a:solidFill>
                  <a:srgbClr val="0070C0"/>
                </a:solidFill>
              </a:rPr>
              <a:t>a</a:t>
            </a:r>
            <a:r>
              <a:rPr lang="en-US" sz="2800" dirty="0"/>
              <a:t> 	</a:t>
            </a:r>
            <a:r>
              <a:rPr lang="en-US" sz="2800" cap="small" dirty="0"/>
              <a:t>2s</a:t>
            </a:r>
            <a:r>
              <a:rPr lang="en-US" sz="2800" dirty="0"/>
              <a:t>-harpoon	‘your harpoon’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i="1" dirty="0"/>
              <a:t>j</a:t>
            </a:r>
            <a:r>
              <a:rPr lang="en-US" sz="2800" i="1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-</a:t>
            </a:r>
            <a:r>
              <a:rPr lang="en-US" sz="2800" i="1" dirty="0" err="1"/>
              <a:t>řl</a:t>
            </a:r>
            <a:r>
              <a:rPr lang="en-US" sz="2800" i="1" dirty="0" err="1">
                <a:solidFill>
                  <a:srgbClr val="FF0000"/>
                </a:solidFill>
              </a:rPr>
              <a:t>ə</a:t>
            </a:r>
            <a:r>
              <a:rPr lang="en-US" sz="2800" dirty="0"/>
              <a:t> 		</a:t>
            </a:r>
            <a:r>
              <a:rPr lang="en-US" sz="2800" cap="small" dirty="0"/>
              <a:t>3s</a:t>
            </a:r>
            <a:r>
              <a:rPr lang="en-US" sz="2800" dirty="0"/>
              <a:t>-sky	   	‘his sky’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i="1" dirty="0"/>
              <a:t>j</a:t>
            </a:r>
            <a:r>
              <a:rPr lang="en-US" sz="2800" i="1" dirty="0">
                <a:solidFill>
                  <a:srgbClr val="0070C0"/>
                </a:solidFill>
              </a:rPr>
              <a:t>e</a:t>
            </a:r>
            <a:r>
              <a:rPr lang="en-US" sz="2800" dirty="0"/>
              <a:t>-</a:t>
            </a:r>
            <a:r>
              <a:rPr lang="en-US" sz="2800" i="1" dirty="0" err="1"/>
              <a:t>řl</a:t>
            </a:r>
            <a:r>
              <a:rPr lang="en-US" sz="2800" i="1" dirty="0" err="1">
                <a:solidFill>
                  <a:srgbClr val="0070C0"/>
                </a:solidFill>
              </a:rPr>
              <a:t>a</a:t>
            </a:r>
            <a:r>
              <a:rPr lang="en-US" sz="2800" dirty="0"/>
              <a:t> 		</a:t>
            </a:r>
            <a:r>
              <a:rPr lang="en-US" sz="2800" cap="small" dirty="0"/>
              <a:t>3s</a:t>
            </a:r>
            <a:r>
              <a:rPr lang="en-US" sz="2800" dirty="0"/>
              <a:t>-harpoon	‘his harpoon’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i="1" dirty="0" err="1"/>
              <a:t>p</a:t>
            </a:r>
            <a:r>
              <a:rPr lang="en-US" sz="2800" dirty="0" err="1"/>
              <a:t>‘</a:t>
            </a:r>
            <a:r>
              <a:rPr lang="en-US" sz="2800" i="1" dirty="0" err="1">
                <a:solidFill>
                  <a:srgbClr val="FF0000"/>
                </a:solidFill>
              </a:rPr>
              <a:t>i</a:t>
            </a:r>
            <a:r>
              <a:rPr lang="en-US" sz="2800" dirty="0" err="1"/>
              <a:t>-</a:t>
            </a:r>
            <a:r>
              <a:rPr lang="en-US" sz="2800" i="1" dirty="0" err="1"/>
              <a:t>řl</a:t>
            </a:r>
            <a:r>
              <a:rPr lang="en-US" sz="2800" i="1" dirty="0" err="1">
                <a:solidFill>
                  <a:srgbClr val="FF0000"/>
                </a:solidFill>
              </a:rPr>
              <a:t>ə</a:t>
            </a:r>
            <a:r>
              <a:rPr lang="en-US" sz="2800" dirty="0"/>
              <a:t> 	</a:t>
            </a:r>
            <a:r>
              <a:rPr lang="en-US" sz="2800" cap="small" dirty="0" err="1"/>
              <a:t>refl</a:t>
            </a:r>
            <a:r>
              <a:rPr lang="en-US" sz="2800" dirty="0"/>
              <a:t>-sky 	‘self’s sky’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i="1" dirty="0" err="1"/>
              <a:t>p</a:t>
            </a:r>
            <a:r>
              <a:rPr lang="en-US" sz="2800" dirty="0" err="1"/>
              <a:t>‘</a:t>
            </a:r>
            <a:r>
              <a:rPr lang="en-US" sz="2800" i="1" dirty="0" err="1">
                <a:solidFill>
                  <a:srgbClr val="0070C0"/>
                </a:solidFill>
              </a:rPr>
              <a:t>e</a:t>
            </a:r>
            <a:r>
              <a:rPr lang="en-US" sz="2800" dirty="0" err="1"/>
              <a:t>-</a:t>
            </a:r>
            <a:r>
              <a:rPr lang="en-US" sz="2800" i="1" dirty="0" err="1"/>
              <a:t>řl</a:t>
            </a:r>
            <a:r>
              <a:rPr lang="en-US" sz="2800" i="1" dirty="0" err="1">
                <a:solidFill>
                  <a:srgbClr val="0070C0"/>
                </a:solidFill>
              </a:rPr>
              <a:t>a</a:t>
            </a:r>
            <a:r>
              <a:rPr lang="en-US" sz="2800" dirty="0"/>
              <a:t>	</a:t>
            </a:r>
            <a:r>
              <a:rPr lang="en-US" sz="2800" cap="small" dirty="0" err="1"/>
              <a:t>refl</a:t>
            </a:r>
            <a:r>
              <a:rPr lang="en-US" sz="2800" dirty="0"/>
              <a:t>-harpoon ‘self’s harpoon’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/>
              <a:t>(</a:t>
            </a:r>
            <a:r>
              <a:rPr lang="en-US" sz="2800" dirty="0" err="1"/>
              <a:t>Gruzdeva</a:t>
            </a:r>
            <a:r>
              <a:rPr lang="en-US" sz="2800" dirty="0"/>
              <a:t> 2015)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749E2612-2E39-3E44-8570-245D54F43C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AC7873-22FA-5A40-9D5C-7DE50215FB6D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E7424-A7A7-6D58-BEE1-056B3CDB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B2F2E9-2990-7242-AA43-98B4DF1D3721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0BB1D-8229-AF0B-B5E6-FA7414E6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6992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BABE5282-FB40-C042-9D24-A0FFD6BE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7848600" cy="701675"/>
          </a:xfrm>
        </p:spPr>
        <p:txBody>
          <a:bodyPr/>
          <a:lstStyle/>
          <a:p>
            <a:r>
              <a:rPr lang="en-US" altLang="ja-JP" sz="3200" b="1" dirty="0">
                <a:ea typeface="ＭＳ Ｐゴシック" panose="020B0600070205080204" pitchFamily="34" charset="-128"/>
              </a:rPr>
              <a:t>Contemporary </a:t>
            </a:r>
            <a:r>
              <a:rPr lang="en-US" altLang="ja-JP" sz="3200" b="1" dirty="0" err="1">
                <a:ea typeface="ＭＳ Ｐゴシック" panose="020B0600070205080204" pitchFamily="34" charset="-128"/>
              </a:rPr>
              <a:t>Nivkh</a:t>
            </a:r>
            <a:r>
              <a:rPr lang="en-US" altLang="ja-JP" sz="3200" b="1" dirty="0">
                <a:ea typeface="ＭＳ Ｐゴシック" panose="020B0600070205080204" pitchFamily="34" charset="-128"/>
              </a:rPr>
              <a:t> Vowel Inventory</a:t>
            </a:r>
            <a:endParaRPr lang="en-US" altLang="en-US" sz="3200" b="1" dirty="0">
              <a:ea typeface="ＭＳ Ｐゴシック" panose="020B0600070205080204" pitchFamily="34" charset="-128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BA20FE0B-6024-9B43-8995-6313CA0D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4902"/>
            <a:ext cx="8229600" cy="516729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Nivkh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vowel inventory (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Shiraishi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&amp;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Botma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2017)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ɨ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	u	[+High]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e	 	o	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Shiraishi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&amp; </a:t>
            </a:r>
            <a:r>
              <a:rPr lang="en-US" alt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Botma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2017: Observed and expected frequencies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 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50AFE96-88FE-7745-8773-49EBDF397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2691A9-0E99-9C42-B0AB-AA0031DD8F09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4A4C5-7AD6-22AB-3283-D1EC34B2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A2041-47C4-7C47-BB51-F1BB54EF4275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91E9C-FE5E-91BF-BCDF-6569A68E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4A886-836E-52A0-31D6-E8C2E8357729}"/>
              </a:ext>
            </a:extLst>
          </p:cNvPr>
          <p:cNvSpPr txBox="1"/>
          <p:nvPr/>
        </p:nvSpPr>
        <p:spPr>
          <a:xfrm>
            <a:off x="5867400" y="2514600"/>
            <a:ext cx="1498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latin typeface="+mn-lt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latin typeface="+mn-lt"/>
                <a:ea typeface="ＭＳ Ｐゴシック" panose="020B0600070205080204" pitchFamily="34" charset="-128"/>
              </a:rPr>
              <a:t>[-High]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A5283D4-C35B-7875-886A-BF3EDDFE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3657600"/>
            <a:ext cx="8720830" cy="2532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06F1E5-A7C2-AB9E-6E8B-213E027E054C}"/>
                  </a:ext>
                </a:extLst>
              </p14:cNvPr>
              <p14:cNvContentPartPr/>
              <p14:nvPr/>
            </p14:nvContentPartPr>
            <p14:xfrm>
              <a:off x="4873438" y="4443667"/>
              <a:ext cx="3071160" cy="10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06F1E5-A7C2-AB9E-6E8B-213E027E0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9798" y="4335667"/>
                <a:ext cx="317880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28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8E1753F0-ADF8-AD42-B280-536CDA8A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839200" cy="1371600"/>
          </a:xfrm>
        </p:spPr>
        <p:txBody>
          <a:bodyPr/>
          <a:lstStyle/>
          <a:p>
            <a:pPr marL="514350" indent="-514350" algn="l" eaLnBrk="1" hangingPunct="1">
              <a:tabLst>
                <a:tab pos="469900" algn="l"/>
              </a:tabLst>
              <a:defRPr/>
            </a:pPr>
            <a:r>
              <a:rPr lang="en-US" altLang="ja-JP" sz="3600" b="1" dirty="0">
                <a:solidFill>
                  <a:srgbClr val="000000"/>
                </a:solidFill>
                <a:ea typeface="+mj-ea"/>
              </a:rPr>
              <a:t>3.  Arisaka’s Laws</a:t>
            </a:r>
            <a:br>
              <a:rPr lang="en-US" altLang="ja-JP" sz="3200" b="1" dirty="0">
                <a:solidFill>
                  <a:srgbClr val="000000"/>
                </a:solidFill>
                <a:ea typeface="+mj-ea"/>
              </a:rPr>
            </a:br>
            <a:r>
              <a:rPr lang="en-US" altLang="ja-JP" sz="2800" b="1" dirty="0">
                <a:solidFill>
                  <a:srgbClr val="000000"/>
                </a:solidFill>
                <a:ea typeface="+mj-ea"/>
              </a:rPr>
              <a:t>Arisaka </a:t>
            </a:r>
            <a:r>
              <a:rPr lang="en-US" altLang="ja-JP" sz="2800" b="1" dirty="0" err="1">
                <a:solidFill>
                  <a:srgbClr val="000000"/>
                </a:solidFill>
                <a:ea typeface="+mj-ea"/>
              </a:rPr>
              <a:t>Hideyo</a:t>
            </a:r>
            <a:r>
              <a:rPr lang="en-US" altLang="ja-JP" sz="2800" b="1" dirty="0">
                <a:solidFill>
                  <a:srgbClr val="000000"/>
                </a:solidFill>
                <a:ea typeface="+mj-ea"/>
              </a:rPr>
              <a:t> (1932)</a:t>
            </a:r>
            <a:r>
              <a:rPr lang="ja-JP" altLang="en-US" sz="2800" b="1">
                <a:solidFill>
                  <a:srgbClr val="000000"/>
                </a:solidFill>
                <a:ea typeface="+mj-ea"/>
              </a:rPr>
              <a:t>・</a:t>
            </a:r>
            <a:r>
              <a:rPr lang="ja-JP" altLang="en-US" sz="2800" b="1"/>
              <a:t> </a:t>
            </a:r>
            <a:r>
              <a:rPr lang="en-US" altLang="ja-JP" sz="2800" b="1" dirty="0"/>
              <a:t>Ikegami </a:t>
            </a:r>
            <a:r>
              <a:rPr lang="en-US" altLang="ja-JP" sz="2800" b="1" dirty="0" err="1"/>
              <a:t>Teiz</a:t>
            </a:r>
            <a:r>
              <a:rPr lang="en-US" sz="2800" b="1" dirty="0" err="1"/>
              <a:t>ō</a:t>
            </a:r>
            <a:r>
              <a:rPr lang="en-US" altLang="ja-JP" sz="2800" b="1" dirty="0" err="1"/>
              <a:t>’s</a:t>
            </a:r>
            <a:r>
              <a:rPr lang="en-US" altLang="ja-JP" sz="2800" b="1" dirty="0"/>
              <a:t> (1932) </a:t>
            </a:r>
            <a:br>
              <a:rPr lang="en-US" altLang="ja-JP" sz="2800" b="1" dirty="0"/>
            </a:br>
            <a:r>
              <a:rPr lang="en-US" altLang="ja-JP" sz="2800" b="1" dirty="0"/>
              <a:t>OJ “Laws of </a:t>
            </a:r>
            <a:r>
              <a:rPr lang="en-US" altLang="ja-JP" sz="2800" b="1" dirty="0">
                <a:solidFill>
                  <a:srgbClr val="000000"/>
                </a:solidFill>
                <a:ea typeface="+mj-ea"/>
              </a:rPr>
              <a:t>Syllable Combination”</a:t>
            </a:r>
            <a:endParaRPr lang="en-US" altLang="ja-JP" sz="2800" b="1" dirty="0">
              <a:ea typeface="+mj-ea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C40567C-2C64-B045-BB78-AA52FD954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76400"/>
            <a:ext cx="8839200" cy="5181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r>
              <a:rPr lang="en-US" altLang="ja-JP" sz="28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		</a:t>
            </a: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20000"/>
              </a:lnSpc>
              <a:tabLst>
                <a:tab pos="469900" algn="l"/>
              </a:tabLst>
            </a:pPr>
            <a:r>
              <a:rPr lang="en-US" altLang="ja-JP" sz="28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		</a:t>
            </a:r>
            <a:endParaRPr lang="en-US" altLang="ja-JP" sz="2800" b="1" u="sng" dirty="0">
              <a:solidFill>
                <a:schemeClr val="tx1"/>
              </a:solidFill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BA9FD30A-2D59-F745-8766-294C0F72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A5BEC0-7673-4148-BBE0-BA4A0B04A73C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サブタイトル 1">
            <a:extLst>
              <a:ext uri="{FF2B5EF4-FFF2-40B4-BE49-F238E27FC236}">
                <a16:creationId xmlns:a16="http://schemas.microsoft.com/office/drawing/2014/main" id="{3686D3F9-B159-224C-BBF2-CD38CF90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981200"/>
            <a:ext cx="8686800" cy="4375150"/>
          </a:xfrm>
        </p:spPr>
        <p:txBody>
          <a:bodyPr/>
          <a:lstStyle/>
          <a:p>
            <a:pPr algn="l">
              <a:defRPr/>
            </a:pPr>
            <a:r>
              <a:rPr lang="en-US" sz="2800" dirty="0">
                <a:solidFill>
                  <a:schemeClr val="tx1"/>
                </a:solidFill>
              </a:rPr>
              <a:t>1.	/</a:t>
            </a:r>
            <a:r>
              <a:rPr lang="en-US" sz="2800" dirty="0" err="1">
                <a:solidFill>
                  <a:schemeClr val="tx1"/>
                </a:solidFill>
              </a:rPr>
              <a:t>ə</a:t>
            </a:r>
            <a:r>
              <a:rPr lang="en-US" sz="2800" dirty="0">
                <a:solidFill>
                  <a:schemeClr val="tx1"/>
                </a:solidFill>
              </a:rPr>
              <a:t>/ and /o/ do not occur inside the same stem.</a:t>
            </a:r>
          </a:p>
          <a:p>
            <a:pPr algn="l">
              <a:defRPr/>
            </a:pPr>
            <a:r>
              <a:rPr lang="en-US" sz="2800" dirty="0">
                <a:solidFill>
                  <a:schemeClr val="tx1"/>
                </a:solidFill>
              </a:rPr>
              <a:t>	*</a:t>
            </a:r>
            <a:r>
              <a:rPr lang="en-US" sz="2800" dirty="0" err="1">
                <a:solidFill>
                  <a:schemeClr val="tx1"/>
                </a:solidFill>
              </a:rPr>
              <a:t>ə</a:t>
            </a:r>
            <a:r>
              <a:rPr lang="en-US" sz="2800" dirty="0">
                <a:solidFill>
                  <a:schemeClr val="tx1"/>
                </a:solidFill>
              </a:rPr>
              <a:t> … o</a:t>
            </a:r>
          </a:p>
          <a:p>
            <a:pPr marL="514350" indent="-514350" algn="l">
              <a:buFont typeface="+mj-lt"/>
              <a:buAutoNum type="arabicPeriod"/>
              <a:defRPr/>
            </a:pPr>
            <a:endParaRPr lang="en-US" altLang="ja-JP" sz="2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l">
              <a:defRPr/>
            </a:pPr>
            <a:r>
              <a:rPr lang="en-US" sz="2800" dirty="0">
                <a:solidFill>
                  <a:schemeClr val="tx1"/>
                </a:solidFill>
              </a:rPr>
              <a:t>2.	/</a:t>
            </a:r>
            <a:r>
              <a:rPr lang="en-US" sz="2800" dirty="0" err="1">
                <a:solidFill>
                  <a:schemeClr val="tx1"/>
                </a:solidFill>
              </a:rPr>
              <a:t>ə</a:t>
            </a:r>
            <a:r>
              <a:rPr lang="en-US" sz="2800" dirty="0">
                <a:solidFill>
                  <a:schemeClr val="tx1"/>
                </a:solidFill>
              </a:rPr>
              <a:t>/ and /u/ occur inside the same stem only rarely.</a:t>
            </a:r>
          </a:p>
          <a:p>
            <a:pPr algn="l">
              <a:defRPr/>
            </a:pPr>
            <a:r>
              <a:rPr lang="en-US" altLang="ja-JP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*</a:t>
            </a:r>
            <a:r>
              <a:rPr lang="en-US" sz="2800" dirty="0" err="1">
                <a:solidFill>
                  <a:schemeClr val="tx1"/>
                </a:solidFill>
              </a:rPr>
              <a:t>ə</a:t>
            </a:r>
            <a:r>
              <a:rPr lang="en-US" sz="2800" dirty="0">
                <a:solidFill>
                  <a:schemeClr val="tx1"/>
                </a:solidFill>
              </a:rPr>
              <a:t> … u</a:t>
            </a:r>
          </a:p>
          <a:p>
            <a:pPr algn="l">
              <a:defRPr/>
            </a:pPr>
            <a:endParaRPr lang="en-US" altLang="ja-JP" sz="2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l">
              <a:defRPr/>
            </a:pPr>
            <a:r>
              <a:rPr lang="en-US" sz="2800" dirty="0">
                <a:solidFill>
                  <a:schemeClr val="tx1"/>
                </a:solidFill>
                <a:ea typeface="MS PGothic" panose="020B0600070205080204" pitchFamily="34" charset="-128"/>
              </a:rPr>
              <a:t>3.	/</a:t>
            </a:r>
            <a:r>
              <a:rPr lang="en-US" sz="2800" dirty="0" err="1">
                <a:solidFill>
                  <a:schemeClr val="tx1"/>
                </a:solidFill>
                <a:ea typeface="MS PGothic" panose="020B0600070205080204" pitchFamily="34" charset="-128"/>
              </a:rPr>
              <a:t>ə</a:t>
            </a:r>
            <a:r>
              <a:rPr lang="en-US" sz="2800" dirty="0">
                <a:solidFill>
                  <a:schemeClr val="tx1"/>
                </a:solidFill>
                <a:ea typeface="MS PGothic" panose="020B0600070205080204" pitchFamily="34" charset="-128"/>
              </a:rPr>
              <a:t>/ and /a/ occur inside the same stem only rarely.</a:t>
            </a:r>
          </a:p>
          <a:p>
            <a:pPr algn="l">
              <a:defRPr/>
            </a:pPr>
            <a:r>
              <a:rPr lang="en-US" altLang="ja-JP" sz="2800" dirty="0">
                <a:solidFill>
                  <a:schemeClr val="tx1"/>
                </a:solidFill>
                <a:ea typeface="MS PGothic" panose="020B0600070205080204" pitchFamily="34" charset="-128"/>
              </a:rPr>
              <a:t>	</a:t>
            </a:r>
            <a:r>
              <a:rPr lang="en-US" sz="2800" dirty="0">
                <a:solidFill>
                  <a:schemeClr val="tx1"/>
                </a:solidFill>
                <a:ea typeface="MS PGothic" panose="020B0600070205080204" pitchFamily="34" charset="-128"/>
              </a:rPr>
              <a:t> *</a:t>
            </a:r>
            <a:r>
              <a:rPr lang="en-US" sz="2800" dirty="0" err="1">
                <a:solidFill>
                  <a:schemeClr val="tx1"/>
                </a:solidFill>
                <a:ea typeface="MS PGothic" panose="020B0600070205080204" pitchFamily="34" charset="-128"/>
              </a:rPr>
              <a:t>ə</a:t>
            </a:r>
            <a:r>
              <a:rPr lang="en-US" sz="28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…</a:t>
            </a:r>
            <a:r>
              <a:rPr lang="en-US" sz="2800" dirty="0">
                <a:solidFill>
                  <a:schemeClr val="tx1"/>
                </a:solidFill>
                <a:ea typeface="MS PGothic" panose="020B0600070205080204" pitchFamily="34" charset="-128"/>
              </a:rPr>
              <a:t> a</a:t>
            </a:r>
            <a:endParaRPr lang="en-US" altLang="ja-JP" sz="28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38B28-E96C-B725-2981-58EB2C53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107EE-7DDC-9046-9AB7-AB9E5F6E412A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103C1-1F27-F1DF-61EB-B9D4665B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85347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9423-CF83-F66C-741D-C11AF8E3D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819297"/>
            <a:ext cx="7848600" cy="91450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+mj-lt"/>
              </a:rPr>
              <a:t>For Professor </a:t>
            </a:r>
            <a:r>
              <a:rPr lang="en-US" sz="4400" b="1" dirty="0" err="1">
                <a:latin typeface="+mj-lt"/>
              </a:rPr>
              <a:t>Hayata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Teruhiro</a:t>
            </a:r>
            <a:endParaRPr lang="en-US" sz="4400" b="1" dirty="0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D1616-BB51-FB9B-F0FD-7C976716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9F4A51-E1AF-4847-83FA-BAAE4444BA9E}" type="datetime1">
              <a:rPr lang="en-US" altLang="en-US" smtClean="0"/>
              <a:t>3/10/23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009079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8E1753F0-ADF8-AD42-B280-536CDA8A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839200" cy="1143000"/>
          </a:xfrm>
        </p:spPr>
        <p:txBody>
          <a:bodyPr/>
          <a:lstStyle/>
          <a:p>
            <a:pPr marL="514350" indent="-514350" algn="l" eaLnBrk="1" hangingPunct="1">
              <a:tabLst>
                <a:tab pos="469900" algn="l"/>
              </a:tabLst>
              <a:defRPr/>
            </a:pPr>
            <a:r>
              <a:rPr lang="en-US" altLang="ja-JP" sz="3200" b="1" dirty="0">
                <a:solidFill>
                  <a:srgbClr val="000000"/>
                </a:solidFill>
                <a:ea typeface="+mj-ea"/>
              </a:rPr>
              <a:t>	Arisaka’s Laws</a:t>
            </a:r>
            <a:br>
              <a:rPr lang="en-US" altLang="ja-JP" sz="32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ja-JP" altLang="en-US" sz="3200" b="1">
                <a:solidFill>
                  <a:srgbClr val="000000"/>
                </a:solidFill>
                <a:latin typeface="+mj-ea"/>
                <a:ea typeface="+mj-ea"/>
              </a:rPr>
              <a:t>有坂</a:t>
            </a:r>
            <a:r>
              <a:rPr lang="ja-JP" altLang="en-US" sz="3200" b="1">
                <a:latin typeface="+mj-ea"/>
                <a:ea typeface="+mj-ea"/>
              </a:rPr>
              <a:t>秀世</a:t>
            </a:r>
            <a:r>
              <a:rPr lang="ja-JP" altLang="en-US" sz="3200" b="1">
                <a:solidFill>
                  <a:srgbClr val="000000"/>
                </a:solidFill>
                <a:latin typeface="+mj-ea"/>
                <a:ea typeface="+mj-ea"/>
              </a:rPr>
              <a:t>・</a:t>
            </a:r>
            <a:r>
              <a:rPr lang="ja-JP" altLang="en-US" sz="3200" b="1"/>
              <a:t> 池上禎造</a:t>
            </a:r>
            <a:r>
              <a:rPr lang="ja-JP" altLang="en-US" sz="3200" b="1">
                <a:solidFill>
                  <a:srgbClr val="000000"/>
                </a:solidFill>
                <a:latin typeface="+mj-ea"/>
                <a:ea typeface="+mj-ea"/>
              </a:rPr>
              <a:t>の「音節結合の法則」　</a:t>
            </a:r>
            <a:endParaRPr lang="en-US" altLang="ja-JP" sz="3200" b="1" dirty="0">
              <a:ea typeface="+mj-ea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C40567C-2C64-B045-BB78-AA52FD954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76400"/>
            <a:ext cx="8839200" cy="5181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120000"/>
              </a:lnSpc>
              <a:tabLst>
                <a:tab pos="469900" algn="l"/>
              </a:tabLst>
            </a:pPr>
            <a:endParaRPr lang="en-US" altLang="ja-JP" sz="28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20000"/>
              </a:lnSpc>
              <a:tabLst>
                <a:tab pos="469900" algn="l"/>
              </a:tabLst>
            </a:pPr>
            <a:r>
              <a:rPr lang="en-US" altLang="ja-JP" sz="28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		</a:t>
            </a:r>
            <a:endParaRPr lang="en-US" altLang="ja-JP" sz="2800" b="1" u="sng" dirty="0">
              <a:solidFill>
                <a:schemeClr val="tx1"/>
              </a:solidFill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BA9FD30A-2D59-F745-8766-294C0F72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A5BEC0-7673-4148-BBE0-BA4A0B04A73C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サブタイトル 1">
            <a:extLst>
              <a:ext uri="{FF2B5EF4-FFF2-40B4-BE49-F238E27FC236}">
                <a16:creationId xmlns:a16="http://schemas.microsoft.com/office/drawing/2014/main" id="{3686D3F9-B159-224C-BBF2-CD38CF90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676400"/>
            <a:ext cx="8763000" cy="467995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  <a:defRPr/>
            </a:pPr>
            <a:r>
              <a:rPr lang="zh-CN" altLang="en-US" sz="28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第一則　甲類</a:t>
            </a:r>
            <a:r>
              <a:rPr lang="ja-JP" altLang="en-US" sz="28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ja-JP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オ列</a:t>
            </a:r>
            <a:r>
              <a:rPr lang="zh-CN" altLang="en-US" sz="28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音</a:t>
            </a:r>
            <a:r>
              <a:rPr lang="ja-JP" altLang="en-US" sz="28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sz="28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乙類</a:t>
            </a:r>
            <a:r>
              <a:rPr lang="ja-JP" altLang="en-US" sz="28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ja-JP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オ列</a:t>
            </a:r>
            <a:r>
              <a:rPr lang="zh-CN" altLang="en-US" sz="28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音</a:t>
            </a:r>
            <a:r>
              <a:rPr lang="ja-JP" altLang="en-US" sz="28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とは、</a:t>
            </a:r>
            <a:r>
              <a:rPr lang="zh-CN" altLang="en-US" sz="28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同一結合單位内</a:t>
            </a:r>
            <a:r>
              <a:rPr lang="ja-JP" altLang="en-US" sz="28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8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共存</a:t>
            </a:r>
            <a:r>
              <a:rPr lang="ja-JP" altLang="en-US" sz="28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することが</a:t>
            </a:r>
            <a:r>
              <a:rPr lang="zh-CN" altLang="en-US" sz="28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無</a:t>
            </a:r>
            <a:r>
              <a:rPr lang="ja-JP" altLang="en-US" sz="28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い。</a:t>
            </a:r>
            <a:r>
              <a:rPr lang="en-US" altLang="ja-JP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	*</a:t>
            </a:r>
            <a:r>
              <a:rPr lang="en-US" sz="2800" dirty="0" err="1">
                <a:solidFill>
                  <a:schemeClr val="tx1"/>
                </a:solidFill>
              </a:rPr>
              <a:t>ə</a:t>
            </a:r>
            <a:r>
              <a:rPr lang="en-US" sz="2800" dirty="0">
                <a:solidFill>
                  <a:schemeClr val="tx1"/>
                </a:solidFill>
              </a:rPr>
              <a:t> … o</a:t>
            </a:r>
          </a:p>
          <a:p>
            <a:pPr marL="514350" indent="-514350" algn="l">
              <a:buFont typeface="+mj-lt"/>
              <a:buAutoNum type="arabicPeriod"/>
              <a:defRPr/>
            </a:pPr>
            <a:endParaRPr lang="en-US" altLang="ja-JP" sz="2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第二則　ウ列音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乙類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音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とは、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同一結合単位内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共存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することが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少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い。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就中ウ列音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ja-JP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オ列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音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とから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成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る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二音節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結合單位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於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て、その</a:t>
            </a:r>
            <a:r>
              <a:rPr lang="ja-JP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オ列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音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乙類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のものではあり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得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ない。 </a:t>
            </a:r>
            <a:r>
              <a:rPr lang="en-US" altLang="ja-JP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			*</a:t>
            </a:r>
            <a:r>
              <a:rPr lang="en-US" sz="2800" dirty="0" err="1">
                <a:solidFill>
                  <a:schemeClr val="tx1"/>
                </a:solidFill>
              </a:rPr>
              <a:t>ə</a:t>
            </a:r>
            <a:r>
              <a:rPr lang="en-US" sz="2800" dirty="0">
                <a:solidFill>
                  <a:schemeClr val="tx1"/>
                </a:solidFill>
              </a:rPr>
              <a:t> … u</a:t>
            </a:r>
          </a:p>
          <a:p>
            <a:pPr marL="514350" indent="-514350" algn="l">
              <a:buFont typeface="+mj-lt"/>
              <a:buAutoNum type="arabicPeriod"/>
              <a:defRPr/>
            </a:pPr>
            <a:endParaRPr lang="en-US" altLang="ja-JP" sz="2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第三則　ア列音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乙類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ja-JP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オ列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音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とは、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同一結合單位内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共存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することが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少</a:t>
            </a:r>
            <a:r>
              <a:rPr lang="ja-JP" altLang="en-US" sz="28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い</a:t>
            </a:r>
            <a:r>
              <a:rPr lang="ja-JP" altLang="en-US" sz="28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r>
              <a:rPr lang="en-US" altLang="ja-JP" sz="28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		*</a:t>
            </a:r>
            <a:r>
              <a:rPr lang="en-US" sz="2800" dirty="0" err="1">
                <a:solidFill>
                  <a:schemeClr val="tx1"/>
                </a:solidFill>
                <a:ea typeface="MS PGothic" panose="020B0600070205080204" pitchFamily="34" charset="-128"/>
              </a:rPr>
              <a:t>ə</a:t>
            </a:r>
            <a:r>
              <a:rPr lang="en-US" sz="28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…</a:t>
            </a:r>
            <a:r>
              <a:rPr lang="en-US" sz="2800" dirty="0">
                <a:solidFill>
                  <a:schemeClr val="tx1"/>
                </a:solidFill>
                <a:ea typeface="MS PGothic" panose="020B0600070205080204" pitchFamily="34" charset="-128"/>
              </a:rPr>
              <a:t> a</a:t>
            </a:r>
            <a:endParaRPr lang="en-US" altLang="ja-JP" sz="28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118C0-5279-7103-9ED5-698D08ED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8016CF-DE80-3343-9960-4EA04E696726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6BF7-503F-D6E2-F742-C289D985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0780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45DF-66A1-F3AB-D32D-95873810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12813"/>
          </a:xfrm>
        </p:spPr>
        <p:txBody>
          <a:bodyPr/>
          <a:lstStyle/>
          <a:p>
            <a:r>
              <a:rPr lang="en-US" sz="4000" b="1" dirty="0" err="1"/>
              <a:t>Publication・Research</a:t>
            </a:r>
            <a:r>
              <a:rPr lang="en-US" sz="4000" b="1" dirty="0"/>
              <a:t>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50A4-BC99-3AF1-E6B2-B2850F74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i="0" dirty="0">
                <a:effectLst/>
                <a:ea typeface="MS PGothic" panose="020B0600070205080204" pitchFamily="34" charset="-128"/>
              </a:rPr>
              <a:t>Arisaka, </a:t>
            </a:r>
            <a:r>
              <a:rPr lang="en-US" altLang="zh-CN" sz="2800" i="0" dirty="0" err="1">
                <a:effectLst/>
                <a:ea typeface="MS PGothic" panose="020B0600070205080204" pitchFamily="34" charset="-128"/>
              </a:rPr>
              <a:t>Hideyo</a:t>
            </a:r>
            <a:r>
              <a:rPr lang="en-US" altLang="zh-CN" sz="2800" i="0" dirty="0">
                <a:effectLst/>
                <a:ea typeface="MS PGothic" panose="020B0600070205080204" pitchFamily="34" charset="-128"/>
              </a:rPr>
              <a:t> </a:t>
            </a:r>
            <a:r>
              <a:rPr lang="ja-JP" altLang="en-US" sz="2800">
                <a:latin typeface="+mj-ea"/>
                <a:ea typeface="+mj-ea"/>
              </a:rPr>
              <a:t>有坂秀世</a:t>
            </a:r>
            <a:r>
              <a:rPr lang="en-US" altLang="zh-CN" sz="2800" i="0" dirty="0">
                <a:effectLst/>
                <a:ea typeface="MS PGothic" panose="020B0600070205080204" pitchFamily="34" charset="-128"/>
              </a:rPr>
              <a:t>. 1932.11. 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「古事記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於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けるモの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仮名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用法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付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いて」 </a:t>
            </a:r>
            <a:r>
              <a:rPr lang="en-US" altLang="ja-JP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『</a:t>
            </a:r>
            <a:r>
              <a:rPr lang="zh-CN" altLang="en-US" sz="28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國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語と</a:t>
            </a:r>
            <a:r>
              <a:rPr lang="zh-CN" altLang="en-US" sz="28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國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文学</a:t>
            </a:r>
            <a:r>
              <a:rPr lang="en-US" altLang="ja-JP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』</a:t>
            </a:r>
            <a:r>
              <a:rPr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2800" dirty="0">
                <a:ea typeface="MS PGothic" panose="020B0600070205080204" pitchFamily="34" charset="-128"/>
              </a:rPr>
              <a:t>9.11.</a:t>
            </a:r>
            <a:endParaRPr lang="en-US" altLang="zh-CN" sz="2800" i="0" dirty="0">
              <a:effectLst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zh-CN" sz="2800" i="0" dirty="0">
                <a:effectLst/>
                <a:ea typeface="MS PGothic" panose="020B0600070205080204" pitchFamily="34" charset="-128"/>
              </a:rPr>
              <a:t>Ikegami, </a:t>
            </a:r>
            <a:r>
              <a:rPr lang="en-US" altLang="zh-CN" sz="2800" i="0" dirty="0" err="1">
                <a:effectLst/>
                <a:ea typeface="MS PGothic" panose="020B0600070205080204" pitchFamily="34" charset="-128"/>
              </a:rPr>
              <a:t>Teizo</a:t>
            </a:r>
            <a:r>
              <a:rPr lang="en-US" altLang="zh-CN" sz="2800" i="0" dirty="0">
                <a:effectLst/>
                <a:ea typeface="MS PGothic" panose="020B0600070205080204" pitchFamily="34" charset="-128"/>
              </a:rPr>
              <a:t> 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池上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禎造</a:t>
            </a:r>
            <a:r>
              <a:rPr lang="en-US" altLang="zh-CN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en-US" altLang="zh-CN" sz="2800" i="0" dirty="0">
                <a:effectLst/>
                <a:ea typeface="MS PGothic" panose="020B0600070205080204" pitchFamily="34" charset="-128"/>
              </a:rPr>
              <a:t>1932.10. 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」「古事記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於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ける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仮名</a:t>
            </a:r>
            <a:r>
              <a:rPr lang="en-US" altLang="zh-CN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『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毛・母</a:t>
            </a:r>
            <a:r>
              <a:rPr lang="en-US" altLang="zh-CN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』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就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いて」 </a:t>
            </a:r>
            <a:r>
              <a:rPr lang="en-US" altLang="ja-JP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『</a:t>
            </a:r>
            <a:r>
              <a:rPr lang="zh-CN" altLang="en-US" sz="28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國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語と</a:t>
            </a:r>
            <a:r>
              <a:rPr lang="zh-CN" altLang="en-US" sz="28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國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文学</a:t>
            </a:r>
            <a:r>
              <a:rPr lang="en-US" altLang="ja-JP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』</a:t>
            </a:r>
            <a:r>
              <a:rPr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2800" dirty="0">
                <a:ea typeface="MS PGothic" panose="020B0600070205080204" pitchFamily="34" charset="-128"/>
              </a:rPr>
              <a:t>9.10.</a:t>
            </a:r>
            <a:endParaRPr lang="en-US" altLang="zh-CN" sz="2800" i="0" dirty="0">
              <a:effectLst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sz="2800" i="0" dirty="0"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zh-CN" sz="2800" i="0" dirty="0">
                <a:effectLst/>
                <a:ea typeface="MS PGothic" panose="020B0600070205080204" pitchFamily="34" charset="-128"/>
              </a:rPr>
              <a:t>Arisaka, </a:t>
            </a:r>
            <a:r>
              <a:rPr lang="en-US" altLang="zh-CN" sz="2800" i="0" dirty="0" err="1">
                <a:effectLst/>
                <a:ea typeface="MS PGothic" panose="020B0600070205080204" pitchFamily="34" charset="-128"/>
              </a:rPr>
              <a:t>Hideyo</a:t>
            </a:r>
            <a:r>
              <a:rPr lang="en-US" altLang="zh-CN" sz="2800" i="0" dirty="0">
                <a:effectLst/>
                <a:ea typeface="MS PGothic" panose="020B0600070205080204" pitchFamily="34" charset="-128"/>
              </a:rPr>
              <a:t> </a:t>
            </a:r>
            <a:r>
              <a:rPr lang="ja-JP" altLang="en-US" sz="2800">
                <a:latin typeface="+mj-ea"/>
                <a:ea typeface="+mj-ea"/>
              </a:rPr>
              <a:t>有坂秀世</a:t>
            </a:r>
            <a:r>
              <a:rPr lang="en-US" altLang="zh-CN" sz="2800" i="0" dirty="0">
                <a:effectLst/>
                <a:ea typeface="MS PGothic" panose="020B0600070205080204" pitchFamily="34" charset="-128"/>
              </a:rPr>
              <a:t>. 1934.</a:t>
            </a:r>
            <a:r>
              <a:rPr lang="zh-CN" altLang="en-US" sz="2800" i="0" dirty="0">
                <a:effectLst/>
                <a:ea typeface="MS PGothic" panose="020B0600070205080204" pitchFamily="34" charset="-128"/>
              </a:rPr>
              <a:t>「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古代日本語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於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ける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音節結合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法則」</a:t>
            </a:r>
            <a:r>
              <a:rPr lang="en-US" altLang="zh-CN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. 『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國語</a:t>
            </a:r>
            <a:r>
              <a:rPr lang="ja-JP" altLang="en-US" sz="28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國文學</a:t>
            </a:r>
            <a:r>
              <a:rPr lang="en-US" altLang="zh-CN" sz="28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,』 </a:t>
            </a:r>
            <a:r>
              <a:rPr lang="en-US" altLang="zh-CN" sz="2800" i="0" dirty="0">
                <a:effectLst/>
                <a:ea typeface="MS PGothic" panose="020B0600070205080204" pitchFamily="34" charset="-128"/>
              </a:rPr>
              <a:t>4.3.</a:t>
            </a:r>
            <a:endParaRPr lang="en-US" sz="2800" dirty="0">
              <a:ea typeface="MS PGothic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C571D-04CD-1D09-2187-FCFF4261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8C34E-39B8-93CF-694E-BB97A73E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6E9FC5-9232-944E-93A6-8104210F5C51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62BE1-0184-C035-7F20-27CE6EA1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37540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DC23E128-8AF7-2942-94EA-96E51A84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8686800" cy="854075"/>
          </a:xfrm>
        </p:spPr>
        <p:txBody>
          <a:bodyPr/>
          <a:lstStyle/>
          <a:p>
            <a:r>
              <a:rPr lang="en-US" altLang="en-US" sz="3200" b="1" dirty="0">
                <a:ea typeface="ＭＳ Ｐゴシック" panose="020B0600070205080204" pitchFamily="34" charset="-128"/>
              </a:rPr>
              <a:t>The Old Japanese Vowel Inventory (Arisaka 1955, Hattori 1982, Miyake 2003, </a:t>
            </a:r>
            <a:r>
              <a:rPr lang="en-US" altLang="en-US" sz="3200" b="1" dirty="0" err="1">
                <a:ea typeface="ＭＳ Ｐゴシック" panose="020B0600070205080204" pitchFamily="34" charset="-128"/>
              </a:rPr>
              <a:t>Hayata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 2006)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FF1C175-D45C-4243-BF88-B5CCAEEF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199"/>
            <a:ext cx="8686800" cy="5137151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[coronal]		  	    [labial]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				u		[high]?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		</a:t>
            </a:r>
            <a:r>
              <a:rPr lang="en-US" altLang="en-US" dirty="0" err="1">
                <a:ea typeface="ＭＳ Ｐゴシック" panose="020B0600070205080204" pitchFamily="34" charset="-128"/>
              </a:rPr>
              <a:t>ə</a:t>
            </a:r>
            <a:r>
              <a:rPr lang="en-US" altLang="en-US" dirty="0">
                <a:ea typeface="ＭＳ Ｐゴシック" panose="020B0600070205080204" pitchFamily="34" charset="-128"/>
              </a:rPr>
              <a:t>		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a				[low]?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Diphthongs	</a:t>
            </a:r>
            <a:r>
              <a:rPr lang="en-US" altLang="en-US" dirty="0" err="1">
                <a:ea typeface="ＭＳ Ｐゴシック" panose="020B0600070205080204" pitchFamily="34" charset="-128"/>
              </a:rPr>
              <a:t>uj</a:t>
            </a:r>
            <a:r>
              <a:rPr lang="en-US" altLang="en-US" dirty="0">
                <a:ea typeface="ＭＳ Ｐゴシック" panose="020B0600070205080204" pitchFamily="34" charset="-128"/>
              </a:rPr>
              <a:t> (or </a:t>
            </a:r>
            <a:r>
              <a:rPr lang="en-US" altLang="en-US" dirty="0" err="1">
                <a:ea typeface="ＭＳ Ｐゴシック" panose="020B0600070205080204" pitchFamily="34" charset="-128"/>
              </a:rPr>
              <a:t>wi</a:t>
            </a:r>
            <a:r>
              <a:rPr lang="en-US" altLang="en-US" dirty="0">
                <a:ea typeface="ＭＳ Ｐゴシック" panose="020B0600070205080204" pitchFamily="34" charset="-128"/>
              </a:rPr>
              <a:t>)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  <a:r>
              <a:rPr lang="en-US" altLang="en-US" dirty="0" err="1">
                <a:ea typeface="ＭＳ Ｐゴシック" panose="020B0600070205080204" pitchFamily="34" charset="-128"/>
              </a:rPr>
              <a:t>ej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13C1EFA-76A3-6C4A-AED4-47DBF8D4F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6403D-935D-894C-936A-B82DA7AC8058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0F041-039B-D31F-2498-7A72561E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9808A-EA02-FF4E-B64F-9750273C647D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B62AA-175A-B842-6414-3916C324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54995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45DF-66A1-F3AB-D32D-95873810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305800" cy="701676"/>
          </a:xfrm>
        </p:spPr>
        <p:txBody>
          <a:bodyPr/>
          <a:lstStyle/>
          <a:p>
            <a:r>
              <a:rPr lang="en-US" sz="3600" b="1" dirty="0"/>
              <a:t>Arisaka’s view on what the “laws” meant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50A4-BC99-3AF1-E6B2-B2850F74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2768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i="0" dirty="0">
                <a:solidFill>
                  <a:srgbClr val="2A2A2A"/>
                </a:solidFill>
                <a:effectLst/>
                <a:ea typeface="Hiragino Kaku Gothic ProN" panose="020B0300000000000000" pitchFamily="34" charset="-128"/>
              </a:rPr>
              <a:t>“I pointed out in my undergraduate thesis that the laws of syllable combination in Nara period Japanese are probably the vestiges of so-called ‘vowel harmony’… But what were the OJ rules of vowel harmony?”</a:t>
            </a:r>
          </a:p>
          <a:p>
            <a:r>
              <a:rPr lang="en-US" altLang="zh-CN" sz="2800" dirty="0">
                <a:ea typeface="Hiragino Kaku Gothic ProN" panose="020B0300000000000000" pitchFamily="34" charset="-128"/>
              </a:rPr>
              <a:t>/a/, /u/, and /o/ were male/yang (</a:t>
            </a:r>
            <a:r>
              <a:rPr lang="zh-CN" altLang="en-US" sz="2800" b="0" i="0" dirty="0">
                <a:effectLst/>
                <a:ea typeface="MS PGothic" panose="020B0600070205080204" pitchFamily="34" charset="-128"/>
              </a:rPr>
              <a:t>陽性</a:t>
            </a:r>
            <a:r>
              <a:rPr lang="en-US" altLang="zh-CN" sz="2800" dirty="0">
                <a:ea typeface="Hiragino Kaku Gothic ProN" panose="020B0300000000000000" pitchFamily="34" charset="-128"/>
              </a:rPr>
              <a:t>) vowels.</a:t>
            </a:r>
          </a:p>
          <a:p>
            <a:r>
              <a:rPr lang="en-US" altLang="zh-CN" sz="2800" b="0" i="0" dirty="0">
                <a:effectLst/>
                <a:ea typeface="Hiragino Kaku Gothic ProN" panose="020B0300000000000000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ə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>
                <a:ea typeface="Hiragino Kaku Gothic ProN" panose="020B0300000000000000" pitchFamily="34" charset="-128"/>
              </a:rPr>
              <a:t> was a female/yin (</a:t>
            </a:r>
            <a:r>
              <a:rPr lang="zh-CN" altLang="en-US" sz="2800" b="0" i="0" dirty="0">
                <a:effectLst/>
                <a:ea typeface="MS PGothic" panose="020B0600070205080204" pitchFamily="34" charset="-128"/>
              </a:rPr>
              <a:t>陰性</a:t>
            </a:r>
            <a:r>
              <a:rPr lang="en-US" altLang="en-US" sz="2800" dirty="0">
                <a:ea typeface="Hiragino Kaku Gothic ProN" panose="020B0300000000000000" pitchFamily="34" charset="-128"/>
              </a:rPr>
              <a:t>) vowel.</a:t>
            </a:r>
          </a:p>
          <a:p>
            <a:r>
              <a:rPr lang="en-US" altLang="zh-CN" sz="2800" dirty="0">
                <a:ea typeface="Hiragino Kaku Gothic ProN" panose="020B0300000000000000" pitchFamily="34" charset="-128"/>
              </a:rPr>
              <a:t>The ancestor of /</a:t>
            </a:r>
            <a:r>
              <a:rPr lang="en-US" altLang="zh-CN" sz="2800" dirty="0" err="1">
                <a:ea typeface="Hiragino Kaku Gothic ProN" panose="020B0300000000000000" pitchFamily="34" charset="-128"/>
              </a:rPr>
              <a:t>i</a:t>
            </a:r>
            <a:r>
              <a:rPr lang="en-US" altLang="zh-CN" sz="2800" dirty="0">
                <a:ea typeface="Hiragino Kaku Gothic ProN" panose="020B0300000000000000" pitchFamily="34" charset="-128"/>
              </a:rPr>
              <a:t>/ was neutral.</a:t>
            </a:r>
          </a:p>
          <a:p>
            <a:r>
              <a:rPr lang="en-US" altLang="zh-CN" sz="2800" dirty="0">
                <a:ea typeface="Hiragino Kaku Gothic ProN" panose="020B0300000000000000" pitchFamily="34" charset="-128"/>
              </a:rPr>
              <a:t>“Based on vowel harmony in other languages, we would expect that /e/ was either neutral or female/yin, but based on its actual distribution in Nara period sources, it appears only in male/yang contexts.” </a:t>
            </a:r>
            <a:r>
              <a:rPr lang="en-US" altLang="ja-JP" sz="2800" b="0" i="0" dirty="0">
                <a:solidFill>
                  <a:srgbClr val="2A2A2A"/>
                </a:solidFill>
                <a:effectLst/>
                <a:ea typeface="MS PGothic" panose="020B0600070205080204" pitchFamily="34" charset="-128"/>
              </a:rPr>
              <a:t>(1934)</a:t>
            </a:r>
            <a:endParaRPr lang="en-US" sz="2800" dirty="0">
              <a:ea typeface="MS PGothic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C571D-04CD-1D09-2187-FCFF4261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7A95C-6295-45AF-15D5-98C42AD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7FEA49-8589-7847-980E-34ED2C0B4A8A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CAB23-08F5-0389-00CE-D0A40523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04333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45DF-66A1-F3AB-D32D-95873810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3562"/>
          </a:xfrm>
        </p:spPr>
        <p:txBody>
          <a:bodyPr/>
          <a:lstStyle/>
          <a:p>
            <a:r>
              <a:rPr lang="en-US" sz="3600" b="1" dirty="0"/>
              <a:t>Arisaka’s view on what the “laws” meant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50A4-BC99-3AF1-E6B2-B2850F74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284288"/>
            <a:ext cx="8013700" cy="49831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0" i="0" dirty="0">
                <a:solidFill>
                  <a:srgbClr val="2A2A2A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　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奈良時代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國語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於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ける音節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結合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法則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が、いはゆる母音調和の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法則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名残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なるべきことについては、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既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に卒業論文の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中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述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べておいた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…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さてもしさうとすれば、古代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國語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存在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した母音調和の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法則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果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してどんなものであったらうか。まづア列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音（</a:t>
            </a:r>
            <a:r>
              <a:rPr lang="en-US" sz="2400" dirty="0"/>
              <a:t>a</a:t>
            </a:r>
            <a:r>
              <a:rPr 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r>
              <a:rPr lang="en-US" sz="2400" b="0" i="0" dirty="0" err="1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ウ列音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（</a:t>
            </a:r>
            <a:r>
              <a:rPr lang="en-US" sz="2400" dirty="0"/>
              <a:t>u</a:t>
            </a:r>
            <a:r>
              <a:rPr 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及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び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甲類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オ列音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（</a:t>
            </a:r>
            <a:r>
              <a:rPr lang="en-US" sz="2400" dirty="0"/>
              <a:t>o</a:t>
            </a:r>
            <a:r>
              <a:rPr 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對應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する古代母音が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陽性、乙類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のオ列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音）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對應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する古代母音が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陰性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であったことはいふまでもない。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甲類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のイ列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音（</a:t>
            </a:r>
            <a:r>
              <a:rPr lang="en-US" sz="2400" dirty="0" err="1"/>
              <a:t>i</a:t>
            </a:r>
            <a:r>
              <a:rPr 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祖先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が中世であったことも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間違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ひは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無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からう。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甲類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のエ列音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（</a:t>
            </a:r>
            <a:r>
              <a:rPr lang="en-US" sz="2400" dirty="0"/>
              <a:t>e</a:t>
            </a:r>
            <a:r>
              <a:rPr 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祖先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も、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他國語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の母音調和の</a:t>
            </a:r>
            <a:r>
              <a:rPr lang="zh-CN" altLang="en-US" sz="24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例</a:t>
            </a:r>
            <a:r>
              <a:rPr lang="ja-JP" altLang="en-US" sz="2400" b="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zh-CN" altLang="en-US" sz="24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推</a:t>
            </a:r>
            <a:r>
              <a:rPr lang="ja-JP" altLang="en-US" sz="24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すならば、中性</a:t>
            </a:r>
            <a:r>
              <a:rPr lang="zh-CN" altLang="en-US" sz="24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又</a:t>
            </a:r>
            <a:r>
              <a:rPr lang="ja-JP" altLang="en-US" sz="24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sz="24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陰性</a:t>
            </a:r>
            <a:r>
              <a:rPr lang="ja-JP" altLang="en-US" sz="24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でありさうに</a:t>
            </a:r>
            <a:r>
              <a:rPr lang="zh-CN" altLang="en-US" sz="24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期待</a:t>
            </a:r>
            <a:r>
              <a:rPr lang="ja-JP" altLang="en-US" sz="24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されるが、奈良時代の文献にあらはれた</a:t>
            </a:r>
            <a:r>
              <a:rPr lang="zh-CN" altLang="en-US" sz="24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所</a:t>
            </a:r>
            <a:r>
              <a:rPr lang="ja-JP" altLang="en-US" sz="24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では、</a:t>
            </a:r>
            <a:r>
              <a:rPr lang="zh-CN" altLang="en-US" sz="24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甲類</a:t>
            </a:r>
            <a:r>
              <a:rPr lang="ja-JP" altLang="en-US" sz="24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のエ列音は</a:t>
            </a:r>
            <a:r>
              <a:rPr lang="zh-CN" altLang="en-US" sz="24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實際</a:t>
            </a:r>
            <a:r>
              <a:rPr lang="ja-JP" altLang="en-US" sz="24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のところ</a:t>
            </a:r>
            <a:r>
              <a:rPr lang="zh-CN" altLang="en-US" sz="24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陽性相當</a:t>
            </a:r>
            <a:r>
              <a:rPr lang="ja-JP" altLang="en-US" sz="24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4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場所</a:t>
            </a:r>
            <a:r>
              <a:rPr lang="ja-JP" altLang="en-US" sz="24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にしかあらはれて</a:t>
            </a:r>
            <a:r>
              <a:rPr lang="zh-CN" altLang="en-US" sz="24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來</a:t>
            </a:r>
            <a:r>
              <a:rPr lang="ja-JP" altLang="en-US" sz="2400" b="0" i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ないのである。</a:t>
            </a:r>
            <a:r>
              <a:rPr lang="en-US" altLang="ja-JP" sz="2400" b="0" i="0" dirty="0">
                <a:solidFill>
                  <a:srgbClr val="2A2A2A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2400" b="0" i="0" dirty="0">
                <a:solidFill>
                  <a:srgbClr val="2A2A2A"/>
                </a:solidFill>
                <a:effectLst/>
                <a:ea typeface="MS PGothic" panose="020B0600070205080204" pitchFamily="34" charset="-128"/>
              </a:rPr>
              <a:t>(1934)</a:t>
            </a:r>
            <a:endParaRPr lang="en-US" sz="2400" dirty="0">
              <a:ea typeface="MS PGothic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C571D-04CD-1D09-2187-FCFF4261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7A95C-6295-45AF-15D5-98C42AD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7FEA49-8589-7847-980E-34ED2C0B4A8A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CAB23-08F5-0389-00CE-D0A40523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574026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DC23E128-8AF7-2942-94EA-96E51A84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algn="l"/>
            <a:r>
              <a:rPr lang="en-US" altLang="ja-JP" sz="3200" b="1" dirty="0">
                <a:ea typeface="ＭＳ Ｐゴシック" panose="020B0600070205080204" pitchFamily="34" charset="-128"/>
              </a:rPr>
              <a:t>Old Japanese (8</a:t>
            </a:r>
            <a:r>
              <a:rPr lang="en-US" altLang="ja-JP" sz="3200" b="1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ja-JP" sz="3200" b="1" dirty="0">
                <a:ea typeface="ＭＳ Ｐゴシック" panose="020B0600070205080204" pitchFamily="34" charset="-128"/>
              </a:rPr>
              <a:t> century) syllabic nuclei </a:t>
            </a:r>
            <a:br>
              <a:rPr lang="en-US" altLang="ja-JP" sz="3200" b="1" dirty="0">
                <a:ea typeface="ＭＳ Ｐゴシック" panose="020B0600070205080204" pitchFamily="34" charset="-128"/>
              </a:rPr>
            </a:br>
            <a:r>
              <a:rPr lang="en-US" altLang="ja-JP" sz="3200" b="1" dirty="0">
                <a:ea typeface="ＭＳ Ｐゴシック" panose="020B0600070205080204" pitchFamily="34" charset="-128"/>
              </a:rPr>
              <a:t>with representative phonograms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FF1C175-D45C-4243-BF88-B5CCAEEF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323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OJ value			MC value of selected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ongana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1. /a/  [a]			</a:t>
            </a:r>
            <a:r>
              <a:rPr lang="ja-JP" altLang="en-US" sz="2800" b="1">
                <a:ea typeface="ＭＳ Ｐゴシック" panose="020B0600070205080204" pitchFamily="34" charset="-128"/>
              </a:rPr>
              <a:t>阿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ɑ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ja-JP" altLang="en-US" sz="2800" b="1">
                <a:ea typeface="ＭＳ Ｐゴシック" panose="020B0600070205080204" pitchFamily="34" charset="-128"/>
              </a:rPr>
              <a:t>安</a:t>
            </a:r>
            <a:r>
              <a:rPr lang="ja-JP" altLang="en-US" sz="2800">
                <a:ea typeface="ＭＳ Ｐゴシック" panose="020B0600070205080204" pitchFamily="34" charset="-128"/>
              </a:rPr>
              <a:t>　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ɑn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2. 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ea typeface="ＭＳ Ｐゴシック" panose="020B0600070205080204" pitchFamily="34" charset="-128"/>
              </a:rPr>
              <a:t>/ 	  [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ea typeface="ＭＳ Ｐゴシック" panose="020B0600070205080204" pitchFamily="34" charset="-128"/>
              </a:rPr>
              <a:t>]</a:t>
            </a:r>
            <a:r>
              <a:rPr lang="zh-CN" altLang="en-US" sz="2800" dirty="0">
                <a:ea typeface="ＭＳ Ｐゴシック" panose="020B0600070205080204" pitchFamily="34" charset="-128"/>
              </a:rPr>
              <a:t>（甲類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en-US" altLang="en-US" sz="2800" dirty="0">
                <a:ea typeface="ＭＳ Ｐゴシック" panose="020B0600070205080204" pitchFamily="34" charset="-128"/>
              </a:rPr>
              <a:t>i</a:t>
            </a:r>
            <a:r>
              <a:rPr lang="en-US" altLang="en-US" sz="2800" baseline="-25000" dirty="0">
                <a:ea typeface="ＭＳ Ｐゴシック" panose="020B0600070205080204" pitchFamily="34" charset="-128"/>
              </a:rPr>
              <a:t>1</a:t>
            </a:r>
            <a:r>
              <a:rPr lang="zh-CN" altLang="en-US" sz="2800" dirty="0">
                <a:ea typeface="ＭＳ Ｐゴシック" panose="020B0600070205080204" pitchFamily="34" charset="-128"/>
              </a:rPr>
              <a:t>）</a:t>
            </a: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ja-JP" altLang="en-US" sz="2800" b="1">
                <a:ea typeface="ＭＳ Ｐゴシック" panose="020B0600070205080204" pitchFamily="34" charset="-128"/>
              </a:rPr>
              <a:t>企</a:t>
            </a:r>
            <a:r>
              <a:rPr lang="en-US" altLang="en-US" sz="2800" dirty="0">
                <a:ea typeface="ＭＳ Ｐゴシック" panose="020B0600070205080204" pitchFamily="34" charset="-128"/>
              </a:rPr>
              <a:t> 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kʰiɛ</a:t>
            </a:r>
            <a:r>
              <a:rPr lang="en-US" altLang="en-US" sz="2800" baseline="30000" dirty="0" err="1">
                <a:ea typeface="ＭＳ Ｐゴシック" panose="020B0600070205080204" pitchFamily="34" charset="-128"/>
              </a:rPr>
              <a:t>H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ja-JP" altLang="en-US" sz="2800" b="1">
                <a:ea typeface="ＭＳ Ｐゴシック" panose="020B0600070205080204" pitchFamily="34" charset="-128"/>
              </a:rPr>
              <a:t>比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piɪ</a:t>
            </a:r>
            <a:r>
              <a:rPr lang="en-US" altLang="en-US" sz="2800" baseline="300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3. 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uj</a:t>
            </a:r>
            <a:r>
              <a:rPr lang="en-US" altLang="en-US" sz="2800" dirty="0">
                <a:ea typeface="ＭＳ Ｐゴシック" panose="020B0600070205080204" pitchFamily="34" charset="-128"/>
              </a:rPr>
              <a:t>/ [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ʉj</a:t>
            </a:r>
            <a:r>
              <a:rPr lang="en-US" altLang="en-US" sz="2800" dirty="0">
                <a:ea typeface="ＭＳ Ｐゴシック" panose="020B0600070205080204" pitchFamily="34" charset="-128"/>
              </a:rPr>
              <a:t>]</a:t>
            </a:r>
            <a:r>
              <a:rPr lang="ja-JP" altLang="en-US" sz="2800">
                <a:ea typeface="ＭＳ Ｐゴシック" panose="020B0600070205080204" pitchFamily="34" charset="-128"/>
              </a:rPr>
              <a:t>（乙</a:t>
            </a:r>
            <a:r>
              <a:rPr lang="zh-CN" altLang="en-US" sz="2800" dirty="0">
                <a:ea typeface="ＭＳ Ｐゴシック" panose="020B0600070205080204" pitchFamily="34" charset="-128"/>
              </a:rPr>
              <a:t>類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en-US" altLang="en-US" sz="2800" dirty="0">
                <a:ea typeface="ＭＳ Ｐゴシック" panose="020B0600070205080204" pitchFamily="34" charset="-128"/>
              </a:rPr>
              <a:t>i</a:t>
            </a:r>
            <a:r>
              <a:rPr lang="en-US" altLang="en-US" sz="2800" baseline="-25000" dirty="0">
                <a:ea typeface="ＭＳ Ｐゴシック" panose="020B0600070205080204" pitchFamily="34" charset="-128"/>
              </a:rPr>
              <a:t>2</a:t>
            </a:r>
            <a:r>
              <a:rPr lang="zh-CN" altLang="en-US" sz="2800" dirty="0">
                <a:ea typeface="ＭＳ Ｐゴシック" panose="020B0600070205080204" pitchFamily="34" charset="-128"/>
              </a:rPr>
              <a:t>）</a:t>
            </a: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ja-JP" altLang="en-US" sz="2800" b="1">
                <a:ea typeface="ＭＳ Ｐゴシック" panose="020B0600070205080204" pitchFamily="34" charset="-128"/>
              </a:rPr>
              <a:t>貴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kʉi</a:t>
            </a:r>
            <a:r>
              <a:rPr lang="en-US" altLang="en-US" sz="2800" baseline="30000" dirty="0" err="1">
                <a:ea typeface="ＭＳ Ｐゴシック" panose="020B0600070205080204" pitchFamily="34" charset="-128"/>
              </a:rPr>
              <a:t>H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ja-JP" altLang="en-US" sz="2800" b="1">
                <a:ea typeface="ＭＳ Ｐゴシック" panose="020B0600070205080204" pitchFamily="34" charset="-128"/>
              </a:rPr>
              <a:t>非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pʉi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4. /u/  [u] 			</a:t>
            </a:r>
            <a:r>
              <a:rPr lang="ja-JP" altLang="en-US" sz="2800" b="1">
                <a:ea typeface="ＭＳ Ｐゴシック" panose="020B0600070205080204" pitchFamily="34" charset="-128"/>
              </a:rPr>
              <a:t>宇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ɦɨo</a:t>
            </a:r>
            <a:r>
              <a:rPr lang="en-US" altLang="en-US" sz="2800" baseline="300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ja-JP" altLang="en-US" sz="2800" b="1">
                <a:ea typeface="ＭＳ Ｐゴシック" panose="020B0600070205080204" pitchFamily="34" charset="-128"/>
              </a:rPr>
              <a:t>烏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ʔuo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5. /e/  [e]</a:t>
            </a:r>
            <a:r>
              <a:rPr lang="zh-CN" altLang="en-US" sz="2800" dirty="0">
                <a:ea typeface="ＭＳ Ｐゴシック" panose="020B0600070205080204" pitchFamily="34" charset="-128"/>
              </a:rPr>
              <a:t>（甲類</a:t>
            </a:r>
            <a:r>
              <a:rPr lang="en-US" altLang="en-US" sz="2800" dirty="0">
                <a:ea typeface="ＭＳ Ｐゴシック" panose="020B0600070205080204" pitchFamily="34" charset="-128"/>
              </a:rPr>
              <a:t>e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en-US" altLang="en-US" sz="2800" dirty="0">
                <a:ea typeface="ＭＳ Ｐゴシック" panose="020B0600070205080204" pitchFamily="34" charset="-128"/>
              </a:rPr>
              <a:t>e</a:t>
            </a:r>
            <a:r>
              <a:rPr lang="en-US" altLang="en-US" sz="2800" baseline="-25000" dirty="0">
                <a:ea typeface="ＭＳ Ｐゴシック" panose="020B0600070205080204" pitchFamily="34" charset="-128"/>
              </a:rPr>
              <a:t>1</a:t>
            </a:r>
            <a:r>
              <a:rPr lang="zh-CN" altLang="en-US" sz="2800" dirty="0">
                <a:ea typeface="ＭＳ Ｐゴシック" panose="020B0600070205080204" pitchFamily="34" charset="-128"/>
              </a:rPr>
              <a:t>）</a:t>
            </a: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ja-JP" altLang="en-US" sz="2800" b="1">
                <a:ea typeface="ＭＳ Ｐゴシック" panose="020B0600070205080204" pitchFamily="34" charset="-128"/>
              </a:rPr>
              <a:t>弁</a:t>
            </a:r>
            <a:r>
              <a:rPr lang="en-US" altLang="en-US" sz="2800" dirty="0">
                <a:ea typeface="ＭＳ Ｐゴシック" panose="020B0600070205080204" pitchFamily="34" charset="-128"/>
              </a:rPr>
              <a:t> 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bˠiɛn</a:t>
            </a:r>
            <a:r>
              <a:rPr lang="en-US" altLang="en-US" sz="2800" baseline="30000" dirty="0" err="1">
                <a:ea typeface="ＭＳ Ｐゴシック" panose="020B0600070205080204" pitchFamily="34" charset="-128"/>
              </a:rPr>
              <a:t>H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ja-JP" altLang="en-US" sz="2800" b="1">
                <a:ea typeface="ＭＳ Ｐゴシック" panose="020B0600070205080204" pitchFamily="34" charset="-128"/>
              </a:rPr>
              <a:t>売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mˠɛ</a:t>
            </a:r>
            <a:r>
              <a:rPr lang="en-US" altLang="en-US" sz="2800" baseline="30000" dirty="0" err="1">
                <a:ea typeface="ＭＳ Ｐゴシック" panose="020B0600070205080204" pitchFamily="34" charset="-128"/>
              </a:rPr>
              <a:t>H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6. 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ej</a:t>
            </a:r>
            <a:r>
              <a:rPr lang="en-US" altLang="en-US" sz="2800" dirty="0">
                <a:ea typeface="ＭＳ Ｐゴシック" panose="020B0600070205080204" pitchFamily="34" charset="-128"/>
              </a:rPr>
              <a:t>/  [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ej</a:t>
            </a:r>
            <a:r>
              <a:rPr lang="en-US" altLang="en-US" sz="2800" dirty="0">
                <a:ea typeface="ＭＳ Ｐゴシック" panose="020B0600070205080204" pitchFamily="34" charset="-128"/>
              </a:rPr>
              <a:t>]</a:t>
            </a:r>
            <a:r>
              <a:rPr lang="ja-JP" altLang="en-US" sz="2800">
                <a:ea typeface="ＭＳ Ｐゴシック" panose="020B0600070205080204" pitchFamily="34" charset="-128"/>
              </a:rPr>
              <a:t>（乙</a:t>
            </a:r>
            <a:r>
              <a:rPr lang="zh-CN" altLang="en-US" sz="2800" dirty="0">
                <a:ea typeface="ＭＳ Ｐゴシック" panose="020B0600070205080204" pitchFamily="34" charset="-128"/>
              </a:rPr>
              <a:t>類</a:t>
            </a:r>
            <a:r>
              <a:rPr lang="en-US" altLang="en-US" sz="2800" dirty="0">
                <a:ea typeface="ＭＳ Ｐゴシック" panose="020B0600070205080204" pitchFamily="34" charset="-128"/>
              </a:rPr>
              <a:t>e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en-US" altLang="en-US" sz="2800" dirty="0">
                <a:ea typeface="ＭＳ Ｐゴシック" panose="020B0600070205080204" pitchFamily="34" charset="-128"/>
              </a:rPr>
              <a:t>e</a:t>
            </a:r>
            <a:r>
              <a:rPr lang="en-US" altLang="en-US" sz="2800" baseline="-25000" dirty="0">
                <a:ea typeface="ＭＳ Ｐゴシック" panose="020B0600070205080204" pitchFamily="34" charset="-128"/>
              </a:rPr>
              <a:t>2</a:t>
            </a:r>
            <a:r>
              <a:rPr lang="zh-CN" altLang="en-US" sz="2800" dirty="0">
                <a:ea typeface="ＭＳ Ｐゴシック" panose="020B0600070205080204" pitchFamily="34" charset="-128"/>
              </a:rPr>
              <a:t>）</a:t>
            </a:r>
            <a:r>
              <a:rPr lang="en-US" altLang="zh-CN" sz="2800" dirty="0">
                <a:ea typeface="ＭＳ Ｐゴシック" panose="020B0600070205080204" pitchFamily="34" charset="-128"/>
              </a:rPr>
              <a:t>	</a:t>
            </a:r>
            <a:r>
              <a:rPr lang="ja-JP" altLang="en-US" sz="2800" b="1">
                <a:ea typeface="ＭＳ Ｐゴシック" panose="020B0600070205080204" pitchFamily="34" charset="-128"/>
              </a:rPr>
              <a:t>閉</a:t>
            </a:r>
            <a:r>
              <a:rPr lang="ja-JP" altLang="en-US" sz="2800">
                <a:ea typeface="ＭＳ Ｐゴシック" panose="020B0600070205080204" pitchFamily="34" charset="-128"/>
              </a:rPr>
              <a:t>　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pei</a:t>
            </a:r>
            <a:r>
              <a:rPr lang="en-US" altLang="en-US" sz="2800" baseline="30000" dirty="0" err="1">
                <a:ea typeface="ＭＳ Ｐゴシック" panose="020B0600070205080204" pitchFamily="34" charset="-128"/>
              </a:rPr>
              <a:t>H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ja-JP" altLang="en-US" sz="2800" b="1">
                <a:ea typeface="ＭＳ Ｐゴシック" panose="020B0600070205080204" pitchFamily="34" charset="-128"/>
              </a:rPr>
              <a:t>米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mei</a:t>
            </a:r>
            <a:r>
              <a:rPr lang="en-US" altLang="en-US" sz="2800" baseline="300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7. /o/  [o]</a:t>
            </a:r>
            <a:r>
              <a:rPr lang="ja-JP" altLang="en-US" sz="2800">
                <a:ea typeface="ＭＳ Ｐゴシック" panose="020B0600070205080204" pitchFamily="34" charset="-128"/>
              </a:rPr>
              <a:t>（</a:t>
            </a:r>
            <a:r>
              <a:rPr lang="zh-CN" altLang="en-US" sz="2800" dirty="0">
                <a:ea typeface="ＭＳ Ｐゴシック" panose="020B0600070205080204" pitchFamily="34" charset="-128"/>
              </a:rPr>
              <a:t>甲類</a:t>
            </a:r>
            <a:r>
              <a:rPr lang="en-US" altLang="en-US" sz="2800" dirty="0">
                <a:ea typeface="ＭＳ Ｐゴシック" panose="020B0600070205080204" pitchFamily="34" charset="-128"/>
              </a:rPr>
              <a:t>o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en-US" altLang="en-US" sz="2800" dirty="0">
                <a:ea typeface="ＭＳ Ｐゴシック" panose="020B0600070205080204" pitchFamily="34" charset="-128"/>
              </a:rPr>
              <a:t>o</a:t>
            </a:r>
            <a:r>
              <a:rPr lang="en-US" altLang="en-US" sz="2800" baseline="-25000" dirty="0">
                <a:ea typeface="ＭＳ Ｐゴシック" panose="020B0600070205080204" pitchFamily="34" charset="-128"/>
              </a:rPr>
              <a:t>1</a:t>
            </a:r>
            <a:r>
              <a:rPr lang="zh-CN" altLang="en-US" sz="2800" dirty="0">
                <a:ea typeface="ＭＳ Ｐゴシック" panose="020B0600070205080204" pitchFamily="34" charset="-128"/>
              </a:rPr>
              <a:t>）</a:t>
            </a: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ja-JP" altLang="en-US" sz="2800" b="1">
                <a:ea typeface="ＭＳ Ｐゴシック" panose="020B0600070205080204" pitchFamily="34" charset="-128"/>
              </a:rPr>
              <a:t>古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kuo</a:t>
            </a:r>
            <a:r>
              <a:rPr lang="en-US" altLang="en-US" sz="2800" baseline="300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ja-JP" altLang="en-US" sz="2800" b="1">
                <a:ea typeface="ＭＳ Ｐゴシック" panose="020B0600070205080204" pitchFamily="34" charset="-128"/>
              </a:rPr>
              <a:t>毛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mɑu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8. 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ə</a:t>
            </a:r>
            <a:r>
              <a:rPr lang="en-US" altLang="en-US" sz="2800" dirty="0">
                <a:ea typeface="ＭＳ Ｐゴシック" panose="020B0600070205080204" pitchFamily="34" charset="-128"/>
              </a:rPr>
              <a:t>/  [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ə</a:t>
            </a:r>
            <a:r>
              <a:rPr lang="en-US" altLang="en-US" sz="2800" dirty="0">
                <a:ea typeface="ＭＳ Ｐゴシック" panose="020B0600070205080204" pitchFamily="34" charset="-128"/>
              </a:rPr>
              <a:t>]</a:t>
            </a:r>
            <a:r>
              <a:rPr lang="ja-JP" altLang="en-US" sz="2800">
                <a:ea typeface="ＭＳ Ｐゴシック" panose="020B0600070205080204" pitchFamily="34" charset="-128"/>
              </a:rPr>
              <a:t>（乙類</a:t>
            </a:r>
            <a:r>
              <a:rPr lang="en-US" altLang="en-US" sz="2800" dirty="0">
                <a:ea typeface="ＭＳ Ｐゴシック" panose="020B0600070205080204" pitchFamily="34" charset="-128"/>
              </a:rPr>
              <a:t>o</a:t>
            </a:r>
            <a:r>
              <a:rPr lang="ja-JP" altLang="en-US" sz="2800">
                <a:ea typeface="ＭＳ Ｐゴシック" panose="020B0600070205080204" pitchFamily="34" charset="-128"/>
              </a:rPr>
              <a:t>、</a:t>
            </a:r>
            <a:r>
              <a:rPr lang="en-US" altLang="en-US" sz="2800" dirty="0">
                <a:ea typeface="ＭＳ Ｐゴシック" panose="020B0600070205080204" pitchFamily="34" charset="-128"/>
              </a:rPr>
              <a:t>o</a:t>
            </a:r>
            <a:r>
              <a:rPr lang="en-US" altLang="en-US" sz="2800" baseline="-25000" dirty="0">
                <a:ea typeface="ＭＳ Ｐゴシック" panose="020B0600070205080204" pitchFamily="34" charset="-128"/>
              </a:rPr>
              <a:t> 2</a:t>
            </a:r>
            <a:r>
              <a:rPr lang="ja-JP" altLang="en-US" sz="2800">
                <a:ea typeface="ＭＳ Ｐゴシック" panose="020B0600070205080204" pitchFamily="34" charset="-128"/>
              </a:rPr>
              <a:t>）</a:t>
            </a:r>
            <a:r>
              <a:rPr lang="en-US" altLang="ja-JP" sz="2800" dirty="0">
                <a:ea typeface="ＭＳ Ｐゴシック" panose="020B0600070205080204" pitchFamily="34" charset="-128"/>
              </a:rPr>
              <a:t>	</a:t>
            </a:r>
            <a:r>
              <a:rPr lang="ja-JP" altLang="en-US" sz="2800" b="1">
                <a:ea typeface="ＭＳ Ｐゴシック" panose="020B0600070205080204" pitchFamily="34" charset="-128"/>
              </a:rPr>
              <a:t>己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kɨ</a:t>
            </a:r>
            <a:r>
              <a:rPr lang="en-US" altLang="en-US" sz="2800" baseline="300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ja-JP" altLang="en-US" sz="2800">
                <a:ea typeface="ＭＳ Ｐゴシック" panose="020B0600070205080204" pitchFamily="34" charset="-128"/>
              </a:rPr>
              <a:t>、 </a:t>
            </a:r>
            <a:r>
              <a:rPr lang="ja-JP" altLang="en-US" sz="2800" b="1">
                <a:ea typeface="ＭＳ Ｐゴシック" panose="020B0600070205080204" pitchFamily="34" charset="-128"/>
              </a:rPr>
              <a:t>母</a:t>
            </a:r>
            <a:r>
              <a:rPr lang="ja-JP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məu</a:t>
            </a:r>
            <a:r>
              <a:rPr lang="en-US" altLang="en-US" sz="2800" baseline="300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13C1EFA-76A3-6C4A-AED4-47DBF8D4F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6403D-935D-894C-936A-B82DA7AC8058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DF42E-7A14-36F1-BA5A-61C09941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26496-D7B3-254D-AA07-5407D2DB2FDD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57E36-667E-0EE8-4BC5-9AA46F90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DC23E128-8AF7-2942-94EA-96E51A84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algn="l"/>
            <a:r>
              <a:rPr lang="en-US" altLang="ja-JP" sz="3200" b="1" dirty="0">
                <a:ea typeface="ＭＳ Ｐゴシック" panose="020B0600070205080204" pitchFamily="34" charset="-128"/>
              </a:rPr>
              <a:t>Two processes in progress in the 8</a:t>
            </a:r>
            <a:r>
              <a:rPr lang="en-US" altLang="ja-JP" sz="3200" b="1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ja-JP" sz="3200" b="1" dirty="0">
                <a:ea typeface="ＭＳ Ｐゴシック" panose="020B0600070205080204" pitchFamily="34" charset="-128"/>
              </a:rPr>
              <a:t> century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FF1C175-D45C-4243-BF88-B5CCAEEF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32350"/>
          </a:xfrm>
        </p:spPr>
        <p:txBody>
          <a:bodyPr/>
          <a:lstStyle/>
          <a:p>
            <a:r>
              <a:rPr lang="en-US" altLang="en-US" sz="2800" b="1" dirty="0">
                <a:ea typeface="ＭＳ Ｐゴシック" panose="020B0600070205080204" pitchFamily="34" charset="-128"/>
              </a:rPr>
              <a:t>Merger of /</a:t>
            </a:r>
            <a:r>
              <a:rPr lang="en-US" altLang="en-US" sz="2800" b="1" dirty="0" err="1">
                <a:ea typeface="ＭＳ Ｐゴシック" panose="020B0600070205080204" pitchFamily="34" charset="-128"/>
              </a:rPr>
              <a:t>ə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/ with /o/ </a:t>
            </a:r>
            <a:r>
              <a:rPr lang="en-US" altLang="en-US" sz="2800" dirty="0">
                <a:ea typeface="ＭＳ Ｐゴシック" panose="020B0600070205080204" pitchFamily="34" charset="-128"/>
              </a:rPr>
              <a:t>after labial consonants</a:t>
            </a:r>
          </a:p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ə</a:t>
            </a:r>
            <a:r>
              <a:rPr lang="en-US" altLang="en-US" sz="2800" dirty="0">
                <a:ea typeface="ＭＳ Ｐゴシック" panose="020B0600070205080204" pitchFamily="34" charset="-128"/>
              </a:rPr>
              <a:t> &gt; o / [+labial] ___</a:t>
            </a:r>
          </a:p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This was generalized to all contexts by mid-9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century.</a:t>
            </a:r>
          </a:p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</a:p>
          <a:p>
            <a:r>
              <a:rPr lang="en-US" altLang="en-US" sz="2800" b="1" dirty="0">
                <a:ea typeface="ＭＳ Ｐゴシック" panose="020B0600070205080204" pitchFamily="34" charset="-128"/>
              </a:rPr>
              <a:t>Mid vowel Raising</a:t>
            </a:r>
          </a:p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 e &gt;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ea typeface="ＭＳ Ｐゴシック" panose="020B0600070205080204" pitchFamily="34" charset="-128"/>
              </a:rPr>
              <a:t>, o &gt; u/ ___ (nonfinal)</a:t>
            </a:r>
          </a:p>
          <a:p>
            <a:pPr marL="0" indent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EMJ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kogane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‘gold’ : WOJ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kugane</a:t>
            </a:r>
            <a:r>
              <a:rPr lang="en-US" altLang="en-US" sz="2400" dirty="0">
                <a:ea typeface="ＭＳ Ｐゴシック" panose="020B0600070205080204" pitchFamily="34" charset="-128"/>
              </a:rPr>
              <a:t> &lt;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ku</a:t>
            </a:r>
            <a:r>
              <a:rPr lang="en-US" altLang="en-US" sz="2400" dirty="0">
                <a:ea typeface="ＭＳ Ｐゴシック" panose="020B0600070205080204" pitchFamily="34" charset="-128"/>
              </a:rPr>
              <a:t>- ‘yellow’ +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kane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‘metal’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EOJ sugos- ‘surpass’ : WOJ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sugus</a:t>
            </a:r>
            <a:r>
              <a:rPr lang="en-US" altLang="en-US" sz="2400" dirty="0">
                <a:ea typeface="ＭＳ Ｐゴシック" panose="020B0600070205080204" pitchFamily="34" charset="-128"/>
              </a:rPr>
              <a:t> &lt; *sugo- ‘exceed’+ -s- </a:t>
            </a:r>
            <a:r>
              <a:rPr lang="en-US" altLang="en-US" sz="2400" cap="small" dirty="0">
                <a:ea typeface="ＭＳ Ｐゴシック" panose="020B0600070205080204" pitchFamily="34" charset="-128"/>
              </a:rPr>
              <a:t>transitive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13C1EFA-76A3-6C4A-AED4-47DBF8D4F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6403D-935D-894C-936A-B82DA7AC8058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DF42E-7A14-36F1-BA5A-61C09941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26496-D7B3-254D-AA07-5407D2DB2FDD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57E36-667E-0EE8-4BC5-9AA46F90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050019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05B5-BBEA-3D40-99DF-498DDFCC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912813"/>
          </a:xfrm>
        </p:spPr>
        <p:txBody>
          <a:bodyPr/>
          <a:lstStyle/>
          <a:p>
            <a:pPr algn="l">
              <a:defRPr/>
            </a:pPr>
            <a:r>
              <a:rPr lang="en-US" altLang="ja-JP" sz="3600" b="1" dirty="0">
                <a:ea typeface="+mj-ea"/>
              </a:rPr>
              <a:t>4. </a:t>
            </a:r>
            <a:r>
              <a:rPr lang="en-US" altLang="ja-JP" sz="3200" b="1" dirty="0">
                <a:solidFill>
                  <a:schemeClr val="tx1"/>
                </a:solidFill>
                <a:ea typeface="MS UI Gothic" panose="020B0600070205080204" pitchFamily="34" charset="-128"/>
              </a:rPr>
              <a:t>OJ Vowel </a:t>
            </a:r>
            <a:r>
              <a:rPr lang="en-US" altLang="ja-JP" sz="3200" b="1" dirty="0">
                <a:ea typeface="MS UI Gothic" panose="020B0600070205080204" pitchFamily="34" charset="-128"/>
              </a:rPr>
              <a:t>A</a:t>
            </a:r>
            <a:r>
              <a:rPr lang="en-US" altLang="ja-JP" sz="3200" b="1" dirty="0">
                <a:solidFill>
                  <a:schemeClr val="tx1"/>
                </a:solidFill>
                <a:ea typeface="MS UI Gothic" panose="020B0600070205080204" pitchFamily="34" charset="-128"/>
              </a:rPr>
              <a:t>lternations as Tongue </a:t>
            </a:r>
            <a:r>
              <a:rPr lang="en-US" altLang="ja-JP" sz="3200" b="1" dirty="0">
                <a:ea typeface="MS UI Gothic" panose="020B0600070205080204" pitchFamily="34" charset="-128"/>
              </a:rPr>
              <a:t>R</a:t>
            </a:r>
            <a:r>
              <a:rPr lang="en-US" altLang="ja-JP" sz="3200" b="1" dirty="0">
                <a:solidFill>
                  <a:schemeClr val="tx1"/>
                </a:solidFill>
                <a:ea typeface="MS UI Gothic" panose="020B0600070205080204" pitchFamily="34" charset="-128"/>
              </a:rPr>
              <a:t>oot </a:t>
            </a:r>
            <a:r>
              <a:rPr lang="en-US" altLang="ja-JP" sz="3200" b="1" dirty="0">
                <a:ea typeface="MS UI Gothic" panose="020B0600070205080204" pitchFamily="34" charset="-128"/>
              </a:rPr>
              <a:t>H</a:t>
            </a:r>
            <a:r>
              <a:rPr lang="en-US" altLang="ja-JP" sz="3200" b="1" dirty="0">
                <a:solidFill>
                  <a:schemeClr val="tx1"/>
                </a:solidFill>
                <a:ea typeface="MS UI Gothic" panose="020B0600070205080204" pitchFamily="34" charset="-128"/>
              </a:rPr>
              <a:t>armony</a:t>
            </a:r>
            <a:endParaRPr lang="en-US" sz="3200" b="1" dirty="0"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2AC5-3236-474A-AD7A-A83153A1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87451"/>
            <a:ext cx="8382000" cy="5168899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b="1" dirty="0" err="1">
                <a:ea typeface="+mn-ea"/>
              </a:rPr>
              <a:t>Hayata</a:t>
            </a:r>
            <a:r>
              <a:rPr lang="en-US" sz="2800" b="1" dirty="0">
                <a:ea typeface="+mn-ea"/>
              </a:rPr>
              <a:t> 2006</a:t>
            </a:r>
          </a:p>
          <a:p>
            <a:pPr>
              <a:defRPr/>
            </a:pPr>
            <a:r>
              <a:rPr lang="en-US" sz="2800" b="1" dirty="0">
                <a:ea typeface="+mn-ea"/>
              </a:rPr>
              <a:t>Harmonic opposition based on a 6V system for </a:t>
            </a:r>
            <a:r>
              <a:rPr lang="en-US" sz="2800" b="1" dirty="0" err="1">
                <a:ea typeface="+mn-ea"/>
              </a:rPr>
              <a:t>pJR</a:t>
            </a:r>
            <a:endParaRPr lang="en-US" sz="2800" b="1" dirty="0">
              <a:ea typeface="+mn-ea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ea typeface="MS UI Gothic" panose="020B0600070205080204" pitchFamily="34" charset="-128"/>
              </a:rPr>
              <a:t>	</a:t>
            </a:r>
            <a:r>
              <a:rPr lang="en-US" altLang="zh-CN" sz="2800" dirty="0" err="1">
                <a:ea typeface="MS UI Gothic" panose="020B0600070205080204" pitchFamily="34" charset="-128"/>
              </a:rPr>
              <a:t>i</a:t>
            </a:r>
            <a:r>
              <a:rPr lang="en-US" altLang="zh-CN" sz="2800" dirty="0">
                <a:ea typeface="MS UI Gothic" panose="020B0600070205080204" pitchFamily="34" charset="-128"/>
              </a:rPr>
              <a:t>	</a:t>
            </a:r>
            <a:r>
              <a:rPr lang="en-US" sz="2800" dirty="0">
                <a:ea typeface="+mn-ea"/>
              </a:rPr>
              <a:t> 	</a:t>
            </a:r>
            <a:r>
              <a:rPr lang="en-US" sz="2800" dirty="0" err="1">
                <a:ea typeface="+mn-ea"/>
              </a:rPr>
              <a:t>ə</a:t>
            </a:r>
            <a:r>
              <a:rPr lang="en-US" sz="2800" dirty="0">
                <a:ea typeface="+mn-ea"/>
              </a:rPr>
              <a:t>		</a:t>
            </a:r>
            <a:r>
              <a:rPr lang="en-US" altLang="ja-JP" sz="2800" dirty="0">
                <a:ea typeface="MS UI Gothic" panose="020B0600070205080204" pitchFamily="34" charset="-128"/>
              </a:rPr>
              <a:t>u	(</a:t>
            </a:r>
            <a:r>
              <a:rPr lang="ja-JP" altLang="en-US" sz="2800">
                <a:ea typeface="MS UI Gothic" panose="020B0600070205080204" pitchFamily="34" charset="-128"/>
              </a:rPr>
              <a:t>女性母音</a:t>
            </a:r>
            <a:r>
              <a:rPr lang="en-US" altLang="ja-JP" sz="2800" dirty="0">
                <a:ea typeface="MS UI Gothic" panose="020B0600070205080204" pitchFamily="34" charset="-128"/>
              </a:rPr>
              <a:t>)</a:t>
            </a:r>
          </a:p>
          <a:p>
            <a:pPr>
              <a:defRPr/>
            </a:pPr>
            <a:endParaRPr lang="en-US" sz="2800" dirty="0">
              <a:ea typeface="MS UI Gothic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sz="2800" dirty="0">
                <a:ea typeface="MS UI Gothic" panose="020B0600070205080204" pitchFamily="34" charset="-128"/>
              </a:rPr>
              <a:t>	e		a		o	</a:t>
            </a:r>
            <a:r>
              <a:rPr lang="en-US" altLang="ja-JP" sz="2800" dirty="0">
                <a:ea typeface="MS UI Gothic" panose="020B0600070205080204" pitchFamily="34" charset="-128"/>
              </a:rPr>
              <a:t>(</a:t>
            </a:r>
            <a:r>
              <a:rPr lang="ja-JP" altLang="en-US" sz="2800">
                <a:ea typeface="MS UI Gothic" panose="020B0600070205080204" pitchFamily="34" charset="-128"/>
              </a:rPr>
              <a:t>男性母音</a:t>
            </a:r>
            <a:r>
              <a:rPr lang="en-US" altLang="ja-JP" sz="2800" dirty="0">
                <a:ea typeface="MS UI Gothic" panose="020B0600070205080204" pitchFamily="34" charset="-128"/>
              </a:rPr>
              <a:t>)</a:t>
            </a:r>
          </a:p>
          <a:p>
            <a:pPr>
              <a:defRPr/>
            </a:pPr>
            <a:endParaRPr lang="en-US" altLang="ja-JP" sz="2800" dirty="0">
              <a:ea typeface="MS UI Gothic" panose="020B0600070205080204" pitchFamily="34" charset="-128"/>
            </a:endParaRPr>
          </a:p>
          <a:p>
            <a:pPr>
              <a:defRPr/>
            </a:pPr>
            <a:r>
              <a:rPr lang="en-US" sz="2800" b="1" dirty="0">
                <a:ea typeface="+mn-ea"/>
              </a:rPr>
              <a:t>Harmonic opposition for pre-Qing Manchu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ea typeface="MS UI Gothic" panose="020B0600070205080204" pitchFamily="34" charset="-128"/>
              </a:rPr>
              <a:t>	</a:t>
            </a:r>
            <a:r>
              <a:rPr lang="en-US" altLang="zh-CN" sz="2800" dirty="0" err="1">
                <a:ea typeface="MS UI Gothic" panose="020B0600070205080204" pitchFamily="34" charset="-128"/>
              </a:rPr>
              <a:t>i</a:t>
            </a:r>
            <a:r>
              <a:rPr lang="en-US" altLang="zh-CN" sz="2800" dirty="0">
                <a:ea typeface="MS UI Gothic" panose="020B0600070205080204" pitchFamily="34" charset="-128"/>
              </a:rPr>
              <a:t>	</a:t>
            </a:r>
            <a:r>
              <a:rPr lang="en-US" sz="2800" dirty="0">
                <a:ea typeface="+mn-ea"/>
              </a:rPr>
              <a:t> 	</a:t>
            </a:r>
            <a:r>
              <a:rPr lang="en-US" sz="2800" dirty="0" err="1">
                <a:ea typeface="+mn-ea"/>
              </a:rPr>
              <a:t>ə</a:t>
            </a:r>
            <a:r>
              <a:rPr lang="en-US" sz="2800" dirty="0">
                <a:ea typeface="+mn-ea"/>
              </a:rPr>
              <a:t>		</a:t>
            </a:r>
            <a:r>
              <a:rPr lang="en-US" altLang="ja-JP" sz="2800" dirty="0">
                <a:ea typeface="MS UI Gothic" panose="020B0600070205080204" pitchFamily="34" charset="-128"/>
              </a:rPr>
              <a:t>u	(</a:t>
            </a:r>
            <a:r>
              <a:rPr lang="ja-JP" altLang="en-US" sz="2800">
                <a:ea typeface="MS UI Gothic" panose="020B0600070205080204" pitchFamily="34" charset="-128"/>
              </a:rPr>
              <a:t>女性母音</a:t>
            </a:r>
            <a:r>
              <a:rPr lang="en-US" altLang="ja-JP" sz="2800" dirty="0">
                <a:ea typeface="MS UI Gothic" panose="020B0600070205080204" pitchFamily="34" charset="-128"/>
              </a:rPr>
              <a:t>)</a:t>
            </a:r>
          </a:p>
          <a:p>
            <a:pPr>
              <a:defRPr/>
            </a:pPr>
            <a:endParaRPr lang="en-US" sz="2800" dirty="0">
              <a:ea typeface="MS UI Gothic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sz="2800" dirty="0">
                <a:ea typeface="MS UI Gothic" panose="020B0600070205080204" pitchFamily="34" charset="-128"/>
              </a:rPr>
              <a:t>	e		a		o	</a:t>
            </a:r>
            <a:r>
              <a:rPr lang="en-US" altLang="ja-JP" sz="2800" dirty="0">
                <a:ea typeface="MS UI Gothic" panose="020B0600070205080204" pitchFamily="34" charset="-128"/>
              </a:rPr>
              <a:t>(</a:t>
            </a:r>
            <a:r>
              <a:rPr lang="ja-JP" altLang="en-US" sz="2800">
                <a:ea typeface="MS UI Gothic" panose="020B0600070205080204" pitchFamily="34" charset="-128"/>
              </a:rPr>
              <a:t>男性母音</a:t>
            </a:r>
            <a:r>
              <a:rPr lang="en-US" altLang="ja-JP" sz="2800" dirty="0">
                <a:ea typeface="MS UI Gothic" panose="020B0600070205080204" pitchFamily="34" charset="-128"/>
              </a:rPr>
              <a:t>)</a:t>
            </a:r>
          </a:p>
          <a:p>
            <a:pPr>
              <a:defRPr/>
            </a:pPr>
            <a:endParaRPr lang="en-US" altLang="ja-JP" sz="2800" dirty="0">
              <a:ea typeface="MS UI 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>
                <a:ea typeface="+mn-ea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90C8298F-B44A-2F4D-B6C5-68DF014BCE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5357AD-18CF-4648-A84C-7B6F08BD0021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46A5-9691-FBAD-29C0-6E1EA98C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755F1A-D7DD-AB4B-85FF-D053E704C31A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4B49-B807-853C-DD45-E7026DCE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05B5-BBEA-3D40-99DF-498DDFCC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pPr algn="l">
              <a:defRPr/>
            </a:pPr>
            <a:r>
              <a:rPr lang="en-US" altLang="ja-JP" sz="3200" b="1" dirty="0">
                <a:ea typeface="+mj-ea"/>
              </a:rPr>
              <a:t>Harmonic oppositions in noun inflection </a:t>
            </a:r>
            <a:br>
              <a:rPr lang="en-US" altLang="ja-JP" sz="3200" b="1" dirty="0">
                <a:ea typeface="+mj-ea"/>
              </a:rPr>
            </a:br>
            <a:r>
              <a:rPr lang="en-US" altLang="ja-JP" sz="3200" b="1" dirty="0">
                <a:ea typeface="+mj-ea"/>
              </a:rPr>
              <a:t>(</a:t>
            </a:r>
            <a:r>
              <a:rPr lang="en-US" altLang="ja-JP" sz="3200" b="1" dirty="0" err="1">
                <a:ea typeface="+mj-ea"/>
              </a:rPr>
              <a:t>Hayata</a:t>
            </a:r>
            <a:r>
              <a:rPr lang="en-US" altLang="ja-JP" sz="3200" b="1" dirty="0">
                <a:ea typeface="+mj-ea"/>
              </a:rPr>
              <a:t> 2006)</a:t>
            </a:r>
            <a:endParaRPr lang="en-US" sz="3600" b="1" dirty="0"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2AC5-3236-474A-AD7A-A83153A1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561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b="1" dirty="0">
                <a:ea typeface="+mn-ea"/>
              </a:rPr>
              <a:t>Genitive suffix -</a:t>
            </a:r>
            <a:r>
              <a:rPr lang="en-US" sz="2800" b="1" dirty="0" err="1">
                <a:ea typeface="+mn-ea"/>
              </a:rPr>
              <a:t>nə</a:t>
            </a:r>
            <a:r>
              <a:rPr lang="en-US" sz="2800" b="1" dirty="0">
                <a:ea typeface="+mn-ea"/>
              </a:rPr>
              <a:t>/-</a:t>
            </a:r>
            <a:r>
              <a:rPr lang="en-US" sz="2800" b="1" dirty="0" err="1">
                <a:ea typeface="+mn-ea"/>
              </a:rPr>
              <a:t>na</a:t>
            </a:r>
            <a:r>
              <a:rPr lang="en-US" sz="2800" b="1" dirty="0">
                <a:ea typeface="+mn-ea"/>
              </a:rPr>
              <a:t> after bound nouns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ja-JP" sz="2800" dirty="0">
              <a:ea typeface="MS UI 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ja-JP" altLang="en-US" sz="2800">
                <a:ea typeface="MS UI Gothic" panose="020B0600070205080204" pitchFamily="34" charset="-128"/>
              </a:rPr>
              <a:t>木</a:t>
            </a:r>
            <a:r>
              <a:rPr lang="zh-CN" altLang="en-US" sz="2800" dirty="0">
                <a:ea typeface="MS UI Gothic" panose="020B0600070205080204" pitchFamily="34" charset="-128"/>
              </a:rPr>
              <a:t>の</a:t>
            </a:r>
            <a:r>
              <a:rPr lang="zh-CN" altLang="en-US" sz="2800" dirty="0">
                <a:ea typeface="+mn-ea"/>
              </a:rPr>
              <a:t> </a:t>
            </a:r>
            <a:r>
              <a:rPr lang="en-US" sz="2800" dirty="0" err="1">
                <a:ea typeface="+mn-ea"/>
              </a:rPr>
              <a:t>kə</a:t>
            </a:r>
            <a:r>
              <a:rPr lang="en-US" sz="2800" dirty="0">
                <a:ea typeface="+mn-ea"/>
              </a:rPr>
              <a:t> </a:t>
            </a:r>
            <a:r>
              <a:rPr lang="en-US" sz="2800" dirty="0" err="1">
                <a:ea typeface="+mn-ea"/>
              </a:rPr>
              <a:t>n</a:t>
            </a:r>
            <a:r>
              <a:rPr lang="en-US" sz="2800" dirty="0" err="1">
                <a:solidFill>
                  <a:srgbClr val="FF0000"/>
                </a:solidFill>
              </a:rPr>
              <a:t>ə</a:t>
            </a:r>
            <a:r>
              <a:rPr lang="en-US" sz="2800" dirty="0">
                <a:solidFill>
                  <a:srgbClr val="FF0000"/>
                </a:solidFill>
              </a:rPr>
              <a:t>	  </a:t>
            </a:r>
            <a:r>
              <a:rPr lang="zh-CN" altLang="en-US" sz="2800" dirty="0">
                <a:ea typeface="MS UI Gothic" panose="020B0600070205080204" pitchFamily="34" charset="-128"/>
              </a:rPr>
              <a:t>月の</a:t>
            </a:r>
            <a:r>
              <a:rPr lang="en-US" altLang="zh-CN" sz="2800" dirty="0">
                <a:ea typeface="MS UI Gothic" panose="020B0600070205080204" pitchFamily="34" charset="-128"/>
              </a:rPr>
              <a:t> </a:t>
            </a:r>
            <a:r>
              <a:rPr lang="en-US" sz="2800" dirty="0" err="1">
                <a:ea typeface="+mn-ea"/>
              </a:rPr>
              <a:t>tuku</a:t>
            </a:r>
            <a:r>
              <a:rPr lang="en-US" sz="2800" dirty="0">
                <a:ea typeface="+mn-ea"/>
              </a:rPr>
              <a:t> </a:t>
            </a:r>
            <a:r>
              <a:rPr lang="en-US" sz="2800" dirty="0" err="1">
                <a:ea typeface="+mn-ea"/>
              </a:rPr>
              <a:t>n</a:t>
            </a:r>
            <a:r>
              <a:rPr lang="en-US" sz="2800" dirty="0" err="1">
                <a:solidFill>
                  <a:srgbClr val="FF0000"/>
                </a:solidFill>
                <a:ea typeface="+mn-ea"/>
              </a:rPr>
              <a:t>ə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sz="2800" dirty="0">
                <a:ea typeface="+mn-ea"/>
              </a:rPr>
              <a:t>(EOJ)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sz="2800" dirty="0" err="1">
                <a:ea typeface="+mn-ea"/>
              </a:rPr>
              <a:t>火の</a:t>
            </a:r>
            <a:r>
              <a:rPr lang="en-US" sz="2800" dirty="0">
                <a:ea typeface="+mn-ea"/>
              </a:rPr>
              <a:t> </a:t>
            </a:r>
            <a:r>
              <a:rPr lang="en-US" sz="2800" dirty="0" err="1">
                <a:ea typeface="+mn-ea"/>
              </a:rPr>
              <a:t>pə</a:t>
            </a:r>
            <a:r>
              <a:rPr lang="en-US" sz="2800" dirty="0">
                <a:ea typeface="+mn-ea"/>
              </a:rPr>
              <a:t> </a:t>
            </a:r>
            <a:r>
              <a:rPr lang="en-US" sz="2800" dirty="0" err="1">
                <a:ea typeface="+mn-ea"/>
              </a:rPr>
              <a:t>n</a:t>
            </a:r>
            <a:r>
              <a:rPr lang="en-US" sz="2800" dirty="0" err="1">
                <a:solidFill>
                  <a:srgbClr val="FF0000"/>
                </a:solidFill>
                <a:ea typeface="+mn-ea"/>
              </a:rPr>
              <a:t>ə</a:t>
            </a:r>
            <a:r>
              <a:rPr lang="en-US" sz="2800" baseline="-25000" dirty="0">
                <a:ea typeface="+mn-ea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>
                <a:ea typeface="+mn-ea"/>
              </a:rPr>
              <a:t>         </a:t>
            </a:r>
            <a:r>
              <a:rPr lang="en-US" sz="2400" dirty="0">
                <a:ea typeface="+mn-ea"/>
              </a:rPr>
              <a:t>tree-</a:t>
            </a:r>
            <a:r>
              <a:rPr lang="en-US" sz="2400" cap="small" dirty="0">
                <a:ea typeface="+mn-ea"/>
              </a:rPr>
              <a:t>gen</a:t>
            </a:r>
            <a:r>
              <a:rPr lang="en-US" sz="2400" dirty="0">
                <a:ea typeface="+mn-ea"/>
              </a:rPr>
              <a:t>	  	moon-</a:t>
            </a:r>
            <a:r>
              <a:rPr lang="en-US" sz="2400" cap="small" dirty="0">
                <a:ea typeface="+mn-ea"/>
              </a:rPr>
              <a:t>gen</a:t>
            </a:r>
            <a:r>
              <a:rPr lang="en-US" sz="2400" dirty="0">
                <a:ea typeface="+mn-ea"/>
              </a:rPr>
              <a:t>		fire-</a:t>
            </a:r>
            <a:r>
              <a:rPr lang="en-US" sz="2400" cap="small" dirty="0">
                <a:ea typeface="+mn-ea"/>
              </a:rPr>
              <a:t>gen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ea typeface="MS UI Gothic" panose="020B0600070205080204" pitchFamily="34" charset="-128"/>
              </a:rPr>
              <a:t>手</a:t>
            </a:r>
            <a:r>
              <a:rPr lang="ja-JP" altLang="en-US" sz="2800">
                <a:ea typeface="MS UI Gothic" panose="020B0600070205080204" pitchFamily="34" charset="-128"/>
              </a:rPr>
              <a:t>な</a:t>
            </a:r>
            <a:r>
              <a:rPr lang="en-US" sz="2800" dirty="0">
                <a:ea typeface="+mn-ea"/>
              </a:rPr>
              <a:t> ta </a:t>
            </a:r>
            <a:r>
              <a:rPr lang="en-US" sz="2800" dirty="0" err="1">
                <a:ea typeface="+mn-ea"/>
              </a:rPr>
              <a:t>n</a:t>
            </a:r>
            <a:r>
              <a:rPr lang="en-US" sz="2800" dirty="0" err="1">
                <a:solidFill>
                  <a:srgbClr val="0070C0"/>
                </a:solidFill>
                <a:ea typeface="+mn-ea"/>
              </a:rPr>
              <a:t>a</a:t>
            </a:r>
            <a:r>
              <a:rPr lang="en-US" sz="2800" dirty="0">
                <a:solidFill>
                  <a:schemeClr val="tx2"/>
                </a:solidFill>
                <a:ea typeface="+mn-ea"/>
              </a:rPr>
              <a:t> 	   </a:t>
            </a:r>
            <a:r>
              <a:rPr lang="en-US" sz="2800" dirty="0" err="1">
                <a:ea typeface="+mn-ea"/>
              </a:rPr>
              <a:t>目な</a:t>
            </a:r>
            <a:r>
              <a:rPr lang="en-US" sz="2800" dirty="0">
                <a:ea typeface="+mn-ea"/>
              </a:rPr>
              <a:t> ma </a:t>
            </a:r>
            <a:r>
              <a:rPr lang="en-US" sz="2800" dirty="0" err="1">
                <a:ea typeface="+mn-ea"/>
              </a:rPr>
              <a:t>n</a:t>
            </a:r>
            <a:r>
              <a:rPr lang="en-US" sz="2800" dirty="0" err="1">
                <a:solidFill>
                  <a:srgbClr val="0070C0"/>
                </a:solidFill>
                <a:ea typeface="+mn-ea"/>
              </a:rPr>
              <a:t>a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	  </a:t>
            </a:r>
            <a:r>
              <a:rPr lang="ja-JP" altLang="en-US" sz="2800">
                <a:ea typeface="MS UI Gothic" panose="020B0600070205080204" pitchFamily="34" charset="-128"/>
              </a:rPr>
              <a:t>水な</a:t>
            </a:r>
            <a:r>
              <a:rPr lang="ja-JP" altLang="en-US" sz="2800">
                <a:ea typeface="+mn-ea"/>
              </a:rPr>
              <a:t> </a:t>
            </a:r>
            <a:r>
              <a:rPr lang="en-US" sz="2800" dirty="0">
                <a:ea typeface="+mn-ea"/>
              </a:rPr>
              <a:t>mi </a:t>
            </a:r>
            <a:r>
              <a:rPr lang="en-US" sz="2800" dirty="0" err="1">
                <a:ea typeface="+mn-ea"/>
              </a:rPr>
              <a:t>n</a:t>
            </a:r>
            <a:r>
              <a:rPr lang="en-US" sz="2800" dirty="0" err="1">
                <a:solidFill>
                  <a:schemeClr val="tx2"/>
                </a:solidFill>
                <a:ea typeface="+mn-ea"/>
              </a:rPr>
              <a:t>a</a:t>
            </a:r>
            <a:r>
              <a:rPr lang="en-US" sz="2800" dirty="0">
                <a:ea typeface="+mn-ea"/>
              </a:rPr>
              <a:t>	 &lt; *m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ea typeface="+mn-ea"/>
              </a:rPr>
              <a:t>           hand-</a:t>
            </a:r>
            <a:r>
              <a:rPr lang="en-US" sz="2400" cap="small" dirty="0">
                <a:ea typeface="+mn-ea"/>
              </a:rPr>
              <a:t>gen</a:t>
            </a:r>
            <a:r>
              <a:rPr lang="en-US" sz="2400" dirty="0">
                <a:ea typeface="+mn-ea"/>
              </a:rPr>
              <a:t>	  moon-</a:t>
            </a:r>
            <a:r>
              <a:rPr lang="en-US" sz="2400" cap="small" dirty="0">
                <a:ea typeface="+mn-ea"/>
              </a:rPr>
              <a:t>gen</a:t>
            </a:r>
            <a:r>
              <a:rPr lang="en-US" sz="2400" dirty="0">
                <a:ea typeface="+mn-ea"/>
              </a:rPr>
              <a:t>		fire-</a:t>
            </a:r>
            <a:r>
              <a:rPr lang="en-US" sz="2400" cap="small" dirty="0">
                <a:ea typeface="+mn-ea"/>
              </a:rPr>
              <a:t>gen</a:t>
            </a:r>
            <a:r>
              <a:rPr lang="en-US" sz="2400" dirty="0">
                <a:ea typeface="+mn-ea"/>
              </a:rPr>
              <a:t>	</a:t>
            </a:r>
            <a:r>
              <a:rPr lang="en-US" sz="2800" dirty="0">
                <a:ea typeface="+mn-ea"/>
              </a:rPr>
              <a:t>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 err="1">
                <a:ea typeface="+mn-ea"/>
              </a:rPr>
              <a:t>Amami-Yamatohama</a:t>
            </a:r>
            <a:r>
              <a:rPr lang="en-US" sz="2800" dirty="0">
                <a:ea typeface="+mn-ea"/>
              </a:rPr>
              <a:t> </a:t>
            </a:r>
            <a:r>
              <a:rPr lang="en-US" sz="2800" dirty="0" err="1">
                <a:ea typeface="+mn-ea"/>
              </a:rPr>
              <a:t>m</a:t>
            </a:r>
            <a:r>
              <a:rPr lang="en-US" altLang="ko-KR" sz="2800" dirty="0" err="1"/>
              <a:t>ɨ</a:t>
            </a:r>
            <a:r>
              <a:rPr lang="en-US" sz="2800" dirty="0" err="1">
                <a:ea typeface="+mn-ea"/>
              </a:rPr>
              <a:t>dz</a:t>
            </a:r>
            <a:r>
              <a:rPr lang="en-US" altLang="ko-KR" sz="2800" dirty="0" err="1"/>
              <a:t>ɨ</a:t>
            </a:r>
            <a:r>
              <a:rPr lang="en-US" altLang="ko-KR" sz="2800" dirty="0"/>
              <a:t> ‘water’,</a:t>
            </a:r>
            <a:r>
              <a:rPr lang="ja-JP" altLang="en-US" sz="2800"/>
              <a:t>　</a:t>
            </a:r>
            <a:r>
              <a:rPr lang="en-US" altLang="ja-JP" sz="2800" dirty="0" err="1"/>
              <a:t>midzo</a:t>
            </a:r>
            <a:r>
              <a:rPr lang="en-US" altLang="ja-JP" sz="2800" dirty="0"/>
              <a:t> ‘ditch’ (</a:t>
            </a:r>
            <a:r>
              <a:rPr lang="en-US" sz="2800" dirty="0">
                <a:ea typeface="+mn-ea"/>
              </a:rPr>
              <a:t>Hattori 1976, </a:t>
            </a:r>
            <a:r>
              <a:rPr lang="en-US" sz="2800" dirty="0" err="1">
                <a:ea typeface="+mn-ea"/>
              </a:rPr>
              <a:t>Amami-Yamatohama</a:t>
            </a:r>
            <a:r>
              <a:rPr lang="en-US" sz="2800" dirty="0">
                <a:ea typeface="+mn-ea"/>
              </a:rPr>
              <a:t> data from </a:t>
            </a:r>
            <a:r>
              <a:rPr lang="en-US" sz="2800" dirty="0" err="1">
                <a:ea typeface="+mn-ea"/>
              </a:rPr>
              <a:t>Pellard</a:t>
            </a:r>
            <a:r>
              <a:rPr lang="en-US" sz="2800" dirty="0">
                <a:ea typeface="+mn-ea"/>
              </a:rPr>
              <a:t> 2018)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90C8298F-B44A-2F4D-B6C5-68DF014BCE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5357AD-18CF-4648-A84C-7B6F08BD0021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A962-32EC-B2B4-88A6-8F46E403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8F4A1D-58D7-8847-B0D1-043A154F4773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153F-EB01-C02B-D1CC-C641E57C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736019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05B5-BBEA-3D40-99DF-498DDFCC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944562"/>
          </a:xfrm>
        </p:spPr>
        <p:txBody>
          <a:bodyPr/>
          <a:lstStyle/>
          <a:p>
            <a:pPr algn="l">
              <a:defRPr/>
            </a:pPr>
            <a:r>
              <a:rPr lang="en-US" altLang="ja-JP" sz="3200" b="1" dirty="0">
                <a:ea typeface="+mj-ea"/>
              </a:rPr>
              <a:t>Harmonic oppositions in verb inflection </a:t>
            </a:r>
            <a:br>
              <a:rPr lang="en-US" altLang="ja-JP" sz="3200" b="1" dirty="0">
                <a:ea typeface="+mj-ea"/>
              </a:rPr>
            </a:br>
            <a:r>
              <a:rPr lang="en-US" altLang="ja-JP" sz="3200" b="1" dirty="0">
                <a:ea typeface="+mj-ea"/>
              </a:rPr>
              <a:t>(</a:t>
            </a:r>
            <a:r>
              <a:rPr lang="en-US" altLang="ja-JP" sz="3200" b="1" dirty="0" err="1">
                <a:ea typeface="+mj-ea"/>
              </a:rPr>
              <a:t>Hayata</a:t>
            </a:r>
            <a:r>
              <a:rPr lang="en-US" altLang="ja-JP" sz="3200" b="1" dirty="0">
                <a:ea typeface="+mj-ea"/>
              </a:rPr>
              <a:t> 2006) </a:t>
            </a:r>
            <a:endParaRPr lang="en-US" sz="3200" b="1" dirty="0"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2AC5-3236-474A-AD7A-A83153A1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b="1" dirty="0">
                <a:ea typeface="+mn-ea"/>
              </a:rPr>
              <a:t>Subject honorific suffix -s-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ja-JP" sz="2800" b="1" dirty="0">
              <a:ea typeface="MS UI 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" pitchFamily="2" charset="0"/>
              </a:rPr>
              <a:t>    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" pitchFamily="2" charset="0"/>
              </a:rPr>
              <a:t>伎許志弖</a:t>
            </a:r>
            <a:r>
              <a:rPr lang="en-US" sz="2800" dirty="0">
                <a:ea typeface="+mn-ea"/>
              </a:rPr>
              <a:t> </a:t>
            </a:r>
            <a:r>
              <a:rPr lang="en-US" sz="2800" dirty="0" err="1">
                <a:ea typeface="+mn-ea"/>
              </a:rPr>
              <a:t>kik-</a:t>
            </a:r>
            <a:r>
              <a:rPr lang="en-US" sz="2800" dirty="0" err="1">
                <a:solidFill>
                  <a:srgbClr val="FF0000"/>
                </a:solidFill>
                <a:ea typeface="+mn-ea"/>
              </a:rPr>
              <a:t>ə</a:t>
            </a:r>
            <a:r>
              <a:rPr lang="en-US" sz="2800" dirty="0" err="1">
                <a:ea typeface="+mn-ea"/>
              </a:rPr>
              <a:t>s-ite</a:t>
            </a:r>
            <a:r>
              <a:rPr lang="zh-CN" altLang="en-US" sz="2800" dirty="0">
                <a:ea typeface="+mn-ea"/>
              </a:rPr>
              <a:t>　</a:t>
            </a:r>
            <a:r>
              <a:rPr lang="en-US" sz="2800" dirty="0">
                <a:ea typeface="+mn-ea"/>
              </a:rPr>
              <a:t>	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" pitchFamily="2" charset="0"/>
              </a:rPr>
              <a:t>	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" pitchFamily="2" charset="0"/>
              </a:rPr>
              <a:t>於毛保世</a:t>
            </a:r>
            <a:r>
              <a:rPr lang="zh-CN" altLang="en-US" sz="2800" dirty="0">
                <a:ea typeface="+mn-ea"/>
              </a:rPr>
              <a:t> </a:t>
            </a:r>
            <a:r>
              <a:rPr lang="en-US" sz="2800" dirty="0" err="1">
                <a:ea typeface="+mn-ea"/>
              </a:rPr>
              <a:t>əməp</a:t>
            </a:r>
            <a:r>
              <a:rPr lang="en-US" sz="2800" dirty="0">
                <a:ea typeface="+mn-ea"/>
              </a:rPr>
              <a:t>-</a:t>
            </a:r>
            <a:r>
              <a:rPr lang="en-US" sz="2800" dirty="0" err="1">
                <a:solidFill>
                  <a:srgbClr val="FF0000"/>
                </a:solidFill>
                <a:ea typeface="+mn-ea"/>
              </a:rPr>
              <a:t>ə</a:t>
            </a:r>
            <a:r>
              <a:rPr lang="en-US" sz="2800" dirty="0" err="1">
                <a:ea typeface="+mn-ea"/>
              </a:rPr>
              <a:t>s</a:t>
            </a:r>
            <a:r>
              <a:rPr lang="en-US" sz="2800" dirty="0">
                <a:ea typeface="+mn-ea"/>
              </a:rPr>
              <a:t>-e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>
                <a:ea typeface="+mn-ea"/>
              </a:rPr>
              <a:t>		  hear-</a:t>
            </a:r>
            <a:r>
              <a:rPr lang="en-US" sz="2800" cap="small" dirty="0">
                <a:ea typeface="+mn-ea"/>
              </a:rPr>
              <a:t>hon…</a:t>
            </a:r>
            <a:r>
              <a:rPr lang="en-US" sz="2800" dirty="0">
                <a:ea typeface="+mn-ea"/>
              </a:rPr>
              <a:t>		        	       think-</a:t>
            </a:r>
            <a:r>
              <a:rPr lang="en-US" sz="2800" cap="small" dirty="0">
                <a:ea typeface="+mn-ea"/>
              </a:rPr>
              <a:t>hon…</a:t>
            </a:r>
            <a:r>
              <a:rPr lang="en-US" sz="2800" dirty="0">
                <a:ea typeface="+mn-ea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+mn-ea"/>
              </a:rPr>
              <a:t>     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" pitchFamily="2" charset="0"/>
              </a:rPr>
              <a:t>多多勢禮婆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tat-</a:t>
            </a:r>
            <a:r>
              <a:rPr lang="en-US" altLang="zh-CN" sz="2800" b="0" i="0" dirty="0">
                <a:solidFill>
                  <a:srgbClr val="0070C0"/>
                </a:solidFill>
                <a:effectLst/>
              </a:rPr>
              <a:t>a</a:t>
            </a: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s-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</a:rPr>
              <a:t>ereba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" pitchFamily="2" charset="0"/>
              </a:rPr>
              <a:t>	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" pitchFamily="2" charset="0"/>
              </a:rPr>
              <a:t>斗波佐泥</a:t>
            </a:r>
            <a:r>
              <a:rPr lang="en-US" sz="2800" dirty="0">
                <a:ea typeface="MS UI Gothic" panose="020B0600070205080204" pitchFamily="34" charset="-128"/>
              </a:rPr>
              <a:t> </a:t>
            </a:r>
            <a:r>
              <a:rPr lang="en-US" sz="2800" dirty="0" err="1">
                <a:ea typeface="+mn-ea"/>
              </a:rPr>
              <a:t>twop</a:t>
            </a:r>
            <a:r>
              <a:rPr lang="en-US" sz="2800" dirty="0">
                <a:ea typeface="+mn-ea"/>
              </a:rPr>
              <a:t>-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a</a:t>
            </a:r>
            <a:r>
              <a:rPr lang="en-US" sz="2800" dirty="0">
                <a:ea typeface="+mn-ea"/>
              </a:rPr>
              <a:t>s-an-		       stand-</a:t>
            </a:r>
            <a:r>
              <a:rPr lang="en-US" sz="2800" cap="small" dirty="0">
                <a:ea typeface="+mn-ea"/>
              </a:rPr>
              <a:t>hon…</a:t>
            </a:r>
            <a:r>
              <a:rPr lang="en-US" sz="2800" dirty="0">
                <a:ea typeface="+mn-ea"/>
              </a:rPr>
              <a:t>	                   ask-</a:t>
            </a:r>
            <a:r>
              <a:rPr lang="en-US" sz="2800" cap="small" dirty="0">
                <a:ea typeface="+mn-ea"/>
              </a:rPr>
              <a:t>hon…</a:t>
            </a:r>
            <a:endParaRPr lang="en-US" sz="2800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90C8298F-B44A-2F4D-B6C5-68DF014BCE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5357AD-18CF-4648-A84C-7B6F08BD0021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4168-4B31-40D6-A412-BFA21435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382EA9-2CE7-234D-BBC3-1CEF56616692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C3BC-09E1-5722-A76C-09C5EC0C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3017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7230F689-1CE5-DF46-991D-6DAF2586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924800" cy="609600"/>
          </a:xfrm>
        </p:spPr>
        <p:txBody>
          <a:bodyPr/>
          <a:lstStyle/>
          <a:p>
            <a:pPr eaLnBrk="1" hangingPunct="1"/>
            <a:r>
              <a:rPr lang="en-US" altLang="ja-JP" sz="4000" b="1" dirty="0">
                <a:latin typeface="+mn-lt"/>
                <a:ea typeface="MS UI Gothic" panose="020B0600070205080204" pitchFamily="34" charset="-128"/>
              </a:rPr>
              <a:t>Road Map</a:t>
            </a:r>
            <a:endParaRPr lang="en-US" altLang="ja-JP" sz="40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64EBC5-8495-6E40-BE87-A6DCC52C2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8077200" cy="51054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Palatal and Tongue Root Harmony in Northeast Asia</a:t>
            </a:r>
            <a:endParaRPr lang="en-US" altLang="ja-JP" sz="2200" u="sng" dirty="0">
              <a:solidFill>
                <a:schemeClr val="tx1"/>
              </a:solidFill>
              <a:ea typeface="MS UI Gothic" panose="020B0600070205080204" pitchFamily="34" charset="-128"/>
            </a:endParaRPr>
          </a:p>
          <a:p>
            <a:pPr marL="514350" indent="-514350" algn="l">
              <a:buAutoNum type="arabicPeriod" startAt="2"/>
            </a:pP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Vestigial TRH: Korean and </a:t>
            </a:r>
            <a:r>
              <a:rPr lang="en-US" altLang="ja-JP" dirty="0" err="1">
                <a:solidFill>
                  <a:schemeClr val="tx1"/>
                </a:solidFill>
                <a:ea typeface="MS UI Gothic" panose="020B0600070205080204" pitchFamily="34" charset="-128"/>
              </a:rPr>
              <a:t>Nivkh</a:t>
            </a:r>
            <a:endParaRPr lang="en-US" altLang="ja-JP" dirty="0">
              <a:solidFill>
                <a:schemeClr val="tx1"/>
              </a:solidFill>
              <a:ea typeface="MS UI Gothic" panose="020B0600070205080204" pitchFamily="34" charset="-128"/>
            </a:endParaRPr>
          </a:p>
          <a:p>
            <a:pPr marL="514350" indent="-514350" algn="l">
              <a:buFont typeface="Arial" panose="020B0604020202020204" pitchFamily="34" charset="0"/>
              <a:buAutoNum type="arabicPeriod" startAt="2"/>
            </a:pP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Arisaka’s Laws</a:t>
            </a:r>
          </a:p>
          <a:p>
            <a:pPr marL="514350" indent="-514350" algn="l">
              <a:buFont typeface="Arial" panose="020B0604020202020204" pitchFamily="34" charset="0"/>
              <a:buAutoNum type="arabicPeriod" startAt="2"/>
            </a:pP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OJ harmonic alternations as TRH</a:t>
            </a:r>
          </a:p>
          <a:p>
            <a:pPr marL="514350" indent="-514350" algn="l">
              <a:buFont typeface="Arial" panose="020B0604020202020204" pitchFamily="34" charset="0"/>
              <a:buAutoNum type="arabicPeriod" startAt="2"/>
            </a:pP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The Eastern OJ adnominal suffix</a:t>
            </a:r>
          </a:p>
          <a:p>
            <a:pPr marL="514350" indent="-514350" algn="l">
              <a:buFont typeface="Arial" panose="020B0604020202020204" pitchFamily="34" charset="0"/>
              <a:buAutoNum type="arabicPeriod" startAt="2"/>
            </a:pP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Arisaka’s Laws 1 and 3 as reflexes of TRH</a:t>
            </a:r>
          </a:p>
          <a:p>
            <a:pPr marL="514350" indent="-514350" algn="l">
              <a:buFont typeface="Arial" panose="020B0604020202020204" pitchFamily="34" charset="0"/>
              <a:buAutoNum type="arabicPeriod" startAt="2"/>
            </a:pP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Arisaka’s Law 2 and “labial attraction”</a:t>
            </a:r>
          </a:p>
          <a:p>
            <a:pPr marL="514350" indent="-514350" algn="l">
              <a:buFont typeface="Arial" panose="020B0604020202020204" pitchFamily="34" charset="0"/>
              <a:buAutoNum type="arabicPeriod" startAt="2"/>
            </a:pP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Conclusions</a:t>
            </a:r>
          </a:p>
          <a:p>
            <a:pPr algn="l"/>
            <a:endParaRPr lang="en-US" altLang="ja-JP" dirty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l"/>
            <a:endParaRPr lang="en-US" altLang="ja-JP" sz="2200" u="sng" dirty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l"/>
            <a:endParaRPr lang="en-US" altLang="ja-JP" dirty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89FD68A6-28E3-A842-BE76-422BD30D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3E358E-DBCD-AA48-B68D-899840467C4C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CA5EC-E973-DF51-72B6-E13BDD43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5C5102-9C3A-284A-B746-5FA05F4AFFF5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37BDC-43F1-2053-BE2E-21B40B1F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3167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05B5-BBEA-3D40-99DF-498DDFCC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944562"/>
          </a:xfrm>
        </p:spPr>
        <p:txBody>
          <a:bodyPr/>
          <a:lstStyle/>
          <a:p>
            <a:pPr>
              <a:defRPr/>
            </a:pPr>
            <a:r>
              <a:rPr lang="en-US" altLang="ja-JP" sz="3200" b="1" dirty="0">
                <a:ea typeface="+mj-ea"/>
              </a:rPr>
              <a:t>Harmonic oppositions in verbal derivation </a:t>
            </a:r>
            <a:endParaRPr lang="en-US" sz="3200" b="1" dirty="0"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2AC5-3236-474A-AD7A-A83153A1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b="1" dirty="0">
                <a:ea typeface="+mn-ea"/>
              </a:rPr>
              <a:t>Durative suffix -</a:t>
            </a:r>
            <a:r>
              <a:rPr lang="en-US" sz="2800" b="1" dirty="0" err="1">
                <a:ea typeface="+mn-ea"/>
              </a:rPr>
              <a:t>Vp</a:t>
            </a:r>
            <a:r>
              <a:rPr lang="en-US" sz="2800" b="1" dirty="0">
                <a:ea typeface="+mn-ea"/>
              </a:rPr>
              <a:t>-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ja-JP" sz="2800" b="1" dirty="0">
              <a:ea typeface="MS UI 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" pitchFamily="2" charset="0"/>
              </a:rPr>
              <a:t>  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" pitchFamily="2" charset="0"/>
              </a:rPr>
              <a:t>宇都呂比</a:t>
            </a:r>
            <a:r>
              <a:rPr lang="en-US" sz="2800" dirty="0">
                <a:ea typeface="+mn-ea"/>
              </a:rPr>
              <a:t> </a:t>
            </a:r>
            <a:r>
              <a:rPr lang="en-US" sz="2800" dirty="0" err="1">
                <a:ea typeface="+mn-ea"/>
              </a:rPr>
              <a:t>utur-</a:t>
            </a:r>
            <a:r>
              <a:rPr lang="en-US" sz="2800" dirty="0" err="1">
                <a:solidFill>
                  <a:srgbClr val="FF0000"/>
                </a:solidFill>
                <a:ea typeface="+mn-ea"/>
              </a:rPr>
              <a:t>ə</a:t>
            </a:r>
            <a:r>
              <a:rPr lang="en-US" sz="2800" dirty="0" err="1">
                <a:ea typeface="+mn-ea"/>
              </a:rPr>
              <a:t>p-i</a:t>
            </a:r>
            <a:r>
              <a:rPr lang="en-US" sz="2800" dirty="0">
                <a:ea typeface="+mn-ea"/>
              </a:rPr>
              <a:t>	 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" pitchFamily="2" charset="0"/>
              </a:rPr>
              <a:t>富己呂倍騰</a:t>
            </a:r>
            <a:r>
              <a:rPr lang="zh-CN" altLang="en-US" sz="2800" dirty="0">
                <a:ea typeface="+mn-ea"/>
              </a:rPr>
              <a:t> </a:t>
            </a:r>
            <a:r>
              <a:rPr lang="en-US" altLang="zh-CN" sz="2800" dirty="0" err="1">
                <a:ea typeface="+mn-ea"/>
              </a:rPr>
              <a:t>p</a:t>
            </a:r>
            <a:r>
              <a:rPr lang="en-US" sz="2800" dirty="0" err="1">
                <a:ea typeface="+mn-ea"/>
              </a:rPr>
              <a:t>əkər-</a:t>
            </a:r>
            <a:r>
              <a:rPr lang="en-US" sz="2800" dirty="0" err="1">
                <a:solidFill>
                  <a:srgbClr val="FF0000"/>
                </a:solidFill>
                <a:ea typeface="+mn-ea"/>
              </a:rPr>
              <a:t>ə</a:t>
            </a:r>
            <a:r>
              <a:rPr lang="en-US" sz="2800" dirty="0" err="1">
                <a:ea typeface="+mn-ea"/>
              </a:rPr>
              <a:t>p-edo</a:t>
            </a:r>
            <a:r>
              <a:rPr lang="en-US" sz="2800" dirty="0">
                <a:ea typeface="+mn-ea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>
                <a:ea typeface="+mn-ea"/>
              </a:rPr>
              <a:t>	           change-</a:t>
            </a:r>
            <a:r>
              <a:rPr lang="en-US" sz="2800" cap="small" dirty="0">
                <a:ea typeface="+mn-ea"/>
              </a:rPr>
              <a:t>dur-inf	            </a:t>
            </a:r>
            <a:r>
              <a:rPr lang="en-US" sz="2800" dirty="0">
                <a:ea typeface="+mn-ea"/>
              </a:rPr>
              <a:t>think-</a:t>
            </a:r>
            <a:r>
              <a:rPr lang="en-US" sz="2800" cap="small" dirty="0">
                <a:ea typeface="+mn-ea"/>
              </a:rPr>
              <a:t>dur-</a:t>
            </a:r>
            <a:r>
              <a:rPr lang="en-US" sz="2800" cap="small" dirty="0" err="1">
                <a:ea typeface="+mn-ea"/>
              </a:rPr>
              <a:t>advers</a:t>
            </a:r>
            <a:endParaRPr lang="en-US" sz="2800" dirty="0"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+mn-ea"/>
              </a:rPr>
              <a:t>  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" pitchFamily="2" charset="0"/>
              </a:rPr>
              <a:t>麻毛良</a:t>
            </a:r>
            <a:r>
              <a:rPr lang="zh-CN" altLang="en-US" sz="2800" b="0" i="0" dirty="0">
                <a:solidFill>
                  <a:srgbClr val="000000"/>
                </a:solidFill>
                <a:effectLst/>
              </a:rPr>
              <a:t>比</a:t>
            </a: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</a:rPr>
              <a:t>mamor</a:t>
            </a: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-</a:t>
            </a:r>
            <a:r>
              <a:rPr lang="en-US" altLang="zh-CN" sz="2800" b="0" i="0" dirty="0">
                <a:solidFill>
                  <a:srgbClr val="0070C0"/>
                </a:solidFill>
                <a:effectLst/>
              </a:rPr>
              <a:t>a</a:t>
            </a: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p-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	 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加波良比</a:t>
            </a: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>
                <a:ea typeface="+mn-ea"/>
              </a:rPr>
              <a:t>kapar</a:t>
            </a:r>
            <a:r>
              <a:rPr lang="en-US" sz="2800" dirty="0">
                <a:ea typeface="+mn-ea"/>
              </a:rPr>
              <a:t>-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a</a:t>
            </a:r>
            <a:r>
              <a:rPr lang="en-US" sz="2800" dirty="0">
                <a:ea typeface="+mn-ea"/>
              </a:rPr>
              <a:t>p-</a:t>
            </a:r>
            <a:r>
              <a:rPr lang="en-US" sz="2800" dirty="0" err="1">
                <a:ea typeface="+mn-ea"/>
              </a:rPr>
              <a:t>i</a:t>
            </a:r>
            <a:r>
              <a:rPr lang="en-US" sz="2800" dirty="0">
                <a:ea typeface="+mn-ea"/>
              </a:rPr>
              <a:t>		  </a:t>
            </a:r>
            <a:r>
              <a:rPr lang="en-US" sz="2800" dirty="0" err="1">
                <a:ea typeface="+mn-ea"/>
              </a:rPr>
              <a:t>watch.over</a:t>
            </a:r>
            <a:r>
              <a:rPr lang="en-US" sz="2800" dirty="0">
                <a:ea typeface="+mn-ea"/>
              </a:rPr>
              <a:t>-</a:t>
            </a:r>
            <a:r>
              <a:rPr lang="en-US" sz="2800" cap="small" dirty="0">
                <a:ea typeface="+mn-ea"/>
              </a:rPr>
              <a:t>dur-inf                 </a:t>
            </a:r>
            <a:r>
              <a:rPr lang="en-US" sz="2800" dirty="0">
                <a:ea typeface="+mn-ea"/>
              </a:rPr>
              <a:t>change-</a:t>
            </a:r>
            <a:r>
              <a:rPr lang="en-US" sz="2800" cap="small" dirty="0">
                <a:ea typeface="+mn-ea"/>
              </a:rPr>
              <a:t>dur-inf</a:t>
            </a:r>
            <a:endParaRPr lang="en-US" sz="2800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90C8298F-B44A-2F4D-B6C5-68DF014BCE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5357AD-18CF-4648-A84C-7B6F08BD0021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87719-79DF-F8DE-B64E-924AFC63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EF9B7D-A392-F246-BD92-A155C32C6791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5BCF-77DA-10AA-F999-ABBC9B81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966421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05B5-BBEA-3D40-99DF-498DDFCC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pPr algn="l">
              <a:defRPr/>
            </a:pPr>
            <a:r>
              <a:rPr lang="en-US" altLang="ja-JP" sz="3600" b="1" dirty="0">
                <a:ea typeface="+mj-ea"/>
              </a:rPr>
              <a:t>4. The OJ system as (Retracted) Tongue Root  </a:t>
            </a:r>
            <a:br>
              <a:rPr lang="en-US" altLang="ja-JP" sz="3600" b="1" dirty="0">
                <a:ea typeface="+mj-ea"/>
              </a:rPr>
            </a:br>
            <a:r>
              <a:rPr lang="en-US" altLang="ja-JP" sz="3600" b="1" dirty="0">
                <a:ea typeface="+mj-ea"/>
              </a:rPr>
              <a:t>     Harmony (Whitman 2016)</a:t>
            </a:r>
            <a:endParaRPr lang="en-US" sz="3600" b="1" dirty="0"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2AC5-3236-474A-AD7A-A83153A1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47085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>
                <a:ea typeface="+mn-ea"/>
              </a:rPr>
              <a:t>Harmonic opposition based on a 6V system for </a:t>
            </a:r>
            <a:r>
              <a:rPr lang="en-US" sz="2800" dirty="0" err="1">
                <a:ea typeface="+mn-ea"/>
              </a:rPr>
              <a:t>pJR</a:t>
            </a:r>
            <a:endParaRPr lang="en-US" sz="2800" dirty="0"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MS UI Gothic" panose="020B0600070205080204" pitchFamily="34" charset="-128"/>
              </a:rPr>
              <a:t>	</a:t>
            </a:r>
            <a:r>
              <a:rPr lang="en-US" altLang="zh-CN" sz="2800" dirty="0" err="1">
                <a:solidFill>
                  <a:srgbClr val="FF0000"/>
                </a:solidFill>
                <a:ea typeface="MS UI Gothic" panose="020B0600070205080204" pitchFamily="34" charset="-128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a typeface="MS UI Gothic" panose="020B0600070205080204" pitchFamily="34" charset="-128"/>
              </a:rPr>
              <a:t>	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 	</a:t>
            </a:r>
            <a:r>
              <a:rPr lang="en-US" sz="2800" dirty="0" err="1">
                <a:solidFill>
                  <a:srgbClr val="FF0000"/>
                </a:solidFill>
                <a:ea typeface="+mn-ea"/>
              </a:rPr>
              <a:t>ə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		</a:t>
            </a:r>
            <a:r>
              <a:rPr lang="en-US" altLang="ja-JP" sz="2800" dirty="0">
                <a:solidFill>
                  <a:srgbClr val="FF0000"/>
                </a:solidFill>
                <a:ea typeface="MS UI Gothic" panose="020B0600070205080204" pitchFamily="34" charset="-128"/>
              </a:rPr>
              <a:t>u</a:t>
            </a:r>
            <a:r>
              <a:rPr lang="en-US" altLang="ja-JP" sz="2800" dirty="0">
                <a:ea typeface="MS UI Gothic" panose="020B0600070205080204" pitchFamily="34" charset="-128"/>
              </a:rPr>
              <a:t>	 [-RTR]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>
              <a:ea typeface="MS UI Gothic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sz="2800" dirty="0">
                <a:ea typeface="MS UI Gothic" panose="020B0600070205080204" pitchFamily="34" charset="-128"/>
              </a:rPr>
              <a:t>	</a:t>
            </a:r>
            <a:r>
              <a:rPr lang="en-US" sz="2800" dirty="0">
                <a:solidFill>
                  <a:srgbClr val="0070C0"/>
                </a:solidFill>
                <a:ea typeface="MS UI Gothic" panose="020B0600070205080204" pitchFamily="34" charset="-128"/>
              </a:rPr>
              <a:t>e		a		o</a:t>
            </a:r>
            <a:r>
              <a:rPr lang="en-US" sz="2800" dirty="0">
                <a:ea typeface="MS UI Gothic" panose="020B0600070205080204" pitchFamily="34" charset="-128"/>
              </a:rPr>
              <a:t>	</a:t>
            </a:r>
            <a:r>
              <a:rPr lang="en-US" altLang="ja-JP" sz="2800" dirty="0">
                <a:ea typeface="MS UI Gothic" panose="020B0600070205080204" pitchFamily="34" charset="-128"/>
              </a:rPr>
              <a:t> [+RTR]</a:t>
            </a:r>
          </a:p>
          <a:p>
            <a:pPr marL="0" indent="0">
              <a:buNone/>
              <a:defRPr/>
            </a:pPr>
            <a:endParaRPr lang="en-US" altLang="ja-JP" sz="2800" dirty="0">
              <a:ea typeface="MS UI 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>
                <a:ea typeface="+mn-ea"/>
              </a:rPr>
              <a:t>Harmonic opposition for Nanai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MS UI Gothic" panose="020B0600070205080204" pitchFamily="34" charset="-128"/>
              </a:rPr>
              <a:t>	</a:t>
            </a:r>
            <a:r>
              <a:rPr lang="en-US" altLang="zh-CN" sz="2800" dirty="0" err="1">
                <a:solidFill>
                  <a:srgbClr val="FF0000"/>
                </a:solidFill>
                <a:ea typeface="MS UI Gothic" panose="020B0600070205080204" pitchFamily="34" charset="-128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a typeface="MS UI Gothic" panose="020B0600070205080204" pitchFamily="34" charset="-128"/>
              </a:rPr>
              <a:t>	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 	</a:t>
            </a:r>
            <a:r>
              <a:rPr lang="en-US" sz="2800" dirty="0" err="1">
                <a:solidFill>
                  <a:srgbClr val="FF0000"/>
                </a:solidFill>
                <a:ea typeface="+mn-ea"/>
              </a:rPr>
              <a:t>ə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		</a:t>
            </a:r>
            <a:r>
              <a:rPr lang="en-US" altLang="ja-JP" sz="2800" dirty="0">
                <a:solidFill>
                  <a:srgbClr val="FF0000"/>
                </a:solidFill>
                <a:ea typeface="MS UI Gothic" panose="020B0600070205080204" pitchFamily="34" charset="-128"/>
              </a:rPr>
              <a:t>u</a:t>
            </a:r>
            <a:r>
              <a:rPr lang="en-US" altLang="ja-JP" sz="2800" dirty="0">
                <a:ea typeface="MS UI Gothic" panose="020B0600070205080204" pitchFamily="34" charset="-128"/>
              </a:rPr>
              <a:t>	 [-RTR]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>
              <a:ea typeface="MS UI Gothic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sz="2800" dirty="0">
                <a:ea typeface="MS UI Gothic" panose="020B0600070205080204" pitchFamily="34" charset="-128"/>
              </a:rPr>
              <a:t>	</a:t>
            </a:r>
            <a:r>
              <a:rPr lang="en-US" sz="2800" dirty="0">
                <a:solidFill>
                  <a:srgbClr val="0070C0"/>
                </a:solidFill>
                <a:ea typeface="MS UI Gothic" panose="020B0600070205080204" pitchFamily="34" charset="-128"/>
              </a:rPr>
              <a:t>e/</a:t>
            </a:r>
            <a:r>
              <a:rPr lang="en-US" sz="2800" dirty="0" err="1">
                <a:solidFill>
                  <a:srgbClr val="0070C0"/>
                </a:solidFill>
              </a:rPr>
              <a:t>ɪ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  <a:ea typeface="MS UI Gothic" panose="020B0600070205080204" pitchFamily="34" charset="-128"/>
              </a:rPr>
              <a:t>		a		o/</a:t>
            </a:r>
            <a:r>
              <a:rPr lang="en-US" sz="2800" dirty="0" err="1">
                <a:solidFill>
                  <a:srgbClr val="0070C0"/>
                </a:solidFill>
              </a:rPr>
              <a:t>ɔ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ea typeface="MS UI Gothic" panose="020B0600070205080204" pitchFamily="34" charset="-128"/>
              </a:rPr>
              <a:t>	</a:t>
            </a:r>
            <a:r>
              <a:rPr lang="en-US" altLang="ja-JP" sz="2800" dirty="0">
                <a:ea typeface="MS UI Gothic" panose="020B0600070205080204" pitchFamily="34" charset="-128"/>
              </a:rPr>
              <a:t> [+RTR]</a:t>
            </a:r>
          </a:p>
          <a:p>
            <a:pPr marL="0" indent="0">
              <a:buNone/>
              <a:defRPr/>
            </a:pPr>
            <a:endParaRPr lang="en-US" altLang="ja-JP" sz="2800" dirty="0">
              <a:ea typeface="MS UI 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>
                <a:ea typeface="+mn-ea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90C8298F-B44A-2F4D-B6C5-68DF014BCE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5357AD-18CF-4648-A84C-7B6F08BD0021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E123-3A4D-8EC8-95A2-3CEA7B64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EEC8D-0476-7041-9FD1-034A3E407166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D927-4E05-B62D-1186-D7C04DC2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333100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DC23E128-8AF7-2942-94EA-96E51A84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1"/>
          </a:xfrm>
        </p:spPr>
        <p:txBody>
          <a:bodyPr/>
          <a:lstStyle/>
          <a:p>
            <a:r>
              <a:rPr lang="en-US" altLang="en-US" sz="3600" b="1" dirty="0">
                <a:ea typeface="ＭＳ Ｐゴシック" panose="020B0600070205080204" pitchFamily="34" charset="-128"/>
              </a:rPr>
              <a:t>Returning to the OJ Vowel Inventory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FF1C175-D45C-4243-BF88-B5CCAEEF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52895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[coronal]		  	    [labial]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		 		u</a:t>
            </a: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[-RTR]</a:t>
            </a: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				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[+RTR]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		 		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ə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				[+low]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		a</a:t>
            </a:r>
            <a:r>
              <a:rPr lang="en-US" altLang="en-US" dirty="0">
                <a:ea typeface="ＭＳ Ｐゴシック" panose="020B0600070205080204" pitchFamily="34" charset="-128"/>
              </a:rPr>
              <a:t>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Diphthongs	</a:t>
            </a:r>
            <a:r>
              <a:rPr lang="en-US" altLang="en-US" dirty="0" err="1">
                <a:ea typeface="ＭＳ Ｐゴシック" panose="020B0600070205080204" pitchFamily="34" charset="-128"/>
              </a:rPr>
              <a:t>uj</a:t>
            </a:r>
            <a:r>
              <a:rPr lang="en-US" altLang="en-US" dirty="0">
                <a:ea typeface="ＭＳ Ｐゴシック" panose="020B0600070205080204" pitchFamily="34" charset="-128"/>
              </a:rPr>
              <a:t> (or </a:t>
            </a:r>
            <a:r>
              <a:rPr lang="en-US" altLang="en-US" dirty="0" err="1">
                <a:ea typeface="ＭＳ Ｐゴシック" panose="020B0600070205080204" pitchFamily="34" charset="-128"/>
              </a:rPr>
              <a:t>wi</a:t>
            </a:r>
            <a:r>
              <a:rPr lang="en-US" altLang="en-US" dirty="0">
                <a:ea typeface="ＭＳ Ｐゴシック" panose="020B0600070205080204" pitchFamily="34" charset="-128"/>
              </a:rPr>
              <a:t>)	</a:t>
            </a:r>
            <a:r>
              <a:rPr lang="en-US" altLang="en-US" dirty="0" err="1">
                <a:ea typeface="ＭＳ Ｐゴシック" panose="020B0600070205080204" pitchFamily="34" charset="-128"/>
              </a:rPr>
              <a:t>ej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13C1EFA-76A3-6C4A-AED4-47DBF8D4F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6403D-935D-894C-936A-B82DA7AC8058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FDC45-26CC-8026-0B92-B0FB9CA7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20F177-1CC8-4844-9430-63D982A47C36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AC769-A789-8B24-EEDA-4C5FC49F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331680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DC23E128-8AF7-2942-94EA-96E51A84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82663"/>
          </a:xfrm>
        </p:spPr>
        <p:txBody>
          <a:bodyPr/>
          <a:lstStyle/>
          <a:p>
            <a:pPr algn="l"/>
            <a:r>
              <a:rPr lang="en-US" altLang="en-US" sz="3600" b="1" dirty="0">
                <a:ea typeface="ＭＳ Ｐゴシック" panose="020B0600070205080204" pitchFamily="34" charset="-128"/>
              </a:rPr>
              <a:t>	But there are questions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FF1C175-D45C-4243-BF88-B5CCAEEF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52895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 aren’t the OJ harmonic alternations more present in inflection? They seem to be found only in the deepest, semi-productive inflectional and derivational layer.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What’s going on with Arisaka’s 2nd law? It bans co-occurrence of /</a:t>
            </a:r>
            <a:r>
              <a:rPr lang="en-US" altLang="en-US" dirty="0" err="1">
                <a:ea typeface="ＭＳ Ｐゴシック" panose="020B0600070205080204" pitchFamily="34" charset="-128"/>
              </a:rPr>
              <a:t>ə</a:t>
            </a:r>
            <a:r>
              <a:rPr lang="en-US" altLang="en-US" dirty="0">
                <a:ea typeface="ＭＳ Ｐゴシック" panose="020B0600070205080204" pitchFamily="34" charset="-128"/>
              </a:rPr>
              <a:t>/ and /u/. Both are 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[-RTR], so they should be able to co-occur.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13C1EFA-76A3-6C4A-AED4-47DBF8D4F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6403D-935D-894C-936A-B82DA7AC8058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F5737-DAC0-46A6-E9A5-5CC27FB2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6E77F-D210-3B4A-A1C7-B355460D7711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1C08E-3707-342F-743B-9B9826B5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009923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DC23E128-8AF7-2942-94EA-96E51A84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82663"/>
          </a:xfrm>
        </p:spPr>
        <p:txBody>
          <a:bodyPr/>
          <a:lstStyle/>
          <a:p>
            <a:pPr algn="l"/>
            <a:r>
              <a:rPr lang="en-US" altLang="en-US" sz="3600" b="1" dirty="0">
                <a:ea typeface="ＭＳ Ｐゴシック" panose="020B0600070205080204" pitchFamily="34" charset="-128"/>
              </a:rPr>
              <a:t>Recall Mid Vowel Raising 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FF1C175-D45C-4243-BF88-B5CCAEEF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528955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As we have seen, Mid Vowel Raising (Miyake 2003,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Frellesvig</a:t>
            </a:r>
            <a:r>
              <a:rPr lang="en-US" altLang="en-US" sz="2800" dirty="0">
                <a:ea typeface="ＭＳ Ｐゴシック" panose="020B0600070205080204" pitchFamily="34" charset="-128"/>
              </a:rPr>
              <a:t> &amp; Whitman 2004) merged *o with *u and *e with *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ea typeface="ＭＳ Ｐゴシック" panose="020B0600070205080204" pitchFamily="34" charset="-128"/>
              </a:rPr>
              <a:t> in non-initial position prior to OJ.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Proto-Ryukyuan (and EOJ) was more resistant to MVR, thus *me- for ‘water’.  EMJ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kogane</a:t>
            </a:r>
            <a:r>
              <a:rPr lang="en-US" altLang="en-US" sz="2800" dirty="0">
                <a:ea typeface="ＭＳ Ｐゴシック" panose="020B0600070205080204" pitchFamily="34" charset="-128"/>
              </a:rPr>
              <a:t> ‘gold’ for WOJ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kugane</a:t>
            </a:r>
            <a:r>
              <a:rPr lang="en-US" altLang="en-US" sz="2800" dirty="0">
                <a:ea typeface="ＭＳ Ｐゴシック" panose="020B0600070205080204" pitchFamily="34" charset="-128"/>
              </a:rPr>
              <a:t> and alternation between OJ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muko</a:t>
            </a:r>
            <a:r>
              <a:rPr lang="en-US" altLang="en-US" sz="2800" dirty="0">
                <a:ea typeface="ＭＳ Ｐゴシック" panose="020B0600070205080204" pitchFamily="34" charset="-128"/>
              </a:rPr>
              <a:t>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muko</a:t>
            </a:r>
            <a:r>
              <a:rPr lang="en-US" altLang="en-US" sz="2800" dirty="0">
                <a:ea typeface="ＭＳ Ｐゴシック" panose="020B0600070205080204" pitchFamily="34" charset="-128"/>
              </a:rPr>
              <a:t> ‘bridegroom’ reflect similar variation.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MVR would have affected any hypothetical harmonic alternation -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ea typeface="ＭＳ Ｐゴシック" panose="020B0600070205080204" pitchFamily="34" charset="-128"/>
              </a:rPr>
              <a:t>/-e in the infinitive suffix, since the infinitive often appears in non-initial position. It is also possible, as Arisaka suggests, that *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ea typeface="ＭＳ Ｐゴシック" panose="020B0600070205080204" pitchFamily="34" charset="-128"/>
              </a:rPr>
              <a:t> was neutral.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13C1EFA-76A3-6C4A-AED4-47DBF8D4F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6403D-935D-894C-936A-B82DA7AC8058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327E3-22ED-AA35-2D04-AE0143F9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37A1C1-FCF0-1545-A223-23AD2519C285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74D98-A9C4-AB16-011A-E2A8F358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534046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BA35998-4C6E-AD4A-BD84-ABD07C249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924800" cy="609600"/>
          </a:xfrm>
        </p:spPr>
        <p:txBody>
          <a:bodyPr/>
          <a:lstStyle/>
          <a:p>
            <a:pPr eaLnBrk="1" hangingPunct="1"/>
            <a:r>
              <a:rPr lang="en-US" altLang="ja-JP" sz="3200" b="1" dirty="0">
                <a:solidFill>
                  <a:schemeClr val="tx1"/>
                </a:solidFill>
                <a:ea typeface="MS UI Gothic" panose="020B0600070205080204" pitchFamily="34" charset="-128"/>
              </a:rPr>
              <a:t>5. The Eastern Old Japanese Adnominal Suffix</a:t>
            </a:r>
            <a:endParaRPr lang="en-US" altLang="ja-JP" sz="3200" b="1" dirty="0"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6565C95-1E07-9747-897C-77E6133F9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305800" cy="5943600"/>
          </a:xfrm>
        </p:spPr>
        <p:txBody>
          <a:bodyPr/>
          <a:lstStyle/>
          <a:p>
            <a:pPr algn="l"/>
            <a:r>
              <a:rPr lang="en-US" altLang="zh-TW" dirty="0">
                <a:solidFill>
                  <a:schemeClr val="tx1"/>
                </a:solidFill>
                <a:ea typeface="MS UI Gothic" panose="020B0600070205080204" pitchFamily="34" charset="-128"/>
              </a:rPr>
              <a:t>In Eastern Old Japanese (EOJ), the attributive suffix for consonant stem verbs (-u in WOJ) appears frequently as -o (</a:t>
            </a:r>
            <a:r>
              <a:rPr lang="en-US" altLang="zh-TW" dirty="0" err="1">
                <a:solidFill>
                  <a:schemeClr val="tx1"/>
                </a:solidFill>
                <a:ea typeface="MS UI Gothic" panose="020B0600070205080204" pitchFamily="34" charset="-128"/>
              </a:rPr>
              <a:t>H</a:t>
            </a:r>
            <a:r>
              <a:rPr lang="en-US" dirty="0" err="1">
                <a:solidFill>
                  <a:schemeClr val="tx1"/>
                </a:solidFill>
                <a:ea typeface="MS Mincho" panose="02020609040205080304" pitchFamily="49" charset="-128"/>
                <a:cs typeface="Myanmar Text" panose="020B0502040204020203" pitchFamily="34" charset="0"/>
              </a:rPr>
              <a:t>ō</a:t>
            </a:r>
            <a:r>
              <a:rPr lang="en-US" altLang="zh-TW" dirty="0" err="1">
                <a:solidFill>
                  <a:schemeClr val="tx1"/>
                </a:solidFill>
                <a:ea typeface="MS UI Gothic" panose="020B0600070205080204" pitchFamily="34" charset="-128"/>
              </a:rPr>
              <a:t>j</a:t>
            </a:r>
            <a:r>
              <a:rPr lang="en-US" dirty="0" err="1">
                <a:solidFill>
                  <a:schemeClr val="tx1"/>
                </a:solidFill>
                <a:ea typeface="MS Mincho" panose="02020609040205080304" pitchFamily="49" charset="-128"/>
                <a:cs typeface="Myanmar Text" panose="020B0502040204020203" pitchFamily="34" charset="0"/>
              </a:rPr>
              <a:t>ō</a:t>
            </a:r>
            <a:r>
              <a:rPr lang="en-US" altLang="zh-TW" dirty="0">
                <a:solidFill>
                  <a:schemeClr val="tx1"/>
                </a:solidFill>
                <a:ea typeface="MS UI Gothic" panose="020B0600070205080204" pitchFamily="34" charset="-128"/>
              </a:rPr>
              <a:t> 1966).</a:t>
            </a:r>
          </a:p>
          <a:p>
            <a:pPr algn="l"/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Some argue that -o is the regular EOJ form if we control the data for region (</a:t>
            </a:r>
            <a:r>
              <a:rPr lang="en-US" altLang="ja-JP" dirty="0" err="1">
                <a:solidFill>
                  <a:schemeClr val="tx1"/>
                </a:solidFill>
                <a:ea typeface="MS UI Gothic" panose="020B0600070205080204" pitchFamily="34" charset="-128"/>
              </a:rPr>
              <a:t>Ikier</a:t>
            </a: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 2006).</a:t>
            </a:r>
          </a:p>
          <a:p>
            <a:pPr algn="l"/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Some reconstruct -o as the </a:t>
            </a:r>
            <a:r>
              <a:rPr lang="en-US" altLang="ja-JP" dirty="0" err="1">
                <a:solidFill>
                  <a:schemeClr val="tx1"/>
                </a:solidFill>
                <a:ea typeface="MS UI Gothic" panose="020B0600070205080204" pitchFamily="34" charset="-128"/>
              </a:rPr>
              <a:t>pJR</a:t>
            </a: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ea typeface="MS UI Gothic" panose="020B0600070205080204" pitchFamily="34" charset="-128"/>
              </a:rPr>
              <a:t>protoform</a:t>
            </a: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 (Bentley 2012).</a:t>
            </a:r>
          </a:p>
          <a:p>
            <a:pPr algn="l"/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However </a:t>
            </a:r>
            <a:r>
              <a:rPr lang="en-US" altLang="ja-JP" dirty="0" err="1">
                <a:solidFill>
                  <a:schemeClr val="tx1"/>
                </a:solidFill>
                <a:ea typeface="MS UI Gothic" panose="020B0600070205080204" pitchFamily="34" charset="-128"/>
              </a:rPr>
              <a:t>Frellesvig</a:t>
            </a: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 (2012b) argues that the alteration in EOJ between -u and -o is irregular and not limited to the adnominal.</a:t>
            </a:r>
          </a:p>
          <a:p>
            <a:pPr algn="l"/>
            <a:endParaRPr lang="en-US" altLang="zh-TW" dirty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6F1B21C4-FC88-6447-9DD1-0BE3DE1D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C76E57-6EC2-A944-949E-77A5040A4D17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6F5E1-CDA4-68B2-5284-F58D6D8F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F98B8E-4232-CD40-8AA6-2B4E93CA7070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77AAD-3258-D2D3-D478-398F8527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0589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BA35998-4C6E-AD4A-BD84-ABD07C249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924800" cy="609600"/>
          </a:xfrm>
        </p:spPr>
        <p:txBody>
          <a:bodyPr/>
          <a:lstStyle/>
          <a:p>
            <a:pPr eaLnBrk="1" hangingPunct="1"/>
            <a:r>
              <a:rPr lang="en-US" altLang="ja-JP" sz="3200" b="1" dirty="0">
                <a:solidFill>
                  <a:schemeClr val="tx1"/>
                </a:solidFill>
                <a:ea typeface="MS UI Gothic" panose="020B0600070205080204" pitchFamily="34" charset="-128"/>
              </a:rPr>
              <a:t>The Eastern Old Japanese Adnominal Suffix</a:t>
            </a:r>
            <a:endParaRPr lang="en-US" altLang="ja-JP" sz="3200" b="1" dirty="0"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6565C95-1E07-9747-897C-77E6133F9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610600" cy="5943600"/>
          </a:xfrm>
        </p:spPr>
        <p:txBody>
          <a:bodyPr/>
          <a:lstStyle/>
          <a:p>
            <a:pPr algn="l"/>
            <a:r>
              <a:rPr lang="en-US" altLang="zh-TW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Ubej</a:t>
            </a:r>
            <a:r>
              <a:rPr lang="en-US" altLang="zh-TW" sz="2800" dirty="0">
                <a:solidFill>
                  <a:schemeClr val="tx1"/>
                </a:solidFill>
                <a:ea typeface="MS UI Gothic" panose="020B0600070205080204" pitchFamily="34" charset="-128"/>
              </a:rPr>
              <a:t>	    </a:t>
            </a:r>
            <a:r>
              <a:rPr lang="en-US" altLang="zh-TW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kona</a:t>
            </a:r>
            <a:r>
              <a:rPr lang="en-US" altLang="zh-TW" sz="2800" dirty="0">
                <a:solidFill>
                  <a:schemeClr val="tx1"/>
                </a:solidFill>
                <a:ea typeface="MS UI Gothic" panose="020B0600070205080204" pitchFamily="34" charset="-128"/>
              </a:rPr>
              <a:t>=pa </a:t>
            </a:r>
            <a:r>
              <a:rPr lang="en-US" altLang="zh-TW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wanu</a:t>
            </a:r>
            <a:r>
              <a:rPr lang="en-US" altLang="zh-TW" sz="2800" dirty="0">
                <a:solidFill>
                  <a:schemeClr val="tx1"/>
                </a:solidFill>
                <a:ea typeface="MS UI Gothic" panose="020B0600070205080204" pitchFamily="34" charset="-128"/>
              </a:rPr>
              <a:t>=</a:t>
            </a:r>
            <a:r>
              <a:rPr lang="en-US" altLang="zh-TW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ni</a:t>
            </a:r>
            <a:r>
              <a:rPr lang="en-US" altLang="zh-TW" sz="2800" dirty="0">
                <a:solidFill>
                  <a:schemeClr val="tx1"/>
                </a:solidFill>
                <a:ea typeface="MS UI Gothic" panose="020B0600070205080204" pitchFamily="34" charset="-128"/>
              </a:rPr>
              <a:t> kop-u  </a:t>
            </a:r>
            <a:r>
              <a:rPr lang="en-US" altLang="zh-TW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namo</a:t>
            </a:r>
            <a:r>
              <a:rPr lang="en-US" altLang="zh-TW" sz="2800" dirty="0">
                <a:solidFill>
                  <a:schemeClr val="tx1"/>
                </a:solidFill>
                <a:ea typeface="MS UI Gothic" panose="020B0600070205080204" pitchFamily="34" charset="-128"/>
              </a:rPr>
              <a:t> tat-</a:t>
            </a:r>
            <a:r>
              <a:rPr lang="en-US" altLang="zh-TW" sz="2800" u="sng" dirty="0">
                <a:solidFill>
                  <a:schemeClr val="tx1"/>
                </a:solidFill>
                <a:ea typeface="MS UI Gothic" panose="020B0600070205080204" pitchFamily="34" charset="-128"/>
              </a:rPr>
              <a:t>o</a:t>
            </a:r>
            <a:r>
              <a:rPr lang="en-US" altLang="zh-TW" sz="2800" dirty="0">
                <a:solidFill>
                  <a:schemeClr val="tx1"/>
                </a:solidFill>
                <a:ea typeface="MS UI Gothic" panose="020B0600070205080204" pitchFamily="34" charset="-128"/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tuku</a:t>
            </a:r>
            <a:r>
              <a:rPr lang="en-US" altLang="zh-TW" sz="2800" dirty="0">
                <a:solidFill>
                  <a:schemeClr val="tx1"/>
                </a:solidFill>
                <a:ea typeface="MS UI Gothic" panose="020B0600070205080204" pitchFamily="34" charset="-128"/>
              </a:rPr>
              <a:t>=</a:t>
            </a:r>
            <a:r>
              <a:rPr lang="en-US" altLang="zh-TW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n</a:t>
            </a:r>
            <a:r>
              <a:rPr lang="en-US" altLang="en-US" sz="28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ə</a:t>
            </a:r>
            <a:endParaRPr lang="en-US" altLang="zh-TW" sz="2800" dirty="0">
              <a:solidFill>
                <a:schemeClr val="tx1"/>
              </a:solidFill>
              <a:ea typeface="MS UI Gothic" panose="020B0600070205080204" pitchFamily="34" charset="-128"/>
            </a:endParaRPr>
          </a:p>
          <a:p>
            <a:pPr algn="l"/>
            <a:r>
              <a:rPr lang="en-US" altLang="ja-JP" sz="2400" dirty="0" err="1">
                <a:solidFill>
                  <a:schemeClr val="tx1"/>
                </a:solidFill>
                <a:ea typeface="MS UI Gothic" panose="020B0600070205080204" pitchFamily="34" charset="-128"/>
              </a:rPr>
              <a:t>of.course</a:t>
            </a:r>
            <a:r>
              <a:rPr lang="en-US" altLang="ja-JP" sz="2400" dirty="0">
                <a:solidFill>
                  <a:schemeClr val="tx1"/>
                </a:solidFill>
                <a:ea typeface="MS UI Gothic" panose="020B0600070205080204" pitchFamily="34" charset="-128"/>
              </a:rPr>
              <a:t>  you=</a:t>
            </a:r>
            <a:r>
              <a:rPr lang="en-US" altLang="ja-JP" sz="2400" cap="small" dirty="0">
                <a:solidFill>
                  <a:schemeClr val="tx1"/>
                </a:solidFill>
                <a:ea typeface="MS UI Gothic" panose="020B0600070205080204" pitchFamily="34" charset="-128"/>
              </a:rPr>
              <a:t>top</a:t>
            </a:r>
            <a:r>
              <a:rPr lang="en-US" altLang="ja-JP" sz="2400" dirty="0">
                <a:solidFill>
                  <a:schemeClr val="tx1"/>
                </a:solidFill>
                <a:ea typeface="MS UI Gothic" panose="020B0600070205080204" pitchFamily="34" charset="-128"/>
              </a:rPr>
              <a:t>	I=</a:t>
            </a:r>
            <a:r>
              <a:rPr lang="en-US" altLang="ja-JP" sz="2400" cap="small" dirty="0" err="1">
                <a:solidFill>
                  <a:schemeClr val="tx1"/>
                </a:solidFill>
                <a:ea typeface="MS UI Gothic" panose="020B0600070205080204" pitchFamily="34" charset="-128"/>
              </a:rPr>
              <a:t>dat</a:t>
            </a:r>
            <a:r>
              <a:rPr lang="en-US" altLang="ja-JP" sz="2400" dirty="0">
                <a:solidFill>
                  <a:schemeClr val="tx1"/>
                </a:solidFill>
                <a:ea typeface="MS UI Gothic" panose="020B0600070205080204" pitchFamily="34" charset="-128"/>
              </a:rPr>
              <a:t>	   love-</a:t>
            </a:r>
            <a:r>
              <a:rPr lang="en-US" altLang="ja-JP" sz="2400" cap="small" dirty="0" err="1">
                <a:solidFill>
                  <a:schemeClr val="tx1"/>
                </a:solidFill>
                <a:ea typeface="MS UI Gothic" panose="020B0600070205080204" pitchFamily="34" charset="-128"/>
              </a:rPr>
              <a:t>adn</a:t>
            </a:r>
            <a:r>
              <a:rPr lang="en-US" altLang="ja-JP" sz="2400" dirty="0">
                <a:solidFill>
                  <a:schemeClr val="tx1"/>
                </a:solidFill>
                <a:ea typeface="MS UI Gothic" panose="020B0600070205080204" pitchFamily="34" charset="-128"/>
              </a:rPr>
              <a:t> </a:t>
            </a:r>
            <a:r>
              <a:rPr lang="en-US" altLang="ja-JP" sz="2400" cap="small" dirty="0" err="1">
                <a:solidFill>
                  <a:schemeClr val="tx1"/>
                </a:solidFill>
                <a:ea typeface="MS UI Gothic" panose="020B0600070205080204" pitchFamily="34" charset="-128"/>
              </a:rPr>
              <a:t>evid</a:t>
            </a:r>
            <a:r>
              <a:rPr lang="en-US" altLang="ja-JP" sz="2400" dirty="0">
                <a:solidFill>
                  <a:schemeClr val="tx1"/>
                </a:solidFill>
                <a:ea typeface="MS UI Gothic" panose="020B0600070205080204" pitchFamily="34" charset="-128"/>
              </a:rPr>
              <a:t>   rise-</a:t>
            </a:r>
            <a:r>
              <a:rPr lang="en-US" altLang="ja-JP" sz="2400" cap="small" dirty="0" err="1">
                <a:solidFill>
                  <a:schemeClr val="tx1"/>
                </a:solidFill>
                <a:ea typeface="MS UI Gothic" panose="020B0600070205080204" pitchFamily="34" charset="-128"/>
              </a:rPr>
              <a:t>adn</a:t>
            </a:r>
            <a:r>
              <a:rPr lang="en-US" altLang="ja-JP" sz="2400" dirty="0">
                <a:solidFill>
                  <a:schemeClr val="tx1"/>
                </a:solidFill>
                <a:ea typeface="MS UI Gothic" panose="020B0600070205080204" pitchFamily="34" charset="-128"/>
              </a:rPr>
              <a:t> moon=</a:t>
            </a:r>
            <a:r>
              <a:rPr lang="en-US" altLang="ja-JP" sz="2400" cap="small" dirty="0">
                <a:solidFill>
                  <a:schemeClr val="tx1"/>
                </a:solidFill>
                <a:ea typeface="MS UI Gothic" panose="020B0600070205080204" pitchFamily="34" charset="-128"/>
              </a:rPr>
              <a:t>gen</a:t>
            </a:r>
            <a:r>
              <a:rPr lang="en-US" altLang="ja-JP" sz="2400" dirty="0">
                <a:solidFill>
                  <a:schemeClr val="tx1"/>
                </a:solidFill>
                <a:ea typeface="MS UI Gothic" panose="020B0600070205080204" pitchFamily="34" charset="-128"/>
              </a:rPr>
              <a:t>	</a:t>
            </a:r>
          </a:p>
          <a:p>
            <a:pPr algn="l"/>
            <a:endParaRPr lang="en-US" altLang="zh-TW" dirty="0">
              <a:solidFill>
                <a:schemeClr val="tx1"/>
              </a:solidFill>
              <a:ea typeface="MS UI Gothic" panose="020B0600070205080204" pitchFamily="34" charset="-128"/>
            </a:endParaRPr>
          </a:p>
          <a:p>
            <a:pPr algn="l"/>
            <a:r>
              <a:rPr lang="en-US" altLang="zh-TW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nuganape-yukeba</a:t>
            </a:r>
            <a:r>
              <a:rPr lang="en-US" altLang="zh-TW" sz="2800" dirty="0">
                <a:solidFill>
                  <a:schemeClr val="tx1"/>
                </a:solidFill>
                <a:ea typeface="MS UI Gothic" panose="020B0600070205080204" pitchFamily="34" charset="-128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kopusikaru</a:t>
            </a:r>
            <a:r>
              <a:rPr lang="en-US" altLang="zh-TW" sz="2800" dirty="0">
                <a:solidFill>
                  <a:schemeClr val="tx1"/>
                </a:solidFill>
                <a:ea typeface="MS UI Gothic" panose="020B0600070205080204" pitchFamily="34" charset="-128"/>
              </a:rPr>
              <a:t>	 </a:t>
            </a:r>
            <a:r>
              <a:rPr lang="en-US" altLang="zh-TW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namo</a:t>
            </a:r>
            <a:endParaRPr lang="en-US" altLang="en-US" sz="2800" dirty="0">
              <a:solidFill>
                <a:schemeClr val="tx1"/>
              </a:solidFill>
              <a:ea typeface="MS UI Gothic" panose="020B0600070205080204" pitchFamily="34" charset="-128"/>
            </a:endParaRPr>
          </a:p>
          <a:p>
            <a:pPr algn="l"/>
            <a:r>
              <a:rPr lang="en-US" altLang="ja-JP" sz="2400" dirty="0">
                <a:solidFill>
                  <a:schemeClr val="tx1"/>
                </a:solidFill>
                <a:ea typeface="MS UI Gothic" panose="020B0600070205080204" pitchFamily="34" charset="-128"/>
              </a:rPr>
              <a:t>flow-go-</a:t>
            </a:r>
            <a:r>
              <a:rPr lang="en-US" altLang="ja-JP" sz="2400" cap="small" dirty="0" err="1">
                <a:solidFill>
                  <a:schemeClr val="tx1"/>
                </a:solidFill>
                <a:ea typeface="MS UI Gothic" panose="020B0600070205080204" pitchFamily="34" charset="-128"/>
              </a:rPr>
              <a:t>realcon</a:t>
            </a:r>
            <a:r>
              <a:rPr lang="en-US" altLang="ja-JP" sz="2400" dirty="0">
                <a:solidFill>
                  <a:schemeClr val="tx1"/>
                </a:solidFill>
                <a:ea typeface="MS UI Gothic" panose="020B0600070205080204" pitchFamily="34" charset="-128"/>
              </a:rPr>
              <a:t>  	</a:t>
            </a:r>
            <a:r>
              <a:rPr lang="en-US" altLang="ja-JP" sz="2400" dirty="0" err="1">
                <a:solidFill>
                  <a:schemeClr val="tx1"/>
                </a:solidFill>
                <a:ea typeface="MS UI Gothic" panose="020B0600070205080204" pitchFamily="34" charset="-128"/>
              </a:rPr>
              <a:t>be.in.love-</a:t>
            </a:r>
            <a:r>
              <a:rPr lang="en-US" altLang="ja-JP" sz="2400" cap="small" dirty="0" err="1">
                <a:solidFill>
                  <a:schemeClr val="tx1"/>
                </a:solidFill>
                <a:ea typeface="MS UI Gothic" panose="020B0600070205080204" pitchFamily="34" charset="-128"/>
              </a:rPr>
              <a:t>adn</a:t>
            </a:r>
            <a:r>
              <a:rPr lang="en-US" altLang="ja-JP" sz="2400" cap="small" dirty="0">
                <a:solidFill>
                  <a:schemeClr val="tx1"/>
                </a:solidFill>
                <a:ea typeface="MS UI Gothic" panose="020B0600070205080204" pitchFamily="34" charset="-128"/>
              </a:rPr>
              <a:t>	 </a:t>
            </a:r>
            <a:r>
              <a:rPr lang="en-US" altLang="ja-JP" sz="2400" cap="small" dirty="0" err="1">
                <a:solidFill>
                  <a:schemeClr val="tx1"/>
                </a:solidFill>
                <a:ea typeface="MS UI Gothic" panose="020B0600070205080204" pitchFamily="34" charset="-128"/>
              </a:rPr>
              <a:t>evid</a:t>
            </a:r>
            <a:r>
              <a:rPr lang="en-US" altLang="ja-JP" dirty="0">
                <a:solidFill>
                  <a:schemeClr val="tx1"/>
                </a:solidFill>
                <a:ea typeface="MS UI Gothic" panose="020B0600070205080204" pitchFamily="34" charset="-128"/>
              </a:rPr>
              <a:t>	</a:t>
            </a:r>
            <a:r>
              <a:rPr lang="en-US" altLang="ja-JP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Man’y</a:t>
            </a:r>
            <a:r>
              <a:rPr lang="en-US" sz="2800" dirty="0" err="1">
                <a:solidFill>
                  <a:schemeClr val="tx1"/>
                </a:solidFill>
                <a:ea typeface="MS Mincho" panose="02020609040205080304" pitchFamily="49" charset="-128"/>
                <a:cs typeface="Myanmar Text" panose="020B0502040204020203" pitchFamily="34" charset="0"/>
              </a:rPr>
              <a:t>ō</a:t>
            </a:r>
            <a:r>
              <a:rPr lang="en-US" altLang="ja-JP" sz="2800" dirty="0" err="1">
                <a:solidFill>
                  <a:schemeClr val="tx1"/>
                </a:solidFill>
                <a:ea typeface="MS UI Gothic" panose="020B0600070205080204" pitchFamily="34" charset="-128"/>
              </a:rPr>
              <a:t>sh</a:t>
            </a:r>
            <a:r>
              <a:rPr lang="en-US" sz="28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ū</a:t>
            </a:r>
            <a:r>
              <a:rPr lang="en-US" altLang="ja-JP" sz="2800" dirty="0">
                <a:solidFill>
                  <a:schemeClr val="tx1"/>
                </a:solidFill>
                <a:ea typeface="MS UI Gothic" panose="020B0600070205080204" pitchFamily="34" charset="-128"/>
              </a:rPr>
              <a:t> 14.3476</a:t>
            </a:r>
          </a:p>
          <a:p>
            <a:pPr algn="l"/>
            <a:endParaRPr lang="en-US" altLang="en-US" dirty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l"/>
            <a:r>
              <a:rPr lang="en-US" altLang="en-US" sz="2800" dirty="0">
                <a:solidFill>
                  <a:schemeClr val="tx1"/>
                </a:solidFill>
                <a:ea typeface="MS UI Gothic" panose="020B0600070205080204" pitchFamily="34" charset="-128"/>
              </a:rPr>
              <a:t>‘Of course you must love me. As the moons/ months come and go, love will surely abide.’</a:t>
            </a:r>
          </a:p>
          <a:p>
            <a:pPr algn="l"/>
            <a:r>
              <a:rPr lang="ja-JP" altLang="en-US" sz="280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「いかにもあなたは私に恋しているだろう。改まる月が流れて行くので、恋しいことだろう。」</a:t>
            </a:r>
            <a:endParaRPr lang="en-US" altLang="ja-JP" sz="2800" dirty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l"/>
            <a:endParaRPr lang="en-US" altLang="ja-JP" sz="2200" u="sng" dirty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6F1B21C4-FC88-6447-9DD1-0BE3DE1D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C76E57-6EC2-A944-949E-77A5040A4D17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6F5E1-CDA4-68B2-5284-F58D6D8F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F98B8E-4232-CD40-8AA6-2B4E93CA7070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77AAD-3258-D2D3-D478-398F8527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DDBF1578-1609-8D42-B4CE-BD01ADE1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/>
          <a:lstStyle/>
          <a:p>
            <a:r>
              <a:rPr lang="en-US" altLang="ja-JP" sz="3200" dirty="0">
                <a:ea typeface="ＭＳ Ｐゴシック" panose="020B0600070205080204" pitchFamily="34" charset="-128"/>
              </a:rPr>
              <a:t>The EOJ adnominal suffix: Data (</a:t>
            </a:r>
            <a:r>
              <a:rPr lang="en-US" altLang="ja-JP" sz="3200" dirty="0" err="1">
                <a:ea typeface="ＭＳ Ｐゴシック" panose="020B0600070205080204" pitchFamily="34" charset="-128"/>
              </a:rPr>
              <a:t>Ikier</a:t>
            </a:r>
            <a:r>
              <a:rPr lang="en-US" altLang="ja-JP" sz="3200" dirty="0">
                <a:ea typeface="ＭＳ Ｐゴシック" panose="020B0600070205080204" pitchFamily="34" charset="-128"/>
              </a:rPr>
              <a:t> 2006) 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8CE0-FF67-B649-871C-4D2ABB2B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1837"/>
            <a:ext cx="8686800" cy="55165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52 examples of adnominal </a:t>
            </a:r>
            <a:r>
              <a:rPr lang="en-US" sz="2800" dirty="0">
                <a:solidFill>
                  <a:srgbClr val="0070C0"/>
                </a:solidFill>
              </a:rPr>
              <a:t>-o</a:t>
            </a:r>
          </a:p>
          <a:p>
            <a:pPr>
              <a:defRPr/>
            </a:pPr>
            <a:r>
              <a:rPr lang="en-US" sz="2800" dirty="0"/>
              <a:t>30 (36) involve auxiliary verbs with stem final /a/:</a:t>
            </a:r>
          </a:p>
          <a:p>
            <a:pPr lvl="1">
              <a:defRPr/>
            </a:pPr>
            <a:r>
              <a:rPr lang="en-US" dirty="0"/>
              <a:t>20 after future </a:t>
            </a:r>
            <a:r>
              <a:rPr lang="en-US" dirty="0">
                <a:solidFill>
                  <a:srgbClr val="0070C0"/>
                </a:solidFill>
              </a:rPr>
              <a:t>-a</a:t>
            </a:r>
            <a:r>
              <a:rPr lang="en-US" dirty="0"/>
              <a:t>m-, 5 after tentative -un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m-</a:t>
            </a:r>
          </a:p>
          <a:p>
            <a:pPr lvl="1">
              <a:defRPr/>
            </a:pPr>
            <a:r>
              <a:rPr lang="en-US" dirty="0"/>
              <a:t>3 after negative </a:t>
            </a:r>
            <a:r>
              <a:rPr lang="en-US" dirty="0">
                <a:solidFill>
                  <a:srgbClr val="0070C0"/>
                </a:solidFill>
              </a:rPr>
              <a:t>-a</a:t>
            </a:r>
            <a:r>
              <a:rPr lang="en-US" dirty="0"/>
              <a:t>n-, 2 after progressive 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dirty="0" err="1"/>
              <a:t>r</a:t>
            </a:r>
            <a:r>
              <a:rPr lang="en-US" dirty="0"/>
              <a:t>-</a:t>
            </a:r>
          </a:p>
          <a:p>
            <a:pPr lvl="1">
              <a:defRPr/>
            </a:pPr>
            <a:r>
              <a:rPr lang="en-US" dirty="0"/>
              <a:t>6 after perfective -n- &lt; *</a:t>
            </a:r>
            <a:r>
              <a:rPr lang="en-US" dirty="0" err="1"/>
              <a:t>n</a:t>
            </a:r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dirty="0"/>
              <a:t>-</a:t>
            </a:r>
          </a:p>
          <a:p>
            <a:pPr>
              <a:defRPr/>
            </a:pPr>
            <a:r>
              <a:rPr lang="en-US" sz="2800" dirty="0"/>
              <a:t>11 involve main verbs with stem-final /</a:t>
            </a:r>
            <a:r>
              <a:rPr lang="en-US" sz="2800" dirty="0">
                <a:solidFill>
                  <a:srgbClr val="0070C0"/>
                </a:solidFill>
              </a:rPr>
              <a:t>a</a:t>
            </a:r>
            <a:r>
              <a:rPr lang="en-US" sz="2800" dirty="0"/>
              <a:t>/</a:t>
            </a:r>
          </a:p>
          <a:p>
            <a:pPr>
              <a:defRPr/>
            </a:pPr>
            <a:r>
              <a:rPr lang="en-US" sz="2800" dirty="0"/>
              <a:t>4 involve stem final /</a:t>
            </a:r>
            <a:r>
              <a:rPr lang="en-US" sz="2800" dirty="0" err="1"/>
              <a:t>i</a:t>
            </a:r>
            <a:r>
              <a:rPr lang="en-US" sz="2800" dirty="0"/>
              <a:t>/ or /u/, which may come from *</a:t>
            </a:r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dirty="0"/>
              <a:t> or *</a:t>
            </a:r>
            <a:r>
              <a:rPr lang="en-US" sz="2800" dirty="0">
                <a:solidFill>
                  <a:srgbClr val="0070C0"/>
                </a:solidFill>
              </a:rPr>
              <a:t>o</a:t>
            </a:r>
            <a:r>
              <a:rPr lang="en-US" sz="2800" dirty="0"/>
              <a:t> by mid vowel raising.</a:t>
            </a:r>
          </a:p>
          <a:p>
            <a:pPr>
              <a:defRPr/>
            </a:pPr>
            <a:r>
              <a:rPr lang="en-US" sz="2800" dirty="0"/>
              <a:t>Only 1 comes after possible stem-final /</a:t>
            </a:r>
            <a:r>
              <a:rPr lang="en-US" sz="2800" dirty="0" err="1"/>
              <a:t>ə</a:t>
            </a:r>
            <a:r>
              <a:rPr lang="en-US" sz="2800" dirty="0"/>
              <a:t>/, but in this example, </a:t>
            </a:r>
            <a:r>
              <a:rPr lang="en-US" sz="2800" dirty="0" err="1"/>
              <a:t>əməp</a:t>
            </a:r>
            <a:r>
              <a:rPr lang="en-US" sz="2800" dirty="0"/>
              <a:t>-o, the stem-final vowel, although historically *, has merged with /</a:t>
            </a:r>
            <a:r>
              <a:rPr lang="en-US" sz="2800" dirty="0">
                <a:solidFill>
                  <a:srgbClr val="0070C0"/>
                </a:solidFill>
              </a:rPr>
              <a:t>o</a:t>
            </a:r>
            <a:r>
              <a:rPr lang="en-US" sz="2800" dirty="0"/>
              <a:t>/ in EOJ.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4BECF9E2-ACBC-7246-B066-7F60DF3CC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FDF22A-5C49-D543-B03D-ACAC7271BF50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ja-JP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7EC2C-FA4E-EF3B-8F73-8A702A26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915214-9696-9E4B-A66D-08F89939DB77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674BC-29B3-2689-6FBE-7D0E63D1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DDBF1578-1609-8D42-B4CE-BD01ADE1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/>
          <a:lstStyle/>
          <a:p>
            <a:r>
              <a:rPr lang="en-US" altLang="ja-JP" sz="3200" dirty="0">
                <a:ea typeface="ＭＳ Ｐゴシック" panose="020B0600070205080204" pitchFamily="34" charset="-128"/>
              </a:rPr>
              <a:t>The EOJ adnominal suffix: Conclusion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8CE0-FF67-B649-871C-4D2ABB2B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1837"/>
            <a:ext cx="8686800" cy="55165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Rather than preserving the older adnominal suffix </a:t>
            </a:r>
          </a:p>
          <a:p>
            <a:pPr marL="0" indent="0">
              <a:buNone/>
              <a:defRPr/>
            </a:pPr>
            <a:r>
              <a:rPr lang="en-US" sz="2800" dirty="0"/>
              <a:t>    *-o, EOJ may preserve the original harmonic alternation  </a:t>
            </a:r>
          </a:p>
          <a:p>
            <a:pPr marL="0" indent="0">
              <a:buNone/>
              <a:defRPr/>
            </a:pPr>
            <a:r>
              <a:rPr lang="en-US" sz="2800" dirty="0"/>
              <a:t>     in a productive inflectional suffix.</a:t>
            </a:r>
          </a:p>
          <a:p>
            <a:pPr>
              <a:defRPr/>
            </a:pPr>
            <a:r>
              <a:rPr lang="en-US" sz="2800" dirty="0"/>
              <a:t>The apparent sporadicity of the -</a:t>
            </a:r>
            <a:r>
              <a:rPr lang="en-US" sz="2800" dirty="0">
                <a:solidFill>
                  <a:srgbClr val="0070C0"/>
                </a:solidFill>
              </a:rPr>
              <a:t>o</a:t>
            </a:r>
            <a:r>
              <a:rPr lang="en-US" sz="2800" dirty="0"/>
              <a:t> allomorph is in fact phonologically conditioned.</a:t>
            </a:r>
          </a:p>
          <a:p>
            <a:pPr>
              <a:defRPr/>
            </a:pPr>
            <a:r>
              <a:rPr lang="en-US" sz="2800" dirty="0"/>
              <a:t>Inflectional affixes such as the adjectival suffixes -ki (adnominal), -</a:t>
            </a:r>
            <a:r>
              <a:rPr lang="en-US" sz="2800" dirty="0" err="1"/>
              <a:t>si</a:t>
            </a:r>
            <a:r>
              <a:rPr lang="en-US" sz="2800" dirty="0"/>
              <a:t> (conclusive ), and -</a:t>
            </a:r>
            <a:r>
              <a:rPr lang="en-US" sz="2800" dirty="0" err="1"/>
              <a:t>ku</a:t>
            </a:r>
            <a:r>
              <a:rPr lang="en-US" sz="2800" dirty="0"/>
              <a:t> (infinitive) may reflect </a:t>
            </a:r>
            <a:r>
              <a:rPr lang="en-US" sz="2800" dirty="0" err="1"/>
              <a:t>aharmonism</a:t>
            </a:r>
            <a:r>
              <a:rPr lang="en-US" sz="2800" dirty="0"/>
              <a:t> of consonant-initial suffixes, as in Late Middle Korean.</a:t>
            </a:r>
          </a:p>
          <a:p>
            <a:pPr>
              <a:defRPr/>
            </a:pPr>
            <a:r>
              <a:rPr lang="en-US" sz="2800" dirty="0"/>
              <a:t>Inflectional categories such as the </a:t>
            </a:r>
            <a:r>
              <a:rPr lang="en-US" sz="2800" dirty="0" err="1"/>
              <a:t>irrealis</a:t>
            </a:r>
            <a:r>
              <a:rPr lang="en-US" sz="2800" dirty="0"/>
              <a:t> (</a:t>
            </a:r>
            <a:r>
              <a:rPr lang="en-US" sz="2800" dirty="0" err="1"/>
              <a:t>mizenkei</a:t>
            </a:r>
            <a:r>
              <a:rPr lang="en-US" sz="2800" dirty="0"/>
              <a:t>) result from rebracketing of the suffix-initial vowel (e.g. negative V–an- &gt; V-a-n, passive V-</a:t>
            </a:r>
            <a:r>
              <a:rPr lang="en-US" sz="2800" dirty="0" err="1"/>
              <a:t>ar</a:t>
            </a:r>
            <a:r>
              <a:rPr lang="en-US" sz="2800" dirty="0"/>
              <a:t>/j- &gt; V-a-r/j-).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4BECF9E2-ACBC-7246-B066-7F60DF3CC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FDF22A-5C49-D543-B03D-ACAC7271BF50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ja-JP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7EC2C-FA4E-EF3B-8F73-8A702A26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915214-9696-9E4B-A66D-08F89939DB77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674BC-29B3-2689-6FBE-7D0E63D1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4275471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5637-EAA4-DA57-779A-A51A84A0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3200" dirty="0">
                <a:ea typeface="MS UI Gothic" panose="020B0600070205080204" pitchFamily="34" charset="-128"/>
              </a:rPr>
              <a:t>6.	</a:t>
            </a:r>
            <a:r>
              <a:rPr lang="en-US" altLang="ja-JP" sz="3200" b="1" dirty="0">
                <a:ea typeface="MS UI Gothic" panose="020B0600070205080204" pitchFamily="34" charset="-128"/>
              </a:rPr>
              <a:t>Arisaka’s Laws 1 and 3 as Reflexes </a:t>
            </a:r>
            <a:br>
              <a:rPr lang="en-US" altLang="ja-JP" sz="3200" b="1" dirty="0">
                <a:ea typeface="MS UI Gothic" panose="020B0600070205080204" pitchFamily="34" charset="-128"/>
              </a:rPr>
            </a:br>
            <a:r>
              <a:rPr lang="en-US" altLang="ja-JP" sz="3200" b="1" dirty="0">
                <a:ea typeface="MS UI Gothic" panose="020B0600070205080204" pitchFamily="34" charset="-128"/>
              </a:rPr>
              <a:t>		of Tongue Root Harmony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80C4-311D-2F07-8CB4-BE59C3E1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Vowel combination frequencies in disyllables in the Oxford-NINJAL Corpus of Old Japanese (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National Institute for Japanese Language and Linguistics 2020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) 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55C5-C921-A264-B340-67E1FAD9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5DA8C-4627-144D-8F21-DC06A6C22DEA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8DE7-92F9-E6CB-DEEF-1C2E49E1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D2A0-1C60-FEA2-FD93-248E9094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0DDD0-F692-7C70-FFEE-005EA8A2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7848600" cy="32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6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868362"/>
          </a:xfrm>
        </p:spPr>
        <p:txBody>
          <a:bodyPr/>
          <a:lstStyle/>
          <a:p>
            <a:r>
              <a:rPr lang="en-US" altLang="ko-KR" sz="3600" b="1" dirty="0"/>
              <a:t>1. Palatal and Tongue Root Harmony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435280" cy="4952999"/>
          </a:xfrm>
        </p:spPr>
        <p:txBody>
          <a:bodyPr>
            <a:normAutofit lnSpcReduction="10000"/>
          </a:bodyPr>
          <a:lstStyle/>
          <a:p>
            <a:pPr lvl="2"/>
            <a:endParaRPr lang="en-US" altLang="ko-KR" dirty="0"/>
          </a:p>
          <a:p>
            <a:r>
              <a:rPr lang="en-US" altLang="ko-KR" b="1" dirty="0"/>
              <a:t>Turkish</a:t>
            </a:r>
            <a:r>
              <a:rPr lang="en-US" altLang="ko-KR" dirty="0"/>
              <a:t> (Turkic; </a:t>
            </a:r>
            <a:r>
              <a:rPr lang="en-US" altLang="ko-KR" b="1" dirty="0"/>
              <a:t>Palatal/</a:t>
            </a:r>
            <a:r>
              <a:rPr lang="en-US" altLang="ko-KR" b="1" dirty="0" err="1"/>
              <a:t>Backness</a:t>
            </a:r>
            <a:r>
              <a:rPr lang="en-US" altLang="ko-KR" b="1" dirty="0"/>
              <a:t> Harmony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	Set A		</a:t>
            </a:r>
            <a:r>
              <a:rPr lang="en-US" altLang="ko-KR" dirty="0" err="1"/>
              <a:t>i</a:t>
            </a:r>
            <a:r>
              <a:rPr lang="en-US" altLang="ko-KR" dirty="0"/>
              <a:t>	ü	e	ö	[-back]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	Set B		ɨ	u	a	o	[+back]</a:t>
            </a:r>
            <a:endParaRPr lang="ko-KR" altLang="ko-KR" dirty="0"/>
          </a:p>
          <a:p>
            <a:pPr lvl="2"/>
            <a:endParaRPr lang="en-US" altLang="ko-KR" dirty="0"/>
          </a:p>
          <a:p>
            <a:r>
              <a:rPr lang="en-US" altLang="ko-KR" b="1" dirty="0"/>
              <a:t>Ewen</a:t>
            </a:r>
            <a:r>
              <a:rPr lang="en-US" altLang="ko-KR" dirty="0"/>
              <a:t> (North </a:t>
            </a:r>
            <a:r>
              <a:rPr lang="en-US" altLang="ko-KR" dirty="0" err="1"/>
              <a:t>Tungusic</a:t>
            </a:r>
            <a:r>
              <a:rPr lang="en-US" altLang="ko-KR" dirty="0"/>
              <a:t>; </a:t>
            </a:r>
            <a:r>
              <a:rPr lang="en-US" altLang="ko-KR" b="1" dirty="0"/>
              <a:t>Tongue Root Harmony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de-DE" altLang="ko-KR" dirty="0"/>
              <a:t>	Set A		i	ə	u	o	[-RTR]</a:t>
            </a:r>
            <a:endParaRPr lang="ko-KR" altLang="ko-KR" dirty="0"/>
          </a:p>
          <a:p>
            <a:pPr marL="0" indent="0">
              <a:buNone/>
            </a:pPr>
            <a:r>
              <a:rPr lang="de-DE" altLang="ko-KR" dirty="0"/>
              <a:t>	Set B		ɪ	a	ʊ	ɔ</a:t>
            </a:r>
            <a:r>
              <a:rPr lang="en-US" altLang="ko-KR" dirty="0"/>
              <a:t> 	[+RTR]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Novikova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 1960; J Kim 2011; Kang &amp; Ko 2011)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4CA1-0408-5D52-71A1-852873E2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F50963-DEF6-7044-8BDE-36FD913B3259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7C24-E3C7-292B-6BF3-7C70E9A0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65A7-2C27-FC45-64BD-27AC6F65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694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funnel chart&#10;&#10;Description automatically generated">
            <a:extLst>
              <a:ext uri="{FF2B5EF4-FFF2-40B4-BE49-F238E27FC236}">
                <a16:creationId xmlns:a16="http://schemas.microsoft.com/office/drawing/2014/main" id="{473894D8-FF05-DC0C-0C43-11E94524D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0" y="685800"/>
            <a:ext cx="8089900" cy="5332560"/>
          </a:xfrm>
          <a:ln>
            <a:solidFill>
              <a:srgbClr val="FF000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1720-0C75-4A36-40F0-96624F02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71A213-3A86-2E91-B6F6-17C44B6C3CB3}"/>
                  </a:ext>
                </a:extLst>
              </p14:cNvPr>
              <p14:cNvContentPartPr/>
              <p14:nvPr/>
            </p14:nvContentPartPr>
            <p14:xfrm>
              <a:off x="7042138" y="-26088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71A213-3A86-2E91-B6F6-17C44B6C3C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8138" y="-3688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380477-95CC-2A5D-E560-99A35B85A259}"/>
                  </a:ext>
                </a:extLst>
              </p14:cNvPr>
              <p14:cNvContentPartPr/>
              <p14:nvPr/>
            </p14:nvContentPartPr>
            <p14:xfrm>
              <a:off x="4026058" y="-21149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380477-95CC-2A5D-E560-99A35B85A2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2418" y="-3194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D620DC7-2D96-BAD1-725F-B5B176FE2433}"/>
                  </a:ext>
                </a:extLst>
              </p14:cNvPr>
              <p14:cNvContentPartPr/>
              <p14:nvPr/>
            </p14:nvContentPartPr>
            <p14:xfrm>
              <a:off x="858778" y="5605610"/>
              <a:ext cx="234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D620DC7-2D96-BAD1-725F-B5B176FE24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861" y="5497610"/>
                <a:ext cx="3418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1B28E9-2619-505B-3D01-4DD0B11812E9}"/>
                  </a:ext>
                </a:extLst>
              </p14:cNvPr>
              <p14:cNvContentPartPr/>
              <p14:nvPr/>
            </p14:nvContentPartPr>
            <p14:xfrm>
              <a:off x="843756" y="5943600"/>
              <a:ext cx="229320" cy="19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1B28E9-2619-505B-3D01-4DD0B11812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756" y="5837600"/>
                <a:ext cx="336960" cy="230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30C948-066E-4542-D8F1-25D9AD01DB74}"/>
                  </a:ext>
                </a:extLst>
              </p14:cNvPr>
              <p14:cNvContentPartPr/>
              <p14:nvPr/>
            </p14:nvContentPartPr>
            <p14:xfrm>
              <a:off x="873178" y="1722427"/>
              <a:ext cx="228240" cy="3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30C948-066E-4542-D8F1-25D9AD01DB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9538" y="1614427"/>
                <a:ext cx="3358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29642F-C766-92D5-60BF-F7B2EF0745BC}"/>
                  </a:ext>
                </a:extLst>
              </p14:cNvPr>
              <p14:cNvContentPartPr/>
              <p14:nvPr/>
            </p14:nvContentPartPr>
            <p14:xfrm>
              <a:off x="883618" y="2577067"/>
              <a:ext cx="224640" cy="1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29642F-C766-92D5-60BF-F7B2EF0745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618" y="2469427"/>
                <a:ext cx="3322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512C075-C8D0-2FAC-8C99-73E4C80C3BB0}"/>
                  </a:ext>
                </a:extLst>
              </p14:cNvPr>
              <p14:cNvContentPartPr/>
              <p14:nvPr/>
            </p14:nvContentPartPr>
            <p14:xfrm>
              <a:off x="870298" y="2009707"/>
              <a:ext cx="222840" cy="3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512C075-C8D0-2FAC-8C99-73E4C80C3B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298" y="1902067"/>
                <a:ext cx="330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A6FC0F-F1B3-ABAC-59DF-672749B6A21D}"/>
                  </a:ext>
                </a:extLst>
              </p14:cNvPr>
              <p14:cNvContentPartPr/>
              <p14:nvPr/>
            </p14:nvContentPartPr>
            <p14:xfrm>
              <a:off x="874618" y="2301307"/>
              <a:ext cx="246600" cy="3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A6FC0F-F1B3-ABAC-59DF-672749B6A2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0978" y="2193667"/>
                <a:ext cx="354240" cy="218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650E8-A4EF-EB5E-25DE-F65D19A9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5E3A2-9DE5-3C4F-840B-2450C9894480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4EADE-23B6-5E97-C49C-0B195026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556837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2735-68AB-C8BF-611E-159A5854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457199"/>
          </a:xfrm>
        </p:spPr>
        <p:txBody>
          <a:bodyPr/>
          <a:lstStyle/>
          <a:p>
            <a:r>
              <a:rPr lang="en-US" sz="3200" b="1" dirty="0"/>
              <a:t>Counts of the 8 OJ vocalic nuclei in the ONCOJ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A4F2AA50-E0B2-E875-32EC-566DEF4F2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720" y="1295400"/>
            <a:ext cx="7093022" cy="48307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F914E-C463-4A86-7F14-B7A039BA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C7458-F0A4-027B-A66D-5046C395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F3F94-BE17-0542-9A3A-056182CA955F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93AB-5CD3-8FB9-D86D-C96E00A1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9B4A2-E9D3-9C15-BD75-E5F1D726EEC8}"/>
              </a:ext>
            </a:extLst>
          </p:cNvPr>
          <p:cNvSpPr txBox="1"/>
          <p:nvPr/>
        </p:nvSpPr>
        <p:spPr>
          <a:xfrm>
            <a:off x="3429000" y="10652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uj</a:t>
            </a:r>
            <a:r>
              <a:rPr lang="en-US" sz="20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ACF26-0824-786D-C2B4-A379AF22527B}"/>
              </a:ext>
            </a:extLst>
          </p:cNvPr>
          <p:cNvSpPr txBox="1"/>
          <p:nvPr/>
        </p:nvSpPr>
        <p:spPr>
          <a:xfrm>
            <a:off x="4043431" y="1050926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0156C-0A51-13B4-D98A-011F0E27B7AB}"/>
              </a:ext>
            </a:extLst>
          </p:cNvPr>
          <p:cNvSpPr txBox="1"/>
          <p:nvPr/>
        </p:nvSpPr>
        <p:spPr>
          <a:xfrm>
            <a:off x="4912881" y="105092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ej</a:t>
            </a:r>
            <a:r>
              <a:rPr lang="en-US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5A2D8-3EBD-954D-871E-6FCB142EB542}"/>
              </a:ext>
            </a:extLst>
          </p:cNvPr>
          <p:cNvSpPr txBox="1"/>
          <p:nvPr/>
        </p:nvSpPr>
        <p:spPr>
          <a:xfrm>
            <a:off x="5522548" y="1036639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CE22D-7AEF-5518-8051-FD52CF8C196B}"/>
              </a:ext>
            </a:extLst>
          </p:cNvPr>
          <p:cNvSpPr txBox="1"/>
          <p:nvPr/>
        </p:nvSpPr>
        <p:spPr>
          <a:xfrm>
            <a:off x="6337358" y="1036640"/>
            <a:ext cx="72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ə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2355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AFA5-3BFF-55DB-160D-760399A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68362"/>
          </a:xfrm>
        </p:spPr>
        <p:txBody>
          <a:bodyPr/>
          <a:lstStyle/>
          <a:p>
            <a:r>
              <a:rPr lang="en-US" sz="3200" b="1" dirty="0"/>
              <a:t>Arisaka’s 1</a:t>
            </a:r>
            <a:r>
              <a:rPr lang="en-US" sz="3200" b="1" baseline="30000" dirty="0"/>
              <a:t>st</a:t>
            </a:r>
            <a:r>
              <a:rPr lang="en-US" sz="3200" b="1" dirty="0"/>
              <a:t> Law as reflected in the ONCOJ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5A7D-AE50-9333-5F7C-0D3D1481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5FACC-CEB4-BC4F-BC23-1566832D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F2EAAD-AF4F-EA4F-A3D6-FC89F46A6B80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A0ED-6EEA-D9D3-7E61-E864CDAD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2F57F-83F6-7C4C-AEC1-EF53568C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3163"/>
          </a:xfrm>
        </p:spPr>
        <p:txBody>
          <a:bodyPr/>
          <a:lstStyle/>
          <a:p>
            <a:r>
              <a:rPr lang="en-US" altLang="en-US" sz="3200" dirty="0" err="1">
                <a:ea typeface="ＭＳ Ｐゴシック" panose="020B0600070205080204" pitchFamily="34" charset="-128"/>
              </a:rPr>
              <a:t>ə</a:t>
            </a:r>
            <a:r>
              <a:rPr lang="en-US" dirty="0"/>
              <a:t>…o	3 potential counterexamples, 1 real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trike="sngStrike" dirty="0" err="1"/>
              <a:t>m</a:t>
            </a:r>
            <a:r>
              <a:rPr lang="en-US" altLang="en-US" sz="3200" strike="sngStrike" dirty="0" err="1">
                <a:ea typeface="ＭＳ Ｐゴシック" panose="020B0600070205080204" pitchFamily="34" charset="-128"/>
              </a:rPr>
              <a:t>ə</a:t>
            </a:r>
            <a:r>
              <a:rPr lang="en-US" altLang="en-US" strike="sngStrike" dirty="0">
                <a:ea typeface="ＭＳ Ｐゴシック" panose="020B0600070205080204" pitchFamily="34" charset="-128"/>
              </a:rPr>
              <a:t>/</a:t>
            </a:r>
            <a:r>
              <a:rPr lang="en-US" altLang="en-US" strike="sngStrike" dirty="0" err="1">
                <a:ea typeface="ＭＳ Ｐゴシック" panose="020B0600070205080204" pitchFamily="34" charset="-128"/>
              </a:rPr>
              <a:t>o</a:t>
            </a:r>
            <a:r>
              <a:rPr lang="en-US" strike="sngStrike" dirty="0" err="1"/>
              <a:t>ko</a:t>
            </a:r>
            <a:r>
              <a:rPr lang="en-US" strike="sngStrike" dirty="0"/>
              <a:t>  ‘partner, bridegroom’ (EMJ </a:t>
            </a:r>
            <a:r>
              <a:rPr lang="en-US" strike="sngStrike" dirty="0" err="1"/>
              <a:t>muko</a:t>
            </a:r>
            <a:r>
              <a:rPr lang="en-US" strike="sngStrike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ə</a:t>
            </a:r>
            <a:r>
              <a:rPr lang="en-US" altLang="en-US" dirty="0">
                <a:ea typeface="ＭＳ Ｐゴシック" panose="020B0600070205080204" pitchFamily="34" charset="-128"/>
              </a:rPr>
              <a:t>/</a:t>
            </a:r>
            <a:r>
              <a:rPr lang="en-US" altLang="en-US" dirty="0" err="1">
                <a:ea typeface="ＭＳ Ｐゴシック" panose="020B0600070205080204" pitchFamily="34" charset="-128"/>
              </a:rPr>
              <a:t>o</a:t>
            </a:r>
            <a:r>
              <a:rPr lang="en-US" dirty="0" err="1"/>
              <a:t>to</a:t>
            </a:r>
            <a:r>
              <a:rPr lang="en-US" dirty="0"/>
              <a:t>    ‘time, interval’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ək</a:t>
            </a:r>
            <a:r>
              <a:rPr lang="en-US" dirty="0" err="1"/>
              <a:t>o</a:t>
            </a:r>
            <a:r>
              <a:rPr lang="en-US" dirty="0"/>
              <a:t>        placename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o…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ə</a:t>
            </a:r>
            <a:r>
              <a:rPr lang="en-US" dirty="0"/>
              <a:t>	3 potential counterexamples, 0 real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</a:t>
            </a:r>
            <a:r>
              <a:rPr lang="en-US" altLang="en-US" dirty="0" err="1">
                <a:ea typeface="ＭＳ Ｐゴシック" panose="020B0600070205080204" pitchFamily="34" charset="-128"/>
              </a:rPr>
              <a:t>os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ə</a:t>
            </a:r>
            <a:r>
              <a:rPr lang="en-US" dirty="0"/>
              <a:t>  variant spelling of focus particle </a:t>
            </a:r>
            <a:r>
              <a:rPr lang="en-US" dirty="0" err="1"/>
              <a:t>k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ə</a:t>
            </a:r>
            <a:r>
              <a:rPr lang="en-US" dirty="0" err="1"/>
              <a:t>s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</a:t>
            </a:r>
            <a:r>
              <a:rPr lang="en-US" altLang="en-US" dirty="0" err="1">
                <a:ea typeface="ＭＳ Ｐゴシック" panose="020B0600070205080204" pitchFamily="34" charset="-128"/>
              </a:rPr>
              <a:t>or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ə</a:t>
            </a:r>
            <a:r>
              <a:rPr lang="en-US" dirty="0"/>
              <a:t>  EOJ, meaning unclear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jor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ə</a:t>
            </a:r>
            <a:r>
              <a:rPr lang="en-US" dirty="0"/>
              <a:t>  EOJ ‘evening’ (WOJ </a:t>
            </a:r>
            <a:r>
              <a:rPr lang="en-US" dirty="0" err="1"/>
              <a:t>joru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23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AFA5-3BFF-55DB-160D-760399A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68362"/>
          </a:xfrm>
        </p:spPr>
        <p:txBody>
          <a:bodyPr/>
          <a:lstStyle/>
          <a:p>
            <a:r>
              <a:rPr lang="en-US" sz="3200" b="1" dirty="0"/>
              <a:t>Arisaka’s 3</a:t>
            </a:r>
            <a:r>
              <a:rPr lang="en-US" sz="3200" b="1" baseline="30000" dirty="0"/>
              <a:t>rd</a:t>
            </a:r>
            <a:r>
              <a:rPr lang="en-US" sz="3200" b="1" dirty="0"/>
              <a:t> Law as reflected in the ONCOJ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5A7D-AE50-9333-5F7C-0D3D1481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43</a:t>
            </a:fld>
            <a:endParaRPr lang="en-US" altLang="ja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5FACC-CEB4-BC4F-BC23-1566832D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F2EAAD-AF4F-EA4F-A3D6-FC89F46A6B80}" type="datetime1">
              <a:rPr lang="en-US" altLang="ja-JP" smtClean="0"/>
              <a:t>3/11/23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A0ED-6EEA-D9D3-7E61-E864CDAD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2F57F-83F6-7C4C-AEC1-EF53568C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3163"/>
          </a:xfrm>
        </p:spPr>
        <p:txBody>
          <a:bodyPr/>
          <a:lstStyle/>
          <a:p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ə</a:t>
            </a:r>
            <a:r>
              <a:rPr lang="en-US" sz="2800" dirty="0"/>
              <a:t>…</a:t>
            </a:r>
            <a:r>
              <a:rPr lang="en-US" sz="2800" dirty="0">
                <a:solidFill>
                  <a:srgbClr val="0070C0"/>
                </a:solidFill>
              </a:rPr>
              <a:t>a</a:t>
            </a:r>
            <a:r>
              <a:rPr lang="en-US" sz="2800" dirty="0"/>
              <a:t>	32 potential counterexamples.</a:t>
            </a:r>
          </a:p>
          <a:p>
            <a:pPr marL="0" indent="0">
              <a:buNone/>
            </a:pPr>
            <a:r>
              <a:rPr lang="en-US" sz="2800" dirty="0"/>
              <a:t>	A significant number are bimorphemic, e.g.</a:t>
            </a:r>
            <a:endParaRPr lang="en-US" sz="2800" strike="sngStrike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k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əj</a:t>
            </a:r>
            <a:r>
              <a:rPr lang="en-US" altLang="en-US" sz="2800" dirty="0">
                <a:ea typeface="ＭＳ Ｐゴシック" panose="020B0600070205080204" pitchFamily="34" charset="-128"/>
              </a:rPr>
              <a:t>-as-</a:t>
            </a:r>
            <a:r>
              <a:rPr lang="en-US" sz="2800" dirty="0"/>
              <a:t>    ‘</a:t>
            </a:r>
            <a:r>
              <a:rPr lang="en-US" sz="2800" dirty="0" err="1"/>
              <a:t>lie.down</a:t>
            </a:r>
            <a:r>
              <a:rPr lang="en-US" sz="2800" dirty="0"/>
              <a:t>-</a:t>
            </a:r>
            <a:r>
              <a:rPr lang="en-US" sz="2800" cap="small" dirty="0"/>
              <a:t>hon</a:t>
            </a:r>
            <a:r>
              <a:rPr lang="en-US" sz="2800" dirty="0"/>
              <a:t>’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a</a:t>
            </a:r>
            <a:r>
              <a:rPr lang="en-US" sz="2800" dirty="0"/>
              <a:t>…</a:t>
            </a: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ə</a:t>
            </a:r>
            <a:r>
              <a:rPr lang="en-US" sz="2800" dirty="0"/>
              <a:t>	38 potential counterexamples. 12 have the 	second vowel after a labial, where </a:t>
            </a:r>
            <a:r>
              <a:rPr lang="en-US" altLang="en-US" sz="2800" dirty="0">
                <a:ea typeface="ＭＳ Ｐゴシック" panose="020B0600070205080204" pitchFamily="34" charset="-128"/>
              </a:rPr>
              <a:t>o/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ə</a:t>
            </a:r>
            <a:r>
              <a:rPr lang="en-US" sz="2800" dirty="0"/>
              <a:t>  merge. 	Others are again bimorphemic, e.g. </a:t>
            </a:r>
            <a:r>
              <a:rPr lang="en-US" sz="2800" dirty="0" err="1"/>
              <a:t>jad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ə</a:t>
            </a:r>
            <a:r>
              <a:rPr lang="en-US" sz="2800" dirty="0" err="1"/>
              <a:t>r</a:t>
            </a:r>
            <a:r>
              <a:rPr lang="en-US" sz="2800" dirty="0"/>
              <a:t>- ‘lodge in’ 	&lt; ja ‘shelter’ + =</a:t>
            </a:r>
            <a:r>
              <a:rPr lang="en-US" sz="2800" dirty="0" err="1"/>
              <a:t>ni</a:t>
            </a:r>
            <a:r>
              <a:rPr lang="en-US" sz="2800" dirty="0"/>
              <a:t> </a:t>
            </a:r>
            <a:r>
              <a:rPr lang="en-US" sz="2800" cap="small" dirty="0"/>
              <a:t>locative</a:t>
            </a:r>
            <a:r>
              <a:rPr lang="en-US" sz="2800" dirty="0"/>
              <a:t>+ tor- ‘take’.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6008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F063-3797-7E10-F971-072FF7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03237"/>
          </a:xfrm>
        </p:spPr>
        <p:txBody>
          <a:bodyPr/>
          <a:lstStyle/>
          <a:p>
            <a:pPr algn="l"/>
            <a:r>
              <a:rPr lang="en-US" sz="3600" b="1" dirty="0"/>
              <a:t>7. Arisaka’s 2</a:t>
            </a:r>
            <a:r>
              <a:rPr lang="en-US" sz="3600" b="1" baseline="30000" dirty="0"/>
              <a:t>nd</a:t>
            </a:r>
            <a:r>
              <a:rPr lang="en-US" sz="3600" b="1" dirty="0"/>
              <a:t> law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BE1B8-0491-BBAB-FE38-20686B19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67235-3836-B3A4-68AC-40750603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/>
              <a:t>13 examples of </a:t>
            </a: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ə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…u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12 examples of </a:t>
            </a:r>
            <a:r>
              <a:rPr lang="en-US" sz="2800" dirty="0">
                <a:solidFill>
                  <a:srgbClr val="FF0000"/>
                </a:solidFill>
              </a:rPr>
              <a:t>u…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ə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Some of the scarcity of *[</a:t>
            </a:r>
            <a:r>
              <a:rPr lang="en-US" sz="2800" dirty="0">
                <a:solidFill>
                  <a:srgbClr val="FF0000"/>
                </a:solidFill>
              </a:rPr>
              <a:t>u…</a:t>
            </a: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ə</a:t>
            </a:r>
            <a:r>
              <a:rPr lang="en-US" altLang="en-US" sz="2800" dirty="0">
                <a:ea typeface="ＭＳ Ｐゴシック" panose="020B0600070205080204" pitchFamily="34" charset="-128"/>
              </a:rPr>
              <a:t>] can attributed to a proportion of OJ nonfinal </a:t>
            </a:r>
            <a:r>
              <a:rPr lang="en-US" sz="2800" dirty="0"/>
              <a:t>/</a:t>
            </a:r>
            <a:r>
              <a:rPr lang="en-US" sz="2800" dirty="0">
                <a:solidFill>
                  <a:srgbClr val="FF0000"/>
                </a:solidFill>
              </a:rPr>
              <a:t>u</a:t>
            </a:r>
            <a:r>
              <a:rPr lang="en-US" sz="2800" dirty="0"/>
              <a:t>/ originating from *</a:t>
            </a:r>
            <a:r>
              <a:rPr lang="en-US" sz="2800" dirty="0">
                <a:solidFill>
                  <a:srgbClr val="0070C0"/>
                </a:solidFill>
              </a:rPr>
              <a:t>o</a:t>
            </a:r>
            <a:r>
              <a:rPr lang="en-US" sz="2800" dirty="0"/>
              <a:t> by Mid Vowel Raising.</a:t>
            </a:r>
          </a:p>
          <a:p>
            <a:r>
              <a:rPr lang="en-US" sz="2800" dirty="0"/>
              <a:t>But hardly all. And the scarcity of *[</a:t>
            </a: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ə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…u</a:t>
            </a:r>
            <a:r>
              <a:rPr lang="en-US" altLang="en-US" sz="2800" dirty="0">
                <a:ea typeface="ＭＳ Ｐゴシック" panose="020B0600070205080204" pitchFamily="34" charset="-128"/>
              </a:rPr>
              <a:t>] cannot be explained this way.</a:t>
            </a:r>
          </a:p>
          <a:p>
            <a:r>
              <a:rPr lang="en-US" sz="2800" dirty="0">
                <a:ea typeface="ＭＳ Ｐゴシック" panose="020B0600070205080204" pitchFamily="34" charset="-128"/>
              </a:rPr>
              <a:t>There must have been a secondary co-occurrence restriction operating on rounded vowels.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25E7C-33F3-3B19-A3D4-8053FB5C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C1B08-0F06-0B4A-B324-46425C2C0FDF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BA22E-063C-5AD0-EB35-2A0AE8C4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579141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9DEFF871-9702-564B-8658-974A53FB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838200"/>
            <a:ext cx="6705600" cy="50506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C4046-5D3F-97CF-9467-46918E26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A9A3D1-CB66-579D-DF50-2F2EAC25F86A}"/>
                  </a:ext>
                </a:extLst>
              </p14:cNvPr>
              <p14:cNvContentPartPr/>
              <p14:nvPr/>
            </p14:nvContentPartPr>
            <p14:xfrm>
              <a:off x="1912014" y="2339467"/>
              <a:ext cx="1838520" cy="4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A9A3D1-CB66-579D-DF50-2F2EAC25F8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8014" y="2231827"/>
                <a:ext cx="1946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DA4EB0-45E6-AEE9-87FC-92E4A1976074}"/>
                  </a:ext>
                </a:extLst>
              </p14:cNvPr>
              <p14:cNvContentPartPr/>
              <p14:nvPr/>
            </p14:nvContentPartPr>
            <p14:xfrm>
              <a:off x="1890414" y="4368427"/>
              <a:ext cx="1670760" cy="9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DA4EB0-45E6-AEE9-87FC-92E4A19760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774" y="4260787"/>
                <a:ext cx="1778400" cy="3117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7FD9-075E-7C9F-87C3-5DFC1023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60CAC0-8BCC-C04A-93A2-D47D312A0EBB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7D2A2-99BF-B342-FE39-BDE51EF0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609606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F063-3797-7E10-F971-072FF7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03237"/>
          </a:xfrm>
        </p:spPr>
        <p:txBody>
          <a:bodyPr/>
          <a:lstStyle/>
          <a:p>
            <a:r>
              <a:rPr lang="en-US" sz="3600" dirty="0"/>
              <a:t>Arisaka’s 2</a:t>
            </a:r>
            <a:r>
              <a:rPr lang="en-US" sz="3600" baseline="30000" dirty="0"/>
              <a:t>nd</a:t>
            </a:r>
            <a:r>
              <a:rPr lang="en-US" sz="3600" dirty="0"/>
              <a:t> law and Labial </a:t>
            </a:r>
            <a:r>
              <a:rPr lang="en-US" sz="3600" dirty="0" err="1"/>
              <a:t>Attractiom</a:t>
            </a:r>
            <a:r>
              <a:rPr lang="en-US" sz="36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BE1B8-0491-BBAB-FE38-20686B19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67235-3836-B3A4-68AC-40750603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dirty="0"/>
              <a:t>“Labial” attraction is the traditional term used for both stem-internal and suffixal labial harmony in Turkic, Mongolic, and </a:t>
            </a:r>
            <a:r>
              <a:rPr lang="en-US" sz="2800" dirty="0" err="1"/>
              <a:t>Tungusic</a:t>
            </a:r>
            <a:r>
              <a:rPr lang="en-US" sz="2800" dirty="0"/>
              <a:t> (Vaux 1993)</a:t>
            </a:r>
          </a:p>
          <a:p>
            <a:r>
              <a:rPr lang="en-US" sz="2800" dirty="0"/>
              <a:t>None of the vestigial TR harmony languages discussed here give evidence for labial harmony.</a:t>
            </a:r>
          </a:p>
          <a:p>
            <a:r>
              <a:rPr lang="en-US" sz="2800" dirty="0"/>
              <a:t>But Dresher &amp; Nevins (2017) argue that stem-internal and suffixal labial harmony must be distinguished in Oroqen (</a:t>
            </a:r>
            <a:r>
              <a:rPr lang="en-US" sz="2800" dirty="0" err="1"/>
              <a:t>Tungusic</a:t>
            </a:r>
            <a:r>
              <a:rPr lang="en-US" sz="2800" dirty="0"/>
              <a:t>); the former is a morpheme structure condition.</a:t>
            </a:r>
          </a:p>
          <a:p>
            <a:r>
              <a:rPr lang="en-US" sz="2800" dirty="0"/>
              <a:t>A version of stem-internal labial attraction may have restricted co-occurrence of /u/ and</a:t>
            </a:r>
            <a:r>
              <a:rPr lang="en-US" altLang="en-US" sz="2800" dirty="0">
                <a:ea typeface="ＭＳ Ｐゴシック" panose="020B0600070205080204" pitchFamily="34" charset="-128"/>
              </a:rPr>
              <a:t> 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ə</a:t>
            </a:r>
            <a:r>
              <a:rPr lang="en-US" altLang="en-US" sz="2800" dirty="0">
                <a:ea typeface="ＭＳ Ｐゴシック" panose="020B0600070205080204" pitchFamily="34" charset="-128"/>
              </a:rPr>
              <a:t>/.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25E7C-33F3-3B19-A3D4-8053FB5C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C1B08-0F06-0B4A-B324-46425C2C0FDF}" type="datetime1">
              <a:rPr lang="en-US" altLang="ja-JP" smtClean="0"/>
              <a:t>3/11/23</a:t>
            </a:fld>
            <a:endParaRPr 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BA22E-063C-5AD0-EB35-2A0AE8C4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8935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B891-C824-3030-840F-292DEC0F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/>
              <a:t>9.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E4C6-BA95-9BFA-68C9-D9AB77AD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060950"/>
          </a:xfrm>
        </p:spPr>
        <p:txBody>
          <a:bodyPr/>
          <a:lstStyle/>
          <a:p>
            <a:r>
              <a:rPr lang="en-US" sz="2800" dirty="0"/>
              <a:t>A residual TR harmony analysis fits the shape of the OJ vowel system best.</a:t>
            </a:r>
          </a:p>
          <a:p>
            <a:r>
              <a:rPr lang="en-US" sz="2800" dirty="0"/>
              <a:t>An RTR-type alternation can be seen in deeply embedded derivational alternations.</a:t>
            </a:r>
          </a:p>
          <a:p>
            <a:r>
              <a:rPr lang="en-US" sz="2800" dirty="0"/>
              <a:t>An RTR-conditioned alternation may be visible in the EOJ adnominal alternation between -o and -u.</a:t>
            </a:r>
          </a:p>
          <a:p>
            <a:r>
              <a:rPr lang="en-US" sz="2800" dirty="0"/>
              <a:t>Stem internally, the RTR VH hypothesis accounts for Arisaka’s 1</a:t>
            </a:r>
            <a:r>
              <a:rPr lang="en-US" sz="2800" baseline="30000" dirty="0"/>
              <a:t>st</a:t>
            </a:r>
            <a:r>
              <a:rPr lang="en-US" sz="2800" dirty="0"/>
              <a:t> and 3</a:t>
            </a:r>
            <a:r>
              <a:rPr lang="en-US" sz="2800" baseline="30000" dirty="0"/>
              <a:t>rd</a:t>
            </a:r>
            <a:r>
              <a:rPr lang="en-US" sz="2800" dirty="0"/>
              <a:t> laws.</a:t>
            </a:r>
          </a:p>
          <a:p>
            <a:r>
              <a:rPr lang="en-US" sz="2800" dirty="0"/>
              <a:t>Arisaka’s 2</a:t>
            </a:r>
            <a:r>
              <a:rPr lang="en-US" sz="2800" baseline="30000" dirty="0"/>
              <a:t>nd</a:t>
            </a:r>
            <a:r>
              <a:rPr lang="en-US" sz="2800" dirty="0"/>
              <a:t> law suggests a co-occurrence restriction similar to so-called labial attraction in Turkic,  Mongolic and </a:t>
            </a:r>
            <a:r>
              <a:rPr lang="en-US" sz="2800" dirty="0" err="1"/>
              <a:t>Tungusic</a:t>
            </a:r>
            <a:r>
              <a:rPr lang="en-US" sz="2800" dirty="0"/>
              <a:t>, restricting *u and *o in the same 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94079-4820-DE11-985C-F8172E05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47</a:t>
            </a:fld>
            <a:endParaRPr lang="en-US" altLang="ja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6A3AA-9512-BAC4-BD96-1329147C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7E6C7-2D93-BF4E-88E5-D54C66499243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3C0AD-8B88-3B5F-A319-CA101F16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45014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D5E-3FFE-EAB3-64E0-06ECC964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457199"/>
          </a:xfrm>
        </p:spPr>
        <p:txBody>
          <a:bodyPr/>
          <a:lstStyle/>
          <a:p>
            <a:r>
              <a:rPr lang="en-US" sz="3200" b="1" dirty="0"/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E013-CC8E-8183-3434-E3B4CA1B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68" y="941344"/>
            <a:ext cx="8077200" cy="5211763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dirty="0">
                <a:effectLst/>
              </a:rPr>
              <a:t>Bentley, John.2012. Old Japanese. In Tranter, Nicolas (ed.). The Languages of Japan and Korea. Routledge. pp. 189–211. </a:t>
            </a:r>
          </a:p>
          <a:p>
            <a:pPr marL="0" indent="0" algn="l">
              <a:buNone/>
            </a:pPr>
            <a:r>
              <a:rPr lang="en-US" sz="2000" dirty="0" err="1">
                <a:effectLst/>
                <a:ea typeface="Times New Roman" panose="02020603050405020304" pitchFamily="18" charset="0"/>
              </a:rPr>
              <a:t>Frellesvig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, Bjarke 2012a. 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A History of the Japanese Language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ea typeface="Times New Roman" panose="02020603050405020304" pitchFamily="18" charset="0"/>
              </a:rPr>
              <a:t>Frellesvig</a:t>
            </a:r>
            <a:r>
              <a:rPr lang="en-US" sz="2000" dirty="0">
                <a:ea typeface="Times New Roman" panose="02020603050405020304" pitchFamily="18" charset="0"/>
              </a:rPr>
              <a:t>, Bjarke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2012b Chronological layering in proto-Japanese and pre-Old Japanese verb inflection.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Hattori, Shiro. 1976.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J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Myanmar Text" panose="020B0502040204020203" pitchFamily="34" charset="0"/>
              </a:rPr>
              <a:t>о̄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dai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nihongo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no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boin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taikei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to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boin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c</a:t>
            </a:r>
            <a:r>
              <a:rPr lang="en-US" sz="2000" dirty="0" err="1">
                <a:ea typeface="MS Mincho" panose="02020609040205080304" pitchFamily="49" charset="-128"/>
                <a:cs typeface="Myanmar Text" panose="020B0502040204020203" pitchFamily="34" charset="0"/>
              </a:rPr>
              <a:t>h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Myanmar Text" panose="020B0502040204020203" pitchFamily="34" charset="0"/>
              </a:rPr>
              <a:t>о̄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wa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[The vowel system of Old Japanese and vowel harmony]’, </a:t>
            </a:r>
            <a:r>
              <a:rPr lang="en-US" sz="2000" i="1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Gekkan</a:t>
            </a:r>
            <a:r>
              <a:rPr lang="en-US" sz="2000" i="1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</a:t>
            </a:r>
            <a:r>
              <a:rPr lang="en-US" sz="2000" i="1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gengo</a:t>
            </a:r>
            <a:r>
              <a:rPr lang="en-US" sz="2000" i="1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5(6): 2–14.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Hattori, Shiro. 1982. Vowel harmonies of the Altaic languages, Korean, and Japanese, </a:t>
            </a:r>
            <a:r>
              <a:rPr lang="en-US" sz="2000" i="1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Acta Orientalia </a:t>
            </a:r>
            <a:r>
              <a:rPr lang="en-US" sz="2000" i="1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Hungarica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36: 207–214.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Hayata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,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Teruhiro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(1980). ‘Non-Abstract Vowel Harmony in Manchu’, </a:t>
            </a:r>
            <a:r>
              <a:rPr lang="en-US" sz="2000" i="1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Gengo</a:t>
            </a:r>
            <a:r>
              <a:rPr lang="en-US" sz="2000" i="1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</a:t>
            </a:r>
            <a:r>
              <a:rPr lang="en-US" sz="2000" i="1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Kenkyu</a:t>
            </a:r>
            <a:r>
              <a:rPr lang="en-US" sz="2000" i="1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[Journal of the Linguistic Society of Japan] 77: 59–79.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Hayata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,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Teruhiro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(2006). ‘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Jōdai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Nihongo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boin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chōwa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obegaki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[Thoughts on vowel harmony in Old Japanese]’, </a:t>
            </a:r>
            <a:r>
              <a:rPr lang="en-US" sz="2000" i="1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Chikusi</a:t>
            </a:r>
            <a:r>
              <a:rPr lang="en-US" sz="2000" i="1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</a:t>
            </a:r>
            <a:r>
              <a:rPr lang="en-US" sz="2000" i="1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gogaku</a:t>
            </a:r>
            <a:r>
              <a:rPr lang="en-US" sz="2000" i="1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</a:t>
            </a:r>
            <a:r>
              <a:rPr lang="en-US" sz="2000" i="1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ronsō</a:t>
            </a:r>
            <a:r>
              <a:rPr lang="en-US" sz="2000" i="1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II: </a:t>
            </a:r>
            <a:r>
              <a:rPr lang="en-US" sz="2000" i="1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Nihongoshi</a:t>
            </a:r>
            <a:r>
              <a:rPr lang="en-US" sz="2000" i="1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 to </a:t>
            </a:r>
            <a:r>
              <a:rPr lang="en-US" sz="2000" i="1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hōgen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. Tokyo: Kazama </a:t>
            </a:r>
            <a:r>
              <a:rPr lang="en-US" sz="2000" dirty="0" err="1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shobō</a:t>
            </a:r>
            <a:r>
              <a:rPr lang="en-US" sz="2000" dirty="0">
                <a:effectLst/>
                <a:ea typeface="MS Mincho" panose="02020609040205080304" pitchFamily="49" charset="-128"/>
                <a:cs typeface="Myanmar Text" panose="020B0502040204020203" pitchFamily="34" charset="0"/>
              </a:rPr>
              <a:t>, 1–16.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北条</a:t>
            </a:r>
            <a:r>
              <a:rPr lang="zh-CN" altLang="en-US" sz="20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忠雄</a:t>
            </a:r>
            <a:r>
              <a:rPr lang="en-US" altLang="zh-CN" sz="20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en-US" altLang="zh-CN" sz="2000" b="0" i="0" dirty="0">
                <a:effectLst/>
                <a:ea typeface="MS PGothic" panose="020B0600070205080204" pitchFamily="34" charset="-128"/>
              </a:rPr>
              <a:t>1966.</a:t>
            </a:r>
            <a:r>
              <a:rPr lang="en-US" altLang="zh-CN" sz="20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zh-CN" altLang="en-US" sz="20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上代東国方言</a:t>
            </a:r>
            <a:r>
              <a:rPr lang="ja-JP" altLang="en-US" sz="2000" i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00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研究</a:t>
            </a:r>
            <a:r>
              <a:rPr lang="en-US" altLang="zh-CN" sz="20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zh-CN" altLang="en-US" sz="20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東京</a:t>
            </a:r>
            <a:r>
              <a:rPr lang="en-US" altLang="zh-CN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:</a:t>
            </a:r>
            <a:r>
              <a:rPr lang="en-US" altLang="zh-CN" sz="20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zh-CN" altLang="en-US" sz="20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日本学術振興会</a:t>
            </a:r>
            <a:r>
              <a:rPr lang="en-US" altLang="zh-CN" sz="20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zh-CN" altLang="en-US" sz="2000" b="0" i="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出版</a:t>
            </a:r>
            <a:endParaRPr lang="en-US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Myanmar Text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effectLst/>
                <a:ea typeface="Times New Roman" panose="02020603050405020304" pitchFamily="18" charset="0"/>
              </a:rPr>
              <a:t>Ikier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, Steven. 2006. </a:t>
            </a:r>
            <a:r>
              <a:rPr lang="en-US" sz="2000" dirty="0">
                <a:effectLst/>
              </a:rPr>
              <a:t>On the attributive and final predicate forms in Eastern Old Japanese. MA thesis, University of Hawai‘i.</a:t>
            </a:r>
          </a:p>
          <a:p>
            <a:pPr marL="0" indent="0">
              <a:buNone/>
            </a:pP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D0880-642D-A439-C115-951AC8CF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48</a:t>
            </a:fld>
            <a:endParaRPr lang="en-US" altLang="ja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15F8-427F-D377-2457-9FCEF8A4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83362"/>
            <a:ext cx="2133600" cy="138113"/>
          </a:xfrm>
        </p:spPr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6FA5-C07E-9502-0202-CDE84F28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81451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D5E-3FFE-EAB3-64E0-06ECC964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6"/>
            <a:ext cx="8305800" cy="547687"/>
          </a:xfrm>
        </p:spPr>
        <p:txBody>
          <a:bodyPr/>
          <a:lstStyle/>
          <a:p>
            <a:r>
              <a:rPr lang="en-US" sz="3200" b="1" dirty="0"/>
              <a:t>Selected References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E013-CC8E-8183-3434-E3B4CA1B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4214"/>
            <a:ext cx="8305800" cy="54419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Kim,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Juwon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1988.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Mo</a:t>
            </a:r>
            <a:r>
              <a:rPr lang="en-US" sz="20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ŭ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Batang" panose="02030600000101010101" pitchFamily="18" charset="-127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cohwa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wa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ŏ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lchwuk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Ko,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Seongyeon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. 2018. 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Tongue Root Harmony and Vowel Contrast in Northeast Asian Languages.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Ko, </a:t>
            </a:r>
            <a:r>
              <a:rPr lang="en-US" sz="2000" dirty="0" err="1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Seongyeon</a:t>
            </a:r>
            <a:r>
              <a:rPr lang="en-US" sz="2000" dirty="0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Joseph, Andrew, and John Whitman 2014. Comparative consequence of the tongue root harmony analysis of proto-</a:t>
            </a:r>
            <a:r>
              <a:rPr lang="en-US" sz="2000" dirty="0" err="1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Tungusic</a:t>
            </a:r>
            <a:r>
              <a:rPr lang="en-US" sz="2000" dirty="0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Proto-Mongolic, and Proto-Korean.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Miyake, Marc. 2003. Philological evidence for *e and *o in Pre-Old Japanese. </a:t>
            </a:r>
            <a:r>
              <a:rPr lang="en-US" sz="200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Diachronica</a:t>
            </a: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20:81-136.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National Institute for Japanese Language and Linguistics. 2020. Oxford-NINJAL Corpus of Old Japanese. http://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oncoj.ninjal.ac.jp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/ (accessed 9 March 2023).</a:t>
            </a:r>
            <a:endParaRPr lang="en-US" sz="20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Pellard</a:t>
            </a:r>
            <a:r>
              <a:rPr lang="en-US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Thomas 2013.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Ryūkyūan</a:t>
            </a:r>
            <a:r>
              <a:rPr lang="en-US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perspectives on the proto-Japanese vowel system.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Pellard</a:t>
            </a:r>
            <a:r>
              <a:rPr lang="en-US" sz="2000" dirty="0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Thomas 2013.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Ryū</a:t>
            </a:r>
            <a:r>
              <a:rPr lang="en-US" sz="2000" dirty="0" err="1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ky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ū</a:t>
            </a:r>
            <a:r>
              <a:rPr lang="en-US" sz="2000" dirty="0" err="1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</a:t>
            </a:r>
            <a:r>
              <a:rPr lang="en-US" sz="2000" dirty="0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and the reconstruction of proto-Japanese-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Ryū</a:t>
            </a:r>
            <a:r>
              <a:rPr lang="en-US" sz="2000" dirty="0" err="1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ky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ū</a:t>
            </a:r>
            <a:r>
              <a:rPr lang="en-US" sz="2000" dirty="0" err="1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</a:t>
            </a:r>
            <a:r>
              <a:rPr lang="en-US" sz="2000" dirty="0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D0880-642D-A439-C115-951AC8CF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49</a:t>
            </a:fld>
            <a:endParaRPr lang="en-US" altLang="ja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DB9-7507-81E3-651F-117FA38C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2ABC8C-0184-3C47-A710-4847BE59C0D8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4564-AA1B-035A-9836-A757A300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7472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868362"/>
          </a:xfrm>
        </p:spPr>
        <p:txBody>
          <a:bodyPr/>
          <a:lstStyle/>
          <a:p>
            <a:r>
              <a:rPr lang="en-US" altLang="ko-KR" sz="3600" b="1" dirty="0"/>
              <a:t>Tongue Body (TB) and Tongue Root (TR)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4000"/>
            <a:ext cx="8640960" cy="4724399"/>
          </a:xfrm>
        </p:spPr>
        <p:txBody>
          <a:bodyPr>
            <a:normAutofit lnSpcReduction="10000"/>
          </a:bodyPr>
          <a:lstStyle/>
          <a:p>
            <a:r>
              <a:rPr lang="en-US" altLang="ko-KR" sz="2800" b="1" dirty="0"/>
              <a:t>In articulatory terms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 TB: tongue body advanced [-back] or retracted [+back]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 TR: tongue root advanced [ATR] or retracted [RTR]</a:t>
            </a:r>
            <a:endParaRPr lang="ko-KR" altLang="ko-KR" sz="2800" dirty="0"/>
          </a:p>
          <a:p>
            <a:pPr lvl="2"/>
            <a:endParaRPr lang="en-US" altLang="ko-KR" sz="2800" dirty="0"/>
          </a:p>
          <a:p>
            <a:r>
              <a:rPr lang="en-US" altLang="ko-KR" sz="2800" b="1" dirty="0"/>
              <a:t>In acoustic terms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 TB: </a:t>
            </a:r>
            <a:r>
              <a:rPr lang="en-US" altLang="ko-KR" sz="2800" dirty="0" err="1"/>
              <a:t>Backness</a:t>
            </a:r>
            <a:r>
              <a:rPr lang="en-US" altLang="ko-KR" sz="2800" dirty="0"/>
              <a:t> correlated with lower F2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 TR: [RTR] correlated with higher F1 (thus “low”) and 	lower F2 (thus “even more back”)</a:t>
            </a:r>
            <a:endParaRPr lang="ko-KR" altLang="ko-KR" sz="2800" dirty="0"/>
          </a:p>
          <a:p>
            <a:pPr lvl="2"/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901D-6C2D-C92A-5B07-C8ADA174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84EFE3-4B3B-2442-B548-7AFCB78078B7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FE1D-E1F4-C10A-410E-C86D82AD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47A7-01B9-FF77-F678-DD02C5F3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21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D5E-3FFE-EAB3-64E0-06ECC964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6"/>
            <a:ext cx="8305800" cy="547687"/>
          </a:xfrm>
        </p:spPr>
        <p:txBody>
          <a:bodyPr/>
          <a:lstStyle/>
          <a:p>
            <a:r>
              <a:rPr lang="en-US" sz="3200" b="1" dirty="0"/>
              <a:t>Selected References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E013-CC8E-8183-3434-E3B4CA1B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4214"/>
            <a:ext cx="8305800" cy="54419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A0A0A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Vaux, Bert. 1993. </a:t>
            </a:r>
            <a:r>
              <a:rPr lang="en-US" sz="2000" dirty="0">
                <a:effectLst/>
              </a:rPr>
              <a:t>The origins of labial attraction. Harvard Working Papers in Linguistics 2, 228–237. </a:t>
            </a:r>
            <a:endParaRPr lang="en-US" sz="2000" dirty="0">
              <a:solidFill>
                <a:srgbClr val="0A0A0A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A0A0A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Whitman, John 2016. </a:t>
            </a:r>
            <a:r>
              <a:rPr lang="en-US" sz="2000" dirty="0" err="1">
                <a:effectLst/>
                <a:ea typeface="Gulim" panose="020B0600000101010101" pitchFamily="34" charset="-127"/>
              </a:rPr>
              <a:t>Nichiryū</a:t>
            </a:r>
            <a:r>
              <a:rPr lang="en-US" sz="2000" dirty="0">
                <a:effectLst/>
                <a:ea typeface="Gulim" panose="020B0600000101010101" pitchFamily="34" charset="-127"/>
              </a:rPr>
              <a:t> </a:t>
            </a:r>
            <a:r>
              <a:rPr lang="en-US" sz="2000" dirty="0" err="1">
                <a:effectLst/>
                <a:ea typeface="Gulim" panose="020B0600000101010101" pitchFamily="34" charset="-127"/>
              </a:rPr>
              <a:t>sogo</a:t>
            </a:r>
            <a:r>
              <a:rPr lang="en-US" sz="2000" dirty="0">
                <a:effectLst/>
                <a:ea typeface="Gulim" panose="020B0600000101010101" pitchFamily="34" charset="-127"/>
              </a:rPr>
              <a:t> no </a:t>
            </a:r>
            <a:r>
              <a:rPr lang="en-US" sz="2000" dirty="0" err="1">
                <a:effectLst/>
                <a:ea typeface="Gulim" panose="020B0600000101010101" pitchFamily="34" charset="-127"/>
              </a:rPr>
              <a:t>on’in</a:t>
            </a:r>
            <a:r>
              <a:rPr lang="en-US" sz="2000" dirty="0">
                <a:effectLst/>
                <a:ea typeface="Gulim" panose="020B0600000101010101" pitchFamily="34" charset="-127"/>
              </a:rPr>
              <a:t> </a:t>
            </a:r>
            <a:r>
              <a:rPr lang="en-US" sz="2000" dirty="0" err="1">
                <a:effectLst/>
                <a:ea typeface="Gulim" panose="020B0600000101010101" pitchFamily="34" charset="-127"/>
              </a:rPr>
              <a:t>taikei</a:t>
            </a:r>
            <a:r>
              <a:rPr lang="en-US" sz="2000" dirty="0">
                <a:effectLst/>
                <a:ea typeface="Gulim" panose="020B0600000101010101" pitchFamily="34" charset="-127"/>
              </a:rPr>
              <a:t> to </a:t>
            </a:r>
            <a:r>
              <a:rPr lang="en-US" sz="2000" dirty="0" err="1">
                <a:effectLst/>
                <a:ea typeface="Gulim" panose="020B0600000101010101" pitchFamily="34" charset="-127"/>
              </a:rPr>
              <a:t>rentaikei</a:t>
            </a:r>
            <a:r>
              <a:rPr lang="en-US" sz="2000" dirty="0">
                <a:effectLst/>
                <a:ea typeface="Gulim" panose="020B0600000101010101" pitchFamily="34" charset="-127"/>
              </a:rPr>
              <a:t>, </a:t>
            </a:r>
            <a:r>
              <a:rPr lang="en-US" sz="2000" dirty="0" err="1">
                <a:effectLst/>
                <a:ea typeface="Gulim" panose="020B0600000101010101" pitchFamily="34" charset="-127"/>
              </a:rPr>
              <a:t>izenkei</a:t>
            </a:r>
            <a:r>
              <a:rPr lang="en-US" sz="2000" dirty="0">
                <a:effectLst/>
                <a:ea typeface="Gulim" panose="020B0600000101010101" pitchFamily="34" charset="-127"/>
              </a:rPr>
              <a:t> no </a:t>
            </a:r>
            <a:r>
              <a:rPr lang="en-US" sz="2000" dirty="0" err="1">
                <a:effectLst/>
                <a:ea typeface="Gulim" panose="020B0600000101010101" pitchFamily="34" charset="-127"/>
              </a:rPr>
              <a:t>kigen</a:t>
            </a:r>
            <a:r>
              <a:rPr lang="en-US" sz="2000" dirty="0">
                <a:effectLst/>
                <a:ea typeface="Gulim" panose="020B0600000101010101" pitchFamily="34" charset="-127"/>
              </a:rPr>
              <a:t>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D0880-642D-A439-C115-951AC8CF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50</a:t>
            </a:fld>
            <a:endParaRPr lang="en-US" altLang="ja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DB9-7507-81E3-651F-117FA38C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2ABC8C-0184-3C47-A710-4847BE59C0D8}" type="datetime1">
              <a:rPr lang="en-US" altLang="ja-JP" smtClean="0"/>
              <a:t>3/11/23</a:t>
            </a:fld>
            <a:endParaRPr 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4564-AA1B-035A-9836-A757A300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3413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X-ray tracings for </a:t>
            </a:r>
            <a:r>
              <a:rPr lang="en-US" altLang="ko-KR" sz="3600" b="1" dirty="0" err="1"/>
              <a:t>Ewen</a:t>
            </a:r>
            <a:r>
              <a:rPr lang="en-US" altLang="ko-KR" sz="3600" dirty="0"/>
              <a:t> (</a:t>
            </a:r>
            <a:r>
              <a:rPr lang="en-US" altLang="ko-KR" sz="3600" dirty="0" err="1"/>
              <a:t>Novikova</a:t>
            </a:r>
            <a:r>
              <a:rPr lang="en-US" altLang="ko-KR" sz="3600" dirty="0"/>
              <a:t> 1960)</a:t>
            </a:r>
            <a:endParaRPr lang="ko-KR" alt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2800" dirty="0">
                <a:latin typeface="+mj-lt"/>
                <a:cs typeface="Times New Roman" pitchFamily="18" charset="0"/>
              </a:rPr>
              <a:t>[-RTR] /</a:t>
            </a:r>
            <a:r>
              <a:rPr lang="en-US" altLang="ko-KR" sz="2800" dirty="0" err="1">
                <a:latin typeface="+mj-lt"/>
                <a:cs typeface="Times New Roman" pitchFamily="18" charset="0"/>
              </a:rPr>
              <a:t>i</a:t>
            </a:r>
            <a:r>
              <a:rPr lang="en-US" altLang="ko-KR" sz="2800" dirty="0">
                <a:latin typeface="+mj-lt"/>
                <a:cs typeface="Times New Roman" pitchFamily="18" charset="0"/>
              </a:rPr>
              <a:t>/</a:t>
            </a:r>
            <a:endParaRPr lang="ko-KR" alt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cs typeface="Times New Roman" pitchFamily="18" charset="0"/>
              </a:rPr>
              <a:t>[+RTR] /ɪ/</a:t>
            </a:r>
            <a:endParaRPr lang="ko-KR" altLang="en-US" sz="3200" dirty="0"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4040188" cy="30772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38400"/>
            <a:ext cx="4041775" cy="31102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70693C-756C-B6CC-50C3-51A8FBB15228}"/>
              </a:ext>
            </a:extLst>
          </p:cNvPr>
          <p:cNvSpPr txBox="1"/>
          <p:nvPr/>
        </p:nvSpPr>
        <p:spPr>
          <a:xfrm>
            <a:off x="1371600" y="6096000"/>
            <a:ext cx="5280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Images courtesy of </a:t>
            </a:r>
            <a:r>
              <a:rPr lang="en-US" sz="2000" dirty="0" err="1"/>
              <a:t>Seongyeon</a:t>
            </a:r>
            <a:r>
              <a:rPr lang="en-US" sz="2000" dirty="0"/>
              <a:t> Ko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9D1B-DC8C-5EF5-AF2D-94BB1529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B749B-7CD4-304E-9EAB-25390152FB56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5B5D-B79F-CD31-0451-C3AA67F1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26EB-D078-5291-2F17-1A63156B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7A2B1-6FE3-5A4A-928D-1C0ED9274933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83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05B5-BBEA-3D40-99DF-498DDFCC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868362"/>
          </a:xfrm>
        </p:spPr>
        <p:txBody>
          <a:bodyPr/>
          <a:lstStyle/>
          <a:p>
            <a:pPr>
              <a:defRPr/>
            </a:pPr>
            <a:r>
              <a:rPr lang="en-US" altLang="ko-KR" sz="3600" b="1" dirty="0"/>
              <a:t>Ewen Vowel Space</a:t>
            </a:r>
            <a:endParaRPr lang="en-US" sz="3600" b="1" dirty="0">
              <a:latin typeface="+mj-ea"/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2AC5-3236-474A-AD7A-A83153A1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r>
              <a:rPr lang="en-US" dirty="0">
                <a:ea typeface="+mn-ea"/>
              </a:rPr>
              <a:t>	</a:t>
            </a:r>
            <a:endParaRPr lang="en-US" sz="36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+mn-ea"/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429209EB-15C5-454B-A6CC-52109F8108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4A938-99CC-EC44-B59B-DB65419E6A5B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E1E36999-673A-BA64-6000-BFFE4D88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2999"/>
            <a:ext cx="7772400" cy="4868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7C0F8-A061-431D-C5A3-93B28A1FEC56}"/>
              </a:ext>
            </a:extLst>
          </p:cNvPr>
          <p:cNvSpPr txBox="1"/>
          <p:nvPr/>
        </p:nvSpPr>
        <p:spPr>
          <a:xfrm>
            <a:off x="1251532" y="6356350"/>
            <a:ext cx="446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Data and analysis by </a:t>
            </a:r>
            <a:r>
              <a:rPr lang="en-US" sz="2000" dirty="0" err="1">
                <a:latin typeface="+mn-lt"/>
              </a:rPr>
              <a:t>Seongyeon</a:t>
            </a:r>
            <a:r>
              <a:rPr lang="en-US" sz="2000" dirty="0">
                <a:latin typeface="+mn-lt"/>
              </a:rPr>
              <a:t> Ko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0A480-9E24-98A4-713D-DC4284F7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FE117B-3891-344E-A0A3-755906063353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5BC36-E8FC-02E7-B0C6-3AB57173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44609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D6DCF2C6-4FDB-4F29-B795-C070F22F5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83" y="499135"/>
            <a:ext cx="8901133" cy="5899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C78A-ACF0-50C9-FA1A-2978E600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5886-5906-A54A-BF5B-0616487FC814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22899-AA58-1436-8EA5-CE17FF4C9516}"/>
              </a:ext>
            </a:extLst>
          </p:cNvPr>
          <p:cNvSpPr txBox="1"/>
          <p:nvPr/>
        </p:nvSpPr>
        <p:spPr>
          <a:xfrm>
            <a:off x="5029200" y="5410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n-lt"/>
              </a:rPr>
              <a:t>Japonic</a:t>
            </a:r>
            <a:endParaRPr lang="en-US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258F3-4846-8DED-58D3-578F027A25FD}"/>
              </a:ext>
            </a:extLst>
          </p:cNvPr>
          <p:cNvSpPr txBox="1"/>
          <p:nvPr/>
        </p:nvSpPr>
        <p:spPr>
          <a:xfrm>
            <a:off x="3505199" y="5179367"/>
            <a:ext cx="14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n-lt"/>
              </a:rPr>
              <a:t>Koreanic</a:t>
            </a:r>
            <a:endParaRPr lang="en-US" b="1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CC0A1-DD5B-C2A8-B75F-53C8A1026CC6}"/>
              </a:ext>
            </a:extLst>
          </p:cNvPr>
          <p:cNvSpPr txBox="1"/>
          <p:nvPr/>
        </p:nvSpPr>
        <p:spPr>
          <a:xfrm>
            <a:off x="3811063" y="3810000"/>
            <a:ext cx="141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n-lt"/>
              </a:rPr>
              <a:t>Tungusic</a:t>
            </a:r>
            <a:endParaRPr lang="en-US" b="1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30FA8-906F-66A8-4C6D-B67CCAF92A5E}"/>
              </a:ext>
            </a:extLst>
          </p:cNvPr>
          <p:cNvSpPr txBox="1"/>
          <p:nvPr/>
        </p:nvSpPr>
        <p:spPr>
          <a:xfrm>
            <a:off x="5227981" y="403301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+mn-lt"/>
              </a:rPr>
              <a:t>Amuric</a:t>
            </a:r>
            <a:r>
              <a:rPr lang="en-US" b="1" dirty="0">
                <a:latin typeface="+mn-lt"/>
              </a:rPr>
              <a:t> (</a:t>
            </a:r>
            <a:r>
              <a:rPr lang="en-US" b="1" dirty="0" err="1">
                <a:latin typeface="+mn-lt"/>
              </a:rPr>
              <a:t>Nivkh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51B35-B6CE-13FE-5176-A877F5C489E0}"/>
              </a:ext>
            </a:extLst>
          </p:cNvPr>
          <p:cNvSpPr txBox="1"/>
          <p:nvPr/>
        </p:nvSpPr>
        <p:spPr>
          <a:xfrm>
            <a:off x="6172200" y="3429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n-lt"/>
              </a:rPr>
              <a:t>Kamchukotic</a:t>
            </a:r>
            <a:endParaRPr lang="en-US" b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ED265-F3C4-E2A0-E673-B70A123E5FDC}"/>
              </a:ext>
            </a:extLst>
          </p:cNvPr>
          <p:cNvSpPr txBox="1"/>
          <p:nvPr/>
        </p:nvSpPr>
        <p:spPr>
          <a:xfrm>
            <a:off x="5507315" y="226733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n-lt"/>
              </a:rPr>
              <a:t>Yukaghiric</a:t>
            </a:r>
            <a:endParaRPr lang="en-US" b="1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9CE07-F298-804E-7965-49F92B1A8116}"/>
              </a:ext>
            </a:extLst>
          </p:cNvPr>
          <p:cNvSpPr txBox="1"/>
          <p:nvPr/>
        </p:nvSpPr>
        <p:spPr>
          <a:xfrm>
            <a:off x="3811063" y="294511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Sakha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3B171-4B9C-4F4F-710E-E624C13D74D4}"/>
              </a:ext>
            </a:extLst>
          </p:cNvPr>
          <p:cNvSpPr txBox="1"/>
          <p:nvPr/>
        </p:nvSpPr>
        <p:spPr>
          <a:xfrm>
            <a:off x="2160791" y="429941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Mongolic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F0A9E-EA8D-36E7-D4A5-B8D2E69AD0AE}"/>
              </a:ext>
            </a:extLst>
          </p:cNvPr>
          <p:cNvSpPr txBox="1"/>
          <p:nvPr/>
        </p:nvSpPr>
        <p:spPr>
          <a:xfrm>
            <a:off x="174748" y="4314838"/>
            <a:ext cx="166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Kazakh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02F79-BC4B-22AD-54E3-51698537B94D}"/>
              </a:ext>
            </a:extLst>
          </p:cNvPr>
          <p:cNvSpPr txBox="1"/>
          <p:nvPr/>
        </p:nvSpPr>
        <p:spPr>
          <a:xfrm>
            <a:off x="278925" y="4852791"/>
            <a:ext cx="1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Kyrgyz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8A694-13AD-5CC6-4FE4-9FB89E4D7ACD}"/>
              </a:ext>
            </a:extLst>
          </p:cNvPr>
          <p:cNvSpPr txBox="1"/>
          <p:nvPr/>
        </p:nvSpPr>
        <p:spPr>
          <a:xfrm>
            <a:off x="1315755" y="5149866"/>
            <a:ext cx="1227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Uyghur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77E27E-48AE-1D7A-BEB1-B2C0A7765CC7}"/>
              </a:ext>
            </a:extLst>
          </p:cNvPr>
          <p:cNvSpPr/>
          <p:nvPr/>
        </p:nvSpPr>
        <p:spPr>
          <a:xfrm>
            <a:off x="5410200" y="2171351"/>
            <a:ext cx="1676399" cy="65363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EBF499-1DB2-68F1-6C92-D75314066DAA}"/>
              </a:ext>
            </a:extLst>
          </p:cNvPr>
          <p:cNvSpPr/>
          <p:nvPr/>
        </p:nvSpPr>
        <p:spPr>
          <a:xfrm>
            <a:off x="4985557" y="5410200"/>
            <a:ext cx="1186643" cy="55877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930F88-62E1-E356-E02D-CCB62224F842}"/>
              </a:ext>
            </a:extLst>
          </p:cNvPr>
          <p:cNvSpPr/>
          <p:nvPr/>
        </p:nvSpPr>
        <p:spPr>
          <a:xfrm>
            <a:off x="5141216" y="4014504"/>
            <a:ext cx="1186643" cy="55877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7E95DB-85F4-37B9-1F45-2269281C8410}"/>
              </a:ext>
            </a:extLst>
          </p:cNvPr>
          <p:cNvSpPr/>
          <p:nvPr/>
        </p:nvSpPr>
        <p:spPr>
          <a:xfrm>
            <a:off x="3539647" y="5131656"/>
            <a:ext cx="1186643" cy="55877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8FE2A2-8B23-52F5-24C9-E8275694757C}"/>
              </a:ext>
            </a:extLst>
          </p:cNvPr>
          <p:cNvSpPr/>
          <p:nvPr/>
        </p:nvSpPr>
        <p:spPr>
          <a:xfrm>
            <a:off x="2897196" y="1543631"/>
            <a:ext cx="650557" cy="41992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704E1C-D2C8-DD17-B65E-01B93D3F6D85}"/>
              </a:ext>
            </a:extLst>
          </p:cNvPr>
          <p:cNvSpPr/>
          <p:nvPr/>
        </p:nvSpPr>
        <p:spPr>
          <a:xfrm>
            <a:off x="6019801" y="3404746"/>
            <a:ext cx="2008538" cy="558772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FCDA24-4B21-AB33-1DFC-1B95E2790F21}"/>
              </a:ext>
            </a:extLst>
          </p:cNvPr>
          <p:cNvSpPr/>
          <p:nvPr/>
        </p:nvSpPr>
        <p:spPr>
          <a:xfrm>
            <a:off x="3643932" y="3783672"/>
            <a:ext cx="1584050" cy="558772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9CE717-D8CA-90E3-AEE3-ADCF169A44BD}"/>
              </a:ext>
            </a:extLst>
          </p:cNvPr>
          <p:cNvSpPr/>
          <p:nvPr/>
        </p:nvSpPr>
        <p:spPr>
          <a:xfrm>
            <a:off x="56545" y="4299412"/>
            <a:ext cx="1274271" cy="461666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5E8464-56C1-AA6D-8DDE-A6872C2A9AD7}"/>
              </a:ext>
            </a:extLst>
          </p:cNvPr>
          <p:cNvSpPr/>
          <p:nvPr/>
        </p:nvSpPr>
        <p:spPr>
          <a:xfrm>
            <a:off x="2011270" y="4244944"/>
            <a:ext cx="1673521" cy="558772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B7DD98-600A-DBF0-969C-8EA6D7B27A62}"/>
              </a:ext>
            </a:extLst>
          </p:cNvPr>
          <p:cNvSpPr/>
          <p:nvPr/>
        </p:nvSpPr>
        <p:spPr>
          <a:xfrm>
            <a:off x="326152" y="4882293"/>
            <a:ext cx="945959" cy="432164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BBFAE0-C7C3-9D9A-9A8E-E9224FA4F678}"/>
              </a:ext>
            </a:extLst>
          </p:cNvPr>
          <p:cNvSpPr/>
          <p:nvPr/>
        </p:nvSpPr>
        <p:spPr>
          <a:xfrm>
            <a:off x="3498777" y="2945110"/>
            <a:ext cx="1486779" cy="419929"/>
          </a:xfrm>
          <a:prstGeom prst="ellipse">
            <a:avLst/>
          </a:prstGeom>
          <a:noFill/>
          <a:ln w="317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5056F7-7CB7-CE2B-1F9A-4289DAD37E6B}"/>
              </a:ext>
            </a:extLst>
          </p:cNvPr>
          <p:cNvSpPr/>
          <p:nvPr/>
        </p:nvSpPr>
        <p:spPr>
          <a:xfrm>
            <a:off x="1240943" y="5179366"/>
            <a:ext cx="1200314" cy="461666"/>
          </a:xfrm>
          <a:prstGeom prst="ellipse">
            <a:avLst/>
          </a:prstGeom>
          <a:noFill/>
          <a:ln w="317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16FB0F-FAD4-7BE4-1614-9486021C599F}"/>
              </a:ext>
            </a:extLst>
          </p:cNvPr>
          <p:cNvSpPr/>
          <p:nvPr/>
        </p:nvSpPr>
        <p:spPr>
          <a:xfrm flipH="1">
            <a:off x="151183" y="4342445"/>
            <a:ext cx="1068268" cy="418632"/>
          </a:xfrm>
          <a:prstGeom prst="ellipse">
            <a:avLst/>
          </a:prstGeom>
          <a:noFill/>
          <a:ln w="317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8CFB0B-8DDC-A2A1-C05C-04C1A7787E32}"/>
              </a:ext>
            </a:extLst>
          </p:cNvPr>
          <p:cNvSpPr/>
          <p:nvPr/>
        </p:nvSpPr>
        <p:spPr>
          <a:xfrm>
            <a:off x="279306" y="4894895"/>
            <a:ext cx="1047335" cy="461666"/>
          </a:xfrm>
          <a:prstGeom prst="ellipse">
            <a:avLst/>
          </a:prstGeom>
          <a:noFill/>
          <a:ln w="317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0763DE-2A1D-5CC6-417F-2E2F58687047}"/>
              </a:ext>
            </a:extLst>
          </p:cNvPr>
          <p:cNvSpPr/>
          <p:nvPr/>
        </p:nvSpPr>
        <p:spPr>
          <a:xfrm>
            <a:off x="2889091" y="606663"/>
            <a:ext cx="650556" cy="373255"/>
          </a:xfrm>
          <a:prstGeom prst="ellipse">
            <a:avLst/>
          </a:prstGeom>
          <a:noFill/>
          <a:ln w="317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45991B-1C86-EFDC-D8BF-661CD12F5E56}"/>
              </a:ext>
            </a:extLst>
          </p:cNvPr>
          <p:cNvSpPr/>
          <p:nvPr/>
        </p:nvSpPr>
        <p:spPr>
          <a:xfrm>
            <a:off x="2868266" y="1063828"/>
            <a:ext cx="650557" cy="39263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984045-149A-2062-8039-DB659F9ED194}"/>
              </a:ext>
            </a:extLst>
          </p:cNvPr>
          <p:cNvSpPr txBox="1"/>
          <p:nvPr/>
        </p:nvSpPr>
        <p:spPr>
          <a:xfrm>
            <a:off x="1664296" y="-10717"/>
            <a:ext cx="610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Vowel Harmony Types in Northeast Asia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A7DA9E-FB8C-AAA0-2390-49AD55E49803}"/>
              </a:ext>
            </a:extLst>
          </p:cNvPr>
          <p:cNvSpPr txBox="1"/>
          <p:nvPr/>
        </p:nvSpPr>
        <p:spPr>
          <a:xfrm>
            <a:off x="3643931" y="574044"/>
            <a:ext cx="2375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Palatal Harmony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7CD4CF-1745-443A-E82A-A380F849EE33}"/>
              </a:ext>
            </a:extLst>
          </p:cNvPr>
          <p:cNvSpPr txBox="1"/>
          <p:nvPr/>
        </p:nvSpPr>
        <p:spPr>
          <a:xfrm>
            <a:off x="3643931" y="1001829"/>
            <a:ext cx="2756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Tongue Root Harmony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9BE92-FEAD-5D26-4964-0B076E15F3C9}"/>
              </a:ext>
            </a:extLst>
          </p:cNvPr>
          <p:cNvSpPr txBox="1"/>
          <p:nvPr/>
        </p:nvSpPr>
        <p:spPr>
          <a:xfrm>
            <a:off x="3684791" y="1479021"/>
            <a:ext cx="4506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Vestigial Tongue Root Harmony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9F24-39AC-397E-A9AF-8332ACE4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F09CAB-90FC-944A-9A0E-065A25C6B306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5B1A3-B7A1-E3D2-CB72-F7DF37D1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564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05B5-BBEA-3D40-99DF-498DDFCC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868362"/>
          </a:xfrm>
        </p:spPr>
        <p:txBody>
          <a:bodyPr/>
          <a:lstStyle/>
          <a:p>
            <a:pPr>
              <a:defRPr/>
            </a:pPr>
            <a:r>
              <a:rPr lang="en-US" altLang="ko-KR" sz="3600" b="1" dirty="0"/>
              <a:t>A 6 TRH Vowel system: Nanai (So. </a:t>
            </a:r>
            <a:r>
              <a:rPr lang="en-US" altLang="ko-KR" sz="3600" b="1" dirty="0" err="1"/>
              <a:t>Tungusic</a:t>
            </a:r>
            <a:r>
              <a:rPr lang="en-US" altLang="ko-KR" sz="3600" b="1" dirty="0"/>
              <a:t>)</a:t>
            </a:r>
            <a:endParaRPr lang="en-US" sz="3600" b="1" dirty="0">
              <a:latin typeface="+mj-ea"/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2AC5-3236-474A-AD7A-A83153A1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0" indent="0" algn="ctr" eaLnBrk="1" fontAlgn="ctr" hangingPunct="1">
              <a:buFont typeface="Arial" panose="020B0604020202020204" pitchFamily="34" charset="0"/>
              <a:buNone/>
              <a:defRPr/>
            </a:pPr>
            <a:endParaRPr lang="en-US" dirty="0">
              <a:ea typeface="+mn-ea"/>
            </a:endParaRPr>
          </a:p>
          <a:p>
            <a:pPr marL="0" indent="0" algn="ctr" eaLnBrk="1" fontAlgn="ctr" hangingPunct="1">
              <a:buFont typeface="Arial" panose="020B0604020202020204" pitchFamily="34" charset="0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sz="3600" b="1" dirty="0" err="1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chemeClr val="tx2"/>
                </a:solidFill>
              </a:rPr>
              <a:t>				</a:t>
            </a:r>
            <a:r>
              <a:rPr lang="en-US" sz="3600" b="1" dirty="0">
                <a:solidFill>
                  <a:srgbClr val="FF0000"/>
                </a:solidFill>
              </a:rPr>
              <a:t>u</a:t>
            </a:r>
          </a:p>
          <a:p>
            <a:pPr marL="0" indent="0" algn="ctr" eaLnBrk="1" fontAlgn="ctr" hangingPunct="1">
              <a:buFont typeface="Arial" panose="020B0604020202020204" pitchFamily="34" charset="0"/>
              <a:buNone/>
              <a:defRPr/>
            </a:pPr>
            <a:endParaRPr lang="en-US" sz="3600" b="1" dirty="0"/>
          </a:p>
          <a:p>
            <a:pPr marL="0" indent="0" algn="ctr" eaLnBrk="1" fontAlgn="ctr" hangingPunct="1">
              <a:buFont typeface="Arial" panose="020B0604020202020204" pitchFamily="34" charset="0"/>
              <a:buNone/>
              <a:defRPr/>
            </a:pPr>
            <a:r>
              <a:rPr lang="en-US" sz="3600" b="1" dirty="0"/>
              <a:t>	</a:t>
            </a:r>
            <a:r>
              <a:rPr lang="en-US" sz="3600" b="1" dirty="0">
                <a:solidFill>
                  <a:srgbClr val="0070C0"/>
                </a:solidFill>
              </a:rPr>
              <a:t>e</a:t>
            </a:r>
            <a:r>
              <a:rPr lang="en-US" sz="3600" b="1" dirty="0"/>
              <a:t>		</a:t>
            </a:r>
            <a:r>
              <a:rPr lang="en-US" sz="3600" b="1" dirty="0" err="1">
                <a:solidFill>
                  <a:srgbClr val="FF0000"/>
                </a:solidFill>
              </a:rPr>
              <a:t>ə</a:t>
            </a:r>
            <a:r>
              <a:rPr lang="en-US" sz="3600" b="1" dirty="0">
                <a:solidFill>
                  <a:srgbClr val="FF0000"/>
                </a:solidFill>
              </a:rPr>
              <a:t>		</a:t>
            </a:r>
            <a:r>
              <a:rPr lang="en-US" sz="3600" b="1" dirty="0">
                <a:solidFill>
                  <a:srgbClr val="0070C0"/>
                </a:solidFill>
              </a:rPr>
              <a:t> o</a:t>
            </a:r>
            <a:endParaRPr lang="en-US" sz="3600" b="1" dirty="0">
              <a:solidFill>
                <a:srgbClr val="FF0000"/>
              </a:solidFill>
            </a:endParaRPr>
          </a:p>
          <a:p>
            <a:pPr marL="0" indent="0" algn="ctr" eaLnBrk="1" fontAlgn="ctr" hangingPunct="1">
              <a:buFont typeface="Arial" panose="020B0604020202020204" pitchFamily="34" charset="0"/>
              <a:buNone/>
              <a:defRPr/>
            </a:pPr>
            <a:endParaRPr lang="en-US" sz="3600" b="1" dirty="0"/>
          </a:p>
          <a:p>
            <a:pPr marL="0" indent="0" algn="ctr" eaLnBrk="1" fontAlgn="ctr" hangingPunct="1">
              <a:buFont typeface="Arial" panose="020B0604020202020204" pitchFamily="34" charset="0"/>
              <a:buNone/>
              <a:defRPr/>
            </a:pPr>
            <a:r>
              <a:rPr lang="en-US" sz="3600" b="1" dirty="0"/>
              <a:t>			</a:t>
            </a:r>
            <a:r>
              <a:rPr lang="en-US" sz="3600" b="1" dirty="0">
                <a:solidFill>
                  <a:srgbClr val="0070C0"/>
                </a:solidFill>
              </a:rPr>
              <a:t>a</a:t>
            </a:r>
            <a:r>
              <a:rPr lang="en-US" sz="3600" dirty="0">
                <a:solidFill>
                  <a:srgbClr val="0070C0"/>
                </a:solidFill>
              </a:rPr>
              <a:t>		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i, u, </a:t>
            </a:r>
            <a:r>
              <a:rPr lang="en-US" sz="2800" dirty="0" err="1">
                <a:solidFill>
                  <a:srgbClr val="FF0000"/>
                </a:solidFill>
              </a:rPr>
              <a:t>ə</a:t>
            </a:r>
            <a:r>
              <a:rPr lang="en-US" sz="2800" dirty="0">
                <a:solidFill>
                  <a:srgbClr val="FF0000"/>
                </a:solidFill>
              </a:rPr>
              <a:t> 		= </a:t>
            </a:r>
            <a:r>
              <a:rPr lang="en-US" altLang="ja-JP" sz="2800" dirty="0">
                <a:solidFill>
                  <a:srgbClr val="FF0000"/>
                </a:solidFill>
              </a:rPr>
              <a:t>[-RTR]</a:t>
            </a:r>
          </a:p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e/</a:t>
            </a:r>
            <a:r>
              <a:rPr lang="en-US" sz="2800" dirty="0" err="1">
                <a:solidFill>
                  <a:srgbClr val="0070C0"/>
                </a:solidFill>
              </a:rPr>
              <a:t>ɪ</a:t>
            </a:r>
            <a:r>
              <a:rPr lang="en-US" sz="2800" dirty="0">
                <a:solidFill>
                  <a:srgbClr val="0070C0"/>
                </a:solidFill>
              </a:rPr>
              <a:t>, o/</a:t>
            </a:r>
            <a:r>
              <a:rPr lang="en-US" sz="2800" dirty="0" err="1">
                <a:solidFill>
                  <a:srgbClr val="0070C0"/>
                </a:solidFill>
              </a:rPr>
              <a:t>ɔ</a:t>
            </a:r>
            <a:r>
              <a:rPr lang="en-US" sz="2800" dirty="0">
                <a:solidFill>
                  <a:srgbClr val="0070C0"/>
                </a:solidFill>
              </a:rPr>
              <a:t>, a 	= </a:t>
            </a:r>
            <a:r>
              <a:rPr lang="en-US" altLang="ja-JP" sz="2800" dirty="0">
                <a:solidFill>
                  <a:srgbClr val="0070C0"/>
                </a:solidFill>
              </a:rPr>
              <a:t>[+RTR]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 eaLnBrk="1" fontAlgn="ctr" hangingPunct="1">
              <a:buFont typeface="Arial" panose="020B0604020202020204" pitchFamily="34" charset="0"/>
              <a:buNone/>
              <a:defRPr/>
            </a:pPr>
            <a:endParaRPr lang="en-US" sz="36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+mn-ea"/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429209EB-15C5-454B-A6CC-52109F8108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4A938-99CC-EC44-B59B-DB65419E6A5B}" type="slidenum">
              <a:rPr kumimoji="0" lang="en-US" altLang="ja-JP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ja-JP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183CB-F63B-D244-12B0-556F10ED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03F605-E458-5143-A7FF-22F6433E8A83}" type="datetime1">
              <a:rPr lang="en-US" altLang="ja-JP" smtClean="0"/>
              <a:t>3/10/23</a:t>
            </a:fld>
            <a:endParaRPr 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D1F06-172F-60BF-1F45-B0C07428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87752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27984</TotalTime>
  <Words>4703</Words>
  <Application>Microsoft Macintosh PowerPoint</Application>
  <PresentationFormat>On-screen Show (4:3)</PresentationFormat>
  <Paragraphs>519</Paragraphs>
  <Slides>50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Hiragino Kaku Gothic ProN</vt:lpstr>
      <vt:lpstr>MS PGothic</vt:lpstr>
      <vt:lpstr>MS PGothic</vt:lpstr>
      <vt:lpstr>MS UI Gothic</vt:lpstr>
      <vt:lpstr>Arial</vt:lpstr>
      <vt:lpstr>Calibri</vt:lpstr>
      <vt:lpstr>Times</vt:lpstr>
      <vt:lpstr>Office テーマ</vt:lpstr>
      <vt:lpstr>Japanese and Korean Harmonic Vocalism Reconsidered </vt:lpstr>
      <vt:lpstr>For Professor Hayata Teruhiro</vt:lpstr>
      <vt:lpstr>Road Map</vt:lpstr>
      <vt:lpstr>1. Palatal and Tongue Root Harmony</vt:lpstr>
      <vt:lpstr>Tongue Body (TB) and Tongue Root (TR)</vt:lpstr>
      <vt:lpstr>X-ray tracings for Ewen (Novikova 1960)</vt:lpstr>
      <vt:lpstr>Ewen Vowel Space</vt:lpstr>
      <vt:lpstr>PowerPoint Presentation</vt:lpstr>
      <vt:lpstr>A 6 TRH Vowel system: Nanai (So. Tungusic)</vt:lpstr>
      <vt:lpstr>Nanai Tongue Root Oppositions</vt:lpstr>
      <vt:lpstr>2. Vestigial Tongue Root Harmony Systems</vt:lpstr>
      <vt:lpstr>LMK &gt; Modern Korean Vestigial Harmony</vt:lpstr>
      <vt:lpstr>The Decay of Korean TR Harmony  (Ko 2010, 2012, 2018)</vt:lpstr>
      <vt:lpstr>The Decay of Korean TR Harmony as Change in Contrastive Hierarchy (Ko 2010, 2012, 2018)</vt:lpstr>
      <vt:lpstr>The Decay of Korean TR Harmony (Ko 2012, 2018)</vt:lpstr>
      <vt:lpstr>The proto-Amuric (Nivkh) Vowel Inventory</vt:lpstr>
      <vt:lpstr>Nivkh affixal harmony</vt:lpstr>
      <vt:lpstr>Contemporary Nivkh Vowel Inventory</vt:lpstr>
      <vt:lpstr>3.  Arisaka’s Laws Arisaka Hideyo (1932)・ Ikegami Teizō’s (1932)  OJ “Laws of Syllable Combination”</vt:lpstr>
      <vt:lpstr> Arisaka’s Laws 有坂秀世・ 池上禎造の「音節結合の法則」　</vt:lpstr>
      <vt:lpstr>Publication・Research History</vt:lpstr>
      <vt:lpstr>The Old Japanese Vowel Inventory (Arisaka 1955, Hattori 1982, Miyake 2003, Hayata 2006)</vt:lpstr>
      <vt:lpstr>Arisaka’s view on what the “laws” meant</vt:lpstr>
      <vt:lpstr>Arisaka’s view on what the “laws” meant</vt:lpstr>
      <vt:lpstr>Old Japanese (8th century) syllabic nuclei  with representative phonograms</vt:lpstr>
      <vt:lpstr>Two processes in progress in the 8th century</vt:lpstr>
      <vt:lpstr>4. OJ Vowel Alternations as Tongue Root Harmony</vt:lpstr>
      <vt:lpstr>Harmonic oppositions in noun inflection  (Hayata 2006)</vt:lpstr>
      <vt:lpstr>Harmonic oppositions in verb inflection  (Hayata 2006) </vt:lpstr>
      <vt:lpstr>Harmonic oppositions in verbal derivation </vt:lpstr>
      <vt:lpstr>4. The OJ system as (Retracted) Tongue Root        Harmony (Whitman 2016)</vt:lpstr>
      <vt:lpstr>Returning to the OJ Vowel Inventory</vt:lpstr>
      <vt:lpstr> But there are questions</vt:lpstr>
      <vt:lpstr>Recall Mid Vowel Raising </vt:lpstr>
      <vt:lpstr>5. The Eastern Old Japanese Adnominal Suffix</vt:lpstr>
      <vt:lpstr>The Eastern Old Japanese Adnominal Suffix</vt:lpstr>
      <vt:lpstr>The EOJ adnominal suffix: Data (Ikier 2006) </vt:lpstr>
      <vt:lpstr>The EOJ adnominal suffix: Conclusion</vt:lpstr>
      <vt:lpstr>6. Arisaka’s Laws 1 and 3 as Reflexes    of Tongue Root Harmony</vt:lpstr>
      <vt:lpstr>PowerPoint Presentation</vt:lpstr>
      <vt:lpstr>Counts of the 8 OJ vocalic nuclei in the ONCOJ</vt:lpstr>
      <vt:lpstr>Arisaka’s 1st Law as reflected in the ONCOJ</vt:lpstr>
      <vt:lpstr>Arisaka’s 3rd Law as reflected in the ONCOJ</vt:lpstr>
      <vt:lpstr>7. Arisaka’s 2nd law </vt:lpstr>
      <vt:lpstr>PowerPoint Presentation</vt:lpstr>
      <vt:lpstr>Arisaka’s 2nd law and Labial Attractiom </vt:lpstr>
      <vt:lpstr>9. Conclusions</vt:lpstr>
      <vt:lpstr>Selected References</vt:lpstr>
      <vt:lpstr>Selected References (continued)</vt:lpstr>
      <vt:lpstr>Selected References (continued)</vt:lpstr>
    </vt:vector>
  </TitlesOfParts>
  <Company>Linguistics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 XIX The Significance of Kunten Writing and its Korean Sources</dc:title>
  <dc:creator>Linguistics Department</dc:creator>
  <cp:lastModifiedBy>John Whitman</cp:lastModifiedBy>
  <cp:revision>289</cp:revision>
  <dcterms:created xsi:type="dcterms:W3CDTF">2010-11-12T23:59:38Z</dcterms:created>
  <dcterms:modified xsi:type="dcterms:W3CDTF">2023-03-11T15:28:12Z</dcterms:modified>
</cp:coreProperties>
</file>