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00F98-BD74-4A04-A1CE-DBAF12E2D71A}" type="datetimeFigureOut">
              <a:rPr lang="de-CH" smtClean="0"/>
              <a:t>10.12.2018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6210A-14C7-47CC-A25E-B8904401E85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5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39EB4-10B5-4D23-8B63-B96099EEE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50E34C-7E70-4491-A89C-CA8BCA660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B1115-597E-48DA-B23E-83F9FB35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92D4-AA6F-421B-8D7D-90A60BE55B3C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E7489-51A8-43C5-8B78-2B792E9B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54DBE-7C61-4F68-B48A-161E940B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71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702C5-9E2B-4970-A51F-9D85FD1F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7EAE25-45D1-4ECC-ABBD-B2A5EBB7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7433EA-9B06-42BF-8F27-BAE2F9DB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CB5-D93F-46E9-A33E-CEF55C178C85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6B7F6-96BD-4279-81A9-3EDC08E1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E676B7-9D2A-4340-AA28-01883E83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60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EC8427-F02B-471C-BE9F-54BE7FED3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B5733F-4BB1-4548-B31F-AFFA9E22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4AF7B-E7AE-4985-B4D5-AB463B68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D32F-4DEB-4A7E-9AC4-7F0F6CAC5E56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F6A07D-F341-4F1A-A0C4-0C3CD837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3A820-7179-49B8-9C24-C900DCAD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598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03BDC-3AFE-45A6-B06E-FFEC1D03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8BB13-7128-4D1F-AE63-FBB788B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9BF74-FD3C-488F-8DED-4B50D2CA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180-C5BE-4800-8562-AE0630BCC29D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8953A5-284A-408F-84B9-06172903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9DDEF-9A8B-4DE8-90B0-BBF4D7A7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7" name="Picture 2" descr="Ameise, Schwarze Ameise, Natur, Animalia, Tierwelt">
            <a:extLst>
              <a:ext uri="{FF2B5EF4-FFF2-40B4-BE49-F238E27FC236}">
                <a16:creationId xmlns:a16="http://schemas.microsoft.com/office/drawing/2014/main" id="{72482A91-B0DF-4FC5-B778-4EA22B0F27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2412"/>
          <a:stretch/>
        </p:blipFill>
        <p:spPr bwMode="auto">
          <a:xfrm>
            <a:off x="9285535" y="0"/>
            <a:ext cx="2906465" cy="3103281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9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FEDA9-2A58-431F-BCF5-7A5E80AA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7F47A7-9A27-41A0-A4A7-069A7871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DAB82-29DC-4CF7-B00B-D7C7D512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B56B-273F-4744-8770-24B01C7FF210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3A0A2-EDD4-4113-845A-5DB37955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EE7E90-4D67-4F27-932A-7514B191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31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B904A-DDC7-4A7A-9E06-D58C3589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6D2F8-DDDD-4464-8534-FC1FCC37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C08BB8-EC4A-45B0-B68C-6980F8719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A54652-16B7-4FC4-A951-47A3C37A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5D7-98B2-4A28-83FD-9092A814DFEA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302530-C86D-49A2-B2E5-A0ABF29B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23619-31C6-42A6-9465-CFB677BB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01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7679D-52A7-43D0-8FB3-DB3A663C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260E6F-7073-43DD-BBAB-D218C03C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A3492C-946E-43D1-BC2D-97A7951A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7A96B9-BF3F-4E1F-AA31-BB448AAC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B397B1-202F-44A9-A21F-87242EEDD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A17590-259A-40AE-9A1A-B16C6FC7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0965-2C92-4672-8872-267BBA6F7455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87D123-5809-468C-8B67-083C99BD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AF3701-764D-4D9A-A220-DBF9BA7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409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75BE5-0CA2-4462-81A3-CE0067B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01482F-21CF-4AD8-B533-708F4824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119-907F-4FCF-8BC0-EE795B5D278F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9EA6D6-C056-4317-8686-A1168F7A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460923-92CC-448F-A03F-FF86BB60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84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B77A0D-5A16-44AB-BC84-F463ADCC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18E-1818-494E-BEA0-482C9D8B3AF6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884803-ACC4-43DD-B928-6D58D548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0327F9-76C1-443C-9D81-1A5ACE92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704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4CA0F-3E04-4B0D-B37D-7CD6602F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58404-4DDB-4140-8852-F84F37AF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AF744F-5860-450D-835D-215EFF8E3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B9CDBD-7C7B-4216-8C66-FD43091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812E-BB83-4138-95E2-EDA227A321B4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392A0-B764-4B62-9838-7BE6BA2A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A84F9-6B91-48A7-AD03-1F42C934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42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96DB8-B165-49F8-A6CE-F10B872A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13A6F8-0C74-4ACA-BF28-E827A7FD4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9791D-43F4-4880-80CA-F3FEA78C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20290-2BE3-439B-89AE-137D1982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577-AFD8-4382-90A0-49A117E6F82B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521406-FDDC-480D-992A-4423B7B1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52FD17-38F4-47D8-AC9D-C596C71B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690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8E05F1-75A1-4ECE-A52A-DC2CD178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9E6A1-91BC-481B-BC54-947A4732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73CC79-E448-48A9-A3F7-53C7B7164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EC7D-4871-4CDC-A2BF-F09FFC3540D8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95721C-4745-4B88-92E4-7CBF09399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8AC67-E5D8-452E-9E2C-C0340BE02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87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meise, Schwarze Ameise, Natur, Animalia, Tierwelt">
            <a:extLst>
              <a:ext uri="{FF2B5EF4-FFF2-40B4-BE49-F238E27FC236}">
                <a16:creationId xmlns:a16="http://schemas.microsoft.com/office/drawing/2014/main" id="{D8089277-10C9-4942-A52C-F0103F381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2412"/>
          <a:stretch/>
        </p:blipFill>
        <p:spPr bwMode="auto">
          <a:xfrm>
            <a:off x="-305" y="-1"/>
            <a:ext cx="642305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72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E36218-B0CE-4CD0-98BB-16069E6C3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10117"/>
            <a:ext cx="5452533" cy="1644592"/>
          </a:xfrm>
        </p:spPr>
        <p:txBody>
          <a:bodyPr anchor="t">
            <a:normAutofit/>
          </a:bodyPr>
          <a:lstStyle/>
          <a:p>
            <a:pPr algn="l"/>
            <a:r>
              <a:rPr lang="de-CH" sz="4400" dirty="0">
                <a:solidFill>
                  <a:srgbClr val="000000"/>
                </a:solidFill>
              </a:rPr>
              <a:t>Back </a:t>
            </a:r>
            <a:r>
              <a:rPr lang="en-US" sz="4400" dirty="0">
                <a:solidFill>
                  <a:srgbClr val="000000"/>
                </a:solidFill>
              </a:rPr>
              <a:t>to</a:t>
            </a:r>
            <a:r>
              <a:rPr lang="de-CH" sz="4400" dirty="0">
                <a:solidFill>
                  <a:srgbClr val="000000"/>
                </a:solidFill>
              </a:rPr>
              <a:t> </a:t>
            </a:r>
            <a:r>
              <a:rPr lang="de-CH" sz="4400" dirty="0" err="1">
                <a:solidFill>
                  <a:srgbClr val="000000"/>
                </a:solidFill>
              </a:rPr>
              <a:t>home</a:t>
            </a:r>
            <a:r>
              <a:rPr lang="de-CH" sz="4400" dirty="0">
                <a:solidFill>
                  <a:srgbClr val="000000"/>
                </a:solidFill>
              </a:rPr>
              <a:t> in </a:t>
            </a:r>
            <a:r>
              <a:rPr lang="de-CH" sz="4400" dirty="0" err="1">
                <a:solidFill>
                  <a:srgbClr val="000000"/>
                </a:solidFill>
              </a:rPr>
              <a:t>desert</a:t>
            </a:r>
            <a:endParaRPr lang="de-CH" sz="4400" dirty="0">
              <a:solidFill>
                <a:srgbClr val="00000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6AD7FB-3E4B-4E76-89E7-D1B0E091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3565" y="2764461"/>
            <a:ext cx="4218901" cy="2237385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de-CH" sz="1600" dirty="0" err="1">
                <a:solidFill>
                  <a:srgbClr val="000000"/>
                </a:solidFill>
              </a:rPr>
              <a:t>Overview</a:t>
            </a:r>
            <a:endParaRPr lang="de-CH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rgbClr val="000000"/>
                </a:solidFill>
              </a:rPr>
              <a:t>Paper </a:t>
            </a:r>
            <a:r>
              <a:rPr lang="de-CH" sz="1600" dirty="0" err="1">
                <a:solidFill>
                  <a:srgbClr val="000000"/>
                </a:solidFill>
              </a:rPr>
              <a:t>of</a:t>
            </a:r>
            <a:r>
              <a:rPr lang="de-CH" sz="1600" dirty="0">
                <a:solidFill>
                  <a:srgbClr val="000000"/>
                </a:solidFill>
              </a:rPr>
              <a:t> M. </a:t>
            </a:r>
            <a:r>
              <a:rPr lang="de-CH" sz="1600" dirty="0" err="1">
                <a:solidFill>
                  <a:srgbClr val="000000"/>
                </a:solidFill>
              </a:rPr>
              <a:t>Collett</a:t>
            </a:r>
            <a:endParaRPr lang="de-CH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rgbClr val="000000"/>
                </a:solidFill>
              </a:rPr>
              <a:t>Concept </a:t>
            </a:r>
            <a:r>
              <a:rPr lang="de-CH" sz="1600" dirty="0" err="1">
                <a:solidFill>
                  <a:srgbClr val="000000"/>
                </a:solidFill>
              </a:rPr>
              <a:t>of</a:t>
            </a:r>
            <a:r>
              <a:rPr lang="de-CH" sz="1600" dirty="0">
                <a:solidFill>
                  <a:srgbClr val="000000"/>
                </a:solidFill>
              </a:rPr>
              <a:t> global and </a:t>
            </a:r>
            <a:r>
              <a:rPr lang="de-CH" sz="1600" dirty="0" err="1">
                <a:solidFill>
                  <a:srgbClr val="000000"/>
                </a:solidFill>
              </a:rPr>
              <a:t>local</a:t>
            </a:r>
            <a:r>
              <a:rPr lang="de-CH" sz="1600" dirty="0">
                <a:solidFill>
                  <a:srgbClr val="000000"/>
                </a:solidFill>
              </a:rPr>
              <a:t> </a:t>
            </a:r>
            <a:r>
              <a:rPr lang="de-CH" sz="1600" dirty="0" err="1">
                <a:solidFill>
                  <a:srgbClr val="000000"/>
                </a:solidFill>
              </a:rPr>
              <a:t>vector</a:t>
            </a:r>
            <a:endParaRPr lang="de-CH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rgbClr val="000000"/>
                </a:solidFill>
              </a:rPr>
              <a:t>Model </a:t>
            </a:r>
            <a:r>
              <a:rPr lang="de-CH" sz="1600" dirty="0" err="1">
                <a:solidFill>
                  <a:srgbClr val="000000"/>
                </a:solidFill>
              </a:rPr>
              <a:t>of</a:t>
            </a:r>
            <a:r>
              <a:rPr lang="de-CH" sz="1600" dirty="0">
                <a:solidFill>
                  <a:srgbClr val="000000"/>
                </a:solidFill>
              </a:rPr>
              <a:t> </a:t>
            </a:r>
            <a:r>
              <a:rPr lang="de-CH" sz="1600" dirty="0" err="1">
                <a:solidFill>
                  <a:srgbClr val="000000"/>
                </a:solidFill>
              </a:rPr>
              <a:t>the</a:t>
            </a:r>
            <a:r>
              <a:rPr lang="de-CH" sz="1600" dirty="0">
                <a:solidFill>
                  <a:srgbClr val="000000"/>
                </a:solidFill>
              </a:rPr>
              <a:t> </a:t>
            </a:r>
            <a:r>
              <a:rPr lang="de-CH" sz="1600" dirty="0" err="1">
                <a:solidFill>
                  <a:srgbClr val="000000"/>
                </a:solidFill>
              </a:rPr>
              <a:t>ant</a:t>
            </a:r>
            <a:endParaRPr lang="de-CH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rgbClr val="000000"/>
                </a:solidFill>
              </a:rPr>
              <a:t>Conducted</a:t>
            </a:r>
            <a:r>
              <a:rPr lang="de-CH" sz="1600" dirty="0">
                <a:solidFill>
                  <a:srgbClr val="000000"/>
                </a:solidFill>
              </a:rPr>
              <a:t> </a:t>
            </a:r>
            <a:r>
              <a:rPr lang="de-CH" sz="1600" dirty="0" err="1">
                <a:solidFill>
                  <a:srgbClr val="000000"/>
                </a:solidFill>
              </a:rPr>
              <a:t>experiments</a:t>
            </a:r>
            <a:endParaRPr lang="de-CH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rgbClr val="000000"/>
                </a:solidFill>
              </a:rPr>
              <a:t>Our</a:t>
            </a:r>
            <a:r>
              <a:rPr lang="de-CH" sz="1600" dirty="0">
                <a:solidFill>
                  <a:srgbClr val="000000"/>
                </a:solidFill>
              </a:rPr>
              <a:t> </a:t>
            </a:r>
            <a:r>
              <a:rPr lang="de-CH" sz="1600" dirty="0" err="1">
                <a:solidFill>
                  <a:srgbClr val="000000"/>
                </a:solidFill>
              </a:rPr>
              <a:t>simulation</a:t>
            </a:r>
            <a:endParaRPr lang="de-CH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rgbClr val="000000"/>
                </a:solidFill>
              </a:rPr>
              <a:t>Conclusion</a:t>
            </a:r>
            <a:endParaRPr lang="de-CH" sz="1600" dirty="0">
              <a:solidFill>
                <a:srgbClr val="00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385227-788D-4DD6-A5F6-CA3895BD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3733" y="6065029"/>
            <a:ext cx="4114800" cy="365125"/>
          </a:xfrm>
        </p:spPr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577930E7-F4F4-4C0B-B284-96928285A575}"/>
              </a:ext>
            </a:extLst>
          </p:cNvPr>
          <p:cNvSpPr txBox="1">
            <a:spLocks/>
          </p:cNvSpPr>
          <p:nvPr/>
        </p:nvSpPr>
        <p:spPr>
          <a:xfrm>
            <a:off x="7547056" y="6357007"/>
            <a:ext cx="4114800" cy="574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Source: https://www.antbites.net/adult-ants-fourth-stage-of-the-ant-life-cycle/</a:t>
            </a:r>
          </a:p>
        </p:txBody>
      </p:sp>
    </p:spTree>
    <p:extLst>
      <p:ext uri="{BB962C8B-B14F-4D97-AF65-F5344CB8AC3E}">
        <p14:creationId xmlns:p14="http://schemas.microsoft.com/office/powerpoint/2010/main" val="251395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1A3BF-FF4F-4F3C-A97C-AF7BB6BE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Paper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rgbClr val="000000"/>
                </a:solidFill>
              </a:rPr>
              <a:t> M. </a:t>
            </a:r>
            <a:r>
              <a:rPr lang="de-CH" dirty="0" err="1">
                <a:solidFill>
                  <a:srgbClr val="000000"/>
                </a:solidFill>
              </a:rPr>
              <a:t>Collett</a:t>
            </a:r>
            <a:r>
              <a:rPr lang="de-CH" dirty="0">
                <a:solidFill>
                  <a:srgbClr val="000000"/>
                </a:solidFill>
              </a:rPr>
              <a:t> et al.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C8343-57AA-4D3E-AC88-05C8B372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Written</a:t>
            </a:r>
            <a:r>
              <a:rPr lang="de-CH" dirty="0"/>
              <a:t> in 1998</a:t>
            </a:r>
          </a:p>
          <a:p>
            <a:r>
              <a:rPr lang="de-CH" dirty="0"/>
              <a:t>Navigation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desert</a:t>
            </a:r>
            <a:r>
              <a:rPr lang="de-CH" dirty="0"/>
              <a:t> </a:t>
            </a:r>
            <a:r>
              <a:rPr lang="de-CH" dirty="0" err="1"/>
              <a:t>ants</a:t>
            </a:r>
            <a:endParaRPr lang="de-CH" dirty="0"/>
          </a:p>
          <a:p>
            <a:r>
              <a:rPr lang="de-CH" dirty="0"/>
              <a:t>M. </a:t>
            </a:r>
            <a:r>
              <a:rPr lang="de-CH" dirty="0" err="1"/>
              <a:t>Collett</a:t>
            </a:r>
            <a:r>
              <a:rPr lang="de-CH" dirty="0"/>
              <a:t>, T. S. </a:t>
            </a:r>
            <a:r>
              <a:rPr lang="de-CH" dirty="0" err="1"/>
              <a:t>Collett</a:t>
            </a:r>
            <a:r>
              <a:rPr lang="de-CH" dirty="0"/>
              <a:t>, S. </a:t>
            </a:r>
            <a:r>
              <a:rPr lang="de-CH" dirty="0" err="1"/>
              <a:t>Bisch</a:t>
            </a:r>
            <a:r>
              <a:rPr lang="de-CH" dirty="0"/>
              <a:t>, R. Wehner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8DC6C5-E66E-4CFD-9A84-F79BA83A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</p:spTree>
    <p:extLst>
      <p:ext uri="{BB962C8B-B14F-4D97-AF65-F5344CB8AC3E}">
        <p14:creationId xmlns:p14="http://schemas.microsoft.com/office/powerpoint/2010/main" val="8766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7E0D1-1C29-400F-AE01-3B6B6404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Global and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vector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8B92C8-DC85-4E2D-8C9D-A1EBA3F3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Problem: </a:t>
            </a:r>
            <a:r>
              <a:rPr lang="de-CH" dirty="0" err="1"/>
              <a:t>no</a:t>
            </a:r>
            <a:r>
              <a:rPr lang="de-CH" dirty="0"/>
              <a:t> visible </a:t>
            </a:r>
            <a:r>
              <a:rPr lang="de-CH" dirty="0" err="1"/>
              <a:t>landmarks</a:t>
            </a:r>
            <a:r>
              <a:rPr lang="de-CH" dirty="0"/>
              <a:t> in </a:t>
            </a:r>
            <a:r>
              <a:rPr lang="de-CH" dirty="0" err="1"/>
              <a:t>desert</a:t>
            </a:r>
            <a:endParaRPr lang="de-CH" dirty="0"/>
          </a:p>
          <a:p>
            <a:r>
              <a:rPr lang="de-CH" dirty="0"/>
              <a:t>Solution: </a:t>
            </a:r>
            <a:r>
              <a:rPr lang="de-CH" dirty="0" err="1"/>
              <a:t>path</a:t>
            </a:r>
            <a:r>
              <a:rPr lang="de-CH" dirty="0"/>
              <a:t> </a:t>
            </a:r>
            <a:r>
              <a:rPr lang="de-CH" dirty="0" err="1"/>
              <a:t>integration</a:t>
            </a:r>
            <a:endParaRPr lang="de-CH" dirty="0"/>
          </a:p>
          <a:p>
            <a:r>
              <a:rPr lang="de-CH" dirty="0"/>
              <a:t>Sun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compass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95BE47-FA69-4F94-8A6C-2A05762C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A8CCD8-7B78-4F90-AA8C-6D146AE45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38" y="4806461"/>
            <a:ext cx="501475" cy="581758"/>
          </a:xfrm>
          <a:prstGeom prst="rect">
            <a:avLst/>
          </a:prstGeom>
        </p:spPr>
      </p:pic>
      <p:sp>
        <p:nvSpPr>
          <p:cNvPr id="9" name="Sonne 8">
            <a:extLst>
              <a:ext uri="{FF2B5EF4-FFF2-40B4-BE49-F238E27FC236}">
                <a16:creationId xmlns:a16="http://schemas.microsoft.com/office/drawing/2014/main" id="{D402957D-85FF-48ED-BD80-C1520C81BB5E}"/>
              </a:ext>
            </a:extLst>
          </p:cNvPr>
          <p:cNvSpPr/>
          <p:nvPr/>
        </p:nvSpPr>
        <p:spPr>
          <a:xfrm>
            <a:off x="7940351" y="3429000"/>
            <a:ext cx="503853" cy="503853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710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8325709-A1B0-405E-9C6E-6925E5EA7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874" y="1493962"/>
            <a:ext cx="3685674" cy="475101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E02C53-6EB1-47A8-A22E-25E3C466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Conducted</a:t>
            </a:r>
            <a:r>
              <a:rPr lang="de-CH" dirty="0"/>
              <a:t> </a:t>
            </a:r>
            <a:r>
              <a:rPr lang="de-CH" dirty="0" err="1"/>
              <a:t>experiments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91D4-4B12-4BAF-B27E-C75AA3A1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87D4091-D7C0-4243-80C3-8BE547EE03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/>
              <a:t>Ants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</a:t>
            </a:r>
            <a:r>
              <a:rPr lang="de-CH" dirty="0" err="1"/>
              <a:t>first</a:t>
            </a:r>
            <a:endParaRPr lang="de-CH" dirty="0"/>
          </a:p>
          <a:p>
            <a:r>
              <a:rPr lang="de-CH" dirty="0" err="1"/>
              <a:t>Ants</a:t>
            </a:r>
            <a:r>
              <a:rPr lang="de-CH" dirty="0"/>
              <a:t> </a:t>
            </a:r>
            <a:r>
              <a:rPr lang="de-CH" dirty="0" err="1"/>
              <a:t>picked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on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home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96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F8E59-4BA7-4110-B2C7-CF4E000C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Conducted</a:t>
            </a:r>
            <a:r>
              <a:rPr lang="de-CH" dirty="0"/>
              <a:t> </a:t>
            </a:r>
            <a:r>
              <a:rPr lang="de-CH" dirty="0" err="1"/>
              <a:t>experiments</a:t>
            </a:r>
            <a:r>
              <a:rPr lang="de-CH" dirty="0"/>
              <a:t> II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87C4CCE-7C67-4066-A013-9BFD37DED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413" y="1726783"/>
            <a:ext cx="4414044" cy="4421176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3D7A14-6CA4-407B-B5C8-2A134384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301AD16-A2FA-4DF1-9540-1FCA7E3D6F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Black </a:t>
            </a:r>
            <a:r>
              <a:rPr lang="de-CH" dirty="0" err="1"/>
              <a:t>cylinders</a:t>
            </a:r>
            <a:r>
              <a:rPr lang="de-CH" dirty="0"/>
              <a:t> als </a:t>
            </a:r>
            <a:r>
              <a:rPr lang="de-CH" dirty="0" err="1"/>
              <a:t>landmarks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672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F8F83-5F86-4C1B-A872-2B51B518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Model </a:t>
            </a:r>
            <a:r>
              <a:rPr lang="de-CH" dirty="0" err="1">
                <a:solidFill>
                  <a:srgbClr val="000000"/>
                </a:solidFill>
              </a:rPr>
              <a:t>of</a:t>
            </a:r>
            <a:r>
              <a:rPr lang="de-CH" dirty="0">
                <a:solidFill>
                  <a:srgbClr val="000000"/>
                </a:solidFill>
              </a:rPr>
              <a:t> </a:t>
            </a:r>
            <a:r>
              <a:rPr lang="de-CH" dirty="0" err="1">
                <a:solidFill>
                  <a:srgbClr val="000000"/>
                </a:solidFill>
              </a:rPr>
              <a:t>the</a:t>
            </a:r>
            <a:r>
              <a:rPr lang="de-CH" dirty="0">
                <a:solidFill>
                  <a:srgbClr val="000000"/>
                </a:solidFill>
              </a:rPr>
              <a:t> </a:t>
            </a:r>
            <a:r>
              <a:rPr lang="de-CH" dirty="0" err="1">
                <a:solidFill>
                  <a:srgbClr val="000000"/>
                </a:solidFill>
              </a:rPr>
              <a:t>ant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1AA34-7374-4F15-9B76-87F9F2F4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283E7-4989-41FA-B51B-042BDE39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3727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33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Back to home in desert</vt:lpstr>
      <vt:lpstr>Paper of  M. Collett et al.</vt:lpstr>
      <vt:lpstr>Global and local vector</vt:lpstr>
      <vt:lpstr>Conducted experiments</vt:lpstr>
      <vt:lpstr>Conducted experiments II</vt:lpstr>
      <vt:lpstr>Model of the 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Guidance</dc:title>
  <dc:creator>p7DuKRLUUU@student.ethz.ch</dc:creator>
  <cp:lastModifiedBy>p7DuKRLUUU@student.ethz.ch</cp:lastModifiedBy>
  <cp:revision>17</cp:revision>
  <dcterms:created xsi:type="dcterms:W3CDTF">2018-10-08T14:35:06Z</dcterms:created>
  <dcterms:modified xsi:type="dcterms:W3CDTF">2018-12-10T15:35:55Z</dcterms:modified>
</cp:coreProperties>
</file>