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octagon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0" y="299717"/>
            <a:ext cx="6468000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Back to home in desert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1677601"/>
            <a:ext cx="4218901" cy="3885846"/>
          </a:xfrm>
        </p:spPr>
        <p:txBody>
          <a:bodyPr anchor="b">
            <a:no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Paper of M. Collett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Concept of global and local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Model of the 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Conducted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Our simulation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 2a</a:t>
            </a:r>
          </a:p>
        </p:txBody>
      </p:sp>
      <p:pic>
        <p:nvPicPr>
          <p:cNvPr id="5" name="Inhaltsplatzhalter 4" descr="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1884" b="45654"/>
          <a:stretch>
            <a:fillRect/>
          </a:stretch>
        </p:blipFill>
        <p:spPr>
          <a:xfrm>
            <a:off x="907200" y="1454400"/>
            <a:ext cx="2575617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2a.png"/>
          <p:cNvPicPr>
            <a:picLocks noChangeAspect="1"/>
          </p:cNvPicPr>
          <p:nvPr/>
        </p:nvPicPr>
        <p:blipFill>
          <a:blip r:embed="rId3" cstate="print"/>
          <a:srcRect l="12920" t="10238" r="7323" b="9498"/>
          <a:stretch>
            <a:fillRect/>
          </a:stretch>
        </p:blipFill>
        <p:spPr>
          <a:xfrm>
            <a:off x="5004001" y="1454400"/>
            <a:ext cx="4285823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260800" cy="151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253600" y="1951200"/>
            <a:ext cx="1404000" cy="7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>
            <a:off x="4845600" y="5191200"/>
            <a:ext cx="2260800" cy="33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2239200" y="5169600"/>
            <a:ext cx="1418400" cy="21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test 2b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5" name="Grafik 4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5047200" y="1452424"/>
            <a:ext cx="4306264" cy="4320000"/>
          </a:xfrm>
          <a:prstGeom prst="rect">
            <a:avLst/>
          </a:prstGeom>
        </p:spPr>
      </p:pic>
      <p:pic>
        <p:nvPicPr>
          <p:cNvPr id="6" name="Inhaltsplatzhalter 4" descr="p3.jpg"/>
          <p:cNvPicPr>
            <a:picLocks noChangeAspect="1"/>
          </p:cNvPicPr>
          <p:nvPr/>
        </p:nvPicPr>
        <p:blipFill>
          <a:blip r:embed="rId3" cstate="print"/>
          <a:srcRect l="51270" b="46013"/>
          <a:stretch>
            <a:fillRect/>
          </a:stretch>
        </p:blipFill>
        <p:spPr>
          <a:xfrm>
            <a:off x="907199" y="1452424"/>
            <a:ext cx="2625822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304000" y="1972800"/>
            <a:ext cx="1353600" cy="5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4845600" y="51912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1"/>
          </p:cNvCxnSpPr>
          <p:nvPr/>
        </p:nvCxnSpPr>
        <p:spPr>
          <a:xfrm flipH="1" flipV="1">
            <a:off x="2275200" y="5184000"/>
            <a:ext cx="1382400" cy="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Only local vector</a:t>
            </a:r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3924000" y="1553224"/>
            <a:ext cx="4306264" cy="4320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34400" y="177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34400" y="4932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945600" y="1562400"/>
            <a:ext cx="4284000" cy="4312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" idx="3"/>
          </p:cNvCxnSpPr>
          <p:nvPr/>
        </p:nvCxnSpPr>
        <p:spPr>
          <a:xfrm>
            <a:off x="3722400" y="21312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2" idx="3"/>
          </p:cNvCxnSpPr>
          <p:nvPr/>
        </p:nvCxnSpPr>
        <p:spPr>
          <a:xfrm>
            <a:off x="3722400" y="52920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49837-9BE1-402D-B452-414CE7E5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BF85A-EBB0-4935-8155-7828B305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7338" cy="4351338"/>
          </a:xfrm>
        </p:spPr>
        <p:txBody>
          <a:bodyPr/>
          <a:lstStyle/>
          <a:p>
            <a:r>
              <a:rPr lang="en-US" dirty="0"/>
              <a:t>Between the experiments and the simulation exist visible similarities </a:t>
            </a:r>
          </a:p>
          <a:p>
            <a:r>
              <a:rPr lang="en-US" dirty="0"/>
              <a:t>Biggest difference: search walk of disoriented ants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CBBD5-CF4F-4B8E-92FC-C980EEB7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813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4BB4B-570E-4426-A4DA-D30317A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Possible </a:t>
            </a:r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AF312-FA7B-4F78-B80B-B73A27E3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walk</a:t>
            </a:r>
            <a:endParaRPr lang="de-CH" dirty="0"/>
          </a:p>
          <a:p>
            <a:r>
              <a:rPr lang="de-CH" dirty="0"/>
              <a:t>Concept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exceptions</a:t>
            </a:r>
            <a:r>
              <a:rPr lang="de-CH" dirty="0"/>
              <a:t> </a:t>
            </a:r>
          </a:p>
          <a:p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interactions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desert</a:t>
            </a:r>
            <a:r>
              <a:rPr lang="de-CH" dirty="0"/>
              <a:t> </a:t>
            </a:r>
            <a:r>
              <a:rPr lang="de-CH" dirty="0" err="1"/>
              <a:t>ants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555D5-2157-47C5-AED9-7EB5D34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8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Paper </a:t>
            </a:r>
            <a:r>
              <a:rPr lang="de-CH" sz="4800" dirty="0" err="1"/>
              <a:t>of</a:t>
            </a:r>
            <a:r>
              <a:rPr lang="de-CH" sz="4800" dirty="0"/>
              <a:t> </a:t>
            </a:r>
            <a:r>
              <a:rPr lang="de-CH" sz="4800" dirty="0">
                <a:solidFill>
                  <a:srgbClr val="000000"/>
                </a:solidFill>
              </a:rPr>
              <a:t> M. </a:t>
            </a:r>
            <a:r>
              <a:rPr lang="de-CH" sz="4800" dirty="0" err="1">
                <a:solidFill>
                  <a:srgbClr val="000000"/>
                </a:solidFill>
              </a:rPr>
              <a:t>Collett</a:t>
            </a:r>
            <a:r>
              <a:rPr lang="de-CH" sz="4800" dirty="0">
                <a:solidFill>
                  <a:srgbClr val="000000"/>
                </a:solidFill>
              </a:rPr>
              <a:t> et al.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1998</a:t>
            </a:r>
          </a:p>
          <a:p>
            <a:r>
              <a:rPr lang="en-US" dirty="0"/>
              <a:t>Local and global vectors in desert ant navigation</a:t>
            </a:r>
          </a:p>
          <a:p>
            <a:r>
              <a:rPr lang="en-US" dirty="0"/>
              <a:t>M. </a:t>
            </a:r>
            <a:r>
              <a:rPr lang="en-US" dirty="0" err="1"/>
              <a:t>Collett</a:t>
            </a:r>
            <a:r>
              <a:rPr lang="en-US" dirty="0"/>
              <a:t>, T. S. </a:t>
            </a:r>
            <a:r>
              <a:rPr lang="en-US" dirty="0" err="1"/>
              <a:t>Collett</a:t>
            </a:r>
            <a:r>
              <a:rPr lang="en-US" dirty="0"/>
              <a:t>, S. </a:t>
            </a:r>
            <a:r>
              <a:rPr lang="en-US" dirty="0" err="1"/>
              <a:t>Bisch</a:t>
            </a:r>
            <a:r>
              <a:rPr lang="en-US" dirty="0"/>
              <a:t>, R. </a:t>
            </a:r>
            <a:r>
              <a:rPr lang="en-US" dirty="0" err="1"/>
              <a:t>Wehner</a:t>
            </a: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few visible landmarks in desert</a:t>
            </a:r>
          </a:p>
          <a:p>
            <a:r>
              <a:rPr lang="en-US" dirty="0"/>
              <a:t>Solution: path integration =&gt; global vector</a:t>
            </a:r>
          </a:p>
          <a:p>
            <a:pPr lvl="1"/>
            <a:r>
              <a:rPr lang="en-US" dirty="0"/>
              <a:t>Sun as compass</a:t>
            </a:r>
          </a:p>
          <a:p>
            <a:r>
              <a:rPr lang="en-US" dirty="0"/>
              <a:t>Landmarks =&gt; local vector</a:t>
            </a:r>
          </a:p>
          <a:p>
            <a:pPr lvl="1"/>
            <a:r>
              <a:rPr lang="en-US" dirty="0"/>
              <a:t>Relative to cardinal direction</a:t>
            </a:r>
          </a:p>
          <a:p>
            <a:pPr lvl="1"/>
            <a:r>
              <a:rPr lang="en-US" dirty="0"/>
              <a:t>Interesting, because sun is needed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4" y="4149968"/>
            <a:ext cx="501475" cy="581758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9371E5A-CE3A-4E08-A7D2-3AB64E96A14D}"/>
              </a:ext>
            </a:extLst>
          </p:cNvPr>
          <p:cNvSpPr txBox="1">
            <a:spLocks/>
          </p:cNvSpPr>
          <p:nvPr/>
        </p:nvSpPr>
        <p:spPr>
          <a:xfrm>
            <a:off x="639474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Images source: https://pixabay.com </a:t>
            </a:r>
          </a:p>
        </p:txBody>
      </p:sp>
      <p:pic>
        <p:nvPicPr>
          <p:cNvPr id="1028" name="Picture 4" descr="Vogelnest, Nest, Gras, Zweige, Vogel, Ei, Mutter">
            <a:extLst>
              <a:ext uri="{FF2B5EF4-FFF2-40B4-BE49-F238E27FC236}">
                <a16:creationId xmlns:a16="http://schemas.microsoft.com/office/drawing/2014/main" id="{C072164C-C2F0-4AD8-A1D3-2832A888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66" y="5476996"/>
            <a:ext cx="787918" cy="5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Ã¼chte, GemÃ¼se, Artischocke, Banane, Beeren, Kohl">
            <a:extLst>
              <a:ext uri="{FF2B5EF4-FFF2-40B4-BE49-F238E27FC236}">
                <a16:creationId xmlns:a16="http://schemas.microsoft.com/office/drawing/2014/main" id="{8BB47992-18E0-48D1-8182-9F9612BA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68" y="3048609"/>
            <a:ext cx="789354" cy="5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0D23765-30E3-4139-AC9A-30D36286FBBC}"/>
              </a:ext>
            </a:extLst>
          </p:cNvPr>
          <p:cNvCxnSpPr/>
          <p:nvPr/>
        </p:nvCxnSpPr>
        <p:spPr>
          <a:xfrm>
            <a:off x="8846821" y="4440847"/>
            <a:ext cx="914594" cy="10361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  <a:p>
            <a:r>
              <a:rPr lang="de-CH" dirty="0"/>
              <a:t>Iterative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calculated</a:t>
            </a:r>
            <a:r>
              <a:rPr lang="de-CH" dirty="0"/>
              <a:t> in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  <a:p>
            <a:r>
              <a:rPr lang="de-CH" dirty="0"/>
              <a:t>Global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added</a:t>
            </a:r>
            <a:endParaRPr lang="de-CH" dirty="0"/>
          </a:p>
          <a:p>
            <a:pPr lvl="1"/>
            <a:r>
              <a:rPr lang="de-CH" dirty="0" err="1"/>
              <a:t>Randomization</a:t>
            </a:r>
            <a:endParaRPr lang="de-CH" dirty="0"/>
          </a:p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/>
              <a:t>Landmarks «pull» </a:t>
            </a:r>
            <a:r>
              <a:rPr lang="de-CH" dirty="0" err="1"/>
              <a:t>ants</a:t>
            </a:r>
            <a:endParaRPr lang="de-CH" dirty="0"/>
          </a:p>
          <a:p>
            <a:pPr lvl="1"/>
            <a:r>
              <a:rPr lang="de-CH" dirty="0"/>
              <a:t>The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stronger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10972C5-0BCD-43D7-B1B1-CADCC0C839F4}"/>
              </a:ext>
            </a:extLst>
          </p:cNvPr>
          <p:cNvCxnSpPr/>
          <p:nvPr/>
        </p:nvCxnSpPr>
        <p:spPr>
          <a:xfrm>
            <a:off x="8153400" y="3954585"/>
            <a:ext cx="1639277" cy="15161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6FCC53-DEF3-487B-9EB4-02101EF7D452}"/>
              </a:ext>
            </a:extLst>
          </p:cNvPr>
          <p:cNvCxnSpPr/>
          <p:nvPr/>
        </p:nvCxnSpPr>
        <p:spPr>
          <a:xfrm>
            <a:off x="9777046" y="5478585"/>
            <a:ext cx="62523" cy="2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8A5062A-5815-4245-A074-956CFA327CBD}"/>
              </a:ext>
            </a:extLst>
          </p:cNvPr>
          <p:cNvCxnSpPr>
            <a:cxnSpLocks/>
          </p:cNvCxnSpPr>
          <p:nvPr/>
        </p:nvCxnSpPr>
        <p:spPr>
          <a:xfrm>
            <a:off x="8153400" y="3946769"/>
            <a:ext cx="2045677" cy="8987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8C405D80-5155-4E9E-949A-E1ADD1D5663C}"/>
              </a:ext>
            </a:extLst>
          </p:cNvPr>
          <p:cNvCxnSpPr/>
          <p:nvPr/>
        </p:nvCxnSpPr>
        <p:spPr>
          <a:xfrm rot="5400000">
            <a:off x="9085873" y="4568580"/>
            <a:ext cx="367323" cy="186593"/>
          </a:xfrm>
          <a:prstGeom prst="curvedConnector3">
            <a:avLst>
              <a:gd name="adj1" fmla="val 9255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232E-7102-4359-BCB5-DEE009691C6A}"/>
              </a:ext>
            </a:extLst>
          </p:cNvPr>
          <p:cNvCxnSpPr>
            <a:cxnSpLocks/>
          </p:cNvCxnSpPr>
          <p:nvPr/>
        </p:nvCxnSpPr>
        <p:spPr>
          <a:xfrm>
            <a:off x="9778999" y="5449093"/>
            <a:ext cx="209063" cy="18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0D7CA79-79CA-4A4B-BA53-7944337227C8}"/>
              </a:ext>
            </a:extLst>
          </p:cNvPr>
          <p:cNvSpPr txBox="1"/>
          <p:nvPr/>
        </p:nvSpPr>
        <p:spPr>
          <a:xfrm>
            <a:off x="9362831" y="427501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global </a:t>
            </a:r>
            <a:r>
              <a:rPr lang="de-CH" sz="1200" dirty="0" err="1"/>
              <a:t>vector</a:t>
            </a:r>
            <a:endParaRPr lang="de-CH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1439F5E-B873-4A65-A0F7-2A8E944127DD}"/>
              </a:ext>
            </a:extLst>
          </p:cNvPr>
          <p:cNvSpPr txBox="1"/>
          <p:nvPr/>
        </p:nvSpPr>
        <p:spPr>
          <a:xfrm>
            <a:off x="9995691" y="530100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step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6372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88" y="187076"/>
            <a:ext cx="4736612" cy="61057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Conducted experiments  </a:t>
            </a:r>
            <a:br>
              <a:rPr lang="en-US" dirty="0"/>
            </a:br>
            <a:r>
              <a:rPr lang="en-US" dirty="0"/>
              <a:t>by M. </a:t>
            </a:r>
            <a:r>
              <a:rPr lang="en-US" dirty="0" err="1"/>
              <a:t>Collet</a:t>
            </a:r>
            <a:r>
              <a:rPr lang="en-US" dirty="0"/>
              <a:t> et al.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desert ants were trained on setup A</a:t>
            </a:r>
          </a:p>
          <a:p>
            <a:r>
              <a:rPr lang="en-US" dirty="0"/>
              <a:t>They were picked up at next or feeder</a:t>
            </a:r>
          </a:p>
          <a:p>
            <a:r>
              <a:rPr lang="en-US" dirty="0"/>
              <a:t>Launching position is always the feeder</a:t>
            </a:r>
          </a:p>
          <a:p>
            <a:endParaRPr lang="en-US" dirty="0"/>
          </a:p>
          <a:p>
            <a:r>
              <a:rPr lang="en-US" dirty="0"/>
              <a:t>Test B: pickup feeder – launching feeder</a:t>
            </a:r>
          </a:p>
          <a:p>
            <a:r>
              <a:rPr lang="en-US" dirty="0"/>
              <a:t>Test C: pickup nest – launching feeder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6" b="64848"/>
          <a:stretch>
            <a:fillRect/>
          </a:stretch>
        </p:blipFill>
        <p:spPr>
          <a:xfrm>
            <a:off x="838200" y="1612800"/>
            <a:ext cx="3817800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Ba.png"/>
          <p:cNvPicPr>
            <a:picLocks noChangeAspect="1"/>
          </p:cNvPicPr>
          <p:nvPr/>
        </p:nvPicPr>
        <p:blipFill>
          <a:blip r:embed="rId3" cstate="print"/>
          <a:srcRect l="11487" t="10112" r="7503" b="7318"/>
          <a:stretch>
            <a:fillRect/>
          </a:stretch>
        </p:blipFill>
        <p:spPr>
          <a:xfrm>
            <a:off x="7034376" y="1612800"/>
            <a:ext cx="4247160" cy="4320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804788" y="1620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98788" y="3486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 flipV="1">
            <a:off x="6899988" y="1836000"/>
            <a:ext cx="228012" cy="15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6893988" y="3729600"/>
            <a:ext cx="2192412" cy="13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1"/>
          </p:cNvCxnSpPr>
          <p:nvPr/>
        </p:nvCxnSpPr>
        <p:spPr>
          <a:xfrm flipH="1">
            <a:off x="3427200" y="3860400"/>
            <a:ext cx="1371588" cy="115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1"/>
          </p:cNvCxnSpPr>
          <p:nvPr/>
        </p:nvCxnSpPr>
        <p:spPr>
          <a:xfrm flipH="1">
            <a:off x="1159200" y="1994400"/>
            <a:ext cx="3645588" cy="792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92788" y="2553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0" name="Gerade Verbindung mit Pfeil 29"/>
          <p:cNvCxnSpPr>
            <a:stCxn id="24" idx="3"/>
          </p:cNvCxnSpPr>
          <p:nvPr/>
        </p:nvCxnSpPr>
        <p:spPr>
          <a:xfrm flipV="1">
            <a:off x="6887988" y="1857600"/>
            <a:ext cx="1420812" cy="106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1"/>
          </p:cNvCxnSpPr>
          <p:nvPr/>
        </p:nvCxnSpPr>
        <p:spPr>
          <a:xfrm flipH="1" flipV="1">
            <a:off x="2923200" y="2786400"/>
            <a:ext cx="1869588" cy="141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3"/>
          </p:cNvCxnSpPr>
          <p:nvPr/>
        </p:nvCxnSpPr>
        <p:spPr>
          <a:xfrm flipV="1">
            <a:off x="6789600" y="3744000"/>
            <a:ext cx="2318400" cy="66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6789600" y="1864800"/>
            <a:ext cx="1137600" cy="1030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>
            <a:off x="2995200" y="2895000"/>
            <a:ext cx="2606400" cy="22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3" name="Grafik 2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pic>
        <p:nvPicPr>
          <p:cNvPr id="4" name="Grafik 3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5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test Ca</a:t>
            </a:r>
          </a:p>
        </p:txBody>
      </p:sp>
      <p:sp>
        <p:nvSpPr>
          <p:cNvPr id="7" name="Rechteck 6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8" name="Rechteck 7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vector</a:t>
            </a:r>
          </a:p>
        </p:txBody>
      </p:sp>
      <p:cxnSp>
        <p:nvCxnSpPr>
          <p:cNvPr id="9" name="Gerade Verbindung mit Pfeil 8"/>
          <p:cNvCxnSpPr>
            <a:stCxn id="7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vector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952800" y="3205200"/>
            <a:ext cx="0" cy="57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106400" y="1821600"/>
            <a:ext cx="2030400" cy="237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9129600" y="1850400"/>
            <a:ext cx="0" cy="230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Black cylinders as visible landmarks</a:t>
            </a:r>
          </a:p>
          <a:p>
            <a:r>
              <a:rPr lang="en-US" dirty="0"/>
              <a:t>Ants training: walking from the feeder to the nest</a:t>
            </a:r>
          </a:p>
          <a:p>
            <a:r>
              <a:rPr lang="en-US" dirty="0"/>
              <a:t>Test 2a: exactly the same as training </a:t>
            </a:r>
          </a:p>
          <a:p>
            <a:r>
              <a:rPr lang="en-US" dirty="0"/>
              <a:t>Test 2b: pick up the ants at nest and launching at feeder</a:t>
            </a:r>
          </a:p>
          <a:p>
            <a:pPr>
              <a:buNone/>
            </a:pP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An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9100"/>
      </a:accent1>
      <a:accent2>
        <a:srgbClr val="FFB41D"/>
      </a:accent2>
      <a:accent3>
        <a:srgbClr val="FFD965"/>
      </a:accent3>
      <a:accent4>
        <a:srgbClr val="FFF2CB"/>
      </a:accent4>
      <a:accent5>
        <a:srgbClr val="757070"/>
      </a:accent5>
      <a:accent6>
        <a:srgbClr val="AEABAB"/>
      </a:accent6>
      <a:hlink>
        <a:srgbClr val="D0CECE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Breitbild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</vt:lpstr>
      <vt:lpstr>Back to home in desert</vt:lpstr>
      <vt:lpstr>Paper of  M. Collett et al.</vt:lpstr>
      <vt:lpstr>Global and local vector</vt:lpstr>
      <vt:lpstr>Model of the ant</vt:lpstr>
      <vt:lpstr>Conducted experiments   by M. Collet et al. </vt:lpstr>
      <vt:lpstr>Results Test Ba</vt:lpstr>
      <vt:lpstr>Results test Bc</vt:lpstr>
      <vt:lpstr>PowerPoint-Präsentation</vt:lpstr>
      <vt:lpstr>Second experiment setup</vt:lpstr>
      <vt:lpstr>Results test 2a</vt:lpstr>
      <vt:lpstr>Result test 2b</vt:lpstr>
      <vt:lpstr>Only local vector</vt:lpstr>
      <vt:lpstr>Conclusion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37</cp:revision>
  <dcterms:created xsi:type="dcterms:W3CDTF">2018-10-08T14:35:06Z</dcterms:created>
  <dcterms:modified xsi:type="dcterms:W3CDTF">2018-12-11T15:42:05Z</dcterms:modified>
</cp:coreProperties>
</file>