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00F98-BD74-4A04-A1CE-DBAF12E2D71A}" type="datetimeFigureOut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6210A-14C7-47CC-A25E-B8904401E85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50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39EB4-10B5-4D23-8B63-B96099EEE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50E34C-7E70-4491-A89C-CA8BCA660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B1115-597E-48DA-B23E-83F9FB35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92D4-AA6F-421B-8D7D-90A60BE55B3C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E7489-51A8-43C5-8B78-2B792E9B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54DBE-7C61-4F68-B48A-161E940B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713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702C5-9E2B-4970-A51F-9D85FD1F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7EAE25-45D1-4ECC-ABBD-B2A5EBB74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7433EA-9B06-42BF-8F27-BAE2F9DB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CB5-D93F-46E9-A33E-CEF55C178C85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6B7F6-96BD-4279-81A9-3EDC08E1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E676B7-9D2A-4340-AA28-01883E83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600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EC8427-F02B-471C-BE9F-54BE7FED3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B5733F-4BB1-4548-B31F-AFFA9E227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34AF7B-E7AE-4985-B4D5-AB463B68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D32F-4DEB-4A7E-9AC4-7F0F6CAC5E56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F6A07D-F341-4F1A-A0C4-0C3CD837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3A820-7179-49B8-9C24-C900DCAD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598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03BDC-3AFE-45A6-B06E-FFEC1D03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C8BB13-7128-4D1F-AE63-FBB788B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9BF74-FD3C-488F-8DED-4B50D2CA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180-C5BE-4800-8562-AE0630BCC29D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8953A5-284A-408F-84B9-06172903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E9DDEF-9A8B-4DE8-90B0-BBF4D7A7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7" name="Picture 2" descr="Ameise, Schwarze Ameise, Natur, Animalia, Tierwelt">
            <a:extLst>
              <a:ext uri="{FF2B5EF4-FFF2-40B4-BE49-F238E27FC236}">
                <a16:creationId xmlns:a16="http://schemas.microsoft.com/office/drawing/2014/main" id="{72482A91-B0DF-4FC5-B778-4EA22B0F27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r="22412"/>
          <a:stretch/>
        </p:blipFill>
        <p:spPr bwMode="auto">
          <a:xfrm>
            <a:off x="9285535" y="0"/>
            <a:ext cx="2906465" cy="3103281"/>
          </a:xfrm>
          <a:prstGeom prst="octagon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9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FEDA9-2A58-431F-BCF5-7A5E80AA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7F47A7-9A27-41A0-A4A7-069A78712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2DAB82-29DC-4CF7-B00B-D7C7D512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B56B-273F-4744-8770-24B01C7FF210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A3A0A2-EDD4-4113-845A-5DB37955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EE7E90-4D67-4F27-932A-7514B191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31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B904A-DDC7-4A7A-9E06-D58C3589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46D2F8-DDDD-4464-8534-FC1FCC37D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C08BB8-EC4A-45B0-B68C-6980F8719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A54652-16B7-4FC4-A951-47A3C37A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5D7-98B2-4A28-83FD-9092A814DFEA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302530-C86D-49A2-B2E5-A0ABF29B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823619-31C6-42A6-9465-CFB677BB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017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7679D-52A7-43D0-8FB3-DB3A663C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260E6F-7073-43DD-BBAB-D218C03C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A3492C-946E-43D1-BC2D-97A7951A5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7A96B9-BF3F-4E1F-AA31-BB448AAC6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B397B1-202F-44A9-A21F-87242EEDD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A17590-259A-40AE-9A1A-B16C6FC7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0965-2C92-4672-8872-267BBA6F7455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87D123-5809-468C-8B67-083C99BD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AF3701-764D-4D9A-A220-DBF9BA78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409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75BE5-0CA2-4462-81A3-CE0067B1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01482F-21CF-4AD8-B533-708F4824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119-907F-4FCF-8BC0-EE795B5D278F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9EA6D6-C056-4317-8686-A1168F7A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460923-92CC-448F-A03F-FF86BB60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084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B77A0D-5A16-44AB-BC84-F463ADCC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18E-1818-494E-BEA0-482C9D8B3AF6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884803-ACC4-43DD-B928-6D58D548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0327F9-76C1-443C-9D81-1A5ACE92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3704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4CA0F-3E04-4B0D-B37D-7CD6602F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58404-4DDB-4140-8852-F84F37AF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AF744F-5860-450D-835D-215EFF8E3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B9CDBD-7C7B-4216-8C66-FD430911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812E-BB83-4138-95E2-EDA227A321B4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1392A0-B764-4B62-9838-7BE6BA2A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8A84F9-6B91-48A7-AD03-1F42C934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424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96DB8-B165-49F8-A6CE-F10B872A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13A6F8-0C74-4ACA-BF28-E827A7FD4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79791D-43F4-4880-80CA-F3FEA78C0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20290-2BE3-439B-89AE-137D1982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B577-AFD8-4382-90A0-49A117E6F82B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521406-FDDC-480D-992A-4423B7B1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52FD17-38F4-47D8-AC9D-C596C71B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690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8E05F1-75A1-4ECE-A52A-DC2CD178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C9E6A1-91BC-481B-BC54-947A4732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73CC79-E448-48A9-A3F7-53C7B7164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EC7D-4871-4CDC-A2BF-F09FFC3540D8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95721C-4745-4B88-92E4-7CBF09399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78AC67-E5D8-452E-9E2C-C0340BE02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87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meise, Schwarze Ameise, Natur, Animalia, Tierwelt">
            <a:extLst>
              <a:ext uri="{FF2B5EF4-FFF2-40B4-BE49-F238E27FC236}">
                <a16:creationId xmlns:a16="http://schemas.microsoft.com/office/drawing/2014/main" id="{D8089277-10C9-4942-A52C-F0103F381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r="22412"/>
          <a:stretch/>
        </p:blipFill>
        <p:spPr bwMode="auto">
          <a:xfrm>
            <a:off x="-305" y="-1"/>
            <a:ext cx="642305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72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E36218-B0CE-4CD0-98BB-16069E6C3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000" y="299717"/>
            <a:ext cx="6468000" cy="1644592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</a:rPr>
              <a:t>Back to home in desert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6AD7FB-3E4B-4E76-89E7-D1B0E091D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3565" y="1677601"/>
            <a:ext cx="4218901" cy="3885846"/>
          </a:xfrm>
        </p:spPr>
        <p:txBody>
          <a:bodyPr anchor="b">
            <a:noAutofit/>
          </a:bodyPr>
          <a:lstStyle/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sz="2800" dirty="0">
                <a:solidFill>
                  <a:srgbClr val="000000"/>
                </a:solidFill>
              </a:rPr>
              <a:t>Overview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Paper of M. Collett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Concept of global and local vector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Model of the ant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Conducted experiments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Our simulation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385227-788D-4DD6-A5F6-CA3895BD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3733" y="6065029"/>
            <a:ext cx="4114800" cy="365125"/>
          </a:xfrm>
        </p:spPr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577930E7-F4F4-4C0B-B284-96928285A575}"/>
              </a:ext>
            </a:extLst>
          </p:cNvPr>
          <p:cNvSpPr txBox="1">
            <a:spLocks/>
          </p:cNvSpPr>
          <p:nvPr/>
        </p:nvSpPr>
        <p:spPr>
          <a:xfrm>
            <a:off x="7547056" y="6357007"/>
            <a:ext cx="4114800" cy="574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Source: https://www.antbites.net/adult-ants-fourth-stage-of-the-ant-life-cycle/</a:t>
            </a:r>
          </a:p>
        </p:txBody>
      </p:sp>
    </p:spTree>
    <p:extLst>
      <p:ext uri="{BB962C8B-B14F-4D97-AF65-F5344CB8AC3E}">
        <p14:creationId xmlns:p14="http://schemas.microsoft.com/office/powerpoint/2010/main" val="251395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test </a:t>
            </a:r>
            <a:r>
              <a:rPr lang="en-US" dirty="0" err="1"/>
              <a:t>Ba</a:t>
            </a:r>
            <a:endParaRPr lang="en-US" dirty="0"/>
          </a:p>
        </p:txBody>
      </p:sp>
      <p:pic>
        <p:nvPicPr>
          <p:cNvPr id="5" name="Inhaltsplatzhalter 4" descr="p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51884" b="45654"/>
          <a:stretch>
            <a:fillRect/>
          </a:stretch>
        </p:blipFill>
        <p:spPr>
          <a:xfrm>
            <a:off x="907200" y="1454400"/>
            <a:ext cx="2575617" cy="43200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pic>
        <p:nvPicPr>
          <p:cNvPr id="6" name="Grafik 5" descr="test_2a.png"/>
          <p:cNvPicPr>
            <a:picLocks noChangeAspect="1"/>
          </p:cNvPicPr>
          <p:nvPr/>
        </p:nvPicPr>
        <p:blipFill>
          <a:blip r:embed="rId3" cstate="print"/>
          <a:srcRect l="12920" t="10238" r="7323" b="9498"/>
          <a:stretch>
            <a:fillRect/>
          </a:stretch>
        </p:blipFill>
        <p:spPr>
          <a:xfrm>
            <a:off x="5004001" y="1454400"/>
            <a:ext cx="4285823" cy="43200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657600" y="16704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</a:t>
            </a:r>
          </a:p>
        </p:txBody>
      </p:sp>
      <p:cxnSp>
        <p:nvCxnSpPr>
          <p:cNvPr id="11" name="Gerade Verbindung mit Pfeil 10"/>
          <p:cNvCxnSpPr>
            <a:stCxn id="10" idx="3"/>
          </p:cNvCxnSpPr>
          <p:nvPr/>
        </p:nvCxnSpPr>
        <p:spPr>
          <a:xfrm>
            <a:off x="4845600" y="2030400"/>
            <a:ext cx="2260800" cy="1519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10" idx="1"/>
          </p:cNvCxnSpPr>
          <p:nvPr/>
        </p:nvCxnSpPr>
        <p:spPr>
          <a:xfrm flipH="1" flipV="1">
            <a:off x="2253600" y="1951200"/>
            <a:ext cx="1404000" cy="79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3657600" y="48312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</a:t>
            </a:r>
          </a:p>
        </p:txBody>
      </p:sp>
      <p:cxnSp>
        <p:nvCxnSpPr>
          <p:cNvPr id="16" name="Gerade Verbindung mit Pfeil 15"/>
          <p:cNvCxnSpPr>
            <a:stCxn id="15" idx="3"/>
          </p:cNvCxnSpPr>
          <p:nvPr/>
        </p:nvCxnSpPr>
        <p:spPr>
          <a:xfrm>
            <a:off x="4845600" y="5191200"/>
            <a:ext cx="2260800" cy="3384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5" idx="1"/>
          </p:cNvCxnSpPr>
          <p:nvPr/>
        </p:nvCxnSpPr>
        <p:spPr>
          <a:xfrm flipH="1" flipV="1">
            <a:off x="2239200" y="5169600"/>
            <a:ext cx="1418400" cy="216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test 2b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pic>
        <p:nvPicPr>
          <p:cNvPr id="5" name="Grafik 4" descr="test_2b.png"/>
          <p:cNvPicPr>
            <a:picLocks noChangeAspect="1"/>
          </p:cNvPicPr>
          <p:nvPr/>
        </p:nvPicPr>
        <p:blipFill>
          <a:blip r:embed="rId2" cstate="print"/>
          <a:srcRect l="12686" t="10387" r="7556" b="9730"/>
          <a:stretch>
            <a:fillRect/>
          </a:stretch>
        </p:blipFill>
        <p:spPr>
          <a:xfrm>
            <a:off x="5047200" y="1452424"/>
            <a:ext cx="4306264" cy="4320000"/>
          </a:xfrm>
          <a:prstGeom prst="rect">
            <a:avLst/>
          </a:prstGeom>
        </p:spPr>
      </p:pic>
      <p:pic>
        <p:nvPicPr>
          <p:cNvPr id="6" name="Inhaltsplatzhalter 4" descr="p3.jpg"/>
          <p:cNvPicPr>
            <a:picLocks noChangeAspect="1"/>
          </p:cNvPicPr>
          <p:nvPr/>
        </p:nvPicPr>
        <p:blipFill>
          <a:blip r:embed="rId3" cstate="print"/>
          <a:srcRect l="51270" b="46013"/>
          <a:stretch>
            <a:fillRect/>
          </a:stretch>
        </p:blipFill>
        <p:spPr>
          <a:xfrm>
            <a:off x="907199" y="1452424"/>
            <a:ext cx="2625822" cy="43200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657600" y="16704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</a:t>
            </a:r>
          </a:p>
        </p:txBody>
      </p:sp>
      <p:cxnSp>
        <p:nvCxnSpPr>
          <p:cNvPr id="11" name="Gerade Verbindung mit Pfeil 10"/>
          <p:cNvCxnSpPr>
            <a:stCxn id="10" idx="3"/>
          </p:cNvCxnSpPr>
          <p:nvPr/>
        </p:nvCxnSpPr>
        <p:spPr>
          <a:xfrm>
            <a:off x="4845600" y="2030400"/>
            <a:ext cx="2311200" cy="14976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10" idx="1"/>
          </p:cNvCxnSpPr>
          <p:nvPr/>
        </p:nvCxnSpPr>
        <p:spPr>
          <a:xfrm flipH="1" flipV="1">
            <a:off x="2304000" y="1972800"/>
            <a:ext cx="1353600" cy="576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3657600" y="48312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</a:t>
            </a:r>
          </a:p>
        </p:txBody>
      </p:sp>
      <p:cxnSp>
        <p:nvCxnSpPr>
          <p:cNvPr id="14" name="Gerade Verbindung mit Pfeil 13"/>
          <p:cNvCxnSpPr>
            <a:stCxn id="13" idx="3"/>
          </p:cNvCxnSpPr>
          <p:nvPr/>
        </p:nvCxnSpPr>
        <p:spPr>
          <a:xfrm>
            <a:off x="4845600" y="5191200"/>
            <a:ext cx="2282400" cy="367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3" idx="1"/>
          </p:cNvCxnSpPr>
          <p:nvPr/>
        </p:nvCxnSpPr>
        <p:spPr>
          <a:xfrm flipH="1" flipV="1">
            <a:off x="2275200" y="5184000"/>
            <a:ext cx="1382400" cy="7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Only local vector</a:t>
            </a:r>
          </a:p>
        </p:txBody>
      </p:sp>
      <p:sp>
        <p:nvSpPr>
          <p:cNvPr id="6" name="Fußzeilenplatzhalt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Josua Graf, Noah Zarro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Grafik 6" descr="test_2b.png"/>
          <p:cNvPicPr>
            <a:picLocks noChangeAspect="1"/>
          </p:cNvPicPr>
          <p:nvPr/>
        </p:nvPicPr>
        <p:blipFill>
          <a:blip r:embed="rId2" cstate="print"/>
          <a:srcRect l="12686" t="10387" r="7556" b="9730"/>
          <a:stretch>
            <a:fillRect/>
          </a:stretch>
        </p:blipFill>
        <p:spPr>
          <a:xfrm>
            <a:off x="3924000" y="1553224"/>
            <a:ext cx="4306264" cy="43200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534400" y="17712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34400" y="4932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</a:t>
            </a:r>
          </a:p>
        </p:txBody>
      </p:sp>
      <p:sp>
        <p:nvSpPr>
          <p:cNvPr id="16" name="Rechteck 15"/>
          <p:cNvSpPr/>
          <p:nvPr/>
        </p:nvSpPr>
        <p:spPr>
          <a:xfrm>
            <a:off x="3945600" y="1562400"/>
            <a:ext cx="4284000" cy="4312800"/>
          </a:xfrm>
          <a:prstGeom prst="rect">
            <a:avLst/>
          </a:prstGeom>
          <a:blipFill dpi="0" rotWithShape="1">
            <a:blip r:embed="rId3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mit Pfeil 9"/>
          <p:cNvCxnSpPr>
            <a:stCxn id="9" idx="3"/>
          </p:cNvCxnSpPr>
          <p:nvPr/>
        </p:nvCxnSpPr>
        <p:spPr>
          <a:xfrm>
            <a:off x="3722400" y="2131200"/>
            <a:ext cx="2311200" cy="14976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2" idx="3"/>
          </p:cNvCxnSpPr>
          <p:nvPr/>
        </p:nvCxnSpPr>
        <p:spPr>
          <a:xfrm>
            <a:off x="3722400" y="5292000"/>
            <a:ext cx="2282400" cy="367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1A3BF-FF4F-4F3C-A97C-AF7BB6BE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800" dirty="0"/>
              <a:t>Paper </a:t>
            </a:r>
            <a:r>
              <a:rPr lang="de-CH" sz="4800" dirty="0" err="1"/>
              <a:t>of</a:t>
            </a:r>
            <a:r>
              <a:rPr lang="de-CH" sz="4800" dirty="0"/>
              <a:t> </a:t>
            </a:r>
            <a:r>
              <a:rPr lang="de-CH" sz="4800" dirty="0">
                <a:solidFill>
                  <a:srgbClr val="000000"/>
                </a:solidFill>
              </a:rPr>
              <a:t> M. </a:t>
            </a:r>
            <a:r>
              <a:rPr lang="de-CH" sz="4800" dirty="0" err="1">
                <a:solidFill>
                  <a:srgbClr val="000000"/>
                </a:solidFill>
              </a:rPr>
              <a:t>Collett</a:t>
            </a:r>
            <a:r>
              <a:rPr lang="de-CH" sz="4800" dirty="0">
                <a:solidFill>
                  <a:srgbClr val="000000"/>
                </a:solidFill>
              </a:rPr>
              <a:t> et al.</a:t>
            </a:r>
            <a:endParaRPr lang="de-CH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C8343-57AA-4D3E-AC88-05C8B372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1998</a:t>
            </a:r>
          </a:p>
          <a:p>
            <a:r>
              <a:rPr lang="en-US" dirty="0"/>
              <a:t>Navigation of desert ants</a:t>
            </a:r>
          </a:p>
          <a:p>
            <a:r>
              <a:rPr lang="en-US" dirty="0"/>
              <a:t>M. </a:t>
            </a:r>
            <a:r>
              <a:rPr lang="en-US" dirty="0" err="1"/>
              <a:t>Collett</a:t>
            </a:r>
            <a:r>
              <a:rPr lang="en-US" dirty="0"/>
              <a:t>, T. S. </a:t>
            </a:r>
            <a:r>
              <a:rPr lang="en-US" dirty="0" err="1"/>
              <a:t>Collett</a:t>
            </a:r>
            <a:r>
              <a:rPr lang="en-US" dirty="0"/>
              <a:t>, S. </a:t>
            </a:r>
            <a:r>
              <a:rPr lang="en-US" dirty="0" err="1"/>
              <a:t>Bisch</a:t>
            </a:r>
            <a:r>
              <a:rPr lang="en-US" dirty="0"/>
              <a:t>, R. </a:t>
            </a:r>
            <a:r>
              <a:rPr lang="en-US" dirty="0" err="1"/>
              <a:t>Wehner</a:t>
            </a:r>
            <a:endParaRPr lang="en-US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8DC6C5-E66E-4CFD-9A84-F79BA83A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</p:spTree>
    <p:extLst>
      <p:ext uri="{BB962C8B-B14F-4D97-AF65-F5344CB8AC3E}">
        <p14:creationId xmlns:p14="http://schemas.microsoft.com/office/powerpoint/2010/main" val="8766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7E0D1-1C29-400F-AE01-3B6B6404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Global and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vector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8B92C8-DC85-4E2D-8C9D-A1EBA3F3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few visible landmarks in desert</a:t>
            </a:r>
          </a:p>
          <a:p>
            <a:r>
              <a:rPr lang="en-US" dirty="0"/>
              <a:t>Solution: path integration =&gt; global vector</a:t>
            </a:r>
          </a:p>
          <a:p>
            <a:pPr lvl="1"/>
            <a:r>
              <a:rPr lang="en-US" dirty="0"/>
              <a:t>Sun as compass</a:t>
            </a:r>
          </a:p>
          <a:p>
            <a:r>
              <a:rPr lang="en-US" dirty="0"/>
              <a:t>Landmarks =&gt; local vector</a:t>
            </a:r>
          </a:p>
          <a:p>
            <a:pPr lvl="1"/>
            <a:r>
              <a:rPr lang="en-US" dirty="0"/>
              <a:t>Relative to cardinal direction</a:t>
            </a:r>
          </a:p>
          <a:p>
            <a:pPr lvl="1"/>
            <a:r>
              <a:rPr lang="en-US" dirty="0"/>
              <a:t>Interesting, because sun is needed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95BE47-FA69-4F94-8A6C-2A05762C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A8CCD8-7B78-4F90-AA8C-6D146AE454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38" y="4806461"/>
            <a:ext cx="501475" cy="581758"/>
          </a:xfrm>
          <a:prstGeom prst="rect">
            <a:avLst/>
          </a:prstGeom>
        </p:spPr>
      </p:pic>
      <p:sp>
        <p:nvSpPr>
          <p:cNvPr id="9" name="Sonne 8">
            <a:extLst>
              <a:ext uri="{FF2B5EF4-FFF2-40B4-BE49-F238E27FC236}">
                <a16:creationId xmlns:a16="http://schemas.microsoft.com/office/drawing/2014/main" id="{D402957D-85FF-48ED-BD80-C1520C81BB5E}"/>
              </a:ext>
            </a:extLst>
          </p:cNvPr>
          <p:cNvSpPr/>
          <p:nvPr/>
        </p:nvSpPr>
        <p:spPr>
          <a:xfrm>
            <a:off x="7940351" y="3429000"/>
            <a:ext cx="503853" cy="503853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Clipart ilmenskie rock dull mid4 image">
            <a:extLst>
              <a:ext uri="{FF2B5EF4-FFF2-40B4-BE49-F238E27FC236}">
                <a16:creationId xmlns:a16="http://schemas.microsoft.com/office/drawing/2014/main" id="{48F7896D-80C6-413F-B8AB-C27F29C00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51" y="5097340"/>
            <a:ext cx="759680" cy="71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10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F8F83-5F86-4C1B-A872-2B51B518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Model </a:t>
            </a:r>
            <a:r>
              <a:rPr lang="de-CH" dirty="0" err="1">
                <a:solidFill>
                  <a:srgbClr val="000000"/>
                </a:solidFill>
              </a:rPr>
              <a:t>of</a:t>
            </a:r>
            <a:r>
              <a:rPr lang="de-CH" dirty="0">
                <a:solidFill>
                  <a:srgbClr val="000000"/>
                </a:solidFill>
              </a:rPr>
              <a:t> </a:t>
            </a:r>
            <a:r>
              <a:rPr lang="de-CH" dirty="0" err="1">
                <a:solidFill>
                  <a:srgbClr val="000000"/>
                </a:solidFill>
              </a:rPr>
              <a:t>the</a:t>
            </a:r>
            <a:r>
              <a:rPr lang="de-CH" dirty="0">
                <a:solidFill>
                  <a:srgbClr val="000000"/>
                </a:solidFill>
              </a:rPr>
              <a:t> </a:t>
            </a:r>
            <a:r>
              <a:rPr lang="de-CH" dirty="0" err="1">
                <a:solidFill>
                  <a:srgbClr val="000000"/>
                </a:solidFill>
              </a:rPr>
              <a:t>ant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A1AA34-7374-4F15-9B76-87F9F2F4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Python</a:t>
            </a:r>
          </a:p>
          <a:p>
            <a:r>
              <a:rPr lang="de-CH" dirty="0"/>
              <a:t>Iterative </a:t>
            </a:r>
            <a:r>
              <a:rPr lang="de-CH" dirty="0" err="1"/>
              <a:t>approach</a:t>
            </a:r>
            <a:endParaRPr lang="de-CH" dirty="0"/>
          </a:p>
          <a:p>
            <a:r>
              <a:rPr lang="de-CH" dirty="0"/>
              <a:t>Global and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vector</a:t>
            </a:r>
            <a:r>
              <a:rPr lang="de-CH" dirty="0"/>
              <a:t> </a:t>
            </a:r>
            <a:r>
              <a:rPr lang="de-CH" dirty="0" err="1"/>
              <a:t>calculated</a:t>
            </a:r>
            <a:r>
              <a:rPr lang="de-CH" dirty="0"/>
              <a:t> in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step</a:t>
            </a:r>
            <a:endParaRPr lang="de-CH" dirty="0"/>
          </a:p>
          <a:p>
            <a:r>
              <a:rPr lang="de-CH" dirty="0"/>
              <a:t>Global </a:t>
            </a:r>
            <a:r>
              <a:rPr lang="de-CH" dirty="0" err="1"/>
              <a:t>vector</a:t>
            </a:r>
            <a:endParaRPr lang="de-CH" dirty="0"/>
          </a:p>
          <a:p>
            <a:pPr lvl="1"/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</a:t>
            </a:r>
            <a:r>
              <a:rPr lang="de-CH" dirty="0" err="1"/>
              <a:t>added</a:t>
            </a:r>
            <a:endParaRPr lang="de-CH" dirty="0"/>
          </a:p>
          <a:p>
            <a:pPr lvl="1"/>
            <a:r>
              <a:rPr lang="de-CH" dirty="0" err="1"/>
              <a:t>Randomization</a:t>
            </a:r>
            <a:endParaRPr lang="de-CH" dirty="0"/>
          </a:p>
          <a:p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vector</a:t>
            </a:r>
            <a:endParaRPr lang="de-CH" dirty="0"/>
          </a:p>
          <a:p>
            <a:pPr lvl="1"/>
            <a:r>
              <a:rPr lang="de-CH" dirty="0"/>
              <a:t>Landmarks «pull» </a:t>
            </a:r>
            <a:r>
              <a:rPr lang="de-CH" dirty="0" err="1"/>
              <a:t>ants</a:t>
            </a:r>
            <a:endParaRPr lang="de-CH" dirty="0"/>
          </a:p>
          <a:p>
            <a:pPr lvl="1"/>
            <a:r>
              <a:rPr lang="de-CH" dirty="0"/>
              <a:t>The </a:t>
            </a:r>
            <a:r>
              <a:rPr lang="de-CH" dirty="0" err="1"/>
              <a:t>closer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stronger</a:t>
            </a:r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283E7-4989-41FA-B51B-042BDE39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10972C5-0BCD-43D7-B1B1-CADCC0C839F4}"/>
              </a:ext>
            </a:extLst>
          </p:cNvPr>
          <p:cNvCxnSpPr/>
          <p:nvPr/>
        </p:nvCxnSpPr>
        <p:spPr>
          <a:xfrm>
            <a:off x="8153400" y="3954585"/>
            <a:ext cx="1639277" cy="15161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46FCC53-DEF3-487B-9EB4-02101EF7D452}"/>
              </a:ext>
            </a:extLst>
          </p:cNvPr>
          <p:cNvCxnSpPr/>
          <p:nvPr/>
        </p:nvCxnSpPr>
        <p:spPr>
          <a:xfrm>
            <a:off x="9777046" y="5478585"/>
            <a:ext cx="62523" cy="21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8A5062A-5815-4245-A074-956CFA327CBD}"/>
              </a:ext>
            </a:extLst>
          </p:cNvPr>
          <p:cNvCxnSpPr>
            <a:cxnSpLocks/>
          </p:cNvCxnSpPr>
          <p:nvPr/>
        </p:nvCxnSpPr>
        <p:spPr>
          <a:xfrm>
            <a:off x="8153400" y="3946769"/>
            <a:ext cx="2045677" cy="8987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8C405D80-5155-4E9E-949A-E1ADD1D5663C}"/>
              </a:ext>
            </a:extLst>
          </p:cNvPr>
          <p:cNvCxnSpPr/>
          <p:nvPr/>
        </p:nvCxnSpPr>
        <p:spPr>
          <a:xfrm rot="5400000">
            <a:off x="9085873" y="4568580"/>
            <a:ext cx="367323" cy="186593"/>
          </a:xfrm>
          <a:prstGeom prst="curvedConnector3">
            <a:avLst>
              <a:gd name="adj1" fmla="val 9255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D7A232E-7102-4359-BCB5-DEE009691C6A}"/>
              </a:ext>
            </a:extLst>
          </p:cNvPr>
          <p:cNvCxnSpPr>
            <a:cxnSpLocks/>
          </p:cNvCxnSpPr>
          <p:nvPr/>
        </p:nvCxnSpPr>
        <p:spPr>
          <a:xfrm>
            <a:off x="9778999" y="5449093"/>
            <a:ext cx="209063" cy="18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0D7CA79-79CA-4A4B-BA53-7944337227C8}"/>
              </a:ext>
            </a:extLst>
          </p:cNvPr>
          <p:cNvSpPr txBox="1"/>
          <p:nvPr/>
        </p:nvSpPr>
        <p:spPr>
          <a:xfrm>
            <a:off x="9362831" y="4275015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global </a:t>
            </a:r>
            <a:r>
              <a:rPr lang="de-CH" sz="1200" dirty="0" err="1"/>
              <a:t>vector</a:t>
            </a:r>
            <a:endParaRPr lang="de-CH" sz="12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1439F5E-B873-4A65-A0F7-2A8E944127DD}"/>
              </a:ext>
            </a:extLst>
          </p:cNvPr>
          <p:cNvSpPr txBox="1"/>
          <p:nvPr/>
        </p:nvSpPr>
        <p:spPr>
          <a:xfrm>
            <a:off x="9995691" y="5301007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err="1"/>
              <a:t>current</a:t>
            </a:r>
            <a:r>
              <a:rPr lang="de-CH" sz="1200" dirty="0"/>
              <a:t> </a:t>
            </a:r>
            <a:r>
              <a:rPr lang="de-CH" sz="1200" dirty="0" err="1"/>
              <a:t>step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63727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8325709-A1B0-405E-9C6E-6925E5EA7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88" y="187076"/>
            <a:ext cx="4736612" cy="610572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5E02C53-6EB1-47A8-A22E-25E3C466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Conducted experiments  </a:t>
            </a:r>
            <a:br>
              <a:rPr lang="en-US" dirty="0"/>
            </a:br>
            <a:r>
              <a:rPr lang="en-US" dirty="0"/>
              <a:t>by M. </a:t>
            </a:r>
            <a:r>
              <a:rPr lang="en-US" dirty="0" err="1"/>
              <a:t>Collet</a:t>
            </a:r>
            <a:r>
              <a:rPr lang="en-US" dirty="0"/>
              <a:t> et al.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91D4-4B12-4BAF-B27E-C75AA3A1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87D4091-D7C0-4243-80C3-8BE547EE03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desert ants were trained on setup A</a:t>
            </a:r>
          </a:p>
          <a:p>
            <a:r>
              <a:rPr lang="en-US" dirty="0"/>
              <a:t>They were picked up at next or feeder</a:t>
            </a:r>
          </a:p>
          <a:p>
            <a:r>
              <a:rPr lang="en-US" dirty="0"/>
              <a:t>Launching position is always the feeder</a:t>
            </a:r>
          </a:p>
          <a:p>
            <a:endParaRPr lang="en-US" dirty="0"/>
          </a:p>
          <a:p>
            <a:r>
              <a:rPr lang="en-US" dirty="0"/>
              <a:t>Test B: pickup feeder – launching feeder</a:t>
            </a:r>
          </a:p>
          <a:p>
            <a:r>
              <a:rPr lang="en-US" dirty="0"/>
              <a:t>Test C: pickup nest – launching feeder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496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9201600" y="0"/>
            <a:ext cx="2990400" cy="319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Test </a:t>
            </a:r>
            <a:r>
              <a:rPr lang="en-US" dirty="0" err="1"/>
              <a:t>Ba</a:t>
            </a:r>
            <a:endParaRPr lang="en-US" dirty="0"/>
          </a:p>
        </p:txBody>
      </p:sp>
      <p:pic>
        <p:nvPicPr>
          <p:cNvPr id="5" name="Inhaltsplatzhalter 4" descr="p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64896" b="64848"/>
          <a:stretch>
            <a:fillRect/>
          </a:stretch>
        </p:blipFill>
        <p:spPr>
          <a:xfrm>
            <a:off x="838200" y="1612800"/>
            <a:ext cx="3817800" cy="43200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pic>
        <p:nvPicPr>
          <p:cNvPr id="6" name="Grafik 5" descr="test_Ba.png"/>
          <p:cNvPicPr>
            <a:picLocks noChangeAspect="1"/>
          </p:cNvPicPr>
          <p:nvPr/>
        </p:nvPicPr>
        <p:blipFill>
          <a:blip r:embed="rId3" cstate="print"/>
          <a:srcRect l="11487" t="10112" r="7503" b="7318"/>
          <a:stretch>
            <a:fillRect/>
          </a:stretch>
        </p:blipFill>
        <p:spPr>
          <a:xfrm>
            <a:off x="7034376" y="1612800"/>
            <a:ext cx="4247160" cy="43200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4804788" y="1620000"/>
            <a:ext cx="2095200" cy="74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</a:t>
            </a:r>
          </a:p>
        </p:txBody>
      </p:sp>
      <p:sp>
        <p:nvSpPr>
          <p:cNvPr id="12" name="Rechteck 11"/>
          <p:cNvSpPr/>
          <p:nvPr/>
        </p:nvSpPr>
        <p:spPr>
          <a:xfrm>
            <a:off x="4798788" y="3486000"/>
            <a:ext cx="2095200" cy="74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</a:t>
            </a:r>
          </a:p>
        </p:txBody>
      </p:sp>
      <p:cxnSp>
        <p:nvCxnSpPr>
          <p:cNvPr id="14" name="Gerade Verbindung mit Pfeil 13"/>
          <p:cNvCxnSpPr>
            <a:stCxn id="11" idx="3"/>
          </p:cNvCxnSpPr>
          <p:nvPr/>
        </p:nvCxnSpPr>
        <p:spPr>
          <a:xfrm flipV="1">
            <a:off x="6899988" y="1836000"/>
            <a:ext cx="228012" cy="1584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2" idx="3"/>
          </p:cNvCxnSpPr>
          <p:nvPr/>
        </p:nvCxnSpPr>
        <p:spPr>
          <a:xfrm flipV="1">
            <a:off x="6893988" y="3729600"/>
            <a:ext cx="2192412" cy="130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2" idx="1"/>
          </p:cNvCxnSpPr>
          <p:nvPr/>
        </p:nvCxnSpPr>
        <p:spPr>
          <a:xfrm flipH="1">
            <a:off x="3427200" y="3860400"/>
            <a:ext cx="1371588" cy="1150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1" idx="1"/>
          </p:cNvCxnSpPr>
          <p:nvPr/>
        </p:nvCxnSpPr>
        <p:spPr>
          <a:xfrm flipH="1">
            <a:off x="1159200" y="1994400"/>
            <a:ext cx="3645588" cy="7920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4792788" y="2553000"/>
            <a:ext cx="2095200" cy="74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cxnSp>
        <p:nvCxnSpPr>
          <p:cNvPr id="30" name="Gerade Verbindung mit Pfeil 29"/>
          <p:cNvCxnSpPr>
            <a:stCxn id="24" idx="3"/>
          </p:cNvCxnSpPr>
          <p:nvPr/>
        </p:nvCxnSpPr>
        <p:spPr>
          <a:xfrm flipV="1">
            <a:off x="6887988" y="1857600"/>
            <a:ext cx="1420812" cy="1069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4" idx="1"/>
          </p:cNvCxnSpPr>
          <p:nvPr/>
        </p:nvCxnSpPr>
        <p:spPr>
          <a:xfrm flipH="1" flipV="1">
            <a:off x="2923200" y="2786400"/>
            <a:ext cx="1869588" cy="1410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p1.jpg"/>
          <p:cNvPicPr>
            <a:picLocks noChangeAspect="1"/>
          </p:cNvPicPr>
          <p:nvPr/>
        </p:nvPicPr>
        <p:blipFill>
          <a:blip r:embed="rId2" cstate="print"/>
          <a:srcRect t="35276" r="66213" b="35853"/>
          <a:stretch>
            <a:fillRect/>
          </a:stretch>
        </p:blipFill>
        <p:spPr>
          <a:xfrm>
            <a:off x="851086" y="1612800"/>
            <a:ext cx="4473849" cy="4320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9201600" y="0"/>
            <a:ext cx="2990400" cy="319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 descr="test_Ca.png"/>
          <p:cNvPicPr>
            <a:picLocks noChangeAspect="1"/>
          </p:cNvPicPr>
          <p:nvPr/>
        </p:nvPicPr>
        <p:blipFill>
          <a:blip r:embed="rId3" cstate="print"/>
          <a:srcRect l="12920" t="10238" r="6559" b="8990"/>
          <a:stretch>
            <a:fillRect/>
          </a:stretch>
        </p:blipFill>
        <p:spPr>
          <a:xfrm>
            <a:off x="7034376" y="1612800"/>
            <a:ext cx="4299623" cy="4320000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test </a:t>
            </a:r>
            <a:r>
              <a:rPr lang="en-US" dirty="0" err="1"/>
              <a:t>Bc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601600" y="1620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</a:t>
            </a:r>
          </a:p>
        </p:txBody>
      </p:sp>
      <p:sp>
        <p:nvSpPr>
          <p:cNvPr id="10" name="Rechteck 9"/>
          <p:cNvSpPr/>
          <p:nvPr/>
        </p:nvSpPr>
        <p:spPr>
          <a:xfrm>
            <a:off x="5601600" y="3450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</a:t>
            </a:r>
          </a:p>
        </p:txBody>
      </p:sp>
      <p:cxnSp>
        <p:nvCxnSpPr>
          <p:cNvPr id="11" name="Gerade Verbindung mit Pfeil 10"/>
          <p:cNvCxnSpPr>
            <a:stCxn id="9" idx="3"/>
          </p:cNvCxnSpPr>
          <p:nvPr/>
        </p:nvCxnSpPr>
        <p:spPr>
          <a:xfrm flipV="1">
            <a:off x="6789600" y="1807200"/>
            <a:ext cx="288000" cy="172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10" idx="3"/>
          </p:cNvCxnSpPr>
          <p:nvPr/>
        </p:nvCxnSpPr>
        <p:spPr>
          <a:xfrm flipV="1">
            <a:off x="6789600" y="3744000"/>
            <a:ext cx="2318400" cy="660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9" idx="1"/>
          </p:cNvCxnSpPr>
          <p:nvPr/>
        </p:nvCxnSpPr>
        <p:spPr>
          <a:xfrm flipH="1">
            <a:off x="1281600" y="1980000"/>
            <a:ext cx="4320000" cy="1144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5601600" y="2535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cxnSp>
        <p:nvCxnSpPr>
          <p:cNvPr id="16" name="Gerade Verbindung mit Pfeil 15"/>
          <p:cNvCxnSpPr>
            <a:stCxn id="15" idx="3"/>
          </p:cNvCxnSpPr>
          <p:nvPr/>
        </p:nvCxnSpPr>
        <p:spPr>
          <a:xfrm flipV="1">
            <a:off x="6789600" y="1864800"/>
            <a:ext cx="1137600" cy="1030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5" idx="1"/>
          </p:cNvCxnSpPr>
          <p:nvPr/>
        </p:nvCxnSpPr>
        <p:spPr>
          <a:xfrm flipH="1">
            <a:off x="2995200" y="2895000"/>
            <a:ext cx="2606400" cy="229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pic>
        <p:nvPicPr>
          <p:cNvPr id="3" name="Grafik 2" descr="p1.jpg"/>
          <p:cNvPicPr>
            <a:picLocks noChangeAspect="1"/>
          </p:cNvPicPr>
          <p:nvPr/>
        </p:nvPicPr>
        <p:blipFill>
          <a:blip r:embed="rId2" cstate="print"/>
          <a:srcRect t="35276" r="66213" b="35853"/>
          <a:stretch>
            <a:fillRect/>
          </a:stretch>
        </p:blipFill>
        <p:spPr>
          <a:xfrm>
            <a:off x="851086" y="1612800"/>
            <a:ext cx="4473849" cy="4320000"/>
          </a:xfrm>
          <a:prstGeom prst="rect">
            <a:avLst/>
          </a:prstGeom>
        </p:spPr>
      </p:pic>
      <p:pic>
        <p:nvPicPr>
          <p:cNvPr id="4" name="Grafik 3" descr="test_Ca.png"/>
          <p:cNvPicPr>
            <a:picLocks noChangeAspect="1"/>
          </p:cNvPicPr>
          <p:nvPr/>
        </p:nvPicPr>
        <p:blipFill>
          <a:blip r:embed="rId3" cstate="print"/>
          <a:srcRect l="12920" t="10238" r="6559" b="8990"/>
          <a:stretch>
            <a:fillRect/>
          </a:stretch>
        </p:blipFill>
        <p:spPr>
          <a:xfrm>
            <a:off x="7034376" y="1612800"/>
            <a:ext cx="4299623" cy="4320000"/>
          </a:xfrm>
          <a:prstGeom prst="rect">
            <a:avLst/>
          </a:prstGeom>
        </p:spPr>
      </p:pic>
      <p:sp>
        <p:nvSpPr>
          <p:cNvPr id="5" name="Fußzeilenplatzhalt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Josua Graf, Noah Zarro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 test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Bc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601600" y="1620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</a:t>
            </a:r>
          </a:p>
        </p:txBody>
      </p:sp>
      <p:sp>
        <p:nvSpPr>
          <p:cNvPr id="8" name="Rechteck 7"/>
          <p:cNvSpPr/>
          <p:nvPr/>
        </p:nvSpPr>
        <p:spPr>
          <a:xfrm>
            <a:off x="5601600" y="3450000"/>
            <a:ext cx="1188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global vector</a:t>
            </a:r>
          </a:p>
        </p:txBody>
      </p:sp>
      <p:cxnSp>
        <p:nvCxnSpPr>
          <p:cNvPr id="9" name="Gerade Verbindung mit Pfeil 8"/>
          <p:cNvCxnSpPr>
            <a:stCxn id="7" idx="3"/>
          </p:cNvCxnSpPr>
          <p:nvPr/>
        </p:nvCxnSpPr>
        <p:spPr>
          <a:xfrm flipV="1">
            <a:off x="6789600" y="1807200"/>
            <a:ext cx="288000" cy="172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1"/>
          </p:cNvCxnSpPr>
          <p:nvPr/>
        </p:nvCxnSpPr>
        <p:spPr>
          <a:xfrm flipH="1">
            <a:off x="1281600" y="1980000"/>
            <a:ext cx="4320000" cy="1144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601600" y="2535000"/>
            <a:ext cx="1188000" cy="7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vector</a:t>
            </a:r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3952800" y="3205200"/>
            <a:ext cx="0" cy="57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7106400" y="1821600"/>
            <a:ext cx="2030400" cy="23760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9129600" y="1850400"/>
            <a:ext cx="0" cy="230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F8E59-4BA7-4110-B2C7-CF4E000C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experiment setup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3D7A14-6CA4-407B-B5C8-2A134384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301AD16-A2FA-4DF1-9540-1FCA7E3D6F6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Black cylinders as visible landmarks</a:t>
            </a:r>
          </a:p>
          <a:p>
            <a:r>
              <a:rPr lang="en-US" dirty="0"/>
              <a:t>Ants training: walking from the feeder to the nest</a:t>
            </a:r>
          </a:p>
          <a:p>
            <a:r>
              <a:rPr lang="en-US" dirty="0"/>
              <a:t>Test 2a: exactly the same as training </a:t>
            </a:r>
          </a:p>
          <a:p>
            <a:r>
              <a:rPr lang="en-US" dirty="0"/>
              <a:t>Test 2b: pick up the ants at nest and launching at feeder</a:t>
            </a:r>
          </a:p>
          <a:p>
            <a:pPr>
              <a:buNone/>
            </a:pPr>
            <a:endParaRPr lang="en-US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672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An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A9100"/>
      </a:accent1>
      <a:accent2>
        <a:srgbClr val="FFB41D"/>
      </a:accent2>
      <a:accent3>
        <a:srgbClr val="FFD965"/>
      </a:accent3>
      <a:accent4>
        <a:srgbClr val="FFF2CB"/>
      </a:accent4>
      <a:accent5>
        <a:srgbClr val="757070"/>
      </a:accent5>
      <a:accent6>
        <a:srgbClr val="AEABAB"/>
      </a:accent6>
      <a:hlink>
        <a:srgbClr val="D0CECE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Breitbild</PresentationFormat>
  <Paragraphs>87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</vt:lpstr>
      <vt:lpstr>Back to home in desert</vt:lpstr>
      <vt:lpstr>Paper of  M. Collett et al.</vt:lpstr>
      <vt:lpstr>Global and local vector</vt:lpstr>
      <vt:lpstr>Model of the ant</vt:lpstr>
      <vt:lpstr>Conducted experiments   by M. Collet et al. </vt:lpstr>
      <vt:lpstr>Results Test Ba</vt:lpstr>
      <vt:lpstr>Results test Bc</vt:lpstr>
      <vt:lpstr>PowerPoint-Präsentation</vt:lpstr>
      <vt:lpstr>Second experiment setup</vt:lpstr>
      <vt:lpstr>Results test Ba</vt:lpstr>
      <vt:lpstr>Result test 2b</vt:lpstr>
      <vt:lpstr>Only local 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Guidance</dc:title>
  <dc:creator>p7DuKRLUUU@student.ethz.ch</dc:creator>
  <cp:lastModifiedBy>p7DuKRLUUU@student.ethz.ch</cp:lastModifiedBy>
  <cp:revision>30</cp:revision>
  <dcterms:created xsi:type="dcterms:W3CDTF">2018-10-08T14:35:06Z</dcterms:created>
  <dcterms:modified xsi:type="dcterms:W3CDTF">2018-12-11T13:46:33Z</dcterms:modified>
</cp:coreProperties>
</file>