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81" r:id="rId5"/>
    <p:sldId id="279" r:id="rId6"/>
    <p:sldId id="280" r:id="rId7"/>
    <p:sldId id="278" r:id="rId8"/>
    <p:sldId id="275" r:id="rId9"/>
    <p:sldId id="259" r:id="rId10"/>
    <p:sldId id="260" r:id="rId11"/>
    <p:sldId id="261" r:id="rId12"/>
    <p:sldId id="276" r:id="rId13"/>
    <p:sldId id="277" r:id="rId14"/>
    <p:sldId id="262" r:id="rId15"/>
    <p:sldId id="282" r:id="rId16"/>
    <p:sldId id="264" r:id="rId17"/>
    <p:sldId id="273" r:id="rId18"/>
    <p:sldId id="272" r:id="rId19"/>
    <p:sldId id="268" r:id="rId20"/>
    <p:sldId id="26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1" autoAdjust="0"/>
    <p:restoredTop sz="94689"/>
  </p:normalViewPr>
  <p:slideViewPr>
    <p:cSldViewPr>
      <p:cViewPr varScale="1">
        <p:scale>
          <a:sx n="64" d="100"/>
          <a:sy n="64" d="100"/>
        </p:scale>
        <p:origin x="17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813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CF7E9-62EB-4DFF-AADF-E83632DDD36A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10993-CF61-4EAB-A2AE-334189072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60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:\Backup\Desktop\Floor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" y="3214800"/>
            <a:ext cx="9108000" cy="36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3759175"/>
            <a:ext cx="7772400" cy="1470025"/>
          </a:xfrm>
        </p:spPr>
        <p:txBody>
          <a:bodyPr>
            <a:normAutofit/>
          </a:bodyPr>
          <a:lstStyle>
            <a:lvl1pPr>
              <a:defRPr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  <a:ea typeface="한컴 윤고딕 240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pic>
        <p:nvPicPr>
          <p:cNvPr id="13" name="Picture 2" descr="D:\Backup\Pictures\symbol_01 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2" y="640544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Backup\Pictures\logo_04 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441449"/>
            <a:ext cx="87938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187624" y="5229200"/>
            <a:ext cx="6624736" cy="9144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Myriad Pro" pitchFamily="34" charset="0"/>
              </a:defRPr>
            </a:lvl1pPr>
            <a:lvl2pPr>
              <a:defRPr>
                <a:latin typeface="Myriad Pro" pitchFamily="34" charset="0"/>
              </a:defRPr>
            </a:lvl2pPr>
            <a:lvl3pPr>
              <a:defRPr>
                <a:latin typeface="Myriad Pro" pitchFamily="34" charset="0"/>
              </a:defRPr>
            </a:lvl3pPr>
            <a:lvl4pPr>
              <a:defRPr>
                <a:latin typeface="Myriad Pro" pitchFamily="34" charset="0"/>
              </a:defRPr>
            </a:lvl4pPr>
            <a:lvl5pPr>
              <a:defRPr>
                <a:latin typeface="Myriad Pro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3847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625A4D-C355-419E-937C-265EEACE875B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382494-4C22-4C50-BD6F-94B994D73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32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625A4D-C355-419E-937C-265EEACE875B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382494-4C22-4C50-BD6F-94B994D73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61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D:\Backup\Desktop\Floor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18256"/>
            <a:ext cx="9144000" cy="153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400" b="1">
                <a:latin typeface="Myriad Pro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Myriad Pro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>
                <a:latin typeface="Myriad Pro" pitchFamily="34" charset="0"/>
              </a:defRPr>
            </a:lvl2pPr>
            <a:lvl3pPr marL="1200150" indent="-285750">
              <a:buFont typeface="맑은 고딕" pitchFamily="50" charset="-127"/>
              <a:buChar char="*"/>
              <a:defRPr sz="1800">
                <a:latin typeface="Myriad Pro" pitchFamily="34" charset="0"/>
              </a:defRPr>
            </a:lvl3pPr>
            <a:lvl4pPr marL="1371600" indent="0">
              <a:buFontTx/>
              <a:buNone/>
              <a:defRPr sz="1600">
                <a:latin typeface="Myriad Pro" pitchFamily="34" charset="0"/>
              </a:defRPr>
            </a:lvl4pPr>
            <a:lvl5pPr marL="1828800" indent="0">
              <a:buFontTx/>
              <a:buNone/>
              <a:defRPr sz="1600">
                <a:latin typeface="Myriad Pro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026" name="Picture 2" descr="D:\Backup\Pictures\symbol_01 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2" y="641293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Backup\Pictures\logo_04 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448932"/>
            <a:ext cx="87938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4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0311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625A4D-C355-419E-937C-265EEACE875B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382494-4C22-4C50-BD6F-94B994D73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23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625A4D-C355-419E-937C-265EEACE875B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382494-4C22-4C50-BD6F-94B994D73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91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625A4D-C355-419E-937C-265EEACE875B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382494-4C22-4C50-BD6F-94B994D73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4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625A4D-C355-419E-937C-265EEACE875B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382494-4C22-4C50-BD6F-94B994D73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625A4D-C355-419E-937C-265EEACE875B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382494-4C22-4C50-BD6F-94B994D73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2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625A4D-C355-419E-937C-265EEACE875B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382494-4C22-4C50-BD6F-94B994D73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35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7" name="Picture 2" descr="D:\Backup\Pictures\symbol_01 s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2" y="641293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Backup\Pictures\logo_04 s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448932"/>
            <a:ext cx="87938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/>
          <p:cNvSpPr txBox="1">
            <a:spLocks noChangeArrowheads="1"/>
          </p:cNvSpPr>
          <p:nvPr userDrawn="1"/>
        </p:nvSpPr>
        <p:spPr bwMode="auto">
          <a:xfrm>
            <a:off x="5076056" y="6422276"/>
            <a:ext cx="36083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FontTx/>
              <a:buNone/>
              <a:defRPr kumimoji="0"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yriad Pro" pitchFamily="34" charset="0"/>
                <a:ea typeface="굴림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컴퓨터공학부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3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s.hanyang.ac.k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졸업프로젝트 설명회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body" sz="quarter" idx="10"/>
          </p:nvPr>
        </p:nvSpPr>
        <p:spPr>
          <a:xfrm>
            <a:off x="1115616" y="5229200"/>
            <a:ext cx="6624736" cy="914400"/>
          </a:xfrm>
        </p:spPr>
        <p:txBody>
          <a:bodyPr/>
          <a:lstStyle/>
          <a:p>
            <a:r>
              <a:rPr lang="en-US" altLang="ko-KR" dirty="0"/>
              <a:t>2021 1</a:t>
            </a:r>
            <a:r>
              <a:rPr lang="ko-KR" altLang="en-US" dirty="0"/>
              <a:t>학기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1571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팀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졸업 작품 </a:t>
            </a:r>
            <a:r>
              <a:rPr lang="en-US" altLang="ko-KR" sz="2000" dirty="0"/>
              <a:t>: </a:t>
            </a:r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r>
              <a:rPr lang="ko-KR" altLang="en-US" sz="2000" b="1" dirty="0">
                <a:solidFill>
                  <a:srgbClr val="FF0000"/>
                </a:solidFill>
              </a:rPr>
              <a:t>인</a:t>
            </a:r>
            <a:r>
              <a:rPr lang="en-US" altLang="ko-KR" sz="2000" b="1" dirty="0">
                <a:solidFill>
                  <a:srgbClr val="FF0000"/>
                </a:solidFill>
              </a:rPr>
              <a:t> 1</a:t>
            </a:r>
            <a:r>
              <a:rPr lang="ko-KR" altLang="en-US" sz="2000" b="1" dirty="0">
                <a:solidFill>
                  <a:srgbClr val="FF0000"/>
                </a:solidFill>
              </a:rPr>
              <a:t>팀</a:t>
            </a:r>
            <a:r>
              <a:rPr lang="ko-KR" altLang="en-US" sz="2000" dirty="0"/>
              <a:t>으로 구성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난이도에 따라 </a:t>
            </a:r>
            <a:r>
              <a:rPr lang="ko-KR" altLang="en-US" b="1" dirty="0">
                <a:solidFill>
                  <a:srgbClr val="FF0000"/>
                </a:solidFill>
              </a:rPr>
              <a:t>지도교수의 승인을 받은 경우 최대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명</a:t>
            </a:r>
            <a:r>
              <a:rPr lang="ko-KR" altLang="en-US" dirty="0"/>
              <a:t>까지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공대 내규 변경</a:t>
            </a:r>
            <a:r>
              <a:rPr lang="ko-KR" altLang="en-US" sz="2000" dirty="0"/>
              <a:t>에 따라 </a:t>
            </a:r>
            <a:r>
              <a:rPr lang="ko-KR" altLang="en-US" sz="2000" b="1" dirty="0">
                <a:solidFill>
                  <a:srgbClr val="FF0000"/>
                </a:solidFill>
              </a:rPr>
              <a:t>개인별 프로젝트 수행</a:t>
            </a:r>
            <a:r>
              <a:rPr lang="ko-KR" altLang="en-US" sz="2000" dirty="0"/>
              <a:t>은 </a:t>
            </a:r>
            <a:r>
              <a:rPr lang="ko-KR" altLang="en-US" sz="2000" b="1" dirty="0">
                <a:solidFill>
                  <a:srgbClr val="FF0000"/>
                </a:solidFill>
              </a:rPr>
              <a:t>불가능</a:t>
            </a:r>
            <a:r>
              <a:rPr lang="ko-KR" altLang="en-US" sz="2000" dirty="0"/>
              <a:t>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졸업 프로젝트</a:t>
            </a:r>
            <a:r>
              <a:rPr lang="en-US" altLang="ko-KR" sz="2000" dirty="0"/>
              <a:t> </a:t>
            </a:r>
            <a:r>
              <a:rPr lang="ko-KR" altLang="en-US" sz="2000" dirty="0"/>
              <a:t>수행 중</a:t>
            </a:r>
            <a:r>
              <a:rPr lang="en-US" altLang="ko-KR" sz="2000" dirty="0"/>
              <a:t>, </a:t>
            </a:r>
            <a:r>
              <a:rPr lang="ko-KR" altLang="en-US" sz="2000" dirty="0"/>
              <a:t>일부 구성원이 탈퇴할 경우 </a:t>
            </a:r>
            <a:r>
              <a:rPr lang="ko-KR" altLang="en-US" sz="2000" b="1" dirty="0"/>
              <a:t>나머지 구성원들은 졸업 프로젝트 계속 진행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탈퇴하는 구성원에 대해서는 그 결과물을 </a:t>
            </a:r>
            <a:r>
              <a:rPr lang="ko-KR" altLang="en-US" sz="1600" b="1" dirty="0"/>
              <a:t>졸업 요건 충족으로 인정하지 않음</a:t>
            </a:r>
          </a:p>
        </p:txBody>
      </p:sp>
    </p:spTree>
    <p:extLst>
      <p:ext uri="{BB962C8B-B14F-4D97-AF65-F5344CB8AC3E}">
        <p14:creationId xmlns:p14="http://schemas.microsoft.com/office/powerpoint/2010/main" val="302990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3285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모든 산학프로젝트는 지정 주제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주요 진행 </a:t>
            </a:r>
            <a:r>
              <a:rPr lang="en-US" altLang="ko-KR" b="1" dirty="0"/>
              <a:t>: </a:t>
            </a:r>
            <a:r>
              <a:rPr lang="ko-KR" altLang="en-US" b="1" u="sng" dirty="0"/>
              <a:t>팀 선정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en-US" altLang="ko-KR" b="1" dirty="0"/>
              <a:t> </a:t>
            </a:r>
            <a:r>
              <a:rPr lang="ko-KR" altLang="en-US" b="1" dirty="0"/>
              <a:t>주제 선정 </a:t>
            </a:r>
            <a:r>
              <a:rPr lang="en-US" altLang="ko-KR" b="1" dirty="0"/>
              <a:t>(</a:t>
            </a:r>
            <a:r>
              <a:rPr lang="ko-KR" altLang="en-US" b="1" dirty="0"/>
              <a:t>공고 예정</a:t>
            </a:r>
            <a:r>
              <a:rPr lang="en-US" altLang="ko-KR" b="1" dirty="0"/>
              <a:t>) &amp; </a:t>
            </a:r>
            <a:r>
              <a:rPr lang="ko-KR" altLang="en-US" b="1" dirty="0">
                <a:sym typeface="Wingdings" panose="05000000000000000000" pitchFamily="2" charset="2"/>
              </a:rPr>
              <a:t>지도교수 동의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수행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>
                <a:sym typeface="Wingdings" panose="05000000000000000000" pitchFamily="2" charset="2"/>
              </a:rPr>
              <a:t>결과물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ym typeface="Wingdings" panose="05000000000000000000" pitchFamily="2" charset="2"/>
              </a:rPr>
              <a:t>작품 또는 논문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주제 공고 및 공지 사항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교수님들로부터 주제를 취합하여 공지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학과홈페이지</a:t>
            </a:r>
            <a:r>
              <a:rPr lang="en-US" altLang="ko-KR" b="1" dirty="0">
                <a:solidFill>
                  <a:srgbClr val="FF0000"/>
                </a:solidFill>
              </a:rPr>
              <a:t>(cs.hanyang.ac.kr)</a:t>
            </a:r>
          </a:p>
          <a:p>
            <a:pPr lvl="2">
              <a:lnSpc>
                <a:spcPct val="150000"/>
              </a:lnSpc>
            </a:pPr>
            <a:r>
              <a:rPr lang="ko-KR" altLang="en-US" b="1" u="sng" dirty="0"/>
              <a:t>수시로 </a:t>
            </a:r>
            <a:r>
              <a:rPr lang="ko-KR" altLang="en-US" b="1" u="sng" dirty="0" err="1"/>
              <a:t>졸프</a:t>
            </a:r>
            <a:r>
              <a:rPr lang="ko-KR" altLang="en-US" b="1" u="sng" dirty="0"/>
              <a:t> 게시판을 확인</a:t>
            </a:r>
            <a:r>
              <a:rPr lang="ko-KR" altLang="en-US" sz="1600" b="1" dirty="0"/>
              <a:t> </a:t>
            </a:r>
            <a:r>
              <a:rPr lang="en-US" altLang="ko-KR" sz="1600" b="1" dirty="0">
                <a:solidFill>
                  <a:srgbClr val="0070C0"/>
                </a:solidFill>
              </a:rPr>
              <a:t>(http://cs.hanyang.ac.kr/board/gradu_board.php)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지도교수 동의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지정 주제 중 하나를 선택하여 해당 주제를 선정한 </a:t>
            </a:r>
            <a:r>
              <a:rPr lang="ko-KR" altLang="en-US" b="1" u="sng" dirty="0"/>
              <a:t>교수님께 지도 요청</a:t>
            </a:r>
            <a:endParaRPr lang="en-US" altLang="ko-KR" b="1" u="sng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교수 허락 시 해당 주제 수행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지도교수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ym typeface="Wingdings" panose="05000000000000000000" pitchFamily="2" charset="2"/>
              </a:rPr>
              <a:t>해당 교수 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/>
              <a:t>거절 시 다른 지정 주제를 선택하여 해당 교수님께 요청 가능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하나의 지정 주제에 대해 </a:t>
            </a:r>
            <a:r>
              <a:rPr lang="ko-KR" altLang="en-US" b="1" dirty="0">
                <a:solidFill>
                  <a:srgbClr val="FF0000"/>
                </a:solidFill>
              </a:rPr>
              <a:t>복수의 팀이 동시에 수행하는 것을 허용함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/>
              <a:t>미 </a:t>
            </a:r>
            <a:r>
              <a:rPr lang="ko-KR" altLang="en-US" b="1" dirty="0" err="1"/>
              <a:t>배정시</a:t>
            </a:r>
            <a:r>
              <a:rPr lang="ko-KR" altLang="en-US" b="1" dirty="0"/>
              <a:t> </a:t>
            </a:r>
            <a:r>
              <a:rPr lang="ko-KR" altLang="en-US" b="1" dirty="0" err="1"/>
              <a:t>교수님간</a:t>
            </a:r>
            <a:r>
              <a:rPr lang="ko-KR" altLang="en-US" b="1" dirty="0"/>
              <a:t> 형평성을 고려하여 </a:t>
            </a:r>
            <a:r>
              <a:rPr lang="en-US" altLang="ko-KR" b="1" dirty="0">
                <a:solidFill>
                  <a:srgbClr val="FF0000"/>
                </a:solidFill>
              </a:rPr>
              <a:t>random</a:t>
            </a:r>
            <a:r>
              <a:rPr lang="ko-KR" altLang="en-US" b="1" dirty="0">
                <a:solidFill>
                  <a:srgbClr val="FF0000"/>
                </a:solidFill>
              </a:rPr>
              <a:t> 배정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51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컴퓨터공학 종합설계 수강 신청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686800" cy="5328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기본 원칙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졸업프로젝트 관련 수강 과목은 </a:t>
            </a:r>
            <a:r>
              <a:rPr lang="en-US" altLang="ko-KR" b="1" dirty="0"/>
              <a:t>2</a:t>
            </a:r>
            <a:r>
              <a:rPr lang="ko-KR" altLang="en-US" b="1" dirty="0"/>
              <a:t>과목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/>
              <a:t>캡스톤소프트웨어프로젝트</a:t>
            </a:r>
            <a:r>
              <a:rPr lang="en-US" altLang="ko-KR" b="1"/>
              <a:t>,</a:t>
            </a:r>
            <a:r>
              <a:rPr lang="ko-KR" altLang="en-US" b="1" dirty="0"/>
              <a:t> </a:t>
            </a:r>
            <a:r>
              <a:rPr lang="ko-KR" altLang="en-US" b="1" dirty="0" err="1"/>
              <a:t>전공멘토링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위 두 과목에 대해 자신의 졸업프로젝트 지도교수 과목을 수강할 필요가 없고</a:t>
            </a:r>
            <a:r>
              <a:rPr lang="en-US" altLang="ko-KR" b="1" dirty="0"/>
              <a:t>,</a:t>
            </a:r>
            <a:r>
              <a:rPr lang="ko-KR" altLang="en-US" b="1" dirty="0"/>
              <a:t> 임의로 신청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성적 부여는 실제 지도교수가 하므로 학생의 피해는 없음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65513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심사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심사 전 필수 이수 </a:t>
            </a:r>
            <a:r>
              <a:rPr lang="en-US" altLang="ko-KR" b="1" dirty="0"/>
              <a:t>ABF</a:t>
            </a:r>
            <a:r>
              <a:rPr lang="ko-KR" altLang="en-US" b="1" dirty="0"/>
              <a:t>교과목 </a:t>
            </a:r>
            <a:r>
              <a:rPr lang="en-US" altLang="ko-KR" b="1" dirty="0"/>
              <a:t>(2017</a:t>
            </a:r>
            <a:r>
              <a:rPr lang="ko-KR" altLang="en-US" b="1" dirty="0"/>
              <a:t>년도 이후 입학생</a:t>
            </a:r>
            <a:r>
              <a:rPr lang="en-US" altLang="ko-KR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졸업프로젝트 심사 전까지 반드시 아래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ABF</a:t>
            </a:r>
            <a:r>
              <a:rPr lang="ko-KR" altLang="en-US" dirty="0"/>
              <a:t>교과목을 이수하여야 한다</a:t>
            </a:r>
            <a:r>
              <a:rPr lang="en-US" altLang="ko-KR" dirty="0"/>
              <a:t>.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 err="1"/>
              <a:t>소프트웨어입문설계</a:t>
            </a:r>
            <a:r>
              <a:rPr lang="ko-KR" altLang="en-US" b="1" dirty="0"/>
              <a:t> </a:t>
            </a:r>
            <a:r>
              <a:rPr lang="en-US" altLang="ko-KR" b="1" dirty="0"/>
              <a:t>(1-1)</a:t>
            </a:r>
            <a:endParaRPr lang="ko-KR" altLang="en-US" b="1" dirty="0"/>
          </a:p>
          <a:p>
            <a:pPr lvl="1">
              <a:lnSpc>
                <a:spcPct val="150000"/>
              </a:lnSpc>
            </a:pPr>
            <a:r>
              <a:rPr lang="ko-KR" altLang="en-US" b="1" dirty="0" err="1"/>
              <a:t>창의적소프트웨어프로그래밍</a:t>
            </a:r>
            <a:r>
              <a:rPr lang="ko-KR" altLang="en-US" b="1" dirty="0"/>
              <a:t> </a:t>
            </a:r>
            <a:r>
              <a:rPr lang="en-US" altLang="ko-KR" b="1" dirty="0"/>
              <a:t>(1-2)</a:t>
            </a:r>
            <a:endParaRPr lang="ko-KR" altLang="en-US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자료구조론 </a:t>
            </a:r>
            <a:r>
              <a:rPr lang="en-US" altLang="ko-KR" b="1" dirty="0"/>
              <a:t>(2-1)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시스템프로그래밍 </a:t>
            </a:r>
            <a:r>
              <a:rPr lang="en-US" altLang="ko-KR" b="1" dirty="0"/>
              <a:t>(2-2)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심사 전 인턴쉽 과정 필수 이수 </a:t>
            </a:r>
            <a:r>
              <a:rPr lang="en-US" altLang="ko-KR" b="1" dirty="0"/>
              <a:t>(2017</a:t>
            </a:r>
            <a:r>
              <a:rPr lang="ko-KR" altLang="en-US" b="1" dirty="0"/>
              <a:t>년도 이후 입학생</a:t>
            </a:r>
            <a:r>
              <a:rPr lang="en-US" altLang="ko-KR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아래 과목 중 하나를 이수하거나</a:t>
            </a:r>
            <a:r>
              <a:rPr lang="en-US" altLang="ko-KR" dirty="0"/>
              <a:t>, </a:t>
            </a:r>
            <a:r>
              <a:rPr lang="ko-KR" altLang="en-US" dirty="0"/>
              <a:t>교내 현장실습지원센터에서 인정하는 인턴쉽 관련 </a:t>
            </a:r>
            <a:r>
              <a:rPr lang="en-US" altLang="ko-KR" dirty="0"/>
              <a:t>3</a:t>
            </a:r>
            <a:r>
              <a:rPr lang="ko-KR" altLang="en-US" dirty="0"/>
              <a:t>학점 이상을 획득하여 아래 과목에 대해 이수 인정을 받아야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소프트웨어 인턴쉽</a:t>
            </a:r>
            <a:r>
              <a:rPr lang="en-US" altLang="ko-KR" b="1" dirty="0"/>
              <a:t>1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소프트웨어 인턴쉽</a:t>
            </a:r>
            <a:r>
              <a:rPr lang="en-US" altLang="ko-KR" b="1" dirty="0"/>
              <a:t>2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위 의무 이수 교과목들의 일부를 이수하지 않은 대상자에 대해</a:t>
            </a:r>
            <a:r>
              <a:rPr lang="en-US" altLang="ko-KR" dirty="0"/>
              <a:t>, </a:t>
            </a:r>
            <a:r>
              <a:rPr lang="ko-KR" altLang="en-US" dirty="0"/>
              <a:t>유사한 수강 과목의 대체과목 인정 여부 등 졸업프로젝트 수행 자격에 대한 심사는 </a:t>
            </a:r>
            <a:r>
              <a:rPr lang="ko-KR" altLang="en-US" b="1" dirty="0"/>
              <a:t>학부 실험실습위원회의 논의를 거쳐 학부 교수회의의 결정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24902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심사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평가 기준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난이도 </a:t>
            </a:r>
            <a:r>
              <a:rPr lang="en-US" altLang="ko-KR" b="1" dirty="0"/>
              <a:t>/ </a:t>
            </a:r>
            <a:r>
              <a:rPr lang="ko-KR" altLang="en-US" b="1" dirty="0"/>
              <a:t>창의성 </a:t>
            </a:r>
            <a:r>
              <a:rPr lang="en-US" altLang="ko-KR" b="1" dirty="0"/>
              <a:t>/ </a:t>
            </a:r>
            <a:r>
              <a:rPr lang="ko-KR" altLang="en-US" b="1" dirty="0"/>
              <a:t>완성도 </a:t>
            </a:r>
            <a:r>
              <a:rPr lang="en-US" altLang="ko-KR" b="1" dirty="0"/>
              <a:t>/ </a:t>
            </a:r>
            <a:r>
              <a:rPr lang="ko-KR" altLang="en-US" b="1" dirty="0"/>
              <a:t>성실성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1</a:t>
            </a:r>
            <a:r>
              <a:rPr lang="ko-KR" altLang="en-US" b="1" dirty="0"/>
              <a:t>차로 상</a:t>
            </a:r>
            <a:r>
              <a:rPr lang="en-US" altLang="ko-KR" b="1" dirty="0"/>
              <a:t>/</a:t>
            </a:r>
            <a:r>
              <a:rPr lang="ko-KR" altLang="en-US" b="1" dirty="0"/>
              <a:t>중</a:t>
            </a:r>
            <a:r>
              <a:rPr lang="en-US" altLang="ko-KR" b="1" dirty="0"/>
              <a:t>/</a:t>
            </a:r>
            <a:r>
              <a:rPr lang="ko-KR" altLang="en-US" b="1" dirty="0" err="1"/>
              <a:t>하위작으로</a:t>
            </a:r>
            <a:r>
              <a:rPr lang="ko-KR" altLang="en-US" b="1" dirty="0"/>
              <a:t> 평가하고</a:t>
            </a:r>
            <a:r>
              <a:rPr lang="en-US" altLang="ko-KR" b="1" dirty="0"/>
              <a:t>, </a:t>
            </a:r>
            <a:r>
              <a:rPr lang="ko-KR" altLang="en-US" b="1" dirty="0"/>
              <a:t>최종적으로는 졸업 프로젝트 관련과목에 성적 부여</a:t>
            </a:r>
            <a:r>
              <a:rPr lang="en-US" altLang="ko-KR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지도교수 평가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담당 팀들의 작품을 상</a:t>
            </a:r>
            <a:r>
              <a:rPr lang="en-US" altLang="ko-KR" b="1" dirty="0"/>
              <a:t>/</a:t>
            </a:r>
            <a:r>
              <a:rPr lang="ko-KR" altLang="en-US" b="1" dirty="0"/>
              <a:t>중</a:t>
            </a:r>
            <a:r>
              <a:rPr lang="en-US" altLang="ko-KR" b="1" dirty="0"/>
              <a:t>/</a:t>
            </a:r>
            <a:r>
              <a:rPr lang="ko-KR" altLang="en-US" b="1" dirty="0"/>
              <a:t>하위작품으로 평가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상위작품의 경우 졸업프로젝트 발표회 참가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하위작품의 경우 </a:t>
            </a:r>
            <a:r>
              <a:rPr lang="en-US" altLang="ko-KR" b="1" dirty="0"/>
              <a:t>2</a:t>
            </a:r>
            <a:r>
              <a:rPr lang="ko-KR" altLang="en-US" b="1" dirty="0"/>
              <a:t>차 평가 참가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졸업프로젝트 발표회</a:t>
            </a:r>
            <a:r>
              <a:rPr lang="en-US" altLang="ko-KR" b="1" dirty="0"/>
              <a:t>(2</a:t>
            </a:r>
            <a:r>
              <a:rPr lang="ko-KR" altLang="en-US" b="1" dirty="0"/>
              <a:t>학기 시작 해당 없음</a:t>
            </a:r>
            <a:r>
              <a:rPr lang="en-US" altLang="ko-KR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상위작품 선정 팀 대상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공개발표로 진행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우수상 시상 및 부상</a:t>
            </a:r>
            <a:r>
              <a:rPr lang="en-US" altLang="ko-KR" b="1" dirty="0"/>
              <a:t>, </a:t>
            </a:r>
            <a:r>
              <a:rPr lang="ko-KR" altLang="en-US" b="1" dirty="0" err="1"/>
              <a:t>네이버</a:t>
            </a:r>
            <a:r>
              <a:rPr lang="ko-KR" altLang="en-US" b="1" dirty="0"/>
              <a:t> 등 기업체 후원상 등 제공 예정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68072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심사 </a:t>
            </a:r>
            <a:r>
              <a:rPr lang="en-US" altLang="ko-KR" dirty="0"/>
              <a:t>(</a:t>
            </a:r>
            <a:r>
              <a:rPr lang="ko-KR" altLang="en-US" dirty="0"/>
              <a:t>코로나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평가 기준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난이도 </a:t>
            </a:r>
            <a:r>
              <a:rPr lang="en-US" altLang="ko-KR" b="1" dirty="0"/>
              <a:t>/ </a:t>
            </a:r>
            <a:r>
              <a:rPr lang="ko-KR" altLang="en-US" b="1" dirty="0"/>
              <a:t>창의성 </a:t>
            </a:r>
            <a:r>
              <a:rPr lang="en-US" altLang="ko-KR" b="1" dirty="0"/>
              <a:t>/ </a:t>
            </a:r>
            <a:r>
              <a:rPr lang="ko-KR" altLang="en-US" b="1" dirty="0"/>
              <a:t>완성도 </a:t>
            </a:r>
            <a:r>
              <a:rPr lang="en-US" altLang="ko-KR" b="1" dirty="0"/>
              <a:t>/ </a:t>
            </a:r>
            <a:r>
              <a:rPr lang="ko-KR" altLang="en-US" b="1" dirty="0"/>
              <a:t>성실성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1</a:t>
            </a:r>
            <a:r>
              <a:rPr lang="ko-KR" altLang="en-US" b="1" dirty="0"/>
              <a:t>차로 </a:t>
            </a:r>
            <a:r>
              <a:rPr lang="en-US" altLang="ko-KR" b="1" dirty="0"/>
              <a:t>(</a:t>
            </a:r>
            <a:r>
              <a:rPr lang="ko-KR" altLang="en-US" b="1" dirty="0"/>
              <a:t>상</a:t>
            </a:r>
            <a:r>
              <a:rPr lang="en-US" altLang="ko-KR" b="1" dirty="0"/>
              <a:t>/</a:t>
            </a:r>
            <a:r>
              <a:rPr lang="ko-KR" altLang="en-US" b="1" dirty="0"/>
              <a:t>중</a:t>
            </a:r>
            <a:r>
              <a:rPr lang="en-US" altLang="ko-KR" b="1" dirty="0"/>
              <a:t>/</a:t>
            </a:r>
            <a:r>
              <a:rPr lang="ko-KR" altLang="en-US" b="1" dirty="0"/>
              <a:t>하</a:t>
            </a:r>
            <a:r>
              <a:rPr lang="en-US" altLang="ko-KR" b="1" dirty="0"/>
              <a:t>/</a:t>
            </a:r>
            <a:r>
              <a:rPr lang="ko-KR" altLang="en-US" b="1" dirty="0"/>
              <a:t>탈락 후보</a:t>
            </a:r>
            <a:r>
              <a:rPr lang="en-US" altLang="ko-KR" b="1" dirty="0"/>
              <a:t>/</a:t>
            </a:r>
            <a:r>
              <a:rPr lang="ko-KR" altLang="en-US" b="1" dirty="0"/>
              <a:t>탈락</a:t>
            </a:r>
            <a:r>
              <a:rPr lang="en-US" altLang="ko-KR" b="1" dirty="0"/>
              <a:t>)</a:t>
            </a:r>
            <a:r>
              <a:rPr lang="ko-KR" altLang="en-US" b="1" dirty="0"/>
              <a:t>으로 평가하고</a:t>
            </a:r>
            <a:r>
              <a:rPr lang="en-US" altLang="ko-KR" b="1" dirty="0"/>
              <a:t>, </a:t>
            </a:r>
            <a:r>
              <a:rPr lang="ko-KR" altLang="en-US" b="1" dirty="0"/>
              <a:t>최종적으로는 졸업 프로젝트 관련과목에 성적 부여</a:t>
            </a:r>
            <a:r>
              <a:rPr lang="en-US" altLang="ko-KR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지도교수 평가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담당 팀들의 작품을 </a:t>
            </a:r>
            <a:r>
              <a:rPr lang="en-US" altLang="ko-KR" b="1" dirty="0"/>
              <a:t>(</a:t>
            </a:r>
            <a:r>
              <a:rPr lang="ko-KR" altLang="en-US" b="1" dirty="0"/>
              <a:t>상</a:t>
            </a:r>
            <a:r>
              <a:rPr lang="en-US" altLang="ko-KR" b="1" dirty="0"/>
              <a:t>/</a:t>
            </a:r>
            <a:r>
              <a:rPr lang="ko-KR" altLang="en-US" b="1" dirty="0"/>
              <a:t>중</a:t>
            </a:r>
            <a:r>
              <a:rPr lang="en-US" altLang="ko-KR" b="1" dirty="0"/>
              <a:t>/</a:t>
            </a:r>
            <a:r>
              <a:rPr lang="ko-KR" altLang="en-US" b="1" dirty="0"/>
              <a:t>하</a:t>
            </a:r>
            <a:r>
              <a:rPr lang="en-US" altLang="ko-KR" b="1" dirty="0"/>
              <a:t>/</a:t>
            </a:r>
            <a:r>
              <a:rPr lang="ko-KR" altLang="en-US" b="1" dirty="0"/>
              <a:t>탈락 후보</a:t>
            </a:r>
            <a:r>
              <a:rPr lang="en-US" altLang="ko-KR" b="1" dirty="0"/>
              <a:t>/</a:t>
            </a:r>
            <a:r>
              <a:rPr lang="ko-KR" altLang="en-US" b="1" dirty="0"/>
              <a:t>탈락</a:t>
            </a:r>
            <a:r>
              <a:rPr lang="en-US" altLang="ko-KR" b="1" dirty="0"/>
              <a:t>)</a:t>
            </a:r>
            <a:r>
              <a:rPr lang="ko-KR" altLang="en-US" b="1" dirty="0"/>
              <a:t>으로 평가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상중하</a:t>
            </a:r>
            <a:r>
              <a:rPr lang="en-US" altLang="ko-KR" b="1" dirty="0"/>
              <a:t>(</a:t>
            </a:r>
            <a:r>
              <a:rPr lang="ko-KR" altLang="en-US" b="1" dirty="0"/>
              <a:t>통과</a:t>
            </a:r>
            <a:r>
              <a:rPr lang="en-US" altLang="ko-KR" b="1" dirty="0"/>
              <a:t>), </a:t>
            </a:r>
            <a:r>
              <a:rPr lang="ko-KR" altLang="en-US" b="1" dirty="0"/>
              <a:t>탈락 후보</a:t>
            </a:r>
            <a:r>
              <a:rPr lang="en-US" altLang="ko-KR" b="1" dirty="0"/>
              <a:t>(2</a:t>
            </a:r>
            <a:r>
              <a:rPr lang="ko-KR" altLang="en-US" b="1" dirty="0"/>
              <a:t>차 평가</a:t>
            </a:r>
            <a:r>
              <a:rPr lang="en-US" altLang="ko-KR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상위작품의 경우 졸업프로젝트 발표회 참가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졸업프로젝트 발표회</a:t>
            </a:r>
            <a:r>
              <a:rPr lang="en-US" altLang="ko-KR" b="1" dirty="0"/>
              <a:t>(2</a:t>
            </a:r>
            <a:r>
              <a:rPr lang="ko-KR" altLang="en-US" b="1" dirty="0"/>
              <a:t>학기 시작 해당 없음</a:t>
            </a:r>
            <a:r>
              <a:rPr lang="en-US" altLang="ko-KR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상위작품 선정 팀 대상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공개발표로 진행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우수상 시상 및 부상</a:t>
            </a:r>
            <a:r>
              <a:rPr lang="en-US" altLang="ko-KR" b="1" dirty="0"/>
              <a:t>, </a:t>
            </a:r>
            <a:r>
              <a:rPr lang="ko-KR" altLang="en-US" b="1" dirty="0" err="1"/>
              <a:t>네이버</a:t>
            </a:r>
            <a:r>
              <a:rPr lang="ko-KR" altLang="en-US" b="1" dirty="0"/>
              <a:t> 등 기업체 후원상 등 제공 예정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00254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휴</a:t>
            </a:r>
            <a:r>
              <a:rPr lang="ko-KR" altLang="en-US" dirty="0"/>
              <a:t>∙복학생 및 탈락자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휴학생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졸업 프로젝트를 한 학기 이상 진행 후 불가피한 사유로 휴학을 하는 경우</a:t>
            </a:r>
            <a:r>
              <a:rPr lang="en-US" altLang="ko-KR" b="1" dirty="0"/>
              <a:t> </a:t>
            </a:r>
            <a:r>
              <a:rPr lang="ko-KR" altLang="en-US" b="1" dirty="0"/>
              <a:t>남은 기간 동안 계속해서 졸업 프로젝트 수행 가능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단</a:t>
            </a:r>
            <a:r>
              <a:rPr lang="en-US" altLang="ko-KR" b="1" dirty="0"/>
              <a:t>, ‘</a:t>
            </a:r>
            <a:r>
              <a:rPr lang="ko-KR" altLang="en-US" b="1" dirty="0"/>
              <a:t>휴학 중 졸업 프로젝트 수행</a:t>
            </a:r>
            <a:r>
              <a:rPr lang="en-US" altLang="ko-KR" b="1" dirty="0"/>
              <a:t> </a:t>
            </a:r>
            <a:r>
              <a:rPr lang="ko-KR" altLang="en-US" b="1" dirty="0"/>
              <a:t>신청서</a:t>
            </a:r>
            <a:r>
              <a:rPr lang="en-US" altLang="ko-KR" b="1" dirty="0"/>
              <a:t>’</a:t>
            </a:r>
            <a:r>
              <a:rPr lang="ko-KR" altLang="en-US" b="1" dirty="0"/>
              <a:t>를 실험실습위원회에 제출 후 승인 받아야 함 </a:t>
            </a:r>
            <a:r>
              <a:rPr lang="en-US" altLang="ko-KR" b="1" dirty="0"/>
              <a:t>(</a:t>
            </a:r>
            <a:r>
              <a:rPr lang="ko-KR" altLang="en-US" b="1" u="sng" dirty="0"/>
              <a:t>프로젝트 조교에게 제출</a:t>
            </a:r>
            <a:r>
              <a:rPr lang="en-US" altLang="ko-KR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/>
              <a:t>휴학 중이라 하더라도 평가를 비롯한 모든 공식적인 절차에 반드시 참여하여야 함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복학생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4</a:t>
            </a:r>
            <a:r>
              <a:rPr lang="ko-KR" altLang="en-US" b="1" dirty="0"/>
              <a:t>학년 복학 즉시 담당 조교에게 알리고 졸업프로젝트 수행 요청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So many cases…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개별적으로 처리 예정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탈락자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차년도에 다시 수행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지도교수와 주제 유지 여부를 논의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/>
              <a:t>주제 유지 시 지도교수도 유지 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주제 변경 시 기존 지도교수에게 지도 허락을 다시 받아야 하며</a:t>
            </a:r>
            <a:r>
              <a:rPr lang="en-US" altLang="ko-KR" b="1" dirty="0"/>
              <a:t>, </a:t>
            </a:r>
            <a:r>
              <a:rPr lang="ko-KR" altLang="en-US" b="1" dirty="0"/>
              <a:t>허락을 받지 못할 시 모든 절차를 처음부터 다시 수행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2661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주제 및 지도교수 선정 후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제출물 </a:t>
            </a:r>
            <a:r>
              <a:rPr lang="en-US" altLang="ko-KR" dirty="0"/>
              <a:t>: </a:t>
            </a:r>
            <a:r>
              <a:rPr lang="ko-KR" altLang="en-US" b="1" dirty="0"/>
              <a:t>제안서</a:t>
            </a:r>
            <a:r>
              <a:rPr lang="en-US" altLang="ko-KR" dirty="0"/>
              <a:t>(</a:t>
            </a:r>
            <a:r>
              <a:rPr lang="ko-KR" altLang="en-US" dirty="0"/>
              <a:t>양식은 추후 홈페이지 공지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산업체 멘토링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산업체 멘토링 보고서 </a:t>
            </a:r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, 2</a:t>
            </a:r>
            <a:r>
              <a:rPr lang="ko-KR" altLang="en-US" dirty="0"/>
              <a:t>차</a:t>
            </a:r>
            <a:r>
              <a:rPr lang="en-US" altLang="ko-KR" dirty="0"/>
              <a:t>, 3</a:t>
            </a:r>
            <a:r>
              <a:rPr lang="ko-KR" altLang="en-US" dirty="0"/>
              <a:t>차</a:t>
            </a:r>
            <a:r>
              <a:rPr lang="en-US" altLang="ko-KR" dirty="0"/>
              <a:t> &amp;</a:t>
            </a:r>
            <a:r>
              <a:rPr lang="ko-KR" altLang="en-US" dirty="0"/>
              <a:t> 산업체 멘토링 결과보고서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졸업프로젝트 전시회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준비물 </a:t>
            </a:r>
            <a:r>
              <a:rPr lang="en-US" altLang="ko-KR" dirty="0"/>
              <a:t>: </a:t>
            </a:r>
            <a:r>
              <a:rPr lang="ko-KR" altLang="en-US" dirty="0"/>
              <a:t>작품 시연</a:t>
            </a:r>
            <a:r>
              <a:rPr lang="en-US" altLang="ko-KR" dirty="0"/>
              <a:t>, PPT </a:t>
            </a:r>
            <a:r>
              <a:rPr lang="ko-KR" altLang="en-US" dirty="0" err="1"/>
              <a:t>발표물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최종 결과물 제출 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결과보고서</a:t>
            </a:r>
            <a:r>
              <a:rPr lang="en-US" altLang="ko-KR" dirty="0"/>
              <a:t>, </a:t>
            </a:r>
            <a:r>
              <a:rPr lang="ko-KR" altLang="en-US" dirty="0"/>
              <a:t>결과물 </a:t>
            </a:r>
            <a:r>
              <a:rPr lang="en-US" altLang="ko-KR" dirty="0"/>
              <a:t>CD</a:t>
            </a:r>
            <a:r>
              <a:rPr lang="ko-KR" altLang="en-US" dirty="0"/>
              <a:t>또는 </a:t>
            </a:r>
            <a:r>
              <a:rPr lang="en-US" altLang="ko-KR" dirty="0"/>
              <a:t>USB(</a:t>
            </a:r>
            <a:r>
              <a:rPr lang="ko-KR" altLang="en-US" dirty="0"/>
              <a:t>소스코드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산업체 담당자의 서명이 들어간 산학과제 지도확인서</a:t>
            </a:r>
            <a:endParaRPr lang="en-US" altLang="ko-KR" dirty="0">
              <a:highlight>
                <a:srgbClr val="FFFF00"/>
              </a:highlight>
            </a:endParaRP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2"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787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작품 연구 기자재 및 재료 지원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학과에서 필요 기자재 구매 후 대여하는 방식</a:t>
            </a:r>
            <a:endParaRPr lang="en-US" altLang="ko-KR" dirty="0"/>
          </a:p>
          <a:p>
            <a:r>
              <a:rPr lang="ko-KR" altLang="en-US"/>
              <a:t>소프트웨어중심대학사업단에 </a:t>
            </a:r>
            <a:r>
              <a:rPr lang="ko-KR" altLang="en-US" dirty="0"/>
              <a:t>문의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1143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문의 및 홈페이지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홈페이지</a:t>
            </a:r>
            <a:endParaRPr lang="en-US" altLang="ko-KR" dirty="0">
              <a:hlinkClick r:id="rId2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hlinkClick r:id="rId2"/>
              </a:rPr>
              <a:t>http://cs.hanyang.ac.kr</a:t>
            </a:r>
            <a:r>
              <a:rPr lang="ko-KR" altLang="en-US" dirty="0"/>
              <a:t>에서 </a:t>
            </a:r>
            <a:r>
              <a:rPr lang="ko-KR" altLang="en-US" b="1" dirty="0"/>
              <a:t>졸업작품게시판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졸업프로젝트 담당 조교</a:t>
            </a:r>
            <a:r>
              <a:rPr lang="en-US" altLang="ko-KR" dirty="0"/>
              <a:t>(</a:t>
            </a:r>
            <a:r>
              <a:rPr lang="ko-KR" altLang="en-US" dirty="0" err="1"/>
              <a:t>강한성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E-mail : </a:t>
            </a:r>
            <a:r>
              <a:rPr lang="en-US" altLang="ko-KR" dirty="0"/>
              <a:t>seniorproj2019hy@gmail.com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E-mail</a:t>
            </a:r>
            <a:r>
              <a:rPr lang="ko-KR" altLang="en-US" dirty="0"/>
              <a:t>시</a:t>
            </a:r>
            <a:r>
              <a:rPr lang="en-US" altLang="ko-KR" dirty="0"/>
              <a:t>,</a:t>
            </a:r>
            <a:r>
              <a:rPr lang="ko-KR" altLang="en-US" dirty="0"/>
              <a:t> 제목에</a:t>
            </a:r>
            <a:r>
              <a:rPr lang="ko-KR" altLang="en-US" b="1" dirty="0"/>
              <a:t> </a:t>
            </a:r>
            <a:r>
              <a:rPr lang="en-US" altLang="ko-KR" b="1" dirty="0"/>
              <a:t>[</a:t>
            </a:r>
            <a:r>
              <a:rPr lang="ko-KR" altLang="en-US" b="1" dirty="0"/>
              <a:t>졸업프로젝트</a:t>
            </a:r>
            <a:r>
              <a:rPr lang="en-US" altLang="ko-KR" b="1" dirty="0"/>
              <a:t>]</a:t>
            </a:r>
            <a:r>
              <a:rPr lang="ko-KR" altLang="en-US" b="1" dirty="0"/>
              <a:t>학번</a:t>
            </a:r>
            <a:r>
              <a:rPr lang="en-US" altLang="ko-KR" b="1" dirty="0"/>
              <a:t>_</a:t>
            </a:r>
            <a:r>
              <a:rPr lang="ko-KR" altLang="en-US" b="1" dirty="0"/>
              <a:t>이름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Ex) </a:t>
            </a:r>
            <a:r>
              <a:rPr lang="ko-KR" altLang="en-US" dirty="0"/>
              <a:t>제목 </a:t>
            </a:r>
            <a:r>
              <a:rPr lang="en-US" altLang="ko-KR" dirty="0"/>
              <a:t>: [</a:t>
            </a:r>
            <a:r>
              <a:rPr lang="ko-KR" altLang="en-US" dirty="0"/>
              <a:t>졸업프로젝트</a:t>
            </a:r>
            <a:r>
              <a:rPr lang="en-US" altLang="ko-KR" dirty="0"/>
              <a:t>]2014123456_</a:t>
            </a:r>
            <a:r>
              <a:rPr lang="ko-KR" altLang="en-US" dirty="0"/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111227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2021</a:t>
            </a:r>
            <a:r>
              <a:rPr lang="ko-KR" altLang="en-US" dirty="0"/>
              <a:t>년도 담당 교수 및 조교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담당 교수</a:t>
            </a:r>
            <a:endParaRPr lang="en-US" altLang="ko-KR" dirty="0"/>
          </a:p>
          <a:p>
            <a:pPr lvl="1"/>
            <a:r>
              <a:rPr lang="ko-KR" altLang="en-US" dirty="0"/>
              <a:t>서지원</a:t>
            </a:r>
            <a:endParaRPr lang="en-US" altLang="ko-KR" dirty="0"/>
          </a:p>
          <a:p>
            <a:pPr lvl="1"/>
            <a:r>
              <a:rPr lang="en-US" altLang="ko-KR" dirty="0"/>
              <a:t>ITBT 405-1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담당 조교</a:t>
            </a:r>
            <a:endParaRPr lang="en-US" altLang="ko-KR" dirty="0"/>
          </a:p>
          <a:p>
            <a:pPr lvl="1"/>
            <a:r>
              <a:rPr lang="ko-KR" altLang="en-US" dirty="0" err="1"/>
              <a:t>강한성</a:t>
            </a:r>
            <a:endParaRPr lang="en-US" altLang="ko-KR" dirty="0"/>
          </a:p>
          <a:p>
            <a:pPr lvl="1"/>
            <a:r>
              <a:rPr lang="ko-KR" altLang="en-US" dirty="0"/>
              <a:t>산학기술관 </a:t>
            </a:r>
            <a:r>
              <a:rPr lang="en-US" altLang="ko-KR" dirty="0"/>
              <a:t>704</a:t>
            </a:r>
            <a:r>
              <a:rPr lang="ko-KR" altLang="en-US" dirty="0"/>
              <a:t>호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각종 서류 제출</a:t>
            </a:r>
            <a:endParaRPr lang="en-US" altLang="ko-KR" dirty="0"/>
          </a:p>
          <a:p>
            <a:pPr lvl="1"/>
            <a:r>
              <a:rPr lang="ko-KR" altLang="en-US" dirty="0" err="1"/>
              <a:t>학부사무실</a:t>
            </a:r>
            <a:endParaRPr lang="en-US" altLang="ko-KR" dirty="0"/>
          </a:p>
          <a:p>
            <a:pPr lvl="2"/>
            <a:r>
              <a:rPr lang="ko-KR" altLang="en-US" dirty="0" err="1"/>
              <a:t>공업센터</a:t>
            </a:r>
            <a:r>
              <a:rPr lang="ko-KR" altLang="en-US" dirty="0"/>
              <a:t> </a:t>
            </a:r>
            <a:r>
              <a:rPr lang="en-US" altLang="ko-KR" dirty="0"/>
              <a:t>503</a:t>
            </a:r>
            <a:r>
              <a:rPr lang="ko-KR" altLang="en-US" dirty="0"/>
              <a:t>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8590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6600" dirty="0"/>
          </a:p>
          <a:p>
            <a:pPr marL="0" indent="0" algn="ctr">
              <a:buNone/>
            </a:pPr>
            <a:r>
              <a:rPr lang="en-US" altLang="ko-KR" sz="8000" dirty="0"/>
              <a:t>Q &amp; 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32453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졸업프로젝트 행정상 진행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2020</a:t>
            </a:r>
            <a:r>
              <a:rPr lang="ko-KR" altLang="en-US" dirty="0"/>
              <a:t> 겨울 방학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팀 구성</a:t>
            </a:r>
            <a:r>
              <a:rPr lang="en-US" altLang="ko-KR" dirty="0"/>
              <a:t>,</a:t>
            </a:r>
            <a:r>
              <a:rPr lang="ko-KR" altLang="en-US" dirty="0"/>
              <a:t> 주제 선정</a:t>
            </a:r>
            <a:r>
              <a:rPr lang="en-US" altLang="ko-KR" dirty="0"/>
              <a:t>,</a:t>
            </a:r>
            <a:r>
              <a:rPr lang="ko-KR" altLang="en-US" dirty="0"/>
              <a:t> 지도 교수 </a:t>
            </a:r>
            <a:r>
              <a:rPr lang="ko-KR" altLang="en-US" dirty="0" err="1"/>
              <a:t>컨텍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수강신청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2021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제안서 제출</a:t>
            </a:r>
            <a:r>
              <a:rPr lang="en-US" altLang="ko-KR" dirty="0"/>
              <a:t>(3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각 지도 교수 지도 아래 졸업프로젝트 진행</a:t>
            </a:r>
            <a:r>
              <a:rPr lang="en-US" altLang="ko-KR" dirty="0"/>
              <a:t>(1</a:t>
            </a:r>
            <a:r>
              <a:rPr lang="ko-KR" altLang="en-US" dirty="0"/>
              <a:t>차 평가 전까지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2021</a:t>
            </a:r>
            <a:r>
              <a:rPr lang="ko-KR" altLang="en-US" dirty="0"/>
              <a:t> 여름 방학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수강신청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2021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학기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졸업프로젝트 </a:t>
            </a:r>
            <a:r>
              <a:rPr lang="en-US" altLang="ko-KR" dirty="0"/>
              <a:t>1</a:t>
            </a:r>
            <a:r>
              <a:rPr lang="ko-KR" altLang="en-US" dirty="0" err="1"/>
              <a:t>차평가</a:t>
            </a:r>
            <a:r>
              <a:rPr lang="en-US" altLang="ko-KR" dirty="0"/>
              <a:t>(</a:t>
            </a:r>
            <a:r>
              <a:rPr lang="ko-KR" altLang="en-US" dirty="0"/>
              <a:t>지도 교수 개별 평가</a:t>
            </a:r>
            <a:r>
              <a:rPr lang="en-US" altLang="ko-KR" dirty="0"/>
              <a:t>)(10</a:t>
            </a:r>
            <a:r>
              <a:rPr lang="ko-KR" altLang="en-US" dirty="0"/>
              <a:t>월말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졸업프로젝트 </a:t>
            </a:r>
            <a:r>
              <a:rPr lang="en-US" altLang="ko-KR" dirty="0"/>
              <a:t>2</a:t>
            </a:r>
            <a:r>
              <a:rPr lang="ko-KR" altLang="en-US" dirty="0" err="1"/>
              <a:t>차평가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 err="1"/>
              <a:t>차평가에서</a:t>
            </a:r>
            <a:r>
              <a:rPr lang="ko-KR" altLang="en-US" dirty="0"/>
              <a:t> </a:t>
            </a:r>
            <a:r>
              <a:rPr lang="ko-KR" altLang="en-US" dirty="0" err="1"/>
              <a:t>하위작을</a:t>
            </a:r>
            <a:r>
              <a:rPr lang="ko-KR" altLang="en-US" dirty="0"/>
              <a:t> 받았을 경우</a:t>
            </a:r>
            <a:r>
              <a:rPr lang="en-US" altLang="ko-KR" dirty="0"/>
              <a:t>)(11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상위작</a:t>
            </a:r>
            <a:r>
              <a:rPr lang="ko-KR" altLang="en-US" dirty="0"/>
              <a:t> 발표회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결과보고서  제출</a:t>
            </a:r>
            <a:r>
              <a:rPr lang="en-US" altLang="ko-KR" dirty="0"/>
              <a:t>(12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41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졸업프로젝트 행정상 진행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산업체멘토링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졸프</a:t>
            </a:r>
            <a:r>
              <a:rPr lang="ko-KR" altLang="en-US" dirty="0"/>
              <a:t> 진행 프로세스 동안 산업체 멘토링을 진행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ko-KR" altLang="en-US" dirty="0"/>
              <a:t>번의 멘토링을 진행하고 산업체 멘토링 보고서를 작성해야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(5</a:t>
            </a:r>
            <a:r>
              <a:rPr lang="ko-KR" altLang="en-US" dirty="0"/>
              <a:t>월경</a:t>
            </a:r>
            <a:r>
              <a:rPr lang="en-US" altLang="ko-KR" dirty="0"/>
              <a:t>, 7</a:t>
            </a:r>
            <a:r>
              <a:rPr lang="ko-KR" altLang="en-US" dirty="0"/>
              <a:t>월경</a:t>
            </a:r>
            <a:r>
              <a:rPr lang="en-US" altLang="ko-KR" dirty="0"/>
              <a:t>, 9</a:t>
            </a:r>
            <a:r>
              <a:rPr lang="ko-KR" altLang="en-US" dirty="0"/>
              <a:t>월경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마지막으로 산업체 결과보고서를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921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졸업프로젝트 행정상 진행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기존 결과보고서 제출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제출서류 </a:t>
            </a:r>
            <a:r>
              <a:rPr lang="en-US" altLang="ko-KR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최종결과보고서</a:t>
            </a:r>
            <a:r>
              <a:rPr lang="en-US" altLang="ko-KR" dirty="0"/>
              <a:t>: </a:t>
            </a:r>
            <a:r>
              <a:rPr lang="ko-KR" altLang="en-US" dirty="0"/>
              <a:t>첨부파일 확인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>
                <a:highlight>
                  <a:srgbClr val="FFFF00"/>
                </a:highlight>
              </a:rPr>
              <a:t>결과물 </a:t>
            </a:r>
            <a:r>
              <a:rPr lang="en-US" altLang="ko-KR" dirty="0">
                <a:highlight>
                  <a:srgbClr val="FFFF00"/>
                </a:highlight>
              </a:rPr>
              <a:t>USB </a:t>
            </a:r>
            <a:r>
              <a:rPr lang="en-US" altLang="ko-KR" dirty="0"/>
              <a:t>: </a:t>
            </a:r>
            <a:r>
              <a:rPr lang="ko-KR" altLang="en-US" dirty="0"/>
              <a:t>작품</a:t>
            </a:r>
            <a:r>
              <a:rPr lang="en-US" altLang="ko-KR" dirty="0"/>
              <a:t>-</a:t>
            </a:r>
            <a:r>
              <a:rPr lang="ko-KR" altLang="en-US" dirty="0"/>
              <a:t>소스코드</a:t>
            </a:r>
            <a:r>
              <a:rPr lang="en-US" altLang="ko-KR" dirty="0"/>
              <a:t>, </a:t>
            </a:r>
            <a:r>
              <a:rPr lang="ko-KR" altLang="en-US" dirty="0"/>
              <a:t>논문</a:t>
            </a:r>
            <a:r>
              <a:rPr lang="en-US" altLang="ko-KR" dirty="0"/>
              <a:t>-</a:t>
            </a:r>
            <a:r>
              <a:rPr lang="ko-KR" altLang="en-US" dirty="0"/>
              <a:t>논문</a:t>
            </a:r>
            <a:r>
              <a:rPr lang="en-US" altLang="ko-KR" dirty="0"/>
              <a:t>pdf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	(*</a:t>
            </a:r>
            <a:r>
              <a:rPr lang="ko-KR" altLang="en-US" dirty="0"/>
              <a:t>제출하는 </a:t>
            </a:r>
            <a:r>
              <a:rPr lang="en-US" altLang="ko-KR" dirty="0"/>
              <a:t>USB</a:t>
            </a:r>
            <a:r>
              <a:rPr lang="ko-KR" altLang="en-US" dirty="0"/>
              <a:t>는 학부 </a:t>
            </a:r>
            <a:r>
              <a:rPr lang="ko-KR" altLang="en-US" dirty="0" err="1"/>
              <a:t>보관이오니</a:t>
            </a:r>
            <a:r>
              <a:rPr lang="ko-KR" altLang="en-US" dirty="0"/>
              <a:t> 착오 없으시기 바랍니다</a:t>
            </a:r>
            <a:r>
              <a:rPr lang="en-US" altLang="ko-KR" dirty="0"/>
              <a:t>.)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논문일 경우 </a:t>
            </a:r>
            <a:r>
              <a:rPr lang="ko-KR" altLang="en-US" dirty="0" err="1"/>
              <a:t>논문증빙자료</a:t>
            </a:r>
            <a:r>
              <a:rPr lang="ko-KR" altLang="en-US" dirty="0"/>
              <a:t> 추가 제출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	-&gt; </a:t>
            </a:r>
            <a:r>
              <a:rPr lang="ko-KR" altLang="en-US" dirty="0"/>
              <a:t>증빙자료는 학회에 논문이 </a:t>
            </a:r>
            <a:r>
              <a:rPr lang="en-US" altLang="ko-KR" dirty="0"/>
              <a:t>accept </a:t>
            </a:r>
            <a:r>
              <a:rPr lang="ko-KR" altLang="en-US" dirty="0"/>
              <a:t>되었다고 증빙할 수 있는 자료이면 모두 가능함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공문서 등등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051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졸업프로젝트 행정상 진행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결과보고서 제출 변경사항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>
                <a:highlight>
                  <a:srgbClr val="FFFF00"/>
                </a:highlight>
              </a:rPr>
              <a:t>결과물 </a:t>
            </a:r>
            <a:r>
              <a:rPr lang="en-US" altLang="ko-KR" dirty="0">
                <a:highlight>
                  <a:srgbClr val="FFFF00"/>
                </a:highlight>
              </a:rPr>
              <a:t>USB </a:t>
            </a:r>
            <a:r>
              <a:rPr lang="en-US" altLang="ko-KR" dirty="0"/>
              <a:t>: </a:t>
            </a:r>
            <a:r>
              <a:rPr lang="ko-KR" altLang="en-US" dirty="0"/>
              <a:t>작품</a:t>
            </a:r>
            <a:r>
              <a:rPr lang="en-US" altLang="ko-KR" dirty="0"/>
              <a:t>-</a:t>
            </a:r>
            <a:r>
              <a:rPr lang="ko-KR" altLang="en-US" dirty="0"/>
              <a:t>소스코드</a:t>
            </a:r>
            <a:r>
              <a:rPr lang="en-US" altLang="ko-KR" dirty="0"/>
              <a:t>, </a:t>
            </a:r>
            <a:r>
              <a:rPr lang="ko-KR" altLang="en-US" dirty="0"/>
              <a:t>논문</a:t>
            </a:r>
            <a:r>
              <a:rPr lang="en-US" altLang="ko-KR" dirty="0"/>
              <a:t>-</a:t>
            </a:r>
            <a:r>
              <a:rPr lang="ko-KR" altLang="en-US" dirty="0"/>
              <a:t>논문</a:t>
            </a:r>
            <a:r>
              <a:rPr lang="en-US" altLang="ko-KR" dirty="0"/>
              <a:t>pdf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USB</a:t>
            </a:r>
            <a:r>
              <a:rPr lang="ko-KR" altLang="en-US" dirty="0"/>
              <a:t>를 사비로 구입하여 제출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=&gt; 2021</a:t>
            </a:r>
            <a:r>
              <a:rPr lang="ko-KR" altLang="en-US" dirty="0"/>
              <a:t>년 부터는 학부사무실에서 </a:t>
            </a:r>
            <a:r>
              <a:rPr lang="en-US" altLang="ko-KR" dirty="0"/>
              <a:t>USB</a:t>
            </a:r>
            <a:r>
              <a:rPr lang="ko-KR" altLang="en-US" dirty="0"/>
              <a:t>를 받아서 저장 후 제출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179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원칙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/>
              <a:t>모든 졸업 프로젝트는 </a:t>
            </a:r>
            <a:r>
              <a:rPr lang="ko-KR" altLang="en-US" b="1" dirty="0" err="1">
                <a:solidFill>
                  <a:srgbClr val="FF0000"/>
                </a:solidFill>
              </a:rPr>
              <a:t>산학형</a:t>
            </a:r>
            <a:r>
              <a:rPr lang="ko-KR" altLang="en-US" b="1" dirty="0" err="1"/>
              <a:t>으로</a:t>
            </a:r>
            <a:r>
              <a:rPr lang="ko-KR" altLang="en-US" b="1" dirty="0"/>
              <a:t> 운영됨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A</a:t>
            </a:r>
            <a:r>
              <a:rPr lang="ko-KR" altLang="en-US" dirty="0"/>
              <a:t>형</a:t>
            </a:r>
            <a:r>
              <a:rPr lang="en-US" altLang="ko-KR" dirty="0"/>
              <a:t>(</a:t>
            </a:r>
            <a:r>
              <a:rPr lang="ko-KR" altLang="en-US" dirty="0"/>
              <a:t>산업체 발주 주제</a:t>
            </a:r>
            <a:r>
              <a:rPr lang="en-US" altLang="ko-KR" dirty="0"/>
              <a:t>): </a:t>
            </a:r>
            <a:r>
              <a:rPr lang="ko-KR" altLang="en-US" dirty="0"/>
              <a:t>산업체에서 비용을 지급하는 과제에서 일부 내용을 발췌하여 졸업프로젝트 지정주제로 선정</a:t>
            </a:r>
            <a:r>
              <a:rPr lang="en-US" altLang="ko-KR" dirty="0"/>
              <a:t>.	   -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B</a:t>
            </a:r>
            <a:r>
              <a:rPr lang="ko-KR" altLang="en-US" dirty="0"/>
              <a:t>형</a:t>
            </a:r>
            <a:r>
              <a:rPr lang="en-US" altLang="ko-KR" dirty="0"/>
              <a:t>(</a:t>
            </a:r>
            <a:r>
              <a:rPr lang="ko-KR" altLang="en-US" dirty="0"/>
              <a:t>산업체 참여 정부과제의 주제</a:t>
            </a:r>
            <a:r>
              <a:rPr lang="en-US" altLang="ko-KR" dirty="0"/>
              <a:t>): </a:t>
            </a:r>
            <a:r>
              <a:rPr lang="ko-KR" altLang="en-US" dirty="0"/>
              <a:t>정부과제이지만 산업체에서 참여하는 경우 과제의 일부 내용을 졸업프로젝트 주제로 선정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ko-KR" altLang="en-US" dirty="0"/>
              <a:t>형</a:t>
            </a:r>
            <a:r>
              <a:rPr lang="en-US" altLang="ko-KR" dirty="0"/>
              <a:t>(</a:t>
            </a:r>
            <a:r>
              <a:rPr lang="ko-KR" altLang="en-US" dirty="0"/>
              <a:t>산업체 제안 과제</a:t>
            </a:r>
            <a:r>
              <a:rPr lang="en-US" altLang="ko-KR" dirty="0"/>
              <a:t>): </a:t>
            </a:r>
            <a:r>
              <a:rPr lang="ko-KR" altLang="en-US" dirty="0"/>
              <a:t>산업체에서 졸업프로젝트 주제를 직접 제안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지도교수님과 산업체 </a:t>
            </a:r>
            <a:r>
              <a:rPr lang="ko-KR" altLang="en-US" b="1" dirty="0" err="1"/>
              <a:t>멘토가</a:t>
            </a:r>
            <a:r>
              <a:rPr lang="ko-KR" altLang="en-US" b="1" dirty="0"/>
              <a:t> 공동으로 지도하는 형식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112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원칙</a:t>
            </a:r>
            <a:endParaRPr lang="zh-CN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/>
              <a:t>학부생 </a:t>
            </a:r>
            <a:r>
              <a:rPr lang="en-US" altLang="ko-KR" b="1" dirty="0"/>
              <a:t>CS </a:t>
            </a:r>
            <a:r>
              <a:rPr lang="ko-KR" altLang="en-US" b="1" dirty="0"/>
              <a:t>연구 장학금</a:t>
            </a:r>
            <a:r>
              <a:rPr lang="en-US" altLang="ko-KR" b="1" dirty="0"/>
              <a:t> </a:t>
            </a:r>
            <a:r>
              <a:rPr lang="ko-KR" altLang="en-US" b="1" dirty="0"/>
              <a:t>프로그램과 </a:t>
            </a:r>
            <a:r>
              <a:rPr lang="ko-KR" altLang="en-US" b="1" dirty="0" err="1"/>
              <a:t>산학형</a:t>
            </a:r>
            <a:r>
              <a:rPr lang="ko-KR" altLang="en-US" b="1" dirty="0"/>
              <a:t> 졸업프로젝트가 연계되어 운영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CS </a:t>
            </a:r>
            <a:r>
              <a:rPr lang="ko-KR" altLang="en-US" dirty="0"/>
              <a:t>연구 장학금 프로그램에 지원할 계획이 있는 학생은 희망 교수님의 지정 주제를 선택할 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연말 졸업작품 발표회 개최</a:t>
            </a:r>
            <a:r>
              <a:rPr lang="en-US" altLang="ko-KR" b="1" dirty="0"/>
              <a:t>(2</a:t>
            </a:r>
            <a:r>
              <a:rPr lang="ko-KR" altLang="en-US" b="1" dirty="0"/>
              <a:t>학기 시작 해당 없음</a:t>
            </a:r>
            <a:r>
              <a:rPr lang="en-US" altLang="ko-KR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상위작</a:t>
            </a:r>
            <a:r>
              <a:rPr lang="ko-KR" altLang="en-US" dirty="0"/>
              <a:t> 작품은 발표 및 데모 필수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학부생</a:t>
            </a:r>
            <a:r>
              <a:rPr lang="en-US" altLang="ko-KR" dirty="0"/>
              <a:t>/</a:t>
            </a:r>
            <a:r>
              <a:rPr lang="ko-KR" altLang="en-US" dirty="0"/>
              <a:t>대학원생</a:t>
            </a:r>
            <a:r>
              <a:rPr lang="en-US" altLang="ko-KR" dirty="0"/>
              <a:t>/</a:t>
            </a:r>
            <a:r>
              <a:rPr lang="ko-KR" altLang="en-US" dirty="0"/>
              <a:t>교수님</a:t>
            </a:r>
            <a:r>
              <a:rPr lang="en-US" altLang="ko-KR" dirty="0"/>
              <a:t>/</a:t>
            </a:r>
            <a:r>
              <a:rPr lang="ko-KR" altLang="en-US" dirty="0" err="1"/>
              <a:t>네이버</a:t>
            </a:r>
            <a:r>
              <a:rPr lang="ko-KR" altLang="en-US" dirty="0"/>
              <a:t> 등 기업관계자 참석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우수상 시상 및 부상</a:t>
            </a:r>
            <a:r>
              <a:rPr lang="en-US" altLang="ko-KR" dirty="0"/>
              <a:t>, </a:t>
            </a:r>
            <a:r>
              <a:rPr lang="ko-KR" altLang="en-US" dirty="0" err="1"/>
              <a:t>네이버</a:t>
            </a:r>
            <a:r>
              <a:rPr lang="ko-KR" altLang="en-US" dirty="0"/>
              <a:t> 등 기업체 후원상 등 제공 예정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21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참여 자격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u="sng" dirty="0"/>
              <a:t>컴퓨터소프트웨어학부 소속 </a:t>
            </a:r>
            <a:r>
              <a:rPr lang="en-US" altLang="ko-KR" sz="2000" b="1" u="sng" dirty="0">
                <a:solidFill>
                  <a:srgbClr val="FF0000"/>
                </a:solidFill>
              </a:rPr>
              <a:t>4</a:t>
            </a:r>
            <a:r>
              <a:rPr lang="ko-KR" altLang="en-US" sz="2000" b="1" u="sng" dirty="0">
                <a:solidFill>
                  <a:srgbClr val="FF0000"/>
                </a:solidFill>
              </a:rPr>
              <a:t>학년 재학생 </a:t>
            </a:r>
            <a:endParaRPr lang="en-US" altLang="ko-KR" sz="2000" b="1" u="sng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u="sng" dirty="0"/>
              <a:t>재심사 대상 학생 및 복수전공 </a:t>
            </a:r>
            <a:r>
              <a:rPr lang="en-US" altLang="ko-KR" sz="2000" b="1" u="sng" dirty="0">
                <a:solidFill>
                  <a:srgbClr val="FF0000"/>
                </a:solidFill>
              </a:rPr>
              <a:t>4</a:t>
            </a:r>
            <a:r>
              <a:rPr lang="ko-KR" altLang="en-US" sz="2000" b="1" u="sng" dirty="0">
                <a:solidFill>
                  <a:srgbClr val="FF0000"/>
                </a:solidFill>
              </a:rPr>
              <a:t>학년 재학생</a:t>
            </a:r>
            <a:endParaRPr lang="en-US" altLang="ko-KR" sz="2000" b="1" u="sng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위 요건은 모두 내년 </a:t>
            </a:r>
            <a:r>
              <a:rPr lang="en-US" altLang="ko-KR" sz="2000" dirty="0"/>
              <a:t>1</a:t>
            </a:r>
            <a:r>
              <a:rPr lang="ko-KR" altLang="en-US" sz="2000" dirty="0"/>
              <a:t>학기를 기준으로 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/>
              <a:t>조기졸업을 원하는 학생은 </a:t>
            </a:r>
            <a:r>
              <a:rPr lang="ko-KR" altLang="en-US" sz="2000" b="1" dirty="0"/>
              <a:t>졸업을 </a:t>
            </a:r>
            <a:r>
              <a:rPr lang="ko-KR" altLang="en-US" sz="2000" b="1" dirty="0">
                <a:solidFill>
                  <a:srgbClr val="FF0000"/>
                </a:solidFill>
              </a:rPr>
              <a:t>두 학기</a:t>
            </a:r>
            <a:r>
              <a:rPr lang="ko-KR" altLang="en-US" sz="2000" b="1" dirty="0"/>
              <a:t> 남겨둔 시점에 졸업프로젝트 조교에게 신청서 제출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0914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2060</TotalTime>
  <Words>1156</Words>
  <Application>Microsoft Office PowerPoint</Application>
  <PresentationFormat>화면 슬라이드 쇼(4:3)</PresentationFormat>
  <Paragraphs>169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Myriad Pro</vt:lpstr>
      <vt:lpstr>맑은 고딕</vt:lpstr>
      <vt:lpstr>Arial</vt:lpstr>
      <vt:lpstr>Times New Roman</vt:lpstr>
      <vt:lpstr>Wingdings</vt:lpstr>
      <vt:lpstr>template</vt:lpstr>
      <vt:lpstr>졸업프로젝트 설명회</vt:lpstr>
      <vt:lpstr>2021년도 담당 교수 및 조교</vt:lpstr>
      <vt:lpstr>졸업프로젝트 행정상 진행 프로세스</vt:lpstr>
      <vt:lpstr>졸업프로젝트 행정상 진행 프로세스</vt:lpstr>
      <vt:lpstr>졸업프로젝트 행정상 진행 프로세스</vt:lpstr>
      <vt:lpstr>졸업프로젝트 행정상 진행 프로세스</vt:lpstr>
      <vt:lpstr>기본 원칙</vt:lpstr>
      <vt:lpstr>기본 원칙</vt:lpstr>
      <vt:lpstr>참여 자격</vt:lpstr>
      <vt:lpstr>팀 구성</vt:lpstr>
      <vt:lpstr>주제 선정</vt:lpstr>
      <vt:lpstr>컴퓨터공학 종합설계 수강 신청</vt:lpstr>
      <vt:lpstr>프로젝트 심사 </vt:lpstr>
      <vt:lpstr>프로젝트 심사</vt:lpstr>
      <vt:lpstr>프로젝트 심사 (코로나)</vt:lpstr>
      <vt:lpstr>휴∙복학생 및 탈락자 처리</vt:lpstr>
      <vt:lpstr>제출물</vt:lpstr>
      <vt:lpstr>졸업 작품 연구 기자재 및 재료 지원</vt:lpstr>
      <vt:lpstr>문의 및 홈페이지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졸업프로젝트 설명회</dc:title>
  <dc:creator>yjkim</dc:creator>
  <cp:lastModifiedBy>안건주</cp:lastModifiedBy>
  <cp:revision>217</cp:revision>
  <dcterms:created xsi:type="dcterms:W3CDTF">2013-12-02T01:29:37Z</dcterms:created>
  <dcterms:modified xsi:type="dcterms:W3CDTF">2020-12-16T16:29:31Z</dcterms:modified>
</cp:coreProperties>
</file>