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9"/>
  </p:notesMasterIdLst>
  <p:sldIdLst>
    <p:sldId id="256" r:id="rId4"/>
    <p:sldId id="257" r:id="rId5"/>
    <p:sldId id="258" r:id="rId6"/>
    <p:sldId id="260" r:id="rId7"/>
    <p:sldId id="269" r:id="rId8"/>
    <p:sldId id="295" r:id="rId10"/>
    <p:sldId id="261" r:id="rId11"/>
    <p:sldId id="270" r:id="rId12"/>
    <p:sldId id="293" r:id="rId13"/>
    <p:sldId id="294" r:id="rId14"/>
    <p:sldId id="273" r:id="rId15"/>
    <p:sldId id="271" r:id="rId16"/>
    <p:sldId id="262" r:id="rId17"/>
    <p:sldId id="274" r:id="rId18"/>
    <p:sldId id="275" r:id="rId19"/>
    <p:sldId id="263" r:id="rId20"/>
    <p:sldId id="277" r:id="rId21"/>
    <p:sldId id="264" r:id="rId22"/>
    <p:sldId id="279" r:id="rId23"/>
    <p:sldId id="280" r:id="rId24"/>
    <p:sldId id="292" r:id="rId25"/>
    <p:sldId id="266" r:id="rId2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A4E7"/>
    <a:srgbClr val="1C68B6"/>
    <a:srgbClr val="154E89"/>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6"/>
    <p:restoredTop sz="93699"/>
  </p:normalViewPr>
  <p:slideViewPr>
    <p:cSldViewPr snapToGrid="0" snapToObjects="1">
      <p:cViewPr>
        <p:scale>
          <a:sx n="87" d="100"/>
          <a:sy n="87" d="100"/>
        </p:scale>
        <p:origin x="35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grpSp>
        <p:nvGrpSpPr>
          <p:cNvPr id="66" name="组 65"/>
          <p:cNvGrpSpPr/>
          <p:nvPr userDrawn="1"/>
        </p:nvGrpSpPr>
        <p:grpSpPr>
          <a:xfrm>
            <a:off x="1016637" y="939"/>
            <a:ext cx="1016638" cy="1016638"/>
            <a:chOff x="1248229" y="0"/>
            <a:chExt cx="1248229" cy="1248229"/>
          </a:xfrm>
        </p:grpSpPr>
        <p:sp>
          <p:nvSpPr>
            <p:cNvPr id="10" name="矩形 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矩形 13"/>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 name="矩形 14"/>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7" name="组 66"/>
          <p:cNvGrpSpPr/>
          <p:nvPr userDrawn="1"/>
        </p:nvGrpSpPr>
        <p:grpSpPr>
          <a:xfrm>
            <a:off x="2033274" y="938"/>
            <a:ext cx="1028587" cy="1028587"/>
            <a:chOff x="2496456" y="-1"/>
            <a:chExt cx="1262899" cy="1262899"/>
          </a:xfrm>
        </p:grpSpPr>
        <p:sp>
          <p:nvSpPr>
            <p:cNvPr id="20" name="直角三角形 1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直角三角形 2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9" name="组 58"/>
          <p:cNvGrpSpPr/>
          <p:nvPr userDrawn="1"/>
        </p:nvGrpSpPr>
        <p:grpSpPr>
          <a:xfrm>
            <a:off x="1016636" y="998200"/>
            <a:ext cx="1016630" cy="1016630"/>
            <a:chOff x="1248227" y="1248229"/>
            <a:chExt cx="1248229" cy="1248229"/>
          </a:xfrm>
        </p:grpSpPr>
        <p:sp>
          <p:nvSpPr>
            <p:cNvPr id="22" name="矩形 21"/>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椭圆 22"/>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0" name="组 59"/>
          <p:cNvGrpSpPr/>
          <p:nvPr userDrawn="1"/>
        </p:nvGrpSpPr>
        <p:grpSpPr>
          <a:xfrm>
            <a:off x="-1" y="998199"/>
            <a:ext cx="1016638" cy="1016639"/>
            <a:chOff x="0" y="1248227"/>
            <a:chExt cx="1248229" cy="1248230"/>
          </a:xfrm>
        </p:grpSpPr>
        <p:sp>
          <p:nvSpPr>
            <p:cNvPr id="24" name="矩形 23"/>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4"/>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三角形 25"/>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5" name="组 64"/>
          <p:cNvGrpSpPr/>
          <p:nvPr userDrawn="1"/>
        </p:nvGrpSpPr>
        <p:grpSpPr>
          <a:xfrm>
            <a:off x="-1" y="939"/>
            <a:ext cx="1016639" cy="1016638"/>
            <a:chOff x="0" y="0"/>
            <a:chExt cx="1248230" cy="1248229"/>
          </a:xfrm>
        </p:grpSpPr>
        <p:sp>
          <p:nvSpPr>
            <p:cNvPr id="9" name="矩形 8"/>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矩形 2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0" name="矩形 2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矩形 3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rot="10800000">
            <a:off x="2033269" y="998197"/>
            <a:ext cx="1028593" cy="1016634"/>
            <a:chOff x="5617024" y="653140"/>
            <a:chExt cx="2496460" cy="2467431"/>
          </a:xfrm>
        </p:grpSpPr>
        <p:grpSp>
          <p:nvGrpSpPr>
            <p:cNvPr id="41" name="组 40"/>
            <p:cNvGrpSpPr/>
            <p:nvPr userDrawn="1"/>
          </p:nvGrpSpPr>
          <p:grpSpPr>
            <a:xfrm>
              <a:off x="5617025" y="655563"/>
              <a:ext cx="1248230" cy="1248229"/>
              <a:chOff x="5617025" y="655563"/>
              <a:chExt cx="1248230" cy="1248229"/>
            </a:xfrm>
          </p:grpSpPr>
          <p:sp>
            <p:nvSpPr>
              <p:cNvPr id="39" name="直角三角形 3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直角三角形 3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2" name="组 41"/>
            <p:cNvGrpSpPr/>
            <p:nvPr userDrawn="1"/>
          </p:nvGrpSpPr>
          <p:grpSpPr>
            <a:xfrm>
              <a:off x="6865254" y="653140"/>
              <a:ext cx="1248230" cy="1248229"/>
              <a:chOff x="5617025" y="655563"/>
              <a:chExt cx="1248230" cy="1248229"/>
            </a:xfrm>
          </p:grpSpPr>
          <p:sp>
            <p:nvSpPr>
              <p:cNvPr id="43" name="直角三角形 4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直角三角形 4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userDrawn="1"/>
          </p:nvGrpSpPr>
          <p:grpSpPr>
            <a:xfrm>
              <a:off x="5617024" y="1872342"/>
              <a:ext cx="1248230" cy="1248229"/>
              <a:chOff x="5617025" y="655563"/>
              <a:chExt cx="1248230" cy="1248229"/>
            </a:xfrm>
          </p:grpSpPr>
          <p:sp>
            <p:nvSpPr>
              <p:cNvPr id="46" name="直角三角形 4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7" name="直角三角形 4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8" name="组 47"/>
            <p:cNvGrpSpPr/>
            <p:nvPr userDrawn="1"/>
          </p:nvGrpSpPr>
          <p:grpSpPr>
            <a:xfrm>
              <a:off x="6865253" y="1869919"/>
              <a:ext cx="1248230" cy="1248229"/>
              <a:chOff x="5617025" y="655563"/>
              <a:chExt cx="1248230" cy="1248229"/>
            </a:xfrm>
          </p:grpSpPr>
          <p:sp>
            <p:nvSpPr>
              <p:cNvPr id="49" name="直角三角形 4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直角三角形 4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58" name="组 57"/>
          <p:cNvGrpSpPr/>
          <p:nvPr userDrawn="1"/>
        </p:nvGrpSpPr>
        <p:grpSpPr>
          <a:xfrm>
            <a:off x="3061861" y="939"/>
            <a:ext cx="1016638" cy="1016638"/>
            <a:chOff x="3725324" y="1238432"/>
            <a:chExt cx="1248229" cy="1248229"/>
          </a:xfrm>
        </p:grpSpPr>
        <p:sp>
          <p:nvSpPr>
            <p:cNvPr id="52" name="矩形 5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矩形 5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4" name="矩形 5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rot="5400000">
            <a:off x="3061858" y="1003164"/>
            <a:ext cx="1016638" cy="1016639"/>
            <a:chOff x="0" y="1248227"/>
            <a:chExt cx="1248229" cy="1248230"/>
          </a:xfrm>
        </p:grpSpPr>
        <p:sp>
          <p:nvSpPr>
            <p:cNvPr id="62" name="矩形 6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6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三角形 6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7" name="组 76"/>
          <p:cNvGrpSpPr/>
          <p:nvPr userDrawn="1"/>
        </p:nvGrpSpPr>
        <p:grpSpPr>
          <a:xfrm>
            <a:off x="1901" y="2001871"/>
            <a:ext cx="1016638" cy="1016638"/>
            <a:chOff x="2336" y="2502549"/>
            <a:chExt cx="1248229" cy="1248229"/>
          </a:xfrm>
        </p:grpSpPr>
        <p:sp>
          <p:nvSpPr>
            <p:cNvPr id="69" name="矩形 6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6" name="组 75"/>
            <p:cNvGrpSpPr/>
            <p:nvPr userDrawn="1"/>
          </p:nvGrpSpPr>
          <p:grpSpPr>
            <a:xfrm>
              <a:off x="179050" y="2677296"/>
              <a:ext cx="894800" cy="898734"/>
              <a:chOff x="208038" y="2761329"/>
              <a:chExt cx="894800" cy="898734"/>
            </a:xfrm>
            <a:solidFill>
              <a:schemeClr val="accent1">
                <a:lumMod val="20000"/>
                <a:lumOff val="80000"/>
              </a:schemeClr>
            </a:solidFill>
          </p:grpSpPr>
          <p:sp>
            <p:nvSpPr>
              <p:cNvPr id="72" name="矩形 7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78" name="矩形 77"/>
          <p:cNvSpPr/>
          <p:nvPr userDrawn="1"/>
        </p:nvSpPr>
        <p:spPr>
          <a:xfrm>
            <a:off x="1016636" y="2001878"/>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9" name="组 88"/>
          <p:cNvGrpSpPr/>
          <p:nvPr userDrawn="1"/>
        </p:nvGrpSpPr>
        <p:grpSpPr>
          <a:xfrm>
            <a:off x="3061301" y="2032450"/>
            <a:ext cx="1016639" cy="1023001"/>
            <a:chOff x="3759350" y="2494736"/>
            <a:chExt cx="1248230" cy="1256042"/>
          </a:xfrm>
        </p:grpSpPr>
        <p:sp>
          <p:nvSpPr>
            <p:cNvPr id="83" name="矩形 8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8" name="组 87"/>
            <p:cNvGrpSpPr/>
            <p:nvPr userDrawn="1"/>
          </p:nvGrpSpPr>
          <p:grpSpPr>
            <a:xfrm>
              <a:off x="3774026" y="2495224"/>
              <a:ext cx="1233548" cy="1233548"/>
              <a:chOff x="3774026" y="2495224"/>
              <a:chExt cx="1189544" cy="1189544"/>
            </a:xfrm>
          </p:grpSpPr>
          <p:sp>
            <p:nvSpPr>
              <p:cNvPr id="84" name="椭圆 83"/>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椭圆 84"/>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6" name="椭圆 85"/>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椭圆 86"/>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62" name="组 161"/>
          <p:cNvGrpSpPr/>
          <p:nvPr userDrawn="1"/>
        </p:nvGrpSpPr>
        <p:grpSpPr>
          <a:xfrm>
            <a:off x="2021006" y="1985918"/>
            <a:ext cx="1044854" cy="1036564"/>
            <a:chOff x="1886852" y="1870267"/>
            <a:chExt cx="951721" cy="959102"/>
          </a:xfrm>
        </p:grpSpPr>
        <p:sp>
          <p:nvSpPr>
            <p:cNvPr id="160" name="直角三角形 15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直角三角形 16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3" name="组 162"/>
          <p:cNvGrpSpPr/>
          <p:nvPr userDrawn="1"/>
        </p:nvGrpSpPr>
        <p:grpSpPr>
          <a:xfrm rot="10800000">
            <a:off x="7128740" y="996797"/>
            <a:ext cx="1016638" cy="1016638"/>
            <a:chOff x="1248229" y="0"/>
            <a:chExt cx="1248229" cy="1248229"/>
          </a:xfrm>
        </p:grpSpPr>
        <p:sp>
          <p:nvSpPr>
            <p:cNvPr id="164" name="矩形 163"/>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5" name="矩形 164"/>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0" name="组 169"/>
          <p:cNvGrpSpPr/>
          <p:nvPr userDrawn="1"/>
        </p:nvGrpSpPr>
        <p:grpSpPr>
          <a:xfrm rot="10800000">
            <a:off x="6100154" y="984849"/>
            <a:ext cx="1028587" cy="1028587"/>
            <a:chOff x="2496456" y="-1"/>
            <a:chExt cx="1262899" cy="1262899"/>
          </a:xfrm>
        </p:grpSpPr>
        <p:sp>
          <p:nvSpPr>
            <p:cNvPr id="171" name="直角三角形 170"/>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2" name="直角三角形 171"/>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3" name="组 172"/>
          <p:cNvGrpSpPr/>
          <p:nvPr userDrawn="1"/>
        </p:nvGrpSpPr>
        <p:grpSpPr>
          <a:xfrm rot="10800000">
            <a:off x="7128749" y="-19833"/>
            <a:ext cx="1016630" cy="1016630"/>
            <a:chOff x="1248227" y="1248229"/>
            <a:chExt cx="1248229" cy="1248229"/>
          </a:xfrm>
        </p:grpSpPr>
        <p:sp>
          <p:nvSpPr>
            <p:cNvPr id="174" name="矩形 173"/>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椭圆 174"/>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6" name="组 175"/>
          <p:cNvGrpSpPr/>
          <p:nvPr userDrawn="1"/>
        </p:nvGrpSpPr>
        <p:grpSpPr>
          <a:xfrm rot="10800000">
            <a:off x="8145379" y="-19842"/>
            <a:ext cx="1016638" cy="1016639"/>
            <a:chOff x="0" y="1248227"/>
            <a:chExt cx="1248229" cy="1248230"/>
          </a:xfrm>
        </p:grpSpPr>
        <p:sp>
          <p:nvSpPr>
            <p:cNvPr id="177" name="矩形 176"/>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三角形 177"/>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9" name="三角形 178"/>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0" name="组 179"/>
          <p:cNvGrpSpPr/>
          <p:nvPr userDrawn="1"/>
        </p:nvGrpSpPr>
        <p:grpSpPr>
          <a:xfrm rot="10800000">
            <a:off x="8145378" y="996797"/>
            <a:ext cx="1016639" cy="1016638"/>
            <a:chOff x="0" y="0"/>
            <a:chExt cx="1248230" cy="1248229"/>
          </a:xfrm>
        </p:grpSpPr>
        <p:sp>
          <p:nvSpPr>
            <p:cNvPr id="181" name="矩形 18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2" name="矩形 18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3" name="矩形 18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8" name="组 187"/>
          <p:cNvGrpSpPr/>
          <p:nvPr userDrawn="1"/>
        </p:nvGrpSpPr>
        <p:grpSpPr>
          <a:xfrm>
            <a:off x="6100152" y="-19833"/>
            <a:ext cx="1028593" cy="1016634"/>
            <a:chOff x="5617024" y="653140"/>
            <a:chExt cx="2496460" cy="2467431"/>
          </a:xfrm>
        </p:grpSpPr>
        <p:grpSp>
          <p:nvGrpSpPr>
            <p:cNvPr id="189" name="组 188"/>
            <p:cNvGrpSpPr/>
            <p:nvPr userDrawn="1"/>
          </p:nvGrpSpPr>
          <p:grpSpPr>
            <a:xfrm>
              <a:off x="5617025" y="655563"/>
              <a:ext cx="1248230" cy="1248229"/>
              <a:chOff x="5617025" y="655563"/>
              <a:chExt cx="1248230" cy="1248229"/>
            </a:xfrm>
          </p:grpSpPr>
          <p:sp>
            <p:nvSpPr>
              <p:cNvPr id="199" name="直角三角形 1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直角三角形 1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6865254" y="653140"/>
              <a:ext cx="1248230" cy="1248229"/>
              <a:chOff x="5617025" y="655563"/>
              <a:chExt cx="1248230" cy="1248229"/>
            </a:xfrm>
          </p:grpSpPr>
          <p:sp>
            <p:nvSpPr>
              <p:cNvPr id="197" name="直角三角形 196"/>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8" name="直角三角形 197"/>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1" name="组 190"/>
            <p:cNvGrpSpPr/>
            <p:nvPr userDrawn="1"/>
          </p:nvGrpSpPr>
          <p:grpSpPr>
            <a:xfrm>
              <a:off x="5617024" y="1872342"/>
              <a:ext cx="1248230" cy="1248229"/>
              <a:chOff x="5617025" y="655563"/>
              <a:chExt cx="1248230" cy="1248229"/>
            </a:xfrm>
          </p:grpSpPr>
          <p:sp>
            <p:nvSpPr>
              <p:cNvPr id="195" name="直角三角形 19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直角三角形 19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2" name="组 191"/>
            <p:cNvGrpSpPr/>
            <p:nvPr userDrawn="1"/>
          </p:nvGrpSpPr>
          <p:grpSpPr>
            <a:xfrm>
              <a:off x="6865253" y="1869919"/>
              <a:ext cx="1248230" cy="1248229"/>
              <a:chOff x="5617025" y="655563"/>
              <a:chExt cx="1248230" cy="1248229"/>
            </a:xfrm>
          </p:grpSpPr>
          <p:sp>
            <p:nvSpPr>
              <p:cNvPr id="193" name="直角三角形 19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直角三角形 19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01" name="组 200"/>
          <p:cNvGrpSpPr/>
          <p:nvPr userDrawn="1"/>
        </p:nvGrpSpPr>
        <p:grpSpPr>
          <a:xfrm rot="10800000">
            <a:off x="5083516" y="996797"/>
            <a:ext cx="1016638" cy="1016638"/>
            <a:chOff x="3725324" y="1238432"/>
            <a:chExt cx="1248229" cy="1248229"/>
          </a:xfrm>
        </p:grpSpPr>
        <p:sp>
          <p:nvSpPr>
            <p:cNvPr id="202" name="矩形 20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3" name="矩形 20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4" name="矩形 20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5" name="矩形 20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6" name="矩形 20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7" name="矩形 20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8" name="组 207"/>
          <p:cNvGrpSpPr/>
          <p:nvPr userDrawn="1"/>
        </p:nvGrpSpPr>
        <p:grpSpPr>
          <a:xfrm rot="16200000">
            <a:off x="5083520" y="-14824"/>
            <a:ext cx="1016638" cy="1016639"/>
            <a:chOff x="0" y="1248227"/>
            <a:chExt cx="1248229" cy="1248230"/>
          </a:xfrm>
        </p:grpSpPr>
        <p:sp>
          <p:nvSpPr>
            <p:cNvPr id="209" name="矩形 20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0" name="三角形 20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三角形 21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1" name="组 230"/>
          <p:cNvGrpSpPr/>
          <p:nvPr userDrawn="1"/>
        </p:nvGrpSpPr>
        <p:grpSpPr>
          <a:xfrm rot="10800000">
            <a:off x="4069706" y="-5255"/>
            <a:ext cx="1028587" cy="1036564"/>
            <a:chOff x="1886852" y="1870267"/>
            <a:chExt cx="951721" cy="959102"/>
          </a:xfrm>
        </p:grpSpPr>
        <p:sp>
          <p:nvSpPr>
            <p:cNvPr id="232" name="直角三角形 23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3" name="直角三角形 23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4" name="组 233"/>
          <p:cNvGrpSpPr/>
          <p:nvPr userDrawn="1"/>
        </p:nvGrpSpPr>
        <p:grpSpPr>
          <a:xfrm rot="10800000">
            <a:off x="4063727" y="1006171"/>
            <a:ext cx="1028012" cy="1016638"/>
            <a:chOff x="2336" y="2502549"/>
            <a:chExt cx="1248229" cy="1248229"/>
          </a:xfrm>
        </p:grpSpPr>
        <p:sp>
          <p:nvSpPr>
            <p:cNvPr id="235" name="矩形 23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36" name="组 235"/>
            <p:cNvGrpSpPr/>
            <p:nvPr userDrawn="1"/>
          </p:nvGrpSpPr>
          <p:grpSpPr>
            <a:xfrm>
              <a:off x="179050" y="2677296"/>
              <a:ext cx="894800" cy="898734"/>
              <a:chOff x="208038" y="2761329"/>
              <a:chExt cx="894800" cy="898734"/>
            </a:xfrm>
            <a:solidFill>
              <a:schemeClr val="accent1">
                <a:lumMod val="20000"/>
                <a:lumOff val="80000"/>
              </a:schemeClr>
            </a:solidFill>
          </p:grpSpPr>
          <p:sp>
            <p:nvSpPr>
              <p:cNvPr id="237" name="矩形 23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8" name="矩形 23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矩形 23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0" name="矩形 23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41" name="组 240"/>
          <p:cNvGrpSpPr/>
          <p:nvPr userDrawn="1"/>
        </p:nvGrpSpPr>
        <p:grpSpPr>
          <a:xfrm rot="16200000">
            <a:off x="4063728" y="2013436"/>
            <a:ext cx="1016638" cy="1016639"/>
            <a:chOff x="0" y="1248227"/>
            <a:chExt cx="1248229" cy="1248230"/>
          </a:xfrm>
        </p:grpSpPr>
        <p:sp>
          <p:nvSpPr>
            <p:cNvPr id="242" name="矩形 24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三角形 24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4" name="三角形 24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3" name="组 252"/>
          <p:cNvGrpSpPr/>
          <p:nvPr userDrawn="1"/>
        </p:nvGrpSpPr>
        <p:grpSpPr>
          <a:xfrm rot="10800000">
            <a:off x="9143247" y="-19842"/>
            <a:ext cx="1016630" cy="1016630"/>
            <a:chOff x="1248227" y="1248229"/>
            <a:chExt cx="1248229" cy="1248229"/>
          </a:xfrm>
        </p:grpSpPr>
        <p:sp>
          <p:nvSpPr>
            <p:cNvPr id="254" name="矩形 253"/>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椭圆 254"/>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6" name="组 255"/>
          <p:cNvGrpSpPr/>
          <p:nvPr userDrawn="1"/>
        </p:nvGrpSpPr>
        <p:grpSpPr>
          <a:xfrm rot="10800000">
            <a:off x="9124776" y="995343"/>
            <a:ext cx="1028587" cy="1036564"/>
            <a:chOff x="1886852" y="1870267"/>
            <a:chExt cx="951721" cy="959102"/>
          </a:xfrm>
        </p:grpSpPr>
        <p:sp>
          <p:nvSpPr>
            <p:cNvPr id="257" name="直角三角形 25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8" name="直角三角形 25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9" name="组 258"/>
          <p:cNvGrpSpPr/>
          <p:nvPr userDrawn="1"/>
        </p:nvGrpSpPr>
        <p:grpSpPr>
          <a:xfrm>
            <a:off x="6098666" y="2016870"/>
            <a:ext cx="1016638" cy="1016638"/>
            <a:chOff x="2336" y="2502549"/>
            <a:chExt cx="1248229" cy="1248229"/>
          </a:xfrm>
        </p:grpSpPr>
        <p:sp>
          <p:nvSpPr>
            <p:cNvPr id="260" name="矩形 25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1" name="组 260"/>
            <p:cNvGrpSpPr/>
            <p:nvPr userDrawn="1"/>
          </p:nvGrpSpPr>
          <p:grpSpPr>
            <a:xfrm>
              <a:off x="179050" y="2677296"/>
              <a:ext cx="894800" cy="898734"/>
              <a:chOff x="208038" y="2761329"/>
              <a:chExt cx="894800" cy="898734"/>
            </a:xfrm>
            <a:solidFill>
              <a:schemeClr val="accent1">
                <a:lumMod val="20000"/>
                <a:lumOff val="80000"/>
              </a:schemeClr>
            </a:solidFill>
          </p:grpSpPr>
          <p:sp>
            <p:nvSpPr>
              <p:cNvPr id="262" name="矩形 26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3" name="矩形 26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4" name="矩形 26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5" name="矩形 26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66" name="矩形 265"/>
          <p:cNvSpPr/>
          <p:nvPr userDrawn="1"/>
        </p:nvSpPr>
        <p:spPr>
          <a:xfrm>
            <a:off x="7113401" y="2016877"/>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7" name="组 266"/>
          <p:cNvGrpSpPr/>
          <p:nvPr userDrawn="1"/>
        </p:nvGrpSpPr>
        <p:grpSpPr>
          <a:xfrm>
            <a:off x="9139245" y="2010506"/>
            <a:ext cx="1016639" cy="1023001"/>
            <a:chOff x="3759350" y="2494736"/>
            <a:chExt cx="1248230" cy="1256042"/>
          </a:xfrm>
        </p:grpSpPr>
        <p:sp>
          <p:nvSpPr>
            <p:cNvPr id="268" name="矩形 26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9" name="组 268"/>
            <p:cNvGrpSpPr/>
            <p:nvPr userDrawn="1"/>
          </p:nvGrpSpPr>
          <p:grpSpPr>
            <a:xfrm>
              <a:off x="3774026" y="2495224"/>
              <a:ext cx="1233548" cy="1233548"/>
              <a:chOff x="3774026" y="2495224"/>
              <a:chExt cx="1189544" cy="1189544"/>
            </a:xfrm>
          </p:grpSpPr>
          <p:sp>
            <p:nvSpPr>
              <p:cNvPr id="270" name="椭圆 26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1" name="椭圆 27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2" name="椭圆 27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3" name="椭圆 27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74" name="组 273"/>
          <p:cNvGrpSpPr/>
          <p:nvPr userDrawn="1"/>
        </p:nvGrpSpPr>
        <p:grpSpPr>
          <a:xfrm>
            <a:off x="8116632" y="1991332"/>
            <a:ext cx="1028587" cy="1045184"/>
            <a:chOff x="1886852" y="1870267"/>
            <a:chExt cx="951721" cy="959102"/>
          </a:xfrm>
        </p:grpSpPr>
        <p:sp>
          <p:nvSpPr>
            <p:cNvPr id="275" name="直角三角形 27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6" name="直角三角形 27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7" name="组 276"/>
          <p:cNvGrpSpPr/>
          <p:nvPr userDrawn="1"/>
        </p:nvGrpSpPr>
        <p:grpSpPr>
          <a:xfrm>
            <a:off x="5079516" y="2016870"/>
            <a:ext cx="1026605" cy="1016638"/>
            <a:chOff x="0" y="0"/>
            <a:chExt cx="1248230" cy="1248229"/>
          </a:xfrm>
        </p:grpSpPr>
        <p:sp>
          <p:nvSpPr>
            <p:cNvPr id="278" name="矩形 277"/>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9" name="矩形 27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0" name="矩形 27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1" name="矩形 28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2" name="矩形 28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3" name="矩形 28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4" name="矩形 28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8" name="组 317"/>
          <p:cNvGrpSpPr/>
          <p:nvPr userDrawn="1"/>
        </p:nvGrpSpPr>
        <p:grpSpPr>
          <a:xfrm>
            <a:off x="10155573" y="2014211"/>
            <a:ext cx="1016638" cy="1016638"/>
            <a:chOff x="3725324" y="1238432"/>
            <a:chExt cx="1248229" cy="1248229"/>
          </a:xfrm>
        </p:grpSpPr>
        <p:sp>
          <p:nvSpPr>
            <p:cNvPr id="319" name="矩形 318"/>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0" name="矩形 319"/>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1" name="矩形 320"/>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2" name="矩形 321"/>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3" name="矩形 322"/>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4" name="矩形 323"/>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32" name="组 331"/>
          <p:cNvGrpSpPr/>
          <p:nvPr userDrawn="1"/>
        </p:nvGrpSpPr>
        <p:grpSpPr>
          <a:xfrm>
            <a:off x="11175362" y="2004836"/>
            <a:ext cx="1016638" cy="1016638"/>
            <a:chOff x="2336" y="2502549"/>
            <a:chExt cx="1248229" cy="1248229"/>
          </a:xfrm>
        </p:grpSpPr>
        <p:sp>
          <p:nvSpPr>
            <p:cNvPr id="333" name="矩形 332"/>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4" name="组 333"/>
            <p:cNvGrpSpPr/>
            <p:nvPr userDrawn="1"/>
          </p:nvGrpSpPr>
          <p:grpSpPr>
            <a:xfrm>
              <a:off x="179050" y="2677296"/>
              <a:ext cx="894800" cy="898734"/>
              <a:chOff x="208038" y="2761329"/>
              <a:chExt cx="894800" cy="898734"/>
            </a:xfrm>
            <a:solidFill>
              <a:schemeClr val="accent1">
                <a:lumMod val="20000"/>
                <a:lumOff val="80000"/>
              </a:schemeClr>
            </a:solidFill>
          </p:grpSpPr>
          <p:sp>
            <p:nvSpPr>
              <p:cNvPr id="335" name="矩形 334"/>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6" name="矩形 335"/>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7" name="矩形 336"/>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8" name="矩形 337"/>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339" name="组 338"/>
          <p:cNvGrpSpPr/>
          <p:nvPr userDrawn="1"/>
        </p:nvGrpSpPr>
        <p:grpSpPr>
          <a:xfrm rot="5400000">
            <a:off x="11175361" y="997571"/>
            <a:ext cx="1016638" cy="1016639"/>
            <a:chOff x="0" y="1248227"/>
            <a:chExt cx="1248229" cy="1248230"/>
          </a:xfrm>
        </p:grpSpPr>
        <p:sp>
          <p:nvSpPr>
            <p:cNvPr id="340" name="矩形 339"/>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1" name="三角形 340"/>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2" name="三角形 341"/>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3" name="组 342"/>
          <p:cNvGrpSpPr/>
          <p:nvPr userDrawn="1"/>
        </p:nvGrpSpPr>
        <p:grpSpPr>
          <a:xfrm>
            <a:off x="11175360" y="-21458"/>
            <a:ext cx="1016639" cy="1016638"/>
            <a:chOff x="0" y="0"/>
            <a:chExt cx="1248230" cy="1248229"/>
          </a:xfrm>
        </p:grpSpPr>
        <p:sp>
          <p:nvSpPr>
            <p:cNvPr id="344" name="矩形 343"/>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5" name="矩形 344"/>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6" name="矩形 345"/>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7" name="矩形 346"/>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8" name="矩形 347"/>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9" name="矩形 348"/>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0" name="矩形 349"/>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1" name="组 350"/>
          <p:cNvGrpSpPr/>
          <p:nvPr userDrawn="1"/>
        </p:nvGrpSpPr>
        <p:grpSpPr>
          <a:xfrm rot="10800000">
            <a:off x="10149606" y="994138"/>
            <a:ext cx="1026605" cy="1016638"/>
            <a:chOff x="0" y="0"/>
            <a:chExt cx="1248230" cy="1248229"/>
          </a:xfrm>
        </p:grpSpPr>
        <p:sp>
          <p:nvSpPr>
            <p:cNvPr id="352" name="矩形 351"/>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3" name="矩形 352"/>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4" name="矩形 353"/>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5" name="矩形 354"/>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6" name="矩形 355"/>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7" name="矩形 356"/>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8" name="矩形 357"/>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9" name="组 358"/>
          <p:cNvGrpSpPr/>
          <p:nvPr userDrawn="1"/>
        </p:nvGrpSpPr>
        <p:grpSpPr>
          <a:xfrm rot="10800000">
            <a:off x="10158955" y="-10478"/>
            <a:ext cx="1016638" cy="1016639"/>
            <a:chOff x="0" y="1248227"/>
            <a:chExt cx="1248229" cy="1248230"/>
          </a:xfrm>
        </p:grpSpPr>
        <p:sp>
          <p:nvSpPr>
            <p:cNvPr id="360" name="矩形 359"/>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1" name="三角形 360"/>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2" name="三角形 361"/>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65" name="文本占位符 258"/>
          <p:cNvSpPr>
            <a:spLocks noGrp="1"/>
          </p:cNvSpPr>
          <p:nvPr>
            <p:ph type="body" sz="quarter" idx="12"/>
          </p:nvPr>
        </p:nvSpPr>
        <p:spPr>
          <a:xfrm>
            <a:off x="2537367" y="3598465"/>
            <a:ext cx="7117268" cy="840354"/>
          </a:xfrm>
          <a:prstGeom prst="rect">
            <a:avLst/>
          </a:prstGeom>
        </p:spPr>
        <p:txBody>
          <a:bodyPr anchor="ctr"/>
          <a:lstStyle>
            <a:lvl1pPr marL="0" indent="0" algn="ctr">
              <a:buNone/>
              <a:defRPr sz="6000" b="1">
                <a:solidFill>
                  <a:schemeClr val="accent1"/>
                </a:solidFill>
              </a:defRPr>
            </a:lvl1pPr>
          </a:lstStyle>
          <a:p>
            <a:pPr lvl="0"/>
            <a:endParaRPr kumimoji="1" lang="zh-CN" altLang="en-US" dirty="0"/>
          </a:p>
        </p:txBody>
      </p:sp>
      <p:sp>
        <p:nvSpPr>
          <p:cNvPr id="366" name="文本占位符 258"/>
          <p:cNvSpPr>
            <a:spLocks noGrp="1"/>
          </p:cNvSpPr>
          <p:nvPr>
            <p:ph type="body" sz="quarter" idx="13"/>
          </p:nvPr>
        </p:nvSpPr>
        <p:spPr>
          <a:xfrm>
            <a:off x="2547486" y="4438819"/>
            <a:ext cx="7117268" cy="543884"/>
          </a:xfrm>
          <a:prstGeom prst="rect">
            <a:avLst/>
          </a:prstGeom>
        </p:spPr>
        <p:txBody>
          <a:bodyPr anchor="ctr"/>
          <a:lstStyle>
            <a:lvl1pPr marL="0" indent="0" algn="ctr">
              <a:buNone/>
              <a:defRPr sz="2400" b="1">
                <a:solidFill>
                  <a:schemeClr val="accent1"/>
                </a:solidFill>
              </a:defRPr>
            </a:lvl1pPr>
          </a:lstStyle>
          <a:p>
            <a:pPr lvl="0"/>
            <a:endParaRPr kumimoji="1" lang="zh-CN" altLang="en-US" dirty="0"/>
          </a:p>
        </p:txBody>
      </p:sp>
      <p:sp>
        <p:nvSpPr>
          <p:cNvPr id="367" name="文本占位符 258"/>
          <p:cNvSpPr>
            <a:spLocks noGrp="1"/>
          </p:cNvSpPr>
          <p:nvPr>
            <p:ph type="body" sz="quarter" idx="14"/>
          </p:nvPr>
        </p:nvSpPr>
        <p:spPr>
          <a:xfrm>
            <a:off x="2537367" y="5100794"/>
            <a:ext cx="7117268" cy="339015"/>
          </a:xfrm>
          <a:prstGeom prst="rect">
            <a:avLst/>
          </a:prstGeom>
        </p:spPr>
        <p:txBody>
          <a:bodyPr anchor="ctr"/>
          <a:lstStyle>
            <a:lvl1pPr marL="0" indent="0" algn="ctr">
              <a:buNone/>
              <a:defRPr sz="1600" b="0">
                <a:solidFill>
                  <a:schemeClr val="accent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Impact</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137089" y="2824282"/>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248712" y="2824282"/>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1" name="文本占位符 258"/>
          <p:cNvSpPr>
            <a:spLocks noGrp="1"/>
          </p:cNvSpPr>
          <p:nvPr>
            <p:ph type="body" sz="quarter" idx="13" hasCustomPrompt="1"/>
          </p:nvPr>
        </p:nvSpPr>
        <p:spPr>
          <a:xfrm>
            <a:off x="6137089" y="3911345"/>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2" name="文本占位符 258"/>
          <p:cNvSpPr>
            <a:spLocks noGrp="1"/>
          </p:cNvSpPr>
          <p:nvPr>
            <p:ph type="body" sz="quarter" idx="14"/>
          </p:nvPr>
        </p:nvSpPr>
        <p:spPr>
          <a:xfrm>
            <a:off x="7248712" y="3911345"/>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3" name="文本占位符 258"/>
          <p:cNvSpPr>
            <a:spLocks noGrp="1"/>
          </p:cNvSpPr>
          <p:nvPr>
            <p:ph type="body" sz="quarter" idx="15" hasCustomPrompt="1"/>
          </p:nvPr>
        </p:nvSpPr>
        <p:spPr>
          <a:xfrm>
            <a:off x="6137089" y="4998408"/>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4" name="文本占位符 258"/>
          <p:cNvSpPr>
            <a:spLocks noGrp="1"/>
          </p:cNvSpPr>
          <p:nvPr>
            <p:ph type="body" sz="quarter" idx="16"/>
          </p:nvPr>
        </p:nvSpPr>
        <p:spPr>
          <a:xfrm>
            <a:off x="7248712" y="4998408"/>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32354" y="2729354"/>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99795" y="2729354"/>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8" name="文本占位符 258"/>
          <p:cNvSpPr>
            <a:spLocks noGrp="1"/>
          </p:cNvSpPr>
          <p:nvPr>
            <p:ph type="body" sz="quarter" idx="18" hasCustomPrompt="1"/>
          </p:nvPr>
        </p:nvSpPr>
        <p:spPr>
          <a:xfrm>
            <a:off x="6532354" y="3563622"/>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19"/>
          </p:nvPr>
        </p:nvSpPr>
        <p:spPr>
          <a:xfrm>
            <a:off x="7499795" y="3563622"/>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0" name="文本占位符 258"/>
          <p:cNvSpPr>
            <a:spLocks noGrp="1"/>
          </p:cNvSpPr>
          <p:nvPr>
            <p:ph type="body" sz="quarter" idx="20" hasCustomPrompt="1"/>
          </p:nvPr>
        </p:nvSpPr>
        <p:spPr>
          <a:xfrm>
            <a:off x="6532354" y="4397890"/>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1" name="文本占位符 258"/>
          <p:cNvSpPr>
            <a:spLocks noGrp="1"/>
          </p:cNvSpPr>
          <p:nvPr>
            <p:ph type="body" sz="quarter" idx="21"/>
          </p:nvPr>
        </p:nvSpPr>
        <p:spPr>
          <a:xfrm>
            <a:off x="7499795" y="4397890"/>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2" name="文本占位符 258"/>
          <p:cNvSpPr>
            <a:spLocks noGrp="1"/>
          </p:cNvSpPr>
          <p:nvPr>
            <p:ph type="body" sz="quarter" idx="22" hasCustomPrompt="1"/>
          </p:nvPr>
        </p:nvSpPr>
        <p:spPr>
          <a:xfrm>
            <a:off x="6532354" y="5232158"/>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3" name="文本占位符 258"/>
          <p:cNvSpPr>
            <a:spLocks noGrp="1"/>
          </p:cNvSpPr>
          <p:nvPr>
            <p:ph type="body" sz="quarter" idx="23"/>
          </p:nvPr>
        </p:nvSpPr>
        <p:spPr>
          <a:xfrm>
            <a:off x="7499795" y="5232158"/>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2" name="组 1"/>
          <p:cNvGrpSpPr/>
          <p:nvPr userDrawn="1"/>
        </p:nvGrpSpPr>
        <p:grpSpPr>
          <a:xfrm>
            <a:off x="1018438" y="588"/>
            <a:ext cx="1018440" cy="1018440"/>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2036878" y="587"/>
            <a:ext cx="1030411" cy="1030411"/>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1018437" y="999617"/>
            <a:ext cx="1018432" cy="1018432"/>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2" y="999616"/>
            <a:ext cx="1018440" cy="1018441"/>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2" y="588"/>
            <a:ext cx="1018441" cy="1018440"/>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2036873" y="999614"/>
            <a:ext cx="1030417" cy="1018436"/>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3067288" y="588"/>
            <a:ext cx="1018440" cy="1018440"/>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3067285" y="1004589"/>
            <a:ext cx="1018440" cy="1018441"/>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7104530" y="7663"/>
            <a:ext cx="1018440" cy="1018440"/>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10169910" y="1288"/>
            <a:ext cx="1018441" cy="1024815"/>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9145484" y="-9286"/>
            <a:ext cx="1030411" cy="1038401"/>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10172014" y="1022124"/>
            <a:ext cx="1018440" cy="1018440"/>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9155489" y="1022124"/>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7125139" y="1022124"/>
            <a:ext cx="1018441" cy="1024815"/>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8138501" y="1019111"/>
            <a:ext cx="1030411" cy="1038401"/>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4076919" y="-5617"/>
            <a:ext cx="1030411" cy="1038401"/>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4070930" y="1007602"/>
            <a:ext cx="1018440" cy="1018440"/>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1173558" y="1288"/>
            <a:ext cx="1018440" cy="1018441"/>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1173558" y="1022124"/>
            <a:ext cx="1018441" cy="1018440"/>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5080552" y="7666"/>
            <a:ext cx="1018440" cy="1018440"/>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6098992" y="7665"/>
            <a:ext cx="1030411" cy="1030411"/>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5080551" y="1006695"/>
            <a:ext cx="1018432" cy="1018432"/>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6098986" y="1006692"/>
            <a:ext cx="1030417" cy="1018436"/>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8" name="文本占位符 258"/>
          <p:cNvSpPr>
            <a:spLocks noGrp="1"/>
          </p:cNvSpPr>
          <p:nvPr userDrawn="1">
            <p:ph type="body" sz="quarter" idx="11" hasCustomPrompt="1"/>
          </p:nvPr>
        </p:nvSpPr>
        <p:spPr>
          <a:xfrm>
            <a:off x="6509994" y="272935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userDrawn="1">
            <p:ph type="body" sz="quarter" idx="12"/>
          </p:nvPr>
        </p:nvSpPr>
        <p:spPr>
          <a:xfrm>
            <a:off x="7477435" y="272935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userDrawn="1">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userDrawn="1">
            <p:ph type="body" sz="quarter" idx="18" hasCustomPrompt="1"/>
          </p:nvPr>
        </p:nvSpPr>
        <p:spPr>
          <a:xfrm>
            <a:off x="6509994" y="343358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userDrawn="1">
            <p:ph type="body" sz="quarter" idx="19"/>
          </p:nvPr>
        </p:nvSpPr>
        <p:spPr>
          <a:xfrm>
            <a:off x="7477435" y="343358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userDrawn="1">
            <p:ph type="body" sz="quarter" idx="20" hasCustomPrompt="1"/>
          </p:nvPr>
        </p:nvSpPr>
        <p:spPr>
          <a:xfrm>
            <a:off x="6509994" y="4137806"/>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userDrawn="1">
            <p:ph type="body" sz="quarter" idx="21"/>
          </p:nvPr>
        </p:nvSpPr>
        <p:spPr>
          <a:xfrm>
            <a:off x="7477435" y="4137806"/>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userDrawn="1">
            <p:ph type="body" sz="quarter" idx="22" hasCustomPrompt="1"/>
          </p:nvPr>
        </p:nvSpPr>
        <p:spPr>
          <a:xfrm>
            <a:off x="6509994" y="484203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userDrawn="1">
            <p:ph type="body" sz="quarter" idx="23"/>
          </p:nvPr>
        </p:nvSpPr>
        <p:spPr>
          <a:xfrm>
            <a:off x="7477435" y="484203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userDrawn="1">
            <p:ph type="body" sz="quarter" idx="24" hasCustomPrompt="1"/>
          </p:nvPr>
        </p:nvSpPr>
        <p:spPr>
          <a:xfrm>
            <a:off x="6507752" y="554625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userDrawn="1">
            <p:ph type="body" sz="quarter" idx="25"/>
          </p:nvPr>
        </p:nvSpPr>
        <p:spPr>
          <a:xfrm>
            <a:off x="7475193" y="554625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09994" y="246682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77435" y="246682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p:ph type="body" sz="quarter" idx="18" hasCustomPrompt="1"/>
          </p:nvPr>
        </p:nvSpPr>
        <p:spPr>
          <a:xfrm>
            <a:off x="6509994" y="313519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p:ph type="body" sz="quarter" idx="19"/>
          </p:nvPr>
        </p:nvSpPr>
        <p:spPr>
          <a:xfrm>
            <a:off x="7477435" y="313519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p:ph type="body" sz="quarter" idx="20" hasCustomPrompt="1"/>
          </p:nvPr>
        </p:nvSpPr>
        <p:spPr>
          <a:xfrm>
            <a:off x="6509994" y="380356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p:ph type="body" sz="quarter" idx="21"/>
          </p:nvPr>
        </p:nvSpPr>
        <p:spPr>
          <a:xfrm>
            <a:off x="7477435" y="380356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p:ph type="body" sz="quarter" idx="22" hasCustomPrompt="1"/>
          </p:nvPr>
        </p:nvSpPr>
        <p:spPr>
          <a:xfrm>
            <a:off x="6509994" y="447192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p:ph type="body" sz="quarter" idx="23"/>
          </p:nvPr>
        </p:nvSpPr>
        <p:spPr>
          <a:xfrm>
            <a:off x="7477435" y="447192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p:ph type="body" sz="quarter" idx="24" hasCustomPrompt="1"/>
          </p:nvPr>
        </p:nvSpPr>
        <p:spPr>
          <a:xfrm>
            <a:off x="6507752" y="5122367"/>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p:ph type="body" sz="quarter" idx="25"/>
          </p:nvPr>
        </p:nvSpPr>
        <p:spPr>
          <a:xfrm>
            <a:off x="7475193" y="5122367"/>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58" name="文本占位符 258"/>
          <p:cNvSpPr>
            <a:spLocks noGrp="1"/>
          </p:cNvSpPr>
          <p:nvPr>
            <p:ph type="body" sz="quarter" idx="26" hasCustomPrompt="1"/>
          </p:nvPr>
        </p:nvSpPr>
        <p:spPr>
          <a:xfrm>
            <a:off x="6507752" y="578644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27"/>
          </p:nvPr>
        </p:nvSpPr>
        <p:spPr>
          <a:xfrm>
            <a:off x="7475193" y="578644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1845" y="1959833"/>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986770" y="1959840"/>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2971907" y="1953656"/>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1979336" y="1943411"/>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userDrawn="1"/>
        </p:nvGrpSpPr>
        <p:grpSpPr>
          <a:xfrm rot="10800000">
            <a:off x="1989021" y="4911420"/>
            <a:ext cx="986772" cy="986772"/>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userDrawn="1"/>
        </p:nvGrpSpPr>
        <p:grpSpPr>
          <a:xfrm rot="10800000">
            <a:off x="990652" y="4899823"/>
            <a:ext cx="998370" cy="998370"/>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userDrawn="1"/>
        </p:nvGrpSpPr>
        <p:grpSpPr>
          <a:xfrm rot="10800000">
            <a:off x="1989029" y="3924656"/>
            <a:ext cx="986764" cy="986764"/>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userDrawn="1"/>
        </p:nvGrpSpPr>
        <p:grpSpPr>
          <a:xfrm rot="10800000">
            <a:off x="2975793" y="3924648"/>
            <a:ext cx="986772" cy="986773"/>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userDrawn="1"/>
        </p:nvGrpSpPr>
        <p:grpSpPr>
          <a:xfrm rot="10800000">
            <a:off x="2975792" y="4911420"/>
            <a:ext cx="986773" cy="986772"/>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userDrawn="1"/>
        </p:nvGrpSpPr>
        <p:grpSpPr>
          <a:xfrm>
            <a:off x="990650" y="3924656"/>
            <a:ext cx="998376" cy="986768"/>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userDrawn="1"/>
        </p:nvGrpSpPr>
        <p:grpSpPr>
          <a:xfrm rot="10800000">
            <a:off x="3880" y="4911420"/>
            <a:ext cx="986772" cy="986772"/>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userDrawn="1"/>
        </p:nvGrpSpPr>
        <p:grpSpPr>
          <a:xfrm rot="16200000">
            <a:off x="3884" y="3929518"/>
            <a:ext cx="986772" cy="986773"/>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2973946" y="2942749"/>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1989029" y="294274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3884" y="2942749"/>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1003665" y="2939830"/>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3944346" y="1953656"/>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3944346" y="2942749"/>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8" name="组 157"/>
          <p:cNvGrpSpPr/>
          <p:nvPr userDrawn="1"/>
        </p:nvGrpSpPr>
        <p:grpSpPr>
          <a:xfrm rot="10800000">
            <a:off x="3944347" y="3924648"/>
            <a:ext cx="986764" cy="986764"/>
            <a:chOff x="1248227" y="1248229"/>
            <a:chExt cx="1248229" cy="1248229"/>
          </a:xfrm>
        </p:grpSpPr>
        <p:sp>
          <p:nvSpPr>
            <p:cNvPr id="159" name="矩形 158"/>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椭圆 159"/>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1" name="组 160"/>
          <p:cNvGrpSpPr/>
          <p:nvPr userDrawn="1"/>
        </p:nvGrpSpPr>
        <p:grpSpPr>
          <a:xfrm rot="10800000">
            <a:off x="3926418" y="4910009"/>
            <a:ext cx="998370" cy="1006112"/>
            <a:chOff x="1886852" y="1870267"/>
            <a:chExt cx="951721" cy="959102"/>
          </a:xfrm>
        </p:grpSpPr>
        <p:sp>
          <p:nvSpPr>
            <p:cNvPr id="162" name="直角三角形 16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直角三角形 16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userDrawn="1"/>
        </p:nvGrpSpPr>
        <p:grpSpPr>
          <a:xfrm>
            <a:off x="989208" y="5901526"/>
            <a:ext cx="986772" cy="986772"/>
            <a:chOff x="2336" y="2502549"/>
            <a:chExt cx="1248229" cy="1248229"/>
          </a:xfrm>
        </p:grpSpPr>
        <p:sp>
          <p:nvSpPr>
            <p:cNvPr id="165" name="矩形 16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66" name="组 165"/>
            <p:cNvGrpSpPr/>
            <p:nvPr userDrawn="1"/>
          </p:nvGrpSpPr>
          <p:grpSpPr>
            <a:xfrm>
              <a:off x="179050" y="2677296"/>
              <a:ext cx="894800" cy="898734"/>
              <a:chOff x="208038" y="2761329"/>
              <a:chExt cx="894800" cy="898734"/>
            </a:xfrm>
            <a:solidFill>
              <a:schemeClr val="accent1">
                <a:lumMod val="20000"/>
                <a:lumOff val="80000"/>
              </a:schemeClr>
            </a:solidFill>
          </p:grpSpPr>
          <p:sp>
            <p:nvSpPr>
              <p:cNvPr id="167" name="矩形 16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71" name="矩形 170"/>
          <p:cNvSpPr/>
          <p:nvPr userDrawn="1"/>
        </p:nvSpPr>
        <p:spPr>
          <a:xfrm>
            <a:off x="1974132" y="590153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2" name="组 171"/>
          <p:cNvGrpSpPr/>
          <p:nvPr userDrawn="1"/>
        </p:nvGrpSpPr>
        <p:grpSpPr>
          <a:xfrm>
            <a:off x="3940462" y="5895349"/>
            <a:ext cx="986773" cy="992948"/>
            <a:chOff x="3759350" y="2494736"/>
            <a:chExt cx="1248230" cy="1256042"/>
          </a:xfrm>
        </p:grpSpPr>
        <p:sp>
          <p:nvSpPr>
            <p:cNvPr id="173" name="矩形 17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4" name="组 173"/>
            <p:cNvGrpSpPr/>
            <p:nvPr userDrawn="1"/>
          </p:nvGrpSpPr>
          <p:grpSpPr>
            <a:xfrm>
              <a:off x="3774026" y="2495224"/>
              <a:ext cx="1233548" cy="1233548"/>
              <a:chOff x="3774026" y="2495224"/>
              <a:chExt cx="1189544" cy="1189544"/>
            </a:xfrm>
          </p:grpSpPr>
          <p:sp>
            <p:nvSpPr>
              <p:cNvPr id="175" name="椭圆 174"/>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椭圆 175"/>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椭圆 176"/>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椭圆 177"/>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9" name="组 178"/>
          <p:cNvGrpSpPr/>
          <p:nvPr userDrawn="1"/>
        </p:nvGrpSpPr>
        <p:grpSpPr>
          <a:xfrm>
            <a:off x="2947891" y="5885105"/>
            <a:ext cx="998370" cy="1006112"/>
            <a:chOff x="1886852" y="1870267"/>
            <a:chExt cx="951721" cy="959102"/>
          </a:xfrm>
        </p:grpSpPr>
        <p:sp>
          <p:nvSpPr>
            <p:cNvPr id="180" name="直角三角形 17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直角三角形 18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userDrawn="1"/>
        </p:nvGrpSpPr>
        <p:grpSpPr>
          <a:xfrm>
            <a:off x="-2" y="5901526"/>
            <a:ext cx="996446" cy="986772"/>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16" name="矩形 215"/>
          <p:cNvSpPr/>
          <p:nvPr userDrawn="1"/>
        </p:nvSpPr>
        <p:spPr>
          <a:xfrm>
            <a:off x="4922572" y="194876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17" name="组 216"/>
          <p:cNvGrpSpPr/>
          <p:nvPr userDrawn="1"/>
        </p:nvGrpSpPr>
        <p:grpSpPr>
          <a:xfrm>
            <a:off x="5915138" y="1932340"/>
            <a:ext cx="992576" cy="1027364"/>
            <a:chOff x="1886852" y="1870267"/>
            <a:chExt cx="951721" cy="959102"/>
          </a:xfrm>
        </p:grpSpPr>
        <p:sp>
          <p:nvSpPr>
            <p:cNvPr id="218" name="直角三角形 21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9" name="直角三角形 21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0" name="组 219"/>
          <p:cNvGrpSpPr/>
          <p:nvPr userDrawn="1"/>
        </p:nvGrpSpPr>
        <p:grpSpPr>
          <a:xfrm rot="10800000">
            <a:off x="5924823" y="4918278"/>
            <a:ext cx="986772" cy="986772"/>
            <a:chOff x="1248229" y="0"/>
            <a:chExt cx="1248229" cy="1248229"/>
          </a:xfrm>
        </p:grpSpPr>
        <p:sp>
          <p:nvSpPr>
            <p:cNvPr id="221" name="矩形 22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2" name="矩形 22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3" name="矩形 22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4" name="矩形 22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5" name="矩形 22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6" name="矩形 22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7" name="组 226"/>
          <p:cNvGrpSpPr/>
          <p:nvPr userDrawn="1"/>
        </p:nvGrpSpPr>
        <p:grpSpPr>
          <a:xfrm rot="10800000">
            <a:off x="4926454" y="4906681"/>
            <a:ext cx="998370" cy="998370"/>
            <a:chOff x="2496456" y="-1"/>
            <a:chExt cx="1262899" cy="1262899"/>
          </a:xfrm>
        </p:grpSpPr>
        <p:sp>
          <p:nvSpPr>
            <p:cNvPr id="228" name="直角三角形 22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9" name="直角三角形 22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0" name="组 229"/>
          <p:cNvGrpSpPr/>
          <p:nvPr userDrawn="1"/>
        </p:nvGrpSpPr>
        <p:grpSpPr>
          <a:xfrm rot="10800000">
            <a:off x="5924831" y="3931514"/>
            <a:ext cx="986764" cy="986764"/>
            <a:chOff x="1248227" y="1248229"/>
            <a:chExt cx="1248229" cy="1248229"/>
          </a:xfrm>
        </p:grpSpPr>
        <p:sp>
          <p:nvSpPr>
            <p:cNvPr id="231" name="矩形 23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2" name="椭圆 23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3" name="组 232"/>
          <p:cNvGrpSpPr/>
          <p:nvPr userDrawn="1"/>
        </p:nvGrpSpPr>
        <p:grpSpPr>
          <a:xfrm>
            <a:off x="4926452" y="3931514"/>
            <a:ext cx="998376" cy="986768"/>
            <a:chOff x="5617024" y="653140"/>
            <a:chExt cx="2496460" cy="2467431"/>
          </a:xfrm>
        </p:grpSpPr>
        <p:grpSp>
          <p:nvGrpSpPr>
            <p:cNvPr id="234" name="组 233"/>
            <p:cNvGrpSpPr/>
            <p:nvPr userDrawn="1"/>
          </p:nvGrpSpPr>
          <p:grpSpPr>
            <a:xfrm>
              <a:off x="5617025" y="655563"/>
              <a:ext cx="1248230" cy="1248229"/>
              <a:chOff x="5617025" y="655563"/>
              <a:chExt cx="1248230" cy="1248229"/>
            </a:xfrm>
          </p:grpSpPr>
          <p:sp>
            <p:nvSpPr>
              <p:cNvPr id="244" name="直角三角形 24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5" name="直角三角形 24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5" name="组 234"/>
            <p:cNvGrpSpPr/>
            <p:nvPr userDrawn="1"/>
          </p:nvGrpSpPr>
          <p:grpSpPr>
            <a:xfrm>
              <a:off x="6865254" y="653140"/>
              <a:ext cx="1248230" cy="1248229"/>
              <a:chOff x="5617025" y="655563"/>
              <a:chExt cx="1248230" cy="1248229"/>
            </a:xfrm>
          </p:grpSpPr>
          <p:sp>
            <p:nvSpPr>
              <p:cNvPr id="242" name="直角三角形 24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直角三角形 24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6" name="组 235"/>
            <p:cNvGrpSpPr/>
            <p:nvPr userDrawn="1"/>
          </p:nvGrpSpPr>
          <p:grpSpPr>
            <a:xfrm>
              <a:off x="5617024" y="1872342"/>
              <a:ext cx="1248230" cy="1248229"/>
              <a:chOff x="5617025" y="655563"/>
              <a:chExt cx="1248230" cy="1248229"/>
            </a:xfrm>
          </p:grpSpPr>
          <p:sp>
            <p:nvSpPr>
              <p:cNvPr id="240" name="直角三角形 23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1" name="直角三角形 24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7" name="组 236"/>
            <p:cNvGrpSpPr/>
            <p:nvPr userDrawn="1"/>
          </p:nvGrpSpPr>
          <p:grpSpPr>
            <a:xfrm>
              <a:off x="6865253" y="1869919"/>
              <a:ext cx="1248230" cy="1248229"/>
              <a:chOff x="5617025" y="655563"/>
              <a:chExt cx="1248230" cy="1248229"/>
            </a:xfrm>
          </p:grpSpPr>
          <p:sp>
            <p:nvSpPr>
              <p:cNvPr id="238" name="直角三角形 2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直角三角形 2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46" name="矩形 245"/>
          <p:cNvSpPr/>
          <p:nvPr userDrawn="1"/>
        </p:nvSpPr>
        <p:spPr>
          <a:xfrm rot="10800000">
            <a:off x="5924831" y="2931678"/>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47" name="组 246"/>
          <p:cNvGrpSpPr/>
          <p:nvPr userDrawn="1"/>
        </p:nvGrpSpPr>
        <p:grpSpPr>
          <a:xfrm rot="10800000">
            <a:off x="4939467" y="2928759"/>
            <a:ext cx="998370" cy="1013388"/>
            <a:chOff x="1886852" y="1870267"/>
            <a:chExt cx="951721" cy="959102"/>
          </a:xfrm>
        </p:grpSpPr>
        <p:sp>
          <p:nvSpPr>
            <p:cNvPr id="248" name="直角三角形 2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9" name="直角三角形 2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0" name="组 249"/>
          <p:cNvGrpSpPr/>
          <p:nvPr userDrawn="1"/>
        </p:nvGrpSpPr>
        <p:grpSpPr>
          <a:xfrm>
            <a:off x="4925010" y="5890455"/>
            <a:ext cx="986772" cy="986772"/>
            <a:chOff x="2336" y="2502549"/>
            <a:chExt cx="1248229" cy="1248229"/>
          </a:xfrm>
        </p:grpSpPr>
        <p:sp>
          <p:nvSpPr>
            <p:cNvPr id="251" name="矩形 250"/>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52" name="组 251"/>
            <p:cNvGrpSpPr/>
            <p:nvPr userDrawn="1"/>
          </p:nvGrpSpPr>
          <p:grpSpPr>
            <a:xfrm>
              <a:off x="179050" y="2677296"/>
              <a:ext cx="894800" cy="898734"/>
              <a:chOff x="208038" y="2761329"/>
              <a:chExt cx="894800" cy="898734"/>
            </a:xfrm>
            <a:solidFill>
              <a:schemeClr val="accent1">
                <a:lumMod val="20000"/>
                <a:lumOff val="80000"/>
              </a:schemeClr>
            </a:solidFill>
          </p:grpSpPr>
          <p:sp>
            <p:nvSpPr>
              <p:cNvPr id="253" name="矩形 252"/>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4" name="矩形 253"/>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矩形 254"/>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6" name="矩形 255"/>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7" name="矩形 256"/>
          <p:cNvSpPr/>
          <p:nvPr userDrawn="1"/>
        </p:nvSpPr>
        <p:spPr>
          <a:xfrm>
            <a:off x="5909934" y="589046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9" name="文本占位符 258"/>
          <p:cNvSpPr>
            <a:spLocks noGrp="1"/>
          </p:cNvSpPr>
          <p:nvPr>
            <p:ph type="body" sz="quarter" idx="10" hasCustomPrompt="1"/>
          </p:nvPr>
        </p:nvSpPr>
        <p:spPr>
          <a:xfrm>
            <a:off x="7763435" y="1334014"/>
            <a:ext cx="3514163" cy="2939261"/>
          </a:xfrm>
          <a:prstGeom prst="rect">
            <a:avLst/>
          </a:prstGeom>
        </p:spPr>
        <p:txBody>
          <a:bodyPr/>
          <a:lstStyle>
            <a:lvl1pPr marL="0" indent="0" algn="ctr">
              <a:buNone/>
              <a:defRPr sz="23900">
                <a:solidFill>
                  <a:schemeClr val="accent1"/>
                </a:solidFill>
              </a:defRPr>
            </a:lvl1pPr>
          </a:lstStyle>
          <a:p>
            <a:pPr lvl="0"/>
            <a:r>
              <a:rPr kumimoji="1" lang="en-US" altLang="zh-CN" smtClean="0"/>
              <a:t>00</a:t>
            </a:r>
            <a:endParaRPr kumimoji="1" lang="zh-CN" altLang="en-US" dirty="0"/>
          </a:p>
        </p:txBody>
      </p:sp>
      <p:sp>
        <p:nvSpPr>
          <p:cNvPr id="260" name="文本占位符 258"/>
          <p:cNvSpPr>
            <a:spLocks noGrp="1"/>
          </p:cNvSpPr>
          <p:nvPr>
            <p:ph type="body" sz="quarter" idx="11" hasCustomPrompt="1"/>
          </p:nvPr>
        </p:nvSpPr>
        <p:spPr>
          <a:xfrm>
            <a:off x="7763435" y="4273275"/>
            <a:ext cx="3514163" cy="840354"/>
          </a:xfrm>
          <a:prstGeom prst="rect">
            <a:avLst/>
          </a:prstGeom>
        </p:spPr>
        <p:txBody>
          <a:bodyPr/>
          <a:lstStyle>
            <a:lvl1pPr marL="0" indent="0" algn="ctr">
              <a:buNone/>
              <a:defRPr sz="6000" b="1">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4" name="组 3"/>
          <p:cNvGrpSpPr/>
          <p:nvPr userDrawn="1"/>
        </p:nvGrpSpPr>
        <p:grpSpPr>
          <a:xfrm>
            <a:off x="1018438" y="588"/>
            <a:ext cx="1018440" cy="1018440"/>
            <a:chOff x="1248229" y="0"/>
            <a:chExt cx="1248229" cy="1248229"/>
          </a:xfrm>
        </p:grpSpPr>
        <p:sp>
          <p:nvSpPr>
            <p:cNvPr id="5" name="矩形 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 name="矩形 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 name="矩形 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 name="组 10"/>
          <p:cNvGrpSpPr/>
          <p:nvPr userDrawn="1"/>
        </p:nvGrpSpPr>
        <p:grpSpPr>
          <a:xfrm>
            <a:off x="2036878" y="587"/>
            <a:ext cx="1030411" cy="1030411"/>
            <a:chOff x="2496456" y="-1"/>
            <a:chExt cx="1262899" cy="1262899"/>
          </a:xfrm>
        </p:grpSpPr>
        <p:sp>
          <p:nvSpPr>
            <p:cNvPr id="12" name="直角三角形 1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 name="直角三角形 1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4" name="组 13"/>
          <p:cNvGrpSpPr/>
          <p:nvPr userDrawn="1"/>
        </p:nvGrpSpPr>
        <p:grpSpPr>
          <a:xfrm>
            <a:off x="-2" y="588"/>
            <a:ext cx="1018441" cy="1018440"/>
            <a:chOff x="0" y="0"/>
            <a:chExt cx="1248230" cy="1248229"/>
          </a:xfrm>
        </p:grpSpPr>
        <p:sp>
          <p:nvSpPr>
            <p:cNvPr id="15" name="矩形 14"/>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 name="矩形 19"/>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 name="组 21"/>
          <p:cNvGrpSpPr/>
          <p:nvPr userDrawn="1"/>
        </p:nvGrpSpPr>
        <p:grpSpPr>
          <a:xfrm>
            <a:off x="3067288" y="588"/>
            <a:ext cx="1018440" cy="1018440"/>
            <a:chOff x="3725324" y="1238432"/>
            <a:chExt cx="1248229" cy="1248229"/>
          </a:xfrm>
        </p:grpSpPr>
        <p:sp>
          <p:nvSpPr>
            <p:cNvPr id="23" name="矩形 22"/>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 name="矩形 26"/>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 name="矩形 27"/>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7104530" y="7663"/>
            <a:ext cx="1018440" cy="1018440"/>
            <a:chOff x="2336" y="2502549"/>
            <a:chExt cx="1248229" cy="1248229"/>
          </a:xfrm>
        </p:grpSpPr>
        <p:sp>
          <p:nvSpPr>
            <p:cNvPr id="30" name="矩形 2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1" name="组 30"/>
            <p:cNvGrpSpPr/>
            <p:nvPr userDrawn="1"/>
          </p:nvGrpSpPr>
          <p:grpSpPr>
            <a:xfrm>
              <a:off x="179050" y="2677296"/>
              <a:ext cx="894800" cy="898734"/>
              <a:chOff x="208038" y="2761329"/>
              <a:chExt cx="894800" cy="898734"/>
            </a:xfrm>
            <a:solidFill>
              <a:schemeClr val="accent1">
                <a:lumMod val="20000"/>
                <a:lumOff val="80000"/>
              </a:schemeClr>
            </a:solidFill>
          </p:grpSpPr>
          <p:sp>
            <p:nvSpPr>
              <p:cNvPr id="32" name="矩形 3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矩形 3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36" name="矩形 35"/>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7" name="组 36"/>
          <p:cNvGrpSpPr/>
          <p:nvPr userDrawn="1"/>
        </p:nvGrpSpPr>
        <p:grpSpPr>
          <a:xfrm>
            <a:off x="10169910" y="1288"/>
            <a:ext cx="1018441" cy="1024815"/>
            <a:chOff x="3759350" y="2494736"/>
            <a:chExt cx="1248230" cy="1256042"/>
          </a:xfrm>
        </p:grpSpPr>
        <p:sp>
          <p:nvSpPr>
            <p:cNvPr id="38" name="矩形 3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9" name="组 38"/>
            <p:cNvGrpSpPr/>
            <p:nvPr userDrawn="1"/>
          </p:nvGrpSpPr>
          <p:grpSpPr>
            <a:xfrm>
              <a:off x="3774026" y="2495224"/>
              <a:ext cx="1233548" cy="1233548"/>
              <a:chOff x="3774026" y="2495224"/>
              <a:chExt cx="1189544" cy="1189544"/>
            </a:xfrm>
          </p:grpSpPr>
          <p:sp>
            <p:nvSpPr>
              <p:cNvPr id="40" name="椭圆 3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1" name="椭圆 4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椭圆 4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椭圆 4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4" name="组 43"/>
          <p:cNvGrpSpPr/>
          <p:nvPr userDrawn="1"/>
        </p:nvGrpSpPr>
        <p:grpSpPr>
          <a:xfrm>
            <a:off x="9145484" y="-27215"/>
            <a:ext cx="1030411" cy="1060000"/>
            <a:chOff x="1886852" y="1870267"/>
            <a:chExt cx="951721" cy="959102"/>
          </a:xfrm>
        </p:grpSpPr>
        <p:sp>
          <p:nvSpPr>
            <p:cNvPr id="45" name="直角三角形 4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直角三角形 4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10800000">
            <a:off x="4076919" y="-5617"/>
            <a:ext cx="1030411" cy="1038401"/>
            <a:chOff x="1886852" y="1870267"/>
            <a:chExt cx="951721" cy="959102"/>
          </a:xfrm>
        </p:grpSpPr>
        <p:sp>
          <p:nvSpPr>
            <p:cNvPr id="48" name="直角三角形 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直角三角形 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0" name="组 49"/>
          <p:cNvGrpSpPr/>
          <p:nvPr userDrawn="1"/>
        </p:nvGrpSpPr>
        <p:grpSpPr>
          <a:xfrm rot="16200000">
            <a:off x="11173558" y="1288"/>
            <a:ext cx="1018440" cy="1018441"/>
            <a:chOff x="0" y="1248227"/>
            <a:chExt cx="1248229" cy="1248230"/>
          </a:xfrm>
        </p:grpSpPr>
        <p:sp>
          <p:nvSpPr>
            <p:cNvPr id="51" name="矩形 50"/>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2" name="三角形 51"/>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52"/>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4" name="组 53"/>
          <p:cNvGrpSpPr/>
          <p:nvPr userDrawn="1"/>
        </p:nvGrpSpPr>
        <p:grpSpPr>
          <a:xfrm>
            <a:off x="5080552" y="7666"/>
            <a:ext cx="1018440" cy="1018440"/>
            <a:chOff x="1248229" y="0"/>
            <a:chExt cx="1248229" cy="1248229"/>
          </a:xfrm>
        </p:grpSpPr>
        <p:sp>
          <p:nvSpPr>
            <p:cNvPr id="55" name="矩形 5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8" name="矩形 5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9" name="矩形 5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0" name="矩形 5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a:off x="6098992" y="7665"/>
            <a:ext cx="1030411" cy="1030411"/>
            <a:chOff x="2496456" y="-1"/>
            <a:chExt cx="1262899" cy="1262899"/>
          </a:xfrm>
        </p:grpSpPr>
        <p:sp>
          <p:nvSpPr>
            <p:cNvPr id="62" name="直角三角形 6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直角三角形 6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5" name="文本占位符 64"/>
          <p:cNvSpPr>
            <a:spLocks noGrp="1"/>
          </p:cNvSpPr>
          <p:nvPr>
            <p:ph type="body" sz="quarter" idx="10"/>
          </p:nvPr>
        </p:nvSpPr>
        <p:spPr>
          <a:xfrm>
            <a:off x="279609" y="1198953"/>
            <a:ext cx="3514538" cy="572994"/>
          </a:xfrm>
          <a:prstGeom prst="rect">
            <a:avLst/>
          </a:prstGeom>
        </p:spPr>
        <p:txBody>
          <a:bodyPr anchor="ctr"/>
          <a:lstStyle>
            <a:lvl1pPr marL="0" indent="0" algn="l">
              <a:buNone/>
              <a:defRPr b="1">
                <a:solidFill>
                  <a:schemeClr val="accent1"/>
                </a:solidFill>
              </a:defRPr>
            </a:lvl1pPr>
          </a:lstStyle>
          <a:p>
            <a:pPr lvl="0"/>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21.png"/><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microsoft.com/office/2007/relationships/hdphoto" Target="../media/hdphoto1.wdp"/><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MNIST</a:t>
            </a:r>
            <a:r>
              <a:rPr kumimoji="1" lang="zh-CN" altLang="en-US" dirty="0" smtClean="0"/>
              <a:t>漫谈</a:t>
            </a:r>
            <a:endParaRPr kumimoji="1" lang="zh-CN" altLang="en-US" dirty="0" smtClean="0"/>
          </a:p>
        </p:txBody>
      </p:sp>
      <p:sp>
        <p:nvSpPr>
          <p:cNvPr id="3" name="文本占位符 2"/>
          <p:cNvSpPr>
            <a:spLocks noGrp="1"/>
          </p:cNvSpPr>
          <p:nvPr>
            <p:ph type="body" sz="quarter" idx="13"/>
          </p:nvPr>
        </p:nvSpPr>
        <p:spPr/>
        <p:txBody>
          <a:bodyPr/>
          <a:lstStyle/>
          <a:p>
            <a:r>
              <a:rPr kumimoji="1" lang="en-US" dirty="0" smtClean="0"/>
              <a:t>2017-2018</a:t>
            </a:r>
            <a:r>
              <a:rPr kumimoji="1" lang="zh-CN" altLang="en-US" dirty="0" smtClean="0"/>
              <a:t>学</a:t>
            </a:r>
            <a:r>
              <a:rPr kumimoji="1" lang="zh-CN" altLang="en-US" dirty="0" smtClean="0"/>
              <a:t>年 系统仿真 结课答辩</a:t>
            </a:r>
            <a:endParaRPr kumimoji="1" lang="zh-CN" altLang="en-US" dirty="0" smtClean="0"/>
          </a:p>
        </p:txBody>
      </p:sp>
      <p:sp>
        <p:nvSpPr>
          <p:cNvPr id="4" name="文本占位符 3"/>
          <p:cNvSpPr>
            <a:spLocks noGrp="1"/>
          </p:cNvSpPr>
          <p:nvPr>
            <p:ph type="body" sz="quarter" idx="14"/>
          </p:nvPr>
        </p:nvSpPr>
        <p:spPr>
          <a:xfrm>
            <a:off x="2537367" y="5358604"/>
            <a:ext cx="7117268" cy="339015"/>
          </a:xfrm>
        </p:spPr>
        <p:txBody>
          <a:bodyPr/>
          <a:lstStyle/>
          <a:p>
            <a:r>
              <a:rPr kumimoji="1" lang="zh-CN" altLang="en-US" dirty="0" smtClean="0"/>
              <a:t>主讲人  高梓恒  </a:t>
            </a:r>
            <a:r>
              <a:rPr kumimoji="1" lang="en-US" dirty="0" smtClean="0">
                <a:sym typeface="+mn-ea"/>
              </a:rPr>
              <a:t>15021202</a:t>
            </a:r>
            <a:endParaRPr kumimoji="1" lang="zh-CN" altLang="en-US" dirty="0" smtClean="0"/>
          </a:p>
          <a:p>
            <a:r>
              <a:rPr kumimoji="1" lang="zh-CN" altLang="en-US" dirty="0" smtClean="0"/>
              <a:t>组长</a:t>
            </a:r>
            <a:r>
              <a:rPr kumimoji="1" lang="en-US" altLang="zh-CN" dirty="0" smtClean="0"/>
              <a:t>  </a:t>
            </a:r>
            <a:r>
              <a:rPr kumimoji="1" lang="zh-CN" altLang="en-US" dirty="0" smtClean="0"/>
              <a:t>张奥 </a:t>
            </a:r>
            <a:r>
              <a:rPr kumimoji="1" lang="en-US" altLang="zh-CN" dirty="0" smtClean="0">
                <a:sym typeface="+mn-ea"/>
              </a:rPr>
              <a:t>15021120</a:t>
            </a:r>
            <a:endParaRPr kumimoji="1" lang="zh-CN" altLang="en-US" dirty="0" smtClean="0"/>
          </a:p>
        </p:txBody>
      </p:sp>
      <p:pic>
        <p:nvPicPr>
          <p:cNvPr id="6" name="图片 5" descr="校徽-横"/>
          <p:cNvPicPr>
            <a:picLocks noChangeAspect="1"/>
          </p:cNvPicPr>
          <p:nvPr/>
        </p:nvPicPr>
        <p:blipFill>
          <a:blip r:embed="rId1"/>
          <a:stretch>
            <a:fillRect/>
          </a:stretch>
        </p:blipFill>
        <p:spPr>
          <a:xfrm>
            <a:off x="9090660" y="4887595"/>
            <a:ext cx="3024505" cy="3024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279400" y="1198880"/>
            <a:ext cx="7885430" cy="572770"/>
          </a:xfrm>
        </p:spPr>
        <p:txBody>
          <a:bodyPr/>
          <a:p>
            <a:r>
              <a:rPr lang="zh-CN" altLang="en-US" b="0"/>
              <a:t>softmax </a:t>
            </a:r>
            <a:r>
              <a:rPr lang="zh-CN" altLang="en-US"/>
              <a:t>回归 </a:t>
            </a:r>
            <a:r>
              <a:rPr lang="zh-CN" altLang="en-US">
                <a:solidFill>
                  <a:schemeClr val="accent6"/>
                </a:solidFill>
              </a:rPr>
              <a:t>第二步</a:t>
            </a:r>
            <a:endParaRPr lang="zh-CN" altLang="en-US">
              <a:solidFill>
                <a:schemeClr val="accent6"/>
              </a:solidFill>
            </a:endParaRPr>
          </a:p>
        </p:txBody>
      </p:sp>
      <p:pic>
        <p:nvPicPr>
          <p:cNvPr id="9" name="图片 8" descr="softmax-regression-scalargraph"/>
          <p:cNvPicPr>
            <a:picLocks noChangeAspect="1"/>
          </p:cNvPicPr>
          <p:nvPr/>
        </p:nvPicPr>
        <p:blipFill>
          <a:blip r:embed="rId1"/>
          <a:stretch>
            <a:fillRect/>
          </a:stretch>
        </p:blipFill>
        <p:spPr>
          <a:xfrm>
            <a:off x="1123315" y="2037080"/>
            <a:ext cx="5697855" cy="2275205"/>
          </a:xfrm>
          <a:prstGeom prst="rect">
            <a:avLst/>
          </a:prstGeom>
        </p:spPr>
      </p:pic>
      <p:pic>
        <p:nvPicPr>
          <p:cNvPr id="10" name="图片 9" descr="softmax-regression-vectorequation"/>
          <p:cNvPicPr>
            <a:picLocks noChangeAspect="1"/>
          </p:cNvPicPr>
          <p:nvPr/>
        </p:nvPicPr>
        <p:blipFill>
          <a:blip r:embed="rId2"/>
          <a:stretch>
            <a:fillRect/>
          </a:stretch>
        </p:blipFill>
        <p:spPr>
          <a:xfrm>
            <a:off x="899160" y="4690745"/>
            <a:ext cx="6146800" cy="1499235"/>
          </a:xfrm>
          <a:prstGeom prst="rect">
            <a:avLst/>
          </a:prstGeom>
        </p:spPr>
      </p:pic>
      <p:pic>
        <p:nvPicPr>
          <p:cNvPr id="11" name="图片 10" descr="mnist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7315835" y="662940"/>
            <a:ext cx="4409440" cy="1725930"/>
          </a:xfrm>
          <a:prstGeom prst="rect">
            <a:avLst/>
          </a:prstGeom>
        </p:spPr>
      </p:pic>
      <p:sp>
        <p:nvSpPr>
          <p:cNvPr id="12" name="文本框 11"/>
          <p:cNvSpPr txBox="1"/>
          <p:nvPr/>
        </p:nvSpPr>
        <p:spPr>
          <a:xfrm>
            <a:off x="7752080" y="2037080"/>
            <a:ext cx="4010025" cy="1322070"/>
          </a:xfrm>
          <a:prstGeom prst="rect">
            <a:avLst/>
          </a:prstGeom>
          <a:noFill/>
        </p:spPr>
        <p:txBody>
          <a:bodyPr wrap="square" rtlCol="0" anchor="t">
            <a:spAutoFit/>
          </a:bodyPr>
          <a:p>
            <a:r>
              <a:rPr lang="zh-CN" altLang="en-US" sz="2000"/>
              <a:t>对于softmax回归模型可以用图解释，对于输入的xs加权求和，再分别加上一个偏置量，最后再输入到softmax函数中</a:t>
            </a:r>
            <a:endParaRPr lang="zh-CN" altLang="en-US" sz="2000"/>
          </a:p>
        </p:txBody>
      </p:sp>
      <p:sp>
        <p:nvSpPr>
          <p:cNvPr id="13" name="文本框 12"/>
          <p:cNvSpPr txBox="1"/>
          <p:nvPr/>
        </p:nvSpPr>
        <p:spPr>
          <a:xfrm>
            <a:off x="7679690" y="3644900"/>
            <a:ext cx="4082415" cy="2553335"/>
          </a:xfrm>
          <a:prstGeom prst="rect">
            <a:avLst/>
          </a:prstGeom>
          <a:noFill/>
        </p:spPr>
        <p:txBody>
          <a:bodyPr wrap="square" rtlCol="0" anchor="t">
            <a:spAutoFit/>
          </a:bodyPr>
          <a:p>
            <a:r>
              <a:rPr lang="zh-CN" altLang="en-US" sz="2000"/>
              <a:t>softmax可以看成是一个激励（activation）函数或者链接（link）函数，把我们定义的线性函数的输出转换成我们想要的格式，也就是关于10个数字类的概率分布。因此，给定一张图片，它对于每一个数字的吻合度可以被softmax函数转换成为一个概率值。</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 78"/>
          <p:cNvGrpSpPr/>
          <p:nvPr/>
        </p:nvGrpSpPr>
        <p:grpSpPr>
          <a:xfrm>
            <a:off x="2434978" y="4507038"/>
            <a:ext cx="1032469" cy="1513395"/>
            <a:chOff x="1106672" y="3699830"/>
            <a:chExt cx="1533902" cy="2248396"/>
          </a:xfrm>
        </p:grpSpPr>
        <p:sp>
          <p:nvSpPr>
            <p:cNvPr id="80" name="椭圆 79"/>
            <p:cNvSpPr/>
            <p:nvPr/>
          </p:nvSpPr>
          <p:spPr>
            <a:xfrm>
              <a:off x="1106672" y="3699830"/>
              <a:ext cx="1533902" cy="153390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1" name="组 80"/>
            <p:cNvGrpSpPr/>
            <p:nvPr/>
          </p:nvGrpSpPr>
          <p:grpSpPr>
            <a:xfrm>
              <a:off x="1646304" y="4325614"/>
              <a:ext cx="454637" cy="1622612"/>
              <a:chOff x="4547806" y="3307976"/>
              <a:chExt cx="454637" cy="1622612"/>
            </a:xfrm>
          </p:grpSpPr>
          <p:sp>
            <p:nvSpPr>
              <p:cNvPr id="82" name="三角形 81"/>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3"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1" name="组 40"/>
          <p:cNvGrpSpPr/>
          <p:nvPr/>
        </p:nvGrpSpPr>
        <p:grpSpPr>
          <a:xfrm>
            <a:off x="5955543" y="2467367"/>
            <a:ext cx="2578668" cy="3553066"/>
            <a:chOff x="584289" y="2395160"/>
            <a:chExt cx="2578668" cy="3553066"/>
          </a:xfrm>
        </p:grpSpPr>
        <p:sp>
          <p:nvSpPr>
            <p:cNvPr id="42" name="椭圆 41"/>
            <p:cNvSpPr/>
            <p:nvPr/>
          </p:nvSpPr>
          <p:spPr>
            <a:xfrm>
              <a:off x="584289" y="2395160"/>
              <a:ext cx="2578668" cy="257866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43" name="组 42"/>
            <p:cNvGrpSpPr/>
            <p:nvPr/>
          </p:nvGrpSpPr>
          <p:grpSpPr>
            <a:xfrm>
              <a:off x="1646304" y="4325614"/>
              <a:ext cx="454637" cy="1622612"/>
              <a:chOff x="4547806" y="3307976"/>
              <a:chExt cx="454637" cy="1622612"/>
            </a:xfrm>
          </p:grpSpPr>
          <p:sp>
            <p:nvSpPr>
              <p:cNvPr id="49" name="三角形 48"/>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p:nvGrpSpPr>
          <p:grpSpPr>
            <a:xfrm>
              <a:off x="939059" y="2774593"/>
              <a:ext cx="2032959" cy="1689083"/>
              <a:chOff x="977981" y="2774593"/>
              <a:chExt cx="2032959" cy="1689083"/>
            </a:xfrm>
          </p:grpSpPr>
          <p:sp>
            <p:nvSpPr>
              <p:cNvPr id="46" name="矩形 45"/>
              <p:cNvSpPr/>
              <p:nvPr/>
            </p:nvSpPr>
            <p:spPr>
              <a:xfrm>
                <a:off x="977981" y="3254001"/>
                <a:ext cx="2032959" cy="1209675"/>
              </a:xfrm>
              <a:prstGeom prst="rect">
                <a:avLst/>
              </a:prstGeom>
            </p:spPr>
            <p:txBody>
              <a:bodyPr wrap="square">
                <a:spAutoFit/>
              </a:bodyPr>
              <a:lstStyle/>
              <a:p>
                <a:pPr lvl="0" algn="ctr">
                  <a:lnSpc>
                    <a:spcPct val="130000"/>
                  </a:lnSpc>
                </a:pPr>
                <a:r>
                  <a:rPr lang="zh-CN" altLang="en-US" sz="1400">
                    <a:solidFill>
                      <a:schemeClr val="bg1"/>
                    </a:solidFill>
                    <a:latin typeface="+mn-ea"/>
                  </a:rPr>
                  <a:t>如右图，一个非常常见的，非常漂亮的成本函数，产生于信息论里面的信息压缩编码技术。</a:t>
                </a:r>
                <a:endParaRPr lang="zh-CN" altLang="en-US" sz="1400">
                  <a:solidFill>
                    <a:schemeClr val="bg1"/>
                  </a:solidFill>
                  <a:latin typeface="+mn-ea"/>
                </a:endParaRPr>
              </a:p>
            </p:txBody>
          </p:sp>
          <p:sp>
            <p:nvSpPr>
              <p:cNvPr id="48" name="矩形 47"/>
              <p:cNvSpPr/>
              <p:nvPr/>
            </p:nvSpPr>
            <p:spPr>
              <a:xfrm>
                <a:off x="1460425" y="2774593"/>
                <a:ext cx="944880" cy="553085"/>
              </a:xfrm>
              <a:prstGeom prst="rect">
                <a:avLst/>
              </a:prstGeom>
            </p:spPr>
            <p:txBody>
              <a:bodyPr wrap="none">
                <a:spAutoFit/>
              </a:bodyPr>
              <a:lstStyle/>
              <a:p>
                <a:pPr algn="ctr">
                  <a:lnSpc>
                    <a:spcPct val="150000"/>
                  </a:lnSpc>
                </a:pPr>
                <a:r>
                  <a:rPr sz="2000" b="1" smtClean="0">
                    <a:solidFill>
                      <a:schemeClr val="bg1"/>
                    </a:solidFill>
                  </a:rPr>
                  <a:t>交叉熵</a:t>
                </a:r>
                <a:endParaRPr sz="2000" b="1" smtClean="0">
                  <a:solidFill>
                    <a:schemeClr val="bg1"/>
                  </a:solidFill>
                </a:endParaRPr>
              </a:p>
            </p:txBody>
          </p:sp>
        </p:grpSp>
      </p:grpSp>
      <p:grpSp>
        <p:nvGrpSpPr>
          <p:cNvPr id="10" name="组 9"/>
          <p:cNvGrpSpPr/>
          <p:nvPr/>
        </p:nvGrpSpPr>
        <p:grpSpPr>
          <a:xfrm>
            <a:off x="892999" y="2510607"/>
            <a:ext cx="2492188" cy="3509826"/>
            <a:chOff x="627529" y="2438400"/>
            <a:chExt cx="2492188" cy="3509826"/>
          </a:xfrm>
        </p:grpSpPr>
        <p:sp>
          <p:nvSpPr>
            <p:cNvPr id="4" name="椭圆 3"/>
            <p:cNvSpPr/>
            <p:nvPr/>
          </p:nvSpPr>
          <p:spPr>
            <a:xfrm>
              <a:off x="627529" y="2438400"/>
              <a:ext cx="2492188" cy="24921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 name="组 6"/>
            <p:cNvGrpSpPr/>
            <p:nvPr/>
          </p:nvGrpSpPr>
          <p:grpSpPr>
            <a:xfrm>
              <a:off x="1646304" y="4325614"/>
              <a:ext cx="454637" cy="1622612"/>
              <a:chOff x="4547806" y="3307976"/>
              <a:chExt cx="454637" cy="1622612"/>
            </a:xfrm>
          </p:grpSpPr>
          <p:sp>
            <p:nvSpPr>
              <p:cNvPr id="6" name="三角形 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 name="组 7"/>
            <p:cNvGrpSpPr/>
            <p:nvPr/>
          </p:nvGrpSpPr>
          <p:grpSpPr>
            <a:xfrm>
              <a:off x="857144" y="2815233"/>
              <a:ext cx="2032959" cy="1422383"/>
              <a:chOff x="896066" y="2815233"/>
              <a:chExt cx="2032959" cy="1422383"/>
            </a:xfrm>
          </p:grpSpPr>
          <p:sp>
            <p:nvSpPr>
              <p:cNvPr id="27" name="矩形 26"/>
              <p:cNvSpPr/>
              <p:nvPr/>
            </p:nvSpPr>
            <p:spPr>
              <a:xfrm>
                <a:off x="896066" y="3307976"/>
                <a:ext cx="2032959" cy="929640"/>
              </a:xfrm>
              <a:prstGeom prst="rect">
                <a:avLst/>
              </a:prstGeom>
            </p:spPr>
            <p:txBody>
              <a:bodyPr wrap="square">
                <a:spAutoFit/>
              </a:bodyPr>
              <a:lstStyle/>
              <a:p>
                <a:pPr lvl="0" algn="ctr">
                  <a:lnSpc>
                    <a:spcPct val="130000"/>
                  </a:lnSpc>
                </a:pPr>
                <a:r>
                  <a:rPr lang="zh-CN" altLang="en-US" sz="1400">
                    <a:solidFill>
                      <a:schemeClr val="bg1"/>
                    </a:solidFill>
                    <a:latin typeface="+mn-ea"/>
                  </a:rPr>
                  <a:t>为了训练我们的模型，首先需要定义一个指标来评估这个模型是好的。</a:t>
                </a:r>
                <a:endParaRPr lang="en-US" altLang="zh-CN" sz="1400">
                  <a:solidFill>
                    <a:schemeClr val="bg1"/>
                  </a:solidFill>
                  <a:latin typeface="+mn-ea"/>
                </a:endParaRPr>
              </a:p>
            </p:txBody>
          </p:sp>
          <p:sp>
            <p:nvSpPr>
              <p:cNvPr id="30" name="矩形 29"/>
              <p:cNvSpPr/>
              <p:nvPr/>
            </p:nvSpPr>
            <p:spPr>
              <a:xfrm>
                <a:off x="1007670" y="2815233"/>
                <a:ext cx="1809750" cy="553085"/>
              </a:xfrm>
              <a:prstGeom prst="rect">
                <a:avLst/>
              </a:prstGeom>
            </p:spPr>
            <p:txBody>
              <a:bodyPr wrap="none">
                <a:spAutoFit/>
              </a:bodyPr>
              <a:lstStyle/>
              <a:p>
                <a:pPr algn="ctr">
                  <a:lnSpc>
                    <a:spcPct val="150000"/>
                  </a:lnSpc>
                </a:pPr>
                <a:r>
                  <a:rPr sz="2000" b="1" smtClean="0">
                    <a:solidFill>
                      <a:schemeClr val="bg1"/>
                    </a:solidFill>
                  </a:rPr>
                  <a:t>成本</a:t>
                </a:r>
                <a:r>
                  <a:rPr lang="zh-CN" sz="2000" b="1" smtClean="0">
                    <a:solidFill>
                      <a:schemeClr val="bg1"/>
                    </a:solidFill>
                  </a:rPr>
                  <a:t>函数</a:t>
                </a:r>
                <a:r>
                  <a:rPr lang="en-US" altLang="zh-CN" sz="2000" dirty="0">
                    <a:solidFill>
                      <a:schemeClr val="bg1"/>
                    </a:solidFill>
                    <a:sym typeface="+mn-ea"/>
                  </a:rPr>
                  <a:t>(cost)</a:t>
                </a:r>
                <a:endParaRPr lang="zh-CN" sz="2000" b="1" smtClean="0">
                  <a:solidFill>
                    <a:schemeClr val="bg1"/>
                  </a:solidFill>
                </a:endParaRPr>
              </a:p>
            </p:txBody>
          </p:sp>
        </p:grpSp>
      </p:grpSp>
      <p:grpSp>
        <p:nvGrpSpPr>
          <p:cNvPr id="31" name="组 30"/>
          <p:cNvGrpSpPr/>
          <p:nvPr/>
        </p:nvGrpSpPr>
        <p:grpSpPr>
          <a:xfrm>
            <a:off x="3155572" y="2246172"/>
            <a:ext cx="3021058" cy="3774261"/>
            <a:chOff x="363094" y="2173965"/>
            <a:chExt cx="3021058" cy="3774261"/>
          </a:xfrm>
        </p:grpSpPr>
        <p:sp>
          <p:nvSpPr>
            <p:cNvPr id="32" name="椭圆 31"/>
            <p:cNvSpPr/>
            <p:nvPr/>
          </p:nvSpPr>
          <p:spPr>
            <a:xfrm>
              <a:off x="363094" y="2173965"/>
              <a:ext cx="3021058" cy="3021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 name="组 32"/>
            <p:cNvGrpSpPr/>
            <p:nvPr/>
          </p:nvGrpSpPr>
          <p:grpSpPr>
            <a:xfrm>
              <a:off x="1646304" y="4325614"/>
              <a:ext cx="454637" cy="1622612"/>
              <a:chOff x="4547806" y="3307976"/>
              <a:chExt cx="454637" cy="1622612"/>
            </a:xfrm>
          </p:grpSpPr>
          <p:sp>
            <p:nvSpPr>
              <p:cNvPr id="37" name="三角形 36"/>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 name="组 33"/>
            <p:cNvGrpSpPr/>
            <p:nvPr/>
          </p:nvGrpSpPr>
          <p:grpSpPr>
            <a:xfrm>
              <a:off x="857144" y="2815233"/>
              <a:ext cx="2040890" cy="1422400"/>
              <a:chOff x="896066" y="2815233"/>
              <a:chExt cx="2040890" cy="1422400"/>
            </a:xfrm>
          </p:grpSpPr>
          <p:sp>
            <p:nvSpPr>
              <p:cNvPr id="35" name="矩形 34"/>
              <p:cNvSpPr/>
              <p:nvPr/>
            </p:nvSpPr>
            <p:spPr>
              <a:xfrm>
                <a:off x="896066" y="3307993"/>
                <a:ext cx="2040890" cy="929640"/>
              </a:xfrm>
              <a:prstGeom prst="rect">
                <a:avLst/>
              </a:prstGeom>
            </p:spPr>
            <p:txBody>
              <a:bodyPr wrap="square">
                <a:spAutoFit/>
              </a:bodyPr>
              <a:lstStyle/>
              <a:p>
                <a:pPr lvl="0" algn="ctr">
                  <a:lnSpc>
                    <a:spcPct val="130000"/>
                  </a:lnSpc>
                </a:pPr>
                <a:r>
                  <a:rPr lang="zh-CN" altLang="en-US" sz="1400">
                    <a:solidFill>
                      <a:schemeClr val="bg1"/>
                    </a:solidFill>
                    <a:latin typeface="+mn-ea"/>
                  </a:rPr>
                  <a:t>在机器学习，我们通常</a:t>
                </a:r>
                <a:r>
                  <a:rPr lang="zh-CN" altLang="en-US" sz="1400">
                    <a:solidFill>
                      <a:schemeClr val="bg1"/>
                    </a:solidFill>
                    <a:latin typeface="+mn-ea"/>
                    <a:sym typeface="+mn-ea"/>
                  </a:rPr>
                  <a:t>会</a:t>
                </a:r>
                <a:r>
                  <a:rPr lang="zh-CN" altLang="en-US" sz="1400">
                    <a:solidFill>
                      <a:schemeClr val="bg1"/>
                    </a:solidFill>
                    <a:latin typeface="+mn-ea"/>
                  </a:rPr>
                  <a:t>定义指标来表示一个模型是坏的。</a:t>
                </a:r>
                <a:endParaRPr lang="zh-CN" altLang="en-US" sz="1400">
                  <a:solidFill>
                    <a:schemeClr val="bg1"/>
                  </a:solidFill>
                  <a:latin typeface="+mn-ea"/>
                </a:endParaRPr>
              </a:p>
            </p:txBody>
          </p:sp>
          <p:sp>
            <p:nvSpPr>
              <p:cNvPr id="36" name="矩形 35"/>
              <p:cNvSpPr/>
              <p:nvPr/>
            </p:nvSpPr>
            <p:spPr>
              <a:xfrm>
                <a:off x="1014656" y="2815233"/>
                <a:ext cx="1795780" cy="553085"/>
              </a:xfrm>
              <a:prstGeom prst="rect">
                <a:avLst/>
              </a:prstGeom>
            </p:spPr>
            <p:txBody>
              <a:bodyPr wrap="none">
                <a:spAutoFit/>
              </a:bodyPr>
              <a:lstStyle/>
              <a:p>
                <a:pPr algn="ctr">
                  <a:lnSpc>
                    <a:spcPct val="150000"/>
                  </a:lnSpc>
                </a:pPr>
                <a:r>
                  <a:rPr lang="zh-CN" altLang="en-US" sz="2000" b="1" dirty="0">
                    <a:solidFill>
                      <a:schemeClr val="bg1"/>
                    </a:solidFill>
                  </a:rPr>
                  <a:t>损失函数</a:t>
                </a:r>
                <a:r>
                  <a:rPr lang="en-US" altLang="zh-CN" sz="2000" dirty="0">
                    <a:solidFill>
                      <a:schemeClr val="bg1"/>
                    </a:solidFill>
                  </a:rPr>
                  <a:t>(loss)</a:t>
                </a:r>
                <a:endParaRPr lang="en-US" altLang="zh-CN" sz="2000" dirty="0">
                  <a:solidFill>
                    <a:schemeClr val="bg1"/>
                  </a:solidFill>
                </a:endParaRPr>
              </a:p>
            </p:txBody>
          </p:sp>
        </p:grpSp>
      </p:grpSp>
      <p:grpSp>
        <p:nvGrpSpPr>
          <p:cNvPr id="54" name="组 53"/>
          <p:cNvGrpSpPr/>
          <p:nvPr/>
        </p:nvGrpSpPr>
        <p:grpSpPr>
          <a:xfrm>
            <a:off x="8534211" y="2887440"/>
            <a:ext cx="2032959" cy="3132993"/>
            <a:chOff x="857144" y="2815233"/>
            <a:chExt cx="2032959" cy="3132993"/>
          </a:xfrm>
        </p:grpSpPr>
        <p:grpSp>
          <p:nvGrpSpPr>
            <p:cNvPr id="56" name="组 55"/>
            <p:cNvGrpSpPr/>
            <p:nvPr/>
          </p:nvGrpSpPr>
          <p:grpSpPr>
            <a:xfrm>
              <a:off x="1646304" y="4325614"/>
              <a:ext cx="454637" cy="1622612"/>
              <a:chOff x="4547806" y="3307976"/>
              <a:chExt cx="454637" cy="1622612"/>
            </a:xfrm>
          </p:grpSpPr>
          <p:sp>
            <p:nvSpPr>
              <p:cNvPr id="61" name="三角形 60"/>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2"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8" name="组 57"/>
            <p:cNvGrpSpPr/>
            <p:nvPr/>
          </p:nvGrpSpPr>
          <p:grpSpPr>
            <a:xfrm>
              <a:off x="857144" y="2815233"/>
              <a:ext cx="2032959" cy="1425306"/>
              <a:chOff x="896066" y="2815233"/>
              <a:chExt cx="2032959" cy="1425306"/>
            </a:xfrm>
          </p:grpSpPr>
          <p:sp>
            <p:nvSpPr>
              <p:cNvPr id="59" name="矩形 58"/>
              <p:cNvSpPr/>
              <p:nvPr/>
            </p:nvSpPr>
            <p:spPr>
              <a:xfrm>
                <a:off x="896066" y="3307976"/>
                <a:ext cx="2032959" cy="932563"/>
              </a:xfrm>
              <a:prstGeom prst="rect">
                <a:avLst/>
              </a:prstGeom>
            </p:spPr>
            <p:txBody>
              <a:bodyPr wrap="square">
                <a:spAutoFit/>
              </a:bodyPr>
              <a:lstStyle/>
              <a:p>
                <a:pPr lvl="0" algn="ctr">
                  <a:lnSpc>
                    <a:spcPct val="130000"/>
                  </a:lnSpc>
                </a:pPr>
                <a:r>
                  <a:rPr lang="zh-CN" altLang="en-US" sz="1400" smtClean="0">
                    <a:solidFill>
                      <a:schemeClr val="bg1"/>
                    </a:solidFill>
                    <a:latin typeface="+mn-ea"/>
                  </a:rPr>
                  <a:t>顶部</a:t>
                </a:r>
                <a:r>
                  <a:rPr lang="zh-CN" altLang="en-US" sz="1400" dirty="0">
                    <a:solidFill>
                      <a:schemeClr val="bg1"/>
                    </a:solidFill>
                    <a:latin typeface="+mn-ea"/>
                  </a:rPr>
                  <a:t>“开始”面板中可以对字体、字号、颜色、行距等进行</a:t>
                </a:r>
                <a:r>
                  <a:rPr lang="zh-CN" altLang="en-US" sz="1400" dirty="0" smtClean="0">
                    <a:solidFill>
                      <a:schemeClr val="bg1"/>
                    </a:solidFill>
                    <a:latin typeface="+mn-ea"/>
                  </a:rPr>
                  <a:t>修改</a:t>
                </a:r>
                <a:r>
                  <a:rPr lang="zh-CN" altLang="en-US" sz="1400" dirty="0">
                    <a:solidFill>
                      <a:schemeClr val="bg1"/>
                    </a:solidFill>
                    <a:latin typeface="+mn-ea"/>
                  </a:rPr>
                  <a:t>。</a:t>
                </a:r>
                <a:endParaRPr lang="zh-CN" altLang="en-US" sz="1400" dirty="0">
                  <a:solidFill>
                    <a:schemeClr val="bg1"/>
                  </a:solidFill>
                  <a:latin typeface="+mn-ea"/>
                </a:endParaRPr>
              </a:p>
            </p:txBody>
          </p:sp>
          <p:sp>
            <p:nvSpPr>
              <p:cNvPr id="60" name="矩形 59"/>
              <p:cNvSpPr/>
              <p:nvPr/>
            </p:nvSpPr>
            <p:spPr>
              <a:xfrm>
                <a:off x="1294427" y="2815233"/>
                <a:ext cx="1236236" cy="553998"/>
              </a:xfrm>
              <a:prstGeom prst="rect">
                <a:avLst/>
              </a:prstGeom>
            </p:spPr>
            <p:txBody>
              <a:bodyPr wrap="none">
                <a:spAutoFit/>
              </a:bodyPr>
              <a:lstStyle/>
              <a:p>
                <a:pPr algn="ctr">
                  <a:lnSpc>
                    <a:spcPct val="150000"/>
                  </a:lnSpc>
                </a:pPr>
                <a:r>
                  <a:rPr lang="en-US" altLang="zh-CN" sz="2000" b="1"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grpSp>
        <p:nvGrpSpPr>
          <p:cNvPr id="64" name="组 63"/>
          <p:cNvGrpSpPr/>
          <p:nvPr/>
        </p:nvGrpSpPr>
        <p:grpSpPr>
          <a:xfrm>
            <a:off x="10003273" y="4507038"/>
            <a:ext cx="1032469" cy="1513395"/>
            <a:chOff x="1106672" y="3699830"/>
            <a:chExt cx="1533902" cy="2248396"/>
          </a:xfrm>
        </p:grpSpPr>
        <p:sp>
          <p:nvSpPr>
            <p:cNvPr id="65" name="椭圆 64"/>
            <p:cNvSpPr/>
            <p:nvPr/>
          </p:nvSpPr>
          <p:spPr>
            <a:xfrm>
              <a:off x="1106672" y="3699830"/>
              <a:ext cx="1533902" cy="1533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6" name="组 65"/>
            <p:cNvGrpSpPr/>
            <p:nvPr/>
          </p:nvGrpSpPr>
          <p:grpSpPr>
            <a:xfrm>
              <a:off x="1646304" y="4325614"/>
              <a:ext cx="454637" cy="1622612"/>
              <a:chOff x="4547806" y="3307976"/>
              <a:chExt cx="454637" cy="1622612"/>
            </a:xfrm>
          </p:grpSpPr>
          <p:sp>
            <p:nvSpPr>
              <p:cNvPr id="70" name="三角形 69"/>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73" name="组 72"/>
          <p:cNvGrpSpPr/>
          <p:nvPr/>
        </p:nvGrpSpPr>
        <p:grpSpPr>
          <a:xfrm>
            <a:off x="5541325" y="4507038"/>
            <a:ext cx="1032469" cy="1513395"/>
            <a:chOff x="1106672" y="3699830"/>
            <a:chExt cx="1533902" cy="2248396"/>
          </a:xfrm>
        </p:grpSpPr>
        <p:sp>
          <p:nvSpPr>
            <p:cNvPr id="74" name="椭圆 73"/>
            <p:cNvSpPr/>
            <p:nvPr/>
          </p:nvSpPr>
          <p:spPr>
            <a:xfrm>
              <a:off x="1106672" y="3699830"/>
              <a:ext cx="1533902" cy="1533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5" name="组 74"/>
            <p:cNvGrpSpPr/>
            <p:nvPr/>
          </p:nvGrpSpPr>
          <p:grpSpPr>
            <a:xfrm>
              <a:off x="1646304" y="4325614"/>
              <a:ext cx="454637" cy="1622612"/>
              <a:chOff x="4547806" y="3307976"/>
              <a:chExt cx="454637" cy="1622612"/>
            </a:xfrm>
          </p:grpSpPr>
          <p:sp>
            <p:nvSpPr>
              <p:cNvPr id="76" name="三角形 7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7"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 name="矩形 11"/>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 name="文本占位符 8"/>
          <p:cNvSpPr>
            <a:spLocks noGrp="1"/>
          </p:cNvSpPr>
          <p:nvPr>
            <p:ph type="body" sz="quarter" idx="10"/>
          </p:nvPr>
        </p:nvSpPr>
        <p:spPr/>
        <p:txBody>
          <a:bodyPr/>
          <a:lstStyle/>
          <a:p>
            <a:r>
              <a:rPr kumimoji="1" lang="en-US" altLang="zh-CN" dirty="0" smtClean="0"/>
              <a:t>02 </a:t>
            </a:r>
            <a:r>
              <a:rPr kumimoji="1" lang="zh-CN" altLang="en-US" dirty="0" smtClean="0">
                <a:sym typeface="+mn-ea"/>
              </a:rPr>
              <a:t> 识别数字分析</a:t>
            </a:r>
            <a:endParaRPr kumimoji="1" lang="zh-CN" altLang="en-US" dirty="0"/>
          </a:p>
        </p:txBody>
      </p:sp>
      <p:sp>
        <p:nvSpPr>
          <p:cNvPr id="11" name="文本框 10"/>
          <p:cNvSpPr txBox="1"/>
          <p:nvPr/>
        </p:nvSpPr>
        <p:spPr>
          <a:xfrm>
            <a:off x="690245" y="1771650"/>
            <a:ext cx="2540000" cy="521970"/>
          </a:xfrm>
          <a:prstGeom prst="rect">
            <a:avLst/>
          </a:prstGeom>
          <a:noFill/>
        </p:spPr>
        <p:txBody>
          <a:bodyPr wrap="square" rtlCol="0" anchor="t">
            <a:spAutoFit/>
          </a:bodyPr>
          <a:p>
            <a:r>
              <a:rPr lang="zh-CN" altLang="en-US" sz="2800" b="1">
                <a:solidFill>
                  <a:schemeClr val="accent6"/>
                </a:solidFill>
                <a:latin typeface="微软雅黑" panose="020B0503020204020204" charset="-122"/>
                <a:ea typeface="微软雅黑" panose="020B0503020204020204" charset="-122"/>
              </a:rPr>
              <a:t>训练模型</a:t>
            </a:r>
            <a:endParaRPr lang="zh-CN" altLang="en-US" sz="2800" b="1">
              <a:solidFill>
                <a:schemeClr val="accent6"/>
              </a:solidFill>
              <a:latin typeface="微软雅黑" panose="020B0503020204020204" charset="-122"/>
              <a:ea typeface="微软雅黑" panose="020B0503020204020204" charset="-122"/>
            </a:endParaRPr>
          </a:p>
        </p:txBody>
      </p:sp>
      <p:pic>
        <p:nvPicPr>
          <p:cNvPr id="13" name="图片 12" descr="mnist10"/>
          <p:cNvPicPr>
            <a:picLocks noChangeAspect="1"/>
          </p:cNvPicPr>
          <p:nvPr/>
        </p:nvPicPr>
        <p:blipFill>
          <a:blip r:embed="rId1"/>
          <a:stretch>
            <a:fillRect/>
          </a:stretch>
        </p:blipFill>
        <p:spPr>
          <a:xfrm>
            <a:off x="8754745" y="2875915"/>
            <a:ext cx="3496310" cy="14338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 </a:t>
            </a:r>
            <a:r>
              <a:rPr kumimoji="1" lang="zh-CN" altLang="en-US" dirty="0" smtClean="0">
                <a:sym typeface="+mn-ea"/>
              </a:rPr>
              <a:t> 识别数字分析</a:t>
            </a:r>
            <a:endParaRPr kumimoji="1" lang="zh-CN" altLang="en-US" dirty="0"/>
          </a:p>
        </p:txBody>
      </p:sp>
      <p:sp>
        <p:nvSpPr>
          <p:cNvPr id="8" name="矩形 7"/>
          <p:cNvSpPr/>
          <p:nvPr/>
        </p:nvSpPr>
        <p:spPr>
          <a:xfrm>
            <a:off x="2922494" y="2402542"/>
            <a:ext cx="8498541"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dirty="0" smtClean="0">
                <a:solidFill>
                  <a:schemeClr val="bg1"/>
                </a:solidFill>
              </a:rPr>
              <a:t>Softmax </a:t>
            </a:r>
            <a:r>
              <a:rPr kumimoji="1" lang="zh-CN" altLang="en-US" dirty="0" smtClean="0">
                <a:solidFill>
                  <a:schemeClr val="bg1"/>
                </a:solidFill>
              </a:rPr>
              <a:t>回归分析</a:t>
            </a:r>
            <a:endParaRPr kumimoji="1" lang="zh-CN" altLang="en-US" dirty="0" smtClean="0">
              <a:solidFill>
                <a:schemeClr val="bg1"/>
              </a:solidFill>
            </a:endParaRPr>
          </a:p>
        </p:txBody>
      </p:sp>
      <p:sp>
        <p:nvSpPr>
          <p:cNvPr id="12" name="矩形 11"/>
          <p:cNvSpPr/>
          <p:nvPr/>
        </p:nvSpPr>
        <p:spPr>
          <a:xfrm>
            <a:off x="2922494" y="3558989"/>
            <a:ext cx="4158307" cy="9861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dirty="0">
                <a:solidFill>
                  <a:schemeClr val="bg1"/>
                </a:solidFill>
              </a:rPr>
              <a:t>反向传播算法</a:t>
            </a:r>
            <a:endParaRPr kumimoji="1" dirty="0">
              <a:solidFill>
                <a:schemeClr val="bg1"/>
              </a:solidFill>
            </a:endParaRPr>
          </a:p>
        </p:txBody>
      </p:sp>
      <p:sp>
        <p:nvSpPr>
          <p:cNvPr id="13" name="矩形 12"/>
          <p:cNvSpPr/>
          <p:nvPr/>
        </p:nvSpPr>
        <p:spPr>
          <a:xfrm>
            <a:off x="7262727" y="3558989"/>
            <a:ext cx="4158307" cy="9861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dirty="0">
                <a:solidFill>
                  <a:schemeClr val="bg1"/>
                </a:solidFill>
              </a:rPr>
              <a:t>交叉熵</a:t>
            </a:r>
            <a:r>
              <a:rPr kumimoji="1" lang="zh-CN" dirty="0">
                <a:solidFill>
                  <a:schemeClr val="bg1"/>
                </a:solidFill>
              </a:rPr>
              <a:t>（成本函数）</a:t>
            </a:r>
            <a:endParaRPr kumimoji="1" lang="zh-CN" dirty="0">
              <a:solidFill>
                <a:schemeClr val="bg1"/>
              </a:solidFill>
            </a:endParaRPr>
          </a:p>
        </p:txBody>
      </p:sp>
      <p:sp>
        <p:nvSpPr>
          <p:cNvPr id="17" name="矩形 16"/>
          <p:cNvSpPr/>
          <p:nvPr/>
        </p:nvSpPr>
        <p:spPr>
          <a:xfrm>
            <a:off x="2922494"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a:solidFill>
                  <a:schemeClr val="bg1"/>
                </a:solidFill>
              </a:rPr>
              <a:t>多层卷积网络（</a:t>
            </a:r>
            <a:r>
              <a:rPr kumimoji="1" lang="en-US" altLang="zh-CN" dirty="0">
                <a:solidFill>
                  <a:schemeClr val="bg1"/>
                </a:solidFill>
              </a:rPr>
              <a:t>CNN</a:t>
            </a:r>
            <a:r>
              <a:rPr kumimoji="1" lang="zh-CN" dirty="0">
                <a:solidFill>
                  <a:schemeClr val="bg1"/>
                </a:solidFill>
              </a:rPr>
              <a:t>）</a:t>
            </a:r>
            <a:endParaRPr kumimoji="1" lang="zh-CN" dirty="0">
              <a:solidFill>
                <a:schemeClr val="bg1"/>
              </a:solidFill>
            </a:endParaRPr>
          </a:p>
        </p:txBody>
      </p:sp>
      <p:sp>
        <p:nvSpPr>
          <p:cNvPr id="18" name="矩形 17"/>
          <p:cNvSpPr/>
          <p:nvPr/>
        </p:nvSpPr>
        <p:spPr>
          <a:xfrm>
            <a:off x="5046155"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聚类分析</a:t>
            </a:r>
            <a:endParaRPr kumimoji="1" lang="zh-CN" altLang="en-US" dirty="0">
              <a:solidFill>
                <a:schemeClr val="bg1"/>
              </a:solidFill>
            </a:endParaRPr>
          </a:p>
        </p:txBody>
      </p:sp>
      <p:sp>
        <p:nvSpPr>
          <p:cNvPr id="23" name="矩形 22"/>
          <p:cNvSpPr/>
          <p:nvPr/>
        </p:nvSpPr>
        <p:spPr>
          <a:xfrm>
            <a:off x="7262726"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a:solidFill>
                  <a:schemeClr val="bg1"/>
                </a:solidFill>
                <a:sym typeface="+mn-ea"/>
              </a:rPr>
              <a:t>循环卷积网络（</a:t>
            </a:r>
            <a:r>
              <a:rPr kumimoji="1" lang="en-US" altLang="zh-CN" dirty="0">
                <a:solidFill>
                  <a:schemeClr val="bg1"/>
                </a:solidFill>
                <a:sym typeface="+mn-ea"/>
              </a:rPr>
              <a:t>R</a:t>
            </a:r>
            <a:r>
              <a:rPr kumimoji="1" lang="en-US" altLang="zh-CN" dirty="0">
                <a:solidFill>
                  <a:schemeClr val="bg1"/>
                </a:solidFill>
                <a:sym typeface="+mn-ea"/>
              </a:rPr>
              <a:t>NN</a:t>
            </a:r>
            <a:r>
              <a:rPr kumimoji="1" lang="zh-CN" dirty="0">
                <a:solidFill>
                  <a:schemeClr val="bg1"/>
                </a:solidFill>
                <a:sym typeface="+mn-ea"/>
              </a:rPr>
              <a:t>）</a:t>
            </a:r>
            <a:endParaRPr kumimoji="1" lang="zh-CN" altLang="en-US" dirty="0">
              <a:solidFill>
                <a:schemeClr val="bg1"/>
              </a:solidFill>
            </a:endParaRPr>
          </a:p>
        </p:txBody>
      </p:sp>
      <p:sp>
        <p:nvSpPr>
          <p:cNvPr id="24" name="矩形 23"/>
          <p:cNvSpPr/>
          <p:nvPr/>
        </p:nvSpPr>
        <p:spPr>
          <a:xfrm>
            <a:off x="9386387"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a:solidFill>
                  <a:schemeClr val="bg1"/>
                </a:solidFill>
                <a:sym typeface="+mn-ea"/>
              </a:rPr>
              <a:t>长短时记忆模型（</a:t>
            </a:r>
            <a:r>
              <a:rPr kumimoji="1" lang="en-US" altLang="zh-CN" dirty="0">
                <a:solidFill>
                  <a:schemeClr val="bg1"/>
                </a:solidFill>
                <a:sym typeface="+mn-ea"/>
              </a:rPr>
              <a:t>LSTM</a:t>
            </a:r>
            <a:r>
              <a:rPr kumimoji="1" lang="zh-CN" dirty="0">
                <a:solidFill>
                  <a:schemeClr val="bg1"/>
                </a:solidFill>
                <a:sym typeface="+mn-ea"/>
              </a:rPr>
              <a:t>）</a:t>
            </a:r>
            <a:endParaRPr kumimoji="1" lang="zh-CN" altLang="en-US" dirty="0">
              <a:solidFill>
                <a:schemeClr val="bg1"/>
              </a:solidFill>
            </a:endParaRPr>
          </a:p>
        </p:txBody>
      </p:sp>
      <p:sp>
        <p:nvSpPr>
          <p:cNvPr id="25" name="矩形 24"/>
          <p:cNvSpPr/>
          <p:nvPr/>
        </p:nvSpPr>
        <p:spPr>
          <a:xfrm>
            <a:off x="928882" y="2641685"/>
            <a:ext cx="1107996" cy="507831"/>
          </a:xfrm>
          <a:prstGeom prst="rect">
            <a:avLst/>
          </a:prstGeom>
        </p:spPr>
        <p:txBody>
          <a:bodyPr wrap="none">
            <a:spAutoFit/>
          </a:bodyPr>
          <a:lstStyle/>
          <a:p>
            <a:pPr>
              <a:lnSpc>
                <a:spcPct val="150000"/>
              </a:lnSpc>
            </a:pPr>
            <a:r>
              <a:rPr lang="zh-CN" altLang="en-US" b="1" smtClean="0">
                <a:solidFill>
                  <a:schemeClr val="accent1"/>
                </a:solidFill>
              </a:rPr>
              <a:t>第一层级</a:t>
            </a:r>
            <a:endParaRPr lang="en-US" altLang="zh-CN" b="1" dirty="0">
              <a:solidFill>
                <a:schemeClr val="accent1"/>
              </a:solidFill>
            </a:endParaRPr>
          </a:p>
        </p:txBody>
      </p:sp>
      <p:sp>
        <p:nvSpPr>
          <p:cNvPr id="26" name="矩形 25"/>
          <p:cNvSpPr/>
          <p:nvPr/>
        </p:nvSpPr>
        <p:spPr>
          <a:xfrm>
            <a:off x="928882" y="3798132"/>
            <a:ext cx="1107996" cy="507831"/>
          </a:xfrm>
          <a:prstGeom prst="rect">
            <a:avLst/>
          </a:prstGeom>
        </p:spPr>
        <p:txBody>
          <a:bodyPr wrap="none">
            <a:spAutoFit/>
          </a:bodyPr>
          <a:lstStyle/>
          <a:p>
            <a:pPr>
              <a:lnSpc>
                <a:spcPct val="150000"/>
              </a:lnSpc>
            </a:pPr>
            <a:r>
              <a:rPr lang="zh-CN" altLang="en-US" b="1" dirty="0" smtClean="0">
                <a:solidFill>
                  <a:schemeClr val="accent1"/>
                </a:solidFill>
              </a:rPr>
              <a:t>第二层级</a:t>
            </a:r>
            <a:endParaRPr lang="en-US" altLang="zh-CN" b="1" dirty="0">
              <a:solidFill>
                <a:schemeClr val="accent1"/>
              </a:solidFill>
            </a:endParaRPr>
          </a:p>
        </p:txBody>
      </p:sp>
      <p:sp>
        <p:nvSpPr>
          <p:cNvPr id="27" name="矩形 26"/>
          <p:cNvSpPr/>
          <p:nvPr/>
        </p:nvSpPr>
        <p:spPr>
          <a:xfrm>
            <a:off x="928882" y="5044227"/>
            <a:ext cx="1107996" cy="507831"/>
          </a:xfrm>
          <a:prstGeom prst="rect">
            <a:avLst/>
          </a:prstGeom>
        </p:spPr>
        <p:txBody>
          <a:bodyPr wrap="none">
            <a:spAutoFit/>
          </a:bodyPr>
          <a:lstStyle/>
          <a:p>
            <a:pPr>
              <a:lnSpc>
                <a:spcPct val="150000"/>
              </a:lnSpc>
            </a:pPr>
            <a:r>
              <a:rPr lang="zh-CN" altLang="en-US" b="1" dirty="0" smtClean="0">
                <a:solidFill>
                  <a:schemeClr val="accent1"/>
                </a:solidFill>
              </a:rPr>
              <a:t>第三层级</a:t>
            </a:r>
            <a:endParaRPr lang="en-US" altLang="zh-CN" b="1" dirty="0">
              <a:solidFill>
                <a:schemeClr val="accen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a:xfrm>
            <a:off x="7569835" y="4344670"/>
            <a:ext cx="3901440" cy="840105"/>
          </a:xfrm>
        </p:spPr>
        <p:txBody>
          <a:bodyPr/>
          <a:lstStyle/>
          <a:p>
            <a:r>
              <a:rPr kumimoji="1" lang="en-US" altLang="zh-CN" b="0" dirty="0"/>
              <a:t>Matlab</a:t>
            </a:r>
            <a:r>
              <a:rPr kumimoji="1" lang="zh-CN" altLang="en-US" dirty="0"/>
              <a:t>实现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a:t>
            </a:r>
            <a:r>
              <a:rPr kumimoji="1" lang="en-US" altLang="zh-CN" b="0" dirty="0">
                <a:sym typeface="+mn-ea"/>
              </a:rPr>
              <a:t>Matlab</a:t>
            </a:r>
            <a:r>
              <a:rPr kumimoji="1" lang="zh-CN" altLang="en-US" dirty="0">
                <a:sym typeface="+mn-ea"/>
              </a:rPr>
              <a:t>实现</a:t>
            </a:r>
            <a:endParaRPr kumimoji="1" lang="zh-CN" altLang="en-US" dirty="0"/>
          </a:p>
        </p:txBody>
      </p:sp>
      <p:sp>
        <p:nvSpPr>
          <p:cNvPr id="4" name="文本框 3"/>
          <p:cNvSpPr txBox="1"/>
          <p:nvPr/>
        </p:nvSpPr>
        <p:spPr>
          <a:xfrm>
            <a:off x="843280" y="6099175"/>
            <a:ext cx="10505440" cy="460375"/>
          </a:xfrm>
          <a:prstGeom prst="rect">
            <a:avLst/>
          </a:prstGeom>
          <a:noFill/>
        </p:spPr>
        <p:txBody>
          <a:bodyPr wrap="square" rtlCol="0" anchor="t">
            <a:spAutoFit/>
          </a:bodyPr>
          <a:p>
            <a:pPr algn="ctr"/>
            <a:r>
              <a:rPr lang="zh-CN" altLang="en-US" sz="2400"/>
              <a:t>代码：https://github.com/</a:t>
            </a:r>
            <a:r>
              <a:rPr lang="en-US" altLang="zh-CN" sz="2400"/>
              <a:t>noahziheng</a:t>
            </a:r>
            <a:r>
              <a:rPr lang="zh-CN" altLang="en-US" sz="2400"/>
              <a:t>/matlab-mnist-two-layer-perceptron</a:t>
            </a:r>
            <a:endParaRPr lang="zh-CN" altLang="en-US" sz="2400"/>
          </a:p>
        </p:txBody>
      </p:sp>
      <p:pic>
        <p:nvPicPr>
          <p:cNvPr id="7" name="图片 6"/>
          <p:cNvPicPr>
            <a:picLocks noChangeAspect="1"/>
          </p:cNvPicPr>
          <p:nvPr/>
        </p:nvPicPr>
        <p:blipFill>
          <a:blip r:embed="rId1"/>
          <a:stretch>
            <a:fillRect/>
          </a:stretch>
        </p:blipFill>
        <p:spPr>
          <a:xfrm>
            <a:off x="4773295" y="1918335"/>
            <a:ext cx="5928995" cy="2200910"/>
          </a:xfrm>
          <a:prstGeom prst="rect">
            <a:avLst/>
          </a:prstGeom>
        </p:spPr>
      </p:pic>
      <p:pic>
        <p:nvPicPr>
          <p:cNvPr id="6" name="图片 5"/>
          <p:cNvPicPr>
            <a:picLocks noChangeAspect="1"/>
          </p:cNvPicPr>
          <p:nvPr/>
        </p:nvPicPr>
        <p:blipFill>
          <a:blip r:embed="rId2"/>
          <a:stretch>
            <a:fillRect/>
          </a:stretch>
        </p:blipFill>
        <p:spPr>
          <a:xfrm>
            <a:off x="3794125" y="1041400"/>
            <a:ext cx="6245225" cy="5532120"/>
          </a:xfrm>
          <a:prstGeom prst="rect">
            <a:avLst/>
          </a:prstGeom>
        </p:spPr>
      </p:pic>
      <p:pic>
        <p:nvPicPr>
          <p:cNvPr id="8" name="图片 7"/>
          <p:cNvPicPr>
            <a:picLocks noChangeAspect="1"/>
          </p:cNvPicPr>
          <p:nvPr/>
        </p:nvPicPr>
        <p:blipFill>
          <a:blip r:embed="rId3"/>
          <a:stretch>
            <a:fillRect/>
          </a:stretch>
        </p:blipFill>
        <p:spPr>
          <a:xfrm>
            <a:off x="746125" y="1918335"/>
            <a:ext cx="3604895" cy="37782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a:t>
            </a:r>
            <a:r>
              <a:rPr kumimoji="1" lang="en-US" altLang="zh-CN" b="0" dirty="0">
                <a:sym typeface="+mn-ea"/>
              </a:rPr>
              <a:t>Matlab</a:t>
            </a:r>
            <a:r>
              <a:rPr kumimoji="1" lang="zh-CN" altLang="en-US" dirty="0">
                <a:sym typeface="+mn-ea"/>
              </a:rPr>
              <a:t>实现</a:t>
            </a:r>
            <a:endParaRPr kumimoji="1" lang="zh-CN" altLang="en-US" dirty="0"/>
          </a:p>
        </p:txBody>
      </p:sp>
      <p:grpSp>
        <p:nvGrpSpPr>
          <p:cNvPr id="7" name="组 6"/>
          <p:cNvGrpSpPr/>
          <p:nvPr/>
        </p:nvGrpSpPr>
        <p:grpSpPr>
          <a:xfrm>
            <a:off x="2020528" y="2163808"/>
            <a:ext cx="2422548" cy="3868282"/>
            <a:chOff x="1283109" y="2001576"/>
            <a:chExt cx="2422548" cy="4340230"/>
          </a:xfrm>
        </p:grpSpPr>
        <p:sp>
          <p:nvSpPr>
            <p:cNvPr id="28" name="矩形 27"/>
            <p:cNvSpPr/>
            <p:nvPr/>
          </p:nvSpPr>
          <p:spPr>
            <a:xfrm>
              <a:off x="3617166" y="2001576"/>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p:nvSpPr>
          <p:spPr>
            <a:xfrm>
              <a:off x="1283109" y="2005781"/>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 name="五边形 5"/>
          <p:cNvSpPr/>
          <p:nvPr/>
        </p:nvSpPr>
        <p:spPr>
          <a:xfrm>
            <a:off x="1832611" y="3221489"/>
            <a:ext cx="2993923" cy="63418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smtClean="0">
                <a:solidFill>
                  <a:schemeClr val="bg1"/>
                </a:solidFill>
              </a:rPr>
              <a:t>训练模型</a:t>
            </a:r>
            <a:endParaRPr kumimoji="1" lang="zh-CN" dirty="0">
              <a:solidFill>
                <a:schemeClr val="bg1"/>
              </a:solidFill>
            </a:endParaRPr>
          </a:p>
        </p:txBody>
      </p:sp>
      <p:sp>
        <p:nvSpPr>
          <p:cNvPr id="21" name="五边形 20"/>
          <p:cNvSpPr/>
          <p:nvPr/>
        </p:nvSpPr>
        <p:spPr>
          <a:xfrm>
            <a:off x="1832611" y="4014731"/>
            <a:ext cx="2993923" cy="63418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smtClean="0">
                <a:solidFill>
                  <a:schemeClr val="bg1"/>
                </a:solidFill>
              </a:rPr>
              <a:t>验证</a:t>
            </a:r>
            <a:endParaRPr kumimoji="1" lang="zh-CN" dirty="0">
              <a:solidFill>
                <a:schemeClr val="bg1"/>
              </a:solidFill>
            </a:endParaRPr>
          </a:p>
        </p:txBody>
      </p:sp>
      <p:sp>
        <p:nvSpPr>
          <p:cNvPr id="22" name="五边形 21"/>
          <p:cNvSpPr/>
          <p:nvPr/>
        </p:nvSpPr>
        <p:spPr>
          <a:xfrm>
            <a:off x="1832610" y="4807972"/>
            <a:ext cx="2993923" cy="634181"/>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smtClean="0">
                <a:solidFill>
                  <a:schemeClr val="bg1"/>
                </a:solidFill>
              </a:rPr>
              <a:t>应用</a:t>
            </a:r>
            <a:endParaRPr kumimoji="1" lang="zh-CN" altLang="en-US" dirty="0">
              <a:solidFill>
                <a:schemeClr val="bg1"/>
              </a:solidFill>
            </a:endParaRPr>
          </a:p>
        </p:txBody>
      </p:sp>
      <p:sp>
        <p:nvSpPr>
          <p:cNvPr id="23" name="五边形 22"/>
          <p:cNvSpPr/>
          <p:nvPr/>
        </p:nvSpPr>
        <p:spPr>
          <a:xfrm>
            <a:off x="1832609" y="2428247"/>
            <a:ext cx="2993923" cy="63418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dirty="0" smtClean="0">
                <a:solidFill>
                  <a:schemeClr val="bg1"/>
                </a:solidFill>
              </a:rPr>
              <a:t>准备函数</a:t>
            </a:r>
            <a:endParaRPr kumimoji="1" lang="zh-CN" dirty="0">
              <a:solidFill>
                <a:schemeClr val="bg1"/>
              </a:solidFill>
            </a:endParaRPr>
          </a:p>
        </p:txBody>
      </p:sp>
      <p:sp>
        <p:nvSpPr>
          <p:cNvPr id="24" name="矩形 23"/>
          <p:cNvSpPr/>
          <p:nvPr/>
        </p:nvSpPr>
        <p:spPr>
          <a:xfrm>
            <a:off x="5180658" y="2331849"/>
            <a:ext cx="5452929" cy="730885"/>
          </a:xfrm>
          <a:prstGeom prst="rect">
            <a:avLst/>
          </a:prstGeom>
        </p:spPr>
        <p:txBody>
          <a:bodyPr wrap="square">
            <a:spAutoFit/>
          </a:bodyPr>
          <a:lstStyle/>
          <a:p>
            <a:pPr lvl="0">
              <a:lnSpc>
                <a:spcPct val="130000"/>
              </a:lnSpc>
            </a:pPr>
            <a:r>
              <a:rPr sz="1600" dirty="0">
                <a:solidFill>
                  <a:schemeClr val="tx1">
                    <a:lumMod val="85000"/>
                    <a:lumOff val="15000"/>
                  </a:schemeClr>
                </a:solidFill>
                <a:latin typeface="+mn-ea"/>
              </a:rPr>
              <a:t>logisticSigmoid 逻辑函数 一种常见的S函数</a:t>
            </a:r>
            <a:endParaRPr sz="1600" dirty="0">
              <a:solidFill>
                <a:schemeClr val="tx1">
                  <a:lumMod val="85000"/>
                  <a:lumOff val="15000"/>
                </a:schemeClr>
              </a:solidFill>
              <a:latin typeface="+mn-ea"/>
            </a:endParaRPr>
          </a:p>
          <a:p>
            <a:pPr lvl="0">
              <a:lnSpc>
                <a:spcPct val="130000"/>
              </a:lnSpc>
            </a:pPr>
            <a:r>
              <a:rPr sz="1600" dirty="0">
                <a:solidFill>
                  <a:schemeClr val="tx1">
                    <a:lumMod val="85000"/>
                    <a:lumOff val="15000"/>
                  </a:schemeClr>
                </a:solidFill>
                <a:latin typeface="+mn-ea"/>
                <a:sym typeface="+mn-ea"/>
              </a:rPr>
              <a:t>dLogisticSigmoid </a:t>
            </a:r>
            <a:r>
              <a:rPr sz="1600" dirty="0">
                <a:solidFill>
                  <a:schemeClr val="tx1">
                    <a:lumMod val="85000"/>
                    <a:lumOff val="15000"/>
                  </a:schemeClr>
                </a:solidFill>
                <a:latin typeface="+mn-ea"/>
                <a:sym typeface="+mn-ea"/>
              </a:rPr>
              <a:t>逻辑函数</a:t>
            </a:r>
            <a:r>
              <a:rPr lang="zh-CN" sz="1600" dirty="0">
                <a:solidFill>
                  <a:schemeClr val="tx1">
                    <a:lumMod val="85000"/>
                    <a:lumOff val="15000"/>
                  </a:schemeClr>
                </a:solidFill>
                <a:latin typeface="+mn-ea"/>
                <a:sym typeface="+mn-ea"/>
              </a:rPr>
              <a:t>的导函数</a:t>
            </a:r>
            <a:endParaRPr lang="zh-CN" sz="1600" dirty="0">
              <a:solidFill>
                <a:schemeClr val="tx1">
                  <a:lumMod val="85000"/>
                  <a:lumOff val="15000"/>
                </a:schemeClr>
              </a:solidFill>
              <a:latin typeface="+mn-ea"/>
              <a:sym typeface="+mn-ea"/>
            </a:endParaRPr>
          </a:p>
        </p:txBody>
      </p:sp>
      <p:sp>
        <p:nvSpPr>
          <p:cNvPr id="25" name="矩形 24"/>
          <p:cNvSpPr/>
          <p:nvPr/>
        </p:nvSpPr>
        <p:spPr>
          <a:xfrm>
            <a:off x="5180965" y="3284220"/>
            <a:ext cx="6139815" cy="410845"/>
          </a:xfrm>
          <a:prstGeom prst="rect">
            <a:avLst/>
          </a:prstGeom>
        </p:spPr>
        <p:txBody>
          <a:bodyPr wrap="square">
            <a:spAutoFit/>
          </a:bodyPr>
          <a:lstStyle/>
          <a:p>
            <a:pPr lvl="0">
              <a:lnSpc>
                <a:spcPct val="130000"/>
              </a:lnSpc>
            </a:pPr>
            <a:r>
              <a:rPr lang="en-US" sz="1600" dirty="0">
                <a:solidFill>
                  <a:schemeClr val="tx1">
                    <a:lumMod val="85000"/>
                    <a:lumOff val="15000"/>
                  </a:schemeClr>
                </a:solidFill>
                <a:latin typeface="+mn-ea"/>
                <a:sym typeface="+mn-ea"/>
              </a:rPr>
              <a:t>train</a:t>
            </a:r>
            <a:r>
              <a:rPr sz="1600" dirty="0">
                <a:solidFill>
                  <a:schemeClr val="tx1">
                    <a:lumMod val="85000"/>
                    <a:lumOff val="15000"/>
                  </a:schemeClr>
                </a:solidFill>
                <a:latin typeface="+mn-ea"/>
                <a:sym typeface="+mn-ea"/>
              </a:rPr>
              <a:t>StochasticSquaredErrorTwoLayerPerceptronMNIST</a:t>
            </a:r>
            <a:endParaRPr lang="zh-CN" altLang="en-US" sz="1600" dirty="0">
              <a:solidFill>
                <a:schemeClr val="tx1">
                  <a:lumMod val="85000"/>
                  <a:lumOff val="15000"/>
                </a:schemeClr>
              </a:solidFill>
              <a:latin typeface="+mn-ea"/>
            </a:endParaRPr>
          </a:p>
        </p:txBody>
      </p:sp>
      <p:sp>
        <p:nvSpPr>
          <p:cNvPr id="26" name="矩形 25"/>
          <p:cNvSpPr/>
          <p:nvPr/>
        </p:nvSpPr>
        <p:spPr>
          <a:xfrm>
            <a:off x="5180658" y="4071597"/>
            <a:ext cx="5452929" cy="410845"/>
          </a:xfrm>
          <a:prstGeom prst="rect">
            <a:avLst/>
          </a:prstGeom>
        </p:spPr>
        <p:txBody>
          <a:bodyPr wrap="square">
            <a:spAutoFit/>
          </a:bodyPr>
          <a:lstStyle/>
          <a:p>
            <a:pPr lvl="0">
              <a:lnSpc>
                <a:spcPct val="130000"/>
              </a:lnSpc>
            </a:pPr>
            <a:r>
              <a:rPr lang="en-US" sz="1600" dirty="0">
                <a:solidFill>
                  <a:schemeClr val="tx1">
                    <a:lumMod val="85000"/>
                    <a:lumOff val="15000"/>
                  </a:schemeClr>
                </a:solidFill>
                <a:latin typeface="+mn-ea"/>
                <a:sym typeface="+mn-ea"/>
              </a:rPr>
              <a:t>validate</a:t>
            </a:r>
            <a:r>
              <a:rPr sz="1600" dirty="0">
                <a:solidFill>
                  <a:schemeClr val="tx1">
                    <a:lumMod val="85000"/>
                    <a:lumOff val="15000"/>
                  </a:schemeClr>
                </a:solidFill>
                <a:latin typeface="+mn-ea"/>
                <a:sym typeface="+mn-ea"/>
              </a:rPr>
              <a:t>TwoLayerPerceptronMNIST</a:t>
            </a:r>
            <a:endParaRPr lang="zh-CN" altLang="en-US" sz="1600" dirty="0">
              <a:solidFill>
                <a:schemeClr val="tx1">
                  <a:lumMod val="85000"/>
                  <a:lumOff val="15000"/>
                </a:schemeClr>
              </a:solidFill>
              <a:latin typeface="+mn-ea"/>
            </a:endParaRPr>
          </a:p>
        </p:txBody>
      </p:sp>
      <p:sp>
        <p:nvSpPr>
          <p:cNvPr id="27" name="矩形 26"/>
          <p:cNvSpPr/>
          <p:nvPr/>
        </p:nvSpPr>
        <p:spPr>
          <a:xfrm>
            <a:off x="5180965" y="4919980"/>
            <a:ext cx="5758815" cy="410845"/>
          </a:xfrm>
          <a:prstGeom prst="rect">
            <a:avLst/>
          </a:prstGeom>
        </p:spPr>
        <p:txBody>
          <a:bodyPr wrap="square">
            <a:spAutoFit/>
          </a:bodyPr>
          <a:lstStyle/>
          <a:p>
            <a:pPr lvl="0">
              <a:lnSpc>
                <a:spcPct val="130000"/>
              </a:lnSpc>
            </a:pPr>
            <a:r>
              <a:rPr sz="1600" dirty="0">
                <a:solidFill>
                  <a:schemeClr val="tx1">
                    <a:lumMod val="85000"/>
                    <a:lumOff val="15000"/>
                  </a:schemeClr>
                </a:solidFill>
                <a:latin typeface="+mn-ea"/>
              </a:rPr>
              <a:t>applyStochasticSquaredErrorTwoLayerPerceptronMNIST</a:t>
            </a:r>
            <a:endParaRPr sz="1600" dirty="0">
              <a:solidFill>
                <a:schemeClr val="tx1">
                  <a:lumMod val="85000"/>
                  <a:lumOff val="15000"/>
                </a:schemeClr>
              </a:solidFill>
              <a:latin typeface="+mn-ea"/>
            </a:endParaRPr>
          </a:p>
        </p:txBody>
      </p:sp>
      <p:sp>
        <p:nvSpPr>
          <p:cNvPr id="30" name="矩形 29"/>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pic>
        <p:nvPicPr>
          <p:cNvPr id="3" name="图片 2"/>
          <p:cNvPicPr>
            <a:picLocks noChangeAspect="1"/>
          </p:cNvPicPr>
          <p:nvPr/>
        </p:nvPicPr>
        <p:blipFill>
          <a:blip r:embed="rId1"/>
          <a:stretch>
            <a:fillRect/>
          </a:stretch>
        </p:blipFill>
        <p:spPr>
          <a:xfrm>
            <a:off x="7894955" y="1619885"/>
            <a:ext cx="4055745" cy="42500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a:xfrm>
            <a:off x="7207885" y="4273550"/>
            <a:ext cx="4624705" cy="840105"/>
          </a:xfrm>
        </p:spPr>
        <p:txBody>
          <a:bodyPr/>
          <a:lstStyle/>
          <a:p>
            <a:r>
              <a:rPr kumimoji="1" lang="en-US" altLang="zh-CN" sz="3600" b="0" dirty="0"/>
              <a:t>Google</a:t>
            </a:r>
            <a:r>
              <a:rPr kumimoji="1" lang="en-US" altLang="zh-CN" sz="3600" b="0" baseline="30000" dirty="0"/>
              <a:t>®</a:t>
            </a:r>
            <a:r>
              <a:rPr kumimoji="1" lang="en-US" altLang="zh-CN" sz="3600" b="0" dirty="0"/>
              <a:t> Tensorflow</a:t>
            </a:r>
            <a:r>
              <a:rPr kumimoji="1" lang="en-US" altLang="zh-CN" sz="3600" b="0" baseline="30000" dirty="0"/>
              <a:t>™</a:t>
            </a:r>
            <a:endParaRPr kumimoji="1" lang="en-US" altLang="zh-CN" sz="3600" b="0" baseline="30000" dirty="0"/>
          </a:p>
          <a:p>
            <a:pPr fontAlgn="auto">
              <a:spcBef>
                <a:spcPts val="1800"/>
              </a:spcBef>
            </a:pPr>
            <a:r>
              <a:rPr kumimoji="1" lang="zh-CN" altLang="en-US" sz="5400" baseline="30000" dirty="0"/>
              <a:t>实现</a:t>
            </a:r>
            <a:endParaRPr kumimoji="1" lang="zh-CN" altLang="en-US" sz="5400" baseline="300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6924040" cy="572770"/>
          </a:xfrm>
        </p:spPr>
        <p:txBody>
          <a:bodyPr/>
          <a:lstStyle/>
          <a:p>
            <a:r>
              <a:rPr kumimoji="1" lang="en-US" altLang="zh-CN" b="0" dirty="0" smtClean="0"/>
              <a:t>04</a:t>
            </a:r>
            <a:r>
              <a:rPr kumimoji="1" lang="zh-CN" altLang="en-US" b="0" dirty="0" smtClean="0"/>
              <a:t> </a:t>
            </a:r>
            <a:r>
              <a:rPr kumimoji="1" lang="en-US" altLang="zh-CN" b="0" dirty="0">
                <a:sym typeface="+mn-ea"/>
              </a:rPr>
              <a:t>Google</a:t>
            </a:r>
            <a:r>
              <a:rPr kumimoji="1" lang="en-US" altLang="zh-CN" b="0" baseline="30000" dirty="0">
                <a:sym typeface="+mn-ea"/>
              </a:rPr>
              <a:t>®</a:t>
            </a:r>
            <a:r>
              <a:rPr kumimoji="1" lang="en-US" altLang="zh-CN" b="0" dirty="0">
                <a:sym typeface="+mn-ea"/>
              </a:rPr>
              <a:t> Tensorflow</a:t>
            </a:r>
            <a:r>
              <a:rPr kumimoji="1" lang="en-US" altLang="zh-CN" b="0" baseline="30000" dirty="0">
                <a:sym typeface="+mn-ea"/>
              </a:rPr>
              <a:t>™</a:t>
            </a:r>
            <a:r>
              <a:rPr kumimoji="1" lang="zh-CN" altLang="en-US" dirty="0">
                <a:sym typeface="+mn-ea"/>
              </a:rPr>
              <a:t>实现</a:t>
            </a:r>
            <a:endParaRPr kumimoji="1" lang="zh-CN" altLang="en-US" dirty="0">
              <a:sym typeface="+mn-ea"/>
            </a:endParaRPr>
          </a:p>
        </p:txBody>
      </p:sp>
      <p:sp>
        <p:nvSpPr>
          <p:cNvPr id="4" name="菱形 3"/>
          <p:cNvSpPr/>
          <p:nvPr/>
        </p:nvSpPr>
        <p:spPr>
          <a:xfrm>
            <a:off x="4496117" y="2286001"/>
            <a:ext cx="3411160" cy="3411158"/>
          </a:xfrm>
          <a:prstGeom prst="diamond">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p:nvSpPr>
        <p:spPr>
          <a:xfrm>
            <a:off x="4277032" y="2109020"/>
            <a:ext cx="1474839" cy="14748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1</a:t>
            </a:r>
            <a:endParaRPr kumimoji="1" lang="zh-CN" altLang="en-US" sz="8000" dirty="0">
              <a:solidFill>
                <a:schemeClr val="bg1"/>
              </a:solidFill>
            </a:endParaRPr>
          </a:p>
        </p:txBody>
      </p:sp>
      <p:sp>
        <p:nvSpPr>
          <p:cNvPr id="21" name="矩形 20"/>
          <p:cNvSpPr/>
          <p:nvPr/>
        </p:nvSpPr>
        <p:spPr>
          <a:xfrm>
            <a:off x="6636774" y="2109020"/>
            <a:ext cx="1474839" cy="147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2</a:t>
            </a:r>
            <a:endParaRPr kumimoji="1" lang="zh-CN" altLang="en-US" sz="8000" dirty="0">
              <a:solidFill>
                <a:schemeClr val="bg1"/>
              </a:solidFill>
            </a:endParaRPr>
          </a:p>
        </p:txBody>
      </p:sp>
      <p:sp>
        <p:nvSpPr>
          <p:cNvPr id="22" name="矩形 21"/>
          <p:cNvSpPr/>
          <p:nvPr/>
        </p:nvSpPr>
        <p:spPr>
          <a:xfrm>
            <a:off x="4277032" y="4399301"/>
            <a:ext cx="1474839" cy="1474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3</a:t>
            </a:r>
            <a:endParaRPr kumimoji="1" lang="zh-CN" altLang="en-US" sz="8000" dirty="0">
              <a:solidFill>
                <a:schemeClr val="bg1"/>
              </a:solidFill>
            </a:endParaRPr>
          </a:p>
        </p:txBody>
      </p:sp>
      <p:sp>
        <p:nvSpPr>
          <p:cNvPr id="23" name="矩形 22"/>
          <p:cNvSpPr/>
          <p:nvPr/>
        </p:nvSpPr>
        <p:spPr>
          <a:xfrm>
            <a:off x="6636774" y="4399301"/>
            <a:ext cx="1474839" cy="1474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4</a:t>
            </a:r>
            <a:endParaRPr kumimoji="1" lang="zh-CN" altLang="en-US" sz="8000" dirty="0">
              <a:solidFill>
                <a:schemeClr val="bg1"/>
              </a:solidFill>
            </a:endParaRPr>
          </a:p>
        </p:txBody>
      </p:sp>
      <p:sp>
        <p:nvSpPr>
          <p:cNvPr id="24" name="矩形 23"/>
          <p:cNvSpPr/>
          <p:nvPr/>
        </p:nvSpPr>
        <p:spPr>
          <a:xfrm>
            <a:off x="279400" y="2661920"/>
            <a:ext cx="3793490" cy="1050925"/>
          </a:xfrm>
          <a:prstGeom prst="rect">
            <a:avLst/>
          </a:prstGeom>
        </p:spPr>
        <p:txBody>
          <a:bodyPr wrap="square">
            <a:spAutoFit/>
          </a:bodyPr>
          <a:lstStyle/>
          <a:p>
            <a:pPr lvl="0" algn="r">
              <a:lnSpc>
                <a:spcPct val="130000"/>
              </a:lnSpc>
            </a:pPr>
            <a:r>
              <a:rPr lang="zh-CN" sz="1600" dirty="0">
                <a:solidFill>
                  <a:schemeClr val="tx1">
                    <a:lumMod val="85000"/>
                    <a:lumOff val="15000"/>
                  </a:schemeClr>
                </a:solidFill>
                <a:latin typeface="+mn-ea"/>
              </a:rPr>
              <a:t>一开始展示的微信示例是使用</a:t>
            </a:r>
            <a:r>
              <a:rPr lang="en-US" altLang="zh-CN" sz="1600" dirty="0">
                <a:solidFill>
                  <a:schemeClr val="tx1">
                    <a:lumMod val="85000"/>
                    <a:lumOff val="15000"/>
                  </a:schemeClr>
                </a:solidFill>
                <a:latin typeface="+mn-ea"/>
              </a:rPr>
              <a:t>Tensorflow</a:t>
            </a:r>
            <a:r>
              <a:rPr lang="zh-CN" altLang="en-US" sz="1600" dirty="0">
                <a:solidFill>
                  <a:schemeClr val="tx1">
                    <a:lumMod val="85000"/>
                    <a:lumOff val="15000"/>
                  </a:schemeClr>
                </a:solidFill>
                <a:latin typeface="+mn-ea"/>
              </a:rPr>
              <a:t>、</a:t>
            </a:r>
            <a:r>
              <a:rPr lang="en-US" altLang="zh-CN" sz="1600" dirty="0">
                <a:solidFill>
                  <a:schemeClr val="tx1">
                    <a:lumMod val="85000"/>
                    <a:lumOff val="15000"/>
                  </a:schemeClr>
                </a:solidFill>
                <a:latin typeface="+mn-ea"/>
              </a:rPr>
              <a:t>Flask</a:t>
            </a:r>
            <a:r>
              <a:rPr lang="zh-CN" altLang="en-US" sz="1600" dirty="0">
                <a:solidFill>
                  <a:schemeClr val="tx1">
                    <a:lumMod val="85000"/>
                    <a:lumOff val="15000"/>
                  </a:schemeClr>
                </a:solidFill>
                <a:latin typeface="+mn-ea"/>
              </a:rPr>
              <a:t>、</a:t>
            </a:r>
            <a:r>
              <a:rPr lang="en-US" altLang="zh-CN" sz="1600" dirty="0">
                <a:solidFill>
                  <a:schemeClr val="tx1">
                    <a:lumMod val="85000"/>
                    <a:lumOff val="15000"/>
                  </a:schemeClr>
                </a:solidFill>
                <a:latin typeface="+mn-ea"/>
              </a:rPr>
              <a:t>HTML5 Canvas</a:t>
            </a:r>
            <a:r>
              <a:rPr lang="zh-CN" altLang="en-US" sz="1600" dirty="0">
                <a:solidFill>
                  <a:schemeClr val="tx1">
                    <a:lumMod val="85000"/>
                    <a:lumOff val="15000"/>
                  </a:schemeClr>
                </a:solidFill>
                <a:latin typeface="+mn-ea"/>
              </a:rPr>
              <a:t>、</a:t>
            </a:r>
            <a:r>
              <a:rPr lang="en-US" altLang="zh-CN" sz="1600" dirty="0">
                <a:solidFill>
                  <a:schemeClr val="tx1">
                    <a:lumMod val="85000"/>
                    <a:lumOff val="15000"/>
                  </a:schemeClr>
                </a:solidFill>
                <a:latin typeface="+mn-ea"/>
              </a:rPr>
              <a:t>WeUI</a:t>
            </a:r>
            <a:r>
              <a:rPr lang="zh-CN" altLang="en-US" sz="1600" dirty="0">
                <a:solidFill>
                  <a:schemeClr val="tx1">
                    <a:lumMod val="85000"/>
                    <a:lumOff val="15000"/>
                  </a:schemeClr>
                </a:solidFill>
                <a:latin typeface="+mn-ea"/>
              </a:rPr>
              <a:t>等技术完成的。</a:t>
            </a:r>
            <a:endParaRPr lang="zh-CN" altLang="en-US" sz="1600" dirty="0">
              <a:solidFill>
                <a:schemeClr val="tx1">
                  <a:lumMod val="85000"/>
                  <a:lumOff val="15000"/>
                </a:schemeClr>
              </a:solidFill>
              <a:latin typeface="+mn-ea"/>
            </a:endParaRPr>
          </a:p>
        </p:txBody>
      </p:sp>
      <p:sp>
        <p:nvSpPr>
          <p:cNvPr id="25" name="矩形 24"/>
          <p:cNvSpPr/>
          <p:nvPr/>
        </p:nvSpPr>
        <p:spPr>
          <a:xfrm>
            <a:off x="2873815" y="2109082"/>
            <a:ext cx="1198880" cy="553085"/>
          </a:xfrm>
          <a:prstGeom prst="rect">
            <a:avLst/>
          </a:prstGeom>
        </p:spPr>
        <p:txBody>
          <a:bodyPr wrap="none">
            <a:spAutoFit/>
          </a:bodyPr>
          <a:lstStyle/>
          <a:p>
            <a:pPr algn="r">
              <a:lnSpc>
                <a:spcPct val="150000"/>
              </a:lnSpc>
            </a:pPr>
            <a:r>
              <a:rPr lang="zh-CN" sz="2000" b="1" dirty="0" smtClean="0">
                <a:solidFill>
                  <a:schemeClr val="accent1">
                    <a:lumMod val="50000"/>
                  </a:schemeClr>
                </a:solidFill>
              </a:rPr>
              <a:t>微信示例</a:t>
            </a:r>
            <a:endParaRPr lang="zh-CN" sz="2000" b="1" dirty="0">
              <a:solidFill>
                <a:schemeClr val="accent1">
                  <a:lumMod val="50000"/>
                </a:schemeClr>
              </a:solidFill>
            </a:endParaRPr>
          </a:p>
        </p:txBody>
      </p:sp>
      <p:sp>
        <p:nvSpPr>
          <p:cNvPr id="28" name="矩形 27"/>
          <p:cNvSpPr/>
          <p:nvPr/>
        </p:nvSpPr>
        <p:spPr>
          <a:xfrm>
            <a:off x="8330699" y="2662073"/>
            <a:ext cx="2907573" cy="650875"/>
          </a:xfrm>
          <a:prstGeom prst="rect">
            <a:avLst/>
          </a:prstGeom>
        </p:spPr>
        <p:txBody>
          <a:bodyPr wrap="square">
            <a:spAutoFit/>
          </a:bodyPr>
          <a:lstStyle/>
          <a:p>
            <a:pPr lvl="0">
              <a:lnSpc>
                <a:spcPct val="130000"/>
              </a:lnSpc>
            </a:pPr>
            <a:r>
              <a:rPr lang="zh-CN" sz="2800" dirty="0">
                <a:solidFill>
                  <a:schemeClr val="tx1">
                    <a:lumMod val="85000"/>
                    <a:lumOff val="15000"/>
                  </a:schemeClr>
                </a:solidFill>
                <a:latin typeface="+mn-ea"/>
              </a:rPr>
              <a:t>一个字：快！</a:t>
            </a:r>
            <a:endParaRPr lang="zh-CN" sz="2800" dirty="0">
              <a:solidFill>
                <a:schemeClr val="tx1">
                  <a:lumMod val="85000"/>
                  <a:lumOff val="15000"/>
                </a:schemeClr>
              </a:solidFill>
              <a:latin typeface="+mn-ea"/>
            </a:endParaRPr>
          </a:p>
        </p:txBody>
      </p:sp>
      <p:sp>
        <p:nvSpPr>
          <p:cNvPr id="36" name="矩形 35"/>
          <p:cNvSpPr/>
          <p:nvPr/>
        </p:nvSpPr>
        <p:spPr>
          <a:xfrm>
            <a:off x="8330565" y="4839335"/>
            <a:ext cx="3754120" cy="1370965"/>
          </a:xfrm>
          <a:prstGeom prst="rect">
            <a:avLst/>
          </a:prstGeom>
        </p:spPr>
        <p:txBody>
          <a:bodyPr wrap="square">
            <a:spAutoFit/>
          </a:bodyPr>
          <a:lstStyle/>
          <a:p>
            <a:pPr lvl="0">
              <a:lnSpc>
                <a:spcPct val="130000"/>
              </a:lnSpc>
            </a:pPr>
            <a:r>
              <a:rPr lang="zh-CN" sz="1600" dirty="0">
                <a:solidFill>
                  <a:schemeClr val="tx1">
                    <a:lumMod val="85000"/>
                    <a:lumOff val="15000"/>
                  </a:schemeClr>
                </a:solidFill>
                <a:latin typeface="+mn-ea"/>
              </a:rPr>
              <a:t>如时间允许将放映，</a:t>
            </a:r>
            <a:endParaRPr lang="zh-CN" sz="1600" dirty="0">
              <a:solidFill>
                <a:schemeClr val="tx1">
                  <a:lumMod val="85000"/>
                  <a:lumOff val="15000"/>
                </a:schemeClr>
              </a:solidFill>
              <a:latin typeface="+mn-ea"/>
            </a:endParaRPr>
          </a:p>
          <a:p>
            <a:pPr lvl="0">
              <a:lnSpc>
                <a:spcPct val="130000"/>
              </a:lnSpc>
            </a:pPr>
            <a:r>
              <a:rPr lang="zh-CN" sz="1600" dirty="0">
                <a:solidFill>
                  <a:schemeClr val="tx1">
                    <a:lumMod val="85000"/>
                    <a:lumOff val="15000"/>
                  </a:schemeClr>
                </a:solidFill>
                <a:latin typeface="+mn-ea"/>
              </a:rPr>
              <a:t>不允许则请大家自行观看</a:t>
            </a:r>
            <a:endParaRPr lang="zh-CN" sz="1600" dirty="0">
              <a:solidFill>
                <a:schemeClr val="tx1">
                  <a:lumMod val="85000"/>
                  <a:lumOff val="15000"/>
                </a:schemeClr>
              </a:solidFill>
              <a:latin typeface="+mn-ea"/>
            </a:endParaRPr>
          </a:p>
          <a:p>
            <a:pPr lvl="0">
              <a:lnSpc>
                <a:spcPct val="130000"/>
              </a:lnSpc>
            </a:pPr>
            <a:r>
              <a:rPr lang="zh-CN" sz="1600" b="1" dirty="0">
                <a:solidFill>
                  <a:schemeClr val="tx1">
                    <a:lumMod val="85000"/>
                    <a:lumOff val="15000"/>
                  </a:schemeClr>
                </a:solidFill>
                <a:latin typeface="+mn-ea"/>
              </a:rPr>
              <a:t>https://youtu.be/oZikw5k_2FM</a:t>
            </a:r>
            <a:endParaRPr lang="zh-CN" sz="1600" b="1" dirty="0">
              <a:solidFill>
                <a:schemeClr val="tx1">
                  <a:lumMod val="85000"/>
                  <a:lumOff val="15000"/>
                </a:schemeClr>
              </a:solidFill>
              <a:latin typeface="+mn-ea"/>
            </a:endParaRPr>
          </a:p>
          <a:p>
            <a:pPr lvl="0">
              <a:lnSpc>
                <a:spcPct val="130000"/>
              </a:lnSpc>
            </a:pPr>
            <a:endParaRPr lang="zh-CN" sz="1600" dirty="0">
              <a:solidFill>
                <a:schemeClr val="tx1">
                  <a:lumMod val="85000"/>
                  <a:lumOff val="15000"/>
                </a:schemeClr>
              </a:solidFill>
              <a:latin typeface="+mn-ea"/>
            </a:endParaRPr>
          </a:p>
        </p:txBody>
      </p:sp>
      <p:sp>
        <p:nvSpPr>
          <p:cNvPr id="37" name="矩形 36"/>
          <p:cNvSpPr/>
          <p:nvPr/>
        </p:nvSpPr>
        <p:spPr>
          <a:xfrm>
            <a:off x="8330699" y="4357924"/>
            <a:ext cx="2844165" cy="553085"/>
          </a:xfrm>
          <a:prstGeom prst="rect">
            <a:avLst/>
          </a:prstGeom>
        </p:spPr>
        <p:txBody>
          <a:bodyPr wrap="none">
            <a:spAutoFit/>
          </a:bodyPr>
          <a:lstStyle/>
          <a:p>
            <a:pPr>
              <a:lnSpc>
                <a:spcPct val="150000"/>
              </a:lnSpc>
            </a:pPr>
            <a:r>
              <a:rPr lang="zh-CN" sz="2000" b="1" dirty="0" smtClean="0">
                <a:solidFill>
                  <a:schemeClr val="accent1">
                    <a:lumMod val="50000"/>
                  </a:schemeClr>
                </a:solidFill>
              </a:rPr>
              <a:t>一个简单的视频（</a:t>
            </a:r>
            <a:r>
              <a:rPr lang="en-US" altLang="zh-CN" sz="2000" dirty="0" smtClean="0">
                <a:solidFill>
                  <a:schemeClr val="accent1">
                    <a:lumMod val="50000"/>
                  </a:schemeClr>
                </a:solidFill>
              </a:rPr>
              <a:t>2:17</a:t>
            </a:r>
            <a:r>
              <a:rPr lang="zh-CN" sz="2000" b="1" dirty="0" smtClean="0">
                <a:solidFill>
                  <a:schemeClr val="accent1">
                    <a:lumMod val="50000"/>
                  </a:schemeClr>
                </a:solidFill>
              </a:rPr>
              <a:t>）</a:t>
            </a:r>
            <a:endParaRPr lang="zh-CN" sz="2000" b="1" dirty="0" smtClean="0">
              <a:solidFill>
                <a:schemeClr val="accent1">
                  <a:lumMod val="50000"/>
                </a:schemeClr>
              </a:solidFill>
            </a:endParaRPr>
          </a:p>
        </p:txBody>
      </p:sp>
      <p:pic>
        <p:nvPicPr>
          <p:cNvPr id="9" name="图片 8" descr="qrcode_for_gh_3c9096e89cf5_1280"/>
          <p:cNvPicPr>
            <a:picLocks noChangeAspect="1"/>
          </p:cNvPicPr>
          <p:nvPr/>
        </p:nvPicPr>
        <p:blipFill>
          <a:blip r:embed="rId1"/>
          <a:stretch>
            <a:fillRect/>
          </a:stretch>
        </p:blipFill>
        <p:spPr>
          <a:xfrm>
            <a:off x="5306695" y="3202305"/>
            <a:ext cx="1578610" cy="1578610"/>
          </a:xfrm>
          <a:prstGeom prst="rect">
            <a:avLst/>
          </a:prstGeom>
        </p:spPr>
      </p:pic>
      <p:sp>
        <p:nvSpPr>
          <p:cNvPr id="6" name="矩形 5"/>
          <p:cNvSpPr/>
          <p:nvPr/>
        </p:nvSpPr>
        <p:spPr>
          <a:xfrm>
            <a:off x="8330370" y="2108754"/>
            <a:ext cx="2744470" cy="553085"/>
          </a:xfrm>
          <a:prstGeom prst="rect">
            <a:avLst/>
          </a:prstGeom>
        </p:spPr>
        <p:txBody>
          <a:bodyPr wrap="none">
            <a:spAutoFit/>
          </a:bodyPr>
          <a:p>
            <a:pPr algn="r">
              <a:lnSpc>
                <a:spcPct val="150000"/>
              </a:lnSpc>
            </a:pPr>
            <a:r>
              <a:rPr lang="zh-CN" altLang="en-US" sz="2000" b="1" dirty="0" smtClean="0">
                <a:solidFill>
                  <a:schemeClr val="accent1">
                    <a:lumMod val="50000"/>
                  </a:schemeClr>
                </a:solidFill>
              </a:rPr>
              <a:t>利用图</a:t>
            </a:r>
            <a:r>
              <a:rPr lang="en-US" altLang="zh-CN" sz="2000" dirty="0" smtClean="0">
                <a:solidFill>
                  <a:schemeClr val="accent1">
                    <a:lumMod val="50000"/>
                  </a:schemeClr>
                </a:solidFill>
              </a:rPr>
              <a:t>(Graph)</a:t>
            </a:r>
            <a:r>
              <a:rPr lang="zh-CN" altLang="en-US" sz="2000" b="1" dirty="0" smtClean="0">
                <a:solidFill>
                  <a:schemeClr val="accent1">
                    <a:lumMod val="50000"/>
                  </a:schemeClr>
                </a:solidFill>
              </a:rPr>
              <a:t>构建网络</a:t>
            </a:r>
            <a:endParaRPr lang="zh-CN" altLang="en-US" sz="2000" b="1" dirty="0" smtClean="0">
              <a:solidFill>
                <a:schemeClr val="accent1">
                  <a:lumMod val="50000"/>
                </a:schemeClr>
              </a:solidFill>
            </a:endParaRPr>
          </a:p>
        </p:txBody>
      </p:sp>
      <p:sp>
        <p:nvSpPr>
          <p:cNvPr id="7" name="矩形 6"/>
          <p:cNvSpPr/>
          <p:nvPr/>
        </p:nvSpPr>
        <p:spPr>
          <a:xfrm>
            <a:off x="1165359" y="4911243"/>
            <a:ext cx="2907573" cy="650875"/>
          </a:xfrm>
          <a:prstGeom prst="rect">
            <a:avLst/>
          </a:prstGeom>
        </p:spPr>
        <p:txBody>
          <a:bodyPr wrap="square">
            <a:spAutoFit/>
          </a:bodyPr>
          <a:p>
            <a:pPr lvl="0" algn="r">
              <a:lnSpc>
                <a:spcPct val="130000"/>
              </a:lnSpc>
            </a:pPr>
            <a:r>
              <a:rPr lang="zh-CN" sz="2800" dirty="0">
                <a:solidFill>
                  <a:schemeClr val="tx1">
                    <a:lumMod val="85000"/>
                    <a:lumOff val="15000"/>
                  </a:schemeClr>
                </a:solidFill>
                <a:latin typeface="+mn-ea"/>
              </a:rPr>
              <a:t>一个字：准！</a:t>
            </a:r>
            <a:endParaRPr lang="zh-CN" sz="2800" dirty="0">
              <a:solidFill>
                <a:schemeClr val="tx1">
                  <a:lumMod val="85000"/>
                  <a:lumOff val="15000"/>
                </a:schemeClr>
              </a:solidFill>
              <a:latin typeface="+mn-ea"/>
            </a:endParaRPr>
          </a:p>
        </p:txBody>
      </p:sp>
      <p:sp>
        <p:nvSpPr>
          <p:cNvPr id="8" name="矩形 7"/>
          <p:cNvSpPr/>
          <p:nvPr/>
        </p:nvSpPr>
        <p:spPr>
          <a:xfrm>
            <a:off x="1095815" y="4357924"/>
            <a:ext cx="2976880" cy="553085"/>
          </a:xfrm>
          <a:prstGeom prst="rect">
            <a:avLst/>
          </a:prstGeom>
        </p:spPr>
        <p:txBody>
          <a:bodyPr wrap="none">
            <a:spAutoFit/>
          </a:bodyPr>
          <a:p>
            <a:pPr algn="r">
              <a:lnSpc>
                <a:spcPct val="150000"/>
              </a:lnSpc>
            </a:pPr>
            <a:r>
              <a:rPr lang="zh-CN" sz="2000" b="1" dirty="0" smtClean="0">
                <a:solidFill>
                  <a:schemeClr val="accent1">
                    <a:lumMod val="50000"/>
                  </a:schemeClr>
                </a:solidFill>
              </a:rPr>
              <a:t>自动的反向传播优化算法</a:t>
            </a:r>
            <a:endParaRPr lang="zh-CN" sz="2000" b="1" dirty="0" smtClean="0">
              <a:solidFill>
                <a:schemeClr val="accent1">
                  <a:lumMod val="50000"/>
                </a:schemeClr>
              </a:solidFill>
            </a:endParaRPr>
          </a:p>
        </p:txBody>
      </p:sp>
      <p:sp>
        <p:nvSpPr>
          <p:cNvPr id="10" name="文本框 9"/>
          <p:cNvSpPr txBox="1"/>
          <p:nvPr/>
        </p:nvSpPr>
        <p:spPr>
          <a:xfrm>
            <a:off x="898525" y="6102350"/>
            <a:ext cx="10605135" cy="450850"/>
          </a:xfrm>
          <a:prstGeom prst="rect">
            <a:avLst/>
          </a:prstGeom>
          <a:noFill/>
        </p:spPr>
        <p:txBody>
          <a:bodyPr wrap="square" rtlCol="0" anchor="t">
            <a:spAutoFit/>
          </a:bodyPr>
          <a:p>
            <a:pPr lvl="0" algn="ctr">
              <a:lnSpc>
                <a:spcPct val="130000"/>
              </a:lnSpc>
            </a:pPr>
            <a:r>
              <a:rPr lang="zh-CN" altLang="en-US" dirty="0">
                <a:solidFill>
                  <a:schemeClr val="tx1">
                    <a:lumMod val="85000"/>
                    <a:lumOff val="15000"/>
                  </a:schemeClr>
                </a:solidFill>
                <a:latin typeface="+mn-ea"/>
                <a:sym typeface="+mn-ea"/>
              </a:rPr>
              <a:t>代码托管地址：</a:t>
            </a:r>
            <a:r>
              <a:rPr lang="en-US" altLang="zh-CN" dirty="0">
                <a:solidFill>
                  <a:schemeClr val="tx1">
                    <a:lumMod val="85000"/>
                    <a:lumOff val="15000"/>
                  </a:schemeClr>
                </a:solidFill>
                <a:latin typeface="+mn-ea"/>
                <a:sym typeface="+mn-ea"/>
              </a:rPr>
              <a:t>https://github.com/noahziheng/mnist-wechat-demo</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sym typeface="+mn-ea"/>
              </a:rPr>
              <a:t>延伸参考</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5074285" cy="572770"/>
          </a:xfrm>
        </p:spPr>
        <p:txBody>
          <a:bodyPr/>
          <a:lstStyle/>
          <a:p>
            <a:r>
              <a:rPr kumimoji="1" lang="en-US" altLang="zh-CN" dirty="0" smtClean="0"/>
              <a:t>05</a:t>
            </a:r>
            <a:r>
              <a:rPr kumimoji="1" lang="zh-CN" altLang="en-US" dirty="0" smtClean="0"/>
              <a:t> </a:t>
            </a:r>
            <a:r>
              <a:rPr kumimoji="1" lang="zh-CN" altLang="en-US" dirty="0">
                <a:sym typeface="+mn-ea"/>
              </a:rPr>
              <a:t>延伸参考 </a:t>
            </a:r>
            <a:r>
              <a:rPr kumimoji="1" lang="zh-CN" altLang="en-US" dirty="0">
                <a:solidFill>
                  <a:schemeClr val="accent6"/>
                </a:solidFill>
                <a:sym typeface="+mn-ea"/>
              </a:rPr>
              <a:t>现代人工智能结构</a:t>
            </a:r>
            <a:endParaRPr kumimoji="1" lang="zh-CN" altLang="en-US" dirty="0">
              <a:solidFill>
                <a:schemeClr val="accent6"/>
              </a:solidFill>
              <a:sym typeface="+mn-ea"/>
            </a:endParaRPr>
          </a:p>
        </p:txBody>
      </p:sp>
      <p:grpSp>
        <p:nvGrpSpPr>
          <p:cNvPr id="16" name="组 15"/>
          <p:cNvGrpSpPr/>
          <p:nvPr/>
        </p:nvGrpSpPr>
        <p:grpSpPr>
          <a:xfrm>
            <a:off x="6695769" y="5169804"/>
            <a:ext cx="5496232" cy="1147422"/>
            <a:chOff x="6695769" y="5169804"/>
            <a:chExt cx="5496232" cy="1147422"/>
          </a:xfrm>
        </p:grpSpPr>
        <p:sp>
          <p:nvSpPr>
            <p:cNvPr id="28" name="立方体 27"/>
            <p:cNvSpPr/>
            <p:nvPr/>
          </p:nvSpPr>
          <p:spPr>
            <a:xfrm>
              <a:off x="6695769" y="5169804"/>
              <a:ext cx="5496232" cy="1147422"/>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p:nvSpPr>
          <p:spPr>
            <a:xfrm>
              <a:off x="6948345" y="5466516"/>
              <a:ext cx="2011680" cy="645160"/>
            </a:xfrm>
            <a:prstGeom prst="rect">
              <a:avLst/>
            </a:prstGeom>
          </p:spPr>
          <p:txBody>
            <a:bodyPr wrap="none">
              <a:spAutoFit/>
            </a:bodyPr>
            <a:lstStyle/>
            <a:p>
              <a:pPr algn="l">
                <a:lnSpc>
                  <a:spcPct val="150000"/>
                </a:lnSpc>
              </a:pPr>
              <a:r>
                <a:rPr kumimoji="1" lang="zh-CN" altLang="en-US" sz="2400" b="1" dirty="0">
                  <a:solidFill>
                    <a:schemeClr val="bg1"/>
                  </a:solidFill>
                  <a:sym typeface="+mn-ea"/>
                </a:rPr>
                <a:t>底层智能框架</a:t>
              </a:r>
              <a:endParaRPr kumimoji="1" lang="zh-CN" altLang="en-US" sz="2400" b="1" baseline="30000" dirty="0">
                <a:solidFill>
                  <a:schemeClr val="bg1"/>
                </a:solidFill>
                <a:sym typeface="+mn-ea"/>
              </a:endParaRPr>
            </a:p>
          </p:txBody>
        </p:sp>
      </p:grpSp>
      <p:grpSp>
        <p:nvGrpSpPr>
          <p:cNvPr id="20" name="组 19"/>
          <p:cNvGrpSpPr/>
          <p:nvPr/>
        </p:nvGrpSpPr>
        <p:grpSpPr>
          <a:xfrm>
            <a:off x="7343053" y="4184942"/>
            <a:ext cx="4848948" cy="1147422"/>
            <a:chOff x="7343053" y="4184942"/>
            <a:chExt cx="4848948" cy="1147422"/>
          </a:xfrm>
        </p:grpSpPr>
        <p:sp>
          <p:nvSpPr>
            <p:cNvPr id="30" name="立方体 29"/>
            <p:cNvSpPr/>
            <p:nvPr/>
          </p:nvSpPr>
          <p:spPr>
            <a:xfrm>
              <a:off x="7343053" y="4184942"/>
              <a:ext cx="4848948" cy="1147422"/>
            </a:xfrm>
            <a:prstGeom prst="cube">
              <a:avLst>
                <a:gd name="adj" fmla="val 1420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p:nvSpPr>
          <p:spPr>
            <a:xfrm>
              <a:off x="7498525" y="4481654"/>
              <a:ext cx="1402080" cy="645160"/>
            </a:xfrm>
            <a:prstGeom prst="rect">
              <a:avLst/>
            </a:prstGeom>
          </p:spPr>
          <p:txBody>
            <a:bodyPr wrap="none">
              <a:spAutoFit/>
            </a:bodyPr>
            <a:lstStyle/>
            <a:p>
              <a:pPr>
                <a:lnSpc>
                  <a:spcPct val="150000"/>
                </a:lnSpc>
              </a:pPr>
              <a:r>
                <a:rPr lang="zh-CN" altLang="en-US" sz="2400" b="1" dirty="0" smtClean="0">
                  <a:solidFill>
                    <a:schemeClr val="bg1"/>
                  </a:solidFill>
                </a:rPr>
                <a:t>中层封装</a:t>
              </a:r>
              <a:endParaRPr lang="zh-CN" altLang="en-US" sz="2400" b="1" dirty="0" smtClean="0">
                <a:solidFill>
                  <a:schemeClr val="bg1"/>
                </a:solidFill>
              </a:endParaRPr>
            </a:p>
          </p:txBody>
        </p:sp>
      </p:grpSp>
      <p:grpSp>
        <p:nvGrpSpPr>
          <p:cNvPr id="21" name="组 20"/>
          <p:cNvGrpSpPr/>
          <p:nvPr/>
        </p:nvGrpSpPr>
        <p:grpSpPr>
          <a:xfrm>
            <a:off x="7922200" y="3217771"/>
            <a:ext cx="4269800" cy="1147422"/>
            <a:chOff x="7922200" y="3217771"/>
            <a:chExt cx="4269800" cy="1147422"/>
          </a:xfrm>
        </p:grpSpPr>
        <p:sp>
          <p:nvSpPr>
            <p:cNvPr id="36" name="立方体 35"/>
            <p:cNvSpPr/>
            <p:nvPr/>
          </p:nvSpPr>
          <p:spPr>
            <a:xfrm>
              <a:off x="7922200" y="3217771"/>
              <a:ext cx="4269800" cy="1147422"/>
            </a:xfrm>
            <a:prstGeom prst="cube">
              <a:avLst>
                <a:gd name="adj" fmla="val 14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p:nvSpPr>
          <p:spPr>
            <a:xfrm>
              <a:off x="8136620" y="3514483"/>
              <a:ext cx="1402080" cy="645160"/>
            </a:xfrm>
            <a:prstGeom prst="rect">
              <a:avLst/>
            </a:prstGeom>
          </p:spPr>
          <p:txBody>
            <a:bodyPr wrap="none">
              <a:spAutoFit/>
            </a:bodyPr>
            <a:lstStyle/>
            <a:p>
              <a:pPr>
                <a:lnSpc>
                  <a:spcPct val="150000"/>
                </a:lnSpc>
              </a:pPr>
              <a:r>
                <a:rPr lang="zh-CN" altLang="en-US" sz="2400" b="1" dirty="0">
                  <a:solidFill>
                    <a:schemeClr val="bg1"/>
                  </a:solidFill>
                </a:rPr>
                <a:t>用户界面</a:t>
              </a:r>
              <a:endParaRPr lang="zh-CN" altLang="en-US" sz="2400" b="1" dirty="0">
                <a:solidFill>
                  <a:schemeClr val="bg1"/>
                </a:solidFill>
              </a:endParaRPr>
            </a:p>
          </p:txBody>
        </p:sp>
      </p:grpSp>
      <p:grpSp>
        <p:nvGrpSpPr>
          <p:cNvPr id="22" name="组 21"/>
          <p:cNvGrpSpPr/>
          <p:nvPr/>
        </p:nvGrpSpPr>
        <p:grpSpPr>
          <a:xfrm>
            <a:off x="8637619" y="2241755"/>
            <a:ext cx="3554379" cy="1147422"/>
            <a:chOff x="8637619" y="2241755"/>
            <a:chExt cx="3554379" cy="1147422"/>
          </a:xfrm>
        </p:grpSpPr>
        <p:sp>
          <p:nvSpPr>
            <p:cNvPr id="37" name="立方体 36"/>
            <p:cNvSpPr/>
            <p:nvPr/>
          </p:nvSpPr>
          <p:spPr>
            <a:xfrm>
              <a:off x="8637619" y="2241755"/>
              <a:ext cx="3554379" cy="1147422"/>
            </a:xfrm>
            <a:prstGeom prst="cube">
              <a:avLst>
                <a:gd name="adj" fmla="val 142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p:nvSpPr>
          <p:spPr>
            <a:xfrm>
              <a:off x="8828775" y="2538467"/>
              <a:ext cx="1198880" cy="553085"/>
            </a:xfrm>
            <a:prstGeom prst="rect">
              <a:avLst/>
            </a:prstGeom>
          </p:spPr>
          <p:txBody>
            <a:bodyPr wrap="none">
              <a:spAutoFit/>
            </a:bodyPr>
            <a:lstStyle/>
            <a:p>
              <a:pPr>
                <a:lnSpc>
                  <a:spcPct val="150000"/>
                </a:lnSpc>
              </a:pPr>
              <a:r>
                <a:rPr lang="zh-CN" sz="2000" b="1" dirty="0" smtClean="0">
                  <a:solidFill>
                    <a:schemeClr val="bg1"/>
                  </a:solidFill>
                </a:rPr>
                <a:t>上层应用</a:t>
              </a:r>
              <a:endParaRPr lang="zh-CN" sz="2000" b="1" dirty="0">
                <a:solidFill>
                  <a:schemeClr val="bg1"/>
                </a:solidFill>
              </a:endParaRPr>
            </a:p>
          </p:txBody>
        </p:sp>
      </p:grpSp>
      <p:sp>
        <p:nvSpPr>
          <p:cNvPr id="53" name="矩形 52"/>
          <p:cNvSpPr/>
          <p:nvPr/>
        </p:nvSpPr>
        <p:spPr>
          <a:xfrm>
            <a:off x="168275" y="5466715"/>
            <a:ext cx="6236970" cy="645160"/>
          </a:xfrm>
          <a:prstGeom prst="rect">
            <a:avLst/>
          </a:prstGeom>
        </p:spPr>
        <p:txBody>
          <a:bodyPr wrap="none">
            <a:spAutoFit/>
          </a:bodyPr>
          <a:lstStyle/>
          <a:p>
            <a:pPr algn="r">
              <a:lnSpc>
                <a:spcPct val="150000"/>
              </a:lnSpc>
            </a:pPr>
            <a:r>
              <a:rPr sz="2400" dirty="0" smtClean="0">
                <a:solidFill>
                  <a:schemeClr val="accent1">
                    <a:lumMod val="50000"/>
                  </a:schemeClr>
                </a:solidFill>
              </a:rPr>
              <a:t>Google</a:t>
            </a:r>
            <a:r>
              <a:rPr sz="2400" baseline="30000" dirty="0" smtClean="0">
                <a:solidFill>
                  <a:schemeClr val="accent1">
                    <a:lumMod val="50000"/>
                  </a:schemeClr>
                </a:solidFill>
              </a:rPr>
              <a:t>®</a:t>
            </a:r>
            <a:r>
              <a:rPr sz="2400" dirty="0" smtClean="0">
                <a:solidFill>
                  <a:schemeClr val="accent1">
                    <a:lumMod val="50000"/>
                  </a:schemeClr>
                </a:solidFill>
              </a:rPr>
              <a:t> Tensorflow</a:t>
            </a:r>
            <a:r>
              <a:rPr sz="2400" baseline="30000" dirty="0" smtClean="0">
                <a:solidFill>
                  <a:schemeClr val="accent1">
                    <a:lumMod val="50000"/>
                  </a:schemeClr>
                </a:solidFill>
              </a:rPr>
              <a:t>™</a:t>
            </a:r>
            <a:r>
              <a:rPr sz="2400" dirty="0" smtClean="0">
                <a:solidFill>
                  <a:schemeClr val="accent1">
                    <a:lumMod val="50000"/>
                  </a:schemeClr>
                </a:solidFill>
              </a:rPr>
              <a:t>   </a:t>
            </a:r>
            <a:r>
              <a:rPr lang="en-US" sz="2400" dirty="0" smtClean="0">
                <a:solidFill>
                  <a:schemeClr val="accent1">
                    <a:lumMod val="50000"/>
                  </a:schemeClr>
                </a:solidFill>
              </a:rPr>
              <a:t>T</a:t>
            </a:r>
            <a:r>
              <a:rPr sz="2400" dirty="0" smtClean="0">
                <a:solidFill>
                  <a:schemeClr val="accent1">
                    <a:lumMod val="50000"/>
                  </a:schemeClr>
                </a:solidFill>
              </a:rPr>
              <a:t>heano</a:t>
            </a:r>
            <a:r>
              <a:rPr sz="2400" dirty="0" smtClean="0">
                <a:solidFill>
                  <a:schemeClr val="accent1">
                    <a:lumMod val="50000"/>
                  </a:schemeClr>
                </a:solidFill>
              </a:rPr>
              <a:t>   </a:t>
            </a:r>
            <a:r>
              <a:rPr lang="en-US" altLang="zh-CN" sz="2400" dirty="0" smtClean="0">
                <a:solidFill>
                  <a:schemeClr val="accent1">
                    <a:lumMod val="50000"/>
                  </a:schemeClr>
                </a:solidFill>
              </a:rPr>
              <a:t>Matlab For Server</a:t>
            </a:r>
            <a:endParaRPr lang="en-US" altLang="zh-CN" sz="2400" dirty="0" smtClean="0">
              <a:solidFill>
                <a:schemeClr val="accent1">
                  <a:lumMod val="50000"/>
                </a:schemeClr>
              </a:solidFill>
            </a:endParaRPr>
          </a:p>
        </p:txBody>
      </p:sp>
      <p:sp>
        <p:nvSpPr>
          <p:cNvPr id="3" name="矩形 2"/>
          <p:cNvSpPr/>
          <p:nvPr/>
        </p:nvSpPr>
        <p:spPr>
          <a:xfrm>
            <a:off x="1705610" y="4436110"/>
            <a:ext cx="5242560" cy="645160"/>
          </a:xfrm>
          <a:prstGeom prst="rect">
            <a:avLst/>
          </a:prstGeom>
        </p:spPr>
        <p:txBody>
          <a:bodyPr wrap="none">
            <a:spAutoFit/>
          </a:bodyPr>
          <a:p>
            <a:pPr algn="r">
              <a:lnSpc>
                <a:spcPct val="150000"/>
              </a:lnSpc>
            </a:pPr>
            <a:r>
              <a:rPr lang="en-US" sz="2400" dirty="0" smtClean="0">
                <a:solidFill>
                  <a:srgbClr val="154E89"/>
                </a:solidFill>
              </a:rPr>
              <a:t>Keras</a:t>
            </a:r>
            <a:r>
              <a:rPr sz="2400" dirty="0" smtClean="0">
                <a:solidFill>
                  <a:srgbClr val="154E89"/>
                </a:solidFill>
              </a:rPr>
              <a:t>    </a:t>
            </a:r>
            <a:r>
              <a:rPr lang="en-US" sz="2400" dirty="0" smtClean="0">
                <a:solidFill>
                  <a:srgbClr val="154E89"/>
                </a:solidFill>
              </a:rPr>
              <a:t>Caffe    Matconv(</a:t>
            </a:r>
            <a:r>
              <a:rPr lang="zh-CN" altLang="en-US" sz="2400" b="1" dirty="0" smtClean="0">
                <a:solidFill>
                  <a:srgbClr val="154E89"/>
                </a:solidFill>
              </a:rPr>
              <a:t>剑桥</a:t>
            </a:r>
            <a:r>
              <a:rPr lang="en-US" altLang="zh-CN" sz="2400" b="1" dirty="0" smtClean="0">
                <a:solidFill>
                  <a:srgbClr val="154E89"/>
                </a:solidFill>
              </a:rPr>
              <a:t>)   </a:t>
            </a:r>
            <a:r>
              <a:rPr lang="zh-CN" altLang="en-US" sz="2400" b="1" dirty="0" smtClean="0">
                <a:solidFill>
                  <a:srgbClr val="154E89"/>
                </a:solidFill>
              </a:rPr>
              <a:t>私有框架</a:t>
            </a:r>
            <a:endParaRPr lang="zh-CN" altLang="en-US" sz="2400" b="1" dirty="0" smtClean="0">
              <a:solidFill>
                <a:srgbClr val="154E89"/>
              </a:solidFill>
            </a:endParaRPr>
          </a:p>
        </p:txBody>
      </p:sp>
      <p:sp>
        <p:nvSpPr>
          <p:cNvPr id="5" name="矩形 4"/>
          <p:cNvSpPr/>
          <p:nvPr/>
        </p:nvSpPr>
        <p:spPr>
          <a:xfrm>
            <a:off x="1456055" y="3514725"/>
            <a:ext cx="6165215" cy="553085"/>
          </a:xfrm>
          <a:prstGeom prst="rect">
            <a:avLst/>
          </a:prstGeom>
        </p:spPr>
        <p:txBody>
          <a:bodyPr wrap="none">
            <a:spAutoFit/>
          </a:bodyPr>
          <a:p>
            <a:pPr algn="r">
              <a:lnSpc>
                <a:spcPct val="150000"/>
              </a:lnSpc>
            </a:pPr>
            <a:r>
              <a:rPr lang="en-US" sz="2000" b="1" dirty="0" smtClean="0">
                <a:solidFill>
                  <a:srgbClr val="1C68B6"/>
                </a:solidFill>
                <a:latin typeface="微软雅黑" panose="020B0503020204020204" charset="-122"/>
                <a:ea typeface="微软雅黑" panose="020B0503020204020204" charset="-122"/>
              </a:rPr>
              <a:t>Restful API   </a:t>
            </a:r>
            <a:r>
              <a:rPr lang="zh-CN" altLang="en-US" sz="2000" b="1" dirty="0" smtClean="0">
                <a:solidFill>
                  <a:srgbClr val="1C68B6"/>
                </a:solidFill>
                <a:latin typeface="微软雅黑" panose="020B0503020204020204" charset="-122"/>
                <a:ea typeface="微软雅黑" panose="020B0503020204020204" charset="-122"/>
              </a:rPr>
              <a:t>泛前端体系（</a:t>
            </a:r>
            <a:r>
              <a:rPr lang="en-US" altLang="zh-CN" sz="2000" b="1" dirty="0" smtClean="0">
                <a:solidFill>
                  <a:srgbClr val="1C68B6"/>
                </a:solidFill>
                <a:latin typeface="微软雅黑" panose="020B0503020204020204" charset="-122"/>
                <a:ea typeface="微软雅黑" panose="020B0503020204020204" charset="-122"/>
              </a:rPr>
              <a:t>Web</a:t>
            </a:r>
            <a:r>
              <a:rPr lang="zh-CN" altLang="en-US" sz="2000" b="1" dirty="0" smtClean="0">
                <a:solidFill>
                  <a:srgbClr val="1C68B6"/>
                </a:solidFill>
                <a:latin typeface="微软雅黑" panose="020B0503020204020204" charset="-122"/>
                <a:ea typeface="微软雅黑" panose="020B0503020204020204" charset="-122"/>
              </a:rPr>
              <a:t>、</a:t>
            </a:r>
            <a:r>
              <a:rPr lang="en-US" altLang="zh-CN" sz="2000" b="1" dirty="0" smtClean="0">
                <a:solidFill>
                  <a:srgbClr val="1C68B6"/>
                </a:solidFill>
                <a:latin typeface="微软雅黑" panose="020B0503020204020204" charset="-122"/>
                <a:ea typeface="微软雅黑" panose="020B0503020204020204" charset="-122"/>
              </a:rPr>
              <a:t>iOS</a:t>
            </a:r>
            <a:r>
              <a:rPr lang="zh-CN" altLang="en-US" sz="2000" b="1" dirty="0" smtClean="0">
                <a:solidFill>
                  <a:srgbClr val="1C68B6"/>
                </a:solidFill>
                <a:latin typeface="微软雅黑" panose="020B0503020204020204" charset="-122"/>
                <a:ea typeface="微软雅黑" panose="020B0503020204020204" charset="-122"/>
              </a:rPr>
              <a:t>、</a:t>
            </a:r>
            <a:r>
              <a:rPr lang="en-US" altLang="zh-CN" sz="2000" b="1" dirty="0" smtClean="0">
                <a:solidFill>
                  <a:srgbClr val="1C68B6"/>
                </a:solidFill>
                <a:latin typeface="微软雅黑" panose="020B0503020204020204" charset="-122"/>
                <a:ea typeface="微软雅黑" panose="020B0503020204020204" charset="-122"/>
              </a:rPr>
              <a:t>Android</a:t>
            </a:r>
            <a:r>
              <a:rPr lang="zh-CN" altLang="en-US" sz="2000" b="1" dirty="0" smtClean="0">
                <a:solidFill>
                  <a:srgbClr val="1C68B6"/>
                </a:solidFill>
                <a:latin typeface="微软雅黑" panose="020B0503020204020204" charset="-122"/>
                <a:ea typeface="微软雅黑" panose="020B0503020204020204" charset="-122"/>
              </a:rPr>
              <a:t>）</a:t>
            </a:r>
            <a:endParaRPr lang="zh-CN" altLang="en-US" sz="2000" b="1" dirty="0" smtClean="0">
              <a:solidFill>
                <a:srgbClr val="1C68B6"/>
              </a:solidFill>
              <a:latin typeface="微软雅黑" panose="020B0503020204020204" charset="-122"/>
              <a:ea typeface="微软雅黑" panose="020B0503020204020204" charset="-122"/>
            </a:endParaRPr>
          </a:p>
        </p:txBody>
      </p:sp>
      <p:sp>
        <p:nvSpPr>
          <p:cNvPr id="6" name="矩形 5"/>
          <p:cNvSpPr/>
          <p:nvPr/>
        </p:nvSpPr>
        <p:spPr>
          <a:xfrm>
            <a:off x="909320" y="2493010"/>
            <a:ext cx="7424420" cy="645160"/>
          </a:xfrm>
          <a:prstGeom prst="rect">
            <a:avLst/>
          </a:prstGeom>
        </p:spPr>
        <p:txBody>
          <a:bodyPr wrap="none">
            <a:spAutoFit/>
          </a:bodyPr>
          <a:p>
            <a:pPr algn="r">
              <a:lnSpc>
                <a:spcPct val="150000"/>
              </a:lnSpc>
            </a:pPr>
            <a:r>
              <a:rPr sz="2400" dirty="0" smtClean="0">
                <a:solidFill>
                  <a:srgbClr val="63A4E7"/>
                </a:solidFill>
              </a:rPr>
              <a:t>Google</a:t>
            </a:r>
            <a:r>
              <a:rPr sz="2400" baseline="30000" dirty="0" smtClean="0">
                <a:solidFill>
                  <a:srgbClr val="63A4E7"/>
                </a:solidFill>
              </a:rPr>
              <a:t>®</a:t>
            </a:r>
            <a:r>
              <a:rPr sz="2400" dirty="0" smtClean="0">
                <a:solidFill>
                  <a:srgbClr val="63A4E7"/>
                </a:solidFill>
              </a:rPr>
              <a:t> </a:t>
            </a:r>
            <a:r>
              <a:rPr lang="en-US" sz="2400" dirty="0" smtClean="0">
                <a:solidFill>
                  <a:srgbClr val="63A4E7"/>
                </a:solidFill>
              </a:rPr>
              <a:t>Alpha Go (Zero)</a:t>
            </a:r>
            <a:r>
              <a:rPr sz="2400" dirty="0" smtClean="0">
                <a:solidFill>
                  <a:srgbClr val="63A4E7"/>
                </a:solidFill>
              </a:rPr>
              <a:t>    </a:t>
            </a:r>
            <a:r>
              <a:rPr lang="en-US" sz="2400" dirty="0" smtClean="0">
                <a:solidFill>
                  <a:srgbClr val="63A4E7"/>
                </a:solidFill>
              </a:rPr>
              <a:t>Alibaba</a:t>
            </a:r>
            <a:r>
              <a:rPr sz="2400" baseline="30000" dirty="0" smtClean="0">
                <a:solidFill>
                  <a:srgbClr val="63A4E7"/>
                </a:solidFill>
                <a:sym typeface="+mn-ea"/>
              </a:rPr>
              <a:t>®</a:t>
            </a:r>
            <a:r>
              <a:rPr lang="en-US" sz="2400" dirty="0" smtClean="0">
                <a:solidFill>
                  <a:srgbClr val="63A4E7"/>
                </a:solidFill>
              </a:rPr>
              <a:t> Taobao   Twitter</a:t>
            </a:r>
            <a:r>
              <a:rPr sz="2400" baseline="30000" dirty="0" smtClean="0">
                <a:solidFill>
                  <a:srgbClr val="63A4E7"/>
                </a:solidFill>
                <a:sym typeface="+mn-ea"/>
              </a:rPr>
              <a:t>®</a:t>
            </a:r>
            <a:r>
              <a:rPr lang="en-US" sz="2400" dirty="0" smtClean="0">
                <a:solidFill>
                  <a:srgbClr val="63A4E7"/>
                </a:solidFill>
                <a:sym typeface="+mn-ea"/>
              </a:rPr>
              <a:t> </a:t>
            </a:r>
            <a:r>
              <a:rPr lang="en-US" sz="2400" dirty="0" smtClean="0">
                <a:solidFill>
                  <a:srgbClr val="63A4E7"/>
                </a:solidFill>
              </a:rPr>
              <a:t>Tweet</a:t>
            </a:r>
            <a:endParaRPr lang="en-US" sz="2400" dirty="0" smtClean="0">
              <a:solidFill>
                <a:srgbClr val="63A4E7"/>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6518884" y="2680184"/>
            <a:ext cx="967441" cy="664077"/>
          </a:xfrm>
        </p:spPr>
        <p:txBody>
          <a:bodyPr/>
          <a:lstStyle/>
          <a:p>
            <a:r>
              <a:rPr kumimoji="1" lang="en-US" altLang="zh-CN" dirty="0" smtClean="0"/>
              <a:t>01</a:t>
            </a:r>
            <a:endParaRPr kumimoji="1" lang="zh-CN" altLang="en-US" dirty="0"/>
          </a:p>
        </p:txBody>
      </p:sp>
      <p:sp>
        <p:nvSpPr>
          <p:cNvPr id="3" name="文本占位符 2"/>
          <p:cNvSpPr>
            <a:spLocks noGrp="1"/>
          </p:cNvSpPr>
          <p:nvPr>
            <p:ph type="body" sz="quarter" idx="12"/>
          </p:nvPr>
        </p:nvSpPr>
        <p:spPr>
          <a:xfrm>
            <a:off x="7486325" y="2680184"/>
            <a:ext cx="3360592" cy="664077"/>
          </a:xfrm>
        </p:spPr>
        <p:txBody>
          <a:bodyPr/>
          <a:lstStyle/>
          <a:p>
            <a:r>
              <a:rPr kumimoji="1" lang="en-US" altLang="zh-CN" b="0" dirty="0" smtClean="0"/>
              <a:t>MNIST </a:t>
            </a:r>
            <a:r>
              <a:rPr kumimoji="1" lang="zh-CN" altLang="en-US" dirty="0" smtClean="0"/>
              <a:t>简介</a:t>
            </a:r>
            <a:endParaRPr kumimoji="1" lang="zh-CN" altLang="en-US" dirty="0" smtClean="0"/>
          </a:p>
        </p:txBody>
      </p:sp>
      <p:sp>
        <p:nvSpPr>
          <p:cNvPr id="4" name="文本占位符 3"/>
          <p:cNvSpPr>
            <a:spLocks noGrp="1"/>
          </p:cNvSpPr>
          <p:nvPr>
            <p:ph type="body" sz="quarter" idx="17"/>
          </p:nvPr>
        </p:nvSpPr>
        <p:spPr/>
        <p:txBody>
          <a:bodyPr/>
          <a:lstStyle/>
          <a:p>
            <a:r>
              <a:rPr kumimoji="1" lang="en-US" altLang="zh-CN" dirty="0" smtClean="0"/>
              <a:t>CONTENTS</a:t>
            </a:r>
            <a:endParaRPr kumimoji="1" lang="zh-CN" altLang="en-US" dirty="0"/>
          </a:p>
        </p:txBody>
      </p:sp>
      <p:sp>
        <p:nvSpPr>
          <p:cNvPr id="5" name="文本占位符 4"/>
          <p:cNvSpPr>
            <a:spLocks noGrp="1"/>
          </p:cNvSpPr>
          <p:nvPr>
            <p:ph type="body" sz="quarter" idx="18"/>
          </p:nvPr>
        </p:nvSpPr>
        <p:spPr>
          <a:xfrm>
            <a:off x="6518884" y="3348552"/>
            <a:ext cx="967441" cy="664077"/>
          </a:xfrm>
        </p:spPr>
        <p:txBody>
          <a:bodyPr/>
          <a:lstStyle/>
          <a:p>
            <a:r>
              <a:rPr kumimoji="1" lang="en-US" altLang="zh-CN" dirty="0" smtClean="0"/>
              <a:t>02</a:t>
            </a:r>
            <a:endParaRPr kumimoji="1" lang="zh-CN" altLang="en-US" dirty="0"/>
          </a:p>
        </p:txBody>
      </p:sp>
      <p:sp>
        <p:nvSpPr>
          <p:cNvPr id="6" name="文本占位符 5"/>
          <p:cNvSpPr>
            <a:spLocks noGrp="1"/>
          </p:cNvSpPr>
          <p:nvPr>
            <p:ph type="body" sz="quarter" idx="19"/>
          </p:nvPr>
        </p:nvSpPr>
        <p:spPr>
          <a:xfrm>
            <a:off x="7486325" y="3348552"/>
            <a:ext cx="3360592" cy="664077"/>
          </a:xfrm>
        </p:spPr>
        <p:txBody>
          <a:bodyPr/>
          <a:lstStyle/>
          <a:p>
            <a:r>
              <a:rPr kumimoji="1" lang="zh-CN" dirty="0" smtClean="0"/>
              <a:t>识别数字分析</a:t>
            </a:r>
            <a:endParaRPr kumimoji="1" lang="zh-CN" dirty="0" smtClean="0"/>
          </a:p>
        </p:txBody>
      </p:sp>
      <p:sp>
        <p:nvSpPr>
          <p:cNvPr id="7" name="文本占位符 6"/>
          <p:cNvSpPr>
            <a:spLocks noGrp="1"/>
          </p:cNvSpPr>
          <p:nvPr>
            <p:ph type="body" sz="quarter" idx="20"/>
          </p:nvPr>
        </p:nvSpPr>
        <p:spPr>
          <a:xfrm>
            <a:off x="6518884" y="4016920"/>
            <a:ext cx="967441" cy="664077"/>
          </a:xfrm>
        </p:spPr>
        <p:txBody>
          <a:bodyPr/>
          <a:lstStyle/>
          <a:p>
            <a:r>
              <a:rPr kumimoji="1" lang="en-US" altLang="zh-CN" dirty="0" smtClean="0"/>
              <a:t>03</a:t>
            </a:r>
            <a:endParaRPr kumimoji="1" lang="zh-CN" altLang="en-US" dirty="0"/>
          </a:p>
        </p:txBody>
      </p:sp>
      <p:sp>
        <p:nvSpPr>
          <p:cNvPr id="8" name="文本占位符 7"/>
          <p:cNvSpPr>
            <a:spLocks noGrp="1"/>
          </p:cNvSpPr>
          <p:nvPr>
            <p:ph type="body" sz="quarter" idx="21"/>
          </p:nvPr>
        </p:nvSpPr>
        <p:spPr>
          <a:xfrm>
            <a:off x="7486325" y="4016920"/>
            <a:ext cx="3360592" cy="664077"/>
          </a:xfrm>
        </p:spPr>
        <p:txBody>
          <a:bodyPr/>
          <a:lstStyle/>
          <a:p>
            <a:r>
              <a:rPr kumimoji="1" lang="en-US" altLang="zh-CN" b="0" dirty="0" smtClean="0"/>
              <a:t>Matlab</a:t>
            </a:r>
            <a:r>
              <a:rPr kumimoji="1" lang="en-US" altLang="zh-CN" dirty="0" smtClean="0"/>
              <a:t> </a:t>
            </a:r>
            <a:r>
              <a:rPr kumimoji="1" lang="zh-CN" altLang="en-US" dirty="0" smtClean="0"/>
              <a:t>实现</a:t>
            </a:r>
            <a:endParaRPr kumimoji="1" lang="zh-CN" altLang="en-US" dirty="0" smtClean="0"/>
          </a:p>
        </p:txBody>
      </p:sp>
      <p:sp>
        <p:nvSpPr>
          <p:cNvPr id="9" name="文本占位符 8"/>
          <p:cNvSpPr>
            <a:spLocks noGrp="1"/>
          </p:cNvSpPr>
          <p:nvPr>
            <p:ph type="body" sz="quarter" idx="22"/>
          </p:nvPr>
        </p:nvSpPr>
        <p:spPr>
          <a:xfrm>
            <a:off x="6518884" y="4685288"/>
            <a:ext cx="967441" cy="664077"/>
          </a:xfrm>
        </p:spPr>
        <p:txBody>
          <a:bodyPr/>
          <a:lstStyle/>
          <a:p>
            <a:r>
              <a:rPr kumimoji="1" lang="en-US" altLang="zh-CN" dirty="0" smtClean="0"/>
              <a:t>04</a:t>
            </a:r>
            <a:endParaRPr kumimoji="1" lang="zh-CN" altLang="en-US" dirty="0"/>
          </a:p>
        </p:txBody>
      </p:sp>
      <p:sp>
        <p:nvSpPr>
          <p:cNvPr id="10" name="文本占位符 9"/>
          <p:cNvSpPr>
            <a:spLocks noGrp="1"/>
          </p:cNvSpPr>
          <p:nvPr>
            <p:ph type="body" sz="quarter" idx="23"/>
          </p:nvPr>
        </p:nvSpPr>
        <p:spPr>
          <a:xfrm>
            <a:off x="7486325" y="4685288"/>
            <a:ext cx="3360592" cy="664077"/>
          </a:xfrm>
        </p:spPr>
        <p:txBody>
          <a:bodyPr/>
          <a:lstStyle/>
          <a:p>
            <a:r>
              <a:rPr kumimoji="1" lang="en-US" altLang="zh-CN" b="0" dirty="0" smtClean="0">
                <a:sym typeface="+mn-ea"/>
              </a:rPr>
              <a:t>Google Tensorflow </a:t>
            </a:r>
            <a:r>
              <a:rPr kumimoji="1" lang="zh-CN" altLang="en-US" dirty="0" smtClean="0">
                <a:sym typeface="+mn-ea"/>
              </a:rPr>
              <a:t>实现</a:t>
            </a:r>
            <a:endParaRPr kumimoji="1" lang="zh-CN" altLang="en-US" dirty="0"/>
          </a:p>
        </p:txBody>
      </p:sp>
      <p:sp>
        <p:nvSpPr>
          <p:cNvPr id="11" name="文本占位符 10"/>
          <p:cNvSpPr>
            <a:spLocks noGrp="1"/>
          </p:cNvSpPr>
          <p:nvPr>
            <p:ph type="body" sz="quarter" idx="24"/>
          </p:nvPr>
        </p:nvSpPr>
        <p:spPr>
          <a:xfrm>
            <a:off x="6516642" y="5335727"/>
            <a:ext cx="967441" cy="664077"/>
          </a:xfrm>
        </p:spPr>
        <p:txBody>
          <a:bodyPr/>
          <a:lstStyle/>
          <a:p>
            <a:r>
              <a:rPr kumimoji="1" lang="en-US" altLang="zh-CN" dirty="0" smtClean="0"/>
              <a:t>05</a:t>
            </a:r>
            <a:endParaRPr kumimoji="1" lang="zh-CN" altLang="en-US" dirty="0"/>
          </a:p>
        </p:txBody>
      </p:sp>
      <p:sp>
        <p:nvSpPr>
          <p:cNvPr id="12" name="文本占位符 11"/>
          <p:cNvSpPr>
            <a:spLocks noGrp="1"/>
          </p:cNvSpPr>
          <p:nvPr>
            <p:ph type="body" sz="quarter" idx="25"/>
          </p:nvPr>
        </p:nvSpPr>
        <p:spPr>
          <a:xfrm>
            <a:off x="7484083" y="5335727"/>
            <a:ext cx="3360592" cy="664077"/>
          </a:xfrm>
        </p:spPr>
        <p:txBody>
          <a:bodyPr/>
          <a:lstStyle/>
          <a:p>
            <a:r>
              <a:rPr kumimoji="1" lang="zh-CN" altLang="en-US" dirty="0"/>
              <a:t>延伸参考</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9400" y="1198880"/>
            <a:ext cx="5699760" cy="572770"/>
          </a:xfrm>
        </p:spPr>
        <p:txBody>
          <a:bodyPr/>
          <a:lstStyle/>
          <a:p>
            <a:r>
              <a:rPr kumimoji="1" lang="en-US" altLang="zh-CN" dirty="0" smtClean="0"/>
              <a:t>05</a:t>
            </a:r>
            <a:r>
              <a:rPr kumimoji="1" lang="zh-CN" altLang="en-US" dirty="0" smtClean="0"/>
              <a:t> </a:t>
            </a:r>
            <a:r>
              <a:rPr kumimoji="1" lang="zh-CN" altLang="en-US" dirty="0">
                <a:sym typeface="+mn-ea"/>
              </a:rPr>
              <a:t>延伸参考 </a:t>
            </a:r>
            <a:r>
              <a:rPr kumimoji="1" lang="zh-CN" altLang="en-US" dirty="0">
                <a:solidFill>
                  <a:schemeClr val="accent6"/>
                </a:solidFill>
                <a:sym typeface="+mn-ea"/>
              </a:rPr>
              <a:t>资料来源</a:t>
            </a:r>
            <a:endParaRPr kumimoji="1" lang="zh-CN" altLang="en-US" dirty="0"/>
          </a:p>
        </p:txBody>
      </p:sp>
      <p:sp>
        <p:nvSpPr>
          <p:cNvPr id="6" name="文本框 5"/>
          <p:cNvSpPr txBox="1"/>
          <p:nvPr/>
        </p:nvSpPr>
        <p:spPr>
          <a:xfrm>
            <a:off x="951865" y="2089785"/>
            <a:ext cx="10287635" cy="3476625"/>
          </a:xfrm>
          <a:prstGeom prst="rect">
            <a:avLst/>
          </a:prstGeom>
          <a:noFill/>
        </p:spPr>
        <p:txBody>
          <a:bodyPr wrap="square" rtlCol="0" anchor="t">
            <a:spAutoFit/>
          </a:bodyPr>
          <a:p>
            <a:r>
              <a:rPr lang="en-US" altLang="zh-CN" sz="2000" b="1">
                <a:latin typeface="微软雅黑" panose="020B0503020204020204" charset="-122"/>
                <a:ea typeface="微软雅黑" panose="020B0503020204020204" charset="-122"/>
              </a:rPr>
              <a:t>Seminar Paper “Introduction to Neural Networks” By </a:t>
            </a:r>
            <a:r>
              <a:rPr lang="en-US" altLang="zh-CN" sz="2000" b="1">
                <a:latin typeface="微软雅黑" panose="020B0503020204020204" charset="-122"/>
                <a:ea typeface="微软雅黑" panose="020B0503020204020204" charset="-122"/>
                <a:sym typeface="+mn-ea"/>
              </a:rPr>
              <a:t>David Stutz</a:t>
            </a:r>
            <a:endParaRPr lang="en-US" altLang="zh-CN" sz="2400" b="1">
              <a:latin typeface="微软雅黑" panose="020B0503020204020204" charset="-122"/>
              <a:ea typeface="微软雅黑" panose="020B0503020204020204" charset="-122"/>
              <a:sym typeface="+mn-ea"/>
            </a:endParaRPr>
          </a:p>
          <a:p>
            <a:r>
              <a:rPr lang="en-US" altLang="zh-CN" sz="2000">
                <a:latin typeface="微软雅黑" panose="020B0503020204020204" charset="-122"/>
                <a:ea typeface="微软雅黑" panose="020B0503020204020204" charset="-122"/>
              </a:rPr>
              <a:t>//davidstutz.de/seminar-paper-introduction-neural-networks/</a:t>
            </a:r>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b="1">
                <a:latin typeface="微软雅黑" panose="020B0503020204020204" charset="-122"/>
                <a:ea typeface="微软雅黑" panose="020B0503020204020204" charset="-122"/>
              </a:rPr>
              <a:t>Tensorflow</a:t>
            </a:r>
            <a:r>
              <a:rPr lang="zh-CN" altLang="en-US" sz="2000" b="1" baseline="30000">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官方网站</a:t>
            </a: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//tensorflow.org</a:t>
            </a:r>
            <a:endParaRPr lang="en-US" altLang="zh-CN" sz="2000">
              <a:latin typeface="微软雅黑" panose="020B0503020204020204" charset="-122"/>
              <a:ea typeface="微软雅黑" panose="020B0503020204020204" charset="-122"/>
            </a:endParaRPr>
          </a:p>
          <a:p>
            <a:endParaRPr lang="en-US" altLang="zh-CN" sz="2000">
              <a:latin typeface="微软雅黑" panose="020B0503020204020204" charset="-122"/>
              <a:ea typeface="微软雅黑" panose="020B0503020204020204" charset="-122"/>
            </a:endParaRPr>
          </a:p>
          <a:p>
            <a:r>
              <a:rPr lang="en-US" altLang="zh-CN" sz="2000" b="1">
                <a:latin typeface="微软雅黑" panose="020B0503020204020204" charset="-122"/>
                <a:ea typeface="微软雅黑" panose="020B0503020204020204" charset="-122"/>
                <a:sym typeface="+mn-ea"/>
              </a:rPr>
              <a:t>Tensorflow</a:t>
            </a:r>
            <a:r>
              <a:rPr lang="zh-CN" altLang="en-US" sz="2000" b="1" baseline="30000">
                <a:latin typeface="微软雅黑" panose="020B0503020204020204" charset="-122"/>
                <a:ea typeface="微软雅黑" panose="020B0503020204020204" charset="-122"/>
                <a:sym typeface="+mn-ea"/>
              </a:rPr>
              <a:t>™ </a:t>
            </a:r>
            <a:r>
              <a:rPr lang="zh-CN" altLang="en-US" sz="2000" b="1">
                <a:latin typeface="微软雅黑" panose="020B0503020204020204" charset="-122"/>
                <a:ea typeface="微软雅黑" panose="020B0503020204020204" charset="-122"/>
                <a:sym typeface="+mn-ea"/>
              </a:rPr>
              <a:t>中文社区</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//tensorfly.cn</a:t>
            </a:r>
            <a:endParaRPr lang="en-US" altLang="zh-CN" sz="2000">
              <a:latin typeface="微软雅黑" panose="020B0503020204020204" charset="-122"/>
              <a:ea typeface="微软雅黑" panose="020B0503020204020204" charset="-122"/>
              <a:sym typeface="+mn-ea"/>
            </a:endParaRPr>
          </a:p>
          <a:p>
            <a:endParaRPr lang="en-US" altLang="zh-CN" sz="2000">
              <a:latin typeface="微软雅黑" panose="020B0503020204020204" charset="-122"/>
              <a:ea typeface="微软雅黑" panose="020B0503020204020204" charset="-122"/>
              <a:sym typeface="+mn-ea"/>
            </a:endParaRPr>
          </a:p>
          <a:p>
            <a:r>
              <a:rPr lang="en-US" altLang="zh-CN" sz="2000" b="1">
                <a:latin typeface="微软雅黑" panose="020B0503020204020204" charset="-122"/>
                <a:ea typeface="微软雅黑" panose="020B0503020204020204" charset="-122"/>
                <a:sym typeface="+mn-ea"/>
              </a:rPr>
              <a:t>人工智能与机器学习</a:t>
            </a:r>
            <a:r>
              <a:rPr lang="zh-CN" altLang="en-US" sz="2000" b="1">
                <a:latin typeface="微软雅黑" panose="020B0503020204020204" charset="-122"/>
                <a:ea typeface="微软雅黑" panose="020B0503020204020204" charset="-122"/>
                <a:sym typeface="+mn-ea"/>
              </a:rPr>
              <a:t>（南开大学 刘杰博士、教授） </a:t>
            </a:r>
            <a:r>
              <a:rPr lang="en-US" altLang="zh-CN" sz="2000" b="1">
                <a:latin typeface="微软雅黑" panose="020B0503020204020204" charset="-122"/>
                <a:ea typeface="微软雅黑" panose="020B0503020204020204" charset="-122"/>
                <a:sym typeface="+mn-ea"/>
              </a:rPr>
              <a:t>From GDG DevFest 2017 Tianjin</a:t>
            </a:r>
            <a:endParaRPr lang="en-US" altLang="zh-CN" sz="2000" b="1">
              <a:latin typeface="微软雅黑" panose="020B0503020204020204" charset="-122"/>
              <a:ea typeface="微软雅黑" panose="020B0503020204020204" charset="-122"/>
              <a:sym typeface="+mn-ea"/>
            </a:endParaRPr>
          </a:p>
          <a:p>
            <a:r>
              <a:rPr lang="en-US" altLang="zh-CN" sz="2000">
                <a:latin typeface="微软雅黑" panose="020B0503020204020204" charset="-122"/>
                <a:ea typeface="微软雅黑" panose="020B0503020204020204" charset="-122"/>
                <a:sym typeface="+mn-ea"/>
              </a:rPr>
              <a:t>//github.com/GDGTianjin/DevFest-2017/blob/master/人工智能与机器学习-刘杰.pdf</a:t>
            </a:r>
            <a:endParaRPr lang="en-US" altLang="zh-CN" sz="2000">
              <a:latin typeface="微软雅黑" panose="020B0503020204020204" charset="-122"/>
              <a:ea typeface="微软雅黑" panose="020B0503020204020204" charset="-122"/>
              <a:sym typeface="+mn-ea"/>
            </a:endParaRPr>
          </a:p>
          <a:p>
            <a:endParaRPr lang="en-US" altLang="zh-CN" sz="2000">
              <a:latin typeface="微软雅黑" panose="020B0503020204020204" charset="-122"/>
              <a:ea typeface="微软雅黑" panose="020B0503020204020204" charset="-122"/>
              <a:sym typeface="+mn-ea"/>
            </a:endParaRPr>
          </a:p>
          <a:p>
            <a:r>
              <a:rPr lang="en-US" altLang="zh-CN" sz="2000" b="1">
                <a:latin typeface="微软雅黑" panose="020B0503020204020204" charset="-122"/>
                <a:ea typeface="微软雅黑" panose="020B0503020204020204" charset="-122"/>
                <a:sym typeface="+mn-ea"/>
              </a:rPr>
              <a:t>Google Developers China</a:t>
            </a:r>
            <a:r>
              <a:rPr lang="zh-CN" altLang="en-US" sz="2000">
                <a:latin typeface="微软雅黑" panose="020B0503020204020204" charset="-122"/>
                <a:ea typeface="微软雅黑" panose="020B0503020204020204" charset="-122"/>
                <a:sym typeface="+mn-ea"/>
              </a:rPr>
              <a:t>：</a:t>
            </a:r>
            <a:r>
              <a:rPr lang="en-US" altLang="zh-CN" sz="2000">
                <a:latin typeface="微软雅黑" panose="020B0503020204020204" charset="-122"/>
                <a:ea typeface="微软雅黑" panose="020B0503020204020204" charset="-122"/>
                <a:sym typeface="+mn-ea"/>
              </a:rPr>
              <a:t>//developers.google.cn</a:t>
            </a:r>
            <a:endParaRPr lang="en-US" altLang="zh-CN" sz="2000">
              <a:latin typeface="微软雅黑" panose="020B0503020204020204" charset="-122"/>
              <a:ea typeface="微软雅黑" panose="020B0503020204020204" charset="-122"/>
              <a:sym typeface="+mn-ea"/>
            </a:endParaRPr>
          </a:p>
        </p:txBody>
      </p:sp>
      <p:sp>
        <p:nvSpPr>
          <p:cNvPr id="10" name="文本占位符 3"/>
          <p:cNvSpPr>
            <a:spLocks noGrp="1"/>
          </p:cNvSpPr>
          <p:nvPr/>
        </p:nvSpPr>
        <p:spPr>
          <a:xfrm>
            <a:off x="1273810" y="6004560"/>
            <a:ext cx="9966325" cy="3390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600" b="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charset="-122"/>
                <a:ea typeface="微软雅黑" panose="020B0503020204020204" charset="-122"/>
              </a:rPr>
              <a:t>PPT </a:t>
            </a:r>
            <a:r>
              <a:rPr lang="zh-CN" altLang="en-US" sz="2400" smtClean="0">
                <a:latin typeface="微软雅黑" panose="020B0503020204020204" charset="-122"/>
                <a:ea typeface="微软雅黑" panose="020B0503020204020204" charset="-122"/>
              </a:rPr>
              <a:t>下载地址</a:t>
            </a:r>
            <a:endParaRPr lang="zh-CN" altLang="en-US" sz="2400" smtClean="0">
              <a:latin typeface="微软雅黑" panose="020B0503020204020204" charset="-122"/>
              <a:ea typeface="微软雅黑" panose="020B0503020204020204" charset="-122"/>
            </a:endParaRPr>
          </a:p>
          <a:p>
            <a:r>
              <a:rPr lang="en-US" altLang="zh-CN" sz="2400" smtClean="0">
                <a:latin typeface="Malgun Gothic" panose="020B0503020000020004" charset="-127"/>
                <a:ea typeface="Malgun Gothic" panose="020B0503020000020004" charset="-127"/>
              </a:rPr>
              <a:t>https://github.com/noahziheng/mnist-wechat-demo/tree/master/PPT</a:t>
            </a:r>
            <a:endParaRPr lang="en-US" altLang="zh-CN" sz="2400" dirty="0" smtClean="0">
              <a:latin typeface="Malgun Gothic" panose="020B0503020000020004" charset="-127"/>
              <a:ea typeface="Malgun Gothic" panose="020B0503020000020004" charset="-127"/>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a:xfrm>
            <a:off x="6050915" y="2680335"/>
            <a:ext cx="1426845" cy="664210"/>
          </a:xfrm>
        </p:spPr>
        <p:txBody>
          <a:bodyPr/>
          <a:p>
            <a:pPr algn="r"/>
            <a:r>
              <a:rPr lang="zh-CN" altLang="en-US" sz="2800"/>
              <a:t>张奥</a:t>
            </a:r>
            <a:endParaRPr lang="zh-CN" altLang="en-US" sz="2800"/>
          </a:p>
        </p:txBody>
      </p:sp>
      <p:sp>
        <p:nvSpPr>
          <p:cNvPr id="3" name="文本占位符 2"/>
          <p:cNvSpPr>
            <a:spLocks noGrp="1"/>
          </p:cNvSpPr>
          <p:nvPr>
            <p:ph type="body" sz="quarter" idx="12"/>
          </p:nvPr>
        </p:nvSpPr>
        <p:spPr>
          <a:xfrm>
            <a:off x="7477435" y="2680184"/>
            <a:ext cx="3360592" cy="664077"/>
          </a:xfrm>
        </p:spPr>
        <p:txBody>
          <a:bodyPr/>
          <a:p>
            <a:r>
              <a:rPr lang="zh-CN" altLang="en-US"/>
              <a:t>组长</a:t>
            </a:r>
            <a:endParaRPr lang="zh-CN" altLang="en-US"/>
          </a:p>
        </p:txBody>
      </p:sp>
      <p:sp>
        <p:nvSpPr>
          <p:cNvPr id="4" name="文本占位符 3"/>
          <p:cNvSpPr>
            <a:spLocks noGrp="1"/>
          </p:cNvSpPr>
          <p:nvPr>
            <p:ph type="body" sz="quarter" idx="17"/>
          </p:nvPr>
        </p:nvSpPr>
        <p:spPr/>
        <p:txBody>
          <a:bodyPr/>
          <a:p>
            <a:r>
              <a:rPr lang="zh-CN" altLang="en-US"/>
              <a:t>组内分工</a:t>
            </a:r>
            <a:endParaRPr lang="zh-CN" altLang="en-US"/>
          </a:p>
        </p:txBody>
      </p:sp>
      <p:sp>
        <p:nvSpPr>
          <p:cNvPr id="5" name="文本占位符 4"/>
          <p:cNvSpPr>
            <a:spLocks noGrp="1"/>
          </p:cNvSpPr>
          <p:nvPr>
            <p:ph type="body" sz="quarter" idx="18"/>
          </p:nvPr>
        </p:nvSpPr>
        <p:spPr>
          <a:xfrm>
            <a:off x="6050915" y="3348355"/>
            <a:ext cx="1426845" cy="664210"/>
          </a:xfrm>
        </p:spPr>
        <p:txBody>
          <a:bodyPr/>
          <a:p>
            <a:pPr algn="r"/>
            <a:r>
              <a:rPr lang="zh-CN" altLang="en-US" sz="2800"/>
              <a:t>高梓恒</a:t>
            </a:r>
            <a:endParaRPr lang="zh-CN" altLang="en-US" sz="2800"/>
          </a:p>
        </p:txBody>
      </p:sp>
      <p:sp>
        <p:nvSpPr>
          <p:cNvPr id="6" name="文本占位符 5"/>
          <p:cNvSpPr>
            <a:spLocks noGrp="1"/>
          </p:cNvSpPr>
          <p:nvPr>
            <p:ph type="body" sz="quarter" idx="19"/>
          </p:nvPr>
        </p:nvSpPr>
        <p:spPr>
          <a:xfrm>
            <a:off x="7477435" y="3348552"/>
            <a:ext cx="3360592" cy="664077"/>
          </a:xfrm>
        </p:spPr>
        <p:txBody>
          <a:bodyPr/>
          <a:p>
            <a:r>
              <a:rPr lang="zh-CN" altLang="en-US"/>
              <a:t>演讲 示例编程</a:t>
            </a:r>
            <a:endParaRPr lang="en-US" altLang="zh-CN"/>
          </a:p>
        </p:txBody>
      </p:sp>
      <p:sp>
        <p:nvSpPr>
          <p:cNvPr id="7" name="文本占位符 6"/>
          <p:cNvSpPr>
            <a:spLocks noGrp="1"/>
          </p:cNvSpPr>
          <p:nvPr>
            <p:ph type="body" sz="quarter" idx="20"/>
          </p:nvPr>
        </p:nvSpPr>
        <p:spPr>
          <a:xfrm>
            <a:off x="5234305" y="4017010"/>
            <a:ext cx="2243455" cy="664210"/>
          </a:xfrm>
        </p:spPr>
        <p:txBody>
          <a:bodyPr/>
          <a:p>
            <a:pPr algn="r"/>
            <a:r>
              <a:rPr lang="zh-CN" altLang="en-US" sz="2800"/>
              <a:t>邱阳 陈国宝</a:t>
            </a:r>
            <a:endParaRPr lang="zh-CN" altLang="en-US" sz="2800"/>
          </a:p>
        </p:txBody>
      </p:sp>
      <p:sp>
        <p:nvSpPr>
          <p:cNvPr id="8" name="文本占位符 7"/>
          <p:cNvSpPr>
            <a:spLocks noGrp="1"/>
          </p:cNvSpPr>
          <p:nvPr>
            <p:ph type="body" sz="quarter" idx="21"/>
          </p:nvPr>
        </p:nvSpPr>
        <p:spPr>
          <a:xfrm>
            <a:off x="7477435" y="4016920"/>
            <a:ext cx="3360592" cy="664077"/>
          </a:xfrm>
        </p:spPr>
        <p:txBody>
          <a:bodyPr/>
          <a:p>
            <a:r>
              <a:rPr lang="en-US" altLang="zh-CN" b="0"/>
              <a:t>PPT </a:t>
            </a:r>
            <a:r>
              <a:rPr lang="zh-CN" altLang="en-US"/>
              <a:t>资料收集</a:t>
            </a:r>
            <a:endParaRPr lang="zh-CN" altLang="en-US"/>
          </a:p>
        </p:txBody>
      </p:sp>
      <p:sp>
        <p:nvSpPr>
          <p:cNvPr id="9" name="文本占位符 8"/>
          <p:cNvSpPr>
            <a:spLocks noGrp="1"/>
          </p:cNvSpPr>
          <p:nvPr>
            <p:ph type="body" sz="quarter" idx="22"/>
          </p:nvPr>
        </p:nvSpPr>
        <p:spPr>
          <a:xfrm>
            <a:off x="5234305" y="4685030"/>
            <a:ext cx="2243455" cy="664210"/>
          </a:xfrm>
        </p:spPr>
        <p:txBody>
          <a:bodyPr/>
          <a:p>
            <a:pPr algn="r"/>
            <a:r>
              <a:rPr lang="zh-CN" altLang="en-US" sz="2800"/>
              <a:t>于健 张旺</a:t>
            </a:r>
            <a:endParaRPr lang="zh-CN" altLang="en-US" sz="2800"/>
          </a:p>
        </p:txBody>
      </p:sp>
      <p:sp>
        <p:nvSpPr>
          <p:cNvPr id="10" name="文本占位符 9"/>
          <p:cNvSpPr>
            <a:spLocks noGrp="1"/>
          </p:cNvSpPr>
          <p:nvPr>
            <p:ph type="body" sz="quarter" idx="23"/>
          </p:nvPr>
        </p:nvSpPr>
        <p:spPr>
          <a:xfrm>
            <a:off x="7477435" y="4685288"/>
            <a:ext cx="3360592" cy="664077"/>
          </a:xfrm>
        </p:spPr>
        <p:txBody>
          <a:bodyPr/>
          <a:p>
            <a:r>
              <a:rPr lang="en-US" altLang="zh-CN" b="0"/>
              <a:t>PPT </a:t>
            </a:r>
            <a:r>
              <a:rPr lang="zh-CN" altLang="en-US"/>
              <a:t>规划制作</a:t>
            </a:r>
            <a:endParaRPr lang="zh-CN" altLang="en-US"/>
          </a:p>
        </p:txBody>
      </p:sp>
      <p:sp>
        <p:nvSpPr>
          <p:cNvPr id="11" name="文本占位符 10"/>
          <p:cNvSpPr>
            <a:spLocks noGrp="1"/>
          </p:cNvSpPr>
          <p:nvPr>
            <p:ph type="body" sz="quarter" idx="24"/>
          </p:nvPr>
        </p:nvSpPr>
        <p:spPr>
          <a:xfrm>
            <a:off x="5234305" y="5335905"/>
            <a:ext cx="2240915" cy="664210"/>
          </a:xfrm>
        </p:spPr>
        <p:txBody>
          <a:bodyPr/>
          <a:p>
            <a:pPr algn="r"/>
            <a:r>
              <a:rPr lang="zh-CN" altLang="en-US" sz="2800"/>
              <a:t>刘孟竹 苗玉</a:t>
            </a:r>
            <a:endParaRPr lang="zh-CN" altLang="en-US" sz="2800"/>
          </a:p>
        </p:txBody>
      </p:sp>
      <p:sp>
        <p:nvSpPr>
          <p:cNvPr id="12" name="文本占位符 11"/>
          <p:cNvSpPr>
            <a:spLocks noGrp="1"/>
          </p:cNvSpPr>
          <p:nvPr>
            <p:ph type="body" sz="quarter" idx="25"/>
          </p:nvPr>
        </p:nvSpPr>
        <p:spPr>
          <a:xfrm>
            <a:off x="7475193" y="5335727"/>
            <a:ext cx="3360592" cy="664077"/>
          </a:xfrm>
        </p:spPr>
        <p:txBody>
          <a:bodyPr/>
          <a:p>
            <a:r>
              <a:rPr lang="en-US" altLang="zh-CN" b="0"/>
              <a:t>MATLAB</a:t>
            </a:r>
            <a:r>
              <a:rPr lang="en-US" altLang="zh-CN"/>
              <a:t> </a:t>
            </a:r>
            <a:r>
              <a:rPr lang="zh-CN" altLang="en-US"/>
              <a:t>编程及仿真</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nnamed"/>
          <p:cNvPicPr>
            <a:picLocks noChangeAspect="1"/>
          </p:cNvPicPr>
          <p:nvPr/>
        </p:nvPicPr>
        <p:blipFill>
          <a:blip r:embed="rId1"/>
          <a:stretch>
            <a:fillRect/>
          </a:stretch>
        </p:blipFill>
        <p:spPr>
          <a:xfrm>
            <a:off x="4644390" y="5557520"/>
            <a:ext cx="4206875" cy="2367280"/>
          </a:xfrm>
          <a:prstGeom prst="rect">
            <a:avLst/>
          </a:prstGeom>
        </p:spPr>
      </p:pic>
      <p:sp>
        <p:nvSpPr>
          <p:cNvPr id="2" name="文本占位符 1"/>
          <p:cNvSpPr>
            <a:spLocks noGrp="1"/>
          </p:cNvSpPr>
          <p:nvPr>
            <p:ph type="body" sz="quarter" idx="12"/>
          </p:nvPr>
        </p:nvSpPr>
        <p:spPr/>
        <p:txBody>
          <a:bodyPr/>
          <a:lstStyle/>
          <a:p>
            <a:r>
              <a:rPr lang="zh-CN" altLang="en-US" smtClean="0"/>
              <a:t>谢谢</a:t>
            </a:r>
            <a:endParaRPr lang="zh-CN" altLang="en-US" dirty="0"/>
          </a:p>
        </p:txBody>
      </p:sp>
      <p:sp>
        <p:nvSpPr>
          <p:cNvPr id="3" name="文本占位符 2"/>
          <p:cNvSpPr>
            <a:spLocks noGrp="1"/>
          </p:cNvSpPr>
          <p:nvPr>
            <p:ph type="body" sz="quarter" idx="13"/>
          </p:nvPr>
        </p:nvSpPr>
        <p:spPr/>
        <p:txBody>
          <a:bodyPr/>
          <a:lstStyle/>
          <a:p>
            <a:r>
              <a:rPr lang="zh-CN" altLang="en-US" dirty="0"/>
              <a:t>水平有限，如有错误，敬请指出</a:t>
            </a:r>
            <a:endParaRPr lang="zh-CN" altLang="en-US" dirty="0"/>
          </a:p>
        </p:txBody>
      </p:sp>
      <p:sp>
        <p:nvSpPr>
          <p:cNvPr id="4" name="文本占位符 3"/>
          <p:cNvSpPr>
            <a:spLocks noGrp="1"/>
          </p:cNvSpPr>
          <p:nvPr>
            <p:ph type="body" sz="quarter" idx="14"/>
          </p:nvPr>
        </p:nvSpPr>
        <p:spPr/>
        <p:txBody>
          <a:bodyPr/>
          <a:lstStyle/>
          <a:p>
            <a:r>
              <a:rPr lang="en-US" altLang="zh-CN" smtClean="0"/>
              <a:t>CREATED</a:t>
            </a:r>
            <a:r>
              <a:rPr lang="zh-CN" altLang="en-US" smtClean="0"/>
              <a:t> </a:t>
            </a:r>
            <a:r>
              <a:rPr lang="en-US" altLang="zh-CN" smtClean="0"/>
              <a:t>BY</a:t>
            </a:r>
            <a:r>
              <a:rPr lang="zh-CN" altLang="en-US" smtClean="0"/>
              <a:t> </a:t>
            </a:r>
            <a:r>
              <a:rPr lang="en-US" altLang="zh-CN" smtClean="0"/>
              <a:t>Noah Gao</a:t>
            </a:r>
            <a:endParaRPr lang="en-US" altLang="zh-CN" dirty="0" smtClean="0"/>
          </a:p>
        </p:txBody>
      </p:sp>
      <p:pic>
        <p:nvPicPr>
          <p:cNvPr id="8" name="图片 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930" y="6241415"/>
            <a:ext cx="1785620" cy="235585"/>
          </a:xfrm>
          <a:prstGeom prst="rect">
            <a:avLst/>
          </a:prstGeom>
        </p:spPr>
      </p:pic>
      <p:pic>
        <p:nvPicPr>
          <p:cNvPr id="6" name="图片 5" descr="68747470733a2f2f7777772e74656e736f72666c6f772e6f72672f696d616765732f74665f6c6f676f5f7472616e73702e706e67"/>
          <p:cNvPicPr>
            <a:picLocks noChangeAspect="1"/>
          </p:cNvPicPr>
          <p:nvPr/>
        </p:nvPicPr>
        <p:blipFill>
          <a:blip r:embed="rId4"/>
          <a:stretch>
            <a:fillRect/>
          </a:stretch>
        </p:blipFill>
        <p:spPr>
          <a:xfrm>
            <a:off x="7832725" y="5766435"/>
            <a:ext cx="992505" cy="846455"/>
          </a:xfrm>
          <a:prstGeom prst="rect">
            <a:avLst/>
          </a:prstGeom>
        </p:spPr>
      </p:pic>
      <p:pic>
        <p:nvPicPr>
          <p:cNvPr id="7" name="图片 6" descr="校徽-横"/>
          <p:cNvPicPr>
            <a:picLocks noChangeAspect="1"/>
          </p:cNvPicPr>
          <p:nvPr/>
        </p:nvPicPr>
        <p:blipFill>
          <a:blip r:embed="rId5"/>
          <a:stretch>
            <a:fillRect/>
          </a:stretch>
        </p:blipFill>
        <p:spPr>
          <a:xfrm>
            <a:off x="3258820" y="5232400"/>
            <a:ext cx="2526030" cy="2526030"/>
          </a:xfrm>
          <a:prstGeom prst="rect">
            <a:avLst/>
          </a:prstGeom>
        </p:spPr>
      </p:pic>
      <p:pic>
        <p:nvPicPr>
          <p:cNvPr id="9" name="图片 8" descr="pic-header-mathworks-logo"/>
          <p:cNvPicPr>
            <a:picLocks noChangeAspect="1"/>
          </p:cNvPicPr>
          <p:nvPr/>
        </p:nvPicPr>
        <p:blipFill>
          <a:blip r:embed="rId6"/>
          <a:stretch>
            <a:fillRect/>
          </a:stretch>
        </p:blipFill>
        <p:spPr>
          <a:xfrm>
            <a:off x="1308100" y="6241415"/>
            <a:ext cx="1880235" cy="37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a:xfrm>
            <a:off x="7583170" y="4273550"/>
            <a:ext cx="3875405" cy="840105"/>
          </a:xfrm>
        </p:spPr>
        <p:txBody>
          <a:bodyPr/>
          <a:lstStyle/>
          <a:p>
            <a:r>
              <a:rPr kumimoji="1" lang="en-US" altLang="zh-CN" b="0" dirty="0" smtClean="0">
                <a:sym typeface="+mn-ea"/>
              </a:rPr>
              <a:t>MNIST</a:t>
            </a:r>
            <a:r>
              <a:rPr kumimoji="1" lang="en-US" altLang="zh-CN" dirty="0" smtClean="0">
                <a:sym typeface="+mn-ea"/>
              </a:rPr>
              <a:t> </a:t>
            </a:r>
            <a:r>
              <a:rPr kumimoji="1" lang="zh-CN" altLang="en-US" dirty="0" smtClean="0">
                <a:sym typeface="+mn-ea"/>
              </a:rPr>
              <a:t>简介</a:t>
            </a:r>
            <a:endParaRPr kumimoji="1" lang="zh-CN" altLang="en-US" dirty="0" smtClean="0"/>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a:t>
            </a:r>
            <a:r>
              <a:rPr kumimoji="1" lang="en-US" altLang="zh-CN" b="0" dirty="0" smtClean="0">
                <a:sym typeface="+mn-ea"/>
              </a:rPr>
              <a:t>MNIST</a:t>
            </a:r>
            <a:r>
              <a:rPr kumimoji="1" lang="en-US" altLang="zh-CN" dirty="0" smtClean="0">
                <a:sym typeface="+mn-ea"/>
              </a:rPr>
              <a:t> </a:t>
            </a:r>
            <a:r>
              <a:rPr kumimoji="1" lang="zh-CN" altLang="en-US" dirty="0" smtClean="0">
                <a:sym typeface="+mn-ea"/>
              </a:rPr>
              <a:t>简介</a:t>
            </a:r>
            <a:endParaRPr kumimoji="1" lang="zh-CN" altLang="en-US" dirty="0"/>
          </a:p>
        </p:txBody>
      </p:sp>
      <p:sp>
        <p:nvSpPr>
          <p:cNvPr id="9" name="矩形 8"/>
          <p:cNvSpPr/>
          <p:nvPr/>
        </p:nvSpPr>
        <p:spPr>
          <a:xfrm>
            <a:off x="438150" y="2806700"/>
            <a:ext cx="6188710" cy="2971165"/>
          </a:xfrm>
          <a:prstGeom prst="rect">
            <a:avLst/>
          </a:prstGeom>
        </p:spPr>
        <p:txBody>
          <a:bodyPr wrap="square">
            <a:spAutoFit/>
          </a:bodyPr>
          <a:lstStyle/>
          <a:p>
            <a:pPr lvl="0">
              <a:lnSpc>
                <a:spcPct val="130000"/>
              </a:lnSpc>
            </a:pPr>
            <a:r>
              <a:rPr sz="1600" dirty="0">
                <a:solidFill>
                  <a:srgbClr val="000000"/>
                </a:solidFill>
                <a:latin typeface="+mn-ea"/>
              </a:rPr>
              <a:t>当我们开始学习编程的时候，第一件事往往是学习打印"Hello World"。就好比编程入门有Hello World，机器学习入门有MNIST。</a:t>
            </a:r>
            <a:endParaRPr sz="1600" dirty="0">
              <a:solidFill>
                <a:srgbClr val="000000"/>
              </a:solidFill>
              <a:latin typeface="+mn-ea"/>
            </a:endParaRPr>
          </a:p>
          <a:p>
            <a:pPr lvl="0">
              <a:lnSpc>
                <a:spcPct val="130000"/>
              </a:lnSpc>
            </a:pPr>
            <a:r>
              <a:rPr sz="1600" dirty="0">
                <a:solidFill>
                  <a:srgbClr val="000000"/>
                </a:solidFill>
                <a:latin typeface="+mn-ea"/>
              </a:rPr>
              <a:t>MNIST是一个入门级的计算机视觉数据集，它包含各种手写数字图片</a:t>
            </a:r>
            <a:r>
              <a:rPr lang="zh-CN" sz="1600" dirty="0">
                <a:solidFill>
                  <a:srgbClr val="000000"/>
                </a:solidFill>
                <a:latin typeface="+mn-ea"/>
              </a:rPr>
              <a:t>；</a:t>
            </a:r>
            <a:endParaRPr lang="zh-CN" sz="1600" dirty="0">
              <a:solidFill>
                <a:srgbClr val="000000"/>
              </a:solidFill>
              <a:latin typeface="+mn-ea"/>
            </a:endParaRPr>
          </a:p>
          <a:p>
            <a:pPr lvl="0">
              <a:lnSpc>
                <a:spcPct val="130000"/>
              </a:lnSpc>
            </a:pPr>
            <a:r>
              <a:rPr sz="1600" dirty="0">
                <a:solidFill>
                  <a:srgbClr val="000000"/>
                </a:solidFill>
                <a:latin typeface="+mn-ea"/>
              </a:rPr>
              <a:t>它也包含每一张图片对应的标签，下载下来的数据集被分成两部分：60000行的训练数据集（mnist.train）和10000行的测试数据集（mnist.test）。这样的切分很重要，在机器学习模型设计时必须有一个单独的测试数据集不用于训练而是用来评估这个模型的性能，从而更加容易把设计的模型推广到其他数据集上（泛化）。</a:t>
            </a:r>
            <a:endParaRPr sz="1600" dirty="0">
              <a:solidFill>
                <a:srgbClr val="000000"/>
              </a:solidFill>
              <a:latin typeface="+mn-ea"/>
            </a:endParaRPr>
          </a:p>
        </p:txBody>
      </p:sp>
      <p:sp>
        <p:nvSpPr>
          <p:cNvPr id="10" name="矩形 9"/>
          <p:cNvSpPr/>
          <p:nvPr/>
        </p:nvSpPr>
        <p:spPr>
          <a:xfrm>
            <a:off x="438322" y="1699638"/>
            <a:ext cx="6510655" cy="1060450"/>
          </a:xfrm>
          <a:prstGeom prst="rect">
            <a:avLst/>
          </a:prstGeom>
        </p:spPr>
        <p:txBody>
          <a:bodyPr wrap="none">
            <a:spAutoFit/>
          </a:bodyPr>
          <a:lstStyle/>
          <a:p>
            <a:pPr algn="l">
              <a:lnSpc>
                <a:spcPct val="150000"/>
              </a:lnSpc>
            </a:pPr>
            <a:r>
              <a:rPr lang="en-US" altLang="zh-CN" sz="2800" b="1" dirty="0">
                <a:solidFill>
                  <a:schemeClr val="tx1">
                    <a:lumMod val="75000"/>
                    <a:lumOff val="25000"/>
                  </a:schemeClr>
                </a:solidFill>
              </a:rPr>
              <a:t>MNIST</a:t>
            </a:r>
            <a:endParaRPr lang="en-US" altLang="zh-CN" sz="2800" b="1" dirty="0">
              <a:solidFill>
                <a:schemeClr val="tx1">
                  <a:lumMod val="75000"/>
                  <a:lumOff val="25000"/>
                </a:schemeClr>
              </a:solidFill>
            </a:endParaRPr>
          </a:p>
          <a:p>
            <a:pPr algn="l">
              <a:lnSpc>
                <a:spcPct val="150000"/>
              </a:lnSpc>
            </a:pPr>
            <a:r>
              <a:rPr lang="en-US" altLang="zh-CN" sz="1400" dirty="0">
                <a:solidFill>
                  <a:schemeClr val="tx1">
                    <a:lumMod val="75000"/>
                    <a:lumOff val="25000"/>
                  </a:schemeClr>
                </a:solidFill>
              </a:rPr>
              <a:t>Modified National Institute of Standards and Technology database of handwritten digits</a:t>
            </a:r>
            <a:endParaRPr lang="en-US" altLang="zh-CN" sz="1400" dirty="0">
              <a:solidFill>
                <a:schemeClr val="tx1">
                  <a:lumMod val="75000"/>
                  <a:lumOff val="25000"/>
                </a:schemeClr>
              </a:solidFill>
            </a:endParaRPr>
          </a:p>
        </p:txBody>
      </p:sp>
      <p:sp>
        <p:nvSpPr>
          <p:cNvPr id="3" name="矩形 2"/>
          <p:cNvSpPr/>
          <p:nvPr/>
        </p:nvSpPr>
        <p:spPr>
          <a:xfrm>
            <a:off x="438150" y="5791200"/>
            <a:ext cx="5236210" cy="829945"/>
          </a:xfrm>
          <a:prstGeom prst="rect">
            <a:avLst/>
          </a:prstGeom>
        </p:spPr>
        <p:txBody>
          <a:bodyPr wrap="square">
            <a:spAutoFit/>
          </a:bodyPr>
          <a:p>
            <a:pPr algn="l">
              <a:lnSpc>
                <a:spcPct val="150000"/>
              </a:lnSpc>
            </a:pPr>
            <a:r>
              <a:rPr lang="zh-CN" altLang="en-US" sz="1600" dirty="0">
                <a:solidFill>
                  <a:schemeClr val="tx1">
                    <a:lumMod val="75000"/>
                    <a:lumOff val="25000"/>
                  </a:schemeClr>
                </a:solidFill>
              </a:rPr>
              <a:t>注：</a:t>
            </a:r>
            <a:r>
              <a:rPr lang="en-US" altLang="zh-CN" sz="1600" dirty="0">
                <a:solidFill>
                  <a:schemeClr val="tx1">
                    <a:lumMod val="75000"/>
                    <a:lumOff val="25000"/>
                  </a:schemeClr>
                </a:solidFill>
              </a:rPr>
              <a:t>NIST=美国国家标准技术研究所</a:t>
            </a:r>
            <a:endParaRPr lang="en-US" altLang="zh-CN" sz="1600" dirty="0">
              <a:solidFill>
                <a:schemeClr val="tx1">
                  <a:lumMod val="75000"/>
                  <a:lumOff val="25000"/>
                </a:schemeClr>
              </a:solidFill>
            </a:endParaRPr>
          </a:p>
          <a:p>
            <a:pPr algn="l">
              <a:lnSpc>
                <a:spcPct val="150000"/>
              </a:lnSpc>
            </a:pPr>
            <a:r>
              <a:rPr lang="en-US" altLang="zh-CN" sz="1600" dirty="0">
                <a:solidFill>
                  <a:schemeClr val="tx1">
                    <a:lumMod val="75000"/>
                    <a:lumOff val="25000"/>
                  </a:schemeClr>
                </a:solidFill>
              </a:rPr>
              <a:t>           </a:t>
            </a:r>
            <a:r>
              <a:rPr lang="zh-CN" altLang="en-US" sz="1600" dirty="0">
                <a:solidFill>
                  <a:schemeClr val="tx1">
                    <a:lumMod val="75000"/>
                    <a:lumOff val="25000"/>
                  </a:schemeClr>
                </a:solidFill>
              </a:rPr>
              <a:t>数据集官网 http://yann.lecun.com/exdb/mnist/</a:t>
            </a:r>
            <a:endParaRPr lang="zh-CN" altLang="en-US" sz="1600" dirty="0">
              <a:solidFill>
                <a:schemeClr val="tx1">
                  <a:lumMod val="75000"/>
                  <a:lumOff val="25000"/>
                </a:schemeClr>
              </a:solidFill>
            </a:endParaRPr>
          </a:p>
        </p:txBody>
      </p:sp>
      <p:pic>
        <p:nvPicPr>
          <p:cNvPr id="8" name="图片 7" descr="MNIST-Matrix"/>
          <p:cNvPicPr>
            <a:picLocks noChangeAspect="1"/>
          </p:cNvPicPr>
          <p:nvPr/>
        </p:nvPicPr>
        <p:blipFill>
          <a:blip r:embed="rId1"/>
          <a:stretch>
            <a:fillRect/>
          </a:stretch>
        </p:blipFill>
        <p:spPr>
          <a:xfrm>
            <a:off x="7301230" y="3822065"/>
            <a:ext cx="4226560" cy="1665605"/>
          </a:xfrm>
          <a:prstGeom prst="rect">
            <a:avLst/>
          </a:prstGeom>
        </p:spPr>
      </p:pic>
      <p:pic>
        <p:nvPicPr>
          <p:cNvPr id="12" name="图片 11" descr="MNIST"/>
          <p:cNvPicPr>
            <a:picLocks noChangeAspect="1"/>
          </p:cNvPicPr>
          <p:nvPr/>
        </p:nvPicPr>
        <p:blipFill>
          <a:blip r:embed="rId2"/>
          <a:stretch>
            <a:fillRect/>
          </a:stretch>
        </p:blipFill>
        <p:spPr>
          <a:xfrm>
            <a:off x="7352665" y="2515235"/>
            <a:ext cx="4123055" cy="1030605"/>
          </a:xfrm>
          <a:prstGeom prst="rect">
            <a:avLst/>
          </a:prstGeom>
        </p:spPr>
      </p:pic>
      <p:sp>
        <p:nvSpPr>
          <p:cNvPr id="13" name="矩形 12"/>
          <p:cNvSpPr/>
          <p:nvPr/>
        </p:nvSpPr>
        <p:spPr>
          <a:xfrm>
            <a:off x="6626860" y="5791200"/>
            <a:ext cx="5236210" cy="922020"/>
          </a:xfrm>
          <a:prstGeom prst="rect">
            <a:avLst/>
          </a:prstGeom>
        </p:spPr>
        <p:txBody>
          <a:bodyPr wrap="square">
            <a:spAutoFit/>
          </a:bodyPr>
          <a:p>
            <a:pPr algn="l">
              <a:lnSpc>
                <a:spcPct val="150000"/>
              </a:lnSpc>
            </a:pPr>
            <a:r>
              <a:rPr sz="1200" dirty="0">
                <a:solidFill>
                  <a:schemeClr val="tx1">
                    <a:lumMod val="75000"/>
                    <a:lumOff val="25000"/>
                  </a:schemeClr>
                </a:solidFill>
              </a:rPr>
              <a:t>Yann LeCun, Professor</a:t>
            </a:r>
            <a:endParaRPr sz="1200" dirty="0">
              <a:solidFill>
                <a:schemeClr val="tx1">
                  <a:lumMod val="75000"/>
                  <a:lumOff val="25000"/>
                </a:schemeClr>
              </a:solidFill>
            </a:endParaRPr>
          </a:p>
          <a:p>
            <a:pPr algn="l">
              <a:lnSpc>
                <a:spcPct val="150000"/>
              </a:lnSpc>
            </a:pPr>
            <a:r>
              <a:rPr sz="1200" dirty="0">
                <a:solidFill>
                  <a:schemeClr val="tx1">
                    <a:lumMod val="75000"/>
                    <a:lumOff val="25000"/>
                  </a:schemeClr>
                </a:solidFill>
              </a:rPr>
              <a:t>The Courant Institute of Mathematical Sciences</a:t>
            </a:r>
            <a:endParaRPr sz="1200" dirty="0">
              <a:solidFill>
                <a:schemeClr val="tx1">
                  <a:lumMod val="75000"/>
                  <a:lumOff val="25000"/>
                </a:schemeClr>
              </a:solidFill>
            </a:endParaRPr>
          </a:p>
          <a:p>
            <a:pPr algn="l">
              <a:lnSpc>
                <a:spcPct val="150000"/>
              </a:lnSpc>
            </a:pPr>
            <a:r>
              <a:rPr sz="1200" dirty="0">
                <a:solidFill>
                  <a:schemeClr val="tx1">
                    <a:lumMod val="75000"/>
                    <a:lumOff val="25000"/>
                  </a:schemeClr>
                </a:solidFill>
              </a:rPr>
              <a:t>New York University</a:t>
            </a:r>
            <a:endParaRPr sz="1200" dirty="0">
              <a:solidFill>
                <a:schemeClr val="tx1">
                  <a:lumMod val="75000"/>
                  <a:lumOff val="25000"/>
                </a:schemeClr>
              </a:solidFill>
            </a:endParaRPr>
          </a:p>
        </p:txBody>
      </p:sp>
      <p:sp>
        <p:nvSpPr>
          <p:cNvPr id="14" name="矩形 13"/>
          <p:cNvSpPr/>
          <p:nvPr/>
        </p:nvSpPr>
        <p:spPr>
          <a:xfrm>
            <a:off x="9737725" y="5791200"/>
            <a:ext cx="3345180" cy="922020"/>
          </a:xfrm>
          <a:prstGeom prst="rect">
            <a:avLst/>
          </a:prstGeom>
        </p:spPr>
        <p:txBody>
          <a:bodyPr wrap="square">
            <a:spAutoFit/>
          </a:bodyPr>
          <a:p>
            <a:pPr algn="l">
              <a:lnSpc>
                <a:spcPct val="150000"/>
              </a:lnSpc>
            </a:pPr>
            <a:r>
              <a:rPr sz="1200" dirty="0">
                <a:solidFill>
                  <a:schemeClr val="tx1">
                    <a:lumMod val="75000"/>
                    <a:lumOff val="25000"/>
                  </a:schemeClr>
                </a:solidFill>
              </a:rPr>
              <a:t>Corinna Cortes, Research Scientist</a:t>
            </a:r>
            <a:endParaRPr sz="1200" dirty="0">
              <a:solidFill>
                <a:schemeClr val="tx1">
                  <a:lumMod val="75000"/>
                  <a:lumOff val="25000"/>
                </a:schemeClr>
              </a:solidFill>
            </a:endParaRPr>
          </a:p>
          <a:p>
            <a:pPr algn="l">
              <a:lnSpc>
                <a:spcPct val="150000"/>
              </a:lnSpc>
            </a:pPr>
            <a:r>
              <a:rPr sz="1200" dirty="0">
                <a:solidFill>
                  <a:schemeClr val="tx1">
                    <a:lumMod val="75000"/>
                    <a:lumOff val="25000"/>
                  </a:schemeClr>
                </a:solidFill>
              </a:rPr>
              <a:t>Google Labs, New York</a:t>
            </a:r>
            <a:endParaRPr sz="1200" dirty="0">
              <a:solidFill>
                <a:schemeClr val="tx1">
                  <a:lumMod val="75000"/>
                  <a:lumOff val="25000"/>
                </a:schemeClr>
              </a:solidFill>
            </a:endParaRPr>
          </a:p>
          <a:p>
            <a:pPr algn="l">
              <a:lnSpc>
                <a:spcPct val="150000"/>
              </a:lnSpc>
            </a:pPr>
            <a:r>
              <a:rPr sz="1200" dirty="0">
                <a:solidFill>
                  <a:schemeClr val="tx1">
                    <a:lumMod val="75000"/>
                    <a:lumOff val="25000"/>
                  </a:schemeClr>
                </a:solidFill>
              </a:rPr>
              <a:t>corinna at google dot com</a:t>
            </a:r>
            <a:endParaRPr sz="1200" dirty="0">
              <a:solidFill>
                <a:schemeClr val="tx1">
                  <a:lumMod val="75000"/>
                  <a:lumOff val="2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a:t>
            </a:r>
            <a:r>
              <a:rPr kumimoji="1" lang="en-US" altLang="zh-CN" b="0" dirty="0" smtClean="0">
                <a:sym typeface="+mn-ea"/>
              </a:rPr>
              <a:t>MNIST</a:t>
            </a:r>
            <a:r>
              <a:rPr kumimoji="1" lang="en-US" altLang="zh-CN" dirty="0" smtClean="0">
                <a:sym typeface="+mn-ea"/>
              </a:rPr>
              <a:t> </a:t>
            </a:r>
            <a:r>
              <a:rPr kumimoji="1" lang="zh-CN" altLang="en-US" dirty="0" smtClean="0">
                <a:sym typeface="+mn-ea"/>
              </a:rPr>
              <a:t>简介</a:t>
            </a:r>
            <a:endParaRPr kumimoji="1" lang="zh-CN" altLang="en-US" dirty="0"/>
          </a:p>
        </p:txBody>
      </p:sp>
      <p:pic>
        <p:nvPicPr>
          <p:cNvPr id="11" name="图片 10"/>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3110" t="3087" r="3110" b="3087"/>
          <a:stretch>
            <a:fillRect/>
          </a:stretch>
        </p:blipFill>
        <p:spPr>
          <a:xfrm>
            <a:off x="916188" y="2129531"/>
            <a:ext cx="5108094" cy="2873303"/>
          </a:xfrm>
          <a:prstGeom prst="rect">
            <a:avLst/>
          </a:prstGeom>
        </p:spPr>
      </p:pic>
      <p:pic>
        <p:nvPicPr>
          <p:cNvPr id="5" name="图片 4" descr="mnist-train-xs"/>
          <p:cNvPicPr>
            <a:picLocks noChangeAspect="1"/>
          </p:cNvPicPr>
          <p:nvPr/>
        </p:nvPicPr>
        <p:blipFill>
          <a:blip r:embed="rId3"/>
          <a:stretch>
            <a:fillRect/>
          </a:stretch>
        </p:blipFill>
        <p:spPr>
          <a:xfrm>
            <a:off x="1998980" y="2240280"/>
            <a:ext cx="2943860" cy="1332865"/>
          </a:xfrm>
          <a:prstGeom prst="rect">
            <a:avLst/>
          </a:prstGeom>
          <a:solidFill>
            <a:schemeClr val="bg1"/>
          </a:solidFill>
          <a:ln w="101600">
            <a:solidFill>
              <a:schemeClr val="bg1"/>
            </a:solidFill>
          </a:ln>
        </p:spPr>
      </p:pic>
      <p:sp>
        <p:nvSpPr>
          <p:cNvPr id="3" name="矩形 2"/>
          <p:cNvSpPr/>
          <p:nvPr/>
        </p:nvSpPr>
        <p:spPr>
          <a:xfrm>
            <a:off x="1139190" y="3828415"/>
            <a:ext cx="4661535" cy="2348865"/>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椭圆 7"/>
          <p:cNvSpPr/>
          <p:nvPr/>
        </p:nvSpPr>
        <p:spPr>
          <a:xfrm>
            <a:off x="3219222" y="3577445"/>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pic>
        <p:nvPicPr>
          <p:cNvPr id="14" name="图片 13"/>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3110" t="3087" r="3110" b="3087"/>
          <a:stretch>
            <a:fillRect/>
          </a:stretch>
        </p:blipFill>
        <p:spPr>
          <a:xfrm>
            <a:off x="6247505" y="2129531"/>
            <a:ext cx="5108094" cy="2873303"/>
          </a:xfrm>
          <a:prstGeom prst="rect">
            <a:avLst/>
          </a:prstGeom>
        </p:spPr>
      </p:pic>
      <p:pic>
        <p:nvPicPr>
          <p:cNvPr id="4" name="图片 3" descr="mnist-train-ys"/>
          <p:cNvPicPr>
            <a:picLocks noChangeAspect="1"/>
          </p:cNvPicPr>
          <p:nvPr/>
        </p:nvPicPr>
        <p:blipFill>
          <a:blip r:embed="rId4"/>
          <a:stretch>
            <a:fillRect/>
          </a:stretch>
        </p:blipFill>
        <p:spPr>
          <a:xfrm>
            <a:off x="6974205" y="2240280"/>
            <a:ext cx="3654425" cy="1264285"/>
          </a:xfrm>
          <a:prstGeom prst="rect">
            <a:avLst/>
          </a:prstGeom>
          <a:solidFill>
            <a:schemeClr val="bg1"/>
          </a:solidFill>
          <a:ln w="101600" cmpd="sng">
            <a:solidFill>
              <a:schemeClr val="bg1"/>
            </a:solidFill>
            <a:prstDash val="solid"/>
          </a:ln>
        </p:spPr>
      </p:pic>
      <p:grpSp>
        <p:nvGrpSpPr>
          <p:cNvPr id="15" name="组 14"/>
          <p:cNvGrpSpPr/>
          <p:nvPr/>
        </p:nvGrpSpPr>
        <p:grpSpPr>
          <a:xfrm>
            <a:off x="6470728" y="3828457"/>
            <a:ext cx="4662170" cy="2348753"/>
            <a:chOff x="1228423" y="4009432"/>
            <a:chExt cx="4662170" cy="2348753"/>
          </a:xfrm>
        </p:grpSpPr>
        <p:sp>
          <p:nvSpPr>
            <p:cNvPr id="16" name="矩形 15"/>
            <p:cNvSpPr/>
            <p:nvPr/>
          </p:nvSpPr>
          <p:spPr>
            <a:xfrm>
              <a:off x="1228423" y="4009432"/>
              <a:ext cx="4661647" cy="2348753"/>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p:nvSpPr>
          <p:spPr>
            <a:xfrm>
              <a:off x="1339548" y="4260892"/>
              <a:ext cx="4551045" cy="2047875"/>
            </a:xfrm>
            <a:prstGeom prst="rect">
              <a:avLst/>
            </a:prstGeom>
          </p:spPr>
          <p:txBody>
            <a:bodyPr wrap="square">
              <a:spAutoFit/>
            </a:bodyPr>
            <a:lstStyle/>
            <a:p>
              <a:pPr lvl="0" algn="ctr">
                <a:lnSpc>
                  <a:spcPct val="130000"/>
                </a:lnSpc>
              </a:pPr>
              <a:r>
                <a:rPr sz="1400" dirty="0">
                  <a:solidFill>
                    <a:srgbClr val="000000"/>
                  </a:solidFill>
                  <a:latin typeface="+mn-ea"/>
                </a:rPr>
                <a:t>相对应的MNIST数据集的标签是介于0到9的数字，用来描述给定图片里表示的数字。</a:t>
              </a:r>
              <a:endParaRPr sz="1400" dirty="0">
                <a:solidFill>
                  <a:srgbClr val="000000"/>
                </a:solidFill>
                <a:latin typeface="+mn-ea"/>
              </a:endParaRPr>
            </a:p>
            <a:p>
              <a:pPr lvl="0" algn="ctr">
                <a:lnSpc>
                  <a:spcPct val="130000"/>
                </a:lnSpc>
              </a:pPr>
              <a:r>
                <a:rPr sz="1400" dirty="0">
                  <a:solidFill>
                    <a:srgbClr val="000000"/>
                  </a:solidFill>
                  <a:latin typeface="+mn-ea"/>
                </a:rPr>
                <a:t>一个one-hot向量除了某一位的数字是1以外其余各维度数字都是0。数字n将表示成一个只有在第n维度（从0开始）数字为1的10维向量。</a:t>
              </a:r>
              <a:endParaRPr sz="1400" dirty="0">
                <a:solidFill>
                  <a:srgbClr val="000000"/>
                </a:solidFill>
                <a:latin typeface="+mn-ea"/>
              </a:endParaRPr>
            </a:p>
            <a:p>
              <a:pPr lvl="0" algn="ctr">
                <a:lnSpc>
                  <a:spcPct val="130000"/>
                </a:lnSpc>
              </a:pPr>
              <a:r>
                <a:rPr sz="1400" dirty="0">
                  <a:solidFill>
                    <a:srgbClr val="000000"/>
                  </a:solidFill>
                  <a:latin typeface="+mn-ea"/>
                </a:rPr>
                <a:t>如</a:t>
              </a:r>
              <a:r>
                <a:rPr lang="zh-CN" sz="1400" dirty="0">
                  <a:solidFill>
                    <a:srgbClr val="000000"/>
                  </a:solidFill>
                  <a:latin typeface="+mn-ea"/>
                </a:rPr>
                <a:t>：</a:t>
              </a:r>
              <a:r>
                <a:rPr sz="1400" dirty="0">
                  <a:solidFill>
                    <a:srgbClr val="000000"/>
                  </a:solidFill>
                  <a:latin typeface="+mn-ea"/>
                </a:rPr>
                <a:t>标签0将表示成([1,0,0,0,0,0,0,0,0,0,0])。</a:t>
              </a:r>
              <a:endParaRPr sz="1400" dirty="0">
                <a:solidFill>
                  <a:srgbClr val="000000"/>
                </a:solidFill>
                <a:latin typeface="+mn-ea"/>
              </a:endParaRPr>
            </a:p>
            <a:p>
              <a:pPr lvl="0" algn="ctr">
                <a:lnSpc>
                  <a:spcPct val="130000"/>
                </a:lnSpc>
              </a:pPr>
              <a:r>
                <a:rPr sz="1400" dirty="0">
                  <a:solidFill>
                    <a:srgbClr val="000000"/>
                  </a:solidFill>
                  <a:latin typeface="+mn-ea"/>
                </a:rPr>
                <a:t>因此， mnist.train.labels 是 [60000, 10] 数字矩阵。</a:t>
              </a:r>
              <a:endParaRPr sz="1400" dirty="0">
                <a:solidFill>
                  <a:srgbClr val="000000"/>
                </a:solidFill>
                <a:latin typeface="+mn-ea"/>
              </a:endParaRPr>
            </a:p>
          </p:txBody>
        </p:sp>
      </p:grpSp>
      <p:sp>
        <p:nvSpPr>
          <p:cNvPr id="18" name="椭圆 17"/>
          <p:cNvSpPr/>
          <p:nvPr/>
        </p:nvSpPr>
        <p:spPr>
          <a:xfrm>
            <a:off x="8550539" y="3577445"/>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p:nvSpPr>
        <p:spPr>
          <a:xfrm>
            <a:off x="1249758" y="4079917"/>
            <a:ext cx="4551045" cy="2047875"/>
          </a:xfrm>
          <a:prstGeom prst="rect">
            <a:avLst/>
          </a:prstGeom>
        </p:spPr>
        <p:txBody>
          <a:bodyPr wrap="square">
            <a:spAutoFit/>
          </a:bodyPr>
          <a:p>
            <a:pPr lvl="0" algn="ctr">
              <a:lnSpc>
                <a:spcPct val="130000"/>
              </a:lnSpc>
            </a:pPr>
            <a:r>
              <a:rPr sz="1400" dirty="0">
                <a:solidFill>
                  <a:srgbClr val="000000"/>
                </a:solidFill>
                <a:latin typeface="+mn-ea"/>
              </a:rPr>
              <a:t>每一张图片包含28像素X28像素。我们可以用一个数字数组来表示这张图片</a:t>
            </a:r>
            <a:r>
              <a:rPr lang="zh-CN" sz="1400" dirty="0">
                <a:solidFill>
                  <a:srgbClr val="000000"/>
                </a:solidFill>
                <a:latin typeface="+mn-ea"/>
              </a:rPr>
              <a:t>，</a:t>
            </a:r>
            <a:r>
              <a:rPr sz="1400" dirty="0">
                <a:solidFill>
                  <a:srgbClr val="000000"/>
                </a:solidFill>
                <a:latin typeface="+mn-ea"/>
              </a:rPr>
              <a:t>我们把这个数组展开成一个向量，长度是 28x28 = 784。只要保持各个图片采用相同的方式展开。从这个角度来看，MNIST数据集的图片就是在784维向量空间里面的点, 并且拥有比较复杂的结构 。</a:t>
            </a:r>
            <a:endParaRPr sz="1400" dirty="0">
              <a:solidFill>
                <a:srgbClr val="000000"/>
              </a:solidFill>
              <a:latin typeface="+mn-ea"/>
            </a:endParaRPr>
          </a:p>
          <a:p>
            <a:pPr lvl="0" algn="ctr">
              <a:lnSpc>
                <a:spcPct val="130000"/>
              </a:lnSpc>
            </a:pPr>
            <a:r>
              <a:rPr sz="1400" dirty="0">
                <a:solidFill>
                  <a:srgbClr val="000000"/>
                </a:solidFill>
                <a:latin typeface="+mn-ea"/>
                <a:sym typeface="+mn-ea"/>
              </a:rPr>
              <a:t>因此，在MNIST训练数据集中，mnist.train.images 是一个形状为 [60000, 784] 的张量</a:t>
            </a:r>
            <a:r>
              <a:rPr lang="zh-CN" sz="1400" dirty="0">
                <a:solidFill>
                  <a:srgbClr val="000000"/>
                </a:solidFill>
                <a:latin typeface="+mn-ea"/>
                <a:sym typeface="+mn-ea"/>
              </a:rPr>
              <a:t>。</a:t>
            </a:r>
            <a:endParaRPr lang="zh-CN" sz="1400" dirty="0">
              <a:solidFill>
                <a:srgbClr val="000000"/>
              </a:solidFill>
              <a:latin typeface="+mn-ea"/>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7"/>
          </p:nvPr>
        </p:nvSpPr>
        <p:spPr>
          <a:xfrm>
            <a:off x="781685" y="3911600"/>
            <a:ext cx="4145280" cy="840105"/>
          </a:xfrm>
        </p:spPr>
        <p:txBody>
          <a:bodyPr/>
          <a:p>
            <a:r>
              <a:rPr lang="zh-CN" altLang="en-US"/>
              <a:t>先上个例子</a:t>
            </a:r>
            <a:endParaRPr lang="zh-CN" altLang="en-US"/>
          </a:p>
        </p:txBody>
      </p:sp>
      <p:pic>
        <p:nvPicPr>
          <p:cNvPr id="9" name="图片 8" descr="qrcode_for_gh_3c9096e89cf5_1280"/>
          <p:cNvPicPr>
            <a:picLocks noChangeAspect="1"/>
          </p:cNvPicPr>
          <p:nvPr/>
        </p:nvPicPr>
        <p:blipFill>
          <a:blip r:embed="rId1"/>
          <a:stretch>
            <a:fillRect/>
          </a:stretch>
        </p:blipFill>
        <p:spPr>
          <a:xfrm>
            <a:off x="5972810" y="2185670"/>
            <a:ext cx="4599305" cy="4599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a:xfrm>
            <a:off x="7078980" y="4273550"/>
            <a:ext cx="4882515" cy="840105"/>
          </a:xfrm>
        </p:spPr>
        <p:txBody>
          <a:bodyPr/>
          <a:lstStyle/>
          <a:p>
            <a:r>
              <a:rPr kumimoji="1" lang="zh-CN" dirty="0" smtClean="0">
                <a:sym typeface="+mn-ea"/>
              </a:rPr>
              <a:t>识别数字分析</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识别数字分析</a:t>
            </a:r>
            <a:endParaRPr kumimoji="1" lang="zh-CN" altLang="en-US" dirty="0"/>
          </a:p>
        </p:txBody>
      </p:sp>
      <p:pic>
        <p:nvPicPr>
          <p:cNvPr id="19" name="图片 18"/>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3110" t="18417" r="3110" b="50062"/>
          <a:stretch>
            <a:fillRect/>
          </a:stretch>
        </p:blipFill>
        <p:spPr>
          <a:xfrm>
            <a:off x="0" y="4554071"/>
            <a:ext cx="12192000" cy="2303929"/>
          </a:xfrm>
          <a:prstGeom prst="rect">
            <a:avLst/>
          </a:prstGeom>
        </p:spPr>
      </p:pic>
      <p:sp>
        <p:nvSpPr>
          <p:cNvPr id="20" name="矩形 19"/>
          <p:cNvSpPr/>
          <p:nvPr/>
        </p:nvSpPr>
        <p:spPr>
          <a:xfrm>
            <a:off x="1086758" y="2831215"/>
            <a:ext cx="10190842" cy="1489075"/>
          </a:xfrm>
          <a:prstGeom prst="rect">
            <a:avLst/>
          </a:prstGeom>
        </p:spPr>
        <p:txBody>
          <a:bodyPr wrap="square">
            <a:spAutoFit/>
          </a:bodyPr>
          <a:lstStyle/>
          <a:p>
            <a:pPr lvl="0">
              <a:lnSpc>
                <a:spcPct val="130000"/>
              </a:lnSpc>
            </a:pPr>
            <a:r>
              <a:rPr sz="1400" dirty="0">
                <a:solidFill>
                  <a:srgbClr val="000000"/>
                </a:solidFill>
                <a:latin typeface="+mn-ea"/>
              </a:rPr>
              <a:t>我们知道MNIST的每一张图片都表示一个数字，从0到9。我们希望得到给定图片代表每个数字的概率。比如说，我们的模型可能推测一张包含9的图片代表数字9的概率是80%但是判断它是8的概率是5%（因为8和9都有上半部分的小圆），然后给予它代表其他数字的概率更小的值。</a:t>
            </a:r>
            <a:endParaRPr sz="1400" dirty="0">
              <a:solidFill>
                <a:srgbClr val="000000"/>
              </a:solidFill>
              <a:latin typeface="+mn-ea"/>
            </a:endParaRPr>
          </a:p>
          <a:p>
            <a:pPr lvl="0">
              <a:lnSpc>
                <a:spcPct val="130000"/>
              </a:lnSpc>
            </a:pPr>
            <a:r>
              <a:rPr sz="1400" dirty="0">
                <a:solidFill>
                  <a:srgbClr val="000000"/>
                </a:solidFill>
                <a:latin typeface="+mn-ea"/>
              </a:rPr>
              <a:t>这是一个使用softmax回归（softmax regression）模型的经典案例。softmax模型可以用来给不同的对象分配概率。即使在之后，我们训练更加精细的模型时，最后一步也需要用softmax来分配概率。</a:t>
            </a:r>
            <a:endParaRPr sz="1400" dirty="0">
              <a:solidFill>
                <a:srgbClr val="000000"/>
              </a:solidFill>
              <a:latin typeface="+mn-ea"/>
            </a:endParaRPr>
          </a:p>
        </p:txBody>
      </p:sp>
      <p:sp>
        <p:nvSpPr>
          <p:cNvPr id="21" name="矩形 20"/>
          <p:cNvSpPr/>
          <p:nvPr/>
        </p:nvSpPr>
        <p:spPr>
          <a:xfrm>
            <a:off x="1086758" y="2092551"/>
            <a:ext cx="5685790" cy="737235"/>
          </a:xfrm>
          <a:prstGeom prst="rect">
            <a:avLst/>
          </a:prstGeom>
        </p:spPr>
        <p:txBody>
          <a:bodyPr wrap="none">
            <a:spAutoFit/>
          </a:bodyPr>
          <a:lstStyle/>
          <a:p>
            <a:pPr algn="l">
              <a:lnSpc>
                <a:spcPct val="150000"/>
              </a:lnSpc>
            </a:pPr>
            <a:r>
              <a:rPr sz="2800" dirty="0" smtClean="0">
                <a:solidFill>
                  <a:schemeClr val="tx1">
                    <a:lumMod val="75000"/>
                    <a:lumOff val="25000"/>
                  </a:schemeClr>
                </a:solidFill>
              </a:rPr>
              <a:t>Softmax </a:t>
            </a:r>
            <a:r>
              <a:rPr sz="2800" b="1" dirty="0" smtClean="0">
                <a:solidFill>
                  <a:schemeClr val="tx1">
                    <a:lumMod val="75000"/>
                    <a:lumOff val="25000"/>
                  </a:schemeClr>
                </a:solidFill>
              </a:rPr>
              <a:t>回归（</a:t>
            </a:r>
            <a:r>
              <a:rPr sz="2800" dirty="0" smtClean="0">
                <a:solidFill>
                  <a:schemeClr val="tx1">
                    <a:lumMod val="75000"/>
                    <a:lumOff val="25000"/>
                  </a:schemeClr>
                </a:solidFill>
              </a:rPr>
              <a:t>softmax regression</a:t>
            </a:r>
            <a:r>
              <a:rPr sz="2800" b="1" dirty="0" smtClean="0">
                <a:solidFill>
                  <a:schemeClr val="tx1">
                    <a:lumMod val="75000"/>
                    <a:lumOff val="25000"/>
                  </a:schemeClr>
                </a:solidFill>
              </a:rPr>
              <a:t>）</a:t>
            </a:r>
            <a:endParaRPr sz="2800"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279400" y="1198880"/>
            <a:ext cx="7885430" cy="572770"/>
          </a:xfrm>
        </p:spPr>
        <p:txBody>
          <a:bodyPr/>
          <a:p>
            <a:r>
              <a:rPr lang="zh-CN" altLang="en-US" b="0"/>
              <a:t>softmax </a:t>
            </a:r>
            <a:r>
              <a:rPr lang="zh-CN" altLang="en-US"/>
              <a:t>回归 </a:t>
            </a:r>
            <a:r>
              <a:rPr lang="zh-CN" altLang="en-US">
                <a:solidFill>
                  <a:schemeClr val="accent6"/>
                </a:solidFill>
              </a:rPr>
              <a:t>第一步</a:t>
            </a:r>
            <a:endParaRPr lang="zh-CN" altLang="en-US">
              <a:solidFill>
                <a:schemeClr val="accent6"/>
              </a:solidFill>
            </a:endParaRPr>
          </a:p>
        </p:txBody>
      </p:sp>
      <p:sp>
        <p:nvSpPr>
          <p:cNvPr id="3" name="文本框 2"/>
          <p:cNvSpPr txBox="1"/>
          <p:nvPr/>
        </p:nvSpPr>
        <p:spPr>
          <a:xfrm>
            <a:off x="373380" y="1731010"/>
            <a:ext cx="6297930" cy="2306955"/>
          </a:xfrm>
          <a:prstGeom prst="rect">
            <a:avLst/>
          </a:prstGeom>
          <a:noFill/>
        </p:spPr>
        <p:txBody>
          <a:bodyPr wrap="square" rtlCol="0" anchor="t">
            <a:spAutoFit/>
          </a:bodyPr>
          <a:p>
            <a:r>
              <a:rPr lang="zh-CN" altLang="en-US"/>
              <a:t>为了得到一张给定图片属于某个特定数字类的证据（evidence），我们对图片像素值进行加权求和。如果这个像素具有很强的证据说明这张图片不属于该类，那么相应的权值为负数，相反如果这个像素拥有有利的证据支持这张图片属于这个类，那么权值是正数。</a:t>
            </a:r>
            <a:endParaRPr lang="zh-CN" altLang="en-US"/>
          </a:p>
          <a:p>
            <a:endParaRPr lang="zh-CN" altLang="en-US"/>
          </a:p>
          <a:p>
            <a:r>
              <a:rPr lang="zh-CN" altLang="en-US"/>
              <a:t>下面的图片显示了一个模型学习到的图片上每个像素对于特定数字类的权值。红色代表负数权值，蓝色代表正数权值。</a:t>
            </a:r>
            <a:endParaRPr lang="zh-CN" altLang="en-US"/>
          </a:p>
        </p:txBody>
      </p:sp>
      <p:pic>
        <p:nvPicPr>
          <p:cNvPr id="4" name="图片 3" descr="softmax-weights"/>
          <p:cNvPicPr>
            <a:picLocks noChangeAspect="1"/>
          </p:cNvPicPr>
          <p:nvPr/>
        </p:nvPicPr>
        <p:blipFill>
          <a:blip r:embed="rId1"/>
          <a:stretch>
            <a:fillRect/>
          </a:stretch>
        </p:blipFill>
        <p:spPr>
          <a:xfrm>
            <a:off x="714375" y="4078605"/>
            <a:ext cx="5234940" cy="2628900"/>
          </a:xfrm>
          <a:prstGeom prst="rect">
            <a:avLst/>
          </a:prstGeom>
        </p:spPr>
      </p:pic>
      <p:pic>
        <p:nvPicPr>
          <p:cNvPr id="5" name="图片 4" descr="mnist1"/>
          <p:cNvPicPr>
            <a:picLocks noChangeAspect="1"/>
          </p:cNvPicPr>
          <p:nvPr/>
        </p:nvPicPr>
        <p:blipFill>
          <a:blip r:embed="rId2"/>
          <a:stretch>
            <a:fillRect/>
          </a:stretch>
        </p:blipFill>
        <p:spPr>
          <a:xfrm>
            <a:off x="7050405" y="1771650"/>
            <a:ext cx="4078605" cy="1347470"/>
          </a:xfrm>
          <a:prstGeom prst="rect">
            <a:avLst/>
          </a:prstGeom>
        </p:spPr>
      </p:pic>
      <p:pic>
        <p:nvPicPr>
          <p:cNvPr id="6" name="图片 5" descr="mnist4"/>
          <p:cNvPicPr>
            <a:picLocks noChangeAspect="1"/>
          </p:cNvPicPr>
          <p:nvPr/>
        </p:nvPicPr>
        <p:blipFill>
          <a:blip r:embed="rId3"/>
          <a:stretch>
            <a:fillRect/>
          </a:stretch>
        </p:blipFill>
        <p:spPr>
          <a:xfrm>
            <a:off x="7474268" y="2818765"/>
            <a:ext cx="3230880" cy="1135380"/>
          </a:xfrm>
          <a:prstGeom prst="rect">
            <a:avLst/>
          </a:prstGeom>
        </p:spPr>
      </p:pic>
      <p:pic>
        <p:nvPicPr>
          <p:cNvPr id="7" name="图片 6" descr="mnist5"/>
          <p:cNvPicPr>
            <a:picLocks noChangeAspect="1"/>
          </p:cNvPicPr>
          <p:nvPr/>
        </p:nvPicPr>
        <p:blipFill>
          <a:blip r:embed="rId4"/>
          <a:stretch>
            <a:fillRect/>
          </a:stretch>
        </p:blipFill>
        <p:spPr>
          <a:xfrm>
            <a:off x="7168833" y="3653790"/>
            <a:ext cx="3841750" cy="1222375"/>
          </a:xfrm>
          <a:prstGeom prst="rect">
            <a:avLst/>
          </a:prstGeom>
        </p:spPr>
      </p:pic>
      <p:pic>
        <p:nvPicPr>
          <p:cNvPr id="8" name="图片 7" descr="mnist6"/>
          <p:cNvPicPr>
            <a:picLocks noChangeAspect="1"/>
          </p:cNvPicPr>
          <p:nvPr/>
        </p:nvPicPr>
        <p:blipFill>
          <a:blip r:embed="rId5"/>
          <a:stretch>
            <a:fillRect/>
          </a:stretch>
        </p:blipFill>
        <p:spPr>
          <a:xfrm>
            <a:off x="7225030" y="4575810"/>
            <a:ext cx="3729355" cy="1459865"/>
          </a:xfrm>
          <a:prstGeom prst="rect">
            <a:avLst/>
          </a:prstGeom>
        </p:spPr>
      </p:pic>
    </p:spTree>
  </p:cSld>
  <p:clrMapOvr>
    <a:masterClrMapping/>
  </p:clrMapOvr>
</p:sld>
</file>

<file path=ppt/theme/theme1.xml><?xml version="1.0" encoding="utf-8"?>
<a:theme xmlns:a="http://schemas.openxmlformats.org/drawingml/2006/main" name="模板页面">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自定义 50">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3370</Words>
  <Application>WPS 演示</Application>
  <PresentationFormat>宽屏</PresentationFormat>
  <Paragraphs>261</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宋体</vt:lpstr>
      <vt:lpstr>Wingdings</vt:lpstr>
      <vt:lpstr>Segoe UI Light</vt:lpstr>
      <vt:lpstr>微软雅黑</vt:lpstr>
      <vt:lpstr>Segoe UI Light</vt:lpstr>
      <vt:lpstr>Century Gothic</vt:lpstr>
      <vt:lpstr>Impact</vt:lpstr>
      <vt:lpstr>Arial Unicode MS</vt:lpstr>
      <vt:lpstr>Calibri</vt:lpstr>
      <vt:lpstr>Segoe Print</vt:lpstr>
      <vt:lpstr>微软雅黑 Light</vt:lpstr>
      <vt:lpstr>新宋体</vt:lpstr>
      <vt:lpstr>Malgun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ThinkerNoah</cp:lastModifiedBy>
  <cp:revision>92</cp:revision>
  <dcterms:created xsi:type="dcterms:W3CDTF">2015-08-18T02:51:00Z</dcterms:created>
  <dcterms:modified xsi:type="dcterms:W3CDTF">2017-11-30T04:46:16Z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