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FB657-3218-4ACB-AD39-5773EE2BF41F}" v="4" dt="2022-09-15T15:29:11.716"/>
    <p1510:client id="{8C421751-3ECF-48CD-A070-406253DE7C92}" v="75" dt="2022-09-30T20:07:12.615"/>
    <p1510:client id="{A74C914E-3A50-44EE-88AF-D8844A3C5082}" v="772" dt="2022-09-15T15:32:45.470"/>
    <p1510:client id="{E22EC6AA-132B-4FA5-9DF3-CFB40DB03C87}" v="160" dt="2022-09-15T15:29:16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9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4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EB17-AC79-4760-9A2C-605EAEC9309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5068-CBA0-4B63-8C81-B5C9198C3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ket 1"/>
          <p:cNvSpPr/>
          <p:nvPr/>
        </p:nvSpPr>
        <p:spPr>
          <a:xfrm>
            <a:off x="294732" y="678466"/>
            <a:ext cx="3617391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4242060" y="678466"/>
            <a:ext cx="3704735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8305014" y="678466"/>
            <a:ext cx="3633380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8961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High Priority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61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Mid Priority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7238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Low Priority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2441" y="-18854"/>
            <a:ext cx="71737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Product Roadmap: [DGA Team 13]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9047" y="891742"/>
            <a:ext cx="1517716" cy="1122257"/>
            <a:chOff x="509047" y="891742"/>
            <a:chExt cx="1517716" cy="1122257"/>
          </a:xfrm>
        </p:grpSpPr>
        <p:pic>
          <p:nvPicPr>
            <p:cNvPr id="1026" name="Picture 2" descr="Image result for postit note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8" t="8293" r="8870" b="11692"/>
            <a:stretch/>
          </p:blipFill>
          <p:spPr bwMode="auto">
            <a:xfrm>
              <a:off x="509047" y="891742"/>
              <a:ext cx="1517716" cy="112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9047" y="1069455"/>
              <a:ext cx="142344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/>
                <a:t>Members should be able to create an account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03427" y="923825"/>
            <a:ext cx="1567826" cy="1122257"/>
            <a:chOff x="509047" y="923826"/>
            <a:chExt cx="1567826" cy="1122257"/>
          </a:xfrm>
        </p:grpSpPr>
        <p:pic>
          <p:nvPicPr>
            <p:cNvPr id="14" name="Picture 2" descr="Image result for postit note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8" t="8293" r="8870" b="11692"/>
            <a:stretch/>
          </p:blipFill>
          <p:spPr bwMode="auto">
            <a:xfrm>
              <a:off x="509047" y="923826"/>
              <a:ext cx="1517716" cy="112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09047" y="957160"/>
              <a:ext cx="15678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cs typeface="Calibri"/>
                </a:rPr>
                <a:t>Production Companies (PC)s should be able to apply for a sponsorship</a:t>
              </a:r>
            </a:p>
          </p:txBody>
        </p:sp>
      </p:grpSp>
      <p:pic>
        <p:nvPicPr>
          <p:cNvPr id="17" name="Picture 2" descr="Image result for postit notes">
            <a:extLst>
              <a:ext uri="{FF2B5EF4-FFF2-40B4-BE49-F238E27FC236}">
                <a16:creationId xmlns:a16="http://schemas.microsoft.com/office/drawing/2014/main" id="{04C47F88-0C34-BD20-F724-B9B1CDAE6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509047" y="2126984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5AF93-2A30-9C37-7CA0-9B63F5134141}"/>
              </a:ext>
            </a:extLst>
          </p:cNvPr>
          <p:cNvSpPr txBox="1"/>
          <p:nvPr/>
        </p:nvSpPr>
        <p:spPr>
          <a:xfrm>
            <a:off x="605299" y="2320739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PCs should be able to access a list of current members. </a:t>
            </a:r>
            <a:endParaRPr lang="en-US" sz="1200">
              <a:cs typeface="Calibri"/>
            </a:endParaRPr>
          </a:p>
        </p:txBody>
      </p:sp>
      <p:pic>
        <p:nvPicPr>
          <p:cNvPr id="18" name="Picture 2" descr="Image result for postit notes">
            <a:extLst>
              <a:ext uri="{FF2B5EF4-FFF2-40B4-BE49-F238E27FC236}">
                <a16:creationId xmlns:a16="http://schemas.microsoft.com/office/drawing/2014/main" id="{924A9299-4B78-B4AB-097F-70615E520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4621554" y="2051611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76D117-C5B0-C444-6080-C08578A36938}"/>
              </a:ext>
            </a:extLst>
          </p:cNvPr>
          <p:cNvSpPr txBox="1"/>
          <p:nvPr/>
        </p:nvSpPr>
        <p:spPr>
          <a:xfrm>
            <a:off x="4717806" y="2281652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PCs should be able to manage their provided benefits.</a:t>
            </a:r>
            <a:endParaRPr lang="en-US" sz="1200">
              <a:cs typeface="Calibri"/>
            </a:endParaRPr>
          </a:p>
        </p:txBody>
      </p:sp>
      <p:pic>
        <p:nvPicPr>
          <p:cNvPr id="20" name="Picture 2" descr="Image result for postit notes">
            <a:extLst>
              <a:ext uri="{FF2B5EF4-FFF2-40B4-BE49-F238E27FC236}">
                <a16:creationId xmlns:a16="http://schemas.microsoft.com/office/drawing/2014/main" id="{12F67E46-41E8-A3AA-966D-7C9E22F24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10269267" y="85698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F37835-000B-FB9C-1B37-81B928521293}"/>
              </a:ext>
            </a:extLst>
          </p:cNvPr>
          <p:cNvSpPr txBox="1"/>
          <p:nvPr/>
        </p:nvSpPr>
        <p:spPr>
          <a:xfrm>
            <a:off x="10317138" y="1014452"/>
            <a:ext cx="14234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Customer Support</a:t>
            </a:r>
          </a:p>
        </p:txBody>
      </p:sp>
      <p:pic>
        <p:nvPicPr>
          <p:cNvPr id="22" name="Picture 2" descr="Image result for postit notes">
            <a:extLst>
              <a:ext uri="{FF2B5EF4-FFF2-40B4-BE49-F238E27FC236}">
                <a16:creationId xmlns:a16="http://schemas.microsoft.com/office/drawing/2014/main" id="{5820BE95-05A3-ECF8-8E4C-0FDF80B7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4623846" y="90778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E49507-C0C8-6660-E08A-AE3E29437007}"/>
              </a:ext>
            </a:extLst>
          </p:cNvPr>
          <p:cNvSpPr txBox="1"/>
          <p:nvPr/>
        </p:nvSpPr>
        <p:spPr>
          <a:xfrm>
            <a:off x="4720098" y="1101538"/>
            <a:ext cx="14234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Web interface for the system.</a:t>
            </a:r>
            <a:endParaRPr lang="en-US" sz="1200">
              <a:cs typeface="Calibri"/>
            </a:endParaRPr>
          </a:p>
        </p:txBody>
      </p:sp>
      <p:pic>
        <p:nvPicPr>
          <p:cNvPr id="24" name="Picture 2" descr="Image result for postit notes">
            <a:extLst>
              <a:ext uri="{FF2B5EF4-FFF2-40B4-BE49-F238E27FC236}">
                <a16:creationId xmlns:a16="http://schemas.microsoft.com/office/drawing/2014/main" id="{1D2AA01F-D8DE-5425-6743-644D8BA81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8562183" y="899762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9E8C39-C304-25A0-1019-0C9B3AD8CA6F}"/>
              </a:ext>
            </a:extLst>
          </p:cNvPr>
          <p:cNvSpPr txBox="1"/>
          <p:nvPr/>
        </p:nvSpPr>
        <p:spPr>
          <a:xfrm>
            <a:off x="8658435" y="1093517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Product should be able to work on mobile devices</a:t>
            </a:r>
            <a:endParaRPr lang="en-US"/>
          </a:p>
        </p:txBody>
      </p:sp>
      <p:pic>
        <p:nvPicPr>
          <p:cNvPr id="16" name="Picture 2" descr="Image result for postit notes">
            <a:extLst>
              <a:ext uri="{FF2B5EF4-FFF2-40B4-BE49-F238E27FC236}">
                <a16:creationId xmlns:a16="http://schemas.microsoft.com/office/drawing/2014/main" id="{0FDD5E02-2FDD-DAFA-AB87-58FC61E0E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6365559" y="93197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C76C768A-3B6E-5BC0-58FB-59F3E44FA7E2}"/>
              </a:ext>
            </a:extLst>
          </p:cNvPr>
          <p:cNvSpPr txBox="1"/>
          <p:nvPr/>
        </p:nvSpPr>
        <p:spPr>
          <a:xfrm>
            <a:off x="6413430" y="1149918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Members should see a list of their benefits.</a:t>
            </a:r>
          </a:p>
        </p:txBody>
      </p:sp>
    </p:spTree>
    <p:extLst>
      <p:ext uri="{BB962C8B-B14F-4D97-AF65-F5344CB8AC3E}">
        <p14:creationId xmlns:p14="http://schemas.microsoft.com/office/powerpoint/2010/main" val="334820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Bracket 1"/>
          <p:cNvSpPr/>
          <p:nvPr/>
        </p:nvSpPr>
        <p:spPr>
          <a:xfrm>
            <a:off x="294732" y="678466"/>
            <a:ext cx="3617391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4242060" y="678466"/>
            <a:ext cx="3704735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8305014" y="678466"/>
            <a:ext cx="3633380" cy="5599688"/>
          </a:xfrm>
          <a:prstGeom prst="bracketPair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8961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High Priority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69961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Mid Priority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97238" y="6488668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Low Priority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2441" y="-18854"/>
            <a:ext cx="717379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Product Roadmap: [DGA Team 13]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09047" y="891742"/>
            <a:ext cx="1517716" cy="1122257"/>
            <a:chOff x="509047" y="891742"/>
            <a:chExt cx="1517716" cy="1122257"/>
          </a:xfrm>
        </p:grpSpPr>
        <p:pic>
          <p:nvPicPr>
            <p:cNvPr id="1026" name="Picture 2" descr="Image result for postit note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8" t="8293" r="8870" b="11692"/>
            <a:stretch/>
          </p:blipFill>
          <p:spPr bwMode="auto">
            <a:xfrm>
              <a:off x="509047" y="891742"/>
              <a:ext cx="1517716" cy="112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09047" y="1069455"/>
              <a:ext cx="1423448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/>
                <a:t>Members should be able to create an account</a:t>
              </a:r>
              <a:endParaRPr lang="en-US" sz="1200">
                <a:cs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03427" y="923825"/>
            <a:ext cx="1567826" cy="1122257"/>
            <a:chOff x="509047" y="923826"/>
            <a:chExt cx="1567826" cy="1122257"/>
          </a:xfrm>
        </p:grpSpPr>
        <p:pic>
          <p:nvPicPr>
            <p:cNvPr id="14" name="Picture 2" descr="Image result for postit note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08" t="8293" r="8870" b="11692"/>
            <a:stretch/>
          </p:blipFill>
          <p:spPr bwMode="auto">
            <a:xfrm>
              <a:off x="509047" y="923826"/>
              <a:ext cx="1517716" cy="112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09047" y="957160"/>
              <a:ext cx="15678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>
                  <a:cs typeface="Calibri"/>
                </a:rPr>
                <a:t>Production Companies (PC)s should be able to apply for a sponsorship</a:t>
              </a:r>
            </a:p>
          </p:txBody>
        </p:sp>
      </p:grpSp>
      <p:pic>
        <p:nvPicPr>
          <p:cNvPr id="17" name="Picture 2" descr="Image result for postit notes">
            <a:extLst>
              <a:ext uri="{FF2B5EF4-FFF2-40B4-BE49-F238E27FC236}">
                <a16:creationId xmlns:a16="http://schemas.microsoft.com/office/drawing/2014/main" id="{04C47F88-0C34-BD20-F724-B9B1CDAE6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509047" y="2126984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5AF93-2A30-9C37-7CA0-9B63F5134141}"/>
              </a:ext>
            </a:extLst>
          </p:cNvPr>
          <p:cNvSpPr txBox="1"/>
          <p:nvPr/>
        </p:nvSpPr>
        <p:spPr>
          <a:xfrm>
            <a:off x="605299" y="2284453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PCs should be able to access a list of current members. </a:t>
            </a:r>
            <a:endParaRPr lang="en-US" sz="1200">
              <a:cs typeface="Calibri"/>
            </a:endParaRPr>
          </a:p>
        </p:txBody>
      </p:sp>
      <p:pic>
        <p:nvPicPr>
          <p:cNvPr id="18" name="Picture 2" descr="Image result for postit notes">
            <a:extLst>
              <a:ext uri="{FF2B5EF4-FFF2-40B4-BE49-F238E27FC236}">
                <a16:creationId xmlns:a16="http://schemas.microsoft.com/office/drawing/2014/main" id="{924A9299-4B78-B4AB-097F-70615E520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4621554" y="2051611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76D117-C5B0-C444-6080-C08578A36938}"/>
              </a:ext>
            </a:extLst>
          </p:cNvPr>
          <p:cNvSpPr txBox="1"/>
          <p:nvPr/>
        </p:nvSpPr>
        <p:spPr>
          <a:xfrm>
            <a:off x="4717806" y="2281652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PCs should be able to manage their provided benefits.</a:t>
            </a:r>
            <a:endParaRPr lang="en-US" sz="1200">
              <a:cs typeface="Calibri"/>
            </a:endParaRPr>
          </a:p>
        </p:txBody>
      </p:sp>
      <p:pic>
        <p:nvPicPr>
          <p:cNvPr id="20" name="Picture 2" descr="Image result for postit notes">
            <a:extLst>
              <a:ext uri="{FF2B5EF4-FFF2-40B4-BE49-F238E27FC236}">
                <a16:creationId xmlns:a16="http://schemas.microsoft.com/office/drawing/2014/main" id="{12F67E46-41E8-A3AA-966D-7C9E22F24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10269267" y="85698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5F37835-000B-FB9C-1B37-81B928521293}"/>
              </a:ext>
            </a:extLst>
          </p:cNvPr>
          <p:cNvSpPr txBox="1"/>
          <p:nvPr/>
        </p:nvSpPr>
        <p:spPr>
          <a:xfrm>
            <a:off x="10317138" y="1014452"/>
            <a:ext cx="142344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Customer Support</a:t>
            </a:r>
          </a:p>
        </p:txBody>
      </p:sp>
      <p:pic>
        <p:nvPicPr>
          <p:cNvPr id="22" name="Picture 2" descr="Image result for postit notes">
            <a:extLst>
              <a:ext uri="{FF2B5EF4-FFF2-40B4-BE49-F238E27FC236}">
                <a16:creationId xmlns:a16="http://schemas.microsoft.com/office/drawing/2014/main" id="{5820BE95-05A3-ECF8-8E4C-0FDF80B7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4623846" y="90778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E49507-C0C8-6660-E08A-AE3E29437007}"/>
              </a:ext>
            </a:extLst>
          </p:cNvPr>
          <p:cNvSpPr txBox="1"/>
          <p:nvPr/>
        </p:nvSpPr>
        <p:spPr>
          <a:xfrm>
            <a:off x="4720098" y="1101538"/>
            <a:ext cx="142344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Web interface for the system.</a:t>
            </a:r>
            <a:endParaRPr lang="en-US" sz="1200">
              <a:cs typeface="Calibri"/>
            </a:endParaRPr>
          </a:p>
        </p:txBody>
      </p:sp>
      <p:pic>
        <p:nvPicPr>
          <p:cNvPr id="24" name="Picture 2" descr="Image result for postit notes">
            <a:extLst>
              <a:ext uri="{FF2B5EF4-FFF2-40B4-BE49-F238E27FC236}">
                <a16:creationId xmlns:a16="http://schemas.microsoft.com/office/drawing/2014/main" id="{1D2AA01F-D8DE-5425-6743-644D8BA81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8562183" y="899762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9E8C39-C304-25A0-1019-0C9B3AD8CA6F}"/>
              </a:ext>
            </a:extLst>
          </p:cNvPr>
          <p:cNvSpPr txBox="1"/>
          <p:nvPr/>
        </p:nvSpPr>
        <p:spPr>
          <a:xfrm>
            <a:off x="8658435" y="1093517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Product should be able to work on mobile devices</a:t>
            </a:r>
            <a:endParaRPr lang="en-US"/>
          </a:p>
        </p:txBody>
      </p:sp>
      <p:pic>
        <p:nvPicPr>
          <p:cNvPr id="16" name="Picture 2" descr="Image result for postit notes">
            <a:extLst>
              <a:ext uri="{FF2B5EF4-FFF2-40B4-BE49-F238E27FC236}">
                <a16:creationId xmlns:a16="http://schemas.microsoft.com/office/drawing/2014/main" id="{0FDD5E02-2FDD-DAFA-AB87-58FC61E0E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6365559" y="93197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C76C768A-3B6E-5BC0-58FB-59F3E44FA7E2}"/>
              </a:ext>
            </a:extLst>
          </p:cNvPr>
          <p:cNvSpPr txBox="1"/>
          <p:nvPr/>
        </p:nvSpPr>
        <p:spPr>
          <a:xfrm>
            <a:off x="6413430" y="1149918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Members should see a list of their benefits.</a:t>
            </a:r>
          </a:p>
        </p:txBody>
      </p:sp>
      <p:pic>
        <p:nvPicPr>
          <p:cNvPr id="26" name="Picture 2" descr="Image result for postit notes">
            <a:extLst>
              <a:ext uri="{FF2B5EF4-FFF2-40B4-BE49-F238E27FC236}">
                <a16:creationId xmlns:a16="http://schemas.microsoft.com/office/drawing/2014/main" id="{FFA0BEF6-5F22-F03D-7535-2967C7507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2129808" y="2126983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46669C-3BD6-6B51-3761-5D2CF5EFCA89}"/>
              </a:ext>
            </a:extLst>
          </p:cNvPr>
          <p:cNvSpPr txBox="1"/>
          <p:nvPr/>
        </p:nvSpPr>
        <p:spPr>
          <a:xfrm>
            <a:off x="2177679" y="2284452"/>
            <a:ext cx="142344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PCs should see data on their current members.</a:t>
            </a:r>
          </a:p>
        </p:txBody>
      </p:sp>
      <p:pic>
        <p:nvPicPr>
          <p:cNvPr id="28" name="Picture 2" descr="Image result for postit notes">
            <a:extLst>
              <a:ext uri="{FF2B5EF4-FFF2-40B4-BE49-F238E27FC236}">
                <a16:creationId xmlns:a16="http://schemas.microsoft.com/office/drawing/2014/main" id="{5B44B0DB-69BD-70C4-77ED-B0C4E9E80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8293" r="8870" b="11692"/>
          <a:stretch/>
        </p:blipFill>
        <p:spPr bwMode="auto">
          <a:xfrm>
            <a:off x="8568374" y="2136054"/>
            <a:ext cx="1517716" cy="112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19A0CA-08C2-2CB3-0268-E438D4804B3B}"/>
              </a:ext>
            </a:extLst>
          </p:cNvPr>
          <p:cNvSpPr txBox="1"/>
          <p:nvPr/>
        </p:nvSpPr>
        <p:spPr>
          <a:xfrm>
            <a:off x="8616245" y="2334344"/>
            <a:ext cx="145066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cs typeface="Calibri"/>
              </a:rPr>
              <a:t>Readable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62265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AC8F5D9752C40854C7E98C6898BA5" ma:contentTypeVersion="12" ma:contentTypeDescription="Create a new document." ma:contentTypeScope="" ma:versionID="b9e0829086a2d0aa2eaef0072b9fb54b">
  <xsd:schema xmlns:xsd="http://www.w3.org/2001/XMLSchema" xmlns:xs="http://www.w3.org/2001/XMLSchema" xmlns:p="http://schemas.microsoft.com/office/2006/metadata/properties" xmlns:ns2="c6ee66ea-f53c-482e-8f8b-fa79ac38c1bf" xmlns:ns3="8c23174d-92b9-41d5-b20f-ed26a9cfc881" targetNamespace="http://schemas.microsoft.com/office/2006/metadata/properties" ma:root="true" ma:fieldsID="e045f233a95001184a7d9617a73dd38f" ns2:_="" ns3:_="">
    <xsd:import namespace="c6ee66ea-f53c-482e-8f8b-fa79ac38c1bf"/>
    <xsd:import namespace="8c23174d-92b9-41d5-b20f-ed26a9cfc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e66ea-f53c-482e-8f8b-fa79ac38c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3174d-92b9-41d5-b20f-ed26a9cfc88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ee66ea-f53c-482e-8f8b-fa79ac38c1b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AF06FB0-DFBF-4F21-9722-7FCCF2902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ee66ea-f53c-482e-8f8b-fa79ac38c1bf"/>
    <ds:schemaRef ds:uri="8c23174d-92b9-41d5-b20f-ed26a9cfc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96A15A-CC0A-4309-83CF-92BD55D799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AE0FEC-BC4B-4DA7-A143-7265A2E4297B}">
  <ds:schemaRefs>
    <ds:schemaRef ds:uri="http://schemas.microsoft.com/office/2006/metadata/properties"/>
    <ds:schemaRef ds:uri="http://schemas.microsoft.com/office/infopath/2007/PartnerControls"/>
    <ds:schemaRef ds:uri="c6ee66ea-f53c-482e-8f8b-fa79ac38c1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Alejandra Magana</dc:creator>
  <cp:revision>2</cp:revision>
  <dcterms:created xsi:type="dcterms:W3CDTF">2017-01-04T02:11:44Z</dcterms:created>
  <dcterms:modified xsi:type="dcterms:W3CDTF">2025-08-15T17:24:22Z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0x010100F33AC8F5D9752C40854C7E98C6898BA5</vt:lpwstr>
  </property>
</Properties>
</file>