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7" r:id="rId1"/>
  </p:sld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5192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24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94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617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935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18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5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712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326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65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18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600">
                <a:solidFill>
                  <a:schemeClr val="tx1">
                    <a:tint val="75000"/>
                  </a:schemeClr>
                </a:solidFill>
              </a:defRPr>
            </a:lvl1pPr>
          </a:lstStyle>
          <a:p>
            <a:fld id="{72345051-2045-45DA-935E-2E3CA1A69ADC}" type="datetimeFigureOut">
              <a:rPr lang="en-US" smtClean="0"/>
              <a:t>1/20/2023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8100838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0" r:id="rId6"/>
    <p:sldLayoutId id="2147483786" r:id="rId7"/>
    <p:sldLayoutId id="2147483787" r:id="rId8"/>
    <p:sldLayoutId id="2147483788" r:id="rId9"/>
    <p:sldLayoutId id="2147483789" r:id="rId10"/>
    <p:sldLayoutId id="2147483791"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oaliony/MTA-Fina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045D0D5-EDDE-F6BA-268B-BF78362B78E1}"/>
              </a:ext>
            </a:extLst>
          </p:cNvPr>
          <p:cNvSpPr>
            <a:spLocks noGrp="1"/>
          </p:cNvSpPr>
          <p:nvPr>
            <p:ph type="ctrTitle"/>
          </p:nvPr>
        </p:nvSpPr>
        <p:spPr>
          <a:xfrm>
            <a:off x="890338" y="640080"/>
            <a:ext cx="3734014" cy="3566160"/>
          </a:xfrm>
        </p:spPr>
        <p:txBody>
          <a:bodyPr anchor="b">
            <a:normAutofit fontScale="90000"/>
          </a:bodyPr>
          <a:lstStyle/>
          <a:p>
            <a:pPr algn="ctr"/>
            <a:r>
              <a:rPr lang="he-IL" sz="8000" dirty="0"/>
              <a:t>אפליקציה ללימוד רצפים</a:t>
            </a:r>
          </a:p>
        </p:txBody>
      </p:sp>
      <p:sp>
        <p:nvSpPr>
          <p:cNvPr id="3" name="כותרת משנה 2">
            <a:extLst>
              <a:ext uri="{FF2B5EF4-FFF2-40B4-BE49-F238E27FC236}">
                <a16:creationId xmlns:a16="http://schemas.microsoft.com/office/drawing/2014/main" id="{C12A87FB-3777-E47D-A5A8-81FEE207FF07}"/>
              </a:ext>
            </a:extLst>
          </p:cNvPr>
          <p:cNvSpPr>
            <a:spLocks noGrp="1"/>
          </p:cNvSpPr>
          <p:nvPr>
            <p:ph type="subTitle" idx="1"/>
          </p:nvPr>
        </p:nvSpPr>
        <p:spPr>
          <a:xfrm>
            <a:off x="890339" y="4636008"/>
            <a:ext cx="3734014" cy="1572768"/>
          </a:xfrm>
        </p:spPr>
        <p:txBody>
          <a:bodyPr>
            <a:normAutofit/>
          </a:bodyPr>
          <a:lstStyle/>
          <a:p>
            <a:pPr algn="r" rtl="1">
              <a:lnSpc>
                <a:spcPct val="104000"/>
              </a:lnSpc>
            </a:pPr>
            <a:r>
              <a:rPr lang="he-IL" sz="2600" dirty="0"/>
              <a:t>צוות:</a:t>
            </a:r>
          </a:p>
          <a:p>
            <a:pPr marL="342900" indent="-342900" algn="r" rtl="1">
              <a:lnSpc>
                <a:spcPct val="104000"/>
              </a:lnSpc>
              <a:buFont typeface="Arial" panose="020B0604020202020204" pitchFamily="34" charset="0"/>
              <a:buChar char="•"/>
            </a:pPr>
            <a:r>
              <a:rPr lang="he-IL" sz="2600" dirty="0"/>
              <a:t>נועה </a:t>
            </a:r>
            <a:r>
              <a:rPr lang="he-IL" sz="2600" dirty="0" err="1"/>
              <a:t>ליאוני</a:t>
            </a:r>
            <a:r>
              <a:rPr lang="he-IL" sz="2600" dirty="0"/>
              <a:t> 318910155</a:t>
            </a:r>
          </a:p>
          <a:p>
            <a:pPr marL="342900" indent="-342900" algn="r" rtl="1">
              <a:lnSpc>
                <a:spcPct val="104000"/>
              </a:lnSpc>
              <a:buFont typeface="Arial" panose="020B0604020202020204" pitchFamily="34" charset="0"/>
              <a:buChar char="•"/>
            </a:pPr>
            <a:r>
              <a:rPr lang="he-IL" sz="2600" dirty="0"/>
              <a:t>אילי יצחק 206448375</a:t>
            </a:r>
          </a:p>
        </p:txBody>
      </p:sp>
      <p:sp>
        <p:nvSpPr>
          <p:cNvPr id="3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87CEFF"/>
          </a:solidFill>
          <a:ln w="38100" cap="rnd">
            <a:solidFill>
              <a:srgbClr val="87CE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77B7926E-8DA5-B04C-7012-53B762E2C321}"/>
              </a:ext>
            </a:extLst>
          </p:cNvPr>
          <p:cNvPicPr>
            <a:picLocks noChangeAspect="1"/>
          </p:cNvPicPr>
          <p:nvPr/>
        </p:nvPicPr>
        <p:blipFill rotWithShape="1">
          <a:blip r:embed="rId2"/>
          <a:srcRect l="1628" r="810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1209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D899B4-ACE3-F2A6-4D7B-6BFCDEAF0696}"/>
              </a:ext>
            </a:extLst>
          </p:cNvPr>
          <p:cNvSpPr>
            <a:spLocks noGrp="1"/>
          </p:cNvSpPr>
          <p:nvPr>
            <p:ph type="title"/>
          </p:nvPr>
        </p:nvSpPr>
        <p:spPr/>
        <p:txBody>
          <a:bodyPr/>
          <a:lstStyle/>
          <a:p>
            <a:pPr algn="ctr" rtl="1"/>
            <a:r>
              <a:rPr lang="he-IL" dirty="0"/>
              <a:t>לינק </a:t>
            </a:r>
            <a:r>
              <a:rPr lang="he-IL" dirty="0" err="1"/>
              <a:t>לגיט</a:t>
            </a:r>
            <a:endParaRPr lang="he-IL" dirty="0"/>
          </a:p>
        </p:txBody>
      </p:sp>
      <p:sp>
        <p:nvSpPr>
          <p:cNvPr id="3" name="מציין מיקום תוכן 2">
            <a:extLst>
              <a:ext uri="{FF2B5EF4-FFF2-40B4-BE49-F238E27FC236}">
                <a16:creationId xmlns:a16="http://schemas.microsoft.com/office/drawing/2014/main" id="{62E7D5E9-696F-4FBD-A0CA-F6A9AC2442A6}"/>
              </a:ext>
            </a:extLst>
          </p:cNvPr>
          <p:cNvSpPr>
            <a:spLocks noGrp="1"/>
          </p:cNvSpPr>
          <p:nvPr>
            <p:ph idx="1"/>
          </p:nvPr>
        </p:nvSpPr>
        <p:spPr/>
        <p:txBody>
          <a:bodyPr/>
          <a:lstStyle/>
          <a:p>
            <a:pPr algn="r" rtl="1"/>
            <a:r>
              <a:rPr lang="en-US" dirty="0">
                <a:hlinkClick r:id="rId2"/>
              </a:rPr>
              <a:t>https://github.com/noaliony/MTA-Final-Project</a:t>
            </a:r>
            <a:r>
              <a:rPr lang="he-IL" dirty="0"/>
              <a:t> </a:t>
            </a:r>
          </a:p>
        </p:txBody>
      </p:sp>
    </p:spTree>
    <p:extLst>
      <p:ext uri="{BB962C8B-B14F-4D97-AF65-F5344CB8AC3E}">
        <p14:creationId xmlns:p14="http://schemas.microsoft.com/office/powerpoint/2010/main" val="335068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DBE1A3-5E8A-82F1-975A-5DEAA42DE0C8}"/>
              </a:ext>
            </a:extLst>
          </p:cNvPr>
          <p:cNvSpPr>
            <a:spLocks noGrp="1"/>
          </p:cNvSpPr>
          <p:nvPr>
            <p:ph type="title"/>
          </p:nvPr>
        </p:nvSpPr>
        <p:spPr/>
        <p:txBody>
          <a:bodyPr/>
          <a:lstStyle/>
          <a:p>
            <a:pPr algn="ctr" rtl="1"/>
            <a:r>
              <a:rPr lang="he-IL" dirty="0"/>
              <a:t>מיומנויות בסיסיות בקרב אוכלוסיית אנשים על הרצף האוטיסטי</a:t>
            </a:r>
          </a:p>
        </p:txBody>
      </p:sp>
      <p:sp>
        <p:nvSpPr>
          <p:cNvPr id="3" name="מציין מיקום תוכן 2">
            <a:extLst>
              <a:ext uri="{FF2B5EF4-FFF2-40B4-BE49-F238E27FC236}">
                <a16:creationId xmlns:a16="http://schemas.microsoft.com/office/drawing/2014/main" id="{FBB794C4-845D-23BD-876F-1D65A93336B3}"/>
              </a:ext>
            </a:extLst>
          </p:cNvPr>
          <p:cNvSpPr>
            <a:spLocks noGrp="1"/>
          </p:cNvSpPr>
          <p:nvPr>
            <p:ph idx="1"/>
          </p:nvPr>
        </p:nvSpPr>
        <p:spPr/>
        <p:txBody>
          <a:bodyPr/>
          <a:lstStyle/>
          <a:p>
            <a:pPr algn="r" rtl="1"/>
            <a:r>
              <a:rPr lang="he-IL" dirty="0"/>
              <a:t>במסגרת הסדנה ביקרנו בבית ספר "גיל" בתל אביב – בית ספר לנערים על הרצף עד גיל 21.</a:t>
            </a:r>
            <a:br>
              <a:rPr lang="en-US" dirty="0"/>
            </a:br>
            <a:r>
              <a:rPr lang="he-IL" dirty="0"/>
              <a:t>אחת מחברות הצוות עבדה בעברה במשך מספר שנים עם ילדים על הרצף וחוותה את הסיפוק הגדול בקידום הילדים ושילובם בחברה.</a:t>
            </a:r>
            <a:br>
              <a:rPr lang="en-US" dirty="0"/>
            </a:br>
            <a:r>
              <a:rPr lang="he-IL" dirty="0"/>
              <a:t>הנושא הזה גרם לנו לחשוב ולהבין שאנחנו רוצות לעשות את הפרויקט שלנו במטרה לעזור לאוכלוסייה הנ"ל </a:t>
            </a:r>
            <a:r>
              <a:rPr lang="he-IL" dirty="0" err="1"/>
              <a:t>ולהנגיש</a:t>
            </a:r>
            <a:r>
              <a:rPr lang="he-IL" dirty="0"/>
              <a:t> להם דיגיטלית אפשרויות לימוד שיעזרו להם להתקדם ולשפר את היכולות שלהם בביצוע פעולות יומיומיות בסיסיות </a:t>
            </a:r>
            <a:r>
              <a:rPr lang="he-IL" dirty="0" err="1"/>
              <a:t>וכו</a:t>
            </a:r>
            <a:r>
              <a:rPr lang="he-IL" dirty="0"/>
              <a:t>'.</a:t>
            </a:r>
          </a:p>
        </p:txBody>
      </p:sp>
    </p:spTree>
    <p:extLst>
      <p:ext uri="{BB962C8B-B14F-4D97-AF65-F5344CB8AC3E}">
        <p14:creationId xmlns:p14="http://schemas.microsoft.com/office/powerpoint/2010/main" val="51702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D7AA57-1081-957E-DD3A-B9E6D092C5BA}"/>
              </a:ext>
            </a:extLst>
          </p:cNvPr>
          <p:cNvSpPr>
            <a:spLocks noGrp="1"/>
          </p:cNvSpPr>
          <p:nvPr>
            <p:ph type="title"/>
          </p:nvPr>
        </p:nvSpPr>
        <p:spPr/>
        <p:txBody>
          <a:bodyPr/>
          <a:lstStyle/>
          <a:p>
            <a:pPr algn="ctr" rtl="1"/>
            <a:r>
              <a:rPr lang="he-IL" dirty="0"/>
              <a:t>הקושי</a:t>
            </a:r>
          </a:p>
        </p:txBody>
      </p:sp>
      <p:sp>
        <p:nvSpPr>
          <p:cNvPr id="3" name="מציין מיקום תוכן 2">
            <a:extLst>
              <a:ext uri="{FF2B5EF4-FFF2-40B4-BE49-F238E27FC236}">
                <a16:creationId xmlns:a16="http://schemas.microsoft.com/office/drawing/2014/main" id="{D8C4490D-5932-899C-3C84-940E24762CF9}"/>
              </a:ext>
            </a:extLst>
          </p:cNvPr>
          <p:cNvSpPr>
            <a:spLocks noGrp="1"/>
          </p:cNvSpPr>
          <p:nvPr>
            <p:ph idx="1"/>
          </p:nvPr>
        </p:nvSpPr>
        <p:spPr/>
        <p:txBody>
          <a:bodyPr/>
          <a:lstStyle/>
          <a:p>
            <a:pPr algn="r" rtl="1"/>
            <a:r>
              <a:rPr lang="he-IL" dirty="0"/>
              <a:t>במהלך שהותנו בבית הספר דיברנו עם מספר אנשי צוות, וביניהם רכז תקשוב, מנהלת בית הספר, מרפאות בעיסוק וכו' אשר הציפו לנו מספר קשיים כאשר המשמעותי ביותר </a:t>
            </a:r>
            <a:r>
              <a:rPr lang="he-IL" b="1" u="sng" dirty="0"/>
              <a:t>היה חוסר ידע היטב בביצוע מטלות הכוללות סדרת פעולות בסיסיות.</a:t>
            </a:r>
          </a:p>
        </p:txBody>
      </p:sp>
    </p:spTree>
    <p:extLst>
      <p:ext uri="{BB962C8B-B14F-4D97-AF65-F5344CB8AC3E}">
        <p14:creationId xmlns:p14="http://schemas.microsoft.com/office/powerpoint/2010/main" val="63999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D50B4C-A0E0-F386-E7BE-3498CEBB30EA}"/>
              </a:ext>
            </a:extLst>
          </p:cNvPr>
          <p:cNvSpPr>
            <a:spLocks noGrp="1"/>
          </p:cNvSpPr>
          <p:nvPr>
            <p:ph type="title"/>
          </p:nvPr>
        </p:nvSpPr>
        <p:spPr/>
        <p:txBody>
          <a:bodyPr/>
          <a:lstStyle/>
          <a:p>
            <a:pPr algn="ctr"/>
            <a:r>
              <a:rPr lang="he-IL" dirty="0"/>
              <a:t>הפתרון</a:t>
            </a:r>
          </a:p>
        </p:txBody>
      </p:sp>
      <p:sp>
        <p:nvSpPr>
          <p:cNvPr id="3" name="מציין מיקום תוכן 2">
            <a:extLst>
              <a:ext uri="{FF2B5EF4-FFF2-40B4-BE49-F238E27FC236}">
                <a16:creationId xmlns:a16="http://schemas.microsoft.com/office/drawing/2014/main" id="{60B111B0-D6F8-0FAA-E241-54D98F57E14E}"/>
              </a:ext>
            </a:extLst>
          </p:cNvPr>
          <p:cNvSpPr>
            <a:spLocks noGrp="1"/>
          </p:cNvSpPr>
          <p:nvPr>
            <p:ph idx="1"/>
          </p:nvPr>
        </p:nvSpPr>
        <p:spPr/>
        <p:txBody>
          <a:bodyPr/>
          <a:lstStyle/>
          <a:p>
            <a:pPr algn="r" rtl="1"/>
            <a:r>
              <a:rPr lang="he-IL" dirty="0"/>
              <a:t>אפליקציה ללימוד רצפים המותאמת לקושי המדובר.</a:t>
            </a:r>
          </a:p>
          <a:p>
            <a:pPr algn="r" rtl="1"/>
            <a:r>
              <a:rPr lang="he-IL" dirty="0"/>
              <a:t>בתחילת השימוש באפליקציה, המטפל קובע הגדרות מסוימות (כדוגמת שם הילד, מעבר זמנים בין פעולות וכו') בהתאם לצורך המותאם עבור כל ילד.</a:t>
            </a:r>
            <a:br>
              <a:rPr lang="en-US" dirty="0"/>
            </a:br>
            <a:r>
              <a:rPr lang="he-IL" dirty="0"/>
              <a:t>לאחר מכן המטפל יוכל לבחור רצף לעבוד עליו, כאשר הרצפים יחולקו לפי קטגוריות, לדוגמה:</a:t>
            </a:r>
            <a:br>
              <a:rPr lang="en-US" dirty="0"/>
            </a:br>
            <a:r>
              <a:rPr lang="he-IL" dirty="0"/>
              <a:t>- קטגוריית טיפוח: רצפים של צחצוח שיניים, מקלחת </a:t>
            </a:r>
            <a:r>
              <a:rPr lang="he-IL" dirty="0" err="1"/>
              <a:t>וכו</a:t>
            </a:r>
            <a:r>
              <a:rPr lang="he-IL" dirty="0"/>
              <a:t>'.</a:t>
            </a:r>
            <a:br>
              <a:rPr lang="en-US" dirty="0"/>
            </a:br>
            <a:r>
              <a:rPr lang="he-IL" dirty="0"/>
              <a:t>- קטגוריית התארגנות: רצפים של סדר התלבשות, נעילת נעליים </a:t>
            </a:r>
            <a:r>
              <a:rPr lang="he-IL" dirty="0" err="1"/>
              <a:t>וכו</a:t>
            </a:r>
            <a:r>
              <a:rPr lang="he-IL" dirty="0"/>
              <a:t>'.</a:t>
            </a:r>
            <a:br>
              <a:rPr lang="en-US" dirty="0"/>
            </a:br>
            <a:r>
              <a:rPr lang="he-IL" dirty="0"/>
              <a:t>- קטגוריית מטבח: רצפים של הכנת כריך, מיץ פטל, כדורי שוקולד </a:t>
            </a:r>
            <a:r>
              <a:rPr lang="he-IL" dirty="0" err="1"/>
              <a:t>וכו</a:t>
            </a:r>
            <a:r>
              <a:rPr lang="he-IL" dirty="0"/>
              <a:t>'.</a:t>
            </a:r>
          </a:p>
        </p:txBody>
      </p:sp>
    </p:spTree>
    <p:extLst>
      <p:ext uri="{BB962C8B-B14F-4D97-AF65-F5344CB8AC3E}">
        <p14:creationId xmlns:p14="http://schemas.microsoft.com/office/powerpoint/2010/main" val="303490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8B740B-6E4A-57F8-3C8A-57A409598F07}"/>
              </a:ext>
            </a:extLst>
          </p:cNvPr>
          <p:cNvSpPr>
            <a:spLocks noGrp="1"/>
          </p:cNvSpPr>
          <p:nvPr>
            <p:ph type="title"/>
          </p:nvPr>
        </p:nvSpPr>
        <p:spPr/>
        <p:txBody>
          <a:bodyPr/>
          <a:lstStyle/>
          <a:p>
            <a:pPr algn="ctr" rtl="1"/>
            <a:r>
              <a:rPr lang="he-IL" dirty="0"/>
              <a:t>המשך הפתרון</a:t>
            </a:r>
          </a:p>
        </p:txBody>
      </p:sp>
      <p:sp>
        <p:nvSpPr>
          <p:cNvPr id="3" name="מציין מיקום תוכן 2">
            <a:extLst>
              <a:ext uri="{FF2B5EF4-FFF2-40B4-BE49-F238E27FC236}">
                <a16:creationId xmlns:a16="http://schemas.microsoft.com/office/drawing/2014/main" id="{8D3A95F4-3594-F449-CCEF-3B031F1610CC}"/>
              </a:ext>
            </a:extLst>
          </p:cNvPr>
          <p:cNvSpPr>
            <a:spLocks noGrp="1"/>
          </p:cNvSpPr>
          <p:nvPr>
            <p:ph idx="1"/>
          </p:nvPr>
        </p:nvSpPr>
        <p:spPr/>
        <p:txBody>
          <a:bodyPr>
            <a:normAutofit fontScale="92500" lnSpcReduction="20000"/>
          </a:bodyPr>
          <a:lstStyle/>
          <a:p>
            <a:pPr algn="r" rtl="1"/>
            <a:r>
              <a:rPr lang="he-IL" dirty="0"/>
              <a:t>לאחר שבוחרים רצף מסוים מתוך קטגוריה:</a:t>
            </a:r>
            <a:br>
              <a:rPr lang="en-US" dirty="0"/>
            </a:br>
            <a:r>
              <a:rPr lang="he-IL" dirty="0"/>
              <a:t>- יוצג סרטון על המסך המראה באופן ברור את כל ביצוע הרצף בשלבים.</a:t>
            </a:r>
            <a:br>
              <a:rPr lang="en-US" dirty="0"/>
            </a:br>
            <a:r>
              <a:rPr lang="he-IL" dirty="0"/>
              <a:t>- לאחר סיום הסרטון יוצג על המסך רצף של סדרת הפעולות לביצוע אשר הילד יבצע, ועבור כל פעולה נוכחית הנדרשת לביצוע תוצג תמונה גדולה במרכז המסך הממחישה את אותה הפעולה (ככה שהתמונה הגדולה תתחלף כל פעם בפעולה אחרת לביצוע בהתאם להתקדמות הילד בביצוע הרצף).</a:t>
            </a:r>
            <a:br>
              <a:rPr lang="en-US" dirty="0"/>
            </a:br>
            <a:r>
              <a:rPr lang="he-IL" dirty="0"/>
              <a:t>- בסיום הרצף תוצג הודעת עדכון שהרצף בוצע בהצלחה בליווי משך הזמן שלקח לילד לסיים את הרצף.</a:t>
            </a:r>
          </a:p>
          <a:p>
            <a:pPr algn="r" rtl="1"/>
            <a:r>
              <a:rPr lang="he-IL" dirty="0"/>
              <a:t>משך זמן הרצף שביצע הילד יישמר במאגר מידע של האפליקציה בכדי לבצע מעקב התקדמות עבור כל ילד המשתמש באפליקציה.</a:t>
            </a:r>
          </a:p>
        </p:txBody>
      </p:sp>
    </p:spTree>
    <p:extLst>
      <p:ext uri="{BB962C8B-B14F-4D97-AF65-F5344CB8AC3E}">
        <p14:creationId xmlns:p14="http://schemas.microsoft.com/office/powerpoint/2010/main" val="29034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231590-3C83-76F1-8533-0459C95E3BCA}"/>
              </a:ext>
            </a:extLst>
          </p:cNvPr>
          <p:cNvSpPr>
            <a:spLocks noGrp="1"/>
          </p:cNvSpPr>
          <p:nvPr>
            <p:ph type="title"/>
          </p:nvPr>
        </p:nvSpPr>
        <p:spPr/>
        <p:txBody>
          <a:bodyPr/>
          <a:lstStyle/>
          <a:p>
            <a:pPr algn="ctr" rtl="1"/>
            <a:r>
              <a:rPr lang="he-IL" dirty="0"/>
              <a:t>השוק</a:t>
            </a:r>
          </a:p>
        </p:txBody>
      </p:sp>
      <p:sp>
        <p:nvSpPr>
          <p:cNvPr id="3" name="מציין מיקום תוכן 2">
            <a:extLst>
              <a:ext uri="{FF2B5EF4-FFF2-40B4-BE49-F238E27FC236}">
                <a16:creationId xmlns:a16="http://schemas.microsoft.com/office/drawing/2014/main" id="{4115D444-2CC8-E0D1-C931-03F4394D1BCD}"/>
              </a:ext>
            </a:extLst>
          </p:cNvPr>
          <p:cNvSpPr>
            <a:spLocks noGrp="1"/>
          </p:cNvSpPr>
          <p:nvPr>
            <p:ph idx="1"/>
          </p:nvPr>
        </p:nvSpPr>
        <p:spPr/>
        <p:txBody>
          <a:bodyPr/>
          <a:lstStyle/>
          <a:p>
            <a:pPr algn="r" rtl="1"/>
            <a:r>
              <a:rPr lang="he-IL" dirty="0"/>
              <a:t>במהלך המחקר, גילינו שקיימת אפליקציה דומה אך יש לה כמה חסרונות:</a:t>
            </a:r>
            <a:br>
              <a:rPr lang="en-US" dirty="0"/>
            </a:br>
            <a:r>
              <a:rPr lang="he-IL" dirty="0"/>
              <a:t>- האפליקציה בתשלום</a:t>
            </a:r>
            <a:r>
              <a:rPr lang="en-US" dirty="0"/>
              <a:t>.</a:t>
            </a:r>
            <a:br>
              <a:rPr lang="en-US" dirty="0"/>
            </a:br>
            <a:r>
              <a:rPr lang="he-IL" dirty="0"/>
              <a:t>- לכל קטגוריה יש אפליקציה נפרדת מאותו בית יוצר.</a:t>
            </a:r>
          </a:p>
          <a:p>
            <a:pPr algn="r" rtl="1"/>
            <a:r>
              <a:rPr lang="he-IL" dirty="0"/>
              <a:t>ההזדמנות שלנו היא ליצור אפליקציה אחת ובה מספר של קטגוריות הכוללות רצפים, כמובן בחינם.</a:t>
            </a:r>
          </a:p>
          <a:p>
            <a:pPr algn="r" rtl="1"/>
            <a:r>
              <a:rPr lang="he-IL" dirty="0"/>
              <a:t>יש לנו מוטיבציה גדולה להצליח בזה, כיוון שאנשי הצוות שפגשנו סיפרו לנו על האפליקציה הקיימת ועל החסרונות שהם פוגשים בה.</a:t>
            </a:r>
          </a:p>
        </p:txBody>
      </p:sp>
    </p:spTree>
    <p:extLst>
      <p:ext uri="{BB962C8B-B14F-4D97-AF65-F5344CB8AC3E}">
        <p14:creationId xmlns:p14="http://schemas.microsoft.com/office/powerpoint/2010/main" val="52118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A81518-C23F-66D9-7D59-66711F135E27}"/>
              </a:ext>
            </a:extLst>
          </p:cNvPr>
          <p:cNvSpPr>
            <a:spLocks noGrp="1"/>
          </p:cNvSpPr>
          <p:nvPr>
            <p:ph type="title"/>
          </p:nvPr>
        </p:nvSpPr>
        <p:spPr/>
        <p:txBody>
          <a:bodyPr/>
          <a:lstStyle/>
          <a:p>
            <a:pPr algn="ctr" rtl="1"/>
            <a:r>
              <a:rPr lang="he-IL" dirty="0"/>
              <a:t>תמונות להמחשה</a:t>
            </a:r>
          </a:p>
        </p:txBody>
      </p:sp>
      <p:pic>
        <p:nvPicPr>
          <p:cNvPr id="5" name="מציין מיקום תוכן 4">
            <a:extLst>
              <a:ext uri="{FF2B5EF4-FFF2-40B4-BE49-F238E27FC236}">
                <a16:creationId xmlns:a16="http://schemas.microsoft.com/office/drawing/2014/main" id="{1D737E88-3057-780B-0371-51F8547E2E22}"/>
              </a:ext>
            </a:extLst>
          </p:cNvPr>
          <p:cNvPicPr>
            <a:picLocks noGrp="1" noChangeAspect="1"/>
          </p:cNvPicPr>
          <p:nvPr>
            <p:ph idx="1"/>
          </p:nvPr>
        </p:nvPicPr>
        <p:blipFill>
          <a:blip r:embed="rId2"/>
          <a:stretch>
            <a:fillRect/>
          </a:stretch>
        </p:blipFill>
        <p:spPr>
          <a:xfrm>
            <a:off x="1734650" y="1787410"/>
            <a:ext cx="8545620" cy="4820779"/>
          </a:xfrm>
        </p:spPr>
      </p:pic>
    </p:spTree>
    <p:extLst>
      <p:ext uri="{BB962C8B-B14F-4D97-AF65-F5344CB8AC3E}">
        <p14:creationId xmlns:p14="http://schemas.microsoft.com/office/powerpoint/2010/main" val="223667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F64304-8FAC-5A69-2366-38FF59D4B33B}"/>
              </a:ext>
            </a:extLst>
          </p:cNvPr>
          <p:cNvSpPr>
            <a:spLocks noGrp="1"/>
          </p:cNvSpPr>
          <p:nvPr>
            <p:ph type="title"/>
          </p:nvPr>
        </p:nvSpPr>
        <p:spPr/>
        <p:txBody>
          <a:bodyPr/>
          <a:lstStyle/>
          <a:p>
            <a:pPr algn="ctr" rtl="1"/>
            <a:r>
              <a:rPr lang="he-IL" dirty="0"/>
              <a:t>תמונות להמחשה</a:t>
            </a:r>
          </a:p>
        </p:txBody>
      </p:sp>
      <p:pic>
        <p:nvPicPr>
          <p:cNvPr id="4" name="מציין מיקום תוכן 3">
            <a:extLst>
              <a:ext uri="{FF2B5EF4-FFF2-40B4-BE49-F238E27FC236}">
                <a16:creationId xmlns:a16="http://schemas.microsoft.com/office/drawing/2014/main" id="{40E778EB-FC4C-EA75-8F2F-FD99FC45561C}"/>
              </a:ext>
            </a:extLst>
          </p:cNvPr>
          <p:cNvPicPr>
            <a:picLocks noGrp="1" noChangeAspect="1"/>
          </p:cNvPicPr>
          <p:nvPr>
            <p:ph idx="1"/>
          </p:nvPr>
        </p:nvPicPr>
        <p:blipFill>
          <a:blip r:embed="rId2"/>
          <a:stretch>
            <a:fillRect/>
          </a:stretch>
        </p:blipFill>
        <p:spPr>
          <a:xfrm>
            <a:off x="1774131" y="1862824"/>
            <a:ext cx="8501272" cy="4707657"/>
          </a:xfrm>
          <a:prstGeom prst="rect">
            <a:avLst/>
          </a:prstGeom>
        </p:spPr>
      </p:pic>
    </p:spTree>
    <p:extLst>
      <p:ext uri="{BB962C8B-B14F-4D97-AF65-F5344CB8AC3E}">
        <p14:creationId xmlns:p14="http://schemas.microsoft.com/office/powerpoint/2010/main" val="272039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F77E40-5A60-2FF5-4DFB-28E88293A6BC}"/>
              </a:ext>
            </a:extLst>
          </p:cNvPr>
          <p:cNvSpPr>
            <a:spLocks noGrp="1"/>
          </p:cNvSpPr>
          <p:nvPr>
            <p:ph type="title"/>
          </p:nvPr>
        </p:nvSpPr>
        <p:spPr/>
        <p:txBody>
          <a:bodyPr/>
          <a:lstStyle/>
          <a:p>
            <a:pPr algn="ctr" rtl="1"/>
            <a:r>
              <a:rPr lang="he-IL" dirty="0"/>
              <a:t>סטטוס נוכחי</a:t>
            </a:r>
          </a:p>
        </p:txBody>
      </p:sp>
      <p:sp>
        <p:nvSpPr>
          <p:cNvPr id="3" name="מציין מיקום תוכן 2">
            <a:extLst>
              <a:ext uri="{FF2B5EF4-FFF2-40B4-BE49-F238E27FC236}">
                <a16:creationId xmlns:a16="http://schemas.microsoft.com/office/drawing/2014/main" id="{DA21975F-CE07-519E-3399-6492D5A8DEC9}"/>
              </a:ext>
            </a:extLst>
          </p:cNvPr>
          <p:cNvSpPr>
            <a:spLocks noGrp="1"/>
          </p:cNvSpPr>
          <p:nvPr>
            <p:ph idx="1"/>
          </p:nvPr>
        </p:nvSpPr>
        <p:spPr/>
        <p:txBody>
          <a:bodyPr>
            <a:normAutofit fontScale="92500" lnSpcReduction="10000"/>
          </a:bodyPr>
          <a:lstStyle/>
          <a:p>
            <a:pPr algn="r" rtl="1"/>
            <a:r>
              <a:rPr lang="he-IL" dirty="0"/>
              <a:t>הרעיון מאושר על ידי אורי גלובוס – מנחה הסדנה.</a:t>
            </a:r>
          </a:p>
          <a:p>
            <a:pPr algn="r" rtl="1"/>
            <a:r>
              <a:rPr lang="he-IL" dirty="0"/>
              <a:t>התבצעו שיחות עם אנשי צוות רלוונטיים שסיפרו לנו על קשיים של התלמידים ובהתאם לכך הם תיארו לנו את דרישותיהם מהאפליקציה, ובבוא העת התכנון הוא שמטפלי ותלמידי בית הספר ינסו את האפליקציה.</a:t>
            </a:r>
          </a:p>
          <a:p>
            <a:pPr algn="r" rtl="1"/>
            <a:r>
              <a:rPr lang="he-IL" dirty="0"/>
              <a:t>אחת מחברות הצוות שעבדה בעבר עם ילדים על הרצף עדיין בקשר עם מטפלים ומשפחות של ילדים על הרצף, לכן בהתייעצות עם כלל הגורמים סופק עבורנו מידע רב של מהי הדרך המומלצת לבנות את האפליקציה כך שתותאם באופן מירבי לקשיי הילד תוך מטרה לצמצום הקשיים ולמידה מרבית.</a:t>
            </a:r>
          </a:p>
          <a:p>
            <a:pPr algn="r" rtl="1"/>
            <a:r>
              <a:rPr lang="he-IL" dirty="0"/>
              <a:t>נעשה אפיון מסכים בעזרת </a:t>
            </a:r>
            <a:r>
              <a:rPr lang="en-US" dirty="0"/>
              <a:t>mockup</a:t>
            </a:r>
            <a:r>
              <a:rPr lang="he-IL" dirty="0"/>
              <a:t> שאושר על ידי אורי גלובוס.</a:t>
            </a:r>
          </a:p>
        </p:txBody>
      </p:sp>
    </p:spTree>
    <p:extLst>
      <p:ext uri="{BB962C8B-B14F-4D97-AF65-F5344CB8AC3E}">
        <p14:creationId xmlns:p14="http://schemas.microsoft.com/office/powerpoint/2010/main" val="18327771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Narkisim"/>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TM16401371[[fn=אטלס]]</Template>
  <TotalTime>685</TotalTime>
  <Words>532</Words>
  <Application>Microsoft Office PowerPoint</Application>
  <PresentationFormat>מסך רחב</PresentationFormat>
  <Paragraphs>27</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Narkisim</vt:lpstr>
      <vt:lpstr>SketchyVTI</vt:lpstr>
      <vt:lpstr>אפליקציה ללימוד רצפים</vt:lpstr>
      <vt:lpstr>מיומנויות בסיסיות בקרב אוכלוסיית אנשים על הרצף האוטיסטי</vt:lpstr>
      <vt:lpstr>הקושי</vt:lpstr>
      <vt:lpstr>הפתרון</vt:lpstr>
      <vt:lpstr>המשך הפתרון</vt:lpstr>
      <vt:lpstr>השוק</vt:lpstr>
      <vt:lpstr>תמונות להמחשה</vt:lpstr>
      <vt:lpstr>תמונות להמחשה</vt:lpstr>
      <vt:lpstr>סטטוס נוכחי</vt:lpstr>
      <vt:lpstr>לינק לגיט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Noa Liony</dc:creator>
  <cp:lastModifiedBy>Noa Liony</cp:lastModifiedBy>
  <cp:revision>2</cp:revision>
  <dcterms:created xsi:type="dcterms:W3CDTF">2023-01-19T10:17:09Z</dcterms:created>
  <dcterms:modified xsi:type="dcterms:W3CDTF">2023-01-20T08:48:29Z</dcterms:modified>
</cp:coreProperties>
</file>