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90" r:id="rId22"/>
    <p:sldId id="280" r:id="rId23"/>
    <p:sldId id="281" r:id="rId24"/>
    <p:sldId id="282" r:id="rId25"/>
    <p:sldId id="288" r:id="rId26"/>
    <p:sldId id="289" r:id="rId27"/>
    <p:sldId id="286" r:id="rId28"/>
    <p:sldId id="287" r:id="rId2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ikgo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8437" autoAdjust="0"/>
  </p:normalViewPr>
  <p:slideViewPr>
    <p:cSldViewPr snapToGrid="0">
      <p:cViewPr varScale="1">
        <p:scale>
          <a:sx n="91" d="100"/>
          <a:sy n="91" d="100"/>
        </p:scale>
        <p:origin x="22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ADCB4-00E2-4882-B69A-B52955F83F50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7A9FF-AB00-4F4E-BA73-9990A37A0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6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BBF86-38B6-4A63-9965-5BDAF75742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82AE6-3D52-4D8F-8537-F90F2EFA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0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2AE6-3D52-4D8F-8537-F90F2EFAF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2200" dirty="0" smtClean="0"/>
              <a:t>אם אין זמן – לדלג.</a:t>
            </a:r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098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654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2200" dirty="0" smtClean="0"/>
              <a:t>להסביר בעל פה מה</a:t>
            </a:r>
            <a:r>
              <a:rPr lang="he-IL" sz="2200" baseline="0" dirty="0" smtClean="0"/>
              <a:t> זה פונקציה שמקבלת מערך. ספציפית – להסביר את העובדה ששינויים למערך עצמו משנים את המערך ממש ולא עותק שלו.</a:t>
            </a:r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111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867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075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006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746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450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prefix of max subsequence is negative, so we just drop it the moment it became negative and restart the summation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curr_max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450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2200" dirty="0" smtClean="0"/>
              <a:t>סיבוכיות זמן </a:t>
            </a:r>
            <a:r>
              <a:rPr lang="en-US" sz="2200" dirty="0" smtClean="0"/>
              <a:t>log(n)</a:t>
            </a:r>
            <a:r>
              <a:rPr lang="he-IL" sz="2200" baseline="0" dirty="0" smtClean="0"/>
              <a:t> וסיבוכיות מקום קבועה.</a:t>
            </a:r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34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הסוגרים</a:t>
            </a:r>
            <a:r>
              <a:rPr lang="he-IL" baseline="0" dirty="0" smtClean="0"/>
              <a:t> ב"את ה" על מנת להדגיש כי החיפוש עובד גם כאשר האיבר נמצא יותר מפעם אחת במערך, אך במקרה זה יחזור אינדקס כלשהו המכיל את הערך.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2AE6-3D52-4D8F-8537-F90F2EFAF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2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152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0055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2200" dirty="0" smtClean="0"/>
              <a:t>סיבוכיות זמן </a:t>
            </a:r>
            <a:r>
              <a:rPr lang="en-US" sz="2200" dirty="0" smtClean="0"/>
              <a:t>log(n)</a:t>
            </a:r>
            <a:r>
              <a:rPr lang="he-IL" sz="2200" baseline="0" dirty="0" smtClean="0"/>
              <a:t> וסיבוכיות מקום קבועה.</a:t>
            </a:r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6625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9059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2200" dirty="0" smtClean="0"/>
              <a:t>רק אם יש זמן.</a:t>
            </a:r>
            <a:r>
              <a:rPr lang="he-IL" sz="2200" baseline="0" dirty="0" smtClean="0"/>
              <a:t> עוד שאלה (ממבחן) על חיפוש בינארי.</a:t>
            </a:r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2727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2200" dirty="0" smtClean="0"/>
              <a:t>נשים לי כי התנאי למציאת</a:t>
            </a:r>
            <a:r>
              <a:rPr lang="he-IL" sz="2200" baseline="0" dirty="0" smtClean="0"/>
              <a:t> האיבר משתנה כאן, וצריך גם שהאיבר הבא אחריו (במקרה שקיים) יהיה </a:t>
            </a:r>
            <a:r>
              <a:rPr lang="he-IL" sz="2200" baseline="0" smtClean="0"/>
              <a:t>גדול ממנו.</a:t>
            </a:r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693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בשורה </a:t>
            </a:r>
            <a:r>
              <a:rPr lang="en-US" sz="1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mid = (low + high) / 2; </a:t>
            </a:r>
            <a:r>
              <a:rPr lang="he-IL" sz="1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יש בעיה </a:t>
            </a:r>
            <a:r>
              <a:rPr lang="he-IL" sz="120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שניתן להראות:</a:t>
            </a:r>
            <a:endParaRPr lang="en-US" sz="1200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הבעיה </a:t>
            </a:r>
            <a:r>
              <a:rPr lang="he-IL" baseline="0" dirty="0" smtClean="0"/>
              <a:t>היא שאם </a:t>
            </a:r>
            <a:r>
              <a:rPr lang="en-US" baseline="0" dirty="0" smtClean="0"/>
              <a:t>lower</a:t>
            </a:r>
            <a:r>
              <a:rPr lang="he-IL" baseline="0" dirty="0" smtClean="0"/>
              <a:t> ו-</a:t>
            </a:r>
            <a:r>
              <a:rPr lang="en-US" baseline="0" dirty="0" smtClean="0"/>
              <a:t>upper</a:t>
            </a:r>
            <a:r>
              <a:rPr lang="he-IL" baseline="0" dirty="0" smtClean="0"/>
              <a:t> מספרים גדולים מאוד, עלול להתרחש </a:t>
            </a:r>
            <a:r>
              <a:rPr lang="en-US" baseline="0" dirty="0" smtClean="0"/>
              <a:t>overflow</a:t>
            </a:r>
            <a:r>
              <a:rPr lang="he-IL" baseline="0" dirty="0" smtClean="0"/>
              <a:t> בסכום. הבעיה הזו חמקה אפילו מעיני מפתחי שפת </a:t>
            </a:r>
            <a:r>
              <a:rPr lang="en-US" baseline="0" dirty="0" smtClean="0"/>
              <a:t>JAVA</a:t>
            </a:r>
            <a:r>
              <a:rPr lang="he-IL" baseline="0" dirty="0" smtClean="0"/>
              <a:t>, שעד </a:t>
            </a:r>
            <a:r>
              <a:rPr lang="he-IL" baseline="0" dirty="0" err="1" smtClean="0"/>
              <a:t>גירסה</a:t>
            </a:r>
            <a:r>
              <a:rPr lang="he-IL" baseline="0" dirty="0" smtClean="0"/>
              <a:t> 5 (כולל) השאירו את המימוש הזה בפונקציית הספרייה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Arrays.binarySearch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הפתרון לבעיה הוא,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למשל, לחשב את הממוצע כך:</a:t>
            </a:r>
          </a:p>
          <a:p>
            <a:pPr algn="r" rtl="1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(upper-lower)/2 + lower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במהלך התרגול, הפתרונות שנראה סובלים מ"באג" זה, אך נתעלם מכך. חשוב לזכור זאת כאשר מצפים לקבל כקלט מערכים גדולים.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2AE6-3D52-4D8F-8537-F90F2EFAF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7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7A6DBE-2517-4DD2-B42D-4D1D925B1BB5}" type="slidenum">
              <a:rPr lang="he-IL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7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88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296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6337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296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1B808-D585-4F1E-8387-1668B895D58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634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7430"/>
            <a:ext cx="64008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1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348" y="1357300"/>
            <a:ext cx="7715304" cy="10156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ctr" defTabSz="6858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he-IL" sz="45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rPr>
              <a:t>מבוא למדעי המחשב</a:t>
            </a:r>
            <a:endParaRPr lang="en-US" sz="4500" kern="1200" dirty="0" smtClean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7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 smtClean="0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61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1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1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7430"/>
            <a:ext cx="6400800" cy="785818"/>
          </a:xfrm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2100" kern="1200" dirty="0" smtClean="0">
                <a:solidFill>
                  <a:srgbClr val="438BC4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600508C-DFED-4842-9117-7E92FA1D62A1}" type="slidenum">
              <a:rPr lang="en-US" smtClean="0"/>
              <a:pPr rtl="1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4348" y="1357300"/>
            <a:ext cx="7715304" cy="10156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ctr" defTabSz="6858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he-IL" sz="45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rPr>
              <a:t>מבוא למדעי המחשב</a:t>
            </a:r>
            <a:endParaRPr lang="en-US" sz="4500" kern="1200" dirty="0" smtClean="0">
              <a:solidFill>
                <a:srgbClr val="438BC4"/>
              </a:solidFill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97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85926"/>
            <a:ext cx="77724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60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508C-DFED-4842-9117-7E92FA1D6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33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2643189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1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defTabSz="685800" rtl="1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3300" kern="120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2643189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מקטע עליונ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85928"/>
            <a:ext cx="7772400" cy="136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lang="en-US" sz="45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33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643189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fontAlgn="base">
              <a:spcBef>
                <a:spcPct val="0"/>
              </a:spcBef>
              <a:spcAft>
                <a:spcPct val="0"/>
              </a:spcAft>
              <a:defRPr lang="en-US" sz="3300" kern="1200" dirty="0" smtClean="0">
                <a:solidFill>
                  <a:srgbClr val="438BC4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2643189" y="1428750"/>
            <a:ext cx="650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6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5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7511-7DDE-40D5-847F-EE20EE9B9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9" r:id="rId13"/>
    <p:sldLayoutId id="2147483690" r:id="rId14"/>
    <p:sldLayoutId id="2147483691" r:id="rId15"/>
  </p:sldLayoutIdLst>
  <p:hf hdr="0" dt="0"/>
  <p:txStyles>
    <p:titleStyle>
      <a:lvl1pPr algn="r" defTabSz="685800" rtl="1" eaLnBrk="1" fontAlgn="base" latinLnBrk="0" hangingPunct="1">
        <a:spcBef>
          <a:spcPct val="0"/>
        </a:spcBef>
        <a:spcAft>
          <a:spcPct val="0"/>
        </a:spcAft>
        <a:buNone/>
        <a:defRPr lang="en-US" sz="3300" kern="1200" dirty="0">
          <a:solidFill>
            <a:srgbClr val="438BC4"/>
          </a:solidFill>
          <a:latin typeface="Arial" charset="0"/>
          <a:ea typeface="+mj-ea"/>
          <a:cs typeface="Arial" charset="0"/>
        </a:defRPr>
      </a:lvl1pPr>
    </p:titleStyle>
    <p:bodyStyle>
      <a:lvl1pPr marL="257175" indent="-257175" algn="r" defTabSz="6858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defTabSz="685800" rtl="1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55676" y="2618910"/>
            <a:ext cx="5763657" cy="589364"/>
          </a:xfrm>
        </p:spPr>
        <p:txBody>
          <a:bodyPr>
            <a:normAutofit/>
          </a:bodyPr>
          <a:lstStyle/>
          <a:p>
            <a:pPr rtl="1"/>
            <a:r>
              <a:rPr lang="he-IL" dirty="0" err="1" smtClean="0"/>
              <a:t>תירגול</a:t>
            </a:r>
            <a:r>
              <a:rPr lang="he-IL" smtClean="0"/>
              <a:t> </a:t>
            </a:r>
            <a:r>
              <a:rPr lang="he-IL" smtClean="0"/>
              <a:t>6: </a:t>
            </a:r>
            <a:r>
              <a:rPr lang="he-IL" dirty="0" smtClean="0"/>
              <a:t>חיפוש בינארי ושאלות ממבחנים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F600508C-DFED-4842-9117-7E92FA1D62A1}" type="slidenum">
              <a:rPr lang="en-US" smtClean="0"/>
              <a:pPr rtl="1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חיפוש בינארי - תרגיל </a:t>
            </a:r>
            <a:r>
              <a:rPr lang="he-IL" dirty="0" smtClean="0"/>
              <a:t>1 </a:t>
            </a:r>
            <a:r>
              <a:rPr lang="he-IL" dirty="0" smtClean="0">
                <a:cs typeface="+mn-cs"/>
              </a:rPr>
              <a:t>- פתרון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898" y="1550831"/>
            <a:ext cx="8406204" cy="41549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find_missing_sorted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b[],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 = 0, r = n;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(l &lt; r) {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 = (l + r)/2;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(a[m] == b[m])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l = m + 1;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r = m;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b[l];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חיפוש בינארי – תרגיל </a:t>
            </a:r>
            <a:r>
              <a:rPr lang="en-US" dirty="0" smtClean="0">
                <a:cs typeface="+mn-cs"/>
              </a:rPr>
              <a:t>2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11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מערך ממוין לסירוגין הוא מערך המקיים:</a:t>
            </a:r>
          </a:p>
          <a:p>
            <a:pPr marL="0" indent="0">
              <a:buNone/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&lt;= a[i+2]</a:t>
            </a:r>
            <a:r>
              <a:rPr lang="he-IL" dirty="0" smtClean="0"/>
              <a:t> לכל </a:t>
            </a:r>
            <a:r>
              <a:rPr lang="en-US" dirty="0" smtClean="0"/>
              <a:t>0&lt;=</a:t>
            </a:r>
            <a:r>
              <a:rPr lang="en-US" dirty="0" err="1" smtClean="0"/>
              <a:t>i</a:t>
            </a:r>
            <a:r>
              <a:rPr lang="en-US" dirty="0" smtClean="0"/>
              <a:t>&lt;=n-3</a:t>
            </a:r>
            <a:r>
              <a:rPr lang="he-IL" dirty="0" smtClean="0"/>
              <a:t>. כלומר, אם נתבונן על המקומות הזוגיים בלבד נקבל מערך ממוין בסדר עולה, וכנ"ל לגבי המקומות האי-זוגיים.</a:t>
            </a:r>
          </a:p>
          <a:p>
            <a:pPr marL="0" indent="0">
              <a:buNone/>
            </a:pPr>
            <a:r>
              <a:rPr lang="he-IL" dirty="0" smtClean="0"/>
              <a:t>כתבו </a:t>
            </a:r>
            <a:r>
              <a:rPr lang="he-IL" smtClean="0"/>
              <a:t>פונקציה המקבלת </a:t>
            </a:r>
            <a:r>
              <a:rPr lang="he-IL" dirty="0" smtClean="0"/>
              <a:t>מספר שלם </a:t>
            </a:r>
            <a:r>
              <a:rPr lang="en-US" dirty="0" smtClean="0"/>
              <a:t>x</a:t>
            </a:r>
            <a:r>
              <a:rPr lang="he-IL" dirty="0" smtClean="0"/>
              <a:t>, ומערך ממוין לסירוגין של מספרים שלמים </a:t>
            </a:r>
            <a:r>
              <a:rPr lang="en-US" dirty="0" smtClean="0"/>
              <a:t>a</a:t>
            </a:r>
            <a:r>
              <a:rPr lang="he-IL" dirty="0" smtClean="0"/>
              <a:t> ואת גודלו, ומחזירה מספר </a:t>
            </a:r>
            <a:r>
              <a:rPr lang="en-US" dirty="0" smtClean="0"/>
              <a:t>m</a:t>
            </a:r>
            <a:r>
              <a:rPr lang="he-IL" dirty="0" smtClean="0"/>
              <a:t> המקיים </a:t>
            </a:r>
            <a:r>
              <a:rPr lang="en-US" dirty="0" smtClean="0"/>
              <a:t>a[m]+a[m+1]=x</a:t>
            </a:r>
            <a:r>
              <a:rPr lang="he-IL" dirty="0" smtClean="0"/>
              <a:t>.</a:t>
            </a:r>
            <a:r>
              <a:rPr lang="en-US" dirty="0" smtClean="0"/>
              <a:t> </a:t>
            </a:r>
            <a:r>
              <a:rPr lang="he-IL" dirty="0"/>
              <a:t> </a:t>
            </a:r>
            <a:r>
              <a:rPr lang="he-IL" dirty="0" smtClean="0"/>
              <a:t>אם לא קיים מספר כזה, הפונקציה תחזיר 1-.</a:t>
            </a:r>
            <a:endParaRPr lang="en-US" dirty="0" smtClean="0"/>
          </a:p>
          <a:p>
            <a:pPr marL="0" indent="0">
              <a:buNone/>
            </a:pPr>
            <a:r>
              <a:rPr lang="he-IL" b="1" dirty="0"/>
              <a:t>על הפונקציה להיות יעילה ככל האפשר</a:t>
            </a:r>
            <a:r>
              <a:rPr lang="he-IL" b="1" dirty="0" smtClean="0"/>
              <a:t>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88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חיפוש בינארי - תרגיל </a:t>
            </a:r>
            <a:r>
              <a:rPr lang="he-IL" dirty="0" smtClean="0"/>
              <a:t>2 </a:t>
            </a:r>
            <a:r>
              <a:rPr lang="he-IL" dirty="0" smtClean="0">
                <a:cs typeface="+mn-cs"/>
              </a:rPr>
              <a:t>- פתרון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898" y="1550831"/>
            <a:ext cx="8406204" cy="41549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find_x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 = 0, r = n - 2, m, sum;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(l &lt;= r) {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 = (l + r)/2;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sum = a[m] + a[m+1];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(sum == x)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(sum &lt; x)  l = m + 1;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r = m - 1;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-1;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>
          <a:xfrm>
            <a:off x="722313" y="1556792"/>
            <a:ext cx="7772400" cy="1362075"/>
          </a:xfrm>
        </p:spPr>
        <p:txBody>
          <a:bodyPr>
            <a:normAutofit/>
          </a:bodyPr>
          <a:lstStyle/>
          <a:p>
            <a:pPr rtl="1"/>
            <a:r>
              <a:rPr lang="he-IL" dirty="0" smtClean="0"/>
              <a:t>שאלות חזרה ממבחנים</a:t>
            </a:r>
            <a:endParaRPr lang="fr-CA" sz="6000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תרגול 6</a:t>
            </a: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0D1-0535-4A46-B6A0-1117A86A4FEB}" type="slidenum">
              <a:rPr lang="he-IL"/>
              <a:pPr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41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אביב 2012 – מועד א' – שאלה 2</a:t>
            </a:r>
            <a:r>
              <a:rPr lang="en-US" dirty="0" smtClean="0">
                <a:cs typeface="+mn-cs"/>
              </a:rPr>
              <a:t> </a:t>
            </a:r>
            <a:r>
              <a:rPr lang="he-IL" dirty="0" smtClean="0">
                <a:cs typeface="+mn-cs"/>
              </a:rPr>
              <a:t> (1)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14</a:t>
            </a:fld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75" y="1841706"/>
            <a:ext cx="8126850" cy="37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אביב 2012 – מועד א' – שאלה </a:t>
            </a:r>
            <a:r>
              <a:rPr lang="he-IL" dirty="0" smtClean="0"/>
              <a:t>2 (2)</a:t>
            </a:r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15</a:t>
            </a:fld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5" y="1856132"/>
            <a:ext cx="8602479" cy="38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אביב 2012 – מועד א' – שאלה 2 – פתרון (1)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904" y="1449245"/>
            <a:ext cx="8786191" cy="489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compress(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j;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index variables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current = 0;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marker to what value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                // we are working on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count = 1;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how many identical 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// elements follow a[current]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n + 1; 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n &amp;&amp; a[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== a[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- 1]) {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still the same element</a:t>
            </a:r>
            <a:endParaRPr lang="en-US" sz="2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we get here on the first 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// different element from a[current]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אביב 2012 – מועד א' – שאלה 2 – פתרון (</a:t>
            </a:r>
            <a:r>
              <a:rPr lang="en-US" dirty="0" smtClean="0"/>
              <a:t>2</a:t>
            </a:r>
            <a:r>
              <a:rPr lang="he-IL" dirty="0" smtClean="0"/>
              <a:t>)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904" y="1550831"/>
            <a:ext cx="8786191" cy="5170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(count &gt;= 3) {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a[current] = -count;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current++; 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count = 1;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copy the 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// original number just once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(j = 0; j &lt; count; j++)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a[current + j] = a[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- 1];</a:t>
            </a:r>
          </a:p>
          <a:p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current += count;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count = 1;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current;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חורף 2014 – מועד א' – שאלה 2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כתבו פונקציה המקבלת מערך של מספרים שלמים </a:t>
            </a:r>
            <a:r>
              <a:rPr lang="en-US" dirty="0" smtClean="0"/>
              <a:t>a</a:t>
            </a:r>
            <a:r>
              <a:rPr lang="he-IL" dirty="0" smtClean="0"/>
              <a:t> ואת אורכו </a:t>
            </a:r>
            <a:r>
              <a:rPr lang="en-US" dirty="0" smtClean="0"/>
              <a:t>n</a:t>
            </a:r>
            <a:r>
              <a:rPr lang="he-IL" dirty="0" smtClean="0"/>
              <a:t>, ומחזירה את הסכום הגבוה ביותר של רצף מספרים בו. אין להגדיר מערך נוסף לצורך הפתרון.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smtClean="0"/>
              <a:t>רצף באורך אפס הוא גם לגיטימי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11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חורף 2014 – מועד א' – שאלה </a:t>
            </a:r>
            <a:r>
              <a:rPr lang="he-IL" dirty="0" smtClean="0"/>
              <a:t>2</a:t>
            </a:r>
            <a:r>
              <a:rPr lang="en-US" dirty="0" smtClean="0"/>
              <a:t> </a:t>
            </a:r>
            <a:r>
              <a:rPr lang="he-IL" dirty="0" smtClean="0"/>
              <a:t>– פתרון (1)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" y="1809503"/>
            <a:ext cx="9144000" cy="3970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maxseq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n)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//maximum subsets for all possible starting points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max_fixed_start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n,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&gt; max)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		max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max;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8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>
          <a:xfrm>
            <a:off x="722313" y="1556792"/>
            <a:ext cx="7772400" cy="1362075"/>
          </a:xfrm>
        </p:spPr>
        <p:txBody>
          <a:bodyPr>
            <a:normAutofit/>
          </a:bodyPr>
          <a:lstStyle/>
          <a:p>
            <a:pPr rtl="1"/>
            <a:r>
              <a:rPr lang="he-IL" dirty="0" smtClean="0"/>
              <a:t>חיפוש בינארי</a:t>
            </a:r>
            <a:endParaRPr lang="fr-CA" sz="6000" dirty="0" smtClean="0">
              <a:solidFill>
                <a:srgbClr val="438BC4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מבוא למדעי המחשב מ' - תרגול 6</a:t>
            </a: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0D1-0535-4A46-B6A0-1117A86A4FEB}" type="slidenum">
              <a:rPr lang="he-IL"/>
              <a:pPr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6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חורף 2014 – מועד א' – שאלה </a:t>
            </a:r>
            <a:r>
              <a:rPr lang="he-IL" dirty="0" smtClean="0"/>
              <a:t>2</a:t>
            </a:r>
            <a:r>
              <a:rPr lang="en-US" dirty="0" smtClean="0"/>
              <a:t> </a:t>
            </a:r>
            <a:r>
              <a:rPr lang="he-IL" dirty="0" smtClean="0"/>
              <a:t>– פתרון (2)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904" y="1734659"/>
            <a:ext cx="8965096" cy="4185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//find max subset starting at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a[start]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max_fixed_start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start) {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(start&lt;0 || start&gt;=n) 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-1;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//won’t happen    //here, but the function should handle it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 = 0, max = 0;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start+i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 n; ++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start+i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(sum &gt; max) {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max = sum;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max;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22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חורף 2014 – מועד א' – שאלה </a:t>
            </a:r>
            <a:r>
              <a:rPr lang="he-IL" sz="3200" dirty="0" smtClean="0"/>
              <a:t>2</a:t>
            </a:r>
            <a:r>
              <a:rPr lang="en-US" sz="3200" dirty="0" smtClean="0"/>
              <a:t> </a:t>
            </a:r>
            <a:r>
              <a:rPr lang="he-IL" sz="3200" dirty="0" smtClean="0"/>
              <a:t>– פתרון יעיל יותר</a:t>
            </a:r>
            <a:endParaRPr lang="he-IL" sz="3200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904" y="1751284"/>
            <a:ext cx="8965096" cy="46935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maxseq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a[], 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n)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{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      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max = 0,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cur_max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= 0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      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(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= 0;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&lt; n; ++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){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            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cur_max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+= a[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             if (max &lt;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cur_max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</a:t>
            </a:r>
            <a:r>
              <a:rPr lang="he-IL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{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                    max =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cur_max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            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             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(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cur_max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&lt; 0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)</a:t>
            </a:r>
            <a:r>
              <a:rPr lang="he-IL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{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                   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cur_max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= 0;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             }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      }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      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max;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חורף 2014 – מועד </a:t>
            </a:r>
            <a:r>
              <a:rPr lang="he-IL" dirty="0" smtClean="0"/>
              <a:t>ב' </a:t>
            </a:r>
            <a:r>
              <a:rPr lang="he-IL" dirty="0"/>
              <a:t>– שאלה 2</a:t>
            </a:r>
            <a:r>
              <a:rPr lang="en-US" dirty="0" smtClean="0">
                <a:cs typeface="+mn-cs"/>
              </a:rPr>
              <a:t> 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22</a:t>
            </a:fld>
            <a:endParaRPr lang="en-US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05803"/>
            <a:ext cx="8188761" cy="359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חורף 2014 – מועד ב' – שאלה </a:t>
            </a:r>
            <a:r>
              <a:rPr lang="he-IL" dirty="0" smtClean="0"/>
              <a:t>2 - </a:t>
            </a:r>
            <a:r>
              <a:rPr lang="he-IL" dirty="0" err="1" smtClean="0"/>
              <a:t>פיתרון</a:t>
            </a:r>
            <a:r>
              <a:rPr lang="en-US" dirty="0" smtClean="0"/>
              <a:t> 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5774" y="1172681"/>
            <a:ext cx="8865704" cy="575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closest(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high = n - 1, low = 0, mid;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//binary search for x.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(low &lt; high - 1) {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mid = (high + low) / 2;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(a[mid] == x)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return mid;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(a[mid] &lt; x)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low = mid;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high = mid;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//now x is between a[low] and a[high]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(distance(a[low], x) &lt; distance(a[high], x))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low;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high;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87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חורף 2011 – מועד א' – שאלה 1</a:t>
            </a:r>
            <a:r>
              <a:rPr lang="en-US" dirty="0"/>
              <a:t> </a:t>
            </a:r>
            <a:r>
              <a:rPr lang="he-IL" dirty="0" smtClean="0"/>
              <a:t>– פתרון (2)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382" y="2001404"/>
            <a:ext cx="9097618" cy="212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distance(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abs = a - b;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(abs &lt; 0)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(-1) * abs;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abs;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חורף 2014 – מועד </a:t>
            </a:r>
            <a:r>
              <a:rPr lang="he-IL" dirty="0" smtClean="0"/>
              <a:t>ב' </a:t>
            </a:r>
            <a:r>
              <a:rPr lang="he-IL" dirty="0"/>
              <a:t>– שאלה 2</a:t>
            </a:r>
            <a:r>
              <a:rPr lang="en-US" dirty="0" smtClean="0">
                <a:cs typeface="+mn-cs"/>
              </a:rPr>
              <a:t> 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25</a:t>
            </a:fld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927776"/>
            <a:ext cx="8502190" cy="26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חורף 2014 – מועד ב' – שאלה 2</a:t>
            </a:r>
            <a:r>
              <a:rPr lang="en-US" dirty="0"/>
              <a:t> 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9148" y="1888298"/>
            <a:ext cx="8865704" cy="33239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min, 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max) {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closest_to_min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closest(a, n, min);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closest_to_min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(a[</a:t>
            </a:r>
            <a:r>
              <a:rPr lang="en-US" sz="2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closest_to_min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min);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//now </a:t>
            </a:r>
            <a:r>
              <a:rPr lang="en-US" sz="2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closest_to_min</a:t>
            </a:r>
            <a:r>
              <a:rPr lang="en-US" sz="2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 to the first value </a:t>
            </a:r>
            <a:endParaRPr lang="en-US" sz="21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//greater </a:t>
            </a:r>
            <a:r>
              <a:rPr lang="en-US" sz="2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 min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closest_to_max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closest(a, n, max);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closest_to_max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(a[</a:t>
            </a:r>
            <a:r>
              <a:rPr lang="en-US" sz="2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closest_to_max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max);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closest_to_max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closest_to_min</a:t>
            </a:r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אביב 2009 – מועד ב' – שאלה</a:t>
            </a:r>
            <a:r>
              <a:rPr lang="he-IL" dirty="0">
                <a:cs typeface="+mn-cs"/>
              </a:rPr>
              <a:t> </a:t>
            </a:r>
            <a:r>
              <a:rPr lang="he-IL" dirty="0" smtClean="0">
                <a:cs typeface="+mn-cs"/>
              </a:rPr>
              <a:t>3</a:t>
            </a:r>
            <a:r>
              <a:rPr lang="en-US" dirty="0" smtClean="0">
                <a:cs typeface="+mn-cs"/>
              </a:rPr>
              <a:t> 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27</a:t>
            </a:fld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5747"/>
            <a:ext cx="8267498" cy="20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אביב 2009 – מועד ב' – שאלה 3</a:t>
            </a:r>
            <a:r>
              <a:rPr lang="en-US" dirty="0"/>
              <a:t> </a:t>
            </a:r>
            <a:r>
              <a:rPr lang="he-IL" dirty="0" smtClean="0"/>
              <a:t> - פתרון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27" y="1285790"/>
            <a:ext cx="9097618" cy="5170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find_last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high = n, low = 0, mid;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(low &lt; high) {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mid = (low + high) / 2;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(a[mid] == x &amp;&amp;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(mid == n - 1 || a[mid + 1] &gt; x) )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mid;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(a[mid] &lt;= x) {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low = mid + 1;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high = mid;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-1;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 smtClean="0"/>
              <a:t>מהו חיפוש בינארי?</a:t>
            </a:r>
            <a:endParaRPr lang="en-US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39314"/>
            <a:ext cx="8229600" cy="186512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indent="0" algn="r" rtl="1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he-IL" sz="3200" i="1" dirty="0" smtClean="0"/>
              <a:t>חיפוש בינארי</a:t>
            </a:r>
            <a:r>
              <a:rPr lang="he-IL" sz="3200" dirty="0"/>
              <a:t> </a:t>
            </a:r>
            <a:r>
              <a:rPr lang="he-IL" sz="3200" dirty="0" smtClean="0"/>
              <a:t>הינו </a:t>
            </a:r>
            <a:r>
              <a:rPr lang="he-IL" sz="3200" b="1" dirty="0" smtClean="0"/>
              <a:t>אלגוריתם</a:t>
            </a:r>
            <a:r>
              <a:rPr lang="he-IL" sz="3200" dirty="0" smtClean="0"/>
              <a:t>, אשר בהינתן מערך </a:t>
            </a:r>
            <a:r>
              <a:rPr lang="he-IL" sz="3200" b="1" u="sng" dirty="0" smtClean="0"/>
              <a:t>ממוין</a:t>
            </a:r>
            <a:r>
              <a:rPr lang="he-IL" sz="3200" dirty="0" smtClean="0"/>
              <a:t> ואיבר לחיפוש, מחזיר (את ה)מקום במערך בו ניתן למצוא את הערך, או קובע כי ערך זה אינו נמצא במערך, </a:t>
            </a:r>
            <a:r>
              <a:rPr lang="he-IL" sz="3200" b="1" dirty="0" smtClean="0"/>
              <a:t>באופן יעיל</a:t>
            </a:r>
            <a:r>
              <a:rPr lang="he-IL" sz="3200" dirty="0" smtClean="0"/>
              <a:t>.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2136602-0B1B-4344-82EE-546E9857E924}" type="slidenum">
              <a:rPr lang="he-IL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1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 smtClean="0"/>
              <a:t>קוד של האלגוריתם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2136602-0B1B-4344-82EE-546E9857E924}" type="slidenum">
              <a:rPr lang="he-IL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7167" y="1538660"/>
            <a:ext cx="7929665" cy="5170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low=0,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mid, </a:t>
            </a:r>
            <a:r>
              <a:rPr lang="en-US" sz="2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high=n-1;</a:t>
            </a:r>
            <a:endParaRPr lang="en-US" sz="22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while(low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&lt;= high)</a:t>
            </a: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2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     mid = (low + high) / 2;</a:t>
            </a: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     if (x &lt; a[mid])</a:t>
            </a: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         high = mid - 1;</a:t>
            </a: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else if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(x &gt; a[mid])</a:t>
            </a: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		 </a:t>
            </a:r>
            <a:r>
              <a:rPr lang="en-US" sz="2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low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= mid + 1;</a:t>
            </a: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else</a:t>
            </a:r>
            <a:endParaRPr lang="en-US" sz="22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2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4431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 sz="1200" smtClean="0">
                <a:solidFill>
                  <a:srgbClr val="1C1C1C"/>
                </a:solidFill>
              </a:rPr>
              <a:t>מבוא למדעי המחשב מ' - תרגול 6</a:t>
            </a:r>
            <a:endParaRPr lang="en-US" altLang="en-US" sz="1200" smtClean="0">
              <a:solidFill>
                <a:srgbClr val="1C1C1C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14E3D9-B570-49FF-BAF4-AA5D7737AF2E}" type="slidenum">
              <a:rPr lang="he-IL" altLang="en-US" sz="1200">
                <a:solidFill>
                  <a:srgbClr val="1C1C1C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1C1C1C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 dirty="0" smtClean="0"/>
              <a:t>חיפוש בינארי במערך ממוין – דוגמה מההרצאה</a:t>
            </a:r>
            <a:endParaRPr lang="en-US" altLang="en-US" dirty="0" smtClean="0"/>
          </a:p>
        </p:txBody>
      </p:sp>
      <p:sp>
        <p:nvSpPr>
          <p:cNvPr id="696326" name="Rectangle 6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5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96327" name="Rectangle 7"/>
          <p:cNvSpPr>
            <a:spLocks noChangeArrowheads="1"/>
          </p:cNvSpPr>
          <p:nvPr/>
        </p:nvSpPr>
        <p:spPr bwMode="auto">
          <a:xfrm>
            <a:off x="11430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5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96328" name="Rectangle 8"/>
          <p:cNvSpPr>
            <a:spLocks noChangeArrowheads="1"/>
          </p:cNvSpPr>
          <p:nvPr/>
        </p:nvSpPr>
        <p:spPr bwMode="auto">
          <a:xfrm>
            <a:off x="4572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3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96329" name="Rectangle 9"/>
          <p:cNvSpPr>
            <a:spLocks noChangeArrowheads="1"/>
          </p:cNvSpPr>
          <p:nvPr/>
        </p:nvSpPr>
        <p:spPr bwMode="auto">
          <a:xfrm>
            <a:off x="38862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10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32004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8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96331" name="Rectangle 11"/>
          <p:cNvSpPr>
            <a:spLocks noChangeArrowheads="1"/>
          </p:cNvSpPr>
          <p:nvPr/>
        </p:nvSpPr>
        <p:spPr bwMode="auto">
          <a:xfrm>
            <a:off x="25146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7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96332" name="Rectangle 12"/>
          <p:cNvSpPr>
            <a:spLocks noChangeArrowheads="1"/>
          </p:cNvSpPr>
          <p:nvPr/>
        </p:nvSpPr>
        <p:spPr bwMode="auto">
          <a:xfrm>
            <a:off x="59436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29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96333" name="Rectangle 13"/>
          <p:cNvSpPr>
            <a:spLocks noChangeArrowheads="1"/>
          </p:cNvSpPr>
          <p:nvPr/>
        </p:nvSpPr>
        <p:spPr bwMode="auto">
          <a:xfrm>
            <a:off x="52578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24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96334" name="Rectangle 14"/>
          <p:cNvSpPr>
            <a:spLocks noChangeArrowheads="1"/>
          </p:cNvSpPr>
          <p:nvPr/>
        </p:nvSpPr>
        <p:spPr bwMode="auto">
          <a:xfrm>
            <a:off x="45720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13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96335" name="Rectangle 15"/>
          <p:cNvSpPr>
            <a:spLocks noChangeArrowheads="1"/>
          </p:cNvSpPr>
          <p:nvPr/>
        </p:nvSpPr>
        <p:spPr bwMode="auto">
          <a:xfrm>
            <a:off x="80010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33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96336" name="Rectangle 16"/>
          <p:cNvSpPr>
            <a:spLocks noChangeArrowheads="1"/>
          </p:cNvSpPr>
          <p:nvPr/>
        </p:nvSpPr>
        <p:spPr bwMode="auto">
          <a:xfrm>
            <a:off x="73152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30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96337" name="Rectangle 17"/>
          <p:cNvSpPr>
            <a:spLocks noChangeArrowheads="1"/>
          </p:cNvSpPr>
          <p:nvPr/>
        </p:nvSpPr>
        <p:spPr bwMode="auto">
          <a:xfrm>
            <a:off x="6629400" y="3962400"/>
            <a:ext cx="609600" cy="6096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FFFFFF"/>
                </a:solidFill>
              </a:rPr>
              <a:t>29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96423" name="Rectangle 103"/>
          <p:cNvSpPr>
            <a:spLocks noChangeArrowheads="1"/>
          </p:cNvSpPr>
          <p:nvPr/>
        </p:nvSpPr>
        <p:spPr bwMode="auto">
          <a:xfrm>
            <a:off x="4572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0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sp>
        <p:nvSpPr>
          <p:cNvPr id="696425" name="Rectangle 105"/>
          <p:cNvSpPr>
            <a:spLocks noChangeArrowheads="1"/>
          </p:cNvSpPr>
          <p:nvPr/>
        </p:nvSpPr>
        <p:spPr bwMode="auto">
          <a:xfrm>
            <a:off x="11430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1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sp>
        <p:nvSpPr>
          <p:cNvPr id="696426" name="Rectangle 106"/>
          <p:cNvSpPr>
            <a:spLocks noChangeArrowheads="1"/>
          </p:cNvSpPr>
          <p:nvPr/>
        </p:nvSpPr>
        <p:spPr bwMode="auto">
          <a:xfrm>
            <a:off x="18288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2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sp>
        <p:nvSpPr>
          <p:cNvPr id="696427" name="Rectangle 107"/>
          <p:cNvSpPr>
            <a:spLocks noChangeArrowheads="1"/>
          </p:cNvSpPr>
          <p:nvPr/>
        </p:nvSpPr>
        <p:spPr bwMode="auto">
          <a:xfrm>
            <a:off x="25146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3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sp>
        <p:nvSpPr>
          <p:cNvPr id="31765" name="Rectangle 108"/>
          <p:cNvSpPr>
            <a:spLocks noChangeArrowheads="1"/>
          </p:cNvSpPr>
          <p:nvPr/>
        </p:nvSpPr>
        <p:spPr bwMode="auto">
          <a:xfrm>
            <a:off x="32004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4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sp>
        <p:nvSpPr>
          <p:cNvPr id="696429" name="Rectangle 109"/>
          <p:cNvSpPr>
            <a:spLocks noChangeArrowheads="1"/>
          </p:cNvSpPr>
          <p:nvPr/>
        </p:nvSpPr>
        <p:spPr bwMode="auto">
          <a:xfrm>
            <a:off x="38862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5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sp>
        <p:nvSpPr>
          <p:cNvPr id="696430" name="Rectangle 110"/>
          <p:cNvSpPr>
            <a:spLocks noChangeArrowheads="1"/>
          </p:cNvSpPr>
          <p:nvPr/>
        </p:nvSpPr>
        <p:spPr bwMode="auto">
          <a:xfrm>
            <a:off x="45720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6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sp>
        <p:nvSpPr>
          <p:cNvPr id="696431" name="Rectangle 111"/>
          <p:cNvSpPr>
            <a:spLocks noChangeArrowheads="1"/>
          </p:cNvSpPr>
          <p:nvPr/>
        </p:nvSpPr>
        <p:spPr bwMode="auto">
          <a:xfrm>
            <a:off x="52578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7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sp>
        <p:nvSpPr>
          <p:cNvPr id="696432" name="Rectangle 112"/>
          <p:cNvSpPr>
            <a:spLocks noChangeArrowheads="1"/>
          </p:cNvSpPr>
          <p:nvPr/>
        </p:nvSpPr>
        <p:spPr bwMode="auto">
          <a:xfrm>
            <a:off x="59436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8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sp>
        <p:nvSpPr>
          <p:cNvPr id="696433" name="Rectangle 113"/>
          <p:cNvSpPr>
            <a:spLocks noChangeArrowheads="1"/>
          </p:cNvSpPr>
          <p:nvPr/>
        </p:nvSpPr>
        <p:spPr bwMode="auto">
          <a:xfrm>
            <a:off x="66294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9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sp>
        <p:nvSpPr>
          <p:cNvPr id="696434" name="Rectangle 114"/>
          <p:cNvSpPr>
            <a:spLocks noChangeArrowheads="1"/>
          </p:cNvSpPr>
          <p:nvPr/>
        </p:nvSpPr>
        <p:spPr bwMode="auto">
          <a:xfrm>
            <a:off x="73152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10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sp>
        <p:nvSpPr>
          <p:cNvPr id="696435" name="Rectangle 115"/>
          <p:cNvSpPr>
            <a:spLocks noChangeArrowheads="1"/>
          </p:cNvSpPr>
          <p:nvPr/>
        </p:nvSpPr>
        <p:spPr bwMode="auto">
          <a:xfrm>
            <a:off x="8001000" y="46482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000" i="1">
                <a:solidFill>
                  <a:srgbClr val="4D4D4D"/>
                </a:solidFill>
              </a:rPr>
              <a:t>11</a:t>
            </a:r>
            <a:endParaRPr lang="en-US" altLang="en-US" sz="2000" i="1">
              <a:solidFill>
                <a:srgbClr val="4D4D4D"/>
              </a:solidFill>
            </a:endParaRPr>
          </a:p>
        </p:txBody>
      </p:sp>
      <p:grpSp>
        <p:nvGrpSpPr>
          <p:cNvPr id="31773" name="Group 141"/>
          <p:cNvGrpSpPr>
            <a:grpSpLocks/>
          </p:cNvGrpSpPr>
          <p:nvPr/>
        </p:nvGrpSpPr>
        <p:grpSpPr bwMode="auto">
          <a:xfrm>
            <a:off x="457200" y="2743200"/>
            <a:ext cx="609600" cy="1066800"/>
            <a:chOff x="288" y="1488"/>
            <a:chExt cx="384" cy="672"/>
          </a:xfrm>
        </p:grpSpPr>
        <p:sp>
          <p:nvSpPr>
            <p:cNvPr id="31805" name="Line 116"/>
            <p:cNvSpPr>
              <a:spLocks noChangeShapeType="1"/>
            </p:cNvSpPr>
            <p:nvPr/>
          </p:nvSpPr>
          <p:spPr bwMode="auto">
            <a:xfrm>
              <a:off x="480" y="1728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Rectangle 117"/>
            <p:cNvSpPr>
              <a:spLocks noChangeArrowheads="1"/>
            </p:cNvSpPr>
            <p:nvPr/>
          </p:nvSpPr>
          <p:spPr bwMode="auto">
            <a:xfrm>
              <a:off x="288" y="148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33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sp>
        <p:nvSpPr>
          <p:cNvPr id="31774" name="Rectangle 120"/>
          <p:cNvSpPr>
            <a:spLocks noChangeArrowheads="1"/>
          </p:cNvSpPr>
          <p:nvPr/>
        </p:nvSpPr>
        <p:spPr bwMode="auto">
          <a:xfrm>
            <a:off x="1066800" y="1752600"/>
            <a:ext cx="6096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12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775" name="Rectangle 121"/>
          <p:cNvSpPr>
            <a:spLocks noChangeArrowheads="1"/>
          </p:cNvSpPr>
          <p:nvPr/>
        </p:nvSpPr>
        <p:spPr bwMode="auto">
          <a:xfrm>
            <a:off x="304800" y="1752600"/>
            <a:ext cx="6096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7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776" name="Rectangle 122"/>
          <p:cNvSpPr>
            <a:spLocks noChangeArrowheads="1"/>
          </p:cNvSpPr>
          <p:nvPr/>
        </p:nvSpPr>
        <p:spPr bwMode="auto">
          <a:xfrm>
            <a:off x="1066800" y="13716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31777" name="Rectangle 123"/>
          <p:cNvSpPr>
            <a:spLocks noChangeArrowheads="1"/>
          </p:cNvSpPr>
          <p:nvPr/>
        </p:nvSpPr>
        <p:spPr bwMode="auto">
          <a:xfrm>
            <a:off x="304800" y="13716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457200" y="5105400"/>
            <a:ext cx="685800" cy="990600"/>
            <a:chOff x="288" y="2976"/>
            <a:chExt cx="432" cy="624"/>
          </a:xfrm>
        </p:grpSpPr>
        <p:sp>
          <p:nvSpPr>
            <p:cNvPr id="31803" name="Line 124"/>
            <p:cNvSpPr>
              <a:spLocks noChangeShapeType="1"/>
            </p:cNvSpPr>
            <p:nvPr/>
          </p:nvSpPr>
          <p:spPr bwMode="auto">
            <a:xfrm flipV="1">
              <a:off x="480" y="2976"/>
              <a:ext cx="0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4" name="Rectangle 125"/>
            <p:cNvSpPr>
              <a:spLocks noChangeArrowheads="1"/>
            </p:cNvSpPr>
            <p:nvPr/>
          </p:nvSpPr>
          <p:spPr bwMode="auto">
            <a:xfrm>
              <a:off x="288" y="3360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9900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</a:t>
              </a:r>
            </a:p>
          </p:txBody>
        </p:sp>
      </p:grp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8001000" y="5105400"/>
            <a:ext cx="685800" cy="990600"/>
            <a:chOff x="5040" y="2976"/>
            <a:chExt cx="432" cy="624"/>
          </a:xfrm>
        </p:grpSpPr>
        <p:sp>
          <p:nvSpPr>
            <p:cNvPr id="31801" name="Line 126"/>
            <p:cNvSpPr>
              <a:spLocks noChangeShapeType="1"/>
            </p:cNvSpPr>
            <p:nvPr/>
          </p:nvSpPr>
          <p:spPr bwMode="auto">
            <a:xfrm flipV="1">
              <a:off x="5232" y="2976"/>
              <a:ext cx="0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Rectangle 127"/>
            <p:cNvSpPr>
              <a:spLocks noChangeArrowheads="1"/>
            </p:cNvSpPr>
            <p:nvPr/>
          </p:nvSpPr>
          <p:spPr bwMode="auto">
            <a:xfrm>
              <a:off x="5040" y="3360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9900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</a:t>
              </a:r>
            </a:p>
          </p:txBody>
        </p: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86200" y="5105400"/>
            <a:ext cx="685800" cy="990600"/>
            <a:chOff x="2448" y="2976"/>
            <a:chExt cx="432" cy="624"/>
          </a:xfrm>
        </p:grpSpPr>
        <p:sp>
          <p:nvSpPr>
            <p:cNvPr id="31799" name="Line 128"/>
            <p:cNvSpPr>
              <a:spLocks noChangeShapeType="1"/>
            </p:cNvSpPr>
            <p:nvPr/>
          </p:nvSpPr>
          <p:spPr bwMode="auto">
            <a:xfrm flipV="1">
              <a:off x="2640" y="2976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0" name="Rectangle 129"/>
            <p:cNvSpPr>
              <a:spLocks noChangeArrowheads="1"/>
            </p:cNvSpPr>
            <p:nvPr/>
          </p:nvSpPr>
          <p:spPr bwMode="auto">
            <a:xfrm>
              <a:off x="2448" y="3360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CC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</a:t>
              </a:r>
            </a:p>
          </p:txBody>
        </p:sp>
      </p:grp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3886200" y="2971800"/>
            <a:ext cx="609600" cy="838200"/>
            <a:chOff x="2448" y="1632"/>
            <a:chExt cx="384" cy="528"/>
          </a:xfrm>
        </p:grpSpPr>
        <p:sp>
          <p:nvSpPr>
            <p:cNvPr id="31797" name="Rectangle 132"/>
            <p:cNvSpPr>
              <a:spLocks noChangeArrowheads="1"/>
            </p:cNvSpPr>
            <p:nvPr/>
          </p:nvSpPr>
          <p:spPr bwMode="auto">
            <a:xfrm>
              <a:off x="2448" y="1872"/>
              <a:ext cx="384" cy="2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7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1798" name="Rectangle 133"/>
            <p:cNvSpPr>
              <a:spLocks noChangeArrowheads="1"/>
            </p:cNvSpPr>
            <p:nvPr/>
          </p:nvSpPr>
          <p:spPr bwMode="auto">
            <a:xfrm>
              <a:off x="2448" y="163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7" name="Group 145"/>
          <p:cNvGrpSpPr>
            <a:grpSpLocks/>
          </p:cNvGrpSpPr>
          <p:nvPr/>
        </p:nvGrpSpPr>
        <p:grpSpPr bwMode="auto">
          <a:xfrm>
            <a:off x="1828800" y="5105400"/>
            <a:ext cx="685800" cy="990600"/>
            <a:chOff x="2448" y="2976"/>
            <a:chExt cx="432" cy="624"/>
          </a:xfrm>
        </p:grpSpPr>
        <p:sp>
          <p:nvSpPr>
            <p:cNvPr id="31795" name="Line 146"/>
            <p:cNvSpPr>
              <a:spLocks noChangeShapeType="1"/>
            </p:cNvSpPr>
            <p:nvPr/>
          </p:nvSpPr>
          <p:spPr bwMode="auto">
            <a:xfrm flipV="1">
              <a:off x="2640" y="2976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6" name="Rectangle 147"/>
            <p:cNvSpPr>
              <a:spLocks noChangeArrowheads="1"/>
            </p:cNvSpPr>
            <p:nvPr/>
          </p:nvSpPr>
          <p:spPr bwMode="auto">
            <a:xfrm>
              <a:off x="2448" y="3360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CC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</a:t>
              </a:r>
            </a:p>
          </p:txBody>
        </p:sp>
      </p:grpSp>
      <p:grpSp>
        <p:nvGrpSpPr>
          <p:cNvPr id="8" name="Group 148"/>
          <p:cNvGrpSpPr>
            <a:grpSpLocks/>
          </p:cNvGrpSpPr>
          <p:nvPr/>
        </p:nvGrpSpPr>
        <p:grpSpPr bwMode="auto">
          <a:xfrm>
            <a:off x="1828800" y="2971800"/>
            <a:ext cx="609600" cy="838200"/>
            <a:chOff x="2448" y="1632"/>
            <a:chExt cx="384" cy="528"/>
          </a:xfrm>
        </p:grpSpPr>
        <p:sp>
          <p:nvSpPr>
            <p:cNvPr id="31793" name="Rectangle 149"/>
            <p:cNvSpPr>
              <a:spLocks noChangeArrowheads="1"/>
            </p:cNvSpPr>
            <p:nvPr/>
          </p:nvSpPr>
          <p:spPr bwMode="auto">
            <a:xfrm>
              <a:off x="2448" y="1872"/>
              <a:ext cx="384" cy="2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7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1794" name="Rectangle 150"/>
            <p:cNvSpPr>
              <a:spLocks noChangeArrowheads="1"/>
            </p:cNvSpPr>
            <p:nvPr/>
          </p:nvSpPr>
          <p:spPr bwMode="auto">
            <a:xfrm>
              <a:off x="2448" y="163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2514600" y="2971800"/>
            <a:ext cx="609600" cy="838200"/>
            <a:chOff x="2448" y="1632"/>
            <a:chExt cx="384" cy="528"/>
          </a:xfrm>
        </p:grpSpPr>
        <p:sp>
          <p:nvSpPr>
            <p:cNvPr id="31791" name="Rectangle 152"/>
            <p:cNvSpPr>
              <a:spLocks noChangeArrowheads="1"/>
            </p:cNvSpPr>
            <p:nvPr/>
          </p:nvSpPr>
          <p:spPr bwMode="auto">
            <a:xfrm>
              <a:off x="2448" y="1872"/>
              <a:ext cx="384" cy="28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7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1792" name="Rectangle 153"/>
            <p:cNvSpPr>
              <a:spLocks noChangeArrowheads="1"/>
            </p:cNvSpPr>
            <p:nvPr/>
          </p:nvSpPr>
          <p:spPr bwMode="auto">
            <a:xfrm>
              <a:off x="2448" y="163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10" name="Group 154"/>
          <p:cNvGrpSpPr>
            <a:grpSpLocks/>
          </p:cNvGrpSpPr>
          <p:nvPr/>
        </p:nvGrpSpPr>
        <p:grpSpPr bwMode="auto">
          <a:xfrm>
            <a:off x="2514600" y="5105400"/>
            <a:ext cx="685800" cy="990600"/>
            <a:chOff x="2448" y="2976"/>
            <a:chExt cx="432" cy="624"/>
          </a:xfrm>
        </p:grpSpPr>
        <p:sp>
          <p:nvSpPr>
            <p:cNvPr id="31789" name="Line 155"/>
            <p:cNvSpPr>
              <a:spLocks noChangeShapeType="1"/>
            </p:cNvSpPr>
            <p:nvPr/>
          </p:nvSpPr>
          <p:spPr bwMode="auto">
            <a:xfrm flipV="1">
              <a:off x="2640" y="2976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Rectangle 156"/>
            <p:cNvSpPr>
              <a:spLocks noChangeArrowheads="1"/>
            </p:cNvSpPr>
            <p:nvPr/>
          </p:nvSpPr>
          <p:spPr bwMode="auto">
            <a:xfrm>
              <a:off x="2448" y="3360"/>
              <a:ext cx="43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CC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1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69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6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69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69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6963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6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696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69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6964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69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6964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69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6964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69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6964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69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696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69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696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69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6964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69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1.21387E-6 L -0.52917 -1.21387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6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6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6964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69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6964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69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6964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69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21387E-6 L 0.2125 -1.21387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7" dur="2000" fill="hold"/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9" dur="2000" fill="hold"/>
                                        <p:tgtEl>
                                          <p:spTgt spid="696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0" fill="hold"/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81" dur="2000" fill="hold"/>
                                        <p:tgtEl>
                                          <p:spTgt spid="69642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2000" fill="hold"/>
                                        <p:tgtEl>
                                          <p:spTgt spid="6964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6" grpId="0" animBg="1"/>
      <p:bldP spid="696327" grpId="0" animBg="1"/>
      <p:bldP spid="696328" grpId="0" animBg="1"/>
      <p:bldP spid="696329" grpId="0" animBg="1"/>
      <p:bldP spid="696331" grpId="0" animBg="1"/>
      <p:bldP spid="696332" grpId="0" animBg="1"/>
      <p:bldP spid="696333" grpId="0" animBg="1"/>
      <p:bldP spid="696334" grpId="0" animBg="1"/>
      <p:bldP spid="696335" grpId="0" animBg="1"/>
      <p:bldP spid="696336" grpId="0" animBg="1"/>
      <p:bldP spid="696337" grpId="0" animBg="1"/>
      <p:bldP spid="696423" grpId="0"/>
      <p:bldP spid="696425" grpId="0"/>
      <p:bldP spid="696426" grpId="0"/>
      <p:bldP spid="696427" grpId="0"/>
      <p:bldP spid="696427" grpId="1"/>
      <p:bldP spid="696427" grpId="2"/>
      <p:bldP spid="696429" grpId="0"/>
      <p:bldP spid="696430" grpId="0"/>
      <p:bldP spid="696431" grpId="0"/>
      <p:bldP spid="696432" grpId="0"/>
      <p:bldP spid="696433" grpId="0"/>
      <p:bldP spid="696434" grpId="0"/>
      <p:bldP spid="6964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ניתוח האלגוריתם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בכל </a:t>
            </a:r>
            <a:r>
              <a:rPr lang="he-IL" dirty="0" err="1" smtClean="0"/>
              <a:t>איטרציה</a:t>
            </a:r>
            <a:r>
              <a:rPr lang="he-IL" dirty="0" smtClean="0"/>
              <a:t> של הלולאה מרחב החיפוש קטן פי 2, לכן במקרה הגרוע ביותר נכנס ללולאה                      פעמים, כאשר      הוא מספר האיברים במערך הממוין.</a:t>
            </a:r>
          </a:p>
          <a:p>
            <a:endParaRPr lang="he-IL" dirty="0" smtClean="0"/>
          </a:p>
          <a:p>
            <a:r>
              <a:rPr lang="he-IL" dirty="0" smtClean="0"/>
              <a:t>משפט: חיפוש בינארי הוא החיפוש </a:t>
            </a:r>
            <a:r>
              <a:rPr lang="he-IL" b="1" dirty="0" smtClean="0"/>
              <a:t>היעיל ביותר</a:t>
            </a:r>
            <a:r>
              <a:rPr lang="he-IL" dirty="0" smtClean="0"/>
              <a:t> </a:t>
            </a:r>
            <a:r>
              <a:rPr lang="he-IL" dirty="0"/>
              <a:t>ב</a:t>
            </a:r>
            <a:r>
              <a:rPr lang="he-IL" dirty="0" smtClean="0"/>
              <a:t>מערך ממוין.</a:t>
            </a:r>
            <a:endParaRPr lang="he-IL" dirty="0"/>
          </a:p>
          <a:p>
            <a:endParaRPr lang="he-IL" dirty="0"/>
          </a:p>
          <a:p>
            <a:pPr marL="457200" lvl="1" indent="0">
              <a:buNone/>
            </a:pPr>
            <a:endParaRPr lang="he-IL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74098"/>
              </p:ext>
            </p:extLst>
          </p:nvPr>
        </p:nvGraphicFramePr>
        <p:xfrm>
          <a:off x="3559629" y="1948543"/>
          <a:ext cx="17335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4" imgW="723586" imgH="253890" progId="Equation.DSMT4">
                  <p:embed/>
                </p:oleObj>
              </mc:Choice>
              <mc:Fallback>
                <p:oleObj name="Equation" r:id="rId4" imgW="72358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629" y="1948543"/>
                        <a:ext cx="17335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712561"/>
              </p:ext>
            </p:extLst>
          </p:nvPr>
        </p:nvGraphicFramePr>
        <p:xfrm>
          <a:off x="1447121" y="2063296"/>
          <a:ext cx="3048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121" y="2063296"/>
                        <a:ext cx="3048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3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חיפוש בינארי - תרגיל חימום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מערך </a:t>
            </a:r>
            <a:r>
              <a:rPr lang="en-US" dirty="0" smtClean="0"/>
              <a:t>a</a:t>
            </a:r>
            <a:r>
              <a:rPr lang="he-IL" dirty="0" smtClean="0"/>
              <a:t> בגודל </a:t>
            </a:r>
            <a:r>
              <a:rPr lang="en-US" dirty="0" smtClean="0"/>
              <a:t>n</a:t>
            </a:r>
            <a:r>
              <a:rPr lang="he-IL" dirty="0" smtClean="0"/>
              <a:t> ייקרא מערך יורד-עולה אם קיים </a:t>
            </a:r>
            <a:r>
              <a:rPr lang="en-US" dirty="0" err="1" smtClean="0"/>
              <a:t>i</a:t>
            </a:r>
            <a:r>
              <a:rPr lang="he-IL" dirty="0" smtClean="0"/>
              <a:t> עבורו </a:t>
            </a:r>
            <a:r>
              <a:rPr lang="en-US" dirty="0" smtClean="0"/>
              <a:t>a[0],a[1],…,a[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he-IL" dirty="0" smtClean="0"/>
              <a:t> ממוינים בסדר יורד, ו-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],a[i+1],…,a[n-1]</a:t>
            </a:r>
            <a:r>
              <a:rPr lang="he-IL" dirty="0" smtClean="0"/>
              <a:t> ממוינים בסדר עולה.</a:t>
            </a:r>
          </a:p>
          <a:p>
            <a:pPr marL="0" indent="0">
              <a:buNone/>
            </a:pPr>
            <a:r>
              <a:rPr lang="he-IL" dirty="0" smtClean="0"/>
              <a:t>כתבו פונקציה המקבלת מערך יורד-עולה בו כל האיברים שונים זה מזה ואת גודלו, ומחזירה את </a:t>
            </a:r>
            <a:r>
              <a:rPr lang="he-IL" u="sng" dirty="0" smtClean="0"/>
              <a:t>המיקום</a:t>
            </a:r>
            <a:r>
              <a:rPr lang="he-IL" dirty="0" smtClean="0"/>
              <a:t> של האיבר המינימלי בו.</a:t>
            </a:r>
          </a:p>
          <a:p>
            <a:pPr marL="0" indent="0">
              <a:buNone/>
            </a:pPr>
            <a:r>
              <a:rPr lang="he-IL" b="1" dirty="0" smtClean="0"/>
              <a:t>על הפונקציה להיות יעילה ככל האפשר!</a:t>
            </a:r>
            <a:endParaRPr lang="he-IL" dirty="0"/>
          </a:p>
          <a:p>
            <a:pPr marL="457200" lvl="1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741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חיפוש בינארי - תרגיל </a:t>
            </a:r>
            <a:r>
              <a:rPr lang="he-IL" dirty="0" smtClean="0"/>
              <a:t>חימום </a:t>
            </a:r>
            <a:r>
              <a:rPr lang="he-IL" dirty="0" smtClean="0">
                <a:cs typeface="+mn-cs"/>
              </a:rPr>
              <a:t>- פתרון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7818" y="1417638"/>
            <a:ext cx="8728364" cy="5016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find_min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 = 0, r = n - 1;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(l &lt;= r)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 = (l + r)/2;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(m == 0)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(l==r ||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a[0]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a[1]) ? 0 : 1;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(m == n - 1)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(a[m-1] &gt; a[m] &amp;&amp; a[m] &lt; a[m+1])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(a[m-1] &gt; a[m]) l = m + 1;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 = m - 1;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-1;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shouldn't get here */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חיפוש בינארי – תרגיל 1</a:t>
            </a:r>
            <a:endParaRPr lang="he-IL" dirty="0">
              <a:cs typeface="+mn-cs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מבוא למדעי המחשב מ' - תרגול 6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7511-7DDE-40D5-847F-EE20EE9B9A41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נתונים שני מערכים ממוינים בסדר עולה, </a:t>
            </a:r>
            <a:r>
              <a:rPr lang="en-US" dirty="0" smtClean="0"/>
              <a:t>a</a:t>
            </a:r>
            <a:r>
              <a:rPr lang="he-IL" dirty="0" smtClean="0"/>
              <a:t> ו-</a:t>
            </a:r>
            <a:r>
              <a:rPr lang="en-US" dirty="0" smtClean="0"/>
              <a:t>b</a:t>
            </a:r>
            <a:r>
              <a:rPr lang="he-IL" dirty="0" smtClean="0"/>
              <a:t>, בגדלים </a:t>
            </a:r>
            <a:r>
              <a:rPr lang="en-US" dirty="0" smtClean="0"/>
              <a:t>n</a:t>
            </a:r>
            <a:r>
              <a:rPr lang="he-IL" dirty="0" smtClean="0"/>
              <a:t> ו-</a:t>
            </a:r>
            <a:r>
              <a:rPr lang="en-US" dirty="0" smtClean="0"/>
              <a:t>n+1</a:t>
            </a:r>
            <a:r>
              <a:rPr lang="he-IL" dirty="0" smtClean="0"/>
              <a:t> בהתאמה. כמו כן, ידוע כי </a:t>
            </a:r>
            <a:r>
              <a:rPr lang="en-US" dirty="0" smtClean="0"/>
              <a:t>a</a:t>
            </a:r>
            <a:r>
              <a:rPr lang="he-IL" dirty="0" smtClean="0"/>
              <a:t> מכיל את כל האיברים ש-</a:t>
            </a:r>
            <a:r>
              <a:rPr lang="en-US" dirty="0" smtClean="0"/>
              <a:t>b</a:t>
            </a:r>
            <a:r>
              <a:rPr lang="he-IL" dirty="0" smtClean="0"/>
              <a:t> מכיל פרט לאיבר אחד, וכי כל האיברים ב-</a:t>
            </a:r>
            <a:r>
              <a:rPr lang="en-US" dirty="0" smtClean="0"/>
              <a:t>b</a:t>
            </a:r>
            <a:r>
              <a:rPr lang="he-IL" dirty="0" smtClean="0"/>
              <a:t> שונים זה מזה.</a:t>
            </a:r>
          </a:p>
          <a:p>
            <a:pPr marL="0" indent="0">
              <a:buNone/>
            </a:pPr>
            <a:r>
              <a:rPr lang="he-IL" dirty="0" smtClean="0"/>
              <a:t>כתבו פונקציה המקבלת את שני המערכים ואת </a:t>
            </a:r>
            <a:r>
              <a:rPr lang="de-DE" dirty="0" smtClean="0"/>
              <a:t>n</a:t>
            </a:r>
            <a:r>
              <a:rPr lang="he-IL" dirty="0" smtClean="0"/>
              <a:t>, ומוצאת את האיבר החסר ב-</a:t>
            </a:r>
            <a:r>
              <a:rPr lang="en-US" dirty="0" smtClean="0"/>
              <a:t>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he-IL" b="1" dirty="0"/>
              <a:t>על הפונקציה להיות יעילה ככל האפשר</a:t>
            </a:r>
            <a:r>
              <a:rPr lang="he-IL" b="1" dirty="0" smtClean="0"/>
              <a:t>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52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1" id="{14833E79-9193-4D41-A455-F68CD108B719}" vid="{C6A62F79-F6ED-4E16-A05E-62691B7482A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1451</Words>
  <Application>Microsoft Office PowerPoint</Application>
  <PresentationFormat>On-screen Show (4:3)</PresentationFormat>
  <Paragraphs>349</Paragraphs>
  <Slides>28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ערכת נושא1</vt:lpstr>
      <vt:lpstr>Equation</vt:lpstr>
      <vt:lpstr>PowerPoint Presentation</vt:lpstr>
      <vt:lpstr>חיפוש בינארי</vt:lpstr>
      <vt:lpstr>מהו חיפוש בינארי?</vt:lpstr>
      <vt:lpstr>קוד של האלגוריתם</vt:lpstr>
      <vt:lpstr>חיפוש בינארי במערך ממוין – דוגמה מההרצאה</vt:lpstr>
      <vt:lpstr>ניתוח האלגוריתם</vt:lpstr>
      <vt:lpstr>חיפוש בינארי - תרגיל חימום</vt:lpstr>
      <vt:lpstr>חיפוש בינארי - תרגיל חימום - פתרון</vt:lpstr>
      <vt:lpstr>חיפוש בינארי – תרגיל 1</vt:lpstr>
      <vt:lpstr>חיפוש בינארי - תרגיל 1 - פתרון</vt:lpstr>
      <vt:lpstr>חיפוש בינארי – תרגיל 2</vt:lpstr>
      <vt:lpstr>חיפוש בינארי - תרגיל 2 - פתרון</vt:lpstr>
      <vt:lpstr>שאלות חזרה ממבחנים</vt:lpstr>
      <vt:lpstr>אביב 2012 – מועד א' – שאלה 2  (1)</vt:lpstr>
      <vt:lpstr>אביב 2012 – מועד א' – שאלה 2 (2)</vt:lpstr>
      <vt:lpstr>אביב 2012 – מועד א' – שאלה 2 – פתרון (1)</vt:lpstr>
      <vt:lpstr>אביב 2012 – מועד א' – שאלה 2 – פתרון (2)</vt:lpstr>
      <vt:lpstr>חורף 2014 – מועד א' – שאלה 2</vt:lpstr>
      <vt:lpstr>חורף 2014 – מועד א' – שאלה 2 – פתרון (1)</vt:lpstr>
      <vt:lpstr>חורף 2014 – מועד א' – שאלה 2 – פתרון (2)</vt:lpstr>
      <vt:lpstr>חורף 2014 – מועד א' – שאלה 2 – פתרון יעיל יותר</vt:lpstr>
      <vt:lpstr>חורף 2014 – מועד ב' – שאלה 2 </vt:lpstr>
      <vt:lpstr>חורף 2014 – מועד ב' – שאלה 2 - פיתרון </vt:lpstr>
      <vt:lpstr>חורף 2011 – מועד א' – שאלה 1 – פתרון (2)</vt:lpstr>
      <vt:lpstr>חורף 2014 – מועד ב' – שאלה 2 </vt:lpstr>
      <vt:lpstr>חורף 2014 – מועד ב' – שאלה 2 </vt:lpstr>
      <vt:lpstr>אביב 2009 – מועד ב' – שאלה 3 </vt:lpstr>
      <vt:lpstr>אביב 2009 – מועד ב' – שאלה 3  - פתרון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izikgo</dc:creator>
  <cp:lastModifiedBy>Dmitry Rabinovich</cp:lastModifiedBy>
  <cp:revision>77</cp:revision>
  <cp:lastPrinted>2017-05-14T14:31:14Z</cp:lastPrinted>
  <dcterms:created xsi:type="dcterms:W3CDTF">2014-03-24T17:15:34Z</dcterms:created>
  <dcterms:modified xsi:type="dcterms:W3CDTF">2017-10-18T10:15:21Z</dcterms:modified>
</cp:coreProperties>
</file>