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5" r:id="rId2"/>
    <p:sldMasterId id="2147483690" r:id="rId3"/>
    <p:sldMasterId id="2147483705" r:id="rId4"/>
  </p:sldMasterIdLst>
  <p:notesMasterIdLst>
    <p:notesMasterId r:id="rId46"/>
  </p:notesMasterIdLst>
  <p:sldIdLst>
    <p:sldId id="257" r:id="rId5"/>
    <p:sldId id="338" r:id="rId6"/>
    <p:sldId id="339" r:id="rId7"/>
    <p:sldId id="310" r:id="rId8"/>
    <p:sldId id="309" r:id="rId9"/>
    <p:sldId id="311" r:id="rId10"/>
    <p:sldId id="341" r:id="rId11"/>
    <p:sldId id="342" r:id="rId12"/>
    <p:sldId id="361" r:id="rId13"/>
    <p:sldId id="362" r:id="rId14"/>
    <p:sldId id="340" r:id="rId15"/>
    <p:sldId id="313" r:id="rId16"/>
    <p:sldId id="318" r:id="rId17"/>
    <p:sldId id="315" r:id="rId18"/>
    <p:sldId id="321" r:id="rId19"/>
    <p:sldId id="328" r:id="rId20"/>
    <p:sldId id="336" r:id="rId21"/>
    <p:sldId id="344" r:id="rId22"/>
    <p:sldId id="347" r:id="rId23"/>
    <p:sldId id="322" r:id="rId24"/>
    <p:sldId id="325" r:id="rId25"/>
    <p:sldId id="329" r:id="rId26"/>
    <p:sldId id="330" r:id="rId27"/>
    <p:sldId id="331" r:id="rId28"/>
    <p:sldId id="363" r:id="rId29"/>
    <p:sldId id="324" r:id="rId30"/>
    <p:sldId id="332" r:id="rId31"/>
    <p:sldId id="333" r:id="rId32"/>
    <p:sldId id="348" r:id="rId33"/>
    <p:sldId id="335" r:id="rId34"/>
    <p:sldId id="350" r:id="rId35"/>
    <p:sldId id="349" r:id="rId36"/>
    <p:sldId id="351" r:id="rId37"/>
    <p:sldId id="353" r:id="rId38"/>
    <p:sldId id="352" r:id="rId39"/>
    <p:sldId id="355" r:id="rId40"/>
    <p:sldId id="354" r:id="rId41"/>
    <p:sldId id="356" r:id="rId42"/>
    <p:sldId id="364" r:id="rId43"/>
    <p:sldId id="359" r:id="rId44"/>
    <p:sldId id="360" r:id="rId4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hen Nachson" initials="" lastIdx="0" clrIdx="0"/>
  <p:cmAuthor id="2" name="Itay" initials="I" lastIdx="1" clrIdx="1">
    <p:extLst>
      <p:ext uri="{19B8F6BF-5375-455C-9EA6-DF929625EA0E}">
        <p15:presenceInfo xmlns:p15="http://schemas.microsoft.com/office/powerpoint/2012/main" userId="It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23" autoAdjust="0"/>
    <p:restoredTop sz="73250" autoAdjust="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3" Type="http://schemas.openxmlformats.org/officeDocument/2006/relationships/slide" Target="slides/slide18.xml"/><Relationship Id="rId7" Type="http://schemas.openxmlformats.org/officeDocument/2006/relationships/slide" Target="slides/slide23.xml"/><Relationship Id="rId12" Type="http://schemas.openxmlformats.org/officeDocument/2006/relationships/slide" Target="slides/slide29.xml"/><Relationship Id="rId2" Type="http://schemas.openxmlformats.org/officeDocument/2006/relationships/slide" Target="slides/slide14.xml"/><Relationship Id="rId1" Type="http://schemas.openxmlformats.org/officeDocument/2006/relationships/slide" Target="slides/slide10.xml"/><Relationship Id="rId6" Type="http://schemas.openxmlformats.org/officeDocument/2006/relationships/slide" Target="slides/slide22.xml"/><Relationship Id="rId11" Type="http://schemas.openxmlformats.org/officeDocument/2006/relationships/slide" Target="slides/slide28.xml"/><Relationship Id="rId5" Type="http://schemas.openxmlformats.org/officeDocument/2006/relationships/slide" Target="slides/slide21.xml"/><Relationship Id="rId10" Type="http://schemas.openxmlformats.org/officeDocument/2006/relationships/slide" Target="slides/slide27.xml"/><Relationship Id="rId4" Type="http://schemas.openxmlformats.org/officeDocument/2006/relationships/slide" Target="slides/slide20.xml"/><Relationship Id="rId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F71D473-86C8-4863-BD2C-2E97D9AD993A}" type="datetimeFigureOut">
              <a:rPr lang="he-IL" smtClean="0"/>
              <a:t>ב'/חשון/תשע"ח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31B808-D585-4F1E-8387-1668B895D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9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010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עדיף לאתחל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38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65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תשובה: </a:t>
            </a:r>
            <a:r>
              <a:rPr lang="he-IL" baseline="0" dirty="0" smtClean="0"/>
              <a:t>היה מודפס תוכן לא ידוע. התוכנית *לא* </a:t>
            </a:r>
            <a:r>
              <a:rPr lang="he-IL" baseline="0" dirty="0" err="1" smtClean="0"/>
              <a:t>היתה</a:t>
            </a:r>
            <a:r>
              <a:rPr lang="he-IL" baseline="0" dirty="0" smtClean="0"/>
              <a:t> קורסת ולא </a:t>
            </a:r>
            <a:r>
              <a:rPr lang="he-IL" baseline="0" dirty="0" err="1" smtClean="0"/>
              <a:t>היתה</a:t>
            </a:r>
            <a:r>
              <a:rPr lang="he-IL" baseline="0" dirty="0" smtClean="0"/>
              <a:t> מתרחשת שגיאת זמן ריצה (אך ניתן לומר כי זוהי שגיאה לוגית).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69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להסביר ש-% עם נקודה</a:t>
            </a:r>
            <a:r>
              <a:rPr lang="he-IL" baseline="0" dirty="0" smtClean="0"/>
              <a:t> 2 מדפיס בדיוק 2 ספרות אחרי הנקודה. </a:t>
            </a:r>
          </a:p>
          <a:p>
            <a:r>
              <a:rPr lang="he-IL" baseline="0" dirty="0" smtClean="0"/>
              <a:t>באתר הקורס בשקפים הישנים בתרגול 4 ניתן למצוא פירוט על אפשרויות נוספות של </a:t>
            </a:r>
            <a:r>
              <a:rPr lang="en-US" baseline="0" dirty="0" err="1" smtClean="0"/>
              <a:t>printf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928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26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7458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096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זה</a:t>
            </a:r>
            <a:r>
              <a:rPr lang="he-IL" baseline="0" dirty="0" smtClean="0"/>
              <a:t> המקום להגיד כמה מילים על מנגנון ה-</a:t>
            </a:r>
            <a:r>
              <a:rPr lang="en-US" baseline="0" dirty="0" smtClean="0"/>
              <a:t>define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620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23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73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457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118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339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842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931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388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031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עבור 2 בתכנית הימנית יודפס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second</a:t>
            </a:r>
          </a:p>
          <a:p>
            <a:r>
              <a:rPr lang="he-IL" dirty="0" smtClean="0"/>
              <a:t>ובתכנית</a:t>
            </a:r>
            <a:r>
              <a:rPr lang="he-IL" baseline="0" dirty="0" smtClean="0"/>
              <a:t> השמאלית יודפס</a:t>
            </a:r>
          </a:p>
          <a:p>
            <a:r>
              <a:rPr lang="en-US" baseline="0" dirty="0" smtClean="0"/>
              <a:t>First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ה-</a:t>
            </a:r>
            <a:r>
              <a:rPr lang="en-US" baseline="0" dirty="0" smtClean="0"/>
              <a:t>else </a:t>
            </a:r>
            <a:r>
              <a:rPr lang="he-IL" baseline="0" dirty="0" smtClean="0"/>
              <a:t> בתכנית הימנית מוצמד לתנאי האחרון בלבד.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908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להסביר בע"פ איך עובד </a:t>
            </a:r>
            <a:r>
              <a:rPr lang="en-US" baseline="0" dirty="0" smtClean="0"/>
              <a:t>switch</a:t>
            </a:r>
            <a:r>
              <a:rPr lang="he-IL" baseline="0" dirty="0" smtClean="0"/>
              <a:t>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104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21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922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 לציין שהתוכנית הזו רשומה כמובן בתוך </a:t>
            </a:r>
            <a:r>
              <a:rPr lang="en-US" dirty="0" smtClean="0"/>
              <a:t>main</a:t>
            </a:r>
            <a:r>
              <a:rPr lang="he-IL" baseline="0" dirty="0" smtClean="0"/>
              <a:t> עם ה-</a:t>
            </a:r>
            <a:r>
              <a:rPr lang="en-US" baseline="0" dirty="0" smtClean="0"/>
              <a:t>include</a:t>
            </a:r>
            <a:r>
              <a:rPr lang="he-IL" baseline="0" dirty="0" smtClean="0"/>
              <a:t> המתאים, אך השמטנו זאת מפאת חוסר מקום בשקף.</a:t>
            </a:r>
          </a:p>
          <a:p>
            <a:r>
              <a:rPr lang="he-IL" dirty="0" smtClean="0"/>
              <a:t>מעתה והלאה תמיד</a:t>
            </a:r>
            <a:r>
              <a:rPr lang="he-IL" baseline="0" dirty="0" smtClean="0"/>
              <a:t> ננהג כך.</a:t>
            </a:r>
          </a:p>
          <a:p>
            <a:r>
              <a:rPr lang="he-IL" dirty="0" smtClean="0"/>
              <a:t>תשובה:</a:t>
            </a:r>
            <a:r>
              <a:rPr lang="he-IL" baseline="0" dirty="0" smtClean="0"/>
              <a:t> ברגע שנכנסנו למקרה מסוים יודפסו גם כל ההודעות של המקרים אחריו. למשל: עבור 1 יודפסו כל ההודעות.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0158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רק אם יהיה זמן- </a:t>
            </a:r>
          </a:p>
          <a:p>
            <a:r>
              <a:rPr lang="he-IL" dirty="0" smtClean="0"/>
              <a:t>תרגיל 6 די חשוב על חילוק ושארית</a:t>
            </a:r>
          </a:p>
          <a:p>
            <a:r>
              <a:rPr lang="he-IL" dirty="0" smtClean="0"/>
              <a:t>תרגיל 7- עוד דוגמת </a:t>
            </a:r>
            <a:r>
              <a:rPr lang="en-US" dirty="0" smtClean="0"/>
              <a:t>if</a:t>
            </a:r>
            <a:endParaRPr lang="he-IL" dirty="0" smtClean="0"/>
          </a:p>
          <a:p>
            <a:r>
              <a:rPr lang="he-IL" dirty="0" smtClean="0"/>
              <a:t>תרגיל 8- דוגמת תנאים מקוננים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851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418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5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8489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34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111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573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את חישוב השארית ניתן להסביר בשלבים: קודם נניח כי התאריך היה בתחום 0-29, אז היה מספיק להוסיף 7 ולעשות % 30.</a:t>
            </a:r>
          </a:p>
          <a:p>
            <a:r>
              <a:rPr lang="he-IL" baseline="0" dirty="0" smtClean="0"/>
              <a:t>כעת, כל שנותר לנו הוא "להזיז את התחום"- להחסיר 1 בהתחלה ולהוסיף 1 בסוף.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3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היה ניתן (ואף הגיוני) כאן לבדוק באמצעות תנאי מורכב</a:t>
            </a:r>
          </a:p>
          <a:p>
            <a:r>
              <a:rPr lang="en-US" baseline="0" dirty="0" smtClean="0"/>
              <a:t>If (month==1 || month==3 ||…) </a:t>
            </a:r>
            <a:r>
              <a:rPr lang="en-US" baseline="0" dirty="0" err="1" smtClean="0"/>
              <a:t>days_in_month</a:t>
            </a:r>
            <a:r>
              <a:rPr lang="en-US" baseline="0" dirty="0" smtClean="0"/>
              <a:t>=31</a:t>
            </a:r>
          </a:p>
          <a:p>
            <a:r>
              <a:rPr lang="he-IL" baseline="0" dirty="0" smtClean="0"/>
              <a:t>אך נושא זה עדיין לא נלמד.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חשוב להדגיש שאנחנו שואפים להכניס לתוך ה-</a:t>
            </a:r>
            <a:r>
              <a:rPr lang="en-US" baseline="0" dirty="0" smtClean="0"/>
              <a:t>switch</a:t>
            </a:r>
            <a:r>
              <a:rPr lang="he-IL" baseline="0" dirty="0" smtClean="0"/>
              <a:t> את המינימום האפשרי, במקרה הזה רק מספר הימים בחודש ולא כל החישוב של </a:t>
            </a:r>
            <a:r>
              <a:rPr lang="he-IL" baseline="0" smtClean="0"/>
              <a:t>היום החדש.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05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478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57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813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814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756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35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357430"/>
            <a:ext cx="85344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52464" y="1357299"/>
            <a:ext cx="10287072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5400" dirty="0">
                <a:solidFill>
                  <a:srgbClr val="438BC4"/>
                </a:solidFill>
                <a:latin typeface="Arial" charset="0"/>
                <a:ea typeface="+mj-ea"/>
              </a:rPr>
              <a:t>מבוא למדעי המחשב</a:t>
            </a:r>
            <a:endParaRPr lang="en-US" sz="54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6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7834" y="6248400"/>
            <a:ext cx="5278967" cy="6096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7C36B55-5CEE-48C8-AD0E-A9925401767C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6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357430"/>
            <a:ext cx="85344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52464" y="1357299"/>
            <a:ext cx="10287072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5400" dirty="0">
                <a:solidFill>
                  <a:srgbClr val="438BC4"/>
                </a:solidFill>
                <a:latin typeface="Arial" charset="0"/>
                <a:ea typeface="+mj-ea"/>
              </a:rPr>
              <a:t>מבוא למדעי המחשב</a:t>
            </a:r>
            <a:endParaRPr lang="en-US" sz="54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7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65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56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785927"/>
            <a:ext cx="103632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1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80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61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94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29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64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23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40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84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70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7834" y="6248400"/>
            <a:ext cx="5278967" cy="6096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7C36B55-5CEE-48C8-AD0E-A9925401767C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1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357430"/>
            <a:ext cx="85344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52464" y="1357299"/>
            <a:ext cx="10287072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5400" dirty="0">
                <a:solidFill>
                  <a:srgbClr val="438BC4"/>
                </a:solidFill>
                <a:latin typeface="Arial" charset="0"/>
                <a:ea typeface="+mj-ea"/>
              </a:rPr>
              <a:t>מבוא למדעי המחשב</a:t>
            </a:r>
            <a:endParaRPr lang="en-US" sz="5400" dirty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19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0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785927"/>
            <a:ext cx="103632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19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38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20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2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72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7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785927"/>
            <a:ext cx="103632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98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33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1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7834" y="6248400"/>
            <a:ext cx="5278967" cy="6096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7C36B55-5CEE-48C8-AD0E-A9925401767C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380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357430"/>
            <a:ext cx="85344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52464" y="1357299"/>
            <a:ext cx="10287072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5400" dirty="0" smtClean="0">
                <a:solidFill>
                  <a:srgbClr val="438BC4"/>
                </a:solidFill>
                <a:latin typeface="Arial" charset="0"/>
                <a:ea typeface="+mj-ea"/>
              </a:rPr>
              <a:t>מבוא למדעי המחשב</a:t>
            </a:r>
            <a:endParaRPr lang="en-US" sz="5400" dirty="0" smtClean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54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37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5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785927"/>
            <a:ext cx="103632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09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018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583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0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188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265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707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77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602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3524251" y="1428750"/>
            <a:ext cx="8667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6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 err="1" smtClean="0"/>
              <a:t>תירגול</a:t>
            </a:r>
            <a:r>
              <a:rPr lang="he-IL" dirty="0" smtClean="0"/>
              <a:t> </a:t>
            </a:r>
            <a:r>
              <a:rPr lang="en-US" dirty="0" smtClean="0"/>
              <a:t>1</a:t>
            </a:r>
            <a:r>
              <a:rPr lang="he-IL" dirty="0" smtClean="0"/>
              <a:t>: מבוא לתיכנות ב-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solidFill>
                  <a:schemeClr val="accent1"/>
                </a:solidFill>
              </a:rPr>
              <a:t>תרגיל 1 - פתרון</a:t>
            </a:r>
            <a:endParaRPr 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0361" name="Rectangle 25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2380882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98000" tIns="154800" rIns="198000" bIns="154800" rtlCol="0">
            <a:spAutoFit/>
          </a:bodyPr>
          <a:lstStyle/>
          <a:p>
            <a:pPr>
              <a:lnSpc>
                <a:spcPct val="80000"/>
              </a:lnSpc>
              <a:buNone/>
            </a:pPr>
            <a:endParaRPr lang="he-IL" sz="2800" dirty="0"/>
          </a:p>
          <a:p>
            <a:pPr>
              <a:lnSpc>
                <a:spcPct val="80000"/>
              </a:lnSpc>
              <a:buNone/>
            </a:pPr>
            <a:endParaRPr lang="he-IL" sz="2800" dirty="0"/>
          </a:p>
          <a:p>
            <a:pPr>
              <a:lnSpc>
                <a:spcPct val="80000"/>
              </a:lnSpc>
              <a:buNone/>
            </a:pPr>
            <a:endParaRPr lang="he-IL" sz="2800" dirty="0"/>
          </a:p>
          <a:p>
            <a:pPr>
              <a:lnSpc>
                <a:spcPct val="80000"/>
              </a:lnSpc>
              <a:buNone/>
            </a:pPr>
            <a:r>
              <a:rPr lang="he-IL" sz="2800" dirty="0"/>
              <a:t>		       הפלט:</a:t>
            </a:r>
          </a:p>
          <a:p>
            <a:pPr algn="r" rtl="1">
              <a:lnSpc>
                <a:spcPct val="80000"/>
              </a:lnSpc>
              <a:buFontTx/>
              <a:buNone/>
            </a:pPr>
            <a:endParaRPr lang="he-IL" sz="280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F46-9BD2-4D37-9EEB-8F31673DC9F1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1455102" y="1761045"/>
            <a:ext cx="9281795" cy="22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num1 = 19, num2 = 88;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sum=num1+num2;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952626" y="5143691"/>
            <a:ext cx="8928734" cy="121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 smtClean="0"/>
              <a:t>בעיה: מי שמפעיל את התוכנית לא רואה כלום!</a:t>
            </a:r>
          </a:p>
          <a:p>
            <a:r>
              <a:rPr lang="he-IL" sz="2800" dirty="0" smtClean="0"/>
              <a:t>כעת נלמד כיצד להדפיס למסך את התוצאה.</a:t>
            </a:r>
          </a:p>
        </p:txBody>
      </p:sp>
    </p:spTree>
    <p:extLst>
      <p:ext uri="{BB962C8B-B14F-4D97-AF65-F5344CB8AC3E}">
        <p14:creationId xmlns:p14="http://schemas.microsoft.com/office/powerpoint/2010/main" val="4168344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פלט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en-US" dirty="0" err="1" smtClean="0">
                <a:solidFill>
                  <a:srgbClr val="438B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- פלט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1996440" y="1600201"/>
            <a:ext cx="9250680" cy="4525963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הדפסת מחרוזת קבועה (משפט שאינו משתנה):</a:t>
            </a:r>
          </a:p>
          <a:p>
            <a:pPr algn="r" rtl="1"/>
            <a:endParaRPr lang="en-US" sz="2400" dirty="0" smtClean="0"/>
          </a:p>
          <a:p>
            <a:pPr algn="r" rtl="1"/>
            <a:endParaRPr lang="he-IL" sz="2400" dirty="0"/>
          </a:p>
          <a:p>
            <a:pPr algn="r" rtl="1"/>
            <a:r>
              <a:rPr lang="he-IL" sz="2400" dirty="0" smtClean="0"/>
              <a:t>הדפסת תוכן של משתני התוכנית באמצעות % (</a:t>
            </a:r>
            <a:r>
              <a:rPr lang="en-US" sz="2400" dirty="0" smtClean="0"/>
              <a:t>%d</a:t>
            </a:r>
            <a:r>
              <a:rPr lang="he-IL" sz="2400" dirty="0" smtClean="0"/>
              <a:t> משמש להדפסת משתנה מסוג </a:t>
            </a:r>
            <a:r>
              <a:rPr lang="en-US" sz="2400" dirty="0" err="1" smtClean="0"/>
              <a:t>int</a:t>
            </a:r>
            <a:r>
              <a:rPr lang="he-IL" sz="2400" dirty="0" smtClean="0"/>
              <a:t> ו-</a:t>
            </a:r>
            <a:r>
              <a:rPr lang="en-US" sz="2400" dirty="0" smtClean="0"/>
              <a:t>%f</a:t>
            </a:r>
            <a:r>
              <a:rPr lang="he-IL" sz="2400" dirty="0" smtClean="0"/>
              <a:t> משמש להדפסת משתנה מסוג </a:t>
            </a:r>
            <a:r>
              <a:rPr lang="en-US" sz="2400" dirty="0" smtClean="0"/>
              <a:t>double</a:t>
            </a:r>
            <a:r>
              <a:rPr lang="he-IL" sz="2400" dirty="0" smtClean="0"/>
              <a:t>):</a:t>
            </a:r>
          </a:p>
          <a:p>
            <a:pPr marL="0" indent="0" algn="r" rtl="1">
              <a:buNone/>
            </a:pPr>
            <a:r>
              <a:rPr lang="he-IL" sz="2400" dirty="0"/>
              <a:t> </a:t>
            </a:r>
            <a:r>
              <a:rPr lang="he-IL" sz="2400" dirty="0" smtClean="0"/>
              <a:t>   סדר ההדפסה הוא לפי סדר העברת הפרמטרים ל-</a:t>
            </a:r>
            <a:r>
              <a:rPr lang="en-US" sz="2400" dirty="0" err="1" smtClean="0"/>
              <a:t>printf</a:t>
            </a:r>
            <a:endParaRPr lang="he-IL" sz="2400" dirty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/>
          </a:p>
          <a:p>
            <a:pPr algn="r" rtl="1"/>
            <a:endParaRPr lang="he-IL" sz="2400" dirty="0" smtClean="0"/>
          </a:p>
          <a:p>
            <a:pPr marL="0" indent="0" algn="r" rtl="1">
              <a:buNone/>
            </a:pPr>
            <a:endParaRPr lang="he-IL" sz="2400" dirty="0" smtClean="0"/>
          </a:p>
          <a:p>
            <a:pPr algn="r" rtl="1"/>
            <a:endParaRPr lang="he-IL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B2DD-720D-43A4-8776-335A97998AD6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0329" y="2239248"/>
            <a:ext cx="9010472" cy="49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6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solidFill>
                  <a:prstClr val="white"/>
                </a:solidFill>
              </a:rPr>
              <a:t>“</a:t>
            </a: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 don’t care about your variables!</a:t>
            </a:r>
            <a:r>
              <a:rPr lang="en-US" sz="2600" dirty="0" smtClean="0">
                <a:solidFill>
                  <a:prstClr val="white"/>
                </a:solidFill>
              </a:rPr>
              <a:t>"</a:t>
            </a: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6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320" y="4366102"/>
            <a:ext cx="10119360" cy="1292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6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x=5;</a:t>
            </a:r>
          </a:p>
          <a:p>
            <a:pPr algn="l" rtl="0">
              <a:defRPr/>
            </a:pP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double d=3.2;</a:t>
            </a:r>
          </a:p>
          <a:p>
            <a:pPr algn="l" rtl="0">
              <a:defRPr/>
            </a:pPr>
            <a:r>
              <a:rPr lang="en-US" sz="26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solidFill>
                  <a:prstClr val="white"/>
                </a:solidFill>
              </a:rPr>
              <a:t>“</a:t>
            </a:r>
            <a:r>
              <a:rPr lang="en-US" sz="2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 is: %d, and d is: %f”, x, d); </a:t>
            </a:r>
            <a:endParaRPr lang="en-US" sz="26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 flipV="1">
            <a:off x="4165600" y="5539130"/>
            <a:ext cx="3500904" cy="420903"/>
            <a:chOff x="2400" y="2928"/>
            <a:chExt cx="1872" cy="144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400" y="2928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00" y="2928"/>
              <a:ext cx="18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 flipV="1">
            <a:off x="6858000" y="5562938"/>
            <a:ext cx="1479064" cy="655091"/>
            <a:chOff x="2400" y="2928"/>
            <a:chExt cx="1872" cy="144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400" y="2928"/>
              <a:ext cx="0" cy="14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00" y="2928"/>
              <a:ext cx="187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01759" y="4456921"/>
            <a:ext cx="452720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 smtClean="0"/>
              <a:t>מה אם המשתנים לא היו מאותחלים?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7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en-US" dirty="0" err="1" smtClean="0">
                <a:solidFill>
                  <a:srgbClr val="438B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- פלט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1996440" y="1600202"/>
            <a:ext cx="9250680" cy="482208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תווים מיוחדים מודפסים באמצעות התו </a:t>
            </a:r>
            <a:r>
              <a:rPr lang="en-US" sz="2400" dirty="0" smtClean="0"/>
              <a:t>'</a:t>
            </a:r>
            <a:r>
              <a:rPr lang="he-IL" sz="2400" dirty="0" smtClean="0"/>
              <a:t>\</a:t>
            </a:r>
            <a:r>
              <a:rPr lang="en-US" sz="2400" dirty="0" smtClean="0"/>
              <a:t>'</a:t>
            </a:r>
            <a:endParaRPr lang="he-IL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B2DD-720D-43A4-8776-335A97998AD6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12770" y="2366809"/>
            <a:ext cx="64291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sz="2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sz="2400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12770" y="3208174"/>
            <a:ext cx="64291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sz="2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\t</a:t>
            </a:r>
            <a:endParaRPr lang="en-US" sz="2400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12770" y="4049539"/>
            <a:ext cx="64291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sz="2400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\”</a:t>
            </a:r>
            <a:endParaRPr lang="en-US" sz="2400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168400" y="2211519"/>
            <a:ext cx="9250680" cy="87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 smtClean="0"/>
              <a:t>מדפיס תו של ירידת שורה (ללא הוספת התו הזה מפורשות ההדפסות ימשיכו להיות באותה השורה!)</a:t>
            </a: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4165600" y="3248169"/>
            <a:ext cx="6253480" cy="45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 smtClean="0"/>
              <a:t>מדפיס </a:t>
            </a:r>
            <a:r>
              <a:rPr lang="he-IL" sz="2400" dirty="0" err="1" smtClean="0"/>
              <a:t>טאב</a:t>
            </a:r>
            <a:r>
              <a:rPr lang="he-IL" sz="2400" dirty="0" smtClean="0"/>
              <a:t> (כמו לחיצה על מקש </a:t>
            </a:r>
            <a:r>
              <a:rPr lang="en-US" sz="2400" dirty="0" smtClean="0"/>
              <a:t>tab</a:t>
            </a:r>
            <a:r>
              <a:rPr lang="he-IL" sz="2400" dirty="0" smtClean="0"/>
              <a:t> במקלדת)</a:t>
            </a: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6096000" y="4049539"/>
            <a:ext cx="4323080" cy="452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 smtClean="0"/>
              <a:t>מדפיס את התו "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96000" y="5535377"/>
            <a:ext cx="5059680" cy="492930"/>
            <a:chOff x="6096000" y="4030670"/>
            <a:chExt cx="5059680" cy="492930"/>
          </a:xfrm>
        </p:grpSpPr>
        <p:sp>
          <p:nvSpPr>
            <p:cNvPr id="25" name="TextBox 24"/>
            <p:cNvSpPr txBox="1"/>
            <p:nvPr/>
          </p:nvSpPr>
          <p:spPr>
            <a:xfrm>
              <a:off x="10512770" y="4030670"/>
              <a:ext cx="64291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rtl="0">
                <a:defRPr/>
              </a:pPr>
              <a:r>
                <a:rPr lang="es-AR" sz="2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\\</a:t>
              </a:r>
              <a:endParaRPr lang="en-US" sz="2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Espace réservé du contenu 2"/>
            <p:cNvSpPr txBox="1">
              <a:spLocks/>
            </p:cNvSpPr>
            <p:nvPr/>
          </p:nvSpPr>
          <p:spPr>
            <a:xfrm>
              <a:off x="6096000" y="4071450"/>
              <a:ext cx="4323080" cy="4521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he-IL" sz="2400" dirty="0" smtClean="0"/>
                <a:t>מדפיס את התו </a:t>
              </a:r>
              <a:r>
                <a:rPr lang="en-US" sz="2400" dirty="0" smtClean="0"/>
                <a:t>'\'</a:t>
              </a:r>
              <a:endParaRPr lang="he-IL" sz="2400" dirty="0" smtClean="0"/>
            </a:p>
          </p:txBody>
        </p:sp>
      </p:grp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1996440" y="4868306"/>
            <a:ext cx="9250680" cy="48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 smtClean="0"/>
              <a:t>ואיך נדפיס את התו </a:t>
            </a:r>
            <a:r>
              <a:rPr lang="en-US" sz="2400" dirty="0" smtClean="0"/>
              <a:t>'\'</a:t>
            </a:r>
            <a:r>
              <a:rPr lang="he-IL" sz="2400" dirty="0" smtClean="0"/>
              <a:t> עצמו?</a:t>
            </a:r>
          </a:p>
        </p:txBody>
      </p:sp>
    </p:spTree>
    <p:extLst>
      <p:ext uri="{BB962C8B-B14F-4D97-AF65-F5344CB8AC3E}">
        <p14:creationId xmlns:p14="http://schemas.microsoft.com/office/powerpoint/2010/main" val="18813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solidFill>
                  <a:schemeClr val="accent1"/>
                </a:solidFill>
              </a:rPr>
              <a:t>דוגמא </a:t>
            </a:r>
            <a:r>
              <a:rPr lang="he-IL" dirty="0">
                <a:solidFill>
                  <a:schemeClr val="accent1"/>
                </a:solidFill>
              </a:rPr>
              <a:t>ל-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0361" name="Rectangle 25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2380882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98000" tIns="154800" rIns="198000" bIns="154800" rtlCol="0">
            <a:spAutoFit/>
          </a:bodyPr>
          <a:lstStyle/>
          <a:p>
            <a:pPr>
              <a:lnSpc>
                <a:spcPct val="80000"/>
              </a:lnSpc>
              <a:buNone/>
            </a:pPr>
            <a:endParaRPr lang="he-IL" sz="2800" dirty="0"/>
          </a:p>
          <a:p>
            <a:pPr>
              <a:lnSpc>
                <a:spcPct val="80000"/>
              </a:lnSpc>
              <a:buNone/>
            </a:pPr>
            <a:endParaRPr lang="he-IL" sz="2800" dirty="0"/>
          </a:p>
          <a:p>
            <a:pPr>
              <a:lnSpc>
                <a:spcPct val="80000"/>
              </a:lnSpc>
              <a:buNone/>
            </a:pPr>
            <a:endParaRPr lang="he-IL" sz="2800" dirty="0"/>
          </a:p>
          <a:p>
            <a:pPr>
              <a:lnSpc>
                <a:spcPct val="80000"/>
              </a:lnSpc>
              <a:buNone/>
            </a:pPr>
            <a:r>
              <a:rPr lang="he-IL" sz="2800" dirty="0"/>
              <a:t>		       הפלט:</a:t>
            </a:r>
          </a:p>
          <a:p>
            <a:pPr algn="r" rtl="1">
              <a:lnSpc>
                <a:spcPct val="80000"/>
              </a:lnSpc>
              <a:buFontTx/>
              <a:buNone/>
            </a:pPr>
            <a:endParaRPr lang="he-IL" sz="280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F46-9BD2-4D37-9EEB-8F31673DC9F1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1455102" y="1380045"/>
            <a:ext cx="9281795" cy="49846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x=5;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double d=3.2;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("Hello world");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("Hello\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tworld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("x is: %d, d is: %f\n",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x,d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x+3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is: %d, d is: %.2f\n",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x+3,d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("To print an 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use %%d\n");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93" t="13958" r="76003" b="78334"/>
          <a:stretch/>
        </p:blipFill>
        <p:spPr>
          <a:xfrm>
            <a:off x="5305766" y="2008278"/>
            <a:ext cx="4905034" cy="1193988"/>
          </a:xfrm>
          <a:prstGeom prst="rect">
            <a:avLst/>
          </a:prstGeom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8895080" y="1569720"/>
            <a:ext cx="1264920" cy="48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 smtClean="0"/>
              <a:t>הפלט: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2460978" y="274638"/>
            <a:ext cx="3962400" cy="673629"/>
          </a:xfrm>
          <a:prstGeom prst="wedgeEllipseCallout">
            <a:avLst>
              <a:gd name="adj1" fmla="val -27671"/>
              <a:gd name="adj2" fmla="val 127857"/>
            </a:avLst>
          </a:prstGeom>
          <a:solidFill>
            <a:srgbClr val="F9F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חובה להוסיף בתחילת הקוד כדי להשתמש ב 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79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הקובץ </a:t>
            </a:r>
            <a:r>
              <a:rPr lang="es-AR" dirty="0" err="1" smtClean="0">
                <a:solidFill>
                  <a:srgbClr val="438B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226916" y="1617662"/>
            <a:ext cx="9933008" cy="45259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dirty="0" smtClean="0"/>
              <a:t>אינה מילה שמורה בשפת </a:t>
            </a:r>
            <a:r>
              <a:rPr lang="en-US" dirty="0" smtClean="0"/>
              <a:t>C</a:t>
            </a:r>
            <a:r>
              <a:rPr lang="he-IL" dirty="0" smtClean="0"/>
              <a:t> (כמו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return</a:t>
            </a:r>
            <a:r>
              <a:rPr lang="he-IL" dirty="0" smtClean="0"/>
              <a:t>). אלא, היא פונקציה שיש להגדירה והגדרתה נמצאת בקובץ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he-IL" dirty="0" smtClean="0"/>
              <a:t> (קיצור של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Input/Output</a:t>
            </a:r>
            <a:r>
              <a:rPr lang="he-IL" dirty="0" smtClean="0"/>
              <a:t>)</a:t>
            </a:r>
          </a:p>
          <a:p>
            <a:pPr>
              <a:defRPr/>
            </a:pPr>
            <a:r>
              <a:rPr lang="he-IL" dirty="0" smtClean="0"/>
              <a:t>לכן, יש להוסיף בתחילת התכנית (ממש בהתחלה, עוד לפני תחילת </a:t>
            </a:r>
            <a:r>
              <a:rPr lang="en-US" dirty="0" smtClean="0"/>
              <a:t>main</a:t>
            </a:r>
            <a:r>
              <a:rPr lang="he-IL" dirty="0" smtClean="0"/>
              <a:t>) את השורה:</a:t>
            </a:r>
          </a:p>
          <a:p>
            <a:pPr algn="r" rtl="1">
              <a:defRPr/>
            </a:pPr>
            <a:endParaRPr lang="he-IL" dirty="0" smtClean="0"/>
          </a:p>
          <a:p>
            <a:pPr algn="r" rtl="1">
              <a:buFont typeface="Arial" charset="0"/>
              <a:buNone/>
              <a:defRPr/>
            </a:pPr>
            <a:endParaRPr lang="en-US" dirty="0" smtClean="0"/>
          </a:p>
          <a:p>
            <a:pPr algn="r" rtl="1">
              <a:defRPr/>
            </a:pPr>
            <a:r>
              <a:rPr lang="he-IL" dirty="0" smtClean="0"/>
              <a:t>פקודה זו מורה למהדר להשתמש באוסף הפונקציות המוגדר בקובץ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he-IL" dirty="0">
                <a:latin typeface="Courier New" pitchFamily="49" charset="0"/>
              </a:rPr>
              <a:t> </a:t>
            </a:r>
            <a:r>
              <a:rPr lang="he-IL" dirty="0" smtClean="0">
                <a:latin typeface="Courier New" pitchFamily="49" charset="0"/>
              </a:rPr>
              <a:t>(שהוא חלק מהספריה הסטנדרטית)</a:t>
            </a:r>
            <a:r>
              <a:rPr lang="he-IL" dirty="0" smtClean="0"/>
              <a:t>.</a:t>
            </a:r>
          </a:p>
          <a:p>
            <a:pPr algn="r" rtl="1">
              <a:defRPr/>
            </a:pPr>
            <a:endParaRPr lang="he-IL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8118-057F-4CB4-B71D-E45E420FC7E4}" type="slidenum">
              <a:rPr lang="he-IL"/>
              <a:pPr/>
              <a:t>15</a:t>
            </a:fld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4070445" y="4119732"/>
            <a:ext cx="4051109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1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86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משתנים וקלט/פלט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3"/>
            <a:ext cx="8928734" cy="1785056"/>
          </a:xfrm>
        </p:spPr>
        <p:txBody>
          <a:bodyPr>
            <a:normAutofit/>
          </a:bodyPr>
          <a:lstStyle/>
          <a:p>
            <a:pPr algn="r" rtl="1"/>
            <a:r>
              <a:rPr lang="he-IL" sz="2800" u="sng" dirty="0" smtClean="0"/>
              <a:t>תרגיל 1: </a:t>
            </a:r>
            <a:r>
              <a:rPr lang="he-IL" sz="2800" dirty="0" smtClean="0"/>
              <a:t>כתבו תכנית המדפיסה את הסכום של 19 ו 88.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790383" y="2590799"/>
            <a:ext cx="8146098" cy="32919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(“This program knows to add!:\n“);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x=88,y=19;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(“The sum is: %d”,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משתנים וקלט/פלט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3"/>
            <a:ext cx="8928734" cy="1785056"/>
          </a:xfrm>
        </p:spPr>
        <p:txBody>
          <a:bodyPr>
            <a:normAutofit/>
          </a:bodyPr>
          <a:lstStyle/>
          <a:p>
            <a:pPr algn="r" rtl="1"/>
            <a:r>
              <a:rPr lang="he-IL" sz="2800" u="sng" dirty="0" smtClean="0"/>
              <a:t>תרגיל 2: </a:t>
            </a:r>
            <a:r>
              <a:rPr lang="he-IL" sz="2800" dirty="0"/>
              <a:t> </a:t>
            </a:r>
            <a:r>
              <a:rPr lang="he-IL" sz="2800" dirty="0" smtClean="0"/>
              <a:t>כתבו </a:t>
            </a:r>
            <a:r>
              <a:rPr lang="he-IL" sz="2800" dirty="0" err="1" smtClean="0"/>
              <a:t>תוכנית</a:t>
            </a:r>
            <a:r>
              <a:rPr lang="he-IL" sz="2800" dirty="0" smtClean="0"/>
              <a:t> המחשבת ומדפיסה את השטח וההיקף של מעגל ברדיוס 3.5.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824753" y="183767"/>
            <a:ext cx="10614212" cy="54401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#define PI 3.14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double radius=3.5;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//doing calculations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perimeter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2*PI*radius;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double area = PI*radius*radius;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12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//printing the result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(“The perimeter is: %f and the area is: %f”, 									perimeter, area);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3620" y="639106"/>
            <a:ext cx="5453736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שימו לב להגדרת הקבוע פאי כ-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e-IL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r" rtl="1">
              <a:defRPr/>
            </a:pPr>
            <a:r>
              <a:rPr lang="he-IL" sz="2200" dirty="0" smtClean="0">
                <a:latin typeface="Courier New" panose="02070309020205020404" pitchFamily="49" charset="0"/>
              </a:rPr>
              <a:t>לא רק קבועים ידועים כמו פאי יוגדרו ב-</a:t>
            </a:r>
            <a:r>
              <a:rPr lang="en-US" sz="2200" dirty="0" smtClean="0">
                <a:latin typeface="Courier New" panose="02070309020205020404" pitchFamily="49" charset="0"/>
              </a:rPr>
              <a:t>define</a:t>
            </a:r>
            <a:r>
              <a:rPr lang="he-IL" sz="2200" dirty="0" smtClean="0">
                <a:latin typeface="Courier New" panose="02070309020205020404" pitchFamily="49" charset="0"/>
              </a:rPr>
              <a:t>,</a:t>
            </a:r>
          </a:p>
          <a:p>
            <a:pPr algn="r" rtl="1">
              <a:defRPr/>
            </a:pPr>
            <a:r>
              <a:rPr lang="he-IL" sz="2200" dirty="0" smtClean="0">
                <a:latin typeface="Courier New" panose="02070309020205020404" pitchFamily="49" charset="0"/>
              </a:rPr>
              <a:t>אלא כל ערך קבוע בעל משמעות בתוכנית.</a:t>
            </a:r>
          </a:p>
        </p:txBody>
      </p:sp>
    </p:spTree>
    <p:extLst>
      <p:ext uri="{BB962C8B-B14F-4D97-AF65-F5344CB8AC3E}">
        <p14:creationId xmlns:p14="http://schemas.microsoft.com/office/powerpoint/2010/main" val="281931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משפטי תנאי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תוכנייה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18130"/>
            <a:ext cx="10972800" cy="4525963"/>
          </a:xfrm>
        </p:spPr>
        <p:txBody>
          <a:bodyPr/>
          <a:lstStyle/>
          <a:p>
            <a:r>
              <a:rPr lang="he-IL" dirty="0" smtClean="0"/>
              <a:t>משתנים</a:t>
            </a:r>
            <a:endParaRPr lang="en-US" dirty="0" smtClean="0"/>
          </a:p>
          <a:p>
            <a:r>
              <a:rPr lang="he-IL" dirty="0" smtClean="0"/>
              <a:t>פלט</a:t>
            </a:r>
          </a:p>
          <a:p>
            <a:r>
              <a:rPr lang="he-IL" dirty="0" smtClean="0"/>
              <a:t>משפטי תנאי</a:t>
            </a:r>
          </a:p>
        </p:txBody>
      </p:sp>
    </p:spTree>
    <p:extLst>
      <p:ext uri="{BB962C8B-B14F-4D97-AF65-F5344CB8AC3E}">
        <p14:creationId xmlns:p14="http://schemas.microsoft.com/office/powerpoint/2010/main" val="13156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1955409" y="1346981"/>
            <a:ext cx="9791113" cy="68195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dirty="0"/>
              <a:t>בשפת </a:t>
            </a:r>
            <a:r>
              <a:rPr lang="en-US" sz="2400" dirty="0"/>
              <a:t>C</a:t>
            </a:r>
            <a:r>
              <a:rPr lang="he-IL" sz="2400" dirty="0"/>
              <a:t> אנו יכולים לכתוב פקודה שתתבצע </a:t>
            </a:r>
            <a:r>
              <a:rPr lang="he-IL" sz="2400" b="1" dirty="0"/>
              <a:t>רק במצבים </a:t>
            </a:r>
            <a:r>
              <a:rPr lang="he-IL" sz="2400" b="1" dirty="0" smtClean="0"/>
              <a:t>מסוימים:</a:t>
            </a:r>
            <a:endParaRPr lang="he-IL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4054903" y="1890441"/>
            <a:ext cx="5184154" cy="146482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 &lt; 0) 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s-AR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s-AR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negative");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21168" y="3286925"/>
            <a:ext cx="9425353" cy="10143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he-IL" sz="2400" dirty="0" smtClean="0"/>
              <a:t>קיימת האפשרות לציין בנוסף גם פקודות שיבוצעו </a:t>
            </a:r>
            <a:r>
              <a:rPr lang="he-IL" sz="2400" u="sng" dirty="0" smtClean="0"/>
              <a:t>במקרה שהתנאי אינו מתקיים</a:t>
            </a:r>
            <a:r>
              <a:rPr lang="en-US" sz="2400" dirty="0" smtClean="0"/>
              <a:t>.</a:t>
            </a:r>
            <a:endParaRPr lang="he-IL" sz="2400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18445" y="3984259"/>
            <a:ext cx="6457071" cy="26836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 &lt; 0) 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s-AR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s-AR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negative");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(“Isn’t negative”);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14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824111" y="4895748"/>
            <a:ext cx="10367889" cy="63305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y=(x+2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 0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 ?     x+2          </a:t>
            </a:r>
            <a:r>
              <a:rPr lang="en-US" sz="220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        -(x+2);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24111" y="1960261"/>
            <a:ext cx="5599895" cy="248664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01600" tIns="158400" rIns="201600" bIns="158400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 x+2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 0)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y=x+2;   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y=-(x+2);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937760" y="4188444"/>
            <a:ext cx="563880" cy="70730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1955409" y="1346981"/>
            <a:ext cx="9791113" cy="10512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dirty="0" smtClean="0"/>
              <a:t>במקרה הפרטי שבו ישנ</a:t>
            </a:r>
            <a:r>
              <a:rPr lang="he-IL" sz="2400" dirty="0"/>
              <a:t>ו</a:t>
            </a:r>
            <a:r>
              <a:rPr lang="he-IL" sz="2400" dirty="0" smtClean="0"/>
              <a:t> </a:t>
            </a:r>
            <a:r>
              <a:rPr lang="he-IL" sz="2400" b="1" dirty="0" smtClean="0"/>
              <a:t>חישוב ערך בודד </a:t>
            </a:r>
            <a:r>
              <a:rPr lang="he-IL" sz="2400" dirty="0" smtClean="0"/>
              <a:t>בבלוק ה-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e-IL" sz="2400" dirty="0" smtClean="0"/>
              <a:t> וה-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e-IL" sz="2400" dirty="0" smtClean="0"/>
              <a:t> ניתן להשתמש באופרטור המקוצר :?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3772" y="5814655"/>
            <a:ext cx="1590500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תנאי לבדיקה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3708" y="5814654"/>
            <a:ext cx="2890535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ערך במקרה שהתנאי נכון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1498" y="5801793"/>
            <a:ext cx="3365024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ערך במקרה שהתנאי אינו נכון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54880" y="5394617"/>
            <a:ext cx="0" cy="437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3109" y="5379279"/>
            <a:ext cx="0" cy="437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96299" y="5424999"/>
            <a:ext cx="0" cy="437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2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1940169" y="1865141"/>
            <a:ext cx="9791113" cy="10512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u="sng" dirty="0" smtClean="0"/>
              <a:t>תרגיל 3: </a:t>
            </a:r>
            <a:r>
              <a:rPr lang="he-IL" sz="2400" dirty="0" smtClean="0"/>
              <a:t>כתבו תכנית המדפיסה את המקסימלי מבין 2 משתנים (במקרה של שוויון לא משנה מי יודפס).</a:t>
            </a:r>
            <a:endParaRPr lang="he-IL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48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701716" y="623914"/>
            <a:ext cx="8146098" cy="49846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x=54,y=121;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if (x&gt;y){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d”,x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d”,y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78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595036" y="1797394"/>
            <a:ext cx="8146098" cy="22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(x&gt;y){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d”,x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2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d”,y</a:t>
            </a: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595036" y="4508484"/>
            <a:ext cx="8146098" cy="600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2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(“%d”, x&gt;y ? x : y);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accent1"/>
                </a:solidFill>
              </a:rPr>
              <a:t>פתרון- אפשרות נוספת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1940169" y="1297019"/>
            <a:ext cx="9791113" cy="68195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dirty="0" smtClean="0"/>
              <a:t>את קטע הקוד הזה:</a:t>
            </a:r>
            <a:endParaRPr lang="he-IL" sz="24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791287" y="3916108"/>
            <a:ext cx="9791113" cy="6819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he-IL" sz="2400" dirty="0" smtClean="0"/>
              <a:t>ניתן להחליף בזה: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12617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קליטת מספרים – הצצה לתרגול </a:t>
            </a:r>
            <a:r>
              <a:rPr lang="en-US" smtClean="0"/>
              <a:t>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222" y="1600201"/>
            <a:ext cx="7236178" cy="4525963"/>
          </a:xfrm>
        </p:spPr>
        <p:txBody>
          <a:bodyPr/>
          <a:lstStyle/>
          <a:p>
            <a:r>
              <a:rPr lang="he-IL" dirty="0" smtClean="0"/>
              <a:t>הקוד קצת משעמם – אנחנו יודעים איזה משתנה יותר גדול.</a:t>
            </a:r>
          </a:p>
          <a:p>
            <a:r>
              <a:rPr lang="he-IL" dirty="0" smtClean="0"/>
              <a:t>בהמשך, נלמד להשתמש בפונקציה </a:t>
            </a:r>
            <a:r>
              <a:rPr lang="en-US" dirty="0" err="1" smtClean="0"/>
              <a:t>scanf</a:t>
            </a:r>
            <a:r>
              <a:rPr lang="he-IL" dirty="0" smtClean="0"/>
              <a:t> שמקבלת מספר מהמשתמש.</a:t>
            </a:r>
          </a:p>
          <a:p>
            <a:pPr lvl="1"/>
            <a:r>
              <a:rPr lang="he-IL" dirty="0" smtClean="0"/>
              <a:t>במצב כזה, לא ידוע מראש מה יותר גדול.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d%d</a:t>
            </a:r>
            <a:r>
              <a:rPr lang="en-US" dirty="0" smtClean="0"/>
              <a:t>”,&amp;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r>
              <a:rPr lang="he-IL" dirty="0" smtClean="0"/>
              <a:t> מכניס ל </a:t>
            </a:r>
            <a:r>
              <a:rPr lang="en-US" dirty="0" smtClean="0"/>
              <a:t>x</a:t>
            </a:r>
            <a:r>
              <a:rPr lang="he-IL" dirty="0" smtClean="0"/>
              <a:t> </a:t>
            </a:r>
            <a:r>
              <a:rPr lang="he-IL" dirty="0" err="1" smtClean="0"/>
              <a:t>ול</a:t>
            </a:r>
            <a:r>
              <a:rPr lang="he-IL" dirty="0" smtClean="0"/>
              <a:t> </a:t>
            </a:r>
            <a:r>
              <a:rPr lang="en-US" dirty="0" smtClean="0"/>
              <a:t>y</a:t>
            </a:r>
            <a:r>
              <a:rPr lang="he-IL" dirty="0" smtClean="0"/>
              <a:t> את הערכים שהמשתמש הכניס.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34716" y="1600200"/>
            <a:ext cx="4130884" cy="48677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0,y = 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”,&amp;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x,&amp;y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if (x&gt;y){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d”,x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d”,y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1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863801" y="2167719"/>
            <a:ext cx="2952750" cy="3940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37160" rIns="12600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(a&lt;0)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 if (a==0)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 if (a&gt;0)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("???");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256414" y="1918482"/>
            <a:ext cx="3816350" cy="4549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000" tIns="137160" rIns="12600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(a&lt;0)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if (a==0)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else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if (a&gt;0)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else 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("???");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lang="ru-RU" sz="2000" b="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5997527" y="2867806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61015" y="4739468"/>
            <a:ext cx="935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he-IL" sz="2000" b="0" dirty="0">
                <a:latin typeface="+mn-lt"/>
                <a:cs typeface="+mn-cs"/>
              </a:rPr>
              <a:t>כתיבה רגילה</a:t>
            </a:r>
            <a:endParaRPr lang="en-US" sz="2000" b="0" dirty="0">
              <a:latin typeface="+mn-lt"/>
              <a:cs typeface="+mn-cs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745115" y="2969406"/>
            <a:ext cx="1150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he-IL" sz="2000" b="0" dirty="0">
                <a:latin typeface="+mn-lt"/>
                <a:cs typeface="+mn-cs"/>
              </a:rPr>
              <a:t>מבנה </a:t>
            </a:r>
            <a:r>
              <a:rPr lang="en-US" sz="2000" b="0" dirty="0">
                <a:latin typeface="+mn-lt"/>
                <a:cs typeface="+mn-cs"/>
              </a:rPr>
              <a:t>else-if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997527" y="4668031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185196" y="1346981"/>
            <a:ext cx="11561328" cy="68195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 anchor="t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dirty="0"/>
              <a:t>אם קיימות יותר משתי אופציות ניתן לקנן (=לכתוב אחד בתוך השני) כמה בלוקים של </a:t>
            </a:r>
            <a:r>
              <a:rPr lang="en-US" sz="2400" dirty="0"/>
              <a:t>if-else</a:t>
            </a:r>
            <a:r>
              <a:rPr lang="he-IL" sz="2400" b="1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544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1940169" y="1865141"/>
            <a:ext cx="9791113" cy="10512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u="sng" dirty="0" smtClean="0"/>
              <a:t>תרגיל 4: </a:t>
            </a:r>
            <a:r>
              <a:rPr lang="he-IL" sz="2400" dirty="0" smtClean="0"/>
              <a:t>כתבו תכנית המדפיסה את המקסימלי מבין שני מספרים מסוג </a:t>
            </a:r>
            <a:r>
              <a:rPr lang="en-US" sz="2400" dirty="0" err="1" smtClean="0"/>
              <a:t>int</a:t>
            </a:r>
            <a:r>
              <a:rPr lang="he-IL" sz="2400" dirty="0" smtClean="0"/>
              <a:t>. </a:t>
            </a:r>
            <a:r>
              <a:rPr lang="he-IL" sz="2400" b="1" dirty="0" smtClean="0"/>
              <a:t>במקרה של </a:t>
            </a:r>
            <a:r>
              <a:rPr lang="he-IL" sz="2400" b="1" dirty="0" err="1" smtClean="0"/>
              <a:t>שיוויון</a:t>
            </a:r>
            <a:r>
              <a:rPr lang="he-IL" sz="2400" b="1" dirty="0" smtClean="0"/>
              <a:t> יש להדפיס הודעה המודיעה כי יש </a:t>
            </a:r>
            <a:r>
              <a:rPr lang="he-IL" sz="2400" b="1" dirty="0" err="1" smtClean="0"/>
              <a:t>שיוויון</a:t>
            </a:r>
            <a:r>
              <a:rPr lang="he-IL" sz="2400" b="1" dirty="0" smtClean="0"/>
              <a:t>. </a:t>
            </a:r>
            <a:endParaRPr lang="he-IL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243510" y="3739730"/>
            <a:ext cx="3318084" cy="21131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(x&gt;y){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d”,x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d”,y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146061" y="3285760"/>
            <a:ext cx="5436339" cy="30210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(x&gt;y){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d”,x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if (y&gt;x){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d”,y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(“Numbers are equal!”);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561594" y="4373880"/>
            <a:ext cx="584467" cy="53340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278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779564" y="1622762"/>
            <a:ext cx="9791113" cy="6819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he-IL" sz="2400" dirty="0" smtClean="0"/>
              <a:t>חפשו את ההבדלים:</a:t>
            </a:r>
            <a:endParaRPr lang="he-IL" sz="2400" dirty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659392" y="2355631"/>
            <a:ext cx="3993454" cy="30210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(x&lt;3){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(“first\n”);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if (x&lt;7){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(“second\n</a:t>
            </a: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(“third\n</a:t>
            </a: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126172" y="2355631"/>
            <a:ext cx="3993454" cy="30210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98000" tIns="154800" rIns="198000" bIns="154800">
            <a:spAutoFit/>
          </a:bodyPr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(x&lt;3){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(“first\n”);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(x&lt;7){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(“second\n</a:t>
            </a: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(“third\n</a:t>
            </a:r>
            <a:r>
              <a:rPr lang="en-US" sz="20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19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accent1"/>
                </a:solidFill>
              </a:rPr>
              <a:t>משפטי תנאי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2886" y="6103132"/>
            <a:ext cx="3860800" cy="365125"/>
          </a:xfrm>
        </p:spPr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04886" y="6103132"/>
            <a:ext cx="2844800" cy="365125"/>
          </a:xfrm>
        </p:spPr>
        <p:txBody>
          <a:bodyPr/>
          <a:lstStyle/>
          <a:p>
            <a:fld id="{AFA0215C-2BC1-485B-9E08-97E895F3C1C5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3829" name="Picture 5" descr="cop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8444"/>
            <a:ext cx="2376487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81024" y="1346981"/>
            <a:ext cx="12110976" cy="10512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154800" rIns="198000" bIns="154800" rtlCol="0">
            <a:spAutoFit/>
          </a:bodyPr>
          <a:lstStyle/>
          <a:p>
            <a:pPr algn="r" rtl="1">
              <a:spcBef>
                <a:spcPct val="40000"/>
              </a:spcBef>
            </a:pPr>
            <a:r>
              <a:rPr lang="he-IL" sz="2400" dirty="0" smtClean="0"/>
              <a:t>במקרה הפרטי שבו יש לבחור בין פעולות שונות לפי ערכים קבועים של ביטוי כלשהו,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נשתמש ב-</a:t>
            </a:r>
            <a:r>
              <a:rPr lang="en-US" sz="2400" dirty="0" smtClean="0"/>
              <a:t>switch</a:t>
            </a:r>
            <a:r>
              <a:rPr lang="he-IL" sz="2400" dirty="0" smtClean="0"/>
              <a:t>:</a:t>
            </a:r>
            <a:endParaRPr lang="he-IL" sz="24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083294" y="1984725"/>
            <a:ext cx="4537075" cy="4791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value_1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</a:t>
            </a: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he-IL" sz="2200" dirty="0">
                <a:solidFill>
                  <a:schemeClr val="bg1"/>
                </a:solidFill>
              </a:rPr>
              <a:t>פקודה 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he-IL" sz="2200" dirty="0">
                <a:solidFill>
                  <a:schemeClr val="bg1"/>
                </a:solidFill>
              </a:rPr>
              <a:t>פקודה 2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break;</a:t>
            </a: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value_2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	</a:t>
            </a:r>
            <a:r>
              <a:rPr lang="he-IL" sz="2200" dirty="0">
                <a:solidFill>
                  <a:schemeClr val="bg1"/>
                </a:solidFill>
              </a:rPr>
              <a:t>פקודה 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value_n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( … 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: ( … 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571" y="2908635"/>
            <a:ext cx="3960315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he-IL" sz="2200" dirty="0" smtClean="0"/>
              <a:t>ביטוי כלשהו שמחזיר </a:t>
            </a:r>
            <a:r>
              <a:rPr lang="he-IL" sz="2200" b="1" dirty="0" smtClean="0"/>
              <a:t>מספר שלם </a:t>
            </a:r>
          </a:p>
          <a:p>
            <a:pPr algn="r" rtl="1">
              <a:defRPr/>
            </a:pPr>
            <a:r>
              <a:rPr lang="he-IL" sz="2200" dirty="0" smtClean="0"/>
              <a:t>(למשל: שם של משתנה מסוג </a:t>
            </a:r>
            <a:r>
              <a:rPr lang="en-US" sz="2200" dirty="0" err="1" smtClean="0"/>
              <a:t>int</a:t>
            </a:r>
            <a:r>
              <a:rPr lang="he-IL" sz="22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97156" y="3516999"/>
            <a:ext cx="3572580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ערך מספרי</a:t>
            </a:r>
            <a:r>
              <a:rPr lang="he-IL" sz="2200" b="1" dirty="0" smtClean="0"/>
              <a:t> </a:t>
            </a:r>
            <a:r>
              <a:rPr lang="he-IL" sz="2200" dirty="0" smtClean="0"/>
              <a:t>שלם </a:t>
            </a:r>
            <a:r>
              <a:rPr lang="he-IL" sz="2200" b="1" dirty="0" smtClean="0"/>
              <a:t>קבוע </a:t>
            </a:r>
            <a:r>
              <a:rPr lang="he-IL" sz="2200" dirty="0" smtClean="0"/>
              <a:t>כלשהו, </a:t>
            </a:r>
          </a:p>
          <a:p>
            <a:pPr algn="ctr" rtl="1">
              <a:defRPr/>
            </a:pPr>
            <a:r>
              <a:rPr lang="he-IL" sz="2200" dirty="0" smtClean="0"/>
              <a:t>שהביטוי יכול לקבל </a:t>
            </a:r>
            <a:endParaRPr lang="he-IL" sz="22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379991" y="6006351"/>
            <a:ext cx="2945038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200" dirty="0" smtClean="0"/>
              <a:t> </a:t>
            </a:r>
            <a:r>
              <a:rPr lang="he-IL" sz="2200" dirty="0" smtClean="0"/>
              <a:t> הוא אופציונלי</a:t>
            </a:r>
            <a:endParaRPr lang="he-IL" sz="2200" b="1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089780" y="3122180"/>
            <a:ext cx="2524368" cy="5340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51831" y="4188444"/>
            <a:ext cx="2262317" cy="1918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73420" y="2398268"/>
            <a:ext cx="1816360" cy="5103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8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משתני תנאי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sz="2800" u="sng" dirty="0" smtClean="0"/>
              <a:t>תרגיל 5:</a:t>
            </a:r>
            <a:r>
              <a:rPr lang="he-IL" sz="2800" dirty="0" smtClean="0"/>
              <a:t> </a:t>
            </a:r>
            <a:r>
              <a:rPr lang="he-IL" sz="2800" dirty="0"/>
              <a:t>כתבו תכנית </a:t>
            </a:r>
            <a:r>
              <a:rPr lang="he-IL" sz="2800" dirty="0" smtClean="0"/>
              <a:t>הבוחנת משתנה של מספר שלם בטווח 1-10. אם המספר הוא ראשוני התכנית תדפיס זאת ואחרת תדפיס התכנית האם המספר הינו זוגי או אי-זוגי. אם המספר אינו בטווח בין 1-10 יש להדפיס הודעת שגיאה.</a:t>
            </a:r>
            <a:endParaRPr lang="he-IL" sz="2800" u="sng" dirty="0" smtClean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משתני תנאי</a:t>
            </a:r>
            <a:endParaRPr lang="he-IL" sz="5400" dirty="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45811" y="1238346"/>
            <a:ext cx="8700377" cy="51706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=3; //or use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22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odd\n”);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prime\n”);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prime\n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”);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  <a:endParaRPr lang="he-IL" sz="2200" dirty="0">
              <a:solidFill>
                <a:schemeClr val="bg1"/>
              </a:solidFill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even\n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”);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prime\n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”);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  <a:endParaRPr lang="he-IL" sz="2200" dirty="0">
              <a:solidFill>
                <a:schemeClr val="bg1"/>
              </a:solidFill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even\n”);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prime\n”);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even\n”);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odd\n”);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(“Number is even\n”);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 :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(“Error!\n”); break;</a:t>
            </a:r>
            <a:endParaRPr lang="he-IL" sz="2200" dirty="0">
              <a:solidFill>
                <a:schemeClr val="bg1"/>
              </a:solidFill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		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598" y="1653576"/>
            <a:ext cx="4658648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he-IL" sz="2200" dirty="0" smtClean="0"/>
              <a:t>ניתן לכתוב מס' פקודות בשורה אחת.</a:t>
            </a:r>
          </a:p>
          <a:p>
            <a:pPr algn="ctr" rtl="1">
              <a:defRPr/>
            </a:pPr>
            <a:r>
              <a:rPr lang="he-IL" sz="2200" dirty="0" smtClean="0"/>
              <a:t>מה שמפריד בין הפקודות זה "</a:t>
            </a:r>
            <a:r>
              <a:rPr lang="en-US" sz="2200" dirty="0" smtClean="0"/>
              <a:t>;</a:t>
            </a:r>
            <a:r>
              <a:rPr lang="he-IL" sz="2200" dirty="0" smtClean="0"/>
              <a:t>" ולא </a:t>
            </a:r>
            <a:r>
              <a:rPr lang="he-IL" sz="2200" dirty="0" err="1" smtClean="0"/>
              <a:t>אנטר</a:t>
            </a:r>
            <a:endParaRPr lang="he-IL" sz="2200" dirty="0" smtClean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9516923" y="2423015"/>
            <a:ext cx="1186939" cy="589125"/>
          </a:xfrm>
          <a:prstGeom prst="bentConnector3">
            <a:avLst>
              <a:gd name="adj1" fmla="val 1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3764" y="630695"/>
            <a:ext cx="5477782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he-IL" sz="2200" dirty="0" smtClean="0"/>
              <a:t>מה יקרה אם נסיר את ה-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e-IL" sz="2200" dirty="0" smtClean="0"/>
              <a:t> מסופי השורות?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sz="2800" u="sng" dirty="0"/>
              <a:t>תרגיל </a:t>
            </a:r>
            <a:r>
              <a:rPr lang="he-IL" sz="2800" u="sng" dirty="0">
                <a:latin typeface="Calibri"/>
              </a:rPr>
              <a:t>6</a:t>
            </a:r>
            <a:r>
              <a:rPr lang="he-IL" sz="2800" dirty="0"/>
              <a:t>: </a:t>
            </a:r>
            <a:r>
              <a:rPr lang="he-IL" sz="2800" dirty="0">
                <a:latin typeface="Arial"/>
              </a:rPr>
              <a:t>כתבו תכנית </a:t>
            </a:r>
            <a:r>
              <a:rPr lang="he-IL" sz="2800" dirty="0" smtClean="0">
                <a:latin typeface="Arial"/>
              </a:rPr>
              <a:t>הבוחנת מספר </a:t>
            </a:r>
            <a:r>
              <a:rPr lang="he-IL" sz="2800" dirty="0">
                <a:latin typeface="Arial"/>
              </a:rPr>
              <a:t>שלם בן שלוש ספרות (אין צורך לוודא זאת) ומדפיסה את ספרת האחדות, העשרות והמאות של המספר.</a:t>
            </a:r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417638"/>
            <a:ext cx="11235083" cy="4493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234; //or use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//calculating units digit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units =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% 10;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//calculating tens digit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tens =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/ 10;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tens = tens % 10;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//calculating hundreds digit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hundreds =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/ 100;</a:t>
            </a: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hundreds =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hundreds % 10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he-IL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he-IL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(“Units digit: %d, Tens digit: %d, Hundreds digit: %d”,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units, tens, hundreds);</a:t>
            </a:r>
            <a:endParaRPr lang="he-IL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6119" y="2198965"/>
            <a:ext cx="4676281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שימו לב להערות המסבירות את הקוד.</a:t>
            </a:r>
          </a:p>
          <a:p>
            <a:pPr algn="r" rtl="1">
              <a:defRPr/>
            </a:pPr>
            <a:r>
              <a:rPr lang="he-IL" sz="2200" b="1" dirty="0" smtClean="0">
                <a:latin typeface="Courier New" panose="02070309020205020404" pitchFamily="49" charset="0"/>
              </a:rPr>
              <a:t>בתרגילי הבית חובה להשתמש בהערות </a:t>
            </a:r>
          </a:p>
          <a:p>
            <a:pPr algn="r" rtl="1">
              <a:defRPr/>
            </a:pPr>
            <a:r>
              <a:rPr lang="he-IL" sz="2200" b="1" dirty="0" smtClean="0">
                <a:latin typeface="Courier New" panose="02070309020205020404" pitchFamily="49" charset="0"/>
              </a:rPr>
              <a:t>כדי להסביר מה אתם מנסים לעשות!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4301" y="3306961"/>
            <a:ext cx="5328703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שימו לב להבדל בין </a:t>
            </a:r>
            <a:r>
              <a:rPr lang="he-IL" sz="2200" b="1" dirty="0" smtClean="0"/>
              <a:t>הגדרת משתנה</a:t>
            </a:r>
            <a:r>
              <a:rPr lang="he-IL" sz="2200" dirty="0" smtClean="0"/>
              <a:t> לבין </a:t>
            </a:r>
            <a:r>
              <a:rPr lang="he-IL" sz="2200" b="1" dirty="0" smtClean="0"/>
              <a:t>השמה</a:t>
            </a:r>
            <a:endParaRPr lang="he-IL" sz="2200" b="1" dirty="0" smtClean="0">
              <a:latin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79037" y="3533313"/>
            <a:ext cx="1948104" cy="88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79494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 smtClean="0"/>
              <a:t>תרגיל 7</a:t>
            </a:r>
            <a:r>
              <a:rPr lang="he-IL" sz="2800" dirty="0" smtClean="0"/>
              <a:t>: </a:t>
            </a:r>
            <a:r>
              <a:rPr lang="he-IL" sz="2800" dirty="0"/>
              <a:t>כתבו תכנית </a:t>
            </a:r>
            <a:r>
              <a:rPr lang="he-IL" sz="2800" dirty="0" smtClean="0"/>
              <a:t>הבוחנת שני מספרים שלמים ומדפיסה את סכום הערכים המוחלטים שלהם.</a:t>
            </a:r>
            <a:endParaRPr lang="he-IL" sz="2800" dirty="0"/>
          </a:p>
          <a:p>
            <a:pPr marL="0" indent="0">
              <a:buNone/>
            </a:pPr>
            <a:endParaRPr lang="he-IL" sz="2800" u="sng" dirty="0" smtClean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19661"/>
            <a:ext cx="11235083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-9,y = 6; //or use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//put absolute value of x in x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(x &lt; 0){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x = -x;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//put absolute value of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y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(y &lt; 0){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y = -y;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rintf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(“Sum of absolute values: %d\n”,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u="sng" dirty="0" smtClean="0"/>
          </a:p>
          <a:p>
            <a:pPr marL="0" indent="0" algn="just">
              <a:buNone/>
            </a:pPr>
            <a:r>
              <a:rPr lang="he-IL" sz="2800" u="sng" dirty="0" smtClean="0"/>
              <a:t>תרגיל 8:</a:t>
            </a:r>
            <a:r>
              <a:rPr lang="en-US" sz="2800" u="sng" dirty="0" smtClean="0"/>
              <a:t> </a:t>
            </a:r>
            <a:r>
              <a:rPr lang="he-IL" sz="2800" dirty="0" smtClean="0"/>
              <a:t>כתבו תכנית </a:t>
            </a:r>
            <a:r>
              <a:rPr lang="he-IL" sz="2800" dirty="0"/>
              <a:t>אשר בודקת אם </a:t>
            </a:r>
            <a:r>
              <a:rPr lang="he-IL" sz="2800" dirty="0" smtClean="0"/>
              <a:t>שנה הנתונה במשתנה </a:t>
            </a:r>
            <a:r>
              <a:rPr lang="he-IL" sz="2800" dirty="0"/>
              <a:t>היא שנה מעוברת</a:t>
            </a:r>
            <a:r>
              <a:rPr lang="he-IL" sz="2800" dirty="0" smtClean="0"/>
              <a:t>. שנה מעוברת מתרחשת כל 4 שנים, מלבד בכל שנה שהיא כפולה של 100, אך לא של 400. </a:t>
            </a:r>
            <a:endParaRPr lang="he-IL" sz="2800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800" u="sng" dirty="0"/>
          </a:p>
          <a:p>
            <a:pPr marL="0" indent="0">
              <a:buNone/>
            </a:pPr>
            <a:endParaRPr lang="he-IL" sz="2400" dirty="0"/>
          </a:p>
          <a:p>
            <a:pPr marL="457200" lvl="1" indent="0">
              <a:buNone/>
            </a:pP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671" y="0"/>
            <a:ext cx="11235083" cy="6524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year = 2100; //or use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year%4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== 0)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year%100 == 0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year%400 == 0)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("%d is a leap year.", year);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else {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("%d is not a leap year.", year);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else {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("%d is a leap year.", year );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 {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("%d is not a leap year.", year); 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9212" y="494633"/>
            <a:ext cx="5168466" cy="14465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200" dirty="0" smtClean="0"/>
              <a:t>שימו לב איך בכל פעם שפותחים סוגר מסולסל </a:t>
            </a:r>
          </a:p>
          <a:p>
            <a:pPr algn="r" rtl="1">
              <a:defRPr/>
            </a:pPr>
            <a:r>
              <a:rPr lang="he-IL" sz="2200" dirty="0" smtClean="0"/>
              <a:t>כל הקוד עד לסגירתו מוזז פנימה. בצורה כזו</a:t>
            </a:r>
          </a:p>
          <a:p>
            <a:pPr algn="r" rtl="1">
              <a:defRPr/>
            </a:pPr>
            <a:r>
              <a:rPr lang="he-IL" sz="2200" dirty="0" smtClean="0"/>
              <a:t>קל להבין את מבנה הקוד מהסתכלות עליו.</a:t>
            </a:r>
          </a:p>
          <a:p>
            <a:pPr algn="r" rtl="1">
              <a:defRPr/>
            </a:pPr>
            <a:r>
              <a:rPr lang="he-IL" sz="2200" b="1" dirty="0" smtClean="0">
                <a:latin typeface="Courier New" panose="02070309020205020404" pitchFamily="49" charset="0"/>
              </a:rPr>
              <a:t>בתרגילי הבית חובה להקפיד על כך!!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539" y="1600201"/>
            <a:ext cx="11188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u="sng" dirty="0" smtClean="0"/>
          </a:p>
          <a:p>
            <a:pPr marL="0" indent="0" algn="just">
              <a:buNone/>
            </a:pPr>
            <a:r>
              <a:rPr lang="he-IL" sz="2800" u="sng" dirty="0" smtClean="0"/>
              <a:t>תרגיל 9:</a:t>
            </a:r>
            <a:r>
              <a:rPr lang="he-IL" sz="2800" dirty="0" smtClean="0"/>
              <a:t> כתבו תכנית הבוחנת שני משתנים המייצגים תאריך (יום וחודש. ניתן להניח כי הקלט הוא תאריך חוקי), ומדפיסה את התאריך שבוע לאחר מכן, כאשר:</a:t>
            </a:r>
            <a:endParaRPr lang="he-IL" sz="2800" u="sng" dirty="0"/>
          </a:p>
          <a:p>
            <a:pPr marL="0" indent="0">
              <a:buNone/>
            </a:pPr>
            <a:endParaRPr lang="he-IL" sz="2800" dirty="0" smtClean="0"/>
          </a:p>
          <a:p>
            <a:pPr marL="0" indent="0">
              <a:buNone/>
            </a:pPr>
            <a:r>
              <a:rPr lang="he-IL" sz="2800" dirty="0" smtClean="0"/>
              <a:t>א. ניתן להניח כי בכל חודש 30 ימים בדיוק.</a:t>
            </a:r>
          </a:p>
          <a:p>
            <a:pPr marL="0" indent="0">
              <a:buNone/>
            </a:pPr>
            <a:endParaRPr lang="he-IL" sz="2800" dirty="0" smtClean="0"/>
          </a:p>
          <a:p>
            <a:pPr marL="0" indent="0">
              <a:buNone/>
            </a:pPr>
            <a:r>
              <a:rPr lang="he-IL" sz="2800" dirty="0" smtClean="0"/>
              <a:t>ב. בכל חודש מס' הימים </a:t>
            </a:r>
            <a:r>
              <a:rPr lang="he-IL" sz="2800" dirty="0" err="1" smtClean="0"/>
              <a:t>האמיתי</a:t>
            </a:r>
            <a:r>
              <a:rPr lang="he-IL" sz="2800" dirty="0" smtClean="0"/>
              <a:t> של אותו החודש (ינואר-31, פברואר-28, </a:t>
            </a:r>
          </a:p>
          <a:p>
            <a:pPr marL="0" indent="0">
              <a:buNone/>
            </a:pPr>
            <a:r>
              <a:rPr lang="he-IL" sz="2800" dirty="0" smtClean="0"/>
              <a:t>מרץ-31, אפריל-30, מאי-31, יוני-30, יולי-31, אוגוסט-31, ספטמבר-30, אוקטובר-31, נובמבר-30, דצמבר-31)</a:t>
            </a:r>
            <a:endParaRPr lang="he-IL" sz="2800" dirty="0"/>
          </a:p>
          <a:p>
            <a:pPr marL="457200" lvl="1" indent="0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50" y="1570303"/>
            <a:ext cx="6261100" cy="45135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386500" y="1998851"/>
            <a:ext cx="3786189" cy="2524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>
              <a:defRPr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06044" y="3464592"/>
            <a:ext cx="213668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לא מאותחל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08398" y="3935263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he-IL" sz="2400" dirty="0" smtClean="0"/>
              <a:t>67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08397" y="2506900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he-IL" sz="2400" dirty="0" smtClean="0"/>
              <a:t>10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06044" y="2991369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משתנים- תמונת הזיכרון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46853" y="4516020"/>
            <a:ext cx="9435548" cy="22919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he-IL" dirty="0"/>
              <a:t>"משתנה" הוא </a:t>
            </a:r>
            <a:r>
              <a:rPr lang="he-IL" b="1" dirty="0"/>
              <a:t>תא בזיכרון, שניתן לו שם </a:t>
            </a:r>
            <a:r>
              <a:rPr lang="he-IL" b="1" dirty="0" smtClean="0"/>
              <a:t>ויכול להכיל ערך</a:t>
            </a:r>
            <a:r>
              <a:rPr lang="he-IL" dirty="0" smtClean="0"/>
              <a:t>.</a:t>
            </a:r>
          </a:p>
          <a:p>
            <a:pPr>
              <a:defRPr/>
            </a:pPr>
            <a:r>
              <a:rPr lang="he-IL" dirty="0" smtClean="0"/>
              <a:t>כמעט כל הפעולות בתכנית מחשב דורשות גישה לזיכרון לקריאה/כתיבה. גישה זו מתאפשרת בעזרת המשתנים, מה שהופך אותם לחלק מרכזי בכל תכנית.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B9EC-ABA8-4837-91C1-402E0BDAD963}" type="slidenum">
              <a:rPr lang="he-IL"/>
              <a:pPr/>
              <a:t>4</a:t>
            </a:fld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5608228" y="2576661"/>
            <a:ext cx="128587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dirty="0" smtClean="0"/>
              <a:t>#1000</a:t>
            </a:r>
            <a:endParaRPr lang="en-US" dirty="0"/>
          </a:p>
        </p:txBody>
      </p:sp>
      <p:sp>
        <p:nvSpPr>
          <p:cNvPr id="19467" name="TextBox 10"/>
          <p:cNvSpPr txBox="1">
            <a:spLocks noChangeArrowheads="1"/>
          </p:cNvSpPr>
          <p:nvPr/>
        </p:nvSpPr>
        <p:spPr bwMode="auto">
          <a:xfrm>
            <a:off x="5596556" y="2136272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dirty="0"/>
              <a:t>כתובת התא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1619233" y="2057388"/>
            <a:ext cx="3643312" cy="1785937"/>
          </a:xfrm>
          <a:prstGeom prst="cloudCallout">
            <a:avLst>
              <a:gd name="adj1" fmla="val 57289"/>
              <a:gd name="adj2" fmla="val -3575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800" b="1" dirty="0"/>
              <a:t>לכל תא בזיכרון יש כתובת</a:t>
            </a:r>
            <a:endParaRPr lang="en-US" sz="2800" b="1" dirty="0"/>
          </a:p>
        </p:txBody>
      </p:sp>
      <p:pic>
        <p:nvPicPr>
          <p:cNvPr id="19470" name="Picture 13" descr="memory-chi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364" y="4715165"/>
            <a:ext cx="2092817" cy="209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596557" y="3037129"/>
            <a:ext cx="128587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dirty="0"/>
              <a:t>#</a:t>
            </a:r>
            <a:r>
              <a:rPr lang="es-AR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99848" y="3512074"/>
            <a:ext cx="128587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dirty="0"/>
              <a:t>#1008</a:t>
            </a:r>
            <a:endParaRPr lang="en-US" dirty="0"/>
          </a:p>
        </p:txBody>
      </p:sp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7346587" y="2122838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dirty="0" smtClean="0"/>
              <a:t>תא</a:t>
            </a:r>
            <a:endParaRPr lang="en-US" dirty="0"/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9218289" y="2562024"/>
            <a:ext cx="1961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dirty="0" smtClean="0"/>
              <a:t>ערך השמור בתא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96556" y="3972542"/>
            <a:ext cx="1285875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dirty="0"/>
              <a:t>#</a:t>
            </a:r>
            <a:r>
              <a:rPr lang="es-AR" dirty="0" smtClean="0"/>
              <a:t>1012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428383" y="2737881"/>
            <a:ext cx="9660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9" idx="2"/>
          </p:cNvCxnSpPr>
          <p:nvPr/>
        </p:nvCxnSpPr>
        <p:spPr>
          <a:xfrm rot="5400000">
            <a:off x="9145177" y="2199827"/>
            <a:ext cx="322507" cy="17855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6688510" y="1555059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sz="2400" dirty="0" smtClean="0"/>
              <a:t>הזיכרון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688" y="2061883"/>
            <a:ext cx="11946624" cy="28007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day=25; //or use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month=12; //or use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new_day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(((day - 1) + 7) % 30) + 1;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(((month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- 1) +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12)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+ 1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new_day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8) ?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ext_month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month;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(“A week later the date will be %d/%d\n”,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new_day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 smtClean="0">
                <a:cs typeface="+mn-cs"/>
              </a:rPr>
              <a:t>תרגילי סיכום (חזרה על כל הנושאים)</a:t>
            </a:r>
            <a:endParaRPr lang="he-IL" sz="5400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688" y="179290"/>
            <a:ext cx="11946624" cy="6524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rIns="182880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28;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  <a:endParaRPr lang="he-IL" sz="2200" dirty="0">
              <a:solidFill>
                <a:schemeClr val="bg1"/>
              </a:solidFill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30;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  <a:endParaRPr lang="he-IL" sz="2200" dirty="0">
              <a:solidFill>
                <a:schemeClr val="bg1"/>
              </a:solidFill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30;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30;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30;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case </a:t>
            </a:r>
            <a:r>
              <a:rPr lang="en-US" sz="22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31; break;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he-IL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he-IL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new_day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(((day - 1) + 7) %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+ 1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next_month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(((month - 1) + 1) % 12) + 1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  <a:tab pos="2974975" algn="l"/>
              </a:tabLst>
            </a:pP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new_day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8) ?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next_month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month;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משתנים- הגדרה ואתחול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54683" y="1585914"/>
            <a:ext cx="9682766" cy="1067630"/>
          </a:xfrm>
        </p:spPr>
        <p:txBody>
          <a:bodyPr>
            <a:normAutofit fontScale="85000" lnSpcReduction="10000"/>
          </a:bodyPr>
          <a:lstStyle/>
          <a:p>
            <a:pPr algn="r" rtl="1">
              <a:defRPr/>
            </a:pPr>
            <a:r>
              <a:rPr lang="he-IL" dirty="0" smtClean="0"/>
              <a:t>לפני שניתן להשתמש במשתנה, יש </a:t>
            </a:r>
            <a:r>
              <a:rPr lang="he-IL" b="1" dirty="0" smtClean="0"/>
              <a:t>להגדיר </a:t>
            </a:r>
            <a:r>
              <a:rPr lang="he-IL" dirty="0" smtClean="0"/>
              <a:t>אותו (לתת לו שם וטיפוס).</a:t>
            </a:r>
            <a:endParaRPr lang="es-AR" dirty="0" smtClean="0"/>
          </a:p>
          <a:p>
            <a:pPr algn="r" rtl="1">
              <a:defRPr/>
            </a:pPr>
            <a:r>
              <a:rPr lang="he-IL" dirty="0" smtClean="0"/>
              <a:t>הגדרת המשתנה בשפת </a:t>
            </a:r>
            <a:r>
              <a:rPr lang="en-US" dirty="0" smtClean="0"/>
              <a:t>C</a:t>
            </a:r>
            <a:r>
              <a:rPr lang="he-IL" dirty="0" smtClean="0"/>
              <a:t> מתבצעת בעזרת הכרזה בסגנון:</a:t>
            </a:r>
            <a:endParaRPr lang="es-AR" b="1" dirty="0" smtClean="0"/>
          </a:p>
          <a:p>
            <a:pPr algn="r" rtl="1">
              <a:defRPr/>
            </a:pPr>
            <a:endParaRPr lang="he-IL" dirty="0" smtClean="0"/>
          </a:p>
          <a:p>
            <a:pPr algn="r" rtl="1">
              <a:defRPr/>
            </a:pPr>
            <a:endParaRPr lang="he-IL" dirty="0" smtClean="0"/>
          </a:p>
          <a:p>
            <a:pPr algn="r" rtl="1">
              <a:defRPr/>
            </a:pPr>
            <a:endParaRPr lang="he-IL" dirty="0" smtClean="0"/>
          </a:p>
          <a:p>
            <a:pPr algn="r" rtl="1">
              <a:defRPr/>
            </a:pPr>
            <a:endParaRPr lang="he-IL" dirty="0" smtClean="0"/>
          </a:p>
          <a:p>
            <a:pPr algn="r" rtl="1">
              <a:defRPr/>
            </a:pPr>
            <a:endParaRPr lang="es-AR" dirty="0" smtClean="0"/>
          </a:p>
          <a:p>
            <a:pPr algn="r" rtl="1">
              <a:defRPr/>
            </a:pPr>
            <a:endParaRPr lang="he-IL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3BE4-68AA-49ED-AF54-A28D256A495C}" type="slidenum">
              <a:rPr lang="he-IL"/>
              <a:pPr/>
              <a:t>5</a:t>
            </a:fld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5453058" y="2654671"/>
            <a:ext cx="228601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rtl="0">
              <a:defRPr/>
            </a:pPr>
            <a:r>
              <a:rPr lang="es-AR" sz="3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=5</a:t>
            </a:r>
            <a:r>
              <a:rPr lang="es-AR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66235" y="2452180"/>
            <a:ext cx="3429000" cy="2052767"/>
          </a:xfrm>
          <a:prstGeom prst="borderCallout1">
            <a:avLst>
              <a:gd name="adj1" fmla="val 29734"/>
              <a:gd name="adj2" fmla="val 100231"/>
              <a:gd name="adj3" fmla="val 24379"/>
              <a:gd name="adj4" fmla="val 1374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/>
              <a:t>המלה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he-IL" dirty="0"/>
              <a:t> מסמנת את טיפוס המשתנה. טיפוס, הוא חלק קבוע מהגדרה. טיפוס </a:t>
            </a:r>
            <a:r>
              <a:rPr lang="es-A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he-IL" dirty="0"/>
              <a:t> מגדיר משתנה ששומר ערכים שלמים. טיפוס </a:t>
            </a:r>
            <a:r>
              <a:rPr lang="es-A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he-IL" dirty="0"/>
              <a:t> מגדיר משתנה ששומר ערכים עם שבר עשרוני</a:t>
            </a:r>
            <a:r>
              <a:rPr lang="he-IL" dirty="0" smtClean="0"/>
              <a:t>.</a:t>
            </a:r>
          </a:p>
          <a:p>
            <a:pPr algn="ctr" rtl="1">
              <a:defRPr/>
            </a:pPr>
            <a:r>
              <a:rPr lang="he-IL" dirty="0" smtClean="0"/>
              <a:t>עוד על טיפוסים- בתרגול הבא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4464664" y="3833623"/>
            <a:ext cx="3763984" cy="1893699"/>
          </a:xfrm>
          <a:prstGeom prst="borderCallout1">
            <a:avLst>
              <a:gd name="adj1" fmla="val -18"/>
              <a:gd name="adj2" fmla="val 45191"/>
              <a:gd name="adj3" fmla="val -38707"/>
              <a:gd name="adj4" fmla="val 58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/>
              <a:t>המלה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dirty="0"/>
              <a:t> היא שם המשתנה</a:t>
            </a:r>
            <a:r>
              <a:rPr lang="he-IL" dirty="0" smtClean="0"/>
              <a:t>.</a:t>
            </a:r>
          </a:p>
          <a:p>
            <a:pPr algn="ctr" rtl="1">
              <a:defRPr/>
            </a:pPr>
            <a:r>
              <a:rPr lang="he-IL" dirty="0" smtClean="0"/>
              <a:t>לא כל מילה יכולה להיות שם של משתנה. למשל: שם משתנה אינו יכול להתחיל בספרה.</a:t>
            </a:r>
          </a:p>
          <a:p>
            <a:pPr algn="ctr" rtl="1">
              <a:defRPr/>
            </a:pPr>
            <a:r>
              <a:rPr lang="he-IL" b="1" dirty="0" smtClean="0">
                <a:solidFill>
                  <a:srgbClr val="FF0000"/>
                </a:solidFill>
              </a:rPr>
              <a:t>דרישה בקורס: יש לתת למשתנים שם המלמד על המשמעות שלהם בתוכנית!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67688" y="2596506"/>
            <a:ext cx="2286000" cy="642937"/>
          </a:xfrm>
          <a:prstGeom prst="borderCallout1">
            <a:avLst>
              <a:gd name="adj1" fmla="val 41272"/>
              <a:gd name="adj2" fmla="val 2371"/>
              <a:gd name="adj3" fmla="val 50865"/>
              <a:gd name="adj4" fmla="val -268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/>
              <a:t>ההגדרה מסתיימת בנקודה-פסיק.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1</a:t>
            </a:r>
            <a:endParaRPr lang="fr-CA"/>
          </a:p>
        </p:txBody>
      </p:sp>
      <p:sp>
        <p:nvSpPr>
          <p:cNvPr id="13" name="Line Callout 1 12"/>
          <p:cNvSpPr/>
          <p:nvPr/>
        </p:nvSpPr>
        <p:spPr>
          <a:xfrm>
            <a:off x="8398077" y="3589749"/>
            <a:ext cx="2777241" cy="1830397"/>
          </a:xfrm>
          <a:prstGeom prst="borderCallout1">
            <a:avLst>
              <a:gd name="adj1" fmla="val 41272"/>
              <a:gd name="adj2" fmla="val 2371"/>
              <a:gd name="adj3" fmla="val -26855"/>
              <a:gd name="adj4" fmla="val -424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ערך התחלתי </a:t>
            </a:r>
            <a:r>
              <a:rPr lang="he-IL" b="1" dirty="0" smtClean="0"/>
              <a:t>אופציונלי!</a:t>
            </a:r>
          </a:p>
          <a:p>
            <a:pPr algn="ctr"/>
            <a:r>
              <a:rPr lang="he-IL" b="1" dirty="0" smtClean="0">
                <a:solidFill>
                  <a:srgbClr val="FF0000"/>
                </a:solidFill>
              </a:rPr>
              <a:t>אם לא קובעים ערך התחלתי, המשתנה מכיל "זבל" </a:t>
            </a:r>
            <a:r>
              <a:rPr lang="he-IL" dirty="0" smtClean="0">
                <a:solidFill>
                  <a:srgbClr val="FFFFFF"/>
                </a:solidFill>
              </a:rPr>
              <a:t>– ערך כלשהו שלא ידוע מראש והוא שונה מריצה לריצה.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>
                <a:solidFill>
                  <a:srgbClr val="438BC4"/>
                </a:solidFill>
                <a:latin typeface="Arial" charset="0"/>
                <a:cs typeface="Arial" charset="0"/>
              </a:rPr>
              <a:t>משתנים- השמה וקריאה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2"/>
            <a:ext cx="8928734" cy="2131449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 smtClean="0"/>
              <a:t>לאחר הגדרת המשתנה</a:t>
            </a:r>
            <a:r>
              <a:rPr lang="he-IL" sz="2800" dirty="0" smtClean="0"/>
              <a:t>, ניתן </a:t>
            </a:r>
            <a:r>
              <a:rPr lang="he-IL" sz="2800" dirty="0"/>
              <a:t>לעדכן את </a:t>
            </a:r>
            <a:r>
              <a:rPr lang="he-IL" sz="2800" dirty="0" smtClean="0"/>
              <a:t>תוכן תא </a:t>
            </a:r>
            <a:r>
              <a:rPr lang="he-IL" sz="2800" dirty="0"/>
              <a:t>הזיכרון על-ידי כתיבה </a:t>
            </a:r>
            <a:r>
              <a:rPr lang="he-IL" sz="2800" dirty="0" smtClean="0"/>
              <a:t>(השמה) למשתנה (המסומנת </a:t>
            </a:r>
            <a:r>
              <a:rPr lang="he-IL" sz="2800" dirty="0"/>
              <a:t>על-ידי סימן "</a:t>
            </a:r>
            <a:r>
              <a:rPr lang="en-US" sz="2800" dirty="0"/>
              <a:t>=</a:t>
            </a:r>
            <a:r>
              <a:rPr lang="he-IL" sz="2800" dirty="0" smtClean="0"/>
              <a:t>"). </a:t>
            </a:r>
            <a:endParaRPr lang="he-IL" sz="2800" dirty="0"/>
          </a:p>
          <a:p>
            <a:pPr algn="r" rtl="1"/>
            <a:r>
              <a:rPr lang="he-IL" sz="2800" dirty="0" smtClean="0"/>
              <a:t>כמו כן, ניתן לקרוא מתא הזיכרון באמצעות המשתנה.</a:t>
            </a:r>
            <a:endParaRPr lang="he-IL" sz="2800" dirty="0"/>
          </a:p>
          <a:p>
            <a:pPr algn="r" rtl="1"/>
            <a:r>
              <a:rPr lang="he-IL" sz="2800" dirty="0" smtClean="0"/>
              <a:t>דוגמא: נעקוב אחרי תוכן הזיכרון במהלך ריצת התוכנית הבאה:</a:t>
            </a:r>
            <a:endParaRPr lang="he-IL" sz="2800" dirty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20480" y="6399606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4973" y="3744328"/>
            <a:ext cx="3379976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36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x=5;</a:t>
            </a:r>
          </a:p>
          <a:p>
            <a:pPr algn="l" rtl="0">
              <a:defRPr/>
            </a:pPr>
            <a:r>
              <a:rPr lang="en-US" sz="36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y;</a:t>
            </a:r>
          </a:p>
          <a:p>
            <a:pPr algn="l" rtl="0">
              <a:defRPr/>
            </a:pPr>
            <a:r>
              <a:rPr lang="en-US" sz="3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x=-4;</a:t>
            </a:r>
          </a:p>
          <a:p>
            <a:pPr algn="l" rtl="0">
              <a:defRPr/>
            </a:pPr>
            <a:r>
              <a:rPr lang="en-US" sz="3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y=x+5; </a:t>
            </a:r>
            <a:endParaRPr lang="en-US" sz="36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9772" y="3629906"/>
            <a:ext cx="2643188" cy="2524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>
              <a:defRPr/>
            </a:pPr>
            <a:r>
              <a:rPr lang="he-IL" sz="2800" dirty="0"/>
              <a:t>זכרון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62752" y="5082768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he-IL" sz="2400" dirty="0" smtClean="0"/>
              <a:t>לא מאותחל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58669" y="5553439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he-IL" sz="2400" dirty="0" smtClean="0"/>
              <a:t>לא מאותחל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458668" y="4137955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he-IL" sz="2400" dirty="0" smtClean="0"/>
              <a:t>לא מאותחל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62752" y="4612097"/>
            <a:ext cx="2143125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he-IL" sz="2400" dirty="0" smtClean="0"/>
              <a:t>לא מאותחל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0032" y="4611808"/>
            <a:ext cx="2597150" cy="461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/>
              <a:t>כתובת של משתנה </a:t>
            </a:r>
            <a:r>
              <a:rPr lang="es-AR" sz="2400" dirty="0"/>
              <a:t>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71068" y="4600767"/>
            <a:ext cx="2130725" cy="50815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58958" y="5553438"/>
            <a:ext cx="260359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/>
              <a:t>כתובת של משתנה </a:t>
            </a:r>
            <a:r>
              <a:rPr lang="en-US" sz="2400" dirty="0"/>
              <a:t>y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424031" y="3731651"/>
            <a:ext cx="701040" cy="59156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>
            <a:off x="1424031" y="4292000"/>
            <a:ext cx="701040" cy="59156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ight Arrow 22"/>
          <p:cNvSpPr/>
          <p:nvPr/>
        </p:nvSpPr>
        <p:spPr>
          <a:xfrm>
            <a:off x="1392408" y="4842789"/>
            <a:ext cx="701040" cy="59156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ight Arrow 23"/>
          <p:cNvSpPr/>
          <p:nvPr/>
        </p:nvSpPr>
        <p:spPr>
          <a:xfrm>
            <a:off x="1408220" y="5423538"/>
            <a:ext cx="701040" cy="59156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8471068" y="4605248"/>
            <a:ext cx="2130725" cy="48318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4-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1408220" y="6004287"/>
            <a:ext cx="701040" cy="59156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8455828" y="5564024"/>
            <a:ext cx="2130725" cy="46166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e-IL" sz="2400" dirty="0" smtClean="0"/>
              <a:t>1</a:t>
            </a:r>
            <a:endParaRPr lang="en-US" sz="2400" dirty="0"/>
          </a:p>
        </p:txBody>
      </p:sp>
      <p:sp>
        <p:nvSpPr>
          <p:cNvPr id="29" name="Line Callout 1 28"/>
          <p:cNvSpPr/>
          <p:nvPr/>
        </p:nvSpPr>
        <p:spPr>
          <a:xfrm>
            <a:off x="4852897" y="3867147"/>
            <a:ext cx="1302504" cy="406263"/>
          </a:xfrm>
          <a:prstGeom prst="borderCallout1">
            <a:avLst>
              <a:gd name="adj1" fmla="val 41272"/>
              <a:gd name="adj2" fmla="val 2371"/>
              <a:gd name="adj3" fmla="val 36251"/>
              <a:gd name="adj4" fmla="val -398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אתחול</a:t>
            </a:r>
            <a:endParaRPr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4389887" y="4977871"/>
            <a:ext cx="1302504" cy="406263"/>
          </a:xfrm>
          <a:prstGeom prst="borderCallout1">
            <a:avLst>
              <a:gd name="adj1" fmla="val 41272"/>
              <a:gd name="adj2" fmla="val 2371"/>
              <a:gd name="adj3" fmla="val 36251"/>
              <a:gd name="adj4" fmla="val -690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 smtClean="0"/>
              <a:t>השמה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2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solidFill>
                  <a:schemeClr val="accent1"/>
                </a:solidFill>
              </a:rPr>
              <a:t>	משתנים- חישובים בסיסיים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1</a:t>
            </a:r>
            <a:endParaRPr lang="en-US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C99-E35A-4FA8-A4EA-810899ED9D27}" type="slidenum">
              <a:rPr lang="he-IL"/>
              <a:pPr/>
              <a:t>7</a:t>
            </a:fld>
            <a:endParaRPr lang="en-US"/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2927350" y="1314450"/>
            <a:ext cx="7273106" cy="59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Char char="•"/>
            </a:pPr>
            <a:r>
              <a:rPr lang="he-IL" sz="2800" dirty="0">
                <a:cs typeface="+mn-cs"/>
              </a:rPr>
              <a:t>ב-</a:t>
            </a:r>
            <a:r>
              <a:rPr lang="en-US" sz="2800" dirty="0">
                <a:cs typeface="+mn-cs"/>
              </a:rPr>
              <a:t>C</a:t>
            </a:r>
            <a:r>
              <a:rPr lang="he-IL" sz="2800" dirty="0">
                <a:cs typeface="+mn-cs"/>
              </a:rPr>
              <a:t> ישנן חמש פעולות חשבון יסודיות:</a:t>
            </a:r>
            <a:endParaRPr lang="ru-RU" sz="2800" dirty="0">
              <a:cs typeface="+mn-cs"/>
            </a:endParaRPr>
          </a:p>
        </p:txBody>
      </p:sp>
      <p:graphicFrame>
        <p:nvGraphicFramePr>
          <p:cNvPr id="286768" name="Group 48"/>
          <p:cNvGraphicFramePr>
            <a:graphicFrameLocks noGrp="1"/>
          </p:cNvGraphicFramePr>
          <p:nvPr/>
        </p:nvGraphicFramePr>
        <p:xfrm>
          <a:off x="4151314" y="1985963"/>
          <a:ext cx="3887787" cy="2601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44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חיבור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חיסור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כפל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חילוק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שארית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1991544" y="4581128"/>
            <a:ext cx="8208912" cy="189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Char char="•"/>
            </a:pPr>
            <a:r>
              <a:rPr lang="he-IL" sz="2800" dirty="0">
                <a:cs typeface="+mn-cs"/>
              </a:rPr>
              <a:t>ניתן להפעיל פעולות אלה הן על מספרים מפורשים, והן על משתנים שמכילים מספרים, כרצוננו.</a:t>
            </a:r>
            <a:r>
              <a:rPr lang="en-US" sz="2800" dirty="0">
                <a:cs typeface="+mn-cs"/>
              </a:rPr>
              <a:t/>
            </a:r>
            <a:br>
              <a:rPr lang="en-US" sz="2800" dirty="0">
                <a:cs typeface="+mn-cs"/>
              </a:rPr>
            </a:br>
            <a:r>
              <a:rPr lang="he-IL" sz="2800" dirty="0">
                <a:cs typeface="+mn-cs"/>
              </a:rPr>
              <a:t>שפת </a:t>
            </a:r>
            <a:r>
              <a:rPr lang="en-US" sz="2800" dirty="0">
                <a:cs typeface="+mn-cs"/>
              </a:rPr>
              <a:t>C</a:t>
            </a:r>
            <a:r>
              <a:rPr lang="he-IL" sz="2800" dirty="0">
                <a:cs typeface="+mn-cs"/>
              </a:rPr>
              <a:t> מחשבת את הפעולות הללו על פי סדרן המתמטי (כלומר כפל לפני חיבור וכו</a:t>
            </a:r>
            <a:r>
              <a:rPr lang="he-IL" sz="2800" dirty="0" smtClean="0">
                <a:cs typeface="+mn-cs"/>
              </a:rPr>
              <a:t>').</a:t>
            </a:r>
          </a:p>
        </p:txBody>
      </p:sp>
    </p:spTree>
    <p:extLst>
      <p:ext uri="{BB962C8B-B14F-4D97-AF65-F5344CB8AC3E}">
        <p14:creationId xmlns:p14="http://schemas.microsoft.com/office/powerpoint/2010/main" val="882589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>
                <a:solidFill>
                  <a:schemeClr val="accent1"/>
                </a:solidFill>
              </a:rPr>
              <a:t>	פעולות חילוק ושארית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1</a:t>
            </a:r>
            <a:endParaRPr lang="en-US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C99-E35A-4FA8-A4EA-810899ED9D27}" type="slidenum">
              <a:rPr lang="he-IL"/>
              <a:pPr/>
              <a:t>8</a:t>
            </a:fld>
            <a:endParaRPr lang="en-US"/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201271" y="1457882"/>
            <a:ext cx="9861175" cy="210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Char char="•"/>
            </a:pPr>
            <a:r>
              <a:rPr lang="he-IL" sz="2800" dirty="0" smtClean="0">
                <a:cs typeface="+mn-cs"/>
              </a:rPr>
              <a:t>כאשר מתבצעת פעולת חילוק (/) בין שני שלמים, התוצאה </a:t>
            </a:r>
            <a:r>
              <a:rPr lang="he-IL" sz="2800" b="1" dirty="0" smtClean="0">
                <a:cs typeface="+mn-cs"/>
              </a:rPr>
              <a:t>מומרת למספר שלם</a:t>
            </a:r>
            <a:r>
              <a:rPr lang="he-IL" sz="2800" dirty="0" smtClean="0">
                <a:cs typeface="+mn-cs"/>
              </a:rPr>
              <a:t> באמצעות קיצוץ הספרות שלאחר הנקודה (ולא עיגול!)</a:t>
            </a:r>
          </a:p>
          <a:p>
            <a:pPr algn="r" rtl="1">
              <a:spcBef>
                <a:spcPct val="50000"/>
              </a:spcBef>
              <a:buFontTx/>
              <a:buChar char="•"/>
            </a:pPr>
            <a:r>
              <a:rPr lang="he-IL" sz="2800" dirty="0" smtClean="0">
                <a:cs typeface="+mn-cs"/>
              </a:rPr>
              <a:t>פעולת השארית (%, </a:t>
            </a:r>
            <a:r>
              <a:rPr lang="he-IL" sz="2800" dirty="0" err="1" smtClean="0">
                <a:cs typeface="+mn-cs"/>
              </a:rPr>
              <a:t>מודולו</a:t>
            </a:r>
            <a:r>
              <a:rPr lang="he-IL" sz="2800" dirty="0" smtClean="0">
                <a:cs typeface="+mn-cs"/>
              </a:rPr>
              <a:t>) מוגדרת על שלמים בלבד ומחזירה את השארית של פעולת החילוק בין שני הפרמטרים שלה.</a:t>
            </a:r>
            <a:endParaRPr lang="ru-RU" sz="2800" dirty="0">
              <a:cs typeface="+mn-cs"/>
            </a:endParaRPr>
          </a:p>
        </p:txBody>
      </p:sp>
      <p:graphicFrame>
        <p:nvGraphicFramePr>
          <p:cNvPr id="8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78725"/>
              </p:ext>
            </p:extLst>
          </p:nvPr>
        </p:nvGraphicFramePr>
        <p:xfrm>
          <a:off x="2569882" y="3783106"/>
          <a:ext cx="5051613" cy="2573245"/>
        </p:xfrm>
        <a:graphic>
          <a:graphicData uri="http://schemas.openxmlformats.org/drawingml/2006/table">
            <a:tbl>
              <a:tblPr rtl="1"/>
              <a:tblGrid>
                <a:gridCol w="1683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38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38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126">
                <a:tc gridSpan="3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±11 / ±5 </a:t>
                      </a:r>
                      <a:r>
                        <a:rPr kumimoji="0" lang="he-IL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לפי 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שיטת השארית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57" marB="467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b</a:t>
                      </a:r>
                    </a:p>
                  </a:txBody>
                  <a:tcPr marL="90000" marR="90000" marT="46757" marB="467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DB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0000" marR="90000" marT="46757" marB="46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-11</a:t>
                      </a:r>
                    </a:p>
                  </a:txBody>
                  <a:tcPr marL="90000" marR="90000" marT="46757" marB="46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1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757" marB="467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∟ 1</a:t>
                      </a:r>
                    </a:p>
                  </a:txBody>
                  <a:tcPr marL="90000" marR="90000" marT="46757" marB="46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∟ -1</a:t>
                      </a:r>
                    </a:p>
                  </a:txBody>
                  <a:tcPr marL="90000" marR="90000" marT="46757" marB="46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1006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marL="90000" marR="90000" marT="46757" marB="467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∟ 1</a:t>
                      </a:r>
                    </a:p>
                  </a:txBody>
                  <a:tcPr marL="90000" marR="90000" marT="46757" marB="46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∟ -1</a:t>
                      </a:r>
                    </a:p>
                  </a:txBody>
                  <a:tcPr marL="90000" marR="90000" marT="46757" marB="467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26400" y="4505452"/>
            <a:ext cx="287610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 smtClean="0"/>
              <a:t>תוצאת החילוק משמאל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085710" y="5693325"/>
            <a:ext cx="281679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r" rtl="1">
              <a:defRPr/>
            </a:pPr>
            <a:r>
              <a:rPr lang="he-IL" sz="2400" dirty="0" smtClean="0"/>
              <a:t>ותוצאת השארית מימין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>
            <a:off x="4840941" y="4736285"/>
            <a:ext cx="3185459" cy="4991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5486400" y="5491964"/>
            <a:ext cx="2599310" cy="4321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>
          <a:xfrm>
            <a:off x="3667126" y="274638"/>
            <a:ext cx="6543675" cy="1143000"/>
          </a:xfrm>
        </p:spPr>
        <p:txBody>
          <a:bodyPr/>
          <a:lstStyle/>
          <a:p>
            <a:pPr algn="r" rtl="1"/>
            <a:r>
              <a:rPr lang="he-IL" dirty="0" smtClean="0"/>
              <a:t>משתנים- תרגילים</a:t>
            </a:r>
            <a:endParaRPr lang="fr-CA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1952626" y="1600203"/>
            <a:ext cx="8928734" cy="1785056"/>
          </a:xfrm>
        </p:spPr>
        <p:txBody>
          <a:bodyPr>
            <a:normAutofit/>
          </a:bodyPr>
          <a:lstStyle/>
          <a:p>
            <a:pPr algn="r" rtl="1"/>
            <a:r>
              <a:rPr lang="he-IL" sz="2800" u="sng" dirty="0" smtClean="0"/>
              <a:t>תרגיל 1: </a:t>
            </a:r>
            <a:r>
              <a:rPr lang="he-IL" sz="2800" dirty="0" smtClean="0"/>
              <a:t>כתבו תכנית המגדירה 2 משתנים בעלי ערך </a:t>
            </a:r>
            <a:r>
              <a:rPr lang="en-US" sz="2800" dirty="0" smtClean="0"/>
              <a:t>19</a:t>
            </a:r>
            <a:r>
              <a:rPr lang="he-IL" sz="2800" dirty="0" smtClean="0"/>
              <a:t> ו 88, ומכניסה את הסכום למשתנה שלישי. 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4167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1577" y="6492875"/>
            <a:ext cx="2844800" cy="365125"/>
          </a:xfrm>
        </p:spPr>
        <p:txBody>
          <a:bodyPr/>
          <a:lstStyle/>
          <a:p>
            <a:fld id="{08303E05-A6CA-43B1-991D-5DADA23A3EBF}" type="slidenum">
              <a:rPr lang="he-IL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מבוא למדעי המחשב מ' - תירגול 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2667</Words>
  <Application>Microsoft Office PowerPoint</Application>
  <PresentationFormat>Widescreen</PresentationFormat>
  <Paragraphs>622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Unicode MS</vt:lpstr>
      <vt:lpstr>Arial</vt:lpstr>
      <vt:lpstr>Calibri</vt:lpstr>
      <vt:lpstr>Courier New</vt:lpstr>
      <vt:lpstr>Times New Roman</vt:lpstr>
      <vt:lpstr>1_Office Theme</vt:lpstr>
      <vt:lpstr>Office Theme</vt:lpstr>
      <vt:lpstr>2_Office Theme</vt:lpstr>
      <vt:lpstr>3_Office Theme</vt:lpstr>
      <vt:lpstr>PowerPoint Presentation</vt:lpstr>
      <vt:lpstr>תוכנייה</vt:lpstr>
      <vt:lpstr>משתנים</vt:lpstr>
      <vt:lpstr>משתנים- תמונת הזיכרון</vt:lpstr>
      <vt:lpstr>משתנים- הגדרה ואתחול</vt:lpstr>
      <vt:lpstr>משתנים- השמה וקריאה</vt:lpstr>
      <vt:lpstr> משתנים- חישובים בסיסיים</vt:lpstr>
      <vt:lpstr> פעולות חילוק ושארית</vt:lpstr>
      <vt:lpstr>משתנים- תרגילים</vt:lpstr>
      <vt:lpstr>תרגיל 1 - פתרון</vt:lpstr>
      <vt:lpstr>פלט</vt:lpstr>
      <vt:lpstr>printf- פלט</vt:lpstr>
      <vt:lpstr>printf- פלט</vt:lpstr>
      <vt:lpstr>דוגמא ל-printf</vt:lpstr>
      <vt:lpstr>הקובץ stdio.h</vt:lpstr>
      <vt:lpstr>משתנים וקלט/פלט</vt:lpstr>
      <vt:lpstr>משתנים וקלט/פלט</vt:lpstr>
      <vt:lpstr>PowerPoint Presentation</vt:lpstr>
      <vt:lpstr>משפטי תנאי</vt:lpstr>
      <vt:lpstr>משפטי תנאי</vt:lpstr>
      <vt:lpstr>משפטי תנאי</vt:lpstr>
      <vt:lpstr>משפטי תנאי</vt:lpstr>
      <vt:lpstr>PowerPoint Presentation</vt:lpstr>
      <vt:lpstr>פתרון- אפשרות נוספת</vt:lpstr>
      <vt:lpstr>קליטת מספרים – הצצה לתרגול 2</vt:lpstr>
      <vt:lpstr>משפטי תנאי</vt:lpstr>
      <vt:lpstr>משפטי תנאי</vt:lpstr>
      <vt:lpstr>משפטי תנאי</vt:lpstr>
      <vt:lpstr>משפטי תנאי</vt:lpstr>
      <vt:lpstr>משתני תנאי</vt:lpstr>
      <vt:lpstr>משתני תנאי</vt:lpstr>
      <vt:lpstr>תרגילי סיכום (חזרה על כל הנושאים)</vt:lpstr>
      <vt:lpstr>תרגילי סיכום (חזרה על כל הנושאים)</vt:lpstr>
      <vt:lpstr>תרגילי סיכום (חזרה על כל הנושאים)</vt:lpstr>
      <vt:lpstr>תרגילי סיכום (חזרה על כל הנושאים)</vt:lpstr>
      <vt:lpstr>תרגילי סיכום (חזרה על כל הנושאים)</vt:lpstr>
      <vt:lpstr>תרגילי סיכום (חזרה על כל הנושאים)</vt:lpstr>
      <vt:lpstr>תרגילי סיכום (חזרה על כל הנושאים)</vt:lpstr>
      <vt:lpstr>PowerPoint Presentation</vt:lpstr>
      <vt:lpstr>תרגילי סיכום (חזרה על כל הנושאים)</vt:lpstr>
      <vt:lpstr>תרגילי סיכום (חזרה על כל הנושאים)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 Batchen</dc:creator>
  <cp:lastModifiedBy>Dmitry Rabinovich</cp:lastModifiedBy>
  <cp:revision>240</cp:revision>
  <dcterms:created xsi:type="dcterms:W3CDTF">2014-03-01T09:48:38Z</dcterms:created>
  <dcterms:modified xsi:type="dcterms:W3CDTF">2017-10-22T08:06:26Z</dcterms:modified>
</cp:coreProperties>
</file>