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6"/>
  </p:notesMasterIdLst>
  <p:sldIdLst>
    <p:sldId id="259" r:id="rId2"/>
    <p:sldId id="261" r:id="rId3"/>
    <p:sldId id="364" r:id="rId4"/>
    <p:sldId id="422" r:id="rId5"/>
    <p:sldId id="426" r:id="rId6"/>
    <p:sldId id="425" r:id="rId7"/>
    <p:sldId id="444" r:id="rId8"/>
    <p:sldId id="434" r:id="rId9"/>
    <p:sldId id="441" r:id="rId10"/>
    <p:sldId id="442" r:id="rId11"/>
    <p:sldId id="443" r:id="rId12"/>
    <p:sldId id="436" r:id="rId13"/>
    <p:sldId id="430" r:id="rId14"/>
    <p:sldId id="432" r:id="rId15"/>
    <p:sldId id="431" r:id="rId16"/>
    <p:sldId id="439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19" r:id="rId25"/>
    <p:sldId id="401" r:id="rId26"/>
    <p:sldId id="402" r:id="rId27"/>
    <p:sldId id="407" r:id="rId28"/>
    <p:sldId id="365" r:id="rId29"/>
    <p:sldId id="408" r:id="rId30"/>
    <p:sldId id="417" r:id="rId31"/>
    <p:sldId id="399" r:id="rId32"/>
    <p:sldId id="367" r:id="rId33"/>
    <p:sldId id="373" r:id="rId34"/>
    <p:sldId id="374" r:id="rId35"/>
    <p:sldId id="377" r:id="rId36"/>
    <p:sldId id="266" r:id="rId37"/>
    <p:sldId id="282" r:id="rId38"/>
    <p:sldId id="381" r:id="rId39"/>
    <p:sldId id="382" r:id="rId40"/>
    <p:sldId id="383" r:id="rId41"/>
    <p:sldId id="410" r:id="rId42"/>
    <p:sldId id="418" r:id="rId43"/>
    <p:sldId id="409" r:id="rId44"/>
    <p:sldId id="411" r:id="rId45"/>
    <p:sldId id="412" r:id="rId46"/>
    <p:sldId id="414" r:id="rId47"/>
    <p:sldId id="380" r:id="rId48"/>
    <p:sldId id="415" r:id="rId49"/>
    <p:sldId id="384" r:id="rId50"/>
    <p:sldId id="392" r:id="rId51"/>
    <p:sldId id="452" r:id="rId52"/>
    <p:sldId id="385" r:id="rId53"/>
    <p:sldId id="386" r:id="rId54"/>
    <p:sldId id="387" r:id="rId5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09" autoAdjust="0"/>
    <p:restoredTop sz="85714" autoAdjust="0"/>
  </p:normalViewPr>
  <p:slideViewPr>
    <p:cSldViewPr>
      <p:cViewPr varScale="1">
        <p:scale>
          <a:sx n="52" d="100"/>
          <a:sy n="52" d="100"/>
        </p:scale>
        <p:origin x="17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mam" userId="ff0e1dc612d6fe0c" providerId="LiveId" clId="{E8DBDEAF-45B9-44F7-BF9D-92D2467F020F}"/>
    <pc:docChg chg="undo custSel addSld delSld modSld">
      <pc:chgData name="matt mam" userId="ff0e1dc612d6fe0c" providerId="LiveId" clId="{E8DBDEAF-45B9-44F7-BF9D-92D2467F020F}" dt="2021-08-05T18:43:10.846" v="48" actId="20577"/>
      <pc:docMkLst>
        <pc:docMk/>
      </pc:docMkLst>
      <pc:sldChg chg="modSp mod">
        <pc:chgData name="matt mam" userId="ff0e1dc612d6fe0c" providerId="LiveId" clId="{E8DBDEAF-45B9-44F7-BF9D-92D2467F020F}" dt="2021-08-05T18:37:58.438" v="32" actId="20577"/>
        <pc:sldMkLst>
          <pc:docMk/>
          <pc:sldMk cId="0" sldId="259"/>
        </pc:sldMkLst>
        <pc:spChg chg="mod">
          <ac:chgData name="matt mam" userId="ff0e1dc612d6fe0c" providerId="LiveId" clId="{E8DBDEAF-45B9-44F7-BF9D-92D2467F020F}" dt="2021-08-05T18:37:58.438" v="32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matt mam" userId="ff0e1dc612d6fe0c" providerId="LiveId" clId="{E8DBDEAF-45B9-44F7-BF9D-92D2467F020F}" dt="2021-08-05T18:37:52.705" v="28" actId="5793"/>
        <pc:sldMkLst>
          <pc:docMk/>
          <pc:sldMk cId="0" sldId="261"/>
        </pc:sldMkLst>
        <pc:spChg chg="mod">
          <ac:chgData name="matt mam" userId="ff0e1dc612d6fe0c" providerId="LiveId" clId="{E8DBDEAF-45B9-44F7-BF9D-92D2467F020F}" dt="2021-08-05T18:37:52.705" v="28" actId="5793"/>
          <ac:spMkLst>
            <pc:docMk/>
            <pc:sldMk cId="0" sldId="261"/>
            <ac:spMk id="6" creationId="{00000000-0000-0000-0000-000000000000}"/>
          </ac:spMkLst>
        </pc:spChg>
      </pc:sldChg>
      <pc:sldChg chg="modSp mod">
        <pc:chgData name="matt mam" userId="ff0e1dc612d6fe0c" providerId="LiveId" clId="{E8DBDEAF-45B9-44F7-BF9D-92D2467F020F}" dt="2021-08-05T18:29:05.019" v="24" actId="20577"/>
        <pc:sldMkLst>
          <pc:docMk/>
          <pc:sldMk cId="1266945206" sldId="384"/>
        </pc:sldMkLst>
        <pc:spChg chg="mod">
          <ac:chgData name="matt mam" userId="ff0e1dc612d6fe0c" providerId="LiveId" clId="{E8DBDEAF-45B9-44F7-BF9D-92D2467F020F}" dt="2021-08-05T18:29:05.019" v="24" actId="20577"/>
          <ac:spMkLst>
            <pc:docMk/>
            <pc:sldMk cId="1266945206" sldId="384"/>
            <ac:spMk id="3" creationId="{00000000-0000-0000-0000-000000000000}"/>
          </ac:spMkLst>
        </pc:spChg>
      </pc:sldChg>
      <pc:sldChg chg="del">
        <pc:chgData name="matt mam" userId="ff0e1dc612d6fe0c" providerId="LiveId" clId="{E8DBDEAF-45B9-44F7-BF9D-92D2467F020F}" dt="2021-08-05T18:36:50.037" v="25" actId="2696"/>
        <pc:sldMkLst>
          <pc:docMk/>
          <pc:sldMk cId="2021941890" sldId="403"/>
        </pc:sldMkLst>
      </pc:sldChg>
      <pc:sldChg chg="del">
        <pc:chgData name="matt mam" userId="ff0e1dc612d6fe0c" providerId="LiveId" clId="{E8DBDEAF-45B9-44F7-BF9D-92D2467F020F}" dt="2021-08-05T18:36:50.037" v="25" actId="2696"/>
        <pc:sldMkLst>
          <pc:docMk/>
          <pc:sldMk cId="552903923" sldId="404"/>
        </pc:sldMkLst>
      </pc:sldChg>
      <pc:sldChg chg="del">
        <pc:chgData name="matt mam" userId="ff0e1dc612d6fe0c" providerId="LiveId" clId="{E8DBDEAF-45B9-44F7-BF9D-92D2467F020F}" dt="2021-08-05T18:36:50.037" v="25" actId="2696"/>
        <pc:sldMkLst>
          <pc:docMk/>
          <pc:sldMk cId="2700819241" sldId="405"/>
        </pc:sldMkLst>
      </pc:sldChg>
      <pc:sldChg chg="del">
        <pc:chgData name="matt mam" userId="ff0e1dc612d6fe0c" providerId="LiveId" clId="{E8DBDEAF-45B9-44F7-BF9D-92D2467F020F}" dt="2021-08-05T18:36:50.037" v="25" actId="2696"/>
        <pc:sldMkLst>
          <pc:docMk/>
          <pc:sldMk cId="1082735641" sldId="406"/>
        </pc:sldMkLst>
      </pc:sldChg>
      <pc:sldChg chg="modSp mod">
        <pc:chgData name="matt mam" userId="ff0e1dc612d6fe0c" providerId="LiveId" clId="{E8DBDEAF-45B9-44F7-BF9D-92D2467F020F}" dt="2021-08-05T18:43:10.846" v="48" actId="20577"/>
        <pc:sldMkLst>
          <pc:docMk/>
          <pc:sldMk cId="4082625011" sldId="410"/>
        </pc:sldMkLst>
        <pc:spChg chg="mod">
          <ac:chgData name="matt mam" userId="ff0e1dc612d6fe0c" providerId="LiveId" clId="{E8DBDEAF-45B9-44F7-BF9D-92D2467F020F}" dt="2021-08-05T18:43:10.846" v="48" actId="20577"/>
          <ac:spMkLst>
            <pc:docMk/>
            <pc:sldMk cId="4082625011" sldId="410"/>
            <ac:spMk id="3" creationId="{00000000-0000-0000-0000-000000000000}"/>
          </ac:spMkLst>
        </pc:spChg>
      </pc:sldChg>
      <pc:sldChg chg="del">
        <pc:chgData name="matt mam" userId="ff0e1dc612d6fe0c" providerId="LiveId" clId="{E8DBDEAF-45B9-44F7-BF9D-92D2467F020F}" dt="2021-08-05T18:36:50.037" v="25" actId="2696"/>
        <pc:sldMkLst>
          <pc:docMk/>
          <pc:sldMk cId="1190432340" sldId="416"/>
        </pc:sldMkLst>
      </pc:sldChg>
      <pc:sldChg chg="mod modShow">
        <pc:chgData name="matt mam" userId="ff0e1dc612d6fe0c" providerId="LiveId" clId="{E8DBDEAF-45B9-44F7-BF9D-92D2467F020F}" dt="2021-08-05T18:43:06.140" v="45" actId="729"/>
        <pc:sldMkLst>
          <pc:docMk/>
          <pc:sldMk cId="4238765882" sldId="418"/>
        </pc:sldMkLst>
      </pc:sldChg>
      <pc:sldChg chg="add del">
        <pc:chgData name="matt mam" userId="ff0e1dc612d6fe0c" providerId="LiveId" clId="{E8DBDEAF-45B9-44F7-BF9D-92D2467F020F}" dt="2021-08-05T18:38:45.750" v="35" actId="2696"/>
        <pc:sldMkLst>
          <pc:docMk/>
          <pc:sldMk cId="748375305" sldId="419"/>
        </pc:sldMkLst>
      </pc:sldChg>
      <pc:sldChg chg="modSp add del mod">
        <pc:chgData name="matt mam" userId="ff0e1dc612d6fe0c" providerId="LiveId" clId="{E8DBDEAF-45B9-44F7-BF9D-92D2467F020F}" dt="2021-08-05T18:39:36.667" v="44" actId="20577"/>
        <pc:sldMkLst>
          <pc:docMk/>
          <pc:sldMk cId="2662223257" sldId="451"/>
        </pc:sldMkLst>
        <pc:spChg chg="mod">
          <ac:chgData name="matt mam" userId="ff0e1dc612d6fe0c" providerId="LiveId" clId="{E8DBDEAF-45B9-44F7-BF9D-92D2467F020F}" dt="2021-08-05T18:39:36.667" v="44" actId="20577"/>
          <ac:spMkLst>
            <pc:docMk/>
            <pc:sldMk cId="2662223257" sldId="451"/>
            <ac:spMk id="12" creationId="{00000000-0000-0000-0000-000000000000}"/>
          </ac:spMkLst>
        </pc:spChg>
        <pc:spChg chg="mod">
          <ac:chgData name="matt mam" userId="ff0e1dc612d6fe0c" providerId="LiveId" clId="{E8DBDEAF-45B9-44F7-BF9D-92D2467F020F}" dt="2021-08-05T18:39:34.602" v="42" actId="20577"/>
          <ac:spMkLst>
            <pc:docMk/>
            <pc:sldMk cId="2662223257" sldId="451"/>
            <ac:spMk id="57349" creationId="{00000000-0000-0000-0000-000000000000}"/>
          </ac:spMkLst>
        </pc:spChg>
      </pc:sldChg>
    </pc:docChg>
  </pc:docChgLst>
  <pc:docChgLst>
    <pc:chgData name="matt mam" userId="ff0e1dc612d6fe0c" providerId="LiveId" clId="{54FA7902-A109-4659-AAFE-4D6B080DC0FC}"/>
    <pc:docChg chg="modSld">
      <pc:chgData name="matt mam" userId="ff0e1dc612d6fe0c" providerId="LiveId" clId="{54FA7902-A109-4659-AAFE-4D6B080DC0FC}" dt="2021-04-05T19:32:26.819" v="6" actId="20577"/>
      <pc:docMkLst>
        <pc:docMk/>
      </pc:docMkLst>
      <pc:sldChg chg="modSp mod">
        <pc:chgData name="matt mam" userId="ff0e1dc612d6fe0c" providerId="LiveId" clId="{54FA7902-A109-4659-AAFE-4D6B080DC0FC}" dt="2021-04-05T19:21:20.049" v="3" actId="20577"/>
        <pc:sldMkLst>
          <pc:docMk/>
          <pc:sldMk cId="1045157557" sldId="442"/>
        </pc:sldMkLst>
        <pc:spChg chg="mod">
          <ac:chgData name="matt mam" userId="ff0e1dc612d6fe0c" providerId="LiveId" clId="{54FA7902-A109-4659-AAFE-4D6B080DC0FC}" dt="2021-04-05T19:21:20.049" v="3" actId="20577"/>
          <ac:spMkLst>
            <pc:docMk/>
            <pc:sldMk cId="1045157557" sldId="442"/>
            <ac:spMk id="6" creationId="{00000000-0000-0000-0000-000000000000}"/>
          </ac:spMkLst>
        </pc:spChg>
      </pc:sldChg>
      <pc:sldChg chg="modSp mod">
        <pc:chgData name="matt mam" userId="ff0e1dc612d6fe0c" providerId="LiveId" clId="{54FA7902-A109-4659-AAFE-4D6B080DC0FC}" dt="2021-04-05T19:32:26.819" v="6" actId="20577"/>
        <pc:sldMkLst>
          <pc:docMk/>
          <pc:sldMk cId="3717497483" sldId="445"/>
        </pc:sldMkLst>
        <pc:spChg chg="mod">
          <ac:chgData name="matt mam" userId="ff0e1dc612d6fe0c" providerId="LiveId" clId="{54FA7902-A109-4659-AAFE-4D6B080DC0FC}" dt="2021-04-05T19:32:26.819" v="6" actId="20577"/>
          <ac:spMkLst>
            <pc:docMk/>
            <pc:sldMk cId="3717497483" sldId="445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D51D6B8-1538-494F-A0B7-19C04EF63F7F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83C15F4-17E4-4223-9841-47EEDE0F4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62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9942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99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BB0AF8-FAAF-488A-8737-3CD7007F59B3}" type="slidenum">
              <a:rPr lang="he-IL" smtClean="0"/>
              <a:pPr/>
              <a:t>19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97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7382B8-8C04-436A-B0CA-918203E6E88F}" type="slidenum">
              <a:rPr lang="he-IL" smtClean="0"/>
              <a:pPr/>
              <a:t>20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rtl="1" eaLnBrk="1" hangingPunct="1"/>
            <a:r>
              <a:rPr lang="he-IL" dirty="0">
                <a:cs typeface="Arial" charset="0"/>
              </a:rPr>
              <a:t>פעולות חשבון והשמות – ראו בהרצאה, אפשר לעבור מהר.</a:t>
            </a:r>
          </a:p>
          <a:p>
            <a:pPr algn="r" rtl="1" eaLnBrk="1" hangingPunct="1"/>
            <a:r>
              <a:rPr lang="he-IL" dirty="0">
                <a:cs typeface="Arial" charset="0"/>
              </a:rPr>
              <a:t>השוואות ופעולות לוגיות – לא</a:t>
            </a:r>
            <a:r>
              <a:rPr lang="he-IL" baseline="0" dirty="0">
                <a:cs typeface="Arial" charset="0"/>
              </a:rPr>
              <a:t> היה בהרצאה עדיין, יראו </a:t>
            </a:r>
            <a:r>
              <a:rPr lang="he-IL" baseline="0">
                <a:cs typeface="Arial" charset="0"/>
              </a:rPr>
              <a:t>במפורט בתרגול הבא</a:t>
            </a:r>
            <a:endParaRPr lang="ru-R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85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3599A7-25BB-424F-9480-8161C1BE6B49}" type="slidenum">
              <a:rPr lang="he-IL" smtClean="0"/>
              <a:pPr/>
              <a:t>21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rtl="1" eaLnBrk="1" hangingPunct="1"/>
            <a:r>
              <a:rPr lang="en-US" dirty="0">
                <a:cs typeface="Arial" charset="0"/>
              </a:rPr>
              <a:t>Casting</a:t>
            </a:r>
            <a:r>
              <a:rPr lang="he-IL" dirty="0">
                <a:cs typeface="Arial" charset="0"/>
              </a:rPr>
              <a:t> – בהמשך התרגול (לא ראו בהרצאה)</a:t>
            </a:r>
            <a:endParaRPr lang="ru-R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2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ED162E-42FE-40A1-82A9-2D0BAD86D532}" type="slidenum">
              <a:rPr lang="he-IL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defTabSz="950702" rtl="1">
              <a:defRPr/>
            </a:pPr>
            <a:r>
              <a:rPr lang="he-IL" dirty="0">
                <a:cs typeface="Arial" charset="0"/>
              </a:rPr>
              <a:t>דוגמה</a:t>
            </a:r>
            <a:r>
              <a:rPr lang="he-IL" baseline="0" dirty="0">
                <a:cs typeface="Arial" charset="0"/>
              </a:rPr>
              <a:t> אחרונה: </a:t>
            </a:r>
            <a:r>
              <a:rPr lang="he-IL" baseline="0">
                <a:cs typeface="Arial" charset="0"/>
              </a:rPr>
              <a:t>לא חוקי, אסור לשנות ערך משתנה יותר מפעם אחת בפקודה</a:t>
            </a:r>
            <a:endParaRPr lang="ru-RU" dirty="0">
              <a:cs typeface="Arial" charset="0"/>
            </a:endParaRPr>
          </a:p>
          <a:p>
            <a:pPr algn="r" rtl="1" eaLnBrk="1" hangingPunct="1"/>
            <a:endParaRPr lang="ru-R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33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ED162E-42FE-40A1-82A9-2D0BAD86D532}" type="slidenum">
              <a:rPr lang="he-IL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rtl="1" eaLnBrk="1" hangingPunct="1"/>
            <a:r>
              <a:rPr lang="he-IL" dirty="0">
                <a:cs typeface="Arial" charset="0"/>
              </a:rPr>
              <a:t>5</a:t>
            </a:r>
            <a:r>
              <a:rPr lang="he-IL" baseline="0" dirty="0">
                <a:cs typeface="Arial" charset="0"/>
              </a:rPr>
              <a:t> 4 3 2 1</a:t>
            </a:r>
          </a:p>
          <a:p>
            <a:pPr algn="r" rtl="1" eaLnBrk="1" hangingPunct="1"/>
            <a:r>
              <a:rPr lang="he-IL" baseline="0">
                <a:cs typeface="Arial" charset="0"/>
              </a:rPr>
              <a:t>4 3 2 1</a:t>
            </a:r>
            <a:endParaRPr lang="he-IL" baseline="0" dirty="0">
              <a:cs typeface="Arial" charset="0"/>
            </a:endParaRPr>
          </a:p>
          <a:p>
            <a:pPr algn="r" rtl="1" eaLnBrk="1" hangingPunct="1"/>
            <a:endParaRPr lang="ru-R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284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4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07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6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6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להדגים</a:t>
            </a:r>
            <a:r>
              <a:rPr lang="he-IL" baseline="0" dirty="0"/>
              <a:t> </a:t>
            </a:r>
            <a:r>
              <a:rPr lang="en-US" baseline="0" dirty="0"/>
              <a:t>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8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80F38-49B1-4054-8A78-7EE51D00978D}" type="slidenum">
              <a:rPr lang="he-IL" smtClean="0"/>
              <a:pPr/>
              <a:t>32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defTabSz="950702" rtl="1">
              <a:defRPr/>
            </a:pPr>
            <a:r>
              <a:rPr lang="he-IL" dirty="0">
                <a:cs typeface="Arial" charset="0"/>
              </a:rPr>
              <a:t>כאשר מתבצע </a:t>
            </a:r>
            <a:r>
              <a:rPr lang="en-US" dirty="0">
                <a:cs typeface="Arial" charset="0"/>
              </a:rPr>
              <a:t>casting</a:t>
            </a:r>
            <a:r>
              <a:rPr lang="he-IL" dirty="0">
                <a:cs typeface="Arial" charset="0"/>
              </a:rPr>
              <a:t> אוטומטי (ויתכן</a:t>
            </a:r>
            <a:r>
              <a:rPr lang="he-IL" baseline="0" dirty="0">
                <a:cs typeface="Arial" charset="0"/>
              </a:rPr>
              <a:t> כי נאבד מידע) </a:t>
            </a:r>
            <a:r>
              <a:rPr lang="he-IL" dirty="0">
                <a:cs typeface="Arial" charset="0"/>
              </a:rPr>
              <a:t>– רוב הקומפיילרים נותנים</a:t>
            </a:r>
            <a:r>
              <a:rPr lang="he-IL" baseline="0" dirty="0">
                <a:cs typeface="Arial" charset="0"/>
              </a:rPr>
              <a:t> </a:t>
            </a:r>
            <a:r>
              <a:rPr lang="en-US" baseline="0" dirty="0">
                <a:cs typeface="Arial" charset="0"/>
              </a:rPr>
              <a:t>warning</a:t>
            </a:r>
            <a:endParaRPr lang="ru-RU" dirty="0">
              <a:cs typeface="Arial" charset="0"/>
            </a:endParaRPr>
          </a:p>
          <a:p>
            <a:pPr algn="r" rtl="1" eaLnBrk="1" hangingPunct="1"/>
            <a:endParaRPr lang="ru-R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05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573DF-A442-42C5-9B89-9CDBC31036DC}" type="slidenum">
              <a:rPr lang="he-IL" smtClean="0"/>
              <a:pPr/>
              <a:t>33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rtl="1" eaLnBrk="1" hangingPunct="1"/>
            <a:endParaRPr lang="ru-R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57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50A6A-6F98-4732-BA3C-B3940BFC67B9}" type="slidenum">
              <a:rPr lang="he-IL" smtClean="0"/>
              <a:pPr/>
              <a:t>34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87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BADDC-D636-42F6-A7ED-400BAD8CBA7A}" type="slidenum">
              <a:rPr lang="he-IL" smtClean="0"/>
              <a:pPr/>
              <a:t>35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15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5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0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אות</a:t>
            </a:r>
            <a:r>
              <a:rPr lang="he-IL" baseline="0" dirty="0"/>
              <a:t> עוקבת באופן </a:t>
            </a:r>
            <a:r>
              <a:rPr lang="he-IL" baseline="0" dirty="0" err="1"/>
              <a:t>ציקלי</a:t>
            </a:r>
            <a:r>
              <a:rPr lang="he-IL" baseline="0" dirty="0"/>
              <a:t>. לשים אחרי תרגיל 5.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550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אות</a:t>
            </a:r>
            <a:r>
              <a:rPr lang="he-IL" baseline="0" dirty="0"/>
              <a:t> עוקבת באופן </a:t>
            </a:r>
            <a:r>
              <a:rPr lang="he-IL" baseline="0" dirty="0" err="1"/>
              <a:t>ציקלי</a:t>
            </a:r>
            <a:r>
              <a:rPr lang="he-IL" baseline="0" dirty="0"/>
              <a:t>. לשים אחרי תרגיל 5.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5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אות</a:t>
            </a:r>
            <a:r>
              <a:rPr lang="he-IL" baseline="0" dirty="0"/>
              <a:t> עוקבת באופן </a:t>
            </a:r>
            <a:r>
              <a:rPr lang="he-IL" baseline="0" dirty="0" err="1"/>
              <a:t>ציקלי</a:t>
            </a:r>
            <a:r>
              <a:rPr lang="he-IL" baseline="0" dirty="0"/>
              <a:t>. לשים אחרי תרגיל 5.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59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אות</a:t>
            </a:r>
            <a:r>
              <a:rPr lang="he-IL" baseline="0" dirty="0"/>
              <a:t> עוקבת באופן </a:t>
            </a:r>
            <a:r>
              <a:rPr lang="he-IL" baseline="0" dirty="0" err="1"/>
              <a:t>ציקלי</a:t>
            </a:r>
            <a:r>
              <a:rPr lang="he-IL" baseline="0" dirty="0"/>
              <a:t>. לשים אחרי תרגיל 5.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5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אם יש זמן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9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אות</a:t>
            </a:r>
            <a:r>
              <a:rPr lang="he-IL" baseline="0" dirty="0"/>
              <a:t> עוקבת באופן </a:t>
            </a:r>
            <a:r>
              <a:rPr lang="he-IL" baseline="0" dirty="0" err="1"/>
              <a:t>ציקלי</a:t>
            </a:r>
            <a:r>
              <a:rPr lang="he-IL" baseline="0" dirty="0"/>
              <a:t>. לשים אחרי תרגיל 5.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59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3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34C-55DC-431F-B5E6-FC8BA47B76C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373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34C-55DC-431F-B5E6-FC8BA47B76C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1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34C-55DC-431F-B5E6-FC8BA47B76C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044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34C-55DC-431F-B5E6-FC8BA47B76C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18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34C-55DC-431F-B5E6-FC8BA47B76C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915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8011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2200" baseline="0" dirty="0"/>
              <a:t>ניתן לחשוב על זה כאילו שהקריאה לפונקציה </a:t>
            </a:r>
            <a:r>
              <a:rPr lang="en-US" sz="2200" baseline="0" dirty="0" err="1"/>
              <a:t>scanf</a:t>
            </a:r>
            <a:r>
              <a:rPr lang="he-IL" sz="2200" baseline="0" dirty="0"/>
              <a:t> מוחלפת בקבוע מסוג </a:t>
            </a:r>
            <a:r>
              <a:rPr lang="en-US" sz="2200" baseline="0" dirty="0" err="1"/>
              <a:t>int</a:t>
            </a:r>
            <a:r>
              <a:rPr lang="he-IL" sz="2200" baseline="0" dirty="0"/>
              <a:t> שהוא ערך ההחזרה ברגע שהפונקציה מסתיימת.</a:t>
            </a:r>
          </a:p>
          <a:p>
            <a:pPr algn="r" rtl="1"/>
            <a:r>
              <a:rPr lang="he-IL" sz="2200" baseline="0" dirty="0"/>
              <a:t>נדבר על כך בהרחבה בתרגול בנושא פונקציות.</a:t>
            </a:r>
            <a:endParaRPr lang="en-US" sz="2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288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0334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99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57430"/>
            <a:ext cx="6400800" cy="785818"/>
          </a:xfrm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2800" kern="1200" dirty="0" smtClean="0">
                <a:solidFill>
                  <a:srgbClr val="438BC4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1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F600508C-DFED-4842-9117-7E92FA1D62A1}" type="slidenum">
              <a:rPr lang="en-US" smtClean="0"/>
              <a:pPr rtl="1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4348" y="1357298"/>
            <a:ext cx="7715304" cy="1015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he-IL" sz="6000" kern="1200" dirty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rPr>
              <a:t>מבוא למדעי המחשב</a:t>
            </a:r>
            <a:endParaRPr lang="en-US" sz="6000" kern="1200" dirty="0">
              <a:solidFill>
                <a:srgbClr val="438BC4"/>
              </a:solidFill>
              <a:latin typeface="Arial" charset="0"/>
              <a:ea typeface="+mj-ea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מבוא למדעי המחשב מ' - תירגול 2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72764-1210-446D-9526-23D642C25017}" type="slidenum">
              <a:rPr lang="he-IL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12A53-CCA6-48D1-9731-DD2706A6C22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2643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400" kern="120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2643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785926"/>
            <a:ext cx="7772400" cy="136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lang="en-US" sz="60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10800000">
            <a:off x="2643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rot="10800000">
            <a:off x="2643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מבוא למדעי המחשב מ' - תירגול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4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hdr="0" dt="0"/>
  <p:txStyles>
    <p:titleStyle>
      <a:lvl1pPr algn="r" defTabSz="914400" rtl="1" eaLnBrk="1" fontAlgn="base" latinLnBrk="0" hangingPunct="1">
        <a:spcBef>
          <a:spcPct val="0"/>
        </a:spcBef>
        <a:spcAft>
          <a:spcPct val="0"/>
        </a:spcAft>
        <a:buNone/>
        <a:defRPr lang="en-US" sz="4400" kern="1200" dirty="0">
          <a:solidFill>
            <a:srgbClr val="438BC4"/>
          </a:solidFill>
          <a:latin typeface="Arial" charset="0"/>
          <a:ea typeface="+mj-ea"/>
          <a:cs typeface="Arial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dirty="0" err="1"/>
              <a:t>תירגול</a:t>
            </a:r>
            <a:r>
              <a:rPr lang="he-IL" dirty="0"/>
              <a:t> </a:t>
            </a:r>
            <a:r>
              <a:rPr lang="en-US" dirty="0"/>
              <a:t>2</a:t>
            </a:r>
            <a:r>
              <a:rPr lang="he-IL" dirty="0"/>
              <a:t>: קלט, וטיפוסים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F600508C-DFED-4842-9117-7E92FA1D62A1}" type="slidenum">
              <a:rPr lang="en-US" smtClean="0"/>
              <a:pPr rtl="1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>
                <a:cs typeface="+mn-cs"/>
              </a:rPr>
              <a:t>ערך החזרה של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>
            <a:normAutofit/>
          </a:bodyPr>
          <a:lstStyle/>
          <a:p>
            <a:pPr marL="514350" indent="-457200"/>
            <a:r>
              <a:rPr lang="he-IL" dirty="0"/>
              <a:t>אם הקריאה של דגל כלשהו נכשלה, לא יהיה ניסיון להמשיך ולקרוא את שאר הדגלים. </a:t>
            </a:r>
          </a:p>
          <a:p>
            <a:pPr marL="514350" indent="-457200"/>
            <a:r>
              <a:rPr lang="he-IL" dirty="0"/>
              <a:t>דוגמאות לשימוש בערך ההחזרה של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he-IL" dirty="0"/>
              <a:t>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1607" y="4889562"/>
            <a:ext cx="5616624" cy="6276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01600" tIns="158400" rIns="201600" bIns="1584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res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("%d", &amp;x);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8796" y="5010355"/>
            <a:ext cx="1837438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latin typeface="Courier New" pitchFamily="49" charset="0"/>
                <a:cs typeface="Courier New" pitchFamily="49" charset="0"/>
              </a:rPr>
              <a:t>שמירת הערך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286" y="5717422"/>
            <a:ext cx="5616624" cy="6276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01600" tIns="158400" rIns="201600" bIns="1584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("%d", &amp;x)==1)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31202"/>
            <a:ext cx="3141966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latin typeface="Courier New" pitchFamily="49" charset="0"/>
                <a:cs typeface="Courier New" pitchFamily="49" charset="0"/>
              </a:rPr>
              <a:t>השוואת הערך לקבוע 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5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he-IL" dirty="0"/>
              <a:t> – בדיקת ערך החזרה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360" y="1534140"/>
            <a:ext cx="6474840" cy="5262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rtl="0"/>
            <a:r>
              <a:rPr lang="es-AR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/>
            <a:r>
              <a:rPr lang="es-AR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=-1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,b=-1,c=-1;</a:t>
            </a:r>
          </a:p>
          <a:p>
            <a:pPr algn="l" rtl="0"/>
            <a:r>
              <a:rPr lang="es-AR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s-AR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(“%d”, &amp;a)!=1){</a:t>
            </a:r>
          </a:p>
          <a:p>
            <a:pPr algn="l" rtl="0"/>
            <a:r>
              <a:rPr lang="es-A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(“Error in a\n”);</a:t>
            </a:r>
          </a:p>
          <a:p>
            <a:pPr algn="l" rtl="0"/>
            <a:r>
              <a:rPr lang="he-IL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algn="l" rtl="0"/>
            <a:r>
              <a:rPr lang="en-US" sz="2400" dirty="0">
                <a:latin typeface="Courier New" pitchFamily="49" charset="0"/>
                <a:cs typeface="Courier New" pitchFamily="49" charset="0"/>
              </a:rPr>
              <a:t>   }</a:t>
            </a:r>
            <a:endParaRPr lang="es-AR" sz="2400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s-AR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2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s-AR" sz="2400" dirty="0" err="1">
                <a:latin typeface="Courier New" pitchFamily="49" charset="0"/>
                <a:cs typeface="Courier New" pitchFamily="49" charset="0"/>
              </a:rPr>
              <a:t>d%d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”, &amp;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)!=2){</a:t>
            </a:r>
          </a:p>
          <a:p>
            <a:pPr algn="l" rtl="0"/>
            <a:r>
              <a:rPr lang="es-A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(“Error in b </a:t>
            </a:r>
            <a:r>
              <a:rPr lang="es-AR" sz="2400" dirty="0" err="1">
                <a:latin typeface="Courier New" pitchFamily="49" charset="0"/>
                <a:cs typeface="Courier New" pitchFamily="49" charset="0"/>
              </a:rPr>
              <a:t>or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 c\n”);</a:t>
            </a:r>
          </a:p>
          <a:p>
            <a:pPr algn="l" rtl="0"/>
            <a:r>
              <a:rPr lang="es-A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l" rtl="0"/>
            <a:r>
              <a:rPr lang="es-AR" sz="2400" dirty="0">
                <a:latin typeface="Courier New" pitchFamily="49" charset="0"/>
                <a:cs typeface="Courier New" pitchFamily="49" charset="0"/>
              </a:rPr>
              <a:t>   }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(“a=%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d,b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d,c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=%d”,</a:t>
            </a:r>
          </a:p>
          <a:p>
            <a:pPr algn="l" rtl="0"/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s-AR" sz="2400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s-AR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2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l" rtl="0"/>
            <a:r>
              <a:rPr lang="es-AR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4682272"/>
            <a:ext cx="3174706" cy="20621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he-IL" sz="3200" b="1" dirty="0"/>
              <a:t>קלט:</a:t>
            </a:r>
          </a:p>
          <a:p>
            <a:pPr algn="l" rtl="0"/>
            <a:r>
              <a:rPr lang="es-AR" sz="3200" b="1" dirty="0">
                <a:sym typeface="Symbol"/>
              </a:rPr>
              <a:t>10 </a:t>
            </a:r>
            <a:r>
              <a:rPr lang="en-US" sz="3200" b="1" dirty="0">
                <a:sym typeface="Symbol"/>
              </a:rPr>
              <a:t>twenty</a:t>
            </a:r>
            <a:r>
              <a:rPr lang="es-AR" sz="3200" b="1" dirty="0">
                <a:sym typeface="Symbol"/>
              </a:rPr>
              <a:t> 30 </a:t>
            </a:r>
            <a:endParaRPr lang="he-IL" sz="3200" b="1" dirty="0">
              <a:sym typeface="Symbol"/>
            </a:endParaRPr>
          </a:p>
          <a:p>
            <a:pPr algn="r" rtl="1"/>
            <a:r>
              <a:rPr lang="he-IL" sz="3200" b="1" dirty="0">
                <a:sym typeface="Symbol"/>
              </a:rPr>
              <a:t>פלט</a:t>
            </a:r>
          </a:p>
          <a:p>
            <a:pPr algn="l"/>
            <a:r>
              <a:rPr lang="en-US" sz="3200" b="1" dirty="0">
                <a:sym typeface="Symbol"/>
              </a:rPr>
              <a:t>Error in b or c</a:t>
            </a:r>
            <a:endParaRPr lang="en-US" sz="32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>
                <a:cs typeface="+mn-cs"/>
              </a:rPr>
              <a:t>בדיקת קלט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he-IL" dirty="0"/>
              <a:t>כאשר אתם משתמשים ב-</a:t>
            </a:r>
            <a:r>
              <a:rPr lang="en-US" dirty="0" err="1"/>
              <a:t>scanf</a:t>
            </a:r>
            <a:r>
              <a:rPr lang="he-IL" dirty="0"/>
              <a:t> בתרגילי הבית, עליכם לוודא </a:t>
            </a:r>
            <a:r>
              <a:rPr lang="he-IL"/>
              <a:t>שהיא הצליחה. </a:t>
            </a:r>
            <a:r>
              <a:rPr lang="he-IL" dirty="0"/>
              <a:t>ניתן לעשות זאת באמצעות בדיקת ערך ההחזרה שלה:</a:t>
            </a:r>
          </a:p>
          <a:p>
            <a:pPr marL="914400" lvl="1" indent="-457200"/>
            <a:r>
              <a:rPr lang="he-IL" dirty="0"/>
              <a:t>למשל אם היא הייתה אמורה לקלוט 2 מספרים: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83568" y="3835280"/>
            <a:ext cx="4536132" cy="2012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01600" tIns="158400" rIns="201600" bIns="1584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",&amp;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d,&amp;n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)!=2){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(“Error”);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חוצץ הקלט </a:t>
            </a:r>
            <a:r>
              <a:rPr lang="en-US" dirty="0"/>
              <a:t>(Input Buffer)</a:t>
            </a:r>
            <a:endParaRPr lang="he-IL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מטרתנו כעת היא להבין כיצד עובדת קליטת קלט בעזרת </a:t>
            </a:r>
            <a:r>
              <a:rPr lang="en-US" sz="2800" dirty="0" err="1"/>
              <a:t>scanf</a:t>
            </a:r>
            <a:r>
              <a:rPr lang="he-IL" sz="2800" dirty="0"/>
              <a:t>. לצורך כך, עלינו להכיר מושג חדש: </a:t>
            </a:r>
            <a:r>
              <a:rPr lang="he-IL" sz="2800" b="1" dirty="0"/>
              <a:t>חוצץ הקלט</a:t>
            </a:r>
            <a:r>
              <a:rPr lang="he-IL" sz="2800" dirty="0"/>
              <a:t>.</a:t>
            </a:r>
          </a:p>
          <a:p>
            <a:pPr marL="0" indent="0">
              <a:buNone/>
            </a:pPr>
            <a:endParaRPr lang="he-IL" sz="2800" dirty="0"/>
          </a:p>
          <a:p>
            <a:r>
              <a:rPr lang="he-IL" sz="2800" dirty="0"/>
              <a:t>חוצץ הקלט הוא אזור זיכרון המתוחזק ע"י מערכת ההפעלה. תפקידו הוא לשמור את קלט המשתמש עד אשר הוא נקרא ע"י התוכנית (או עד שהתוכנית מסתיימת)</a:t>
            </a:r>
          </a:p>
          <a:p>
            <a:endParaRPr lang="he-IL" sz="2800" dirty="0"/>
          </a:p>
          <a:p>
            <a:r>
              <a:rPr lang="he-IL" sz="2800" dirty="0"/>
              <a:t>מערכת ההפעלה תפנה למשתמש (תחכה לקלט) רק כאשר החוצץ ריק. </a:t>
            </a:r>
            <a:r>
              <a:rPr lang="he-IL" sz="2800" b="1" dirty="0"/>
              <a:t>בתחילת התוכנית החוצץ תמיד ריק</a:t>
            </a:r>
            <a:r>
              <a:rPr lang="he-IL" sz="2800" dirty="0"/>
              <a:t>.</a:t>
            </a:r>
          </a:p>
          <a:p>
            <a:pPr marL="0" indent="0">
              <a:buNone/>
            </a:pPr>
            <a:endParaRPr lang="he-IL" sz="2800" dirty="0"/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400" dirty="0"/>
          </a:p>
          <a:p>
            <a:pPr marL="457200" lvl="1" indent="0">
              <a:buNone/>
            </a:pPr>
            <a:endParaRPr lang="he-I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1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78594" y="3076370"/>
            <a:ext cx="2571768" cy="92869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Input Buffer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71472" y="1714488"/>
            <a:ext cx="2571768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 dirty="0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/>
            <a:r>
              <a:rPr lang="he-IL" dirty="0">
                <a:solidFill>
                  <a:srgbClr val="438BC4"/>
                </a:solidFill>
                <a:latin typeface="Arial" charset="0"/>
                <a:cs typeface="Arial" charset="0"/>
              </a:rPr>
              <a:t>מה קורה אם נקליד שני מספרים?</a:t>
            </a:r>
            <a:endParaRPr lang="en-US" dirty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2643188" y="1427163"/>
            <a:ext cx="6500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3"/>
          <p:cNvGrpSpPr/>
          <p:nvPr/>
        </p:nvGrpSpPr>
        <p:grpSpPr>
          <a:xfrm>
            <a:off x="3357554" y="3000372"/>
            <a:ext cx="5357850" cy="1000132"/>
            <a:chOff x="3428992" y="2786058"/>
            <a:chExt cx="5357850" cy="1000132"/>
          </a:xfrm>
        </p:grpSpPr>
        <p:sp>
          <p:nvSpPr>
            <p:cNvPr id="20" name="TextBox 19"/>
            <p:cNvSpPr txBox="1"/>
            <p:nvPr/>
          </p:nvSpPr>
          <p:spPr>
            <a:xfrm>
              <a:off x="3428992" y="2786058"/>
              <a:ext cx="5357850" cy="10001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r" rtl="1"/>
              <a:r>
                <a:rPr lang="he-IL" sz="4400" dirty="0">
                  <a:solidFill>
                    <a:schemeClr val="lt1"/>
                  </a:solidFill>
                  <a:latin typeface="+mn-lt"/>
                  <a:cs typeface="+mn-cs"/>
                </a:rPr>
                <a:t>מערכת הפעלה</a:t>
              </a:r>
              <a:endParaRPr lang="en-US" sz="4400" dirty="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15" name="Picture 14" descr="oos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6248" y="2928934"/>
              <a:ext cx="758108" cy="7581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pic>
        <p:pic>
          <p:nvPicPr>
            <p:cNvPr id="16" name="Picture 15" descr="os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0430" y="2928934"/>
              <a:ext cx="648731" cy="7766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pic>
      </p:grpSp>
      <p:sp>
        <p:nvSpPr>
          <p:cNvPr id="21" name="TextBox 20"/>
          <p:cNvSpPr txBox="1"/>
          <p:nvPr/>
        </p:nvSpPr>
        <p:spPr>
          <a:xfrm>
            <a:off x="3357554" y="1571612"/>
            <a:ext cx="5357850" cy="10715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r" rtl="1"/>
            <a:r>
              <a:rPr lang="he-IL" sz="4400" dirty="0"/>
              <a:t>משתמש</a:t>
            </a:r>
            <a:endParaRPr lang="en-US" sz="4000" dirty="0"/>
          </a:p>
        </p:txBody>
      </p:sp>
      <p:pic>
        <p:nvPicPr>
          <p:cNvPr id="14" name="Picture 13" descr="keyboard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8992" y="1428736"/>
            <a:ext cx="1423873" cy="1423873"/>
          </a:xfrm>
          <a:prstGeom prst="rect">
            <a:avLst/>
          </a:prstGeom>
        </p:spPr>
      </p:pic>
      <p:pic>
        <p:nvPicPr>
          <p:cNvPr id="18" name="Picture 17" descr="person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29190" y="1643050"/>
            <a:ext cx="725869" cy="9455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57554" y="4500570"/>
            <a:ext cx="5357850" cy="1357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r" rtl="1"/>
            <a:r>
              <a:rPr lang="he-IL" sz="4400" dirty="0">
                <a:solidFill>
                  <a:schemeClr val="lt1"/>
                </a:solidFill>
                <a:latin typeface="+mn-lt"/>
                <a:cs typeface="+mn-cs"/>
              </a:rPr>
              <a:t>תוכנית</a:t>
            </a:r>
            <a:endParaRPr lang="en-US" sz="4400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8992" y="4572008"/>
            <a:ext cx="3643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s-AR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s-AR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(“%d”,&amp;num1);</a:t>
            </a:r>
          </a:p>
          <a:p>
            <a:pPr algn="l"/>
            <a:r>
              <a:rPr lang="es-AR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 rtl="0"/>
            <a:r>
              <a:rPr lang="es-AR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s-AR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(“%d”,&amp;num2);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Up Arrow 26"/>
          <p:cNvSpPr/>
          <p:nvPr/>
        </p:nvSpPr>
        <p:spPr>
          <a:xfrm flipV="1">
            <a:off x="5500694" y="3857628"/>
            <a:ext cx="1500198" cy="78581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2571736" y="4714884"/>
            <a:ext cx="857256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2571736" y="5072074"/>
            <a:ext cx="857256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571736" y="5429264"/>
            <a:ext cx="857256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flipV="1">
            <a:off x="5500694" y="2428868"/>
            <a:ext cx="1500198" cy="78581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 rot="10800000" flipV="1">
            <a:off x="6929454" y="3857628"/>
            <a:ext cx="1500198" cy="78581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 rot="10800000" flipV="1">
            <a:off x="6929454" y="2428868"/>
            <a:ext cx="1500198" cy="78581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42910" y="1714488"/>
            <a:ext cx="250033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sz="4800" dirty="0"/>
              <a:t>10   </a:t>
            </a:r>
            <a:r>
              <a:rPr lang="es-AR" sz="4800" dirty="0"/>
              <a:t>9</a:t>
            </a:r>
            <a:r>
              <a:rPr lang="es-AR" sz="4800" dirty="0">
                <a:sym typeface="Symbol"/>
              </a:rPr>
              <a:t></a:t>
            </a:r>
            <a:endParaRPr lang="en-US" sz="4800" dirty="0"/>
          </a:p>
        </p:txBody>
      </p:sp>
      <p:sp>
        <p:nvSpPr>
          <p:cNvPr id="28" name="Rectangle 27"/>
          <p:cNvSpPr/>
          <p:nvPr/>
        </p:nvSpPr>
        <p:spPr>
          <a:xfrm>
            <a:off x="571472" y="3071810"/>
            <a:ext cx="2571768" cy="92869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Input Buffer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1472" y="3240945"/>
            <a:ext cx="114300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sz="4800" dirty="0"/>
              <a:t>10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1604" y="3214686"/>
            <a:ext cx="1000132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sz="4800" dirty="0"/>
              <a:t> </a:t>
            </a:r>
            <a:r>
              <a:rPr lang="es-AR" sz="4800" dirty="0"/>
              <a:t>9</a:t>
            </a:r>
            <a:endParaRPr lang="en-US" sz="4800" dirty="0"/>
          </a:p>
        </p:txBody>
      </p:sp>
      <p:sp>
        <p:nvSpPr>
          <p:cNvPr id="40" name="TextBox 39"/>
          <p:cNvSpPr txBox="1"/>
          <p:nvPr/>
        </p:nvSpPr>
        <p:spPr>
          <a:xfrm>
            <a:off x="2357422" y="3214686"/>
            <a:ext cx="65246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s-AR" sz="4800" dirty="0">
                <a:sym typeface="Symbol"/>
              </a:rPr>
              <a:t></a:t>
            </a:r>
            <a:endParaRPr lang="en-US" sz="4800" dirty="0"/>
          </a:p>
        </p:txBody>
      </p:sp>
      <p:sp>
        <p:nvSpPr>
          <p:cNvPr id="41" name="Right Arrow 40"/>
          <p:cNvSpPr/>
          <p:nvPr/>
        </p:nvSpPr>
        <p:spPr>
          <a:xfrm>
            <a:off x="2571736" y="5786454"/>
            <a:ext cx="857256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6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500"/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5087E-6 L 0.49306 0.155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0" y="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91329E-6 L 0.42309 0.26451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0" y="1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27" grpId="0" animBg="1"/>
      <p:bldP spid="27" grpId="1" animBg="1"/>
      <p:bldP spid="27" grpId="2" animBg="1"/>
      <p:bldP spid="27" grpId="3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9" grpId="0" autoUpdateAnimBg="0"/>
      <p:bldP spid="39" grpId="1"/>
      <p:bldP spid="28" grpId="0" animBg="1"/>
      <p:bldP spid="29" grpId="0"/>
      <p:bldP spid="29" grpId="1"/>
      <p:bldP spid="29" grpId="2"/>
      <p:bldP spid="30" grpId="0"/>
      <p:bldP spid="30" grpId="1"/>
      <p:bldP spid="30" grpId="2"/>
      <p:bldP spid="40" grpId="0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43"/>
          <p:cNvSpPr/>
          <p:nvPr/>
        </p:nvSpPr>
        <p:spPr>
          <a:xfrm>
            <a:off x="1435680" y="3813550"/>
            <a:ext cx="1714512" cy="92869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Input Buffer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28728" y="2713731"/>
            <a:ext cx="1714512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/>
            <a:r>
              <a:rPr lang="he-IL" dirty="0">
                <a:solidFill>
                  <a:srgbClr val="438BC4"/>
                </a:solidFill>
                <a:latin typeface="Arial" charset="0"/>
                <a:cs typeface="Arial" charset="0"/>
              </a:rPr>
              <a:t>קלט שגוי</a:t>
            </a:r>
            <a:endParaRPr lang="en-US" dirty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3361050" y="3744962"/>
            <a:ext cx="5357850" cy="1000132"/>
            <a:chOff x="3428992" y="2786058"/>
            <a:chExt cx="5357850" cy="1000132"/>
          </a:xfrm>
        </p:grpSpPr>
        <p:sp>
          <p:nvSpPr>
            <p:cNvPr id="20" name="TextBox 19"/>
            <p:cNvSpPr txBox="1"/>
            <p:nvPr/>
          </p:nvSpPr>
          <p:spPr>
            <a:xfrm>
              <a:off x="3428992" y="2786058"/>
              <a:ext cx="5357850" cy="10001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r" rtl="1"/>
              <a:r>
                <a:rPr lang="he-IL" sz="4400" dirty="0">
                  <a:solidFill>
                    <a:schemeClr val="lt1"/>
                  </a:solidFill>
                  <a:latin typeface="+mn-lt"/>
                  <a:cs typeface="+mn-cs"/>
                </a:rPr>
                <a:t>מערכת הפעלה</a:t>
              </a:r>
              <a:endParaRPr lang="en-US" sz="4400" dirty="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15" name="Picture 14" descr="oos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6248" y="2928934"/>
              <a:ext cx="758108" cy="7581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pic>
        <p:pic>
          <p:nvPicPr>
            <p:cNvPr id="16" name="Picture 15" descr="os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0430" y="2928934"/>
              <a:ext cx="648731" cy="7766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pic>
      </p:grpSp>
      <p:sp>
        <p:nvSpPr>
          <p:cNvPr id="21" name="TextBox 20"/>
          <p:cNvSpPr txBox="1"/>
          <p:nvPr/>
        </p:nvSpPr>
        <p:spPr>
          <a:xfrm>
            <a:off x="3357554" y="2570855"/>
            <a:ext cx="5357850" cy="10715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r" rtl="1"/>
            <a:r>
              <a:rPr lang="he-IL" sz="4400" dirty="0"/>
              <a:t>משתמש</a:t>
            </a:r>
            <a:endParaRPr lang="en-US" sz="4000" dirty="0"/>
          </a:p>
        </p:txBody>
      </p:sp>
      <p:grpSp>
        <p:nvGrpSpPr>
          <p:cNvPr id="4" name="Group 22"/>
          <p:cNvGrpSpPr/>
          <p:nvPr/>
        </p:nvGrpSpPr>
        <p:grpSpPr>
          <a:xfrm>
            <a:off x="3357554" y="4879990"/>
            <a:ext cx="5357850" cy="1357322"/>
            <a:chOff x="3428992" y="3857628"/>
            <a:chExt cx="5357850" cy="1357322"/>
          </a:xfrm>
        </p:grpSpPr>
        <p:sp>
          <p:nvSpPr>
            <p:cNvPr id="19" name="TextBox 18"/>
            <p:cNvSpPr txBox="1"/>
            <p:nvPr/>
          </p:nvSpPr>
          <p:spPr>
            <a:xfrm>
              <a:off x="3428992" y="3857628"/>
              <a:ext cx="5357850" cy="13573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r" rtl="1"/>
              <a:r>
                <a:rPr lang="he-IL" sz="4400" dirty="0">
                  <a:solidFill>
                    <a:schemeClr val="lt1"/>
                  </a:solidFill>
                  <a:latin typeface="+mn-lt"/>
                  <a:cs typeface="+mn-cs"/>
                </a:rPr>
                <a:t>תוכנית</a:t>
              </a:r>
              <a:endParaRPr lang="en-US" sz="4400" dirty="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0430" y="3929066"/>
              <a:ext cx="3643338" cy="120032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s-AR" sz="2400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s-AR" sz="2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(“%d”,&amp;num1);</a:t>
              </a:r>
            </a:p>
            <a:p>
              <a:pPr algn="l"/>
              <a:r>
                <a:rPr lang="es-AR" sz="2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pPr algn="l"/>
              <a:r>
                <a:rPr lang="es-AR" sz="2400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s-AR" sz="2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(“%d”,&amp;num2);</a:t>
              </a:r>
              <a:endPara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7" name="Up Arrow 26"/>
          <p:cNvSpPr/>
          <p:nvPr/>
        </p:nvSpPr>
        <p:spPr>
          <a:xfrm flipV="1">
            <a:off x="5907184" y="4526023"/>
            <a:ext cx="582906" cy="58101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2571736" y="5094304"/>
            <a:ext cx="857256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2571736" y="5451494"/>
            <a:ext cx="857256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571736" y="5808684"/>
            <a:ext cx="857256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flipV="1">
            <a:off x="5884291" y="3353449"/>
            <a:ext cx="628692" cy="62609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 rot="10800000" flipV="1">
            <a:off x="7330057" y="4526023"/>
            <a:ext cx="655255" cy="54458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 rot="10800000" flipV="1">
            <a:off x="7370907" y="3381462"/>
            <a:ext cx="617292" cy="57150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428728" y="2713731"/>
            <a:ext cx="1714512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s-AR" sz="4800" dirty="0"/>
              <a:t>10</a:t>
            </a:r>
            <a:r>
              <a:rPr lang="es-AR" sz="4800" dirty="0">
                <a:sym typeface="Symbol"/>
              </a:rPr>
              <a:t></a:t>
            </a:r>
            <a:endParaRPr lang="en-US" sz="4800" dirty="0"/>
          </a:p>
        </p:txBody>
      </p:sp>
      <p:sp>
        <p:nvSpPr>
          <p:cNvPr id="44" name="Rectangle 43"/>
          <p:cNvSpPr/>
          <p:nvPr/>
        </p:nvSpPr>
        <p:spPr>
          <a:xfrm>
            <a:off x="1432224" y="3816400"/>
            <a:ext cx="1714512" cy="92869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Input Buffer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03662" y="3985535"/>
            <a:ext cx="114300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sz="4800" dirty="0"/>
              <a:t>10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0918" y="3959276"/>
            <a:ext cx="65246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s-AR" sz="4800" dirty="0">
                <a:sym typeface="Symbol"/>
              </a:rPr>
              <a:t></a:t>
            </a:r>
            <a:endParaRPr lang="en-US" sz="4800" dirty="0"/>
          </a:p>
        </p:txBody>
      </p:sp>
      <p:pic>
        <p:nvPicPr>
          <p:cNvPr id="30" name="Picture 29" descr="keyboard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8992" y="2427979"/>
            <a:ext cx="1423873" cy="1423873"/>
          </a:xfrm>
          <a:prstGeom prst="rect">
            <a:avLst/>
          </a:prstGeom>
        </p:spPr>
      </p:pic>
      <p:pic>
        <p:nvPicPr>
          <p:cNvPr id="31" name="Picture 30" descr="person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29190" y="2642293"/>
            <a:ext cx="725869" cy="945541"/>
          </a:xfrm>
          <a:prstGeom prst="rect">
            <a:avLst/>
          </a:prstGeom>
        </p:spPr>
      </p:pic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683568" y="1499895"/>
            <a:ext cx="8247860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1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he-IL" sz="2400" b="1" dirty="0">
                <a:solidFill>
                  <a:sysClr val="windowText" lastClr="000000"/>
                </a:solidFill>
                <a:latin typeface="Times New Roman" pitchFamily="18" charset="0"/>
              </a:rPr>
              <a:t>היות וחוצץ הקלט ריק, מערכת ההפעלה פונה ל-</a:t>
            </a:r>
            <a:r>
              <a:rPr lang="en-US" sz="2400" b="1" dirty="0" err="1">
                <a:solidFill>
                  <a:sysClr val="windowText" lastClr="000000"/>
                </a:solidFill>
                <a:latin typeface="Times New Roman" pitchFamily="18" charset="0"/>
              </a:rPr>
              <a:t>stdin</a:t>
            </a:r>
            <a:r>
              <a:rPr lang="he-IL" sz="2400" b="1" dirty="0">
                <a:solidFill>
                  <a:sysClr val="windowText" lastClr="000000"/>
                </a:solidFill>
                <a:latin typeface="Times New Roman" pitchFamily="18" charset="0"/>
              </a:rPr>
              <a:t> (במקרה הזה המקלדת) לקבלת קלט</a:t>
            </a: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683568" y="1495700"/>
            <a:ext cx="8247860" cy="9971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1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he-IL" sz="2400" b="1" dirty="0">
                <a:solidFill>
                  <a:sysClr val="windowText" lastClr="000000"/>
                </a:solidFill>
                <a:latin typeface="Times New Roman" pitchFamily="18" charset="0"/>
              </a:rPr>
              <a:t>ברגע שהמשתמש מקיש </a:t>
            </a:r>
            <a:r>
              <a:rPr lang="en-US" sz="2400" b="1" dirty="0">
                <a:solidFill>
                  <a:sysClr val="windowText" lastClr="000000"/>
                </a:solidFill>
                <a:latin typeface="Times New Roman" pitchFamily="18" charset="0"/>
              </a:rPr>
              <a:t>ENTER</a:t>
            </a:r>
            <a:r>
              <a:rPr lang="he-IL" sz="2400" b="1" dirty="0">
                <a:solidFill>
                  <a:sysClr val="windowText" lastClr="000000"/>
                </a:solidFill>
                <a:latin typeface="Times New Roman" pitchFamily="18" charset="0"/>
              </a:rPr>
              <a:t>, התווים נכנסים לחוצץ </a:t>
            </a:r>
          </a:p>
          <a:p>
            <a:pPr algn="ctr" rtl="1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he-IL" sz="2400" b="1" dirty="0">
                <a:solidFill>
                  <a:sysClr val="windowText" lastClr="000000"/>
                </a:solidFill>
                <a:latin typeface="Times New Roman" pitchFamily="18" charset="0"/>
              </a:rPr>
              <a:t>(כולל ה-</a:t>
            </a:r>
            <a:r>
              <a:rPr lang="en-US" sz="2400" b="1" dirty="0">
                <a:solidFill>
                  <a:sysClr val="windowText" lastClr="000000"/>
                </a:solidFill>
                <a:latin typeface="Times New Roman" pitchFamily="18" charset="0"/>
              </a:rPr>
              <a:t>ENTER</a:t>
            </a:r>
            <a:r>
              <a:rPr lang="he-IL" sz="2400" b="1" dirty="0">
                <a:solidFill>
                  <a:sysClr val="windowText" lastClr="000000"/>
                </a:solidFill>
                <a:latin typeface="Times New Roman" pitchFamily="18" charset="0"/>
              </a:rPr>
              <a:t>!)</a:t>
            </a: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686071" y="1495700"/>
            <a:ext cx="8247860" cy="9971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1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he-IL" sz="2400" b="1" dirty="0">
                <a:solidFill>
                  <a:sysClr val="windowText" lastClr="000000"/>
                </a:solidFill>
                <a:latin typeface="Times New Roman" pitchFamily="18" charset="0"/>
              </a:rPr>
              <a:t>כאשר יש נתונים בחוצץ, קוראים ממנו את הנתונים לפי הסדר ככל</a:t>
            </a:r>
          </a:p>
          <a:p>
            <a:pPr algn="ctr" rtl="1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he-IL" sz="2400" b="1" dirty="0">
                <a:solidFill>
                  <a:sysClr val="windowText" lastClr="000000"/>
                </a:solidFill>
                <a:latin typeface="Times New Roman" pitchFamily="18" charset="0"/>
              </a:rPr>
              <a:t> שניתן, כל עוד הם מתאימים לטיפוס המבוקש </a:t>
            </a: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681065" y="1495700"/>
            <a:ext cx="8247860" cy="9971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1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he-IL" sz="2400" b="1" dirty="0">
                <a:solidFill>
                  <a:sysClr val="windowText" lastClr="000000"/>
                </a:solidFill>
                <a:latin typeface="Times New Roman" pitchFamily="18" charset="0"/>
              </a:rPr>
              <a:t>החוצץ אינו ריק! אולם </a:t>
            </a:r>
            <a:r>
              <a:rPr lang="en-US" sz="24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sz="24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sz="2400" b="1" dirty="0">
                <a:solidFill>
                  <a:sysClr val="windowText" lastClr="000000"/>
                </a:solidFill>
                <a:latin typeface="Times New Roman" pitchFamily="18" charset="0"/>
              </a:rPr>
              <a:t>מדלגת על רווחים לבנים (רווח,</a:t>
            </a:r>
          </a:p>
          <a:p>
            <a:pPr algn="ctr" rtl="1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he-IL" sz="2400" b="1" dirty="0">
                <a:solidFill>
                  <a:sysClr val="windowText" lastClr="000000"/>
                </a:solidFill>
                <a:latin typeface="Times New Roman" pitchFamily="18" charset="0"/>
              </a:rPr>
              <a:t> </a:t>
            </a:r>
            <a:r>
              <a:rPr lang="he-IL" sz="2400" b="1" dirty="0" err="1">
                <a:solidFill>
                  <a:sysClr val="windowText" lastClr="000000"/>
                </a:solidFill>
                <a:latin typeface="Times New Roman" pitchFamily="18" charset="0"/>
              </a:rPr>
              <a:t>טאב</a:t>
            </a:r>
            <a:r>
              <a:rPr lang="he-IL" sz="2400" b="1" dirty="0">
                <a:solidFill>
                  <a:sysClr val="windowText" lastClr="000000"/>
                </a:solidFill>
                <a:latin typeface="Times New Roman" pitchFamily="18" charset="0"/>
              </a:rPr>
              <a:t>, וכו'), פרט למקרים שנקלטים תווים או מחרוזות (</a:t>
            </a:r>
            <a:r>
              <a:rPr lang="en-US" sz="2400" b="1" dirty="0">
                <a:solidFill>
                  <a:sysClr val="windowText" lastClr="000000"/>
                </a:solidFill>
                <a:latin typeface="Times New Roman" pitchFamily="18" charset="0"/>
              </a:rPr>
              <a:t>%c</a:t>
            </a:r>
            <a:r>
              <a:rPr lang="he-IL" sz="2400" b="1" dirty="0">
                <a:solidFill>
                  <a:sysClr val="windowText" lastClr="000000"/>
                </a:solidFill>
                <a:latin typeface="Times New Roman" pitchFamily="18" charset="0"/>
              </a:rPr>
              <a:t> או </a:t>
            </a:r>
            <a:r>
              <a:rPr lang="en-US" sz="2400" b="1" dirty="0">
                <a:solidFill>
                  <a:sysClr val="windowText" lastClr="000000"/>
                </a:solidFill>
                <a:latin typeface="Times New Roman" pitchFamily="18" charset="0"/>
              </a:rPr>
              <a:t>%s</a:t>
            </a:r>
            <a:r>
              <a:rPr lang="he-IL" sz="2400" b="1" dirty="0">
                <a:solidFill>
                  <a:sysClr val="windowText" lastClr="000000"/>
                </a:solidFill>
                <a:latin typeface="Times New Roman" pitchFamily="18" charset="0"/>
              </a:rPr>
              <a:t>) 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428728" y="2709447"/>
            <a:ext cx="1714512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4800" dirty="0">
                <a:solidFill>
                  <a:prstClr val="black"/>
                </a:solidFill>
                <a:sym typeface="Symbol"/>
              </a:rPr>
              <a:t>a6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30798" y="3819014"/>
            <a:ext cx="1714512" cy="975969"/>
            <a:chOff x="318252" y="5107040"/>
            <a:chExt cx="1714512" cy="975969"/>
          </a:xfrm>
        </p:grpSpPr>
        <p:sp>
          <p:nvSpPr>
            <p:cNvPr id="50" name="Rectangle 49"/>
            <p:cNvSpPr/>
            <p:nvPr/>
          </p:nvSpPr>
          <p:spPr>
            <a:xfrm>
              <a:off x="318252" y="5107040"/>
              <a:ext cx="1714512" cy="9286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Input Buffer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4068" y="5252012"/>
              <a:ext cx="1545644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AR" sz="4800" dirty="0">
                  <a:solidFill>
                    <a:prstClr val="black"/>
                  </a:solidFill>
                  <a:sym typeface="Symbol"/>
                </a:rPr>
                <a:t>a6</a:t>
              </a:r>
              <a:endParaRPr lang="en-US" sz="4800" dirty="0"/>
            </a:p>
          </p:txBody>
        </p:sp>
      </p:grp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212572" y="1484784"/>
            <a:ext cx="8823924" cy="9971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1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he-IL" sz="2400" b="1" dirty="0">
                <a:solidFill>
                  <a:sysClr val="windowText" lastClr="000000"/>
                </a:solidFill>
                <a:latin typeface="Times New Roman" pitchFamily="18" charset="0"/>
              </a:rPr>
              <a:t>כאשר הנתון הבא בתור אינו מתאים לטיפוס המבוקש</a:t>
            </a:r>
          </a:p>
          <a:p>
            <a:pPr algn="ctr" rtl="1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he-IL" sz="2400" b="1" dirty="0">
                <a:solidFill>
                  <a:sysClr val="windowText" lastClr="000000"/>
                </a:solidFill>
                <a:latin typeface="Times New Roman" pitchFamily="18" charset="0"/>
              </a:rPr>
              <a:t>הקריאה נכשלת (התוכן של המשתנה נשאר כשהיה והנתון נשאר בחוצץ)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2571736" y="6161916"/>
            <a:ext cx="857256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5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500"/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41944 0.1111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72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27" grpId="0" animBg="1"/>
      <p:bldP spid="27" grpId="1" animBg="1"/>
      <p:bldP spid="27" grpId="2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utoUpdateAnimBg="0"/>
      <p:bldP spid="39" grpId="1"/>
      <p:bldP spid="44" grpId="0" animBg="1"/>
      <p:bldP spid="45" grpId="0"/>
      <p:bldP spid="45" grpId="1"/>
      <p:bldP spid="45" grpId="2"/>
      <p:bldP spid="46" grpId="0"/>
      <p:bldP spid="46" grpId="1"/>
      <p:bldP spid="35" grpId="0" animBg="1"/>
      <p:bldP spid="40" grpId="0" animBg="1"/>
      <p:bldP spid="41" grpId="0" animBg="1"/>
      <p:bldP spid="43" grpId="0" animBg="1"/>
      <p:bldP spid="48" grpId="0" animBg="1"/>
      <p:bldP spid="52" grpId="0" animBg="1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he-IL" dirty="0"/>
              <a:t>התקני הקלט והפלט הסטנדרטיים</a:t>
            </a:r>
            <a:endParaRPr lang="en-US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379387"/>
          </a:xfrm>
          <a:noFill/>
        </p:spPr>
        <p:txBody>
          <a:bodyPr>
            <a:spAutoFit/>
          </a:bodyPr>
          <a:lstStyle/>
          <a:p>
            <a:pPr algn="r" rt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he-IL" sz="2400" dirty="0"/>
              <a:t>באופן רגיל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he-IL" sz="2000" dirty="0"/>
              <a:t>קלט סטנדרטי (</a:t>
            </a:r>
            <a:r>
              <a:rPr lang="en-US" sz="2000" dirty="0" err="1"/>
              <a:t>scanf</a:t>
            </a:r>
            <a:r>
              <a:rPr lang="he-IL" sz="2000" dirty="0"/>
              <a:t>): מגיע מהמקלדת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he-IL" sz="2000" dirty="0"/>
              <a:t>פלט סטנדרטי (</a:t>
            </a:r>
            <a:r>
              <a:rPr lang="en-US" sz="2000" dirty="0" err="1"/>
              <a:t>printf</a:t>
            </a:r>
            <a:r>
              <a:rPr lang="he-IL" sz="2000" dirty="0"/>
              <a:t>): מגיע למסך</a:t>
            </a:r>
          </a:p>
          <a:p>
            <a:pPr algn="r" rt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he-IL" sz="2400" dirty="0"/>
              <a:t>עם </a:t>
            </a:r>
            <a:r>
              <a:rPr lang="en-US" sz="2400" dirty="0"/>
              <a:t>redirection</a:t>
            </a:r>
            <a:r>
              <a:rPr lang="he-IL" sz="2400" dirty="0"/>
              <a:t> (כמו שנלמד בתרגול 1) </a:t>
            </a:r>
          </a:p>
          <a:p>
            <a:pPr algn="l" rtl="0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dirty="0"/>
              <a:t>hw0q1.exe &lt; input.txt &gt; output.txt</a:t>
            </a:r>
            <a:endParaRPr lang="he-IL" sz="2400" dirty="0"/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he-IL" sz="2000" dirty="0"/>
              <a:t>קלט סטנדרטי (</a:t>
            </a:r>
            <a:r>
              <a:rPr lang="en-US" sz="2000" dirty="0" err="1"/>
              <a:t>scanf</a:t>
            </a:r>
            <a:r>
              <a:rPr lang="he-IL" sz="2000" dirty="0"/>
              <a:t>): מהקובץ </a:t>
            </a:r>
            <a:r>
              <a:rPr lang="en-US" sz="2000" dirty="0"/>
              <a:t>input.txt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he-IL" sz="2000" dirty="0"/>
              <a:t>פלט סטנדרטי (</a:t>
            </a:r>
            <a:r>
              <a:rPr lang="en-US" sz="2000" dirty="0" err="1"/>
              <a:t>printf</a:t>
            </a:r>
            <a:r>
              <a:rPr lang="he-IL" sz="2000" dirty="0"/>
              <a:t>): לקובץ </a:t>
            </a:r>
            <a:r>
              <a:rPr lang="en-US" sz="2000" dirty="0"/>
              <a:t>output.txt</a:t>
            </a:r>
            <a:r>
              <a:rPr lang="he-IL" sz="2000" dirty="0"/>
              <a:t>.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12826" y="5157192"/>
            <a:ext cx="6696744" cy="11521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2400" dirty="0"/>
              <a:t>התוכנית </a:t>
            </a:r>
            <a:r>
              <a:rPr lang="he-IL" sz="2400" u="sng" dirty="0"/>
              <a:t>איננה יודעת</a:t>
            </a:r>
            <a:r>
              <a:rPr lang="he-IL" sz="2400" dirty="0"/>
              <a:t> בזמן הרצתה </a:t>
            </a:r>
            <a:br>
              <a:rPr lang="en-US" sz="2400" dirty="0"/>
            </a:br>
            <a:r>
              <a:rPr lang="he-IL" sz="2400" dirty="0"/>
              <a:t>לאן מקושרים הקלט והפלט הסטנדרטים. </a:t>
            </a:r>
            <a:br>
              <a:rPr lang="en-US" sz="2400" dirty="0"/>
            </a:br>
            <a:r>
              <a:rPr lang="he-IL" sz="2400" dirty="0"/>
              <a:t>זהו תפקידה של מערכת ההפעלה.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654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קריאה מקובץ והקבוע </a:t>
            </a:r>
            <a:r>
              <a:rPr lang="en-US" dirty="0"/>
              <a:t>EOF</a:t>
            </a:r>
            <a:endParaRPr lang="he-IL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he-IL" sz="2400" dirty="0"/>
              <a:t>כאשר קוראים מקובץ, הקלט יכול </a:t>
            </a:r>
            <a:r>
              <a:rPr lang="he-IL" sz="2400" b="1" dirty="0" err="1"/>
              <a:t>להגמר</a:t>
            </a:r>
            <a:r>
              <a:rPr lang="he-IL" sz="2400" dirty="0"/>
              <a:t> (לא יכול לקרות בקלט ממקלדת). </a:t>
            </a:r>
          </a:p>
          <a:p>
            <a:r>
              <a:rPr lang="he-IL" sz="2400" dirty="0"/>
              <a:t>במקרה כזה, </a:t>
            </a:r>
            <a:r>
              <a:rPr lang="en-US" sz="2400" dirty="0" err="1"/>
              <a:t>scanf</a:t>
            </a:r>
            <a:r>
              <a:rPr lang="he-IL" sz="2400" dirty="0"/>
              <a:t> מחזירה את הקבוע </a:t>
            </a:r>
            <a:r>
              <a:rPr lang="en-US" sz="2400" dirty="0"/>
              <a:t>EOF</a:t>
            </a:r>
            <a:r>
              <a:rPr lang="he-IL" sz="2400" dirty="0"/>
              <a:t> </a:t>
            </a:r>
            <a:r>
              <a:rPr lang="en-US" sz="2400" dirty="0"/>
              <a:t>(End Of File)</a:t>
            </a:r>
            <a:r>
              <a:rPr lang="he-IL" sz="2400" dirty="0"/>
              <a:t>. 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07504" y="2924944"/>
            <a:ext cx="4968552" cy="2012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01600" tIns="158400" rIns="201600" bIns="1584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",&amp;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d,&amp;n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)==EOF){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(“No input”);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5" y="5157192"/>
            <a:ext cx="856895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spcBef>
                <a:spcPct val="20000"/>
              </a:spcBef>
              <a:buFont typeface="Arial" pitchFamily="34" charset="0"/>
              <a:buChar char="•"/>
            </a:pPr>
            <a:r>
              <a:rPr lang="he-IL" sz="2400" dirty="0">
                <a:solidFill>
                  <a:prstClr val="black"/>
                </a:solidFill>
              </a:rPr>
              <a:t>כאשר הקלט מגיע מהמקלדת, ניתן להכניס סימן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he-IL" sz="2400" dirty="0">
                <a:solidFill>
                  <a:prstClr val="black"/>
                </a:solidFill>
              </a:rPr>
              <a:t> מלאכותי בקלט באמצעות לחיצה על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Ctrl+Z</a:t>
            </a:r>
            <a:r>
              <a:rPr lang="he-IL" sz="2400" dirty="0">
                <a:solidFill>
                  <a:prstClr val="black"/>
                </a:solidFill>
              </a:rPr>
              <a:t> במקלדת (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Ctrl+D</a:t>
            </a:r>
            <a:r>
              <a:rPr lang="he-IL" sz="2400">
                <a:solidFill>
                  <a:prstClr val="black"/>
                </a:solidFill>
              </a:rPr>
              <a:t> במק). </a:t>
            </a:r>
            <a:r>
              <a:rPr lang="he-IL" sz="2400" b="1" dirty="0">
                <a:solidFill>
                  <a:prstClr val="black"/>
                </a:solidFill>
              </a:rPr>
              <a:t>שימו לב! יש ללחוץ על </a:t>
            </a:r>
            <a:r>
              <a:rPr lang="en-US" sz="2400" b="1" dirty="0" err="1">
                <a:solidFill>
                  <a:prstClr val="black"/>
                </a:solidFill>
              </a:rPr>
              <a:t>Ctrl+Z</a:t>
            </a:r>
            <a:r>
              <a:rPr lang="he-IL" sz="2400" b="1" dirty="0">
                <a:solidFill>
                  <a:prstClr val="black"/>
                </a:solidFill>
              </a:rPr>
              <a:t> </a:t>
            </a:r>
            <a:r>
              <a:rPr lang="he-IL" sz="2400" b="1" u="sng" dirty="0">
                <a:solidFill>
                  <a:prstClr val="black"/>
                </a:solidFill>
              </a:rPr>
              <a:t>בשורה חדשה</a:t>
            </a:r>
            <a:r>
              <a:rPr lang="he-IL" sz="2400" b="1" dirty="0">
                <a:solidFill>
                  <a:prstClr val="black"/>
                </a:solidFill>
              </a:rPr>
              <a:t> במסך על מנת </a:t>
            </a:r>
            <a:r>
              <a:rPr lang="he-IL" sz="2400" b="1" dirty="0" err="1">
                <a:solidFill>
                  <a:prstClr val="black"/>
                </a:solidFill>
              </a:rPr>
              <a:t>שיקלט</a:t>
            </a:r>
            <a:r>
              <a:rPr lang="he-IL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he-IL" sz="2400" b="1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9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אופרטורים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7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he-IL" dirty="0"/>
              <a:t>אופרטורים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0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/>
              <a:t>מבוא למדעי המחשב מ' - תירגול 2</a:t>
            </a:r>
            <a:endParaRPr lang="en-US" dirty="0"/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1187450" y="1916113"/>
            <a:ext cx="6985000" cy="32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algn="r" rtl="1">
              <a:spcBef>
                <a:spcPct val="80000"/>
              </a:spcBef>
              <a:buFontTx/>
              <a:buChar char="•"/>
              <a:tabLst>
                <a:tab pos="6996113" algn="l"/>
              </a:tabLst>
            </a:pPr>
            <a:r>
              <a:rPr lang="he-IL" sz="2400" dirty="0">
                <a:latin typeface="Times New Roman" pitchFamily="18" charset="0"/>
              </a:rPr>
              <a:t>אופרטור הוא פעולה של </a:t>
            </a:r>
            <a:r>
              <a:rPr lang="en-US" sz="2400" dirty="0">
                <a:latin typeface="Times New Roman" pitchFamily="18" charset="0"/>
              </a:rPr>
              <a:t>C</a:t>
            </a:r>
            <a:r>
              <a:rPr lang="he-IL" sz="2400" dirty="0">
                <a:latin typeface="Times New Roman" pitchFamily="18" charset="0"/>
              </a:rPr>
              <a:t>, המקבלת ערך יחיד או זוג ערכים, ומחזירה ערך כלשהו.</a:t>
            </a:r>
          </a:p>
          <a:p>
            <a:pPr marL="355600" indent="-355600" algn="r" rtl="1">
              <a:spcBef>
                <a:spcPct val="110000"/>
              </a:spcBef>
              <a:buFontTx/>
              <a:buChar char="•"/>
              <a:tabLst>
                <a:tab pos="6996113" algn="l"/>
              </a:tabLst>
            </a:pPr>
            <a:r>
              <a:rPr lang="he-IL" sz="2400" dirty="0">
                <a:latin typeface="Times New Roman" pitchFamily="18" charset="0"/>
              </a:rPr>
              <a:t>אופרטור אונארי (</a:t>
            </a:r>
            <a:r>
              <a:rPr lang="en-US" sz="2400" dirty="0">
                <a:latin typeface="Times New Roman" pitchFamily="18" charset="0"/>
              </a:rPr>
              <a:t>unary operator</a:t>
            </a:r>
            <a:r>
              <a:rPr lang="he-IL" sz="2400" dirty="0">
                <a:latin typeface="Times New Roman" pitchFamily="18" charset="0"/>
              </a:rPr>
              <a:t>) מקבל ערך יחיד.</a:t>
            </a:r>
          </a:p>
          <a:p>
            <a:pPr marL="355600" indent="-355600" algn="r" rtl="1">
              <a:spcBef>
                <a:spcPct val="40000"/>
              </a:spcBef>
              <a:buFontTx/>
              <a:buChar char="•"/>
              <a:tabLst>
                <a:tab pos="6996113" algn="l"/>
              </a:tabLst>
            </a:pPr>
            <a:r>
              <a:rPr lang="he-IL" sz="2400" dirty="0">
                <a:latin typeface="Times New Roman" pitchFamily="18" charset="0"/>
              </a:rPr>
              <a:t>אופרטור בינארי </a:t>
            </a:r>
            <a:r>
              <a:rPr lang="en-US" sz="2400" dirty="0">
                <a:latin typeface="Times New Roman" pitchFamily="18" charset="0"/>
              </a:rPr>
              <a:t>(binary operator)</a:t>
            </a:r>
            <a:r>
              <a:rPr lang="he-IL" sz="2400" dirty="0">
                <a:latin typeface="Times New Roman" pitchFamily="18" charset="0"/>
              </a:rPr>
              <a:t> מקבל זוג ערכים.</a:t>
            </a:r>
          </a:p>
          <a:p>
            <a:pPr marL="355600" indent="-355600" algn="r" rtl="1">
              <a:spcBef>
                <a:spcPct val="110000"/>
              </a:spcBef>
              <a:buFontTx/>
              <a:buChar char="•"/>
              <a:tabLst>
                <a:tab pos="6996113" algn="l"/>
              </a:tabLst>
            </a:pPr>
            <a:r>
              <a:rPr lang="he-IL" sz="2400" dirty="0">
                <a:latin typeface="Times New Roman" pitchFamily="18" charset="0"/>
              </a:rPr>
              <a:t>ישנם מספר אופרטורים המשנים את הערכים שהם מקבלים. השפעה זו נקראת </a:t>
            </a:r>
            <a:r>
              <a:rPr lang="he-IL" sz="2400" u="sng" dirty="0">
                <a:latin typeface="Times New Roman" pitchFamily="18" charset="0"/>
              </a:rPr>
              <a:t>תוצאת לוואי</a:t>
            </a:r>
            <a:r>
              <a:rPr lang="he-IL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(side-effect)</a:t>
            </a:r>
            <a:r>
              <a:rPr lang="he-IL" sz="2400" dirty="0">
                <a:latin typeface="Times New Roman" pitchFamily="18" charset="0"/>
              </a:rPr>
              <a:t> של האופרטור.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942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תוכנייה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קלט</a:t>
            </a:r>
          </a:p>
          <a:p>
            <a:r>
              <a:rPr lang="he-IL" dirty="0"/>
              <a:t>טיפוסי משתנים</a:t>
            </a:r>
          </a:p>
          <a:p>
            <a:r>
              <a:rPr lang="he-IL" dirty="0"/>
              <a:t>המרת טיפוסים</a:t>
            </a:r>
            <a:endParaRPr lang="en-US" dirty="0"/>
          </a:p>
          <a:p>
            <a:r>
              <a:rPr lang="he-IL" dirty="0"/>
              <a:t>טיפוס </a:t>
            </a:r>
            <a:r>
              <a:rPr lang="en-US" dirty="0"/>
              <a:t>char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he-IL" dirty="0"/>
              <a:t>אופרטורים </a:t>
            </a:r>
            <a:r>
              <a:rPr lang="he-IL" dirty="0" err="1"/>
              <a:t>בינאריים</a:t>
            </a:r>
            <a:endParaRPr lang="en-US" dirty="0"/>
          </a:p>
        </p:txBody>
      </p:sp>
      <p:sp>
        <p:nvSpPr>
          <p:cNvPr id="49154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graphicFrame>
        <p:nvGraphicFramePr>
          <p:cNvPr id="798724" name="Group 4"/>
          <p:cNvGraphicFramePr>
            <a:graphicFrameLocks noGrp="1"/>
          </p:cNvGraphicFramePr>
          <p:nvPr>
            <p:ph sz="quarter" idx="1"/>
          </p:nvPr>
        </p:nvGraphicFramePr>
        <p:xfrm>
          <a:off x="334963" y="2209800"/>
          <a:ext cx="8504237" cy="504825"/>
        </p:xfrm>
        <a:graphic>
          <a:graphicData uri="http://schemas.openxmlformats.org/drawingml/2006/table">
            <a:tbl>
              <a:tblPr/>
              <a:tblGrid>
                <a:gridCol w="170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a+b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10201" marR="1102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a-b</a:t>
                      </a:r>
                    </a:p>
                  </a:txBody>
                  <a:tcPr marL="110201" marR="110201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a*b</a:t>
                      </a:r>
                    </a:p>
                  </a:txBody>
                  <a:tcPr marL="110201" marR="110201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a/b</a:t>
                      </a:r>
                    </a:p>
                  </a:txBody>
                  <a:tcPr marL="110201" marR="110201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a%b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10201" marR="110201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1403350" y="1628775"/>
            <a:ext cx="698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algn="r" rtl="1">
              <a:spcBef>
                <a:spcPct val="50000"/>
              </a:spcBef>
              <a:buFontTx/>
              <a:buChar char="•"/>
              <a:tabLst>
                <a:tab pos="6996113" algn="l"/>
              </a:tabLst>
            </a:pPr>
            <a:r>
              <a:rPr lang="he-IL" sz="2400" dirty="0">
                <a:latin typeface="Times New Roman" pitchFamily="18" charset="0"/>
              </a:rPr>
              <a:t>פעולות חשבון:</a:t>
            </a:r>
          </a:p>
        </p:txBody>
      </p:sp>
      <p:graphicFrame>
        <p:nvGraphicFramePr>
          <p:cNvPr id="798738" name="Group 18"/>
          <p:cNvGraphicFramePr>
            <a:graphicFrameLocks noGrp="1"/>
          </p:cNvGraphicFramePr>
          <p:nvPr/>
        </p:nvGraphicFramePr>
        <p:xfrm>
          <a:off x="900113" y="3427413"/>
          <a:ext cx="7056437" cy="504825"/>
        </p:xfrm>
        <a:graphic>
          <a:graphicData uri="http://schemas.openxmlformats.org/drawingml/2006/table">
            <a:tbl>
              <a:tblPr/>
              <a:tblGrid>
                <a:gridCol w="117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a==b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a!=b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a&lt;b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a&gt;b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a&lt;=b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a&gt;=b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88" name="Text Box 34"/>
          <p:cNvSpPr txBox="1">
            <a:spLocks noChangeArrowheads="1"/>
          </p:cNvSpPr>
          <p:nvPr/>
        </p:nvSpPr>
        <p:spPr bwMode="auto">
          <a:xfrm>
            <a:off x="1403350" y="2852738"/>
            <a:ext cx="698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algn="r" rtl="1">
              <a:spcBef>
                <a:spcPct val="50000"/>
              </a:spcBef>
              <a:buFontTx/>
              <a:buChar char="•"/>
              <a:tabLst>
                <a:tab pos="6996113" algn="l"/>
              </a:tabLst>
            </a:pPr>
            <a:r>
              <a:rPr lang="he-IL" sz="2400" dirty="0">
                <a:latin typeface="Times New Roman" pitchFamily="18" charset="0"/>
              </a:rPr>
              <a:t>השוואות:</a:t>
            </a:r>
          </a:p>
        </p:txBody>
      </p:sp>
      <p:sp>
        <p:nvSpPr>
          <p:cNvPr id="49189" name="Text Box 35"/>
          <p:cNvSpPr txBox="1">
            <a:spLocks noChangeArrowheads="1"/>
          </p:cNvSpPr>
          <p:nvPr/>
        </p:nvSpPr>
        <p:spPr bwMode="auto">
          <a:xfrm>
            <a:off x="1403350" y="4364038"/>
            <a:ext cx="698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algn="r" rtl="1">
              <a:spcBef>
                <a:spcPct val="50000"/>
              </a:spcBef>
              <a:buFontTx/>
              <a:buChar char="•"/>
              <a:tabLst>
                <a:tab pos="6996113" algn="l"/>
              </a:tabLst>
            </a:pPr>
            <a:r>
              <a:rPr lang="he-IL" sz="2400" dirty="0">
                <a:latin typeface="Times New Roman" pitchFamily="18" charset="0"/>
              </a:rPr>
              <a:t>פעולות לוגיות:</a:t>
            </a:r>
          </a:p>
        </p:txBody>
      </p:sp>
      <p:graphicFrame>
        <p:nvGraphicFramePr>
          <p:cNvPr id="798756" name="Group 36"/>
          <p:cNvGraphicFramePr>
            <a:graphicFrameLocks noGrp="1"/>
          </p:cNvGraphicFramePr>
          <p:nvPr/>
        </p:nvGraphicFramePr>
        <p:xfrm>
          <a:off x="900113" y="4364038"/>
          <a:ext cx="2879725" cy="504825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 &amp;&amp;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 ||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98" name="Text Box 44"/>
          <p:cNvSpPr txBox="1">
            <a:spLocks noChangeArrowheads="1"/>
          </p:cNvSpPr>
          <p:nvPr/>
        </p:nvSpPr>
        <p:spPr bwMode="auto">
          <a:xfrm>
            <a:off x="1403350" y="5275263"/>
            <a:ext cx="698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algn="r" rtl="1">
              <a:spcBef>
                <a:spcPct val="50000"/>
              </a:spcBef>
              <a:buFontTx/>
              <a:buChar char="•"/>
              <a:tabLst>
                <a:tab pos="6996113" algn="l"/>
              </a:tabLst>
            </a:pPr>
            <a:r>
              <a:rPr lang="he-IL" sz="2400" dirty="0">
                <a:latin typeface="Times New Roman" pitchFamily="18" charset="0"/>
              </a:rPr>
              <a:t>השמות:</a:t>
            </a:r>
          </a:p>
        </p:txBody>
      </p:sp>
      <p:graphicFrame>
        <p:nvGraphicFramePr>
          <p:cNvPr id="798765" name="Group 45"/>
          <p:cNvGraphicFramePr>
            <a:graphicFrameLocks noGrp="1"/>
          </p:cNvGraphicFramePr>
          <p:nvPr/>
        </p:nvGraphicFramePr>
        <p:xfrm>
          <a:off x="900113" y="5300663"/>
          <a:ext cx="5880100" cy="504825"/>
        </p:xfrm>
        <a:graphic>
          <a:graphicData uri="http://schemas.openxmlformats.org/drawingml/2006/table">
            <a:tbl>
              <a:tblPr/>
              <a:tblGrid>
                <a:gridCol w="117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a=b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a+=b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a-=b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a*=b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a/=b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817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he-IL" dirty="0"/>
              <a:t>אופרטורים </a:t>
            </a:r>
            <a:r>
              <a:rPr lang="he-IL" dirty="0" err="1"/>
              <a:t>אונאריים</a:t>
            </a:r>
            <a:endParaRPr lang="en-US" dirty="0"/>
          </a:p>
        </p:txBody>
      </p:sp>
      <p:sp>
        <p:nvSpPr>
          <p:cNvPr id="50178" name="מציין מיקום של כותרת תחתונה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graphicFrame>
        <p:nvGraphicFramePr>
          <p:cNvPr id="741380" name="Group 4"/>
          <p:cNvGraphicFramePr>
            <a:graphicFrameLocks noGrp="1"/>
          </p:cNvGraphicFramePr>
          <p:nvPr>
            <p:ph sz="quarter" idx="1"/>
          </p:nvPr>
        </p:nvGraphicFramePr>
        <p:xfrm>
          <a:off x="464344" y="3657600"/>
          <a:ext cx="8504238" cy="542925"/>
        </p:xfrm>
        <a:graphic>
          <a:graphicData uri="http://schemas.openxmlformats.org/drawingml/2006/table">
            <a:tbl>
              <a:tblPr/>
              <a:tblGrid>
                <a:gridCol w="213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a++</a:t>
                      </a:r>
                    </a:p>
                  </a:txBody>
                  <a:tcPr marL="122737" marR="122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a--</a:t>
                      </a:r>
                    </a:p>
                  </a:txBody>
                  <a:tcPr marL="122737" marR="122737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++a</a:t>
                      </a:r>
                    </a:p>
                  </a:txBody>
                  <a:tcPr marL="122737" marR="122737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--a</a:t>
                      </a:r>
                    </a:p>
                  </a:txBody>
                  <a:tcPr marL="122737" marR="122737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3059113" y="1660525"/>
            <a:ext cx="50419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algn="r" rtl="1">
              <a:spcBef>
                <a:spcPct val="50000"/>
              </a:spcBef>
              <a:buFontTx/>
              <a:buChar char="•"/>
              <a:tabLst>
                <a:tab pos="6800850" algn="l"/>
                <a:tab pos="6996113" algn="l"/>
              </a:tabLst>
            </a:pPr>
            <a:r>
              <a:rPr lang="he-IL" sz="2400" dirty="0">
                <a:latin typeface="Times New Roman" pitchFamily="18" charset="0"/>
              </a:rPr>
              <a:t>מינוס מתמטי: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-a</a:t>
            </a:r>
          </a:p>
          <a:p>
            <a:pPr marL="355600" indent="-355600" algn="r" rtl="1">
              <a:spcBef>
                <a:spcPct val="50000"/>
              </a:spcBef>
              <a:buFontTx/>
              <a:buChar char="•"/>
              <a:tabLst>
                <a:tab pos="6800850" algn="l"/>
                <a:tab pos="6996113" algn="l"/>
              </a:tabLst>
            </a:pPr>
            <a:r>
              <a:rPr lang="en-US" sz="2400" dirty="0">
                <a:latin typeface="Times New Roman" pitchFamily="18" charset="0"/>
              </a:rPr>
              <a:t>casting</a:t>
            </a:r>
            <a:r>
              <a:rPr lang="he-IL" sz="2400" dirty="0">
                <a:latin typeface="Times New Roman" pitchFamily="18" charset="0"/>
              </a:rPr>
              <a:t>: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(double)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</a:t>
            </a:r>
            <a:endParaRPr lang="he-IL" sz="2400" b="1" dirty="0">
              <a:latin typeface="Courier New" pitchFamily="49" charset="0"/>
              <a:cs typeface="Courier New" pitchFamily="49" charset="0"/>
            </a:endParaRPr>
          </a:p>
          <a:p>
            <a:pPr marL="355600" indent="-355600" algn="r" rtl="1">
              <a:spcBef>
                <a:spcPct val="50000"/>
              </a:spcBef>
              <a:buFontTx/>
              <a:buChar char="•"/>
              <a:tabLst>
                <a:tab pos="6800850" algn="l"/>
                <a:tab pos="6996113" algn="l"/>
              </a:tabLst>
            </a:pPr>
            <a:r>
              <a:rPr lang="he-IL" sz="2400" dirty="0">
                <a:latin typeface="Times New Roman" pitchFamily="18" charset="0"/>
              </a:rPr>
              <a:t>אופרטורי קידום: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642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he-IL" dirty="0" err="1"/>
              <a:t>דוגמאות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>
                <a:solidFill>
                  <a:srgbClr val="000000"/>
                </a:solidFill>
              </a:rPr>
              <a:t>מבוא למדעי המחשב מ' - תירגול 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7349" name="Rectangle 3"/>
          <p:cNvSpPr>
            <a:spLocks noChangeArrowheads="1"/>
          </p:cNvSpPr>
          <p:nvPr/>
        </p:nvSpPr>
        <p:spPr bwMode="auto">
          <a:xfrm>
            <a:off x="1258888" y="1511300"/>
            <a:ext cx="3745160" cy="40132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 lIns="309600" tIns="158400" rIns="309600" bIns="1584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x = 5, y = 0;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= -x + x ;</a:t>
            </a:r>
            <a:endParaRPr lang="he-IL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= ++x + 7 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= x++ + 3;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= ++x + x++ ;</a:t>
            </a:r>
          </a:p>
        </p:txBody>
      </p:sp>
      <p:sp>
        <p:nvSpPr>
          <p:cNvPr id="745476" name="AutoShape 4"/>
          <p:cNvSpPr>
            <a:spLocks noChangeArrowheads="1"/>
          </p:cNvSpPr>
          <p:nvPr/>
        </p:nvSpPr>
        <p:spPr bwMode="auto">
          <a:xfrm>
            <a:off x="4716463" y="3789363"/>
            <a:ext cx="3168650" cy="1008062"/>
          </a:xfrm>
          <a:prstGeom prst="wedgeEllipseCallout">
            <a:avLst>
              <a:gd name="adj1" fmla="val -80361"/>
              <a:gd name="adj2" fmla="val -21023"/>
            </a:avLst>
          </a:prstGeom>
          <a:solidFill>
            <a:srgbClr val="B4A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= 7 , y = 9</a:t>
            </a:r>
          </a:p>
        </p:txBody>
      </p:sp>
      <p:sp>
        <p:nvSpPr>
          <p:cNvPr id="745477" name="AutoShape 5"/>
          <p:cNvSpPr>
            <a:spLocks noChangeArrowheads="1"/>
          </p:cNvSpPr>
          <p:nvPr/>
        </p:nvSpPr>
        <p:spPr bwMode="auto">
          <a:xfrm>
            <a:off x="5435798" y="2492375"/>
            <a:ext cx="3384674" cy="936625"/>
          </a:xfrm>
          <a:prstGeom prst="wedgeEllipseCallout">
            <a:avLst>
              <a:gd name="adj1" fmla="val -95792"/>
              <a:gd name="adj2" fmla="val 60847"/>
            </a:avLst>
          </a:prstGeom>
          <a:solidFill>
            <a:srgbClr val="A1FF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= 6 , y = 13</a:t>
            </a:r>
          </a:p>
        </p:txBody>
      </p:sp>
      <p:sp>
        <p:nvSpPr>
          <p:cNvPr id="745478" name="AutoShape 6"/>
          <p:cNvSpPr>
            <a:spLocks noChangeArrowheads="1"/>
          </p:cNvSpPr>
          <p:nvPr/>
        </p:nvSpPr>
        <p:spPr bwMode="auto">
          <a:xfrm>
            <a:off x="5292725" y="5157788"/>
            <a:ext cx="2449513" cy="863600"/>
          </a:xfrm>
          <a:prstGeom prst="wedgeEllipseCallout">
            <a:avLst>
              <a:gd name="adj1" fmla="val -89338"/>
              <a:gd name="adj2" fmla="val -43199"/>
            </a:avLst>
          </a:prstGeom>
          <a:solidFill>
            <a:srgbClr val="FFA5A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b="1" dirty="0">
                <a:solidFill>
                  <a:srgbClr val="000000"/>
                </a:solidFill>
                <a:latin typeface="Arial" charset="0"/>
              </a:rPr>
              <a:t>מה לדעתכם יקרה פה?</a:t>
            </a:r>
            <a:endParaRPr lang="en-US" sz="2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5479" name="AutoShape 7"/>
          <p:cNvSpPr>
            <a:spLocks noChangeArrowheads="1"/>
          </p:cNvSpPr>
          <p:nvPr/>
        </p:nvSpPr>
        <p:spPr bwMode="auto">
          <a:xfrm>
            <a:off x="4572000" y="1268413"/>
            <a:ext cx="3168650" cy="936625"/>
          </a:xfrm>
          <a:prstGeom prst="wedgeEllipseCallout">
            <a:avLst>
              <a:gd name="adj1" fmla="val -68537"/>
              <a:gd name="adj2" fmla="val 130847"/>
            </a:avLst>
          </a:prstGeom>
          <a:solidFill>
            <a:srgbClr val="FFD6B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= 5 , y =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6" grpId="0" animBg="1"/>
      <p:bldP spid="745477" grpId="0" animBg="1"/>
      <p:bldP spid="745478" grpId="0" animBg="1"/>
      <p:bldP spid="7454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he-IL" dirty="0" err="1"/>
              <a:t>דוגמאות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>
                <a:solidFill>
                  <a:srgbClr val="000000"/>
                </a:solidFill>
              </a:rPr>
              <a:t>מבוא למדעי המחשב מ' - תירגול 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7349" name="Rectangle 3"/>
          <p:cNvSpPr>
            <a:spLocks noChangeArrowheads="1"/>
          </p:cNvSpPr>
          <p:nvPr/>
        </p:nvSpPr>
        <p:spPr bwMode="auto">
          <a:xfrm>
            <a:off x="1258888" y="1484784"/>
            <a:ext cx="3960812" cy="2351219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 lIns="309600" tIns="158400" rIns="309600" bIns="1584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x=4, y=5;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if(x++&lt;y){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(“%d “,x);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5478" name="AutoShape 6"/>
          <p:cNvSpPr>
            <a:spLocks noChangeArrowheads="1"/>
          </p:cNvSpPr>
          <p:nvPr/>
        </p:nvSpPr>
        <p:spPr bwMode="auto">
          <a:xfrm>
            <a:off x="6517481" y="2420888"/>
            <a:ext cx="2449513" cy="863600"/>
          </a:xfrm>
          <a:prstGeom prst="wedgeEllipseCallout">
            <a:avLst>
              <a:gd name="adj1" fmla="val -128534"/>
              <a:gd name="adj2" fmla="val -23787"/>
            </a:avLst>
          </a:prstGeom>
          <a:solidFill>
            <a:srgbClr val="FFA5A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b="1" dirty="0">
                <a:solidFill>
                  <a:srgbClr val="000000"/>
                </a:solidFill>
                <a:latin typeface="Arial" charset="0"/>
              </a:rPr>
              <a:t>מה יודפס?</a:t>
            </a:r>
            <a:endParaRPr lang="en-US" sz="2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975350" y="4077072"/>
            <a:ext cx="3168650" cy="1008062"/>
          </a:xfrm>
          <a:prstGeom prst="wedgeEllipseCallout">
            <a:avLst>
              <a:gd name="adj1" fmla="val -72666"/>
              <a:gd name="adj2" fmla="val 18284"/>
            </a:avLst>
          </a:prstGeom>
          <a:solidFill>
            <a:srgbClr val="B4A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b="1" dirty="0">
                <a:solidFill>
                  <a:srgbClr val="000000"/>
                </a:solidFill>
                <a:latin typeface="Arial" charset="0"/>
              </a:rPr>
              <a:t>ומה עכשיו?</a:t>
            </a:r>
            <a:endParaRPr lang="en-US" sz="2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258888" y="4077072"/>
            <a:ext cx="3960812" cy="2351219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 lIns="309600" tIns="158400" rIns="309600" bIns="1584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x=4, y=5;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if(++x&lt;y){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(“%d “,x);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8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טיפוסי משתנים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75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טיפוסי משתנים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אם משתנה הוא רצף סיביות בזיכרון,</a:t>
            </a:r>
            <a:br>
              <a:rPr lang="en-US" dirty="0"/>
            </a:br>
            <a:r>
              <a:rPr lang="he-IL" dirty="0"/>
              <a:t>אזי טיפוס המשתנה היא הדרך </a:t>
            </a:r>
            <a:r>
              <a:rPr lang="he-IL" dirty="0">
                <a:solidFill>
                  <a:srgbClr val="FF0000"/>
                </a:solidFill>
              </a:rPr>
              <a:t>לפרש</a:t>
            </a:r>
            <a:r>
              <a:rPr lang="he-IL" dirty="0"/>
              <a:t> את הסיביות</a:t>
            </a:r>
          </a:p>
          <a:p>
            <a:endParaRPr lang="en-US" dirty="0"/>
          </a:p>
          <a:p>
            <a:r>
              <a:rPr lang="he-IL" dirty="0"/>
              <a:t>לדוגמא:</a:t>
            </a:r>
          </a:p>
          <a:p>
            <a:pPr lvl="8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72200" y="3933056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11111111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5692" y="3933056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11111111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85492" y="3933056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11111111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5292" y="3933056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11111111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68144" y="4941168"/>
                <a:ext cx="2016224" cy="108012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dirty="0"/>
                  <a:t>עבור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he-IL" dirty="0">
                    <a:latin typeface="Courier New" pitchFamily="49" charset="0"/>
                    <a:cs typeface="Courier New" pitchFamily="49" charset="0"/>
                  </a:rPr>
                  <a:t> 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he-IL" dirty="0"/>
                  <a:t>מתפרש כ "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/>
                      </a:rPr>
                      <m:t>−</m:t>
                    </m:r>
                    <m:r>
                      <a:rPr lang="he-IL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he-IL" dirty="0"/>
                  <a:t>"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941168"/>
                <a:ext cx="2016224" cy="10801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19672" y="4941168"/>
                <a:ext cx="2448272" cy="108012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dirty="0"/>
                  <a:t>עבור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unsigned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he-IL" dirty="0"/>
                  <a:t>מתפרש כ "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4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294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967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295</m:t>
                    </m:r>
                  </m:oMath>
                </a14:m>
                <a:r>
                  <a:rPr lang="he-IL" dirty="0"/>
                  <a:t>"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941168"/>
                <a:ext cx="2448272" cy="10801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/>
          <p:cNvSpPr/>
          <p:nvPr/>
        </p:nvSpPr>
        <p:spPr>
          <a:xfrm rot="16200000">
            <a:off x="1714375" y="2699919"/>
            <a:ext cx="342039" cy="1800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16617" y="3059668"/>
            <a:ext cx="113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בית </a:t>
            </a:r>
            <a:r>
              <a:rPr lang="en-US" dirty="0"/>
              <a:t>(byte)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82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משתנים וטיפוסי משתנים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ישנם טיפוסים רבים בשפת </a:t>
            </a:r>
            <a:r>
              <a:rPr lang="en-US" dirty="0"/>
              <a:t>C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שלמים: </a:t>
            </a:r>
            <a:r>
              <a:rPr lang="en-US" dirty="0"/>
              <a:t>char, short, </a:t>
            </a:r>
            <a:r>
              <a:rPr lang="en-US" dirty="0" err="1"/>
              <a:t>int</a:t>
            </a:r>
            <a:r>
              <a:rPr lang="en-US" dirty="0"/>
              <a:t>, long, long </a:t>
            </a:r>
            <a:r>
              <a:rPr lang="en-US" dirty="0" err="1"/>
              <a:t>long</a:t>
            </a:r>
            <a:endParaRPr lang="en-US" dirty="0"/>
          </a:p>
          <a:p>
            <a:pPr lvl="1"/>
            <a:r>
              <a:rPr lang="he-IL" dirty="0"/>
              <a:t>חיוביים: </a:t>
            </a:r>
            <a:r>
              <a:rPr lang="en-US" dirty="0"/>
              <a:t>unsigned char, unsigned short, etc.</a:t>
            </a:r>
            <a:endParaRPr lang="he-IL" dirty="0"/>
          </a:p>
          <a:p>
            <a:pPr lvl="1"/>
            <a:r>
              <a:rPr lang="he-IL" dirty="0"/>
              <a:t>שברים: </a:t>
            </a:r>
            <a:r>
              <a:rPr lang="en-US" dirty="0"/>
              <a:t>float, double, long double</a:t>
            </a:r>
          </a:p>
          <a:p>
            <a:r>
              <a:rPr lang="he-IL" dirty="0"/>
              <a:t>טיפוסים שונים תופסים כמות זיכרון שונה.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12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משתנים וטיפוסי משתנים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039846"/>
              </p:ext>
            </p:extLst>
          </p:nvPr>
        </p:nvGraphicFramePr>
        <p:xfrm>
          <a:off x="899592" y="1600200"/>
          <a:ext cx="7787208" cy="2768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41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4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Size in memory</a:t>
                      </a:r>
                      <a:r>
                        <a:rPr lang="he-IL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precision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Type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2147483647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-2147483648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int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4294967295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unsigned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aseline="0" dirty="0"/>
                        <a:t>8</a:t>
                      </a:r>
                      <a:endParaRPr lang="he-I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2.2*10</a:t>
                      </a:r>
                      <a:r>
                        <a:rPr lang="en-US" baseline="30000" dirty="0"/>
                        <a:t>-308</a:t>
                      </a:r>
                      <a:r>
                        <a:rPr lang="en-US" baseline="0" dirty="0"/>
                        <a:t> (depend on number)</a:t>
                      </a:r>
                      <a:endParaRPr lang="he-IL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1.79e10</a:t>
                      </a:r>
                      <a:r>
                        <a:rPr lang="en-US" baseline="30000" dirty="0"/>
                        <a:t>308</a:t>
                      </a:r>
                      <a:endParaRPr lang="he-IL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-1.79e10</a:t>
                      </a:r>
                      <a:r>
                        <a:rPr lang="en-US" baseline="30000" dirty="0"/>
                        <a:t>308</a:t>
                      </a:r>
                      <a:endParaRPr lang="he-IL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double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aseline="0" dirty="0"/>
                        <a:t>8</a:t>
                      </a:r>
                      <a:endParaRPr lang="he-I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aseline="0" dirty="0"/>
                        <a:t>1</a:t>
                      </a:r>
                      <a:endParaRPr lang="he-I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63</a:t>
                      </a:r>
                      <a:r>
                        <a:rPr lang="en-US" baseline="0" dirty="0"/>
                        <a:t>-1</a:t>
                      </a:r>
                      <a:endParaRPr lang="he-IL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aseline="0" dirty="0"/>
                        <a:t>-2</a:t>
                      </a:r>
                      <a:r>
                        <a:rPr lang="en-US" baseline="30000" dirty="0"/>
                        <a:t>63</a:t>
                      </a:r>
                      <a:endParaRPr lang="he-IL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aseline="0" dirty="0"/>
                        <a:t>1</a:t>
                      </a:r>
                      <a:endParaRPr lang="he-I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aseline="0" dirty="0"/>
                        <a:t>1</a:t>
                      </a:r>
                      <a:endParaRPr lang="he-I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endParaRPr lang="he-IL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-128</a:t>
                      </a:r>
                      <a:endParaRPr lang="he-IL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char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581128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he-IL" sz="2800" dirty="0"/>
              <a:t>הגודל </a:t>
            </a:r>
            <a:r>
              <a:rPr lang="he-IL" sz="2800" dirty="0" err="1"/>
              <a:t>המדוייק</a:t>
            </a:r>
            <a:r>
              <a:rPr lang="he-IL" sz="2800" dirty="0"/>
              <a:t> תלוי בחומרה ובמערכת ההפעלה</a:t>
            </a:r>
          </a:p>
          <a:p>
            <a:pPr marL="0" indent="0">
              <a:buFont typeface="Arial" pitchFamily="34" charset="0"/>
              <a:buNone/>
            </a:pPr>
            <a:r>
              <a:rPr lang="he-IL" sz="2800" dirty="0"/>
              <a:t>הדיוק של שברים תלוי בערכם </a:t>
            </a:r>
            <a:r>
              <a:rPr lang="he-IL" sz="2800" dirty="0" err="1"/>
              <a:t>המדוייק</a:t>
            </a:r>
            <a:r>
              <a:rPr lang="he-IL" sz="2800" dirty="0"/>
              <a:t> </a:t>
            </a:r>
            <a:r>
              <a:rPr lang="he-IL" sz="2000" dirty="0"/>
              <a:t>(ככול שהערך יותר גדול, הדיוק קטן)</a:t>
            </a:r>
            <a:endParaRPr lang="he-IL" sz="2400" dirty="0"/>
          </a:p>
          <a:p>
            <a:pPr marL="457200" lvl="1" indent="0">
              <a:buFont typeface="Arial" pitchFamily="34" charset="0"/>
              <a:buNone/>
            </a:pPr>
            <a:endParaRPr lang="he-IL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5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cs typeface="+mn-cs"/>
              </a:rPr>
              <a:t>משתנים וטיפוסים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u="sng" dirty="0"/>
              <a:t>תרגיל 2</a:t>
            </a:r>
            <a:r>
              <a:rPr lang="he-IL" sz="2800" dirty="0"/>
              <a:t>: קלטו 2 מספרים שלמים </a:t>
            </a:r>
            <a:r>
              <a:rPr lang="en-US" sz="2800" dirty="0"/>
              <a:t>base</a:t>
            </a:r>
            <a:r>
              <a:rPr lang="he-IL" sz="2800" dirty="0"/>
              <a:t> ו </a:t>
            </a:r>
            <a:r>
              <a:rPr lang="en-US" sz="2800" dirty="0" err="1"/>
              <a:t>exp</a:t>
            </a:r>
            <a:r>
              <a:rPr lang="he-IL" sz="2800" dirty="0"/>
              <a:t>, וחשבו </a:t>
            </a:r>
            <a:r>
              <a:rPr lang="en-US" sz="2800" dirty="0" err="1"/>
              <a:t>base</a:t>
            </a:r>
            <a:r>
              <a:rPr lang="en-US" sz="2800" baseline="30000" dirty="0" err="1"/>
              <a:t>exp</a:t>
            </a:r>
            <a:r>
              <a:rPr lang="he-IL" sz="2800" baseline="30000" dirty="0"/>
              <a:t> </a:t>
            </a:r>
            <a:r>
              <a:rPr lang="he-IL" sz="2800" dirty="0"/>
              <a:t>(חזקה)</a:t>
            </a:r>
          </a:p>
          <a:p>
            <a:pPr marL="0" indent="0">
              <a:buNone/>
            </a:pPr>
            <a:r>
              <a:rPr lang="he-IL" sz="2800" dirty="0"/>
              <a:t>התוכנית צריכה לטפל בתוצאות עד </a:t>
            </a:r>
            <a:r>
              <a:rPr lang="en-US" sz="2800" dirty="0"/>
              <a:t>10</a:t>
            </a:r>
            <a:r>
              <a:rPr lang="en-US" sz="2800" baseline="30000" dirty="0"/>
              <a:t>15</a:t>
            </a:r>
            <a:endParaRPr lang="he-IL" sz="2800" baseline="30000" dirty="0"/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400" dirty="0"/>
          </a:p>
          <a:p>
            <a:pPr marL="457200" lvl="1" indent="0">
              <a:buNone/>
            </a:pPr>
            <a:endParaRPr lang="he-IL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cs typeface="+mn-cs"/>
              </a:rPr>
              <a:t>משתנים וטיפוסים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71600" y="1772816"/>
            <a:ext cx="5256584" cy="4041712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2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pow=1;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base,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”, &amp;base, &amp;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&gt;0 ) {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pow*=base;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(“pow=%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lld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n”,pow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קלט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6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cs typeface="+mn-cs"/>
              </a:rPr>
              <a:t>משתנים וטיפוסים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71600" y="1772816"/>
            <a:ext cx="5256584" cy="4041712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2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pow=1;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base,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”, &amp;base, &amp;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&gt;0 ) {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pow*=base;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(“pow=%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lld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n”,pow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962" t="20671" r="77672" b="74470"/>
          <a:stretch/>
        </p:blipFill>
        <p:spPr>
          <a:xfrm>
            <a:off x="4831196" y="2090465"/>
            <a:ext cx="3586064" cy="792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938" t="17516" r="79336" b="77562"/>
          <a:stretch/>
        </p:blipFill>
        <p:spPr>
          <a:xfrm>
            <a:off x="4860442" y="4063255"/>
            <a:ext cx="3523153" cy="766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1960" y="1628800"/>
            <a:ext cx="4824536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>
              <a:defRPr/>
            </a:pPr>
            <a:r>
              <a:rPr lang="he-IL" sz="2400" dirty="0"/>
              <a:t>תוצאה כאשר </a:t>
            </a:r>
            <a:r>
              <a:rPr lang="en-US" sz="2400" dirty="0"/>
              <a:t>pow</a:t>
            </a:r>
            <a:r>
              <a:rPr lang="he-IL" sz="2400" dirty="0"/>
              <a:t> מטיפוס </a:t>
            </a:r>
            <a:r>
              <a:rPr lang="en-US" sz="2400" dirty="0"/>
              <a:t>:long </a:t>
            </a:r>
            <a:r>
              <a:rPr lang="en-US" sz="2400" dirty="0" err="1"/>
              <a:t>long</a:t>
            </a:r>
            <a:r>
              <a:rPr lang="he-IL" sz="2400" dirty="0"/>
              <a:t>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3594551"/>
            <a:ext cx="4824536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>
              <a:defRPr/>
            </a:pPr>
            <a:r>
              <a:rPr lang="he-IL" sz="2400" dirty="0"/>
              <a:t>תוצאה כאשר </a:t>
            </a:r>
            <a:r>
              <a:rPr lang="en-US" sz="2400" dirty="0"/>
              <a:t>pow</a:t>
            </a:r>
            <a:r>
              <a:rPr lang="he-IL" sz="2400" dirty="0"/>
              <a:t> מטיפוס </a:t>
            </a:r>
            <a:r>
              <a:rPr lang="en-US" sz="2400" dirty="0"/>
              <a:t>:</a:t>
            </a:r>
            <a:r>
              <a:rPr lang="en-US" sz="2400" dirty="0" err="1"/>
              <a:t>int</a:t>
            </a:r>
            <a:endParaRPr lang="en-US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64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המרה - </a:t>
            </a:r>
            <a:r>
              <a:rPr lang="en-US" dirty="0"/>
              <a:t>Casting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80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he-IL">
                <a:solidFill>
                  <a:schemeClr val="accent2"/>
                </a:solidFill>
              </a:rPr>
              <a:t>המרת משתנים אוטומטית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5842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/>
              <a:t>מבוא למדעי המחשב מ' - תירגול 2</a:t>
            </a:r>
            <a:endParaRPr lang="en-US" dirty="0"/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1151731" y="1485880"/>
            <a:ext cx="691356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 algn="r" rtl="1">
              <a:spcBef>
                <a:spcPct val="50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בשפת </a:t>
            </a:r>
            <a:r>
              <a:rPr lang="en-US" sz="2400" dirty="0">
                <a:latin typeface="Times New Roman" pitchFamily="18" charset="0"/>
              </a:rPr>
              <a:t>C</a:t>
            </a:r>
            <a:r>
              <a:rPr lang="he-IL" sz="2400" dirty="0">
                <a:latin typeface="Times New Roman" pitchFamily="18" charset="0"/>
              </a:rPr>
              <a:t> ישנן פעולות רבות המערבות שני איברים</a:t>
            </a:r>
            <a:r>
              <a:rPr lang="en-US" sz="2400" dirty="0">
                <a:latin typeface="Times New Roman" pitchFamily="18" charset="0"/>
              </a:rPr>
              <a:t>:</a:t>
            </a:r>
          </a:p>
          <a:p>
            <a:pPr marL="179388" indent="-179388" algn="ctr" rtl="1"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a&gt;b  a+=b  a=b  a*b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a+b</a:t>
            </a:r>
            <a:endParaRPr lang="he-IL" sz="2400" b="1" dirty="0">
              <a:latin typeface="Courier New" pitchFamily="49" charset="0"/>
              <a:cs typeface="Courier New" pitchFamily="49" charset="0"/>
            </a:endParaRPr>
          </a:p>
          <a:p>
            <a:pPr marL="179388" indent="-179388" algn="r" rtl="1">
              <a:spcBef>
                <a:spcPct val="50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אם האיברים אינם מאותו הטיפוס, מתבצעת </a:t>
            </a:r>
            <a:r>
              <a:rPr lang="he-IL" sz="2400" u="sng" dirty="0">
                <a:latin typeface="Times New Roman" pitchFamily="18" charset="0"/>
              </a:rPr>
              <a:t>המרה אוטומטית</a:t>
            </a:r>
            <a:r>
              <a:rPr lang="he-IL" sz="2400" dirty="0">
                <a:latin typeface="Times New Roman" pitchFamily="18" charset="0"/>
              </a:rPr>
              <a:t>.</a:t>
            </a:r>
          </a:p>
          <a:p>
            <a:pPr marL="179388" indent="-179388" algn="r" rtl="1">
              <a:spcBef>
                <a:spcPct val="50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עבור פעולות השמה, הערך בצדו הימני של האופרטור מומר לטיפוסו של המשתנה שלתוכו כותבים.</a:t>
            </a:r>
          </a:p>
          <a:p>
            <a:pPr marL="179388" indent="-179388" algn="r" rtl="1">
              <a:spcBef>
                <a:spcPct val="50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לכל יתר האופרטורים, הטיפוס עם תחום הייצוג הקטן יותר מומר לזה עם תחום הייצוג הגדול יותר, לפי הסדר הבא:</a:t>
            </a:r>
            <a:endParaRPr lang="ru-RU" sz="2400" dirty="0">
              <a:latin typeface="Times New Roman" pitchFamily="18" charset="0"/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395312" y="5301208"/>
            <a:ext cx="6552952" cy="11207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200" b="1" dirty="0">
                <a:latin typeface="Courier New" pitchFamily="49" charset="0"/>
                <a:sym typeface="Wingdings" pitchFamily="2" charset="2"/>
              </a:rPr>
              <a:t>→	</a:t>
            </a:r>
            <a:r>
              <a:rPr lang="en-US" sz="22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short </a:t>
            </a:r>
            <a:r>
              <a:rPr lang="en-US" sz="2200" b="1" dirty="0">
                <a:latin typeface="Courier New" pitchFamily="49" charset="0"/>
                <a:sym typeface="Wingdings" pitchFamily="2" charset="2"/>
              </a:rPr>
              <a:t>→	</a:t>
            </a:r>
            <a:r>
              <a:rPr lang="en-US" sz="22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int </a:t>
            </a:r>
            <a:r>
              <a:rPr lang="en-US" sz="2200" b="1" dirty="0">
                <a:latin typeface="Courier New" pitchFamily="49" charset="0"/>
                <a:sym typeface="Wingdings" pitchFamily="2" charset="2"/>
              </a:rPr>
              <a:t>→	</a:t>
            </a:r>
            <a:r>
              <a:rPr lang="he-IL" sz="2200" b="1" dirty="0">
                <a:latin typeface="Courier New" pitchFamily="49" charset="0"/>
                <a:sym typeface="Wingdings" pitchFamily="2" charset="2"/>
              </a:rPr>
              <a:t>      </a:t>
            </a:r>
            <a:r>
              <a:rPr lang="en-US" sz="22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long </a:t>
            </a:r>
            <a:r>
              <a:rPr lang="en-US" sz="2200" b="1" dirty="0">
                <a:latin typeface="Courier New" pitchFamily="49" charset="0"/>
                <a:sym typeface="Wingdings" pitchFamily="2" charset="2"/>
              </a:rPr>
              <a:t>→</a:t>
            </a:r>
            <a:endParaRPr lang="en-US" sz="2200" b="1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float </a:t>
            </a:r>
            <a:r>
              <a:rPr lang="en-US" sz="2200" b="1" dirty="0">
                <a:latin typeface="Courier New" pitchFamily="49" charset="0"/>
                <a:sym typeface="Wingdings" pitchFamily="2" charset="2"/>
              </a:rPr>
              <a:t>→	</a:t>
            </a:r>
            <a:r>
              <a:rPr lang="en-US" sz="22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double </a:t>
            </a:r>
            <a:r>
              <a:rPr lang="en-US" sz="2200" b="1" dirty="0">
                <a:latin typeface="Courier New" pitchFamily="49" charset="0"/>
                <a:sym typeface="Wingdings" pitchFamily="2" charset="2"/>
              </a:rPr>
              <a:t>→	</a:t>
            </a:r>
            <a:r>
              <a:rPr lang="en-US" sz="22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long double</a:t>
            </a:r>
            <a:endParaRPr lang="ru-RU" sz="2200" b="1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8936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he-IL" dirty="0"/>
              <a:t>המרה אוטומטית – סוף </a:t>
            </a:r>
            <a:r>
              <a:rPr lang="he-IL" dirty="0" err="1"/>
              <a:t>הסיפור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41986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1116013" y="1628775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820738" y="3636963"/>
            <a:ext cx="5839494" cy="1536411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num1 = 100000, 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num2 = 500000;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double product = num1 * num2;</a:t>
            </a:r>
          </a:p>
        </p:txBody>
      </p:sp>
      <p:sp>
        <p:nvSpPr>
          <p:cNvPr id="727045" name="AutoShape 5"/>
          <p:cNvSpPr>
            <a:spLocks noChangeArrowheads="1"/>
          </p:cNvSpPr>
          <p:nvPr/>
        </p:nvSpPr>
        <p:spPr bwMode="auto">
          <a:xfrm>
            <a:off x="6496114" y="3429000"/>
            <a:ext cx="2629495" cy="1134595"/>
          </a:xfrm>
          <a:prstGeom prst="wedgeEllipseCallout">
            <a:avLst>
              <a:gd name="adj1" fmla="val -67716"/>
              <a:gd name="adj2" fmla="val 71645"/>
            </a:avLst>
          </a:prstGeom>
          <a:solidFill>
            <a:srgbClr val="DBF1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rtl="1"/>
            <a:r>
              <a:rPr lang="he-IL" sz="2400" dirty="0"/>
              <a:t>מדוע זה עלול לא לעבוד?</a:t>
            </a:r>
            <a:endParaRPr lang="ru-RU" sz="2400" dirty="0"/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1187450" y="1554540"/>
            <a:ext cx="69135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 algn="r" rtl="1">
              <a:spcBef>
                <a:spcPct val="50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המרה אוטומטית אינה מתבצעת כשמשתמשים ב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>
                <a:latin typeface="Times New Roman" pitchFamily="18" charset="0"/>
              </a:rPr>
              <a:t>-</a:t>
            </a:r>
            <a:r>
              <a:rPr lang="he-IL" sz="2400" dirty="0">
                <a:latin typeface="Times New Roman" pitchFamily="18" charset="0"/>
              </a:rPr>
              <a:t>.</a:t>
            </a:r>
          </a:p>
          <a:p>
            <a:pPr marL="179388" indent="-179388" algn="r" rtl="1">
              <a:spcBef>
                <a:spcPct val="50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במקרה זה יש לבצע </a:t>
            </a:r>
            <a:r>
              <a:rPr lang="he-IL" sz="2400" u="sng" dirty="0">
                <a:latin typeface="Times New Roman" pitchFamily="18" charset="0"/>
              </a:rPr>
              <a:t>המרה מכוונת</a:t>
            </a:r>
            <a:r>
              <a:rPr lang="he-IL" sz="2400" dirty="0">
                <a:latin typeface="Times New Roman" pitchFamily="18" charset="0"/>
              </a:rPr>
              <a:t>.</a:t>
            </a:r>
          </a:p>
          <a:p>
            <a:pPr marL="179388" indent="-179388" algn="r" rtl="1">
              <a:spcBef>
                <a:spcPct val="50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ומה לגבי התוכנית הבאה?</a:t>
            </a:r>
            <a:endParaRPr lang="ru-RU" sz="2400" dirty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61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he-IL" dirty="0"/>
              <a:t>המרה </a:t>
            </a:r>
            <a:r>
              <a:rPr lang="he-IL" dirty="0" err="1"/>
              <a:t>מכוונת</a:t>
            </a:r>
            <a:r>
              <a:rPr lang="he-IL" dirty="0"/>
              <a:t> </a:t>
            </a:r>
            <a:r>
              <a:rPr lang="en-US" dirty="0"/>
              <a:t>(casting)</a:t>
            </a:r>
          </a:p>
        </p:txBody>
      </p:sp>
      <p:sp>
        <p:nvSpPr>
          <p:cNvPr id="43010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1116013" y="1484313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1475656" y="2731187"/>
            <a:ext cx="5400675" cy="1570266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234000" tIns="190800" rIns="234000" bIns="190800">
            <a:spAutoFit/>
          </a:bodyPr>
          <a:lstStyle/>
          <a:p>
            <a:pPr marL="263525" indent="-263525">
              <a:spcBef>
                <a:spcPct val="25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int x = 2;</a:t>
            </a:r>
          </a:p>
          <a:p>
            <a:pPr marL="263525" indent="-263525">
              <a:spcBef>
                <a:spcPct val="25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("%f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200" b="1" dirty="0">
                <a:solidFill>
                  <a:srgbClr val="E80000"/>
                </a:solidFill>
                <a:latin typeface="Courier New" pitchFamily="49" charset="0"/>
                <a:cs typeface="Courier New" pitchFamily="49" charset="0"/>
              </a:rPr>
              <a:t>(double)x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263525" indent="-263525">
              <a:spcBef>
                <a:spcPct val="25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double d = </a:t>
            </a:r>
            <a:r>
              <a:rPr lang="en-US" sz="2200" b="1" dirty="0">
                <a:solidFill>
                  <a:srgbClr val="E80000"/>
                </a:solidFill>
                <a:latin typeface="Courier New" pitchFamily="49" charset="0"/>
                <a:cs typeface="Courier New" pitchFamily="49" charset="0"/>
              </a:rPr>
              <a:t>(double)3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/ 2;</a:t>
            </a:r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042988" y="1412875"/>
            <a:ext cx="70580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 algn="r" rtl="1">
              <a:spcBef>
                <a:spcPct val="50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המרת ערך כלשהו לטיפוס אחר נעשית על ידי כתיבת שם הטיפוס החדש בסוגריים, לפני הערך עצמו. למשל :</a:t>
            </a:r>
            <a:endParaRPr lang="ru-RU" sz="2400" dirty="0">
              <a:latin typeface="Times New Roman" pitchFamily="18" charset="0"/>
            </a:endParaRPr>
          </a:p>
        </p:txBody>
      </p:sp>
      <p:sp>
        <p:nvSpPr>
          <p:cNvPr id="729094" name="AutoShape 6"/>
          <p:cNvSpPr>
            <a:spLocks noChangeArrowheads="1"/>
          </p:cNvSpPr>
          <p:nvPr/>
        </p:nvSpPr>
        <p:spPr bwMode="auto">
          <a:xfrm>
            <a:off x="5652120" y="2261303"/>
            <a:ext cx="3168650" cy="1006475"/>
          </a:xfrm>
          <a:prstGeom prst="wedgeEllipseCallout">
            <a:avLst>
              <a:gd name="adj1" fmla="val -53056"/>
              <a:gd name="adj2" fmla="val 59935"/>
            </a:avLst>
          </a:prstGeom>
          <a:solidFill>
            <a:srgbClr val="FEF7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 rtl="1"/>
            <a:r>
              <a:rPr lang="he-IL" sz="2200" dirty="0">
                <a:latin typeface="Times New Roman" pitchFamily="18" charset="0"/>
              </a:rPr>
              <a:t>מחזיר את ערכו של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he-IL" sz="2200" dirty="0">
                <a:latin typeface="Times New Roman" pitchFamily="18" charset="0"/>
              </a:rPr>
              <a:t> כטיפוס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double</a:t>
            </a:r>
            <a:endParaRPr lang="ru-RU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1042988" y="4722813"/>
            <a:ext cx="70580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 algn="r" rtl="1">
              <a:spcBef>
                <a:spcPct val="50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פעולת ההמרה לוקחת את הערך הנתון, ומחזירה </a:t>
            </a:r>
            <a:r>
              <a:rPr lang="he-IL" sz="2400" b="1" dirty="0">
                <a:latin typeface="Times New Roman" pitchFamily="18" charset="0"/>
              </a:rPr>
              <a:t>עותק שלו</a:t>
            </a:r>
            <a:r>
              <a:rPr lang="he-IL" sz="2400" dirty="0">
                <a:latin typeface="Times New Roman" pitchFamily="18" charset="0"/>
              </a:rPr>
              <a:t> מהטיפוס החדש (היא אינה משנה את הערך המקורי!).</a:t>
            </a:r>
          </a:p>
          <a:p>
            <a:pPr marL="179388" indent="-179388" algn="r" rtl="1">
              <a:spcBef>
                <a:spcPct val="50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בדוגמה למעלה,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he-IL" sz="2400" dirty="0">
                <a:latin typeface="Times New Roman" pitchFamily="18" charset="0"/>
              </a:rPr>
              <a:t> עצמו </a:t>
            </a:r>
            <a:r>
              <a:rPr lang="he-IL" sz="2400" u="sng" dirty="0">
                <a:latin typeface="Times New Roman" pitchFamily="18" charset="0"/>
              </a:rPr>
              <a:t>איננו משתנה</a:t>
            </a:r>
            <a:r>
              <a:rPr lang="he-IL" sz="2400" dirty="0">
                <a:latin typeface="Times New Roman" pitchFamily="18" charset="0"/>
              </a:rPr>
              <a:t> כתוצאה מהפעולה.</a:t>
            </a:r>
            <a:endParaRPr lang="ru-RU" sz="2400" dirty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51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he-IL" dirty="0" err="1"/>
              <a:t>דוגמאות</a:t>
            </a:r>
            <a:r>
              <a:rPr lang="he-IL" dirty="0"/>
              <a:t> ל-</a:t>
            </a:r>
            <a:r>
              <a:rPr lang="en-US" dirty="0"/>
              <a:t>Casting</a:t>
            </a:r>
          </a:p>
        </p:txBody>
      </p:sp>
      <p:sp>
        <p:nvSpPr>
          <p:cNvPr id="46082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1116013" y="1628775"/>
            <a:ext cx="5400675" cy="10795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lIns="234000" tIns="190800" rIns="234000" bIns="190800">
            <a:spAutoFit/>
          </a:bodyPr>
          <a:lstStyle/>
          <a:p>
            <a:pPr marL="263525" indent="-263525">
              <a:spcBef>
                <a:spcPct val="20000"/>
              </a:spcBef>
            </a:pP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cake_num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5, children = 3;</a:t>
            </a:r>
            <a:endParaRPr lang="he-IL" sz="2000" b="1" dirty="0">
              <a:latin typeface="Courier New" pitchFamily="49" charset="0"/>
              <a:cs typeface="Courier New" pitchFamily="49" charset="0"/>
            </a:endParaRPr>
          </a:p>
          <a:p>
            <a:pPr marL="263525" indent="-263525">
              <a:spcBef>
                <a:spcPct val="20000"/>
              </a:spcBef>
            </a:pPr>
            <a:r>
              <a:rPr lang="en-US" sz="2000" b="1" dirty="0">
                <a:solidFill>
                  <a:srgbClr val="FF4343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rgbClr val="FF99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cake_per_child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1116013" y="3316288"/>
            <a:ext cx="3760787" cy="1314450"/>
          </a:xfrm>
          <a:prstGeom prst="rect">
            <a:avLst/>
          </a:prstGeom>
          <a:noFill/>
          <a:ln w="19050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lIns="162000" tIns="190800" rIns="162000" bIns="190800">
            <a:spAutoFit/>
          </a:bodyPr>
          <a:lstStyle/>
          <a:p>
            <a:pPr marL="263525" indent="-263525">
              <a:spcBef>
                <a:spcPct val="2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cake_per_child =</a:t>
            </a:r>
            <a:br>
              <a:rPr lang="en-US" sz="2000" b="1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latin typeface="Courier New" pitchFamily="49" charset="0"/>
                <a:cs typeface="Courier New" pitchFamily="49" charset="0"/>
              </a:rPr>
              <a:t>(double)cake_num /</a:t>
            </a:r>
            <a:br>
              <a:rPr lang="en-US" sz="2000" b="1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latin typeface="Courier New" pitchFamily="49" charset="0"/>
                <a:cs typeface="Courier New" pitchFamily="49" charset="0"/>
              </a:rPr>
              <a:t>children ;</a:t>
            </a:r>
            <a:endParaRPr lang="ru-RU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5237" name="Text Box 5"/>
          <p:cNvSpPr txBox="1">
            <a:spLocks noChangeArrowheads="1"/>
          </p:cNvSpPr>
          <p:nvPr/>
        </p:nvSpPr>
        <p:spPr bwMode="auto">
          <a:xfrm>
            <a:off x="5003800" y="3316288"/>
            <a:ext cx="3759200" cy="1314450"/>
          </a:xfrm>
          <a:prstGeom prst="rect">
            <a:avLst/>
          </a:prstGeom>
          <a:noFill/>
          <a:ln w="19050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lIns="162000" tIns="190800" rIns="162000" bIns="190800">
            <a:spAutoFit/>
          </a:bodyPr>
          <a:lstStyle/>
          <a:p>
            <a:pPr marL="263525" indent="-263525">
              <a:spcBef>
                <a:spcPct val="2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cake_per_child =</a:t>
            </a:r>
            <a:br>
              <a:rPr lang="en-US" sz="2000" b="1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latin typeface="Courier New" pitchFamily="49" charset="0"/>
                <a:cs typeface="Courier New" pitchFamily="49" charset="0"/>
              </a:rPr>
              <a:t>cake_num /</a:t>
            </a:r>
            <a:br>
              <a:rPr lang="en-US" sz="2000" b="1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latin typeface="Courier New" pitchFamily="49" charset="0"/>
                <a:cs typeface="Courier New" pitchFamily="49" charset="0"/>
              </a:rPr>
              <a:t>(double)children ;</a:t>
            </a:r>
            <a:endParaRPr lang="ru-RU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5238" name="Text Box 6"/>
          <p:cNvSpPr txBox="1">
            <a:spLocks noChangeArrowheads="1"/>
          </p:cNvSpPr>
          <p:nvPr/>
        </p:nvSpPr>
        <p:spPr bwMode="auto">
          <a:xfrm>
            <a:off x="179388" y="3213100"/>
            <a:ext cx="792162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200" b="1">
                <a:solidFill>
                  <a:srgbClr val="339933"/>
                </a:solidFill>
                <a:sym typeface="Wingdings 2" pitchFamily="18" charset="2"/>
              </a:rPr>
              <a:t></a:t>
            </a:r>
            <a:endParaRPr lang="en-US" sz="7200" b="1">
              <a:solidFill>
                <a:srgbClr val="339933"/>
              </a:solidFill>
              <a:sym typeface="Wingdings" pitchFamily="2" charset="2"/>
            </a:endParaRPr>
          </a:p>
        </p:txBody>
      </p:sp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1116013" y="4922838"/>
            <a:ext cx="5327650" cy="1009650"/>
          </a:xfrm>
          <a:prstGeom prst="rect">
            <a:avLst/>
          </a:prstGeom>
          <a:noFill/>
          <a:ln w="19050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lIns="162000" tIns="190800" rIns="162000" bIns="190800">
            <a:spAutoFit/>
          </a:bodyPr>
          <a:lstStyle/>
          <a:p>
            <a:pPr marL="263525" indent="-263525">
              <a:spcBef>
                <a:spcPct val="2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cake_per_child =</a:t>
            </a:r>
            <a:br>
              <a:rPr lang="en-US" sz="2000" b="1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latin typeface="Courier New" pitchFamily="49" charset="0"/>
                <a:cs typeface="Courier New" pitchFamily="49" charset="0"/>
              </a:rPr>
              <a:t>(double)(cake_num / children);</a:t>
            </a:r>
            <a:endParaRPr lang="ru-RU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5240" name="Text Box 8"/>
          <p:cNvSpPr txBox="1">
            <a:spLocks noChangeArrowheads="1"/>
          </p:cNvSpPr>
          <p:nvPr/>
        </p:nvSpPr>
        <p:spPr bwMode="auto">
          <a:xfrm>
            <a:off x="179388" y="4832350"/>
            <a:ext cx="719137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200" b="1">
                <a:solidFill>
                  <a:srgbClr val="FF0000"/>
                </a:solidFill>
                <a:sym typeface="Wingdings 2" pitchFamily="18" charset="2"/>
              </a:rPr>
              <a:t></a:t>
            </a:r>
            <a:endParaRPr lang="en-US" sz="7200" b="1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735241" name="AutoShape 9"/>
          <p:cNvSpPr>
            <a:spLocks noChangeArrowheads="1"/>
          </p:cNvSpPr>
          <p:nvPr/>
        </p:nvSpPr>
        <p:spPr bwMode="auto">
          <a:xfrm>
            <a:off x="6516688" y="4797425"/>
            <a:ext cx="1944687" cy="1081088"/>
          </a:xfrm>
          <a:prstGeom prst="wedgeEllipseCallout">
            <a:avLst>
              <a:gd name="adj1" fmla="val -64694"/>
              <a:gd name="adj2" fmla="val 22542"/>
            </a:avLst>
          </a:prstGeom>
          <a:solidFill>
            <a:srgbClr val="E7F4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rtl="1"/>
            <a:r>
              <a:rPr lang="he-IL" sz="2200" dirty="0"/>
              <a:t>מה תהיה התוצאה?</a:t>
            </a:r>
            <a:endParaRPr lang="en-US" sz="2200" dirty="0"/>
          </a:p>
        </p:txBody>
      </p:sp>
      <p:cxnSp>
        <p:nvCxnSpPr>
          <p:cNvPr id="735242" name="AutoShape 10"/>
          <p:cNvCxnSpPr>
            <a:cxnSpLocks noChangeShapeType="1"/>
            <a:stCxn id="46085" idx="2"/>
            <a:endCxn id="735236" idx="0"/>
          </p:cNvCxnSpPr>
          <p:nvPr/>
        </p:nvCxnSpPr>
        <p:spPr bwMode="auto">
          <a:xfrm flipH="1">
            <a:off x="2997200" y="2722563"/>
            <a:ext cx="81915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5243" name="AutoShape 11"/>
          <p:cNvCxnSpPr>
            <a:cxnSpLocks noChangeShapeType="1"/>
            <a:stCxn id="46085" idx="2"/>
            <a:endCxn id="735237" idx="0"/>
          </p:cNvCxnSpPr>
          <p:nvPr/>
        </p:nvCxnSpPr>
        <p:spPr bwMode="auto">
          <a:xfrm>
            <a:off x="3816350" y="2722563"/>
            <a:ext cx="306705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35244" name="AutoShape 12"/>
          <p:cNvSpPr>
            <a:spLocks noChangeArrowheads="1"/>
          </p:cNvSpPr>
          <p:nvPr/>
        </p:nvSpPr>
        <p:spPr bwMode="auto">
          <a:xfrm>
            <a:off x="6372225" y="1916113"/>
            <a:ext cx="2338388" cy="1050925"/>
          </a:xfrm>
          <a:prstGeom prst="wedgeEllipseCallout">
            <a:avLst>
              <a:gd name="adj1" fmla="val -103227"/>
              <a:gd name="adj2" fmla="val -7102"/>
            </a:avLst>
          </a:prstGeom>
          <a:solidFill>
            <a:srgbClr val="AAE6B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rtl="1">
              <a:spcBef>
                <a:spcPct val="50000"/>
              </a:spcBef>
              <a:buFont typeface="Arial" charset="0"/>
              <a:buNone/>
            </a:pPr>
            <a:r>
              <a:rPr lang="he-IL" sz="2200" dirty="0"/>
              <a:t>כמות העוגה שיש לכל ילד:</a:t>
            </a:r>
            <a:endParaRPr lang="en-US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1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6" grpId="0" animBg="1"/>
      <p:bldP spid="735237" grpId="0" animBg="1"/>
      <p:bldP spid="735238" grpId="0"/>
      <p:bldP spid="735240" grpId="0"/>
      <p:bldP spid="735241" grpId="0" animBg="1"/>
      <p:bldP spid="7352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מבוא למדעי המחשב מ' - תירגול 2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/>
              <a:t>טיפוסי משתנים - סיכום</a:t>
            </a:r>
            <a:endParaRPr lang="haw-US" dirty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dirty="0"/>
              <a:t>טיפוסים שונים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he-IL" dirty="0"/>
              <a:t>: מספרים שלמים, למשל: </a:t>
            </a:r>
            <a:r>
              <a:rPr lang="en-US" dirty="0"/>
              <a:t>0,1,435,-99</a:t>
            </a:r>
            <a:r>
              <a:rPr lang="he-IL" dirty="0"/>
              <a:t> וכו'.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e-IL" dirty="0"/>
              <a:t>: שברים, למשל: </a:t>
            </a:r>
            <a:r>
              <a:rPr lang="en-US" dirty="0"/>
              <a:t>1.0, 1.2, 0.0, -324.3</a:t>
            </a:r>
            <a:r>
              <a:rPr lang="he-IL" dirty="0"/>
              <a:t>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  <a:p>
            <a:pPr lvl="1"/>
            <a:r>
              <a:rPr lang="he-IL" dirty="0"/>
              <a:t>ועוד המון: </a:t>
            </a:r>
            <a:r>
              <a:rPr lang="en-US" sz="2400" dirty="0"/>
              <a:t>float, unsigned, long, long </a:t>
            </a:r>
            <a:r>
              <a:rPr lang="en-US" sz="2400" dirty="0" err="1"/>
              <a:t>long</a:t>
            </a:r>
            <a:r>
              <a:rPr lang="en-US" sz="2400" dirty="0"/>
              <a:t>, </a:t>
            </a:r>
            <a:r>
              <a:rPr lang="en-US" sz="2400" b="1" dirty="0"/>
              <a:t>char, </a:t>
            </a:r>
            <a:r>
              <a:rPr lang="en-US" sz="2400" b="1" dirty="0" err="1"/>
              <a:t>bool</a:t>
            </a:r>
            <a:r>
              <a:rPr lang="he-IL" sz="2400" b="1" dirty="0"/>
              <a:t> </a:t>
            </a:r>
            <a:r>
              <a:rPr lang="he-IL" sz="2400" dirty="0"/>
              <a:t>ועוד</a:t>
            </a:r>
            <a:endParaRPr lang="he-IL" dirty="0"/>
          </a:p>
          <a:p>
            <a:r>
              <a:rPr lang="he-IL" dirty="0"/>
              <a:t>המרה בין טיפוסים</a:t>
            </a:r>
          </a:p>
          <a:p>
            <a:pPr lvl="1"/>
            <a:r>
              <a:rPr lang="he-IL" dirty="0"/>
              <a:t>מפורשת </a:t>
            </a:r>
            <a:r>
              <a:rPr lang="en-US" dirty="0"/>
              <a:t>(double)</a:t>
            </a:r>
            <a:r>
              <a:rPr lang="he-IL" dirty="0"/>
              <a:t>, או אוטומטית</a:t>
            </a:r>
          </a:p>
          <a:p>
            <a:r>
              <a:rPr lang="he-IL" dirty="0"/>
              <a:t>קלט ופלט: </a:t>
            </a:r>
            <a:r>
              <a:rPr lang="en-US" dirty="0"/>
              <a:t>%d, %f, %lf</a:t>
            </a:r>
            <a:endParaRPr lang="he-IL" dirty="0"/>
          </a:p>
          <a:p>
            <a:pPr eaLnBrk="1" hangingPunct="1"/>
            <a:endParaRPr lang="he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טיפוס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מבוא למדעי המחשב מ' - תירגול 2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/>
              <a:t>לפענח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he-IL" dirty="0"/>
              <a:t> קצת אחרת...</a:t>
            </a:r>
            <a:endParaRPr lang="haw-US" dirty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he-IL" sz="2800" dirty="0"/>
              <a:t>משתנה מסוג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he-IL" sz="2800" dirty="0"/>
              <a:t> יכול לשמור אחד מ-256 ערכים שונים (בית אחד).</a:t>
            </a:r>
          </a:p>
          <a:p>
            <a:pPr eaLnBrk="1" hangingPunct="1"/>
            <a:endParaRPr lang="he-IL" sz="2800" dirty="0"/>
          </a:p>
          <a:p>
            <a:pPr eaLnBrk="1" hangingPunct="1"/>
            <a:r>
              <a:rPr lang="he-IL" sz="2800" dirty="0"/>
              <a:t>ישנה טבלה סטנדרטית (</a:t>
            </a:r>
            <a:r>
              <a:rPr lang="en-US" sz="2800" dirty="0"/>
              <a:t>ASCII</a:t>
            </a:r>
            <a:r>
              <a:rPr lang="he-IL" sz="2800" dirty="0"/>
              <a:t>) להמרה בין 256 ערכים מספריים, לבין 256 תווים שונים.</a:t>
            </a:r>
          </a:p>
          <a:p>
            <a:pPr lvl="1"/>
            <a:r>
              <a:rPr lang="he-IL" sz="2400" dirty="0"/>
              <a:t>למשל, </a:t>
            </a:r>
            <a:r>
              <a:rPr lang="en-US" sz="2400" dirty="0"/>
              <a:t>A = 65, B = 66</a:t>
            </a:r>
            <a:r>
              <a:rPr lang="he-IL" sz="2400" dirty="0"/>
              <a:t> </a:t>
            </a:r>
            <a:r>
              <a:rPr lang="he-IL" sz="2400" dirty="0" err="1"/>
              <a:t>וכו</a:t>
            </a:r>
            <a:r>
              <a:rPr lang="he-IL" sz="2400" dirty="0"/>
              <a:t>'.</a:t>
            </a:r>
          </a:p>
          <a:p>
            <a:pPr lvl="1"/>
            <a:r>
              <a:rPr lang="he-IL" sz="2400" dirty="0"/>
              <a:t>כתיבת התו בין גרשיים נותנת את הערך המספרי שלו, לדוגמה: </a:t>
            </a:r>
            <a:r>
              <a:rPr lang="en-US" sz="2400" dirty="0"/>
              <a:t>‘A’</a:t>
            </a:r>
            <a:endParaRPr lang="he-IL" sz="2400" dirty="0"/>
          </a:p>
          <a:p>
            <a:pPr algn="r" eaLnBrk="1" hangingPunct="1"/>
            <a:endParaRPr lang="he-IL" sz="2800" dirty="0"/>
          </a:p>
          <a:p>
            <a:pPr algn="r" eaLnBrk="1" hangingPunct="1"/>
            <a:r>
              <a:rPr lang="he-IL" sz="2800" dirty="0"/>
              <a:t>שם הטיפוס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he-IL" sz="2800" dirty="0"/>
              <a:t>, הוא קיצור ל-</a:t>
            </a:r>
            <a:r>
              <a:rPr lang="en-US" sz="2800" b="1" dirty="0"/>
              <a:t>character</a:t>
            </a:r>
            <a:r>
              <a:rPr lang="he-IL" sz="2800" dirty="0"/>
              <a:t> ורומז על שימוש זה.</a:t>
            </a:r>
            <a:endParaRPr lang="haw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6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מבוא למדעי המחשב מ' - תירגול 2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/>
              <a:t>טבלת </a:t>
            </a:r>
            <a:r>
              <a:rPr lang="en-US" dirty="0"/>
              <a:t>ASCII</a:t>
            </a:r>
            <a:r>
              <a:rPr lang="he-IL" dirty="0"/>
              <a:t>: ממספרים לתווים</a:t>
            </a:r>
            <a:endParaRPr lang="haw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6" y="1916832"/>
            <a:ext cx="8439150" cy="3457575"/>
          </a:xfrm>
          <a:prstGeom prst="rect">
            <a:avLst/>
          </a:prstGeom>
        </p:spPr>
      </p:pic>
      <p:sp>
        <p:nvSpPr>
          <p:cNvPr id="314373" name="AutoShape 5"/>
          <p:cNvSpPr>
            <a:spLocks/>
          </p:cNvSpPr>
          <p:nvPr/>
        </p:nvSpPr>
        <p:spPr bwMode="auto">
          <a:xfrm>
            <a:off x="107504" y="1111110"/>
            <a:ext cx="3637638" cy="773278"/>
          </a:xfrm>
          <a:prstGeom prst="borderCallout2">
            <a:avLst>
              <a:gd name="adj1" fmla="val 74180"/>
              <a:gd name="adj2" fmla="val 99336"/>
              <a:gd name="adj3" fmla="val 84665"/>
              <a:gd name="adj4" fmla="val 106909"/>
              <a:gd name="adj5" fmla="val 99392"/>
              <a:gd name="adj6" fmla="val 110237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rtl="1"/>
            <a:r>
              <a:rPr lang="he-IL" dirty="0"/>
              <a:t>רווח הוא מס' 32</a:t>
            </a:r>
          </a:p>
          <a:p>
            <a:pPr algn="ctr" rtl="1"/>
            <a:r>
              <a:rPr lang="he-IL" sz="1200" dirty="0"/>
              <a:t>(ישנם תווים כגון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lf,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eof</a:t>
            </a:r>
            <a:r>
              <a:rPr lang="he-IL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1200" dirty="0"/>
              <a:t>שאינם ניתנים להדפסה ומייצגים תזוזות של הסמן או הגעה לסוף קלט וכד')</a:t>
            </a:r>
            <a:endParaRPr lang="haw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8215833" y="1884388"/>
            <a:ext cx="648072" cy="2407518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30000"/>
                </a:schemeClr>
              </a:gs>
              <a:gs pos="35000">
                <a:schemeClr val="accent3">
                  <a:tint val="37000"/>
                  <a:satMod val="300000"/>
                  <a:alpha val="30000"/>
                </a:schemeClr>
              </a:gs>
              <a:gs pos="100000">
                <a:schemeClr val="accent3">
                  <a:tint val="15000"/>
                  <a:satMod val="350000"/>
                  <a:alpha val="3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6911" y="1893913"/>
            <a:ext cx="648072" cy="2183159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  <a:alpha val="30000"/>
                </a:schemeClr>
              </a:gs>
              <a:gs pos="35000">
                <a:schemeClr val="accent4">
                  <a:tint val="37000"/>
                  <a:satMod val="300000"/>
                  <a:alpha val="30000"/>
                </a:schemeClr>
              </a:gs>
              <a:gs pos="100000">
                <a:schemeClr val="accent4">
                  <a:tint val="15000"/>
                  <a:satMod val="350000"/>
                  <a:alpha val="3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9054" y="2131664"/>
            <a:ext cx="648072" cy="3241551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30000"/>
                </a:schemeClr>
              </a:gs>
              <a:gs pos="35000">
                <a:schemeClr val="accent1">
                  <a:tint val="37000"/>
                  <a:satMod val="300000"/>
                  <a:alpha val="30000"/>
                </a:schemeClr>
              </a:gs>
              <a:gs pos="100000">
                <a:schemeClr val="accent1">
                  <a:tint val="15000"/>
                  <a:satMod val="350000"/>
                  <a:alpha val="3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91250" y="1896964"/>
            <a:ext cx="648072" cy="2407518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30000"/>
                </a:schemeClr>
              </a:gs>
              <a:gs pos="35000">
                <a:schemeClr val="accent1">
                  <a:tint val="37000"/>
                  <a:satMod val="300000"/>
                  <a:alpha val="30000"/>
                </a:schemeClr>
              </a:gs>
              <a:gs pos="100000">
                <a:schemeClr val="accent1">
                  <a:tint val="15000"/>
                  <a:satMod val="350000"/>
                  <a:alpha val="3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17829" y="2122138"/>
            <a:ext cx="648072" cy="3241551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30000"/>
                </a:schemeClr>
              </a:gs>
              <a:gs pos="35000">
                <a:schemeClr val="accent3">
                  <a:tint val="37000"/>
                  <a:satMod val="300000"/>
                  <a:alpha val="30000"/>
                </a:schemeClr>
              </a:gs>
              <a:gs pos="100000">
                <a:schemeClr val="accent3">
                  <a:tint val="15000"/>
                  <a:satMod val="350000"/>
                  <a:alpha val="3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55576" y="5589240"/>
            <a:ext cx="8079010" cy="7200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רק חצי מהטבלה מופיע כאן. כדי לראות את הטבלה המלאה חפשו </a:t>
            </a:r>
            <a:br>
              <a:rPr lang="en-US" dirty="0"/>
            </a:br>
            <a:r>
              <a:rPr lang="en-US" dirty="0"/>
              <a:t>Extended ASCII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6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3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he-IL" dirty="0"/>
              <a:t> - קלט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he-IL" sz="2400" dirty="0">
                <a:solidFill>
                  <a:prstClr val="black"/>
                </a:solidFill>
              </a:rPr>
              <a:t>הפונקציה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he-IL" sz="2400" dirty="0">
                <a:solidFill>
                  <a:prstClr val="black"/>
                </a:solidFill>
              </a:rPr>
              <a:t> קוראת ערך לתוך משתנה.</a:t>
            </a:r>
          </a:p>
          <a:p>
            <a:pPr lvl="0">
              <a:defRPr/>
            </a:pPr>
            <a:r>
              <a:rPr lang="he-IL" sz="2400" dirty="0">
                <a:solidFill>
                  <a:prstClr val="black"/>
                </a:solidFill>
              </a:rPr>
              <a:t>קריאה פשוטה ל-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he-IL" sz="2400" dirty="0">
                <a:solidFill>
                  <a:prstClr val="black"/>
                </a:solidFill>
              </a:rPr>
              <a:t> מתבצעת כך:</a:t>
            </a:r>
          </a:p>
          <a:p>
            <a:pPr lvl="0">
              <a:defRPr/>
            </a:pPr>
            <a:endParaRPr lang="he-IL" sz="240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he-IL" sz="2400" dirty="0">
                <a:solidFill>
                  <a:prstClr val="black"/>
                </a:solidFill>
              </a:rPr>
              <a:t>שורה זאת קוראת ערך לתוך המשתנה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he-IL" sz="2400" dirty="0">
                <a:solidFill>
                  <a:prstClr val="black"/>
                </a:solidFill>
              </a:rPr>
              <a:t>.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he-IL" sz="2400" dirty="0">
                <a:solidFill>
                  <a:prstClr val="black"/>
                </a:solidFill>
              </a:rPr>
              <a:t>בדומה ל-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he-IL" sz="2400" dirty="0">
                <a:solidFill>
                  <a:prstClr val="black"/>
                </a:solidFill>
              </a:rPr>
              <a:t> ניתן לקרוא יותר ממשתנה אחד:</a:t>
            </a:r>
            <a:endParaRPr lang="he-IL" sz="2400" b="1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pic>
        <p:nvPicPr>
          <p:cNvPr id="32" name="Picture 6" descr="warning-general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9006" y="5612278"/>
            <a:ext cx="936104" cy="83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143435" y="5618575"/>
            <a:ext cx="7176789" cy="8309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>
              <a:defRPr/>
            </a:pPr>
            <a:r>
              <a:rPr lang="he-IL" sz="2400" dirty="0"/>
              <a:t>שימו לב לסימן ה-</a:t>
            </a:r>
            <a:r>
              <a:rPr lang="he-IL" sz="2400" b="1" dirty="0">
                <a:solidFill>
                  <a:schemeClr val="bg1"/>
                </a:solidFill>
              </a:rPr>
              <a:t>&amp;</a:t>
            </a:r>
            <a:r>
              <a:rPr lang="he-IL" sz="2400" dirty="0"/>
              <a:t> לפני כל שם משתנה!</a:t>
            </a:r>
          </a:p>
          <a:p>
            <a:pPr algn="r" rtl="1">
              <a:defRPr/>
            </a:pPr>
            <a:r>
              <a:rPr lang="he-IL" sz="2400" dirty="0"/>
              <a:t>סימן זה הוא חובה! את הסיבה לכך נבין בתרגולים מתקדמים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67042" y="4363399"/>
            <a:ext cx="4769254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rtl="0">
              <a:defRPr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/>
              <a:t>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sz="2800" dirty="0"/>
              <a:t>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&amp;a, &amp;b);</a:t>
            </a:r>
          </a:p>
        </p:txBody>
      </p:sp>
      <p:grpSp>
        <p:nvGrpSpPr>
          <p:cNvPr id="35" name="Group 22"/>
          <p:cNvGrpSpPr>
            <a:grpSpLocks/>
          </p:cNvGrpSpPr>
          <p:nvPr/>
        </p:nvGrpSpPr>
        <p:grpSpPr bwMode="auto">
          <a:xfrm>
            <a:off x="4305532" y="4149080"/>
            <a:ext cx="1436737" cy="357187"/>
            <a:chOff x="3792" y="2880"/>
            <a:chExt cx="720" cy="192"/>
          </a:xfrm>
        </p:grpSpPr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4512" y="2880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H="1">
              <a:off x="3792" y="2880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3792" y="2880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9" name="Group 23"/>
          <p:cNvGrpSpPr>
            <a:grpSpLocks/>
          </p:cNvGrpSpPr>
          <p:nvPr/>
        </p:nvGrpSpPr>
        <p:grpSpPr bwMode="auto">
          <a:xfrm>
            <a:off x="4734157" y="4792017"/>
            <a:ext cx="1857388" cy="371475"/>
            <a:chOff x="3696" y="3600"/>
            <a:chExt cx="624" cy="144"/>
          </a:xfrm>
        </p:grpSpPr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4320" y="3600"/>
              <a:ext cx="0" cy="14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 flipH="1" flipV="1">
              <a:off x="3696" y="3600"/>
              <a:ext cx="0" cy="14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3696" y="3744"/>
              <a:ext cx="624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95536" y="2474893"/>
            <a:ext cx="3744416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algn="l" rtl="0">
              <a:defRPr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/>
              <a:t>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800" dirty="0"/>
              <a:t>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&amp;x);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תכונות הטבלה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 marL="355600" indent="-355600">
              <a:spcBef>
                <a:spcPct val="25000"/>
              </a:spcBef>
            </a:pPr>
            <a:r>
              <a:rPr lang="he-IL" dirty="0">
                <a:latin typeface="Times New Roman" pitchFamily="18" charset="0"/>
              </a:rPr>
              <a:t>הערכים המתאימים לתווים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'0'…'9'</a:t>
            </a:r>
            <a:r>
              <a:rPr lang="he-IL" dirty="0">
                <a:latin typeface="Courier New" pitchFamily="49" charset="0"/>
              </a:rPr>
              <a:t> </a:t>
            </a:r>
            <a:br>
              <a:rPr lang="en-US" dirty="0">
                <a:latin typeface="Courier New" pitchFamily="49" charset="0"/>
              </a:rPr>
            </a:br>
            <a:r>
              <a:rPr lang="he-IL" dirty="0">
                <a:latin typeface="Times New Roman" pitchFamily="18" charset="0"/>
              </a:rPr>
              <a:t>הם רציפים, ולפי סדר הספרות.</a:t>
            </a:r>
          </a:p>
          <a:p>
            <a:pPr marL="355600" indent="-355600">
              <a:spcBef>
                <a:spcPct val="25000"/>
              </a:spcBef>
            </a:pPr>
            <a:r>
              <a:rPr lang="he-IL" dirty="0">
                <a:latin typeface="Times New Roman" pitchFamily="18" charset="0"/>
              </a:rPr>
              <a:t>הערכים המתאימים לתווים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a'..'z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he-IL" dirty="0">
                <a:latin typeface="Times New Roman" pitchFamily="18" charset="0"/>
              </a:rPr>
              <a:t> רציפים, ולפי סדר הא"ב הרגיל.</a:t>
            </a:r>
          </a:p>
          <a:p>
            <a:pPr marL="355600" indent="-355600">
              <a:spcBef>
                <a:spcPct val="25000"/>
              </a:spcBef>
            </a:pPr>
            <a:r>
              <a:rPr lang="he-IL" dirty="0">
                <a:latin typeface="Times New Roman" pitchFamily="18" charset="0"/>
              </a:rPr>
              <a:t>כך גם הערכים המתאימים לתווים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'A'…'Z'</a:t>
            </a:r>
            <a:r>
              <a:rPr lang="he-IL" dirty="0">
                <a:latin typeface="Times New Roman" pitchFamily="18" charset="0"/>
              </a:rPr>
              <a:t>.</a:t>
            </a:r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cs typeface="+mn-cs"/>
              </a:rPr>
              <a:t>תווים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u="sng"/>
              <a:t>תרגיל 3</a:t>
            </a:r>
            <a:r>
              <a:rPr lang="he-IL" sz="2800"/>
              <a:t>: </a:t>
            </a:r>
            <a:r>
              <a:rPr lang="he-IL" sz="2800" dirty="0"/>
              <a:t>כתבו תכנית המקבלת כקלט תו בודד ומדפיסה אותו ואת ערך ה- </a:t>
            </a:r>
            <a:r>
              <a:rPr lang="en-US" sz="2800" dirty="0"/>
              <a:t>ASCII</a:t>
            </a:r>
            <a:r>
              <a:rPr lang="he-IL" sz="2800" dirty="0"/>
              <a:t> שלו. </a:t>
            </a:r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400" dirty="0"/>
          </a:p>
          <a:p>
            <a:pPr marL="457200" lvl="1" indent="0">
              <a:buNone/>
            </a:pPr>
            <a:endParaRPr lang="he-IL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536" y="2786765"/>
            <a:ext cx="8568952" cy="1671833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char c = 0;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 %c", &amp;c);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("numeric value=%d, character=%c\n",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c,c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4792894"/>
            <a:ext cx="6120680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>
              <a:defRPr/>
            </a:pPr>
            <a:r>
              <a:rPr lang="he-IL" sz="2400" dirty="0"/>
              <a:t>הרווח כאן חשוב- פירושו שיש להתעלם מרווחים וממעברי שורה המופיעים בתחילת המשפט (התו שיכנס ל-</a:t>
            </a:r>
            <a:r>
              <a:rPr lang="en-US" sz="2400" dirty="0"/>
              <a:t>c</a:t>
            </a:r>
            <a:r>
              <a:rPr lang="he-IL" sz="2400" dirty="0"/>
              <a:t> הוא התו הראשון שאינו רווח)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895656" y="3717032"/>
            <a:ext cx="0" cy="1090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cs typeface="+mn-cs"/>
              </a:rPr>
              <a:t>תווים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u="sng" dirty="0"/>
              <a:t>תרגיל  3 ב'</a:t>
            </a:r>
            <a:r>
              <a:rPr lang="he-IL" sz="2800" dirty="0"/>
              <a:t>: כתבו תכנית הקולטת רצף תווים עד שהתקבל התו </a:t>
            </a:r>
            <a:r>
              <a:rPr lang="en-US" sz="2800" dirty="0"/>
              <a:t>‘.’</a:t>
            </a:r>
            <a:r>
              <a:rPr lang="he-IL" sz="2800" dirty="0"/>
              <a:t>, ומדפיסה כל תו ואת ערך ה- </a:t>
            </a:r>
            <a:r>
              <a:rPr lang="en-US" sz="2800" dirty="0"/>
              <a:t>ASCII</a:t>
            </a:r>
            <a:r>
              <a:rPr lang="he-IL" sz="2800" dirty="0"/>
              <a:t> שלו (כולל הנקודה). </a:t>
            </a:r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400" dirty="0"/>
          </a:p>
          <a:p>
            <a:pPr marL="457200" lvl="1" indent="0">
              <a:buNone/>
            </a:pPr>
            <a:endParaRPr lang="he-IL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2492896"/>
            <a:ext cx="8568952" cy="3044516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 c = 0;</a:t>
            </a:r>
          </a:p>
          <a:p>
            <a:pPr marL="263525" indent="-263525">
              <a:spcBef>
                <a:spcPct val="40000"/>
              </a:spcBef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 %c", &amp;c);</a:t>
            </a:r>
          </a:p>
          <a:p>
            <a:pPr marL="263525" indent="-263525">
              <a:spcBef>
                <a:spcPct val="4000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while (c != '.')</a:t>
            </a:r>
          </a:p>
          <a:p>
            <a:pPr marL="263525" indent="-263525">
              <a:spcBef>
                <a:spcPct val="4000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63525" indent="-263525">
              <a:spcBef>
                <a:spcPct val="4000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("numeric value=%d, character=%c\n",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c,c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63525" indent="-263525">
              <a:spcBef>
                <a:spcPct val="4000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 %c", &amp;c);</a:t>
            </a:r>
          </a:p>
          <a:p>
            <a:pPr marL="263525" indent="-263525">
              <a:spcBef>
                <a:spcPct val="4000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63525" indent="-263525">
              <a:spcBef>
                <a:spcPct val="40000"/>
              </a:spcBef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("numeric value=%d, character=%c\n",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c,c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419" y="2658715"/>
            <a:ext cx="2990850" cy="1238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23928" y="5412341"/>
            <a:ext cx="468052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>
              <a:defRPr/>
            </a:pPr>
            <a:r>
              <a:rPr lang="he-IL" sz="2400" dirty="0"/>
              <a:t>הפלט יופיע רק לאחר הקשת </a:t>
            </a:r>
            <a:r>
              <a:rPr lang="en-US" sz="2400" dirty="0"/>
              <a:t>ENTER</a:t>
            </a:r>
            <a:r>
              <a:rPr lang="he-IL" sz="2400" dirty="0"/>
              <a:t>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804248" y="3896966"/>
            <a:ext cx="0" cy="1515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6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cs typeface="+mn-cs"/>
              </a:rPr>
              <a:t>תווים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u="sng" dirty="0"/>
              <a:t>תרגיל 4</a:t>
            </a:r>
            <a:r>
              <a:rPr lang="he-IL" sz="2800" dirty="0"/>
              <a:t>: כתבו תכנית המקבלת כקלט אות קטנה בשפה האנגלית ומדפיסה אותה כאות גדולה.</a:t>
            </a:r>
            <a:endParaRPr lang="he-IL" sz="2800" u="sng" dirty="0"/>
          </a:p>
          <a:p>
            <a:pPr marL="0" indent="0">
              <a:buNone/>
            </a:pPr>
            <a:endParaRPr lang="he-IL" sz="2800" dirty="0"/>
          </a:p>
          <a:p>
            <a:pPr marL="0" indent="0">
              <a:buNone/>
            </a:pPr>
            <a:endParaRPr lang="he-IL" sz="2400" dirty="0"/>
          </a:p>
          <a:p>
            <a:pPr marL="457200" lvl="1" indent="0">
              <a:buNone/>
            </a:pPr>
            <a:endParaRPr lang="he-IL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25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cs typeface="+mn-cs"/>
              </a:rPr>
              <a:t>תווים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u="sng" dirty="0"/>
              <a:t>תרגיל 4</a:t>
            </a:r>
            <a:r>
              <a:rPr lang="he-IL" sz="2800" dirty="0"/>
              <a:t>: כתבו תכנית המקבלת כקלט אות קטנה בשפה האנגלית ומדפיסה אותה כאות גדולה.</a:t>
            </a:r>
            <a:endParaRPr lang="he-IL" sz="2800" u="sng" dirty="0"/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400" dirty="0"/>
          </a:p>
          <a:p>
            <a:pPr marL="457200" lvl="1" indent="0">
              <a:buNone/>
            </a:pPr>
            <a:endParaRPr lang="he-IL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536" y="2786765"/>
            <a:ext cx="8568952" cy="2188897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 %c", &amp;c);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(c-’a’)+’A’;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("%c", c);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61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cs typeface="+mn-cs"/>
              </a:rPr>
              <a:t>תווים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u="sng" dirty="0"/>
              <a:t>תרגיל 5</a:t>
            </a:r>
            <a:r>
              <a:rPr lang="he-IL" sz="2800" dirty="0"/>
              <a:t>: כתבו תכנית המקבלת כקלט אות קטנה בשפה האנגלית ומדפיסה את האות העוקבת לה (העוקבת של </a:t>
            </a:r>
            <a:r>
              <a:rPr lang="en-US" sz="2800" dirty="0"/>
              <a:t>z</a:t>
            </a:r>
            <a:r>
              <a:rPr lang="he-IL" sz="2800" dirty="0"/>
              <a:t> היא </a:t>
            </a:r>
            <a:r>
              <a:rPr lang="en-US" sz="2800" dirty="0"/>
              <a:t>a</a:t>
            </a:r>
            <a:r>
              <a:rPr lang="he-IL" sz="2800" dirty="0"/>
              <a:t>).</a:t>
            </a:r>
            <a:endParaRPr lang="he-IL" sz="2800" u="sng" dirty="0"/>
          </a:p>
          <a:p>
            <a:pPr marL="0" indent="0">
              <a:buNone/>
            </a:pPr>
            <a:endParaRPr lang="he-IL" sz="2800" dirty="0"/>
          </a:p>
          <a:p>
            <a:pPr marL="0" indent="0">
              <a:buNone/>
            </a:pPr>
            <a:endParaRPr lang="he-IL" sz="2400" dirty="0"/>
          </a:p>
          <a:p>
            <a:pPr marL="457200" lvl="1" indent="0">
              <a:buNone/>
            </a:pPr>
            <a:endParaRPr lang="he-IL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3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cs typeface="+mn-cs"/>
              </a:rPr>
              <a:t>תווים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u="sng" dirty="0"/>
              <a:t>תרגיל 5</a:t>
            </a:r>
            <a:r>
              <a:rPr lang="he-IL" sz="2800" dirty="0"/>
              <a:t>: כתבו תכנית המקבלת כקלט אות קטנה בשפה האנגלית ומדפיסה את האות העוקבת לה (העוקבת של </a:t>
            </a:r>
            <a:r>
              <a:rPr lang="en-US" sz="2800" dirty="0"/>
              <a:t>z</a:t>
            </a:r>
            <a:r>
              <a:rPr lang="he-IL" sz="2800" dirty="0"/>
              <a:t> היא </a:t>
            </a:r>
            <a:r>
              <a:rPr lang="en-US" sz="2800" dirty="0"/>
              <a:t>a</a:t>
            </a:r>
            <a:r>
              <a:rPr lang="he-IL" sz="2800" dirty="0"/>
              <a:t>).</a:t>
            </a:r>
            <a:endParaRPr lang="he-IL" sz="2800" u="sng" dirty="0"/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400" dirty="0"/>
          </a:p>
          <a:p>
            <a:pPr marL="457200" lvl="1" indent="0">
              <a:buNone/>
            </a:pPr>
            <a:endParaRPr lang="he-IL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5656" y="3446334"/>
            <a:ext cx="5328592" cy="3223026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 %c", &amp;c);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 -=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’a’;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 = (c+1)% NUM_LETTERS;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 += ‘a’;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("%c", c);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2636912"/>
            <a:ext cx="5328592" cy="6931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>
            <a:defPPr>
              <a:defRPr lang="en-US"/>
            </a:defPPr>
            <a:lvl1pPr marL="263525" indent="-263525">
              <a:spcBef>
                <a:spcPct val="40000"/>
              </a:spcBef>
              <a:defRPr sz="22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2000" dirty="0"/>
              <a:t>#define NUM_LETTERS (‘z’-’a’+1)</a:t>
            </a:r>
          </a:p>
        </p:txBody>
      </p:sp>
      <p:sp>
        <p:nvSpPr>
          <p:cNvPr id="7" name="Left Brace 6"/>
          <p:cNvSpPr/>
          <p:nvPr/>
        </p:nvSpPr>
        <p:spPr>
          <a:xfrm>
            <a:off x="1187624" y="3446334"/>
            <a:ext cx="216024" cy="3223026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36004" y="4457682"/>
            <a:ext cx="111561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קטע קוד מתוך הפונקציה</a:t>
            </a:r>
          </a:p>
          <a:p>
            <a:pPr algn="r"/>
            <a:r>
              <a:rPr lang="en-US" dirty="0"/>
              <a:t>main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83684"/>
            <a:ext cx="111561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000" dirty="0"/>
              <a:t>לפני</a:t>
            </a:r>
          </a:p>
          <a:p>
            <a:pPr algn="r"/>
            <a:r>
              <a:rPr lang="en-US" sz="2000" dirty="0"/>
              <a:t>main</a:t>
            </a:r>
            <a:endParaRPr lang="he-IL" sz="2000" dirty="0"/>
          </a:p>
        </p:txBody>
      </p:sp>
      <p:sp>
        <p:nvSpPr>
          <p:cNvPr id="10" name="Left Brace 9"/>
          <p:cNvSpPr/>
          <p:nvPr/>
        </p:nvSpPr>
        <p:spPr>
          <a:xfrm>
            <a:off x="1166930" y="2636912"/>
            <a:ext cx="236718" cy="69310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57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/>
              <a:t>תווים</a:t>
            </a:r>
            <a:endParaRPr lang="he-IL" sz="54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u="sng" dirty="0"/>
              <a:t>תרגיל 6</a:t>
            </a:r>
            <a:r>
              <a:rPr lang="he-IL" sz="2800" dirty="0"/>
              <a:t>: כתבו מחשבון – תכנית המקבלת מספר, פעולת חשבון (חיבור</a:t>
            </a:r>
            <a:r>
              <a:rPr lang="en-US" sz="2800" dirty="0"/>
              <a:t>/</a:t>
            </a:r>
            <a:r>
              <a:rPr lang="he-IL" sz="2800" dirty="0"/>
              <a:t>חיסור</a:t>
            </a:r>
            <a:r>
              <a:rPr lang="en-US" sz="2800" dirty="0"/>
              <a:t>/</a:t>
            </a:r>
            <a:r>
              <a:rPr lang="he-IL" sz="2800" dirty="0"/>
              <a:t>כפל</a:t>
            </a:r>
            <a:r>
              <a:rPr lang="en-US" sz="2800" dirty="0"/>
              <a:t>/</a:t>
            </a:r>
            <a:r>
              <a:rPr lang="he-IL" sz="2800" dirty="0"/>
              <a:t>חילוק) ומספר, מחשבת ומדפיסה את ערך הביטוי.</a:t>
            </a:r>
          </a:p>
          <a:p>
            <a:pPr marL="0" indent="0">
              <a:buNone/>
            </a:pPr>
            <a:r>
              <a:rPr lang="he-IL" sz="2800" dirty="0"/>
              <a:t> </a:t>
            </a:r>
          </a:p>
          <a:p>
            <a:pPr marL="0" indent="0">
              <a:buNone/>
            </a:pPr>
            <a:endParaRPr lang="he-IL" sz="2400" dirty="0"/>
          </a:p>
          <a:p>
            <a:pPr marL="457200" lvl="1" indent="0">
              <a:buNone/>
            </a:pPr>
            <a:endParaRPr lang="he-IL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43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cs typeface="+mn-cs"/>
              </a:rPr>
              <a:t>תווים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1543" y="1340768"/>
            <a:ext cx="8568952" cy="5328218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char c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op1 = 0, op2 = 0, res = 0;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(“%d %c %d”, &amp;op1, &amp;c, &amp;op2);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switch(c){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case ‘+’: res = op1+op2; break;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case ‘-’: res = op1-op2; break;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case ‘*’: res = op1*op2; break;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case ‘/’: res = op1/op2; break;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default: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(“error: unknown operation”);        		  return 1;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d%c%d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=%d\n”, op1, c, op2, res); 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/>
              <a:t>תווים - סיכום</a:t>
            </a:r>
            <a:endParaRPr lang="he-IL" sz="54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הטיפוס </a:t>
            </a:r>
            <a:r>
              <a:rPr lang="en-US" sz="2800" dirty="0"/>
              <a:t>unsigned char</a:t>
            </a:r>
            <a:r>
              <a:rPr lang="he-IL" sz="2800" dirty="0"/>
              <a:t> מכיל מספר בין 0 ל 255</a:t>
            </a:r>
          </a:p>
          <a:p>
            <a:r>
              <a:rPr lang="he-IL" sz="2800" dirty="0"/>
              <a:t>מקביל לתווים ע"י טבלת </a:t>
            </a:r>
            <a:r>
              <a:rPr lang="en-US" sz="2800" dirty="0"/>
              <a:t>ASCII</a:t>
            </a:r>
          </a:p>
          <a:p>
            <a:r>
              <a:rPr lang="he-IL" sz="2800" dirty="0" err="1"/>
              <a:t>קבועי</a:t>
            </a:r>
            <a:r>
              <a:rPr lang="he-IL" sz="2800" dirty="0"/>
              <a:t> תווים (</a:t>
            </a:r>
            <a:r>
              <a:rPr lang="en-US" sz="2800" dirty="0"/>
              <a:t>‘A’</a:t>
            </a:r>
            <a:r>
              <a:rPr lang="he-IL" sz="2800" dirty="0"/>
              <a:t>)</a:t>
            </a:r>
          </a:p>
          <a:p>
            <a:r>
              <a:rPr lang="he-IL" sz="2800" dirty="0"/>
              <a:t>הדפסה באמצעות </a:t>
            </a:r>
            <a:r>
              <a:rPr lang="en-US" sz="2800" dirty="0"/>
              <a:t>%d, %c</a:t>
            </a:r>
            <a:r>
              <a:rPr lang="he-IL" sz="2800" dirty="0"/>
              <a:t> </a:t>
            </a:r>
          </a:p>
          <a:p>
            <a:pPr marL="0" indent="0">
              <a:buNone/>
            </a:pPr>
            <a:endParaRPr lang="he-IL" sz="2400" dirty="0"/>
          </a:p>
          <a:p>
            <a:pPr marL="457200" lvl="1" indent="0">
              <a:buNone/>
            </a:pPr>
            <a:endParaRPr lang="he-IL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4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he-IL" dirty="0">
                <a:solidFill>
                  <a:schemeClr val="accent1"/>
                </a:solidFill>
              </a:rPr>
              <a:t>- קלט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he-IL" dirty="0"/>
              <a:t>לפקודה </a:t>
            </a:r>
            <a:r>
              <a:rPr lang="en-US" dirty="0" err="1">
                <a:latin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he-IL" dirty="0"/>
              <a:t> יש לציין איזה טיפוס של נתון אנו רוצים לקרוא  מהמשתמש: שלם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he-I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dirty="0"/>
              <a:t>או שבר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he-IL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he-IL" dirty="0">
                <a:latin typeface="Courier New" pitchFamily="49" charset="0"/>
              </a:rPr>
              <a:t>שימו לב להבדל מ-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he-IL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he-IL" dirty="0"/>
              <a:t>.</a:t>
            </a: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he-IL" dirty="0"/>
              <a:t>כאשר התוכנית מגיעה בזמן ריצה לפקודת </a:t>
            </a:r>
            <a:r>
              <a:rPr lang="en-US" dirty="0" err="1">
                <a:latin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he-IL" dirty="0"/>
              <a:t>, היא עוצרת ומציגה סמן מהבהב למשתמש.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he-IL" dirty="0"/>
              <a:t>בשלב זה התוכנית מאפשרת למשתמש להקליד את הנתון, וכאשר הוא לוחץ על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he-IL" dirty="0"/>
              <a:t> הנתון שהוא הקליד מועבר לתוכנית. נתון זה מוכנס למשתנה שצוין, ואז התוכנית ממשיכה בריצתה.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74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טיפוסי משתנים - תרגילים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מבוא למדעי המחשב מ' - תירגול 2</a:t>
            </a: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2764-1210-446D-9526-23D642C25017}" type="slidenum">
              <a:rPr lang="he-IL" smtClean="0"/>
              <a:pPr/>
              <a:t>50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794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מהו ערכו וטיפוסו של הביטוי?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89481267"/>
              </p:ext>
            </p:extLst>
          </p:nvPr>
        </p:nvGraphicFramePr>
        <p:xfrm>
          <a:off x="301625" y="1527175"/>
          <a:ext cx="8504238" cy="3725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4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ביטוי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טיפוס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ערך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/>
                        </a:rPr>
                        <a:t>5 - 4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1800" kern="1200" dirty="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/>
                        </a:rPr>
                        <a:t>1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1800" kern="1200" dirty="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/>
                        </a:rPr>
                        <a:t>1 /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1800" kern="1200" dirty="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nsolas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Arial"/>
                        </a:rPr>
                        <a:t>double</a:t>
                      </a:r>
                      <a:r>
                        <a:rPr lang="en-US" sz="1800" dirty="0">
                          <a:latin typeface="Consolas"/>
                          <a:ea typeface="Calibri"/>
                          <a:cs typeface="Arial"/>
                        </a:rPr>
                        <a:t>)1 / 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1800" kern="1200" dirty="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/>
                          <a:ea typeface="Calibri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</a:rPr>
                        <a:t>double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)(1 /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1800" kern="1200" dirty="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'A'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 + 3</a:t>
                      </a:r>
                      <a:endParaRPr lang="en-US" sz="1800" dirty="0">
                        <a:solidFill>
                          <a:srgbClr val="A31515"/>
                        </a:solidFill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'Z'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 - 1</a:t>
                      </a:r>
                      <a:endParaRPr lang="en-US" sz="1800" dirty="0">
                        <a:solidFill>
                          <a:srgbClr val="A31515"/>
                        </a:solidFill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'Z'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 -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'A'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 +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'a'</a:t>
                      </a:r>
                      <a:endParaRPr lang="en-US" sz="1800" dirty="0">
                        <a:solidFill>
                          <a:srgbClr val="A31515"/>
                        </a:solidFill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1800" kern="1200" dirty="0">
                        <a:solidFill>
                          <a:srgbClr val="A31515"/>
                        </a:solidFill>
                        <a:latin typeface="Consolas"/>
                        <a:ea typeface="Calibri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'E'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 + 4*(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b'</a:t>
                      </a:r>
                      <a:r>
                        <a:rPr lang="en-US" sz="1800" dirty="0" err="1">
                          <a:latin typeface="Consolas"/>
                          <a:ea typeface="Calibri"/>
                        </a:rPr>
                        <a:t>-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'c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)</a:t>
                      </a:r>
                      <a:endParaRPr lang="en-US" sz="1800" dirty="0">
                        <a:solidFill>
                          <a:srgbClr val="A31515"/>
                        </a:solidFill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1800" kern="1200" dirty="0">
                        <a:solidFill>
                          <a:srgbClr val="A31515"/>
                        </a:solidFill>
                        <a:latin typeface="Consolas"/>
                        <a:ea typeface="Calibri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2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מהו ערכו וטיפוסו של הביטוי?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61096411"/>
              </p:ext>
            </p:extLst>
          </p:nvPr>
        </p:nvGraphicFramePr>
        <p:xfrm>
          <a:off x="301625" y="1527175"/>
          <a:ext cx="8504238" cy="3725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4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ביטוי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טיפוס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ערך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/>
                        </a:rPr>
                        <a:t>5 - 4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/>
                        </a:rPr>
                        <a:t>1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/>
                        </a:rPr>
                        <a:t>1 /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Arial"/>
                        </a:rPr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nsolas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Arial"/>
                        </a:rPr>
                        <a:t>double</a:t>
                      </a:r>
                      <a:r>
                        <a:rPr lang="en-US" sz="1800" dirty="0">
                          <a:latin typeface="Consolas"/>
                          <a:ea typeface="Calibri"/>
                          <a:cs typeface="Arial"/>
                        </a:rPr>
                        <a:t>)1 / 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Arial"/>
                        </a:rPr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/>
                          <a:ea typeface="Calibri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</a:rPr>
                        <a:t>double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)(1 /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Arial"/>
                        </a:rPr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'A'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 + 3</a:t>
                      </a:r>
                      <a:endParaRPr lang="en-US" sz="1800" dirty="0">
                        <a:solidFill>
                          <a:srgbClr val="A31515"/>
                        </a:solidFill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  <a:cs typeface="+mn-cs"/>
                        </a:rPr>
                        <a:t>'D'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(= 68 ,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ASCII)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'Z'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 - 1</a:t>
                      </a:r>
                      <a:endParaRPr lang="en-US" sz="1800" dirty="0">
                        <a:solidFill>
                          <a:srgbClr val="A31515"/>
                        </a:solidFill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  <a:cs typeface="+mn-cs"/>
                        </a:rPr>
                        <a:t>'Y'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(= 89,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if ASCII)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'Z'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 -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'A'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 +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'a'</a:t>
                      </a:r>
                      <a:endParaRPr lang="en-US" sz="1800" dirty="0">
                        <a:solidFill>
                          <a:srgbClr val="A31515"/>
                        </a:solidFill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  <a:cs typeface="+mn-cs"/>
                        </a:rPr>
                        <a:t>'z'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'E'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 + 4*(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b'</a:t>
                      </a:r>
                      <a:r>
                        <a:rPr lang="en-US" sz="1800" dirty="0" err="1">
                          <a:latin typeface="Consolas"/>
                          <a:ea typeface="Calibri"/>
                        </a:rPr>
                        <a:t>-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'c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)</a:t>
                      </a:r>
                      <a:endParaRPr lang="en-US" sz="1800" dirty="0">
                        <a:solidFill>
                          <a:srgbClr val="A31515"/>
                        </a:solidFill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  <a:cs typeface="+mn-cs"/>
                        </a:rPr>
                        <a:t>'A'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9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pPr rtl="1"/>
            <a:r>
              <a:rPr lang="he-IL" dirty="0"/>
              <a:t>מהו ערכו וטיפוסו של הביטוי?</a:t>
            </a:r>
            <a:br>
              <a:rPr lang="en-US" dirty="0"/>
            </a:br>
            <a:r>
              <a:rPr lang="he-IL" sz="2700" dirty="0"/>
              <a:t>[כאשר יש יותר מביטוי אחד, התיחסו לביטוי הצהוב]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46844653"/>
              </p:ext>
            </p:extLst>
          </p:nvPr>
        </p:nvGraphicFramePr>
        <p:xfrm>
          <a:off x="301625" y="3618736"/>
          <a:ext cx="850423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1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ביטוי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טיפוס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ערך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תופעות לוואי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/>
                          <a:ea typeface="Calibri"/>
                        </a:rPr>
                        <a:t>c =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'G'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/>
                          <a:ea typeface="Calibri"/>
                        </a:rPr>
                        <a:t>i = 3;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/>
                          <a:ea typeface="Calibri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</a:rPr>
                        <a:t>double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)</a:t>
                      </a:r>
                      <a:r>
                        <a:rPr lang="en-US" sz="1800" dirty="0" err="1">
                          <a:latin typeface="Consolas"/>
                          <a:ea typeface="Calibri"/>
                        </a:rPr>
                        <a:t>i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/(c-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'E'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/>
                          <a:ea typeface="Calibri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/>
                          <a:ea typeface="Calibri"/>
                        </a:rPr>
                        <a:t>i = 5.7;</a:t>
                      </a:r>
                      <a:endParaRPr lang="en-US" sz="18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/>
                          <a:ea typeface="Calibri"/>
                        </a:rPr>
                        <a:t>i = 5.2;</a:t>
                      </a:r>
                      <a:endParaRPr lang="en-US" sz="18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/>
                          <a:ea typeface="Calibri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</a:rPr>
                        <a:t>double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)i</a:t>
                      </a:r>
                      <a:endParaRPr lang="en-US" sz="18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648200" y="1600200"/>
            <a:ext cx="4191000" cy="16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>
              <a:lnSpc>
                <a:spcPct val="115000"/>
              </a:lnSpc>
            </a:pPr>
            <a:r>
              <a:rPr lang="he-IL" b="1" u="sng" dirty="0">
                <a:solidFill>
                  <a:schemeClr val="tx1"/>
                </a:solidFill>
                <a:latin typeface="Consolas"/>
                <a:ea typeface="Calibri"/>
                <a:cs typeface="Arial"/>
              </a:rPr>
              <a:t>הניחו שהמשתנים הבאים הוגדרו:</a:t>
            </a:r>
            <a:endParaRPr lang="en-US" b="1" u="sng" dirty="0">
              <a:solidFill>
                <a:schemeClr val="tx1"/>
              </a:solidFill>
              <a:latin typeface="Consolas"/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Arial"/>
              </a:rPr>
              <a:t>char</a:t>
            </a:r>
            <a:r>
              <a:rPr lang="en-US" dirty="0">
                <a:latin typeface="Consolas"/>
                <a:ea typeface="Calibri"/>
                <a:cs typeface="Arial"/>
              </a:rPr>
              <a:t> c;</a:t>
            </a: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int</a:t>
            </a:r>
            <a:r>
              <a:rPr lang="en-US" dirty="0">
                <a:latin typeface="Consolas"/>
                <a:ea typeface="Calibri"/>
              </a:rPr>
              <a:t> i</a:t>
            </a:r>
            <a:endParaRPr lang="en-US" sz="2400" dirty="0">
              <a:latin typeface="Calibri"/>
              <a:ea typeface="Calibri"/>
              <a:cs typeface="Arial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930" y="4594412"/>
            <a:ext cx="2133600" cy="228600"/>
          </a:xfrm>
          <a:prstGeom prst="rect">
            <a:avLst/>
          </a:pr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pPr rtl="1"/>
            <a:r>
              <a:rPr lang="he-IL" dirty="0"/>
              <a:t>מהו ערכו וטיפוסו של הביטוי?</a:t>
            </a:r>
            <a:br>
              <a:rPr lang="en-US" dirty="0"/>
            </a:br>
            <a:r>
              <a:rPr lang="he-IL" sz="2700" dirty="0"/>
              <a:t>[כאשר יש יותר מביטוי אחד, התיחסו לביטוי הצהוב]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5927044"/>
              </p:ext>
            </p:extLst>
          </p:nvPr>
        </p:nvGraphicFramePr>
        <p:xfrm>
          <a:off x="301625" y="3611880"/>
          <a:ext cx="850423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1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ביטוי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טיפוס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ערך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תופעות לוואי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/>
                          <a:ea typeface="Calibri"/>
                        </a:rPr>
                        <a:t>c =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'G'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/>
                          <a:ea typeface="Calibri"/>
                        </a:rPr>
                        <a:t>i = 3;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/>
                          <a:ea typeface="Calibri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</a:rPr>
                        <a:t>double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)</a:t>
                      </a:r>
                      <a:r>
                        <a:rPr lang="en-US" sz="1800" dirty="0" err="1">
                          <a:latin typeface="Consolas"/>
                          <a:ea typeface="Calibri"/>
                        </a:rPr>
                        <a:t>i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/(c-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</a:rPr>
                        <a:t>'E'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/>
                          <a:ea typeface="Calibri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Arial"/>
                        </a:rPr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  <a:sym typeface="Wingdings" pitchFamily="2" charset="2"/>
                        </a:rPr>
                        <a:t> 'G'</a:t>
                      </a:r>
                      <a:b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  <a:sym typeface="Wingdings" pitchFamily="2" charset="2"/>
                        </a:rPr>
                        <a:t>i  3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/>
                          <a:ea typeface="Calibri"/>
                        </a:rPr>
                        <a:t>i = 5.7;</a:t>
                      </a:r>
                      <a:endParaRPr lang="en-US" sz="18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i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  <a:sym typeface="Wingdings" pitchFamily="2" charset="2"/>
                        </a:rPr>
                        <a:t> 5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/>
                          <a:ea typeface="Calibri"/>
                        </a:rPr>
                        <a:t>i = 5.2;</a:t>
                      </a:r>
                      <a:endParaRPr lang="en-US" sz="18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i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  <a:sym typeface="Wingdings" pitchFamily="2" charset="2"/>
                        </a:rPr>
                        <a:t> 5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/>
                          <a:ea typeface="Calibri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</a:rPr>
                        <a:t>double</a:t>
                      </a:r>
                      <a:r>
                        <a:rPr lang="en-US" sz="1800" dirty="0">
                          <a:latin typeface="Consolas"/>
                          <a:ea typeface="Calibri"/>
                        </a:rPr>
                        <a:t>)i</a:t>
                      </a:r>
                      <a:endParaRPr lang="en-US" sz="18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Arial"/>
                        </a:rPr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kern="120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אין ! בפרט,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he-IL" sz="1800" b="1" kern="120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 לא השתנה!</a:t>
                      </a:r>
                      <a:endParaRPr kumimoji="0" lang="en-US" sz="1800" b="1" kern="1200" dirty="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8930" y="4594412"/>
            <a:ext cx="2133600" cy="228600"/>
          </a:xfrm>
          <a:prstGeom prst="rect">
            <a:avLst/>
          </a:pr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8200" y="1600200"/>
            <a:ext cx="4191000" cy="16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>
              <a:lnSpc>
                <a:spcPct val="115000"/>
              </a:lnSpc>
            </a:pPr>
            <a:r>
              <a:rPr lang="he-IL" b="1" u="sng" dirty="0">
                <a:solidFill>
                  <a:schemeClr val="tx1"/>
                </a:solidFill>
                <a:latin typeface="Consolas"/>
                <a:ea typeface="Calibri"/>
                <a:cs typeface="Arial"/>
              </a:rPr>
              <a:t>הניחו שהמשתנים הבאים הוגדרו:</a:t>
            </a:r>
            <a:endParaRPr lang="en-US" b="1" u="sng" dirty="0">
              <a:solidFill>
                <a:schemeClr val="tx1"/>
              </a:solidFill>
              <a:latin typeface="Consolas"/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Arial"/>
              </a:rPr>
              <a:t>char</a:t>
            </a:r>
            <a:r>
              <a:rPr lang="en-US" dirty="0">
                <a:latin typeface="Consolas"/>
                <a:ea typeface="Calibri"/>
                <a:cs typeface="Arial"/>
              </a:rPr>
              <a:t> c;</a:t>
            </a: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</a:rPr>
              <a:t>int</a:t>
            </a:r>
            <a:r>
              <a:rPr lang="en-US" dirty="0">
                <a:latin typeface="Consolas"/>
                <a:ea typeface="Calibri"/>
              </a:rPr>
              <a:t> i</a:t>
            </a:r>
            <a:endParaRPr lang="en-US" sz="2400" dirty="0">
              <a:latin typeface="Calibri"/>
              <a:ea typeface="Calibri"/>
              <a:cs typeface="Arial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3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קלט/פלט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תרגיל 2: כתבו </a:t>
            </a:r>
            <a:r>
              <a:rPr lang="he-IL" dirty="0" err="1"/>
              <a:t>תוכנית</a:t>
            </a:r>
            <a:r>
              <a:rPr lang="he-IL" dirty="0"/>
              <a:t> הקולטת 2 מספרים מהמשתמש ומדפיסה את סכומם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467544" y="2636912"/>
            <a:ext cx="6109574" cy="27228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48500" tIns="116100" rIns="148500" bIns="116100">
            <a:spAutoFit/>
          </a:bodyPr>
          <a:lstStyle/>
          <a:p>
            <a:pPr marL="257175" indent="-257175">
              <a:lnSpc>
                <a:spcPct val="80000"/>
              </a:lnSpc>
              <a:spcBef>
                <a:spcPct val="20000"/>
              </a:spcBef>
            </a:pPr>
            <a:r>
              <a:rPr lang="en-US" sz="165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5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5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</a:pPr>
            <a:endParaRPr lang="en-US" sz="165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257175" indent="-257175">
              <a:lnSpc>
                <a:spcPct val="80000"/>
              </a:lnSpc>
              <a:spcBef>
                <a:spcPct val="20000"/>
              </a:spcBef>
            </a:pPr>
            <a:r>
              <a:rPr lang="en-US" sz="165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5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</a:pPr>
            <a:r>
              <a:rPr lang="en-US" sz="165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</a:pPr>
            <a:r>
              <a:rPr lang="en-US" sz="165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5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5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(“Please enter numbers:\n“);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</a:pPr>
            <a:r>
              <a:rPr lang="en-US" sz="165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5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5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x=88,y=19;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</a:pPr>
            <a:r>
              <a:rPr lang="en-US" sz="165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5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5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165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sz="165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”, &amp;x, &amp;y);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</a:pPr>
            <a:r>
              <a:rPr lang="en-US" sz="165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5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5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(“The sum is: %d”,</a:t>
            </a:r>
            <a:r>
              <a:rPr lang="en-US" sz="165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sz="165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</a:pPr>
            <a:r>
              <a:rPr lang="en-US" sz="165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</a:pPr>
            <a:r>
              <a:rPr lang="en-US" sz="165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2120" y="3429000"/>
            <a:ext cx="3301380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he-IL" sz="2400" b="1" dirty="0"/>
              <a:t>פלט:</a:t>
            </a:r>
          </a:p>
          <a:p>
            <a:pPr algn="l"/>
            <a:r>
              <a:rPr lang="en-US" sz="2400" b="1" dirty="0"/>
              <a:t>Please enter numbers:</a:t>
            </a:r>
            <a:endParaRPr lang="he-IL" sz="2400" b="1" dirty="0"/>
          </a:p>
          <a:p>
            <a:pPr algn="r" rtl="1"/>
            <a:r>
              <a:rPr lang="he-IL" sz="2400" b="1" dirty="0"/>
              <a:t>קלט:</a:t>
            </a:r>
          </a:p>
          <a:p>
            <a:pPr algn="l" rtl="0"/>
            <a:r>
              <a:rPr lang="es-AR" sz="2400" b="1" dirty="0">
                <a:sym typeface="Symbol"/>
              </a:rPr>
              <a:t>10 </a:t>
            </a:r>
            <a:r>
              <a:rPr lang="en-US" sz="2400" b="1" dirty="0">
                <a:sym typeface="Symbol"/>
              </a:rPr>
              <a:t>2</a:t>
            </a:r>
            <a:endParaRPr lang="he-IL" sz="2400" b="1" dirty="0">
              <a:sym typeface="Symbol"/>
            </a:endParaRPr>
          </a:p>
          <a:p>
            <a:pPr algn="r" rtl="1"/>
            <a:r>
              <a:rPr lang="he-IL" sz="2400" b="1" dirty="0">
                <a:sym typeface="Symbol"/>
              </a:rPr>
              <a:t>פלט:</a:t>
            </a:r>
          </a:p>
          <a:p>
            <a:pPr algn="l"/>
            <a:r>
              <a:rPr lang="en-US" sz="2400" b="1" dirty="0">
                <a:sym typeface="Symbol"/>
              </a:rPr>
              <a:t>The sum is: 12</a:t>
            </a: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קלט/פלט - הרחבה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כישלון בקריאת הקלט + בדיקת קלט</a:t>
            </a:r>
          </a:p>
          <a:p>
            <a:r>
              <a:rPr lang="en-US" dirty="0"/>
              <a:t>Input buffer</a:t>
            </a:r>
          </a:p>
          <a:p>
            <a:r>
              <a:rPr lang="en-US" dirty="0"/>
              <a:t>EOF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3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err="1">
                <a:cs typeface="+mn-cs"/>
              </a:rPr>
              <a:t>כשלון</a:t>
            </a:r>
            <a:r>
              <a:rPr lang="he-IL" dirty="0">
                <a:cs typeface="+mn-cs"/>
              </a:rPr>
              <a:t> של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736" y="1600201"/>
            <a:ext cx="3458064" cy="3097430"/>
          </a:xfrm>
        </p:spPr>
        <p:txBody>
          <a:bodyPr>
            <a:normAutofit/>
          </a:bodyPr>
          <a:lstStyle/>
          <a:p>
            <a:pPr marL="514350" indent="-457200"/>
            <a:r>
              <a:rPr lang="he-IL" dirty="0"/>
              <a:t>מה תדפיס התוכנית הבאה?</a:t>
            </a:r>
            <a:endParaRPr lang="he-IL" dirty="0"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360" y="1534140"/>
            <a:ext cx="5150376" cy="2308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rtl="0"/>
            <a:r>
              <a:rPr lang="es-AR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/>
            <a:r>
              <a:rPr lang="es-AR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=-1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/>
            <a:r>
              <a:rPr lang="es-AR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(“%d”, &amp;a);</a:t>
            </a:r>
          </a:p>
          <a:p>
            <a:pPr algn="l" rtl="0"/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(“a=%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d”,a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s-AR" sz="2400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s-AR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2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AR" sz="2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l" rtl="0"/>
            <a:r>
              <a:rPr lang="es-AR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3503910"/>
            <a:ext cx="3490202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he-IL" sz="3200" b="1" dirty="0"/>
              <a:t>קלט:</a:t>
            </a:r>
          </a:p>
          <a:p>
            <a:pPr algn="l" rtl="0"/>
            <a:r>
              <a:rPr lang="es-AR" sz="3200" b="1" dirty="0">
                <a:sym typeface="Symbol"/>
              </a:rPr>
              <a:t>ten 20</a:t>
            </a:r>
            <a:endParaRPr lang="en-US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6248" y="4861129"/>
            <a:ext cx="7850552" cy="1548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/>
            <a:r>
              <a:rPr lang="he-IL" dirty="0"/>
              <a:t>תשובה: </a:t>
            </a:r>
            <a:r>
              <a:rPr lang="en-US" dirty="0"/>
              <a:t>a=-1</a:t>
            </a:r>
            <a:endParaRPr lang="he-IL" dirty="0"/>
          </a:p>
          <a:p>
            <a:pPr marL="514350" indent="-457200"/>
            <a:r>
              <a:rPr lang="he-IL" dirty="0"/>
              <a:t>התוכנית לא הצליחה לקרוא את </a:t>
            </a:r>
            <a:r>
              <a:rPr lang="en-US" dirty="0"/>
              <a:t>a</a:t>
            </a:r>
            <a:r>
              <a:rPr lang="he-IL" dirty="0"/>
              <a:t>, כי הכנסנו משהו שהוא לא מספר!</a:t>
            </a:r>
          </a:p>
          <a:p>
            <a:pPr marL="457200" lvl="1" indent="0">
              <a:buNone/>
            </a:pPr>
            <a:endParaRPr lang="he-IL" dirty="0">
              <a:latin typeface="Courier New" panose="020703090202050204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>
                <a:cs typeface="+mn-cs"/>
              </a:rPr>
              <a:t>ערך החזרה של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>
            <a:normAutofit/>
          </a:bodyPr>
          <a:lstStyle/>
          <a:p>
            <a:pPr marL="514350" indent="-457200"/>
            <a:r>
              <a:rPr lang="he-IL" dirty="0"/>
              <a:t>איך נגלה אם קריאת הקלט הצליחה?</a:t>
            </a:r>
          </a:p>
          <a:p>
            <a:pPr marL="514350" indent="-457200"/>
            <a:r>
              <a:rPr lang="he-IL" dirty="0"/>
              <a:t>תשובה: ע"י בדיקת ערך ההחזרה של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514350" indent="-457200"/>
            <a:r>
              <a:rPr lang="he-IL" dirty="0"/>
              <a:t>ערך ההחזרה של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he-IL" dirty="0"/>
              <a:t> הוא מספר שלם המייצג את מספר הדגלים (%) ש-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he-IL" dirty="0"/>
              <a:t> הצליחה "לאכול". </a:t>
            </a:r>
          </a:p>
          <a:p>
            <a:pPr marL="914400" lvl="1" indent="-457200"/>
            <a:r>
              <a:rPr lang="he-IL" dirty="0"/>
              <a:t>כלומר, מספר המשתנים ש </a:t>
            </a:r>
            <a:r>
              <a:rPr lang="en-US" dirty="0" err="1"/>
              <a:t>scanf</a:t>
            </a:r>
            <a:r>
              <a:rPr lang="he-IL" dirty="0"/>
              <a:t> הצליחה לקלוט.</a:t>
            </a:r>
          </a:p>
          <a:p>
            <a:pPr marL="514350" indent="-457200"/>
            <a:endParaRPr lang="he-IL" dirty="0">
              <a:latin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1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12678</TotalTime>
  <Words>3659</Words>
  <Application>Microsoft Office PowerPoint</Application>
  <PresentationFormat>‫הצגה על המסך (4:3)</PresentationFormat>
  <Paragraphs>670</Paragraphs>
  <Slides>54</Slides>
  <Notes>40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54</vt:i4>
      </vt:variant>
    </vt:vector>
  </HeadingPairs>
  <TitlesOfParts>
    <vt:vector size="61" baseType="lpstr">
      <vt:lpstr>Arial</vt:lpstr>
      <vt:lpstr>Calibri</vt:lpstr>
      <vt:lpstr>Cambria Math</vt:lpstr>
      <vt:lpstr>Consolas</vt:lpstr>
      <vt:lpstr>Courier New</vt:lpstr>
      <vt:lpstr>Times New Roman</vt:lpstr>
      <vt:lpstr>Office Theme</vt:lpstr>
      <vt:lpstr>מצגת של PowerPoint‏</vt:lpstr>
      <vt:lpstr>תוכנייה</vt:lpstr>
      <vt:lpstr>קלט</vt:lpstr>
      <vt:lpstr>scanf - קלט</vt:lpstr>
      <vt:lpstr>scanf- קלט</vt:lpstr>
      <vt:lpstr>קלט/פלט</vt:lpstr>
      <vt:lpstr>קלט/פלט - הרחבה</vt:lpstr>
      <vt:lpstr>כשלון של scanf</vt:lpstr>
      <vt:lpstr>ערך החזרה של scanf</vt:lpstr>
      <vt:lpstr>ערך החזרה של scanf</vt:lpstr>
      <vt:lpstr>scanf – בדיקת ערך החזרה</vt:lpstr>
      <vt:lpstr>בדיקת קלט</vt:lpstr>
      <vt:lpstr>חוצץ הקלט (Input Buffer)</vt:lpstr>
      <vt:lpstr>מה קורה אם נקליד שני מספרים?</vt:lpstr>
      <vt:lpstr>קלט שגוי</vt:lpstr>
      <vt:lpstr>התקני הקלט והפלט הסטנדרטיים</vt:lpstr>
      <vt:lpstr>קריאה מקובץ והקבוע EOF</vt:lpstr>
      <vt:lpstr>אופרטורים</vt:lpstr>
      <vt:lpstr>אופרטורים</vt:lpstr>
      <vt:lpstr>אופרטורים בינאריים</vt:lpstr>
      <vt:lpstr>אופרטורים אונאריים</vt:lpstr>
      <vt:lpstr>דוגמאות</vt:lpstr>
      <vt:lpstr>דוגמאות</vt:lpstr>
      <vt:lpstr>טיפוסי משתנים</vt:lpstr>
      <vt:lpstr>טיפוסי משתנים</vt:lpstr>
      <vt:lpstr>משתנים וטיפוסי משתנים</vt:lpstr>
      <vt:lpstr>משתנים וטיפוסי משתנים</vt:lpstr>
      <vt:lpstr>משתנים וטיפוסים</vt:lpstr>
      <vt:lpstr>משתנים וטיפוסים</vt:lpstr>
      <vt:lpstr>משתנים וטיפוסים</vt:lpstr>
      <vt:lpstr>המרה - Casting</vt:lpstr>
      <vt:lpstr>המרת משתנים אוטומטית</vt:lpstr>
      <vt:lpstr>המרה אוטומטית – סוף הסיפור?</vt:lpstr>
      <vt:lpstr>המרה מכוונת (casting)</vt:lpstr>
      <vt:lpstr>דוגמאות ל-Casting</vt:lpstr>
      <vt:lpstr>טיפוסי משתנים - סיכום</vt:lpstr>
      <vt:lpstr>טיפוס char</vt:lpstr>
      <vt:lpstr>לפענח char קצת אחרת...</vt:lpstr>
      <vt:lpstr>טבלת ASCII: ממספרים לתווים</vt:lpstr>
      <vt:lpstr>תכונות הטבלה</vt:lpstr>
      <vt:lpstr>תווים</vt:lpstr>
      <vt:lpstr>תווים</vt:lpstr>
      <vt:lpstr>תווים</vt:lpstr>
      <vt:lpstr>תווים</vt:lpstr>
      <vt:lpstr>תווים</vt:lpstr>
      <vt:lpstr>תווים</vt:lpstr>
      <vt:lpstr>תווים</vt:lpstr>
      <vt:lpstr>תווים</vt:lpstr>
      <vt:lpstr>תווים - סיכום</vt:lpstr>
      <vt:lpstr>טיפוסי משתנים - תרגילים </vt:lpstr>
      <vt:lpstr>מהו ערכו וטיפוסו של הביטוי?</vt:lpstr>
      <vt:lpstr>מהו ערכו וטיפוסו של הביטוי?</vt:lpstr>
      <vt:lpstr>מהו ערכו וטיפוסו של הביטוי? [כאשר יש יותר מביטוי אחד, התיחסו לביטוי הצהוב]</vt:lpstr>
      <vt:lpstr>מהו ערכו וטיפוסו של הביטוי? [כאשר יש יותר מביטוי אחד, התיחסו לביטוי הצהוב]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Javier Turek</dc:creator>
  <cp:lastModifiedBy>matt mam</cp:lastModifiedBy>
  <cp:revision>849</cp:revision>
  <cp:lastPrinted>2017-10-17T12:25:06Z</cp:lastPrinted>
  <dcterms:created xsi:type="dcterms:W3CDTF">2010-03-02T14:38:42Z</dcterms:created>
  <dcterms:modified xsi:type="dcterms:W3CDTF">2021-08-05T18:43:12Z</dcterms:modified>
</cp:coreProperties>
</file>