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52"/>
  </p:notesMasterIdLst>
  <p:sldIdLst>
    <p:sldId id="257" r:id="rId2"/>
    <p:sldId id="338" r:id="rId3"/>
    <p:sldId id="339" r:id="rId4"/>
    <p:sldId id="362" r:id="rId5"/>
    <p:sldId id="376" r:id="rId6"/>
    <p:sldId id="375" r:id="rId7"/>
    <p:sldId id="372" r:id="rId8"/>
    <p:sldId id="420" r:id="rId9"/>
    <p:sldId id="378" r:id="rId10"/>
    <p:sldId id="374" r:id="rId11"/>
    <p:sldId id="377" r:id="rId12"/>
    <p:sldId id="379" r:id="rId13"/>
    <p:sldId id="380" r:id="rId14"/>
    <p:sldId id="381" r:id="rId15"/>
    <p:sldId id="383" r:id="rId16"/>
    <p:sldId id="421" r:id="rId17"/>
    <p:sldId id="386" r:id="rId18"/>
    <p:sldId id="385" r:id="rId19"/>
    <p:sldId id="384" r:id="rId20"/>
    <p:sldId id="387" r:id="rId21"/>
    <p:sldId id="382" r:id="rId22"/>
    <p:sldId id="388" r:id="rId23"/>
    <p:sldId id="389" r:id="rId24"/>
    <p:sldId id="390" r:id="rId25"/>
    <p:sldId id="373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7CAB"/>
    <a:srgbClr val="8F8C07"/>
    <a:srgbClr val="C8C30A"/>
    <a:srgbClr val="F3EE0C"/>
    <a:srgbClr val="6F4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63" autoAdjust="0"/>
    <p:restoredTop sz="81649" autoAdjust="0"/>
  </p:normalViewPr>
  <p:slideViewPr>
    <p:cSldViewPr snapToGrid="0">
      <p:cViewPr varScale="1">
        <p:scale>
          <a:sx n="95" d="100"/>
          <a:sy n="95" d="100"/>
        </p:scale>
        <p:origin x="91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F71D473-86C8-4863-BD2C-2E97D9AD993A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A31B808-D585-4F1E-8387-1668B895D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196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072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באופן כללי מס' </a:t>
            </a:r>
            <a:r>
              <a:rPr lang="he-IL" dirty="0" err="1" smtClean="0"/>
              <a:t>האיטרציות</a:t>
            </a:r>
            <a:r>
              <a:rPr lang="he-IL" dirty="0" smtClean="0"/>
              <a:t> שווה למס' הפעמים שצריך לחלק מס' ל-2 עד</a:t>
            </a:r>
            <a:r>
              <a:rPr lang="he-IL" baseline="0" dirty="0" smtClean="0"/>
              <a:t> שמגיעים ל-1, כלומר </a:t>
            </a:r>
            <a:r>
              <a:rPr lang="en-US" baseline="0" dirty="0" smtClean="0"/>
              <a:t>log</a:t>
            </a:r>
            <a:r>
              <a:rPr lang="en-US" baseline="-25000" dirty="0" smtClean="0"/>
              <a:t>2</a:t>
            </a:r>
            <a:r>
              <a:rPr lang="en-US" baseline="0" dirty="0" smtClean="0"/>
              <a:t>n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5840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476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437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הסיבוכיות</a:t>
            </a:r>
            <a:r>
              <a:rPr lang="he-IL" baseline="0" smtClean="0"/>
              <a:t> </a:t>
            </a:r>
            <a:r>
              <a:rPr lang="he-IL" baseline="0" dirty="0" smtClean="0"/>
              <a:t>הייתה משתנה ל-</a:t>
            </a:r>
            <a:r>
              <a:rPr lang="en-US" baseline="0" dirty="0" smtClean="0"/>
              <a:t>O(log</a:t>
            </a:r>
            <a:r>
              <a:rPr lang="en-US" baseline="-25000" dirty="0" smtClean="0"/>
              <a:t>3</a:t>
            </a:r>
            <a:r>
              <a:rPr lang="en-US" baseline="0" dirty="0" smtClean="0"/>
              <a:t>n)</a:t>
            </a:r>
            <a:r>
              <a:rPr lang="he-IL" baseline="0" dirty="0" smtClean="0"/>
              <a:t>, אולם בקורס לא נייחס חשיבות לבסיס הלוג ותמיד נציין </a:t>
            </a:r>
            <a:r>
              <a:rPr lang="en-US" baseline="0" dirty="0" smtClean="0"/>
              <a:t>O(</a:t>
            </a:r>
            <a:r>
              <a:rPr lang="en-US" baseline="0" dirty="0" err="1" smtClean="0"/>
              <a:t>logn</a:t>
            </a:r>
            <a:r>
              <a:rPr lang="en-US" baseline="0" dirty="0" smtClean="0"/>
              <a:t>)</a:t>
            </a:r>
            <a:r>
              <a:rPr lang="he-IL" baseline="0" dirty="0" smtClean="0"/>
              <a:t> באופן כללי.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09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24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71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725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24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45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8523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5827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914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376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6676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בלולאה</a:t>
            </a:r>
            <a:r>
              <a:rPr lang="he-IL" baseline="0" dirty="0" smtClean="0"/>
              <a:t> מחלקים את </a:t>
            </a:r>
            <a:r>
              <a:rPr lang="en-US" baseline="0" dirty="0" smtClean="0"/>
              <a:t>n</a:t>
            </a:r>
            <a:r>
              <a:rPr lang="he-IL" baseline="0" dirty="0" smtClean="0"/>
              <a:t> כל פעם ב-</a:t>
            </a:r>
            <a:r>
              <a:rPr lang="en-US" baseline="0" dirty="0" smtClean="0"/>
              <a:t>m</a:t>
            </a:r>
            <a:r>
              <a:rPr lang="he-IL" baseline="0" dirty="0" smtClean="0"/>
              <a:t> שחסום בין 5 ל-10, ולכן זמן הריצה הוא לוגריתמי.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376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הלולאה הראשונה</a:t>
            </a:r>
            <a:r>
              <a:rPr lang="he-IL" baseline="0" dirty="0" smtClean="0"/>
              <a:t> מבצעת לכל היותר 3 </a:t>
            </a:r>
            <a:r>
              <a:rPr lang="he-IL" baseline="0" dirty="0" err="1" smtClean="0"/>
              <a:t>איטרציות</a:t>
            </a:r>
            <a:r>
              <a:rPr lang="he-IL" baseline="0" dirty="0" smtClean="0"/>
              <a:t>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הלולאה השנייה מבצעת </a:t>
            </a:r>
            <a:r>
              <a:rPr lang="en-US" baseline="0" dirty="0" err="1" smtClean="0"/>
              <a:t>logn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איטרציות</a:t>
            </a:r>
            <a:r>
              <a:rPr lang="he-IL" baseline="0" dirty="0" smtClean="0"/>
              <a:t>. יחד עם הלולאה הפנימית נקבל </a:t>
            </a:r>
            <a:r>
              <a:rPr lang="en-US" dirty="0" err="1" smtClean="0"/>
              <a:t>n+n</a:t>
            </a:r>
            <a:r>
              <a:rPr lang="en-US" dirty="0" smtClean="0"/>
              <a:t>/3+n/9+...=O(n)</a:t>
            </a:r>
            <a:endParaRPr lang="he-IL" dirty="0" smtClean="0"/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305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לא ניתן להשתמש ברקורסיה בגלל דרישות הזיכרון.</a:t>
            </a:r>
            <a:r>
              <a:rPr lang="he-IL" baseline="0" dirty="0" smtClean="0"/>
              <a:t> בשלב הזה עוד לא למדו </a:t>
            </a:r>
            <a:r>
              <a:rPr lang="he-IL" baseline="0" dirty="0" err="1" smtClean="0"/>
              <a:t>ריקורסיה</a:t>
            </a:r>
            <a:r>
              <a:rPr lang="he-IL" baseline="0" dirty="0" smtClean="0"/>
              <a:t> ולכן אין צורך להזכיר זאת.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25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 להזכיר את הנוסחאות בקצרה (את חלקן הם כבר ראו בהרצאה).</a:t>
            </a:r>
          </a:p>
          <a:p>
            <a:r>
              <a:rPr lang="he-IL" dirty="0" smtClean="0"/>
              <a:t>מומלץ</a:t>
            </a:r>
            <a:r>
              <a:rPr lang="he-IL" baseline="0" dirty="0" smtClean="0"/>
              <a:t> להכין מראש את הנוסחאות על הלוח.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54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בשלב הזה עוד</a:t>
            </a:r>
            <a:r>
              <a:rPr lang="he-IL" baseline="0" dirty="0" smtClean="0"/>
              <a:t> לא למדו רקורסיה, ולכן אין התייחסות בשקף על ההשפעה שיכולה להיות לרקורסיה לסיבוכיות זיכרון.</a:t>
            </a:r>
          </a:p>
          <a:p>
            <a:r>
              <a:rPr lang="he-IL" baseline="0" dirty="0" smtClean="0"/>
              <a:t>בנוסף, יש להתייחס לעובדה שאמנם המשתנה </a:t>
            </a:r>
            <a:r>
              <a:rPr lang="en-US" baseline="0" dirty="0" smtClean="0"/>
              <a:t>y</a:t>
            </a:r>
            <a:r>
              <a:rPr lang="he-IL" baseline="0" dirty="0" smtClean="0"/>
              <a:t> מוקצה </a:t>
            </a:r>
            <a:r>
              <a:rPr lang="en-US" baseline="0" dirty="0" smtClean="0"/>
              <a:t>n</a:t>
            </a:r>
            <a:r>
              <a:rPr lang="he-IL" baseline="0" dirty="0" smtClean="0"/>
              <a:t> פעמים, אך בסיבוכיות מקום מעניינת אותנו כמות המקום שנתפסת *בו זמנית*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863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סיבוכיות</a:t>
            </a:r>
            <a:r>
              <a:rPr lang="he-IL" baseline="0" dirty="0" smtClean="0"/>
              <a:t> המקום של </a:t>
            </a:r>
            <a:r>
              <a:rPr lang="en-US" baseline="0" dirty="0" smtClean="0"/>
              <a:t>f1</a:t>
            </a:r>
            <a:r>
              <a:rPr lang="he-IL" baseline="0" dirty="0" smtClean="0"/>
              <a:t> כמובן </a:t>
            </a:r>
            <a:r>
              <a:rPr lang="en-US" baseline="0" dirty="0" smtClean="0"/>
              <a:t>O(1)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722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646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936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97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באופן כללי מס' </a:t>
            </a:r>
            <a:r>
              <a:rPr lang="he-IL" dirty="0" err="1" smtClean="0"/>
              <a:t>האיטרציות</a:t>
            </a:r>
            <a:r>
              <a:rPr lang="he-IL" dirty="0" smtClean="0"/>
              <a:t> שווה למס' הפעמים שצריך לחלק מס' ל-2 עד</a:t>
            </a:r>
            <a:r>
              <a:rPr lang="he-IL" baseline="0" dirty="0" smtClean="0"/>
              <a:t> שמגיעים ל-1, כלומר </a:t>
            </a:r>
            <a:r>
              <a:rPr lang="en-US" baseline="0" dirty="0" smtClean="0"/>
              <a:t>log</a:t>
            </a:r>
            <a:r>
              <a:rPr lang="en-US" baseline="-25000" dirty="0" smtClean="0"/>
              <a:t>2</a:t>
            </a:r>
            <a:r>
              <a:rPr lang="en-US" baseline="0" dirty="0" smtClean="0"/>
              <a:t>n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85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357430"/>
            <a:ext cx="85344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8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52464" y="1357299"/>
            <a:ext cx="10287072" cy="1015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5400" dirty="0">
                <a:solidFill>
                  <a:srgbClr val="438BC4"/>
                </a:solidFill>
                <a:latin typeface="Arial" charset="0"/>
                <a:ea typeface="+mj-ea"/>
              </a:rPr>
              <a:t>מבוא למדעי המחשב</a:t>
            </a:r>
            <a:endParaRPr lang="en-US" sz="5400" dirty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9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63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72764-1210-446D-9526-23D642C25017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8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400" kern="120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1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785927"/>
            <a:ext cx="103632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9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8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r" defTabSz="914400" rtl="1" eaLnBrk="1" fontAlgn="base" latinLnBrk="0" hangingPunct="1">
        <a:spcBef>
          <a:spcPct val="0"/>
        </a:spcBef>
        <a:spcAft>
          <a:spcPct val="0"/>
        </a:spcAft>
        <a:buNone/>
        <a:defRPr lang="en-US" sz="4400" kern="1200" dirty="0">
          <a:solidFill>
            <a:srgbClr val="438BC4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 err="1" smtClean="0"/>
              <a:t>תירגול</a:t>
            </a:r>
            <a:r>
              <a:rPr lang="he-IL" dirty="0" smtClean="0"/>
              <a:t> </a:t>
            </a:r>
            <a:r>
              <a:rPr lang="en-US" smtClean="0"/>
              <a:t>9</a:t>
            </a:r>
            <a:r>
              <a:rPr lang="he-IL" smtClean="0"/>
              <a:t>: </a:t>
            </a:r>
            <a:r>
              <a:rPr lang="he-IL" dirty="0" smtClean="0"/>
              <a:t>סיבוכיות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סיבוכיות של </a:t>
            </a:r>
            <a:r>
              <a:rPr lang="he-IL" dirty="0" err="1" smtClean="0"/>
              <a:t>תוכנית</a:t>
            </a:r>
            <a:r>
              <a:rPr lang="he-IL" dirty="0" smtClean="0"/>
              <a:t>- דוגמא </a:t>
            </a:r>
            <a:r>
              <a:rPr lang="he-IL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 מה </a:t>
            </a:r>
            <a:r>
              <a:rPr lang="he-IL" b="1" dirty="0" smtClean="0"/>
              <a:t>סיבוכיות המקום</a:t>
            </a:r>
            <a:r>
              <a:rPr lang="he-IL" dirty="0" smtClean="0"/>
              <a:t> הריצה של הפונקציה </a:t>
            </a:r>
            <a:r>
              <a:rPr lang="en-US" dirty="0" smtClean="0"/>
              <a:t>f</a:t>
            </a:r>
            <a:r>
              <a:rPr lang="he-IL" dirty="0" smtClean="0"/>
              <a:t> כתלות ב-</a:t>
            </a:r>
            <a:r>
              <a:rPr lang="en-US" dirty="0" smtClean="0"/>
              <a:t>n</a:t>
            </a:r>
            <a:r>
              <a:rPr lang="he-IL" dirty="0" smtClean="0"/>
              <a:t>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0" y="2554895"/>
            <a:ext cx="11042017" cy="35288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x=50000;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(n&lt;x) return 0;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3;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i+y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799596" y="3673990"/>
            <a:ext cx="2453608" cy="919421"/>
          </a:xfrm>
          <a:prstGeom prst="borderCallout1">
            <a:avLst>
              <a:gd name="adj1" fmla="val 41272"/>
              <a:gd name="adj2" fmla="val 2371"/>
              <a:gd name="adj3" fmla="val 50051"/>
              <a:gd name="adj4" fmla="val -62674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אין הקצאות מערכים ואין הקצאות דינאמיות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79062" y="2671322"/>
            <a:ext cx="268535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he-IL" sz="2400" dirty="0"/>
              <a:t>סיבוכיות </a:t>
            </a:r>
            <a:r>
              <a:rPr lang="he-IL" sz="2400" dirty="0" smtClean="0"/>
              <a:t>המקום </a:t>
            </a:r>
            <a:r>
              <a:rPr lang="el-GR" sz="2400" dirty="0"/>
              <a:t>Θ</a:t>
            </a:r>
            <a:r>
              <a:rPr lang="en-US" sz="2400" dirty="0" smtClean="0"/>
              <a:t>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07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סיבוכיות של </a:t>
            </a:r>
            <a:r>
              <a:rPr lang="he-IL" dirty="0" err="1" smtClean="0"/>
              <a:t>תוכנית</a:t>
            </a:r>
            <a:r>
              <a:rPr lang="he-IL" dirty="0"/>
              <a:t>- דוגמא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הפונקציה </a:t>
            </a:r>
            <a:r>
              <a:rPr lang="en-US" dirty="0" smtClean="0"/>
              <a:t>f1()</a:t>
            </a:r>
            <a:r>
              <a:rPr lang="he-IL" dirty="0" smtClean="0"/>
              <a:t> מחפשת איבר במערך </a:t>
            </a:r>
            <a:r>
              <a:rPr lang="en-US" dirty="0" smtClean="0"/>
              <a:t>a</a:t>
            </a:r>
            <a:r>
              <a:rPr lang="he-IL" dirty="0" smtClean="0"/>
              <a:t> שנמצא גם במערך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מה סיבוכיות זמן הריצה של הפונקציה </a:t>
            </a:r>
            <a:r>
              <a:rPr lang="en-US" dirty="0" smtClean="0"/>
              <a:t>f1</a:t>
            </a:r>
            <a:r>
              <a:rPr lang="he-IL" dirty="0" smtClean="0"/>
              <a:t> כתלות ב-</a:t>
            </a:r>
            <a:r>
              <a:rPr lang="en-US" dirty="0" smtClean="0"/>
              <a:t>n</a:t>
            </a:r>
            <a:r>
              <a:rPr lang="he-IL" dirty="0" smtClean="0"/>
              <a:t>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0" y="2744087"/>
            <a:ext cx="11042017" cy="39690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b[],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n; j++)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 if(a[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b[j])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      return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return -1;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8643088" y="3835772"/>
            <a:ext cx="2453608" cy="919421"/>
          </a:xfrm>
          <a:prstGeom prst="borderCallout1">
            <a:avLst>
              <a:gd name="adj1" fmla="val 41272"/>
              <a:gd name="adj2" fmla="val 2371"/>
              <a:gd name="adj3" fmla="val 61280"/>
              <a:gd name="adj4" fmla="val -933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הלולאה הפנימית מתבצעת </a:t>
            </a:r>
            <a:r>
              <a:rPr lang="en-US" dirty="0" smtClean="0"/>
              <a:t>n</a:t>
            </a:r>
            <a:r>
              <a:rPr lang="he-IL" dirty="0" smtClean="0"/>
              <a:t> פעמים לכל היותר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7416284" y="2805661"/>
            <a:ext cx="2453608" cy="919421"/>
          </a:xfrm>
          <a:prstGeom prst="borderCallout1">
            <a:avLst>
              <a:gd name="adj1" fmla="val 41272"/>
              <a:gd name="adj2" fmla="val 2371"/>
              <a:gd name="adj3" fmla="val 119028"/>
              <a:gd name="adj4" fmla="val -632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הלולאה החיצונית מתבצעת </a:t>
            </a:r>
            <a:r>
              <a:rPr lang="en-US" dirty="0" smtClean="0"/>
              <a:t>n</a:t>
            </a:r>
            <a:r>
              <a:rPr lang="he-IL" dirty="0" smtClean="0"/>
              <a:t> פעמים לכל היותר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8971" y="6036624"/>
            <a:ext cx="277909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51524" y="4983086"/>
            <a:ext cx="4904216" cy="830997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/>
              <a:t>מבצעים לכל היותר </a:t>
            </a:r>
            <a:r>
              <a:rPr lang="en-US" sz="2400" dirty="0"/>
              <a:t>n</a:t>
            </a:r>
            <a:r>
              <a:rPr lang="en-US" sz="2400" baseline="30000" dirty="0"/>
              <a:t>2</a:t>
            </a:r>
            <a:r>
              <a:rPr lang="he-IL" sz="2400" baseline="30000" dirty="0"/>
              <a:t> </a:t>
            </a:r>
            <a:r>
              <a:rPr lang="he-IL" sz="2400" dirty="0"/>
              <a:t>פעמים את פעולת ההשוואה בין איבר ב-</a:t>
            </a:r>
            <a:r>
              <a:rPr lang="en-US" sz="2400" dirty="0"/>
              <a:t>a</a:t>
            </a:r>
            <a:r>
              <a:rPr lang="he-IL" sz="2400" dirty="0"/>
              <a:t> לאיבר ב-</a:t>
            </a:r>
            <a:r>
              <a:rPr lang="en-US" sz="2400" dirty="0"/>
              <a:t>b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15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</a:t>
            </a:r>
            <a:r>
              <a:rPr lang="he-IL" dirty="0" smtClean="0"/>
              <a:t>3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החלפנו את </a:t>
            </a:r>
            <a:r>
              <a:rPr lang="en-US" dirty="0" smtClean="0"/>
              <a:t>n</a:t>
            </a:r>
            <a:r>
              <a:rPr lang="he-IL" dirty="0" smtClean="0"/>
              <a:t> ב-</a:t>
            </a:r>
            <a:r>
              <a:rPr lang="en-US" dirty="0" err="1" smtClean="0"/>
              <a:t>i</a:t>
            </a:r>
            <a:r>
              <a:rPr lang="he-IL" dirty="0" smtClean="0"/>
              <a:t> בלולאה הפנימית.</a:t>
            </a:r>
          </a:p>
          <a:p>
            <a:r>
              <a:rPr lang="he-IL" dirty="0" smtClean="0"/>
              <a:t>מה סיבוכיות זמן הריצה של הפונקציה </a:t>
            </a:r>
            <a:r>
              <a:rPr lang="en-US" dirty="0" smtClean="0"/>
              <a:t>f1</a:t>
            </a:r>
            <a:r>
              <a:rPr lang="he-IL" dirty="0" smtClean="0"/>
              <a:t> כתלות ב-</a:t>
            </a:r>
            <a:r>
              <a:rPr lang="en-US" dirty="0" smtClean="0"/>
              <a:t>n</a:t>
            </a:r>
            <a:r>
              <a:rPr lang="he-IL" dirty="0" smtClean="0"/>
              <a:t> כעת?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0" y="2744087"/>
            <a:ext cx="11042017" cy="39690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b[],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j++)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 if(a[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b[j])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      return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return -1;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7706392" y="5010740"/>
            <a:ext cx="2453608" cy="919421"/>
          </a:xfrm>
          <a:prstGeom prst="borderCallout1">
            <a:avLst>
              <a:gd name="adj1" fmla="val 41272"/>
              <a:gd name="adj2" fmla="val 2371"/>
              <a:gd name="adj3" fmla="val -47799"/>
              <a:gd name="adj4" fmla="val -915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הלולאה הפנימית מתבצעת </a:t>
            </a:r>
            <a:r>
              <a:rPr lang="en-US" b="1" dirty="0" err="1" smtClean="0"/>
              <a:t>i</a:t>
            </a:r>
            <a:r>
              <a:rPr lang="he-IL" dirty="0" smtClean="0"/>
              <a:t> פעמים לכל היותר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7928977" y="3403471"/>
            <a:ext cx="2453608" cy="919421"/>
          </a:xfrm>
          <a:prstGeom prst="borderCallout1">
            <a:avLst>
              <a:gd name="adj1" fmla="val 41272"/>
              <a:gd name="adj2" fmla="val 2371"/>
              <a:gd name="adj3" fmla="val 67697"/>
              <a:gd name="adj4" fmla="val -78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הלולאה החיצונית מתבצעת </a:t>
            </a:r>
            <a:r>
              <a:rPr lang="en-US" b="1" dirty="0" smtClean="0"/>
              <a:t>n</a:t>
            </a:r>
            <a:r>
              <a:rPr lang="he-IL" dirty="0" smtClean="0"/>
              <a:t> פעמים לכל היותר</a:t>
            </a:r>
          </a:p>
        </p:txBody>
      </p:sp>
    </p:spTree>
    <p:extLst>
      <p:ext uri="{BB962C8B-B14F-4D97-AF65-F5344CB8AC3E}">
        <p14:creationId xmlns:p14="http://schemas.microsoft.com/office/powerpoint/2010/main" val="8181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מה סיבוכיות זמן הריצה של הפונקציה </a:t>
            </a:r>
            <a:r>
              <a:rPr lang="en-US" dirty="0" smtClean="0"/>
              <a:t>f1</a:t>
            </a:r>
            <a:r>
              <a:rPr lang="he-IL" dirty="0" smtClean="0"/>
              <a:t> כתלות ב-</a:t>
            </a:r>
            <a:r>
              <a:rPr lang="en-US" dirty="0" smtClean="0"/>
              <a:t>n</a:t>
            </a:r>
            <a:r>
              <a:rPr lang="he-IL" dirty="0" smtClean="0"/>
              <a:t>?</a:t>
            </a:r>
          </a:p>
          <a:p>
            <a:r>
              <a:rPr lang="he-IL" dirty="0" smtClean="0"/>
              <a:t>נספור את מס' הפעולות הבסיסיות בכל </a:t>
            </a:r>
            <a:r>
              <a:rPr lang="he-IL" dirty="0" err="1" smtClean="0"/>
              <a:t>איטרציה</a:t>
            </a:r>
            <a:r>
              <a:rPr lang="he-IL" dirty="0" smtClean="0"/>
              <a:t> של הלולאה החיצונית: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36810"/>
              </p:ext>
            </p:extLst>
          </p:nvPr>
        </p:nvGraphicFramePr>
        <p:xfrm>
          <a:off x="5833836" y="3302953"/>
          <a:ext cx="5455264" cy="3235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27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7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7583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ערך</a:t>
                      </a:r>
                      <a:r>
                        <a:rPr lang="he-IL" baseline="0" dirty="0" smtClean="0"/>
                        <a:t> משתנה </a:t>
                      </a:r>
                      <a:r>
                        <a:rPr lang="en-US" baseline="0" dirty="0" err="1" smtClean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מס' איטרציות</a:t>
                      </a:r>
                      <a:r>
                        <a:rPr lang="he-IL" baseline="0" dirty="0" smtClean="0"/>
                        <a:t> של הלולאה הפנימית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...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...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err="1" smtClean="0"/>
                        <a:t>i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err="1" smtClean="0"/>
                        <a:t>i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n-1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n-1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01166" y="5515453"/>
            <a:ext cx="277909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3949" y="3269516"/>
                <a:ext cx="4813528" cy="1839221"/>
              </a:xfrm>
              <a:prstGeom prst="rect">
                <a:avLst/>
              </a:prstGeom>
              <a:solidFill>
                <a:srgbClr val="6F4F96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he-IL" sz="2400" dirty="0" smtClean="0"/>
                  <a:t>זמן הריצה הכולל הוא סכום מס' הפעולות בכל </a:t>
                </a:r>
                <a:r>
                  <a:rPr lang="he-IL" sz="2400" dirty="0" err="1" smtClean="0"/>
                  <a:t>איטרציה</a:t>
                </a:r>
                <a:r>
                  <a:rPr lang="he-IL" sz="2400" dirty="0" smtClean="0"/>
                  <a:t>: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e-IL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e-I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he-IL" sz="24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49" y="3269516"/>
                <a:ext cx="4813528" cy="1839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הפונקציה </a:t>
            </a:r>
            <a:r>
              <a:rPr lang="en-US" dirty="0" smtClean="0"/>
              <a:t>f2</a:t>
            </a:r>
            <a:r>
              <a:rPr lang="he-IL" dirty="0" smtClean="0"/>
              <a:t> מקבלת מס' </a:t>
            </a:r>
            <a:r>
              <a:rPr lang="he-IL" dirty="0" err="1" smtClean="0"/>
              <a:t>טיבעי</a:t>
            </a:r>
            <a:r>
              <a:rPr lang="he-IL" dirty="0" smtClean="0"/>
              <a:t> ומחלקת אותו ב-</a:t>
            </a:r>
            <a:r>
              <a:rPr lang="en-US" dirty="0" smtClean="0"/>
              <a:t>2</a:t>
            </a:r>
            <a:r>
              <a:rPr lang="he-IL" dirty="0" smtClean="0"/>
              <a:t> עד שמתקבל 1</a:t>
            </a:r>
          </a:p>
          <a:p>
            <a:r>
              <a:rPr lang="he-IL" dirty="0" smtClean="0"/>
              <a:t>מה סיבוכיות זמן הריצה של הפונקציה </a:t>
            </a:r>
            <a:r>
              <a:rPr lang="en-US" dirty="0" smtClean="0"/>
              <a:t>f2</a:t>
            </a:r>
            <a:r>
              <a:rPr lang="he-IL" dirty="0" smtClean="0"/>
              <a:t> כתלות ב-</a:t>
            </a:r>
            <a:r>
              <a:rPr lang="en-US" dirty="0" smtClean="0"/>
              <a:t>n</a:t>
            </a:r>
            <a:r>
              <a:rPr lang="he-IL" dirty="0" smtClean="0"/>
              <a:t>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0" y="2744087"/>
            <a:ext cx="11042017" cy="35535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f2(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 n &gt; 1)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((n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2)==0)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/= 2;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907090" y="3601421"/>
            <a:ext cx="2453608" cy="919421"/>
          </a:xfrm>
          <a:prstGeom prst="borderCallout1">
            <a:avLst>
              <a:gd name="adj1" fmla="val 41272"/>
              <a:gd name="adj2" fmla="val 2371"/>
              <a:gd name="adj3" fmla="val 48446"/>
              <a:gd name="adj4" fmla="val -939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כמה פעמים מתבצעת הלולאה?</a:t>
            </a:r>
          </a:p>
        </p:txBody>
      </p:sp>
    </p:spTree>
    <p:extLst>
      <p:ext uri="{BB962C8B-B14F-4D97-AF65-F5344CB8AC3E}">
        <p14:creationId xmlns:p14="http://schemas.microsoft.com/office/powerpoint/2010/main" val="21518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</a:t>
            </a:r>
            <a:r>
              <a:rPr lang="he-IL" dirty="0" smtClean="0"/>
              <a:t>4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75615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אם </a:t>
            </a:r>
            <a:r>
              <a:rPr lang="en-US" dirty="0" smtClean="0"/>
              <a:t>n</a:t>
            </a:r>
            <a:r>
              <a:rPr lang="he-IL" dirty="0" smtClean="0"/>
              <a:t> הוא חזקה של 2, כמה פעמים תתבצע הלולאה?</a:t>
            </a:r>
          </a:p>
          <a:p>
            <a:r>
              <a:rPr lang="he-IL" dirty="0" smtClean="0"/>
              <a:t>נדגים על </a:t>
            </a:r>
            <a:r>
              <a:rPr lang="en-US" dirty="0" smtClean="0"/>
              <a:t>n=32</a:t>
            </a:r>
            <a:r>
              <a:rPr lang="he-IL" dirty="0" smtClean="0"/>
              <a:t>:</a:t>
            </a:r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 smtClean="0"/>
          </a:p>
          <a:p>
            <a:endParaRPr lang="he-IL" sz="3500" dirty="0" smtClean="0"/>
          </a:p>
          <a:p>
            <a:pPr marL="0" indent="0">
              <a:buNone/>
            </a:pPr>
            <a:r>
              <a:rPr lang="he-IL" sz="2400" dirty="0" smtClean="0"/>
              <a:t>קיבלנו שמס</a:t>
            </a:r>
            <a:r>
              <a:rPr lang="he-IL" sz="2400" dirty="0"/>
              <a:t>' </a:t>
            </a:r>
            <a:r>
              <a:rPr lang="he-IL" sz="2400" dirty="0" err="1" smtClean="0"/>
              <a:t>האיטרציות</a:t>
            </a:r>
            <a:r>
              <a:rPr lang="he-IL" sz="2400" dirty="0" smtClean="0"/>
              <a:t> הוא מס' הפעמים </a:t>
            </a:r>
            <a:r>
              <a:rPr lang="he-IL" sz="2400" dirty="0"/>
              <a:t>שצריך לחלק </a:t>
            </a:r>
            <a:endParaRPr lang="he-IL" sz="2400" dirty="0" smtClean="0"/>
          </a:p>
          <a:p>
            <a:pPr marL="0" indent="0">
              <a:buNone/>
            </a:pPr>
            <a:r>
              <a:rPr lang="he-IL" sz="2400" dirty="0" smtClean="0"/>
              <a:t>את </a:t>
            </a:r>
            <a:r>
              <a:rPr lang="en-US" sz="2400" dirty="0"/>
              <a:t>n</a:t>
            </a:r>
            <a:r>
              <a:rPr lang="he-IL" sz="2400" dirty="0"/>
              <a:t> ב-2 עד שמקבלים </a:t>
            </a:r>
            <a:r>
              <a:rPr lang="he-IL" sz="2400" dirty="0" smtClean="0"/>
              <a:t>1, שהוא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</a:t>
            </a:r>
            <a:r>
              <a:rPr lang="he-IL" sz="2400" dirty="0"/>
              <a:t>.</a:t>
            </a:r>
            <a:endParaRPr lang="he-IL" sz="2400" dirty="0" smtClean="0"/>
          </a:p>
          <a:p>
            <a:pPr marL="0" indent="0">
              <a:buNone/>
            </a:pPr>
            <a:r>
              <a:rPr lang="he-IL" sz="2400" dirty="0" smtClean="0"/>
              <a:t>נראה כעת כיצד לקבל זאת בצורה מתמטית כללית.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1" y="2744087"/>
            <a:ext cx="3946108" cy="3562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f2(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 n &gt; 1)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((n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2)==0)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/= 2;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16996"/>
              </p:ext>
            </p:extLst>
          </p:nvPr>
        </p:nvGraphicFramePr>
        <p:xfrm>
          <a:off x="5036559" y="2535853"/>
          <a:ext cx="5979682" cy="257012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89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98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9543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מס' </a:t>
                      </a:r>
                      <a:r>
                        <a:rPr lang="he-IL" b="1" dirty="0" err="1" smtClean="0"/>
                        <a:t>איטרציה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הערך</a:t>
                      </a:r>
                      <a:r>
                        <a:rPr lang="he-IL" b="1" baseline="0" dirty="0" smtClean="0"/>
                        <a:t> של </a:t>
                      </a:r>
                      <a:r>
                        <a:rPr lang="en-US" b="1" baseline="0" dirty="0" smtClean="0"/>
                        <a:t>n</a:t>
                      </a:r>
                      <a:r>
                        <a:rPr lang="he-IL" b="1" baseline="0" dirty="0" smtClean="0"/>
                        <a:t> בתחילת </a:t>
                      </a:r>
                      <a:r>
                        <a:rPr lang="he-IL" b="1" baseline="0" dirty="0" err="1" smtClean="0"/>
                        <a:t>האיטרציה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32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16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4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</a:t>
            </a:r>
            <a:r>
              <a:rPr lang="he-IL" dirty="0" smtClean="0"/>
              <a:t>4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10958"/>
          </a:xfrm>
        </p:spPr>
        <p:txBody>
          <a:bodyPr>
            <a:normAutofit/>
          </a:bodyPr>
          <a:lstStyle/>
          <a:p>
            <a:r>
              <a:rPr lang="he-IL" dirty="0" smtClean="0"/>
              <a:t>אם </a:t>
            </a:r>
            <a:r>
              <a:rPr lang="en-US" dirty="0" smtClean="0"/>
              <a:t>n</a:t>
            </a:r>
            <a:r>
              <a:rPr lang="he-IL" dirty="0" smtClean="0"/>
              <a:t> הוא חזקה של 2, כמה פעמים תתבצע הלולאה?</a:t>
            </a:r>
          </a:p>
          <a:p>
            <a:r>
              <a:rPr lang="he-IL" dirty="0" smtClean="0"/>
              <a:t>באופן כללי:</a:t>
            </a:r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מתי הלולאה תיעצר?</a:t>
            </a:r>
            <a:endParaRPr lang="he-IL" dirty="0"/>
          </a:p>
          <a:p>
            <a:pPr marL="0" indent="0">
              <a:buNone/>
            </a:pP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1" y="2744087"/>
            <a:ext cx="3819984" cy="35535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f2(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 n &gt; 1)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((n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2)==0)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/= 2;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29183"/>
              </p:ext>
            </p:extLst>
          </p:nvPr>
        </p:nvGraphicFramePr>
        <p:xfrm>
          <a:off x="5309418" y="2725039"/>
          <a:ext cx="5979682" cy="29522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89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98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9543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מס' </a:t>
                      </a:r>
                      <a:r>
                        <a:rPr lang="he-IL" b="1" dirty="0" err="1" smtClean="0"/>
                        <a:t>איטרציה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הערך</a:t>
                      </a:r>
                      <a:r>
                        <a:rPr lang="he-IL" b="1" baseline="0" dirty="0" smtClean="0"/>
                        <a:t> של </a:t>
                      </a:r>
                      <a:r>
                        <a:rPr lang="en-US" b="1" baseline="0" dirty="0" smtClean="0"/>
                        <a:t>n</a:t>
                      </a:r>
                      <a:r>
                        <a:rPr lang="he-IL" b="1" baseline="0" dirty="0" smtClean="0"/>
                        <a:t> בתחילת </a:t>
                      </a:r>
                      <a:r>
                        <a:rPr lang="he-IL" b="1" baseline="0" dirty="0" err="1" smtClean="0"/>
                        <a:t>האיטרציה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n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n/2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n/(2</a:t>
                      </a:r>
                      <a:r>
                        <a:rPr lang="en-US" b="1" baseline="30000" dirty="0" smtClean="0"/>
                        <a:t>2</a:t>
                      </a:r>
                      <a:r>
                        <a:rPr lang="en-US" b="1" baseline="0" dirty="0" smtClean="0"/>
                        <a:t>)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n/(2</a:t>
                      </a:r>
                      <a:r>
                        <a:rPr lang="en-US" b="1" baseline="30000" dirty="0" smtClean="0"/>
                        <a:t>3</a:t>
                      </a:r>
                      <a:r>
                        <a:rPr lang="en-US" b="1" baseline="0" dirty="0" smtClean="0"/>
                        <a:t>)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…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k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n/(2</a:t>
                      </a:r>
                      <a:r>
                        <a:rPr lang="en-US" b="1" baseline="30000" dirty="0" smtClean="0"/>
                        <a:t>k-1</a:t>
                      </a:r>
                      <a:r>
                        <a:rPr lang="en-US" b="1" baseline="0" dirty="0" smtClean="0"/>
                        <a:t>)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</a:t>
            </a:r>
            <a:r>
              <a:rPr lang="he-IL" dirty="0" smtClean="0"/>
              <a:t>4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מספר </a:t>
            </a:r>
            <a:r>
              <a:rPr lang="he-IL" dirty="0" err="1" smtClean="0"/>
              <a:t>האיטרציות</a:t>
            </a:r>
            <a:r>
              <a:rPr lang="he-IL" dirty="0" smtClean="0"/>
              <a:t> של הלולאה הוא הערך של </a:t>
            </a:r>
            <a:r>
              <a:rPr lang="en-US" dirty="0" smtClean="0"/>
              <a:t>k</a:t>
            </a:r>
            <a:r>
              <a:rPr lang="he-IL" dirty="0" smtClean="0"/>
              <a:t> שעבורו </a:t>
            </a:r>
            <a:r>
              <a:rPr lang="en-US" dirty="0" smtClean="0"/>
              <a:t>n</a:t>
            </a:r>
            <a:r>
              <a:rPr lang="he-IL" dirty="0" smtClean="0"/>
              <a:t> המתקבל כבר לא מקיים את התנאי. </a:t>
            </a:r>
          </a:p>
          <a:p>
            <a:r>
              <a:rPr lang="he-IL" dirty="0" smtClean="0"/>
              <a:t>במקרה שלנו נקבל את המשוואה הבאה: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he-IL" dirty="0" smtClean="0"/>
              <a:t>עבור </a:t>
            </a:r>
            <a:r>
              <a:rPr lang="en-US" dirty="0" smtClean="0"/>
              <a:t>n</a:t>
            </a:r>
            <a:r>
              <a:rPr lang="he-IL" dirty="0" smtClean="0"/>
              <a:t> שהוא חזקה של 2 קיבלנו שמס' </a:t>
            </a:r>
          </a:p>
          <a:p>
            <a:pPr marL="0" indent="0">
              <a:buNone/>
            </a:pPr>
            <a:r>
              <a:rPr lang="he-IL" dirty="0" err="1" smtClean="0"/>
              <a:t>האיטרציות</a:t>
            </a:r>
            <a:r>
              <a:rPr lang="he-IL" dirty="0" smtClean="0"/>
              <a:t> הוא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  <a:r>
              <a:rPr lang="he-IL" dirty="0" smtClean="0"/>
              <a:t> (</a:t>
            </a:r>
            <a:r>
              <a:rPr lang="he-IL" dirty="0"/>
              <a:t>שהוא לפי הגדרה מס'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הפעמים שצריך לחלק את </a:t>
            </a:r>
            <a:r>
              <a:rPr lang="en-US" dirty="0" smtClean="0"/>
              <a:t>n</a:t>
            </a:r>
            <a:r>
              <a:rPr lang="he-IL" dirty="0" smtClean="0"/>
              <a:t> ב-2 </a:t>
            </a:r>
            <a:r>
              <a:rPr lang="he-IL" dirty="0"/>
              <a:t>עד </a:t>
            </a:r>
            <a:r>
              <a:rPr lang="he-IL" dirty="0" smtClean="0"/>
              <a:t>שמקבלים 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10901" y="2755216"/>
            <a:ext cx="3493995" cy="35535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f2(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 n &gt; 1)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if((n%2)==0)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/= 2;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4682" y="5847062"/>
            <a:ext cx="623531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עבור </a:t>
            </a:r>
            <a:r>
              <a:rPr lang="en-US" sz="2400" dirty="0" smtClean="0"/>
              <a:t> n</a:t>
            </a:r>
            <a:r>
              <a:rPr lang="he-IL" sz="2400" dirty="0" smtClean="0"/>
              <a:t> שהוא חזקה של 2: </a:t>
            </a:r>
            <a:r>
              <a:rPr lang="el-GR" sz="2400" dirty="0"/>
              <a:t>Θ</a:t>
            </a:r>
            <a:r>
              <a:rPr lang="en-US" sz="2400" dirty="0" smtClean="0"/>
              <a:t>(log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n)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08166"/>
              </p:ext>
            </p:extLst>
          </p:nvPr>
        </p:nvGraphicFramePr>
        <p:xfrm>
          <a:off x="5337353" y="3272509"/>
          <a:ext cx="537809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4" imgW="2070000" imgH="393480" progId="Equation.DSMT4">
                  <p:embed/>
                </p:oleObj>
              </mc:Choice>
              <mc:Fallback>
                <p:oleObj name="Equation" r:id="rId4" imgW="2070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7353" y="3272509"/>
                        <a:ext cx="537809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62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</a:t>
            </a:r>
            <a:r>
              <a:rPr lang="he-IL" dirty="0" smtClean="0"/>
              <a:t>4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מה לגבי </a:t>
            </a:r>
            <a:r>
              <a:rPr lang="en-US" dirty="0"/>
              <a:t>n</a:t>
            </a:r>
            <a:r>
              <a:rPr lang="he-IL" dirty="0"/>
              <a:t> שאינו חזקה של 2, כמה פעמים תתבצע הלולאה?</a:t>
            </a:r>
          </a:p>
          <a:p>
            <a:r>
              <a:rPr lang="he-IL" dirty="0" smtClean="0"/>
              <a:t>נדגים על </a:t>
            </a:r>
            <a:r>
              <a:rPr lang="en-US" smtClean="0"/>
              <a:t>n=31</a:t>
            </a:r>
            <a:r>
              <a:rPr lang="he-IL" dirty="0" smtClean="0"/>
              <a:t>:</a:t>
            </a:r>
            <a:endParaRPr lang="he-IL" dirty="0"/>
          </a:p>
          <a:p>
            <a:pPr marL="0" indent="0">
              <a:buNone/>
            </a:pP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1" y="2744087"/>
            <a:ext cx="3362784" cy="3562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f2(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 n &gt; 1)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((n%2)==0)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/= 2;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39033"/>
              </p:ext>
            </p:extLst>
          </p:nvPr>
        </p:nvGraphicFramePr>
        <p:xfrm>
          <a:off x="5309418" y="2725039"/>
          <a:ext cx="5979682" cy="371647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89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98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9543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מס' </a:t>
                      </a:r>
                      <a:r>
                        <a:rPr lang="he-IL" b="1" dirty="0" err="1" smtClean="0"/>
                        <a:t>איטרציה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הערך</a:t>
                      </a:r>
                      <a:r>
                        <a:rPr lang="he-IL" b="1" baseline="0" dirty="0" smtClean="0"/>
                        <a:t> של </a:t>
                      </a:r>
                      <a:r>
                        <a:rPr lang="en-US" b="1" baseline="0" dirty="0" smtClean="0"/>
                        <a:t>n</a:t>
                      </a:r>
                      <a:r>
                        <a:rPr lang="he-IL" b="1" baseline="0" dirty="0" smtClean="0"/>
                        <a:t> בתחילת </a:t>
                      </a:r>
                      <a:r>
                        <a:rPr lang="he-IL" b="1" baseline="0" dirty="0" err="1" smtClean="0"/>
                        <a:t>האיטרציה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31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30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15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14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7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6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3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211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9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</a:t>
            </a:r>
            <a:r>
              <a:rPr lang="he-IL" dirty="0" smtClean="0"/>
              <a:t>4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במקרה הכללי, נשים לב שאם </a:t>
            </a:r>
            <a:r>
              <a:rPr lang="he-IL" dirty="0" err="1" smtClean="0"/>
              <a:t>באיטרציה</a:t>
            </a:r>
            <a:r>
              <a:rPr lang="he-IL" dirty="0" smtClean="0"/>
              <a:t> </a:t>
            </a:r>
            <a:r>
              <a:rPr lang="he-IL" dirty="0" err="1" smtClean="0"/>
              <a:t>מסויימת</a:t>
            </a:r>
            <a:r>
              <a:rPr lang="he-IL" dirty="0" smtClean="0"/>
              <a:t> נכנסנו ל-</a:t>
            </a:r>
            <a:r>
              <a:rPr lang="en-US" dirty="0" smtClean="0"/>
              <a:t>else</a:t>
            </a:r>
            <a:r>
              <a:rPr lang="he-IL" dirty="0" smtClean="0"/>
              <a:t>, בהכרח </a:t>
            </a:r>
            <a:r>
              <a:rPr lang="he-IL" dirty="0" err="1" smtClean="0"/>
              <a:t>באיטרציה</a:t>
            </a:r>
            <a:r>
              <a:rPr lang="he-IL" dirty="0" smtClean="0"/>
              <a:t> הבאה נכנס ל-</a:t>
            </a:r>
            <a:r>
              <a:rPr lang="en-US" dirty="0" smtClean="0"/>
              <a:t>if</a:t>
            </a:r>
            <a:r>
              <a:rPr lang="he-IL" dirty="0" smtClean="0"/>
              <a:t>.</a:t>
            </a:r>
          </a:p>
          <a:p>
            <a:r>
              <a:rPr lang="he-IL" dirty="0" smtClean="0"/>
              <a:t>כמו כן נשים לב שאחרי 2 </a:t>
            </a:r>
            <a:r>
              <a:rPr lang="he-IL" dirty="0" err="1" smtClean="0"/>
              <a:t>האיטרציות</a:t>
            </a:r>
            <a:r>
              <a:rPr lang="he-IL" dirty="0" smtClean="0"/>
              <a:t> האלה </a:t>
            </a:r>
            <a:r>
              <a:rPr lang="en-US" dirty="0" smtClean="0"/>
              <a:t>n</a:t>
            </a:r>
            <a:br>
              <a:rPr lang="en-US" dirty="0" smtClean="0"/>
            </a:br>
            <a:r>
              <a:rPr lang="he-IL" dirty="0" smtClean="0"/>
              <a:t>קטן לפחות בחצי.</a:t>
            </a:r>
          </a:p>
          <a:p>
            <a:r>
              <a:rPr lang="he-IL" dirty="0" smtClean="0"/>
              <a:t>אם כן, במקרה הגרוע ביותר יהיו לנו פי שתיים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err="1" smtClean="0"/>
              <a:t>איטרציות</a:t>
            </a:r>
            <a:r>
              <a:rPr lang="he-IL" dirty="0" smtClean="0"/>
              <a:t> מאשר מס' הפעמים שצריך לחלק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את </a:t>
            </a:r>
            <a:r>
              <a:rPr lang="en-US" dirty="0" smtClean="0"/>
              <a:t>n</a:t>
            </a:r>
            <a:r>
              <a:rPr lang="he-IL" dirty="0" smtClean="0"/>
              <a:t> ב-2 עד שנקבל מס' הקטן מ-1.</a:t>
            </a:r>
          </a:p>
          <a:p>
            <a:r>
              <a:rPr lang="he-IL" dirty="0" smtClean="0"/>
              <a:t>כלומר סך </a:t>
            </a:r>
            <a:r>
              <a:rPr lang="he-IL" dirty="0" err="1" smtClean="0"/>
              <a:t>הכל</a:t>
            </a:r>
            <a:r>
              <a:rPr lang="he-IL" dirty="0" smtClean="0"/>
              <a:t> זמן הריצה קטן או שווה ל</a:t>
            </a:r>
            <a:r>
              <a:rPr lang="en-US" dirty="0" smtClean="0"/>
              <a:t>2∙log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  <a:r>
              <a:rPr lang="he-IL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10901" y="2755216"/>
            <a:ext cx="3352105" cy="3562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f2(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 n &gt; 1)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((n%2)==0)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/= 2;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8456" y="6228659"/>
            <a:ext cx="526122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במקרה הכללי הוא </a:t>
            </a:r>
            <a:r>
              <a:rPr lang="el-GR" sz="2400" dirty="0"/>
              <a:t>Θ</a:t>
            </a:r>
            <a:r>
              <a:rPr lang="en-US" sz="2400" dirty="0" smtClean="0"/>
              <a:t>(log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02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תוכנייה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18130"/>
            <a:ext cx="10972800" cy="4525963"/>
          </a:xfrm>
        </p:spPr>
        <p:txBody>
          <a:bodyPr/>
          <a:lstStyle/>
          <a:p>
            <a:r>
              <a:rPr lang="he-IL" dirty="0" smtClean="0"/>
              <a:t>ניתוח סיבוכיות</a:t>
            </a:r>
          </a:p>
          <a:p>
            <a:pPr lvl="1"/>
            <a:r>
              <a:rPr lang="he-IL" dirty="0" smtClean="0"/>
              <a:t>ניתוח סיבוכיות של </a:t>
            </a:r>
            <a:r>
              <a:rPr lang="he-IL" dirty="0" err="1" smtClean="0"/>
              <a:t>תוכניות</a:t>
            </a:r>
            <a:endParaRPr lang="he-IL" dirty="0" smtClean="0"/>
          </a:p>
          <a:p>
            <a:pPr lvl="1"/>
            <a:r>
              <a:rPr lang="he-IL" dirty="0" smtClean="0"/>
              <a:t>ניתוח סיבוכיות של אלגוריתמים</a:t>
            </a:r>
            <a:endParaRPr lang="he-IL" dirty="0"/>
          </a:p>
          <a:p>
            <a:r>
              <a:rPr lang="he-IL" dirty="0" smtClean="0"/>
              <a:t>שאלות ממבחנים</a:t>
            </a:r>
          </a:p>
        </p:txBody>
      </p:sp>
    </p:spTree>
    <p:extLst>
      <p:ext uri="{BB962C8B-B14F-4D97-AF65-F5344CB8AC3E}">
        <p14:creationId xmlns:p14="http://schemas.microsoft.com/office/powerpoint/2010/main" val="13156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931274"/>
          </a:xfrm>
        </p:spPr>
        <p:txBody>
          <a:bodyPr>
            <a:normAutofit/>
          </a:bodyPr>
          <a:lstStyle/>
          <a:p>
            <a:r>
              <a:rPr lang="he-IL" dirty="0" smtClean="0"/>
              <a:t>כיצד </a:t>
            </a:r>
            <a:r>
              <a:rPr lang="he-IL" dirty="0"/>
              <a:t>הייתה משתנה הסיבוכיות אם במקום לחלק ב-2 היינו מחלקים ב-3?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165600" y="2559217"/>
            <a:ext cx="4128119" cy="37015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f2(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 n &gt; 1)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((n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3)==0)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/=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2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הפונקציה </a:t>
            </a:r>
            <a:r>
              <a:rPr lang="en-US" dirty="0" smtClean="0"/>
              <a:t>f3</a:t>
            </a:r>
            <a:r>
              <a:rPr lang="he-IL" dirty="0" smtClean="0"/>
              <a:t> מקבלת מספר </a:t>
            </a:r>
            <a:r>
              <a:rPr lang="he-IL" dirty="0" err="1" smtClean="0"/>
              <a:t>טיבעי</a:t>
            </a:r>
            <a:r>
              <a:rPr lang="he-IL" dirty="0" smtClean="0"/>
              <a:t> ומבצעת סדרת לולאות ריקות.</a:t>
            </a:r>
          </a:p>
          <a:p>
            <a:r>
              <a:rPr lang="he-IL" dirty="0" smtClean="0"/>
              <a:t>מה סיבוכיות זמן הריצה של </a:t>
            </a:r>
            <a:r>
              <a:rPr lang="en-US" dirty="0" smtClean="0"/>
              <a:t>f3</a:t>
            </a:r>
            <a:r>
              <a:rPr lang="he-IL" dirty="0" smtClean="0"/>
              <a:t> כתלות ב-</a:t>
            </a:r>
            <a:r>
              <a:rPr lang="en-US" dirty="0" smtClean="0"/>
              <a:t>n</a:t>
            </a:r>
            <a:r>
              <a:rPr lang="he-IL" dirty="0" smtClean="0"/>
              <a:t>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0" y="2700545"/>
            <a:ext cx="11042017" cy="41044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f3(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m=1;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*= n;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 m &gt; 6)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/= 3;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3844724" y="4911719"/>
            <a:ext cx="2453608" cy="1165240"/>
          </a:xfrm>
          <a:prstGeom prst="borderCallout1">
            <a:avLst>
              <a:gd name="adj1" fmla="val 41272"/>
              <a:gd name="adj2" fmla="val 2371"/>
              <a:gd name="adj3" fmla="val 51104"/>
              <a:gd name="adj4" fmla="val -125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כמה פעמים מתבצעת הלולאה?</a:t>
            </a:r>
          </a:p>
          <a:p>
            <a:pPr algn="ctr">
              <a:defRPr/>
            </a:pPr>
            <a:r>
              <a:rPr lang="he-IL" dirty="0" smtClean="0"/>
              <a:t>רמז: מה אם היינו בודקים אם </a:t>
            </a:r>
            <a:r>
              <a:rPr lang="en-US" dirty="0" smtClean="0"/>
              <a:t>m&gt;1</a:t>
            </a:r>
            <a:r>
              <a:rPr lang="he-IL" dirty="0" smtClean="0"/>
              <a:t>?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271343" y="2857900"/>
            <a:ext cx="2453608" cy="919421"/>
          </a:xfrm>
          <a:prstGeom prst="borderCallout1">
            <a:avLst>
              <a:gd name="adj1" fmla="val 102228"/>
              <a:gd name="adj2" fmla="val 51059"/>
              <a:gd name="adj3" fmla="val 175171"/>
              <a:gd name="adj4" fmla="val -115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הלולאה מתבצעת </a:t>
            </a:r>
            <a:r>
              <a:rPr lang="en-US" b="1" dirty="0" smtClean="0"/>
              <a:t>n</a:t>
            </a:r>
            <a:r>
              <a:rPr lang="he-IL" dirty="0" smtClean="0"/>
              <a:t> פעמים.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98658" y="3857950"/>
            <a:ext cx="3883742" cy="830997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בסוף הלולאה הראשונה למה שווה </a:t>
            </a:r>
            <a:r>
              <a:rPr lang="en-US" sz="2400" dirty="0" smtClean="0"/>
              <a:t>m</a:t>
            </a:r>
            <a:r>
              <a:rPr lang="he-IL" sz="2400" dirty="0" smtClean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8658" y="4034588"/>
            <a:ext cx="3883742" cy="461665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בסוף הלולאה הראשונה </a:t>
            </a:r>
            <a:r>
              <a:rPr lang="en-US" sz="2400" dirty="0" smtClean="0"/>
              <a:t>m=</a:t>
            </a:r>
            <a:r>
              <a:rPr lang="en-US" sz="2400" dirty="0" err="1" smtClean="0"/>
              <a:t>n</a:t>
            </a:r>
            <a:r>
              <a:rPr lang="en-US" sz="2400" baseline="30000" dirty="0" err="1" smtClean="0"/>
              <a:t>n</a:t>
            </a:r>
            <a:r>
              <a:rPr lang="he-IL" sz="24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36917" y="4752760"/>
                <a:ext cx="4060723" cy="1200329"/>
              </a:xfrm>
              <a:prstGeom prst="rect">
                <a:avLst/>
              </a:prstGeom>
              <a:solidFill>
                <a:srgbClr val="6F4F96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he-IL" sz="2400" dirty="0" smtClean="0"/>
                  <a:t>זמן הריצה הכולל הוא בסדר גודל:</a:t>
                </a:r>
              </a:p>
              <a:p>
                <a:pPr algn="l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</m:oMath>
                  </m:oMathPara>
                </a14:m>
                <a:endParaRPr lang="he-IL" sz="24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917" y="4752760"/>
                <a:ext cx="4060723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13"/>
          <p:cNvSpPr/>
          <p:nvPr/>
        </p:nvSpPr>
        <p:spPr>
          <a:xfrm>
            <a:off x="3878134" y="5002088"/>
            <a:ext cx="2453608" cy="919421"/>
          </a:xfrm>
          <a:prstGeom prst="borderCallout1">
            <a:avLst>
              <a:gd name="adj1" fmla="val 41272"/>
              <a:gd name="adj2" fmla="val 2371"/>
              <a:gd name="adj3" fmla="val 65276"/>
              <a:gd name="adj4" fmla="val -143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הלולאה מתבצעת סדר גודל של </a:t>
            </a:r>
            <a:r>
              <a:rPr lang="en-US" dirty="0" smtClean="0"/>
              <a:t>log</a:t>
            </a:r>
            <a:r>
              <a:rPr lang="en-US" baseline="-25000" dirty="0" smtClean="0"/>
              <a:t>3</a:t>
            </a:r>
            <a:r>
              <a:rPr lang="en-US" dirty="0" smtClean="0"/>
              <a:t>m</a:t>
            </a:r>
            <a:r>
              <a:rPr lang="he-IL" dirty="0" smtClean="0"/>
              <a:t> פעמים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9784" y="6216533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</a:t>
            </a:r>
            <a:r>
              <a:rPr lang="en-US" sz="2400" dirty="0" err="1" smtClean="0"/>
              <a:t>nlogn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</a:t>
            </a:r>
            <a:r>
              <a:rPr lang="he-IL" dirty="0" smtClean="0"/>
              <a:t>6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מה סיבוכיות זמן הריצה של </a:t>
            </a:r>
            <a:r>
              <a:rPr lang="en-US" dirty="0" smtClean="0"/>
              <a:t>f4</a:t>
            </a:r>
            <a:r>
              <a:rPr lang="he-IL" dirty="0" smtClean="0"/>
              <a:t> כתלות ב-</a:t>
            </a:r>
            <a:r>
              <a:rPr lang="en-US" dirty="0" smtClean="0"/>
              <a:t>n</a:t>
            </a:r>
            <a:r>
              <a:rPr lang="he-IL" dirty="0" smtClean="0"/>
              <a:t>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0" y="2076433"/>
            <a:ext cx="11042017" cy="47815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f4(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k=1, count = 0; 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 *= 3;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k; j; j /= 2)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count++;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count;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968028" y="4424364"/>
            <a:ext cx="2453608" cy="919421"/>
          </a:xfrm>
          <a:prstGeom prst="borderCallout1">
            <a:avLst>
              <a:gd name="adj1" fmla="val 48555"/>
              <a:gd name="adj2" fmla="val -405"/>
              <a:gd name="adj3" fmla="val 52037"/>
              <a:gd name="adj4" fmla="val -364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הלולאה מתבצעת </a:t>
            </a:r>
            <a:r>
              <a:rPr lang="en-US" dirty="0" err="1" smtClean="0"/>
              <a:t>logk</a:t>
            </a:r>
            <a:r>
              <a:rPr lang="he-IL" dirty="0" smtClean="0"/>
              <a:t> פעמים.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7265571" y="2953951"/>
            <a:ext cx="2453608" cy="919421"/>
          </a:xfrm>
          <a:prstGeom prst="borderCallout1">
            <a:avLst>
              <a:gd name="adj1" fmla="val 48555"/>
              <a:gd name="adj2" fmla="val -405"/>
              <a:gd name="adj3" fmla="val 164120"/>
              <a:gd name="adj4" fmla="val -1801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למה שווה </a:t>
            </a:r>
            <a:r>
              <a:rPr lang="en-US" dirty="0" smtClean="0"/>
              <a:t>k</a:t>
            </a:r>
            <a:r>
              <a:rPr lang="he-IL" dirty="0" smtClean="0"/>
              <a:t> בכל </a:t>
            </a:r>
            <a:r>
              <a:rPr lang="he-IL" dirty="0" err="1" smtClean="0"/>
              <a:t>איטרציה</a:t>
            </a:r>
            <a:r>
              <a:rPr lang="he-IL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526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</a:t>
            </a:r>
            <a:r>
              <a:rPr lang="he-IL" dirty="0" smtClean="0"/>
              <a:t>6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נדגים עבור </a:t>
            </a:r>
            <a:r>
              <a:rPr lang="en-US" dirty="0" smtClean="0"/>
              <a:t>n=6</a:t>
            </a:r>
            <a:r>
              <a:rPr lang="he-IL" dirty="0" smtClean="0"/>
              <a:t>: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8303" y="2103626"/>
            <a:ext cx="6067697" cy="47815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f4(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k=1, count = 0; 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 *= 3;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k; j; j /= 2)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count++;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count;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88658"/>
              </p:ext>
            </p:extLst>
          </p:nvPr>
        </p:nvGraphicFramePr>
        <p:xfrm>
          <a:off x="6691086" y="2223997"/>
          <a:ext cx="5337629" cy="2865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51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מס' </a:t>
                      </a:r>
                      <a:r>
                        <a:rPr lang="he-IL" dirty="0" err="1" smtClean="0"/>
                        <a:t>איטרציה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הערך של </a:t>
                      </a:r>
                      <a:r>
                        <a:rPr lang="en-US" dirty="0" smtClean="0"/>
                        <a:t>k</a:t>
                      </a:r>
                      <a:endParaRPr lang="he-IL" dirty="0" smtClean="0"/>
                    </a:p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מס' </a:t>
                      </a:r>
                      <a:r>
                        <a:rPr lang="he-IL" dirty="0" err="1" smtClean="0"/>
                        <a:t>איטרציות</a:t>
                      </a:r>
                      <a:r>
                        <a:rPr lang="he-IL" dirty="0" smtClean="0"/>
                        <a:t> של הלולאה הפנימית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log3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log9=2log3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27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log27=3log3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81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log81=4log3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243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log243=5log3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729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log729=6log3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של </a:t>
            </a:r>
            <a:r>
              <a:rPr lang="he-IL" dirty="0" err="1"/>
              <a:t>תוכנית</a:t>
            </a:r>
            <a:r>
              <a:rPr lang="he-IL" dirty="0"/>
              <a:t>- דוגמא </a:t>
            </a:r>
            <a:r>
              <a:rPr lang="he-IL" dirty="0" smtClean="0"/>
              <a:t>6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מה סיבוכיות זמן הריצה של </a:t>
            </a:r>
            <a:r>
              <a:rPr lang="en-US" dirty="0" smtClean="0"/>
              <a:t>f4</a:t>
            </a:r>
            <a:r>
              <a:rPr lang="he-IL" dirty="0" smtClean="0"/>
              <a:t> כתלות ב-</a:t>
            </a:r>
            <a:r>
              <a:rPr lang="en-US" dirty="0" smtClean="0"/>
              <a:t>n</a:t>
            </a:r>
            <a:r>
              <a:rPr lang="he-IL" dirty="0" smtClean="0"/>
              <a:t>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0" y="2076433"/>
            <a:ext cx="5937069" cy="47815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f4(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k=1, count = 0; 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 *= 3;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k; j; j /= 2)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count++; 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count;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71330" y="5154889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75087" y="2858822"/>
                <a:ext cx="5907314" cy="1839221"/>
              </a:xfrm>
              <a:prstGeom prst="rect">
                <a:avLst/>
              </a:prstGeom>
              <a:solidFill>
                <a:srgbClr val="6F4F96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he-IL" sz="2400" dirty="0" smtClean="0"/>
                  <a:t>עבור </a:t>
                </a:r>
                <a:r>
                  <a:rPr lang="en-US" sz="2400" dirty="0" smtClean="0"/>
                  <a:t>n</a:t>
                </a:r>
                <a:r>
                  <a:rPr lang="he-IL" sz="2400" dirty="0" smtClean="0"/>
                  <a:t> נקבל שזמן הריצה הוא: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nary>
                      <m:r>
                        <a:rPr lang="he-I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he-IL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m:rPr>
                          <m:nor/>
                        </m:rPr>
                        <a:rPr lang="he-IL" sz="2400" i="1" dirty="0"/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he-IL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he-I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e-I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  <a:p>
                <a:pPr>
                  <a:defRPr/>
                </a:pPr>
                <a:endParaRPr lang="he-IL" sz="24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087" y="2858822"/>
                <a:ext cx="5907314" cy="1839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16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סיבוכיות של </a:t>
            </a:r>
            <a:r>
              <a:rPr lang="he-IL" dirty="0" err="1" smtClean="0"/>
              <a:t>תוכניות</a:t>
            </a:r>
            <a:r>
              <a:rPr lang="he-IL" dirty="0" smtClean="0"/>
              <a:t>- סיכום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סיבוכיות מקום- חפשו שימוש בהקצאות של מערכים והקצאות דינמיות (בהמשך- גם רקורסיה).</a:t>
            </a:r>
          </a:p>
          <a:p>
            <a:r>
              <a:rPr lang="he-IL" dirty="0" smtClean="0"/>
              <a:t>סיבוכיות זמן- חפשו לולאות ובדקו כמה </a:t>
            </a:r>
            <a:r>
              <a:rPr lang="he-IL" dirty="0" err="1" smtClean="0"/>
              <a:t>איטרציות</a:t>
            </a:r>
            <a:r>
              <a:rPr lang="he-IL" dirty="0" smtClean="0"/>
              <a:t> הן מבצעות.</a:t>
            </a:r>
          </a:p>
          <a:p>
            <a:r>
              <a:rPr lang="he-IL" dirty="0" smtClean="0"/>
              <a:t>חפשו ביטוי עבור זמן הריצה התלוי בגודל הקלט.</a:t>
            </a:r>
          </a:p>
          <a:p>
            <a:r>
              <a:rPr lang="he-IL" dirty="0" smtClean="0"/>
              <a:t>העריכו איזה ביטוי (בכתיב </a:t>
            </a:r>
            <a:r>
              <a:rPr lang="he-IL" dirty="0" err="1" smtClean="0"/>
              <a:t>אסימפטוטי</a:t>
            </a:r>
            <a:r>
              <a:rPr lang="he-IL" dirty="0" smtClean="0"/>
              <a:t>) הכי קרוב לביטוי שמצאתם.</a:t>
            </a:r>
            <a:endParaRPr lang="he-IL" dirty="0"/>
          </a:p>
          <a:p>
            <a:r>
              <a:rPr lang="he-IL" dirty="0" smtClean="0"/>
              <a:t>השתמשו בנוסחאות מוכרות.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סיבוכיות של אלגוריתמים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סיבוכיות של אלגוריתם- דוגמא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 smtClean="0"/>
              <a:t>נביא </a:t>
            </a:r>
            <a:r>
              <a:rPr lang="he-IL" dirty="0"/>
              <a:t>עתה דוגמה לניתוח הסיבוכיות של </a:t>
            </a:r>
            <a:r>
              <a:rPr lang="he-IL" b="1" dirty="0"/>
              <a:t>אלגוריתם</a:t>
            </a:r>
            <a:r>
              <a:rPr lang="he-IL" dirty="0"/>
              <a:t>, ללא </a:t>
            </a:r>
            <a:r>
              <a:rPr lang="he-IL" dirty="0" smtClean="0"/>
              <a:t>פירוט הקוד </a:t>
            </a:r>
            <a:r>
              <a:rPr lang="he-IL" dirty="0"/>
              <a:t>שמממש אותו.</a:t>
            </a:r>
          </a:p>
          <a:p>
            <a:r>
              <a:rPr lang="he-IL" dirty="0" smtClean="0"/>
              <a:t>נדון </a:t>
            </a:r>
            <a:r>
              <a:rPr lang="he-IL" dirty="0"/>
              <a:t>בבעיה שיש לה מספר פתרונות אפשריים: הבעיה של </a:t>
            </a:r>
            <a:r>
              <a:rPr lang="he-IL" b="1" dirty="0" smtClean="0"/>
              <a:t>ייצוג קבוצות </a:t>
            </a:r>
            <a:r>
              <a:rPr lang="he-IL" dirty="0"/>
              <a:t>וביצוע פעולות על קבוצות אלה.</a:t>
            </a:r>
          </a:p>
          <a:p>
            <a:r>
              <a:rPr lang="he-IL" dirty="0" smtClean="0"/>
              <a:t>אנו </a:t>
            </a:r>
            <a:r>
              <a:rPr lang="he-IL" dirty="0"/>
              <a:t>נראה כי יש יותר מפתרון אחד נכון! לכל פתרון יהיו </a:t>
            </a:r>
            <a:r>
              <a:rPr lang="he-IL" dirty="0" smtClean="0"/>
              <a:t>היתרונות והחסרונות </a:t>
            </a:r>
            <a:r>
              <a:rPr lang="he-IL" dirty="0"/>
              <a:t>היחסיים שלו, והבחירה בסופו של דבר באיזה </a:t>
            </a:r>
            <a:r>
              <a:rPr lang="he-IL" dirty="0" smtClean="0"/>
              <a:t>פתרון להשתמש </a:t>
            </a:r>
            <a:r>
              <a:rPr lang="he-IL" dirty="0"/>
              <a:t>תלויה בסדר העדיפויות שלנו מבחינת משאבי חישוב.</a:t>
            </a:r>
          </a:p>
          <a:p>
            <a:r>
              <a:rPr lang="he-IL" dirty="0" smtClean="0"/>
              <a:t>למשל</a:t>
            </a:r>
            <a:r>
              <a:rPr lang="he-IL" dirty="0"/>
              <a:t>, מצב נפוץ מאוד הוא </a:t>
            </a:r>
            <a:r>
              <a:rPr lang="he-IL" b="1" dirty="0"/>
              <a:t>מאזן בין משאבי זיכרון וזמן</a:t>
            </a:r>
            <a:r>
              <a:rPr lang="he-IL" dirty="0"/>
              <a:t>. </a:t>
            </a:r>
            <a:r>
              <a:rPr lang="he-IL" dirty="0" smtClean="0"/>
              <a:t>אנו נראה </a:t>
            </a:r>
            <a:r>
              <a:rPr lang="he-IL" dirty="0"/>
              <a:t>כי ניתן לפתור את הבעיה מהר יותר כאשר יש לנו </a:t>
            </a:r>
            <a:r>
              <a:rPr lang="he-IL" dirty="0" smtClean="0"/>
              <a:t>יותר זיכרון</a:t>
            </a:r>
            <a:r>
              <a:rPr lang="he-IL" dirty="0"/>
              <a:t>, או לחילופין לחסוך בזיכרון על חשבון זמן ריצה ארוך יותר.</a:t>
            </a: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4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ייצוג קבוצות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b="1" dirty="0"/>
              <a:t>קבוצה </a:t>
            </a:r>
            <a:r>
              <a:rPr lang="he-IL" dirty="0"/>
              <a:t>הינה אוסף של איברים </a:t>
            </a:r>
            <a:r>
              <a:rPr lang="he-IL" dirty="0" smtClean="0"/>
              <a:t>(במקרה </a:t>
            </a:r>
            <a:r>
              <a:rPr lang="he-IL" dirty="0"/>
              <a:t>שלנו מספרים </a:t>
            </a:r>
            <a:r>
              <a:rPr lang="he-IL" dirty="0" smtClean="0"/>
              <a:t>שלמים), ללא </a:t>
            </a:r>
            <a:r>
              <a:rPr lang="he-IL" dirty="0"/>
              <a:t>סדר בין האיברים. האיברים בקבוצה בהכרח </a:t>
            </a:r>
            <a:r>
              <a:rPr lang="he-IL" b="1" dirty="0"/>
              <a:t>שונים </a:t>
            </a:r>
            <a:r>
              <a:rPr lang="he-IL" dirty="0"/>
              <a:t>זה </a:t>
            </a:r>
            <a:r>
              <a:rPr lang="he-IL" dirty="0" smtClean="0"/>
              <a:t>מזה, כלומר </a:t>
            </a:r>
            <a:r>
              <a:rPr lang="he-IL" dirty="0"/>
              <a:t>לא ייתכן שאותו איבר יופיע בקבוצה "פעמיים</a:t>
            </a:r>
            <a:r>
              <a:rPr lang="he-IL" dirty="0" smtClean="0"/>
              <a:t>".</a:t>
            </a:r>
          </a:p>
          <a:p>
            <a:r>
              <a:rPr lang="he-IL" b="1" dirty="0"/>
              <a:t>גודל הקבוצה </a:t>
            </a:r>
            <a:r>
              <a:rPr lang="he-IL" dirty="0"/>
              <a:t>הוא מספר האיברים שהיא מכילה</a:t>
            </a:r>
            <a:r>
              <a:rPr lang="he-IL" dirty="0" smtClean="0"/>
              <a:t>.</a:t>
            </a:r>
          </a:p>
          <a:p>
            <a:r>
              <a:rPr lang="he-IL" b="1" dirty="0"/>
              <a:t>קבוצה ריקה </a:t>
            </a:r>
            <a:r>
              <a:rPr lang="he-IL" dirty="0"/>
              <a:t>היא קבוצה שאינה מכילה איברים כלל </a:t>
            </a:r>
            <a:r>
              <a:rPr lang="he-IL" dirty="0" smtClean="0"/>
              <a:t>(</a:t>
            </a:r>
            <a:r>
              <a:rPr lang="he-IL" dirty="0"/>
              <a:t>גודלה </a:t>
            </a:r>
            <a:r>
              <a:rPr lang="he-IL" dirty="0" smtClean="0"/>
              <a:t>אפס).</a:t>
            </a:r>
          </a:p>
          <a:p>
            <a:r>
              <a:rPr lang="he-IL" dirty="0"/>
              <a:t>אנו נרצה אפשרות לייצג קבוצות </a:t>
            </a:r>
            <a:r>
              <a:rPr lang="he-IL" dirty="0" smtClean="0"/>
              <a:t>במחשב, ולהיות </a:t>
            </a:r>
            <a:r>
              <a:rPr lang="he-IL" dirty="0"/>
              <a:t>מסוגלים לבצע עליהן את הפעולות </a:t>
            </a:r>
            <a:r>
              <a:rPr lang="he-IL" dirty="0" smtClean="0"/>
              <a:t>הבאות:</a:t>
            </a:r>
          </a:p>
          <a:p>
            <a:pPr lvl="1"/>
            <a:r>
              <a:rPr lang="he-IL" dirty="0" smtClean="0"/>
              <a:t>להוסיף איברים לקבוצה</a:t>
            </a:r>
          </a:p>
          <a:p>
            <a:pPr lvl="1"/>
            <a:r>
              <a:rPr lang="he-IL" dirty="0" smtClean="0"/>
              <a:t>להוציא </a:t>
            </a:r>
            <a:r>
              <a:rPr lang="he-IL" dirty="0"/>
              <a:t>איברים </a:t>
            </a:r>
            <a:r>
              <a:rPr lang="he-IL" dirty="0" smtClean="0"/>
              <a:t>מהקבוצה</a:t>
            </a:r>
          </a:p>
          <a:p>
            <a:pPr lvl="1"/>
            <a:r>
              <a:rPr lang="he-IL" dirty="0" smtClean="0"/>
              <a:t>לבדוק </a:t>
            </a:r>
            <a:r>
              <a:rPr lang="he-IL" dirty="0"/>
              <a:t>אם איבר מסוים נמצא </a:t>
            </a:r>
            <a:r>
              <a:rPr lang="he-IL" dirty="0" smtClean="0"/>
              <a:t>בקבוצה</a:t>
            </a:r>
          </a:p>
          <a:p>
            <a:pPr lvl="1"/>
            <a:r>
              <a:rPr lang="he-IL" dirty="0" smtClean="0"/>
              <a:t>למזג </a:t>
            </a:r>
            <a:r>
              <a:rPr lang="he-IL" dirty="0"/>
              <a:t>שתי קבוצות לקבוצה אחת </a:t>
            </a:r>
            <a:r>
              <a:rPr lang="he-IL" dirty="0" smtClean="0"/>
              <a:t>חדשה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72457" y="4179208"/>
            <a:ext cx="2481943" cy="248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1364345" y="5814107"/>
            <a:ext cx="624114" cy="624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23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2423886" y="4361543"/>
            <a:ext cx="624114" cy="62411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-5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1901371" y="5167992"/>
            <a:ext cx="624114" cy="62411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31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436915" y="4361543"/>
            <a:ext cx="624114" cy="62411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9</a:t>
            </a:r>
            <a:endParaRPr lang="he-IL" dirty="0"/>
          </a:p>
        </p:txBody>
      </p:sp>
      <p:sp>
        <p:nvSpPr>
          <p:cNvPr id="11" name="Oval 10"/>
          <p:cNvSpPr/>
          <p:nvPr/>
        </p:nvSpPr>
        <p:spPr>
          <a:xfrm>
            <a:off x="2423886" y="5814107"/>
            <a:ext cx="624114" cy="6241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2" name="Oval 11"/>
          <p:cNvSpPr/>
          <p:nvPr/>
        </p:nvSpPr>
        <p:spPr>
          <a:xfrm>
            <a:off x="1124857" y="5108122"/>
            <a:ext cx="624114" cy="6241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92</a:t>
            </a:r>
            <a:endParaRPr lang="he-IL" dirty="0"/>
          </a:p>
        </p:txBody>
      </p:sp>
      <p:sp>
        <p:nvSpPr>
          <p:cNvPr id="13" name="Oval 12"/>
          <p:cNvSpPr/>
          <p:nvPr/>
        </p:nvSpPr>
        <p:spPr>
          <a:xfrm>
            <a:off x="2714171" y="5087825"/>
            <a:ext cx="624114" cy="6241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823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קבוצות במחשב- אופציה 1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b="1" dirty="0"/>
              <a:t>כיצד נייצג קבוצה של מספרים שלמים במחשב</a:t>
            </a:r>
            <a:r>
              <a:rPr lang="he-IL" b="1" dirty="0" smtClean="0"/>
              <a:t>?</a:t>
            </a:r>
          </a:p>
          <a:p>
            <a:r>
              <a:rPr lang="he-IL" u="sng" dirty="0" smtClean="0"/>
              <a:t>אופציה1</a:t>
            </a:r>
            <a:r>
              <a:rPr lang="he-IL" dirty="0" smtClean="0"/>
              <a:t>:</a:t>
            </a:r>
            <a:r>
              <a:rPr lang="en-US" dirty="0" smtClean="0"/>
              <a:t> </a:t>
            </a:r>
            <a:r>
              <a:rPr lang="he-IL" dirty="0"/>
              <a:t>נאחסן את כל האיברים </a:t>
            </a:r>
            <a:r>
              <a:rPr lang="he-IL" b="1" dirty="0" smtClean="0"/>
              <a:t>במערך</a:t>
            </a:r>
            <a:r>
              <a:rPr lang="he-IL" dirty="0" smtClean="0"/>
              <a:t>.</a:t>
            </a:r>
          </a:p>
          <a:p>
            <a:r>
              <a:rPr lang="he-IL" dirty="0" smtClean="0"/>
              <a:t>מעשית</a:t>
            </a:r>
            <a:r>
              <a:rPr lang="he-IL" dirty="0"/>
              <a:t>, אנו נניח שהקבוצות שלנו מכילות לכל </a:t>
            </a:r>
            <a:r>
              <a:rPr lang="he-IL" dirty="0" smtClean="0"/>
              <a:t>היותר </a:t>
            </a:r>
            <a:r>
              <a:rPr lang="en-US" dirty="0" smtClean="0"/>
              <a:t>N</a:t>
            </a:r>
            <a:r>
              <a:rPr lang="he-IL" dirty="0" smtClean="0"/>
              <a:t> איברים.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אנו </a:t>
            </a:r>
            <a:r>
              <a:rPr lang="he-IL" dirty="0"/>
              <a:t>נקצה את המערך מראש בגודל המקסימאלי </a:t>
            </a:r>
            <a:r>
              <a:rPr lang="en-US" dirty="0" smtClean="0"/>
              <a:t>N</a:t>
            </a:r>
            <a:r>
              <a:rPr lang="he-IL" dirty="0" smtClean="0"/>
              <a:t>, ואת אברי המערך </a:t>
            </a:r>
            <a:r>
              <a:rPr lang="he-IL" dirty="0"/>
              <a:t>נאחסן בתחילת </a:t>
            </a:r>
            <a:r>
              <a:rPr lang="he-IL" dirty="0" smtClean="0"/>
              <a:t>המערך.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נעזר </a:t>
            </a:r>
            <a:r>
              <a:rPr lang="he-IL" dirty="0"/>
              <a:t>במשתנה נוסף, נניח </a:t>
            </a:r>
            <a:r>
              <a:rPr lang="en-US" dirty="0" smtClean="0"/>
              <a:t>X</a:t>
            </a:r>
            <a:r>
              <a:rPr lang="he-IL" dirty="0" smtClean="0"/>
              <a:t>, על מנת </a:t>
            </a:r>
            <a:r>
              <a:rPr lang="he-IL" dirty="0"/>
              <a:t>לציין את מספר האברים בקבוצה, ואברי הקבוצה לפיכך </a:t>
            </a:r>
            <a:r>
              <a:rPr lang="he-IL" dirty="0" smtClean="0"/>
              <a:t>יהיו במקומות ה-0 </a:t>
            </a:r>
            <a:r>
              <a:rPr lang="he-IL" dirty="0"/>
              <a:t>ועד </a:t>
            </a:r>
            <a:r>
              <a:rPr lang="he-IL" dirty="0" smtClean="0"/>
              <a:t>ה-</a:t>
            </a:r>
            <a:r>
              <a:rPr lang="en-US" dirty="0" smtClean="0"/>
              <a:t>X-1 </a:t>
            </a:r>
            <a:r>
              <a:rPr lang="he-IL" dirty="0" smtClean="0"/>
              <a:t> במערך</a:t>
            </a:r>
            <a:r>
              <a:rPr lang="he-IL" dirty="0"/>
              <a:t>.</a:t>
            </a:r>
          </a:p>
          <a:p>
            <a:r>
              <a:rPr lang="he-IL" dirty="0" smtClean="0"/>
              <a:t>עבור </a:t>
            </a:r>
            <a:r>
              <a:rPr lang="he-IL" dirty="0"/>
              <a:t>בחירה זו של ייצוג קבוצות, כיצד נבצע את 4 </a:t>
            </a:r>
            <a:r>
              <a:rPr lang="he-IL" dirty="0" smtClean="0"/>
              <a:t>הפעולות שהגדרנו</a:t>
            </a:r>
            <a:r>
              <a:rPr lang="he-IL" dirty="0"/>
              <a:t>? ומה הסיבוכיות של כל פעולה כזו?</a:t>
            </a: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סיבוכיות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קבוצות במחשב- אופציה 1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נתאר את </a:t>
            </a:r>
            <a:r>
              <a:rPr lang="he-IL" b="1" dirty="0"/>
              <a:t>האלגוריתם </a:t>
            </a:r>
            <a:r>
              <a:rPr lang="he-IL" dirty="0"/>
              <a:t>לביצוע כל אחת מן </a:t>
            </a:r>
            <a:r>
              <a:rPr lang="he-IL" dirty="0" smtClean="0"/>
              <a:t>הפעולות: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7771" y="2858822"/>
            <a:ext cx="6734630" cy="1569660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 smtClean="0"/>
              <a:t>הוספת איבר לקבוצה: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/>
              <a:t>סרוק את המערך מתחילתו ועד </a:t>
            </a:r>
            <a:r>
              <a:rPr lang="he-IL" sz="2400" dirty="0" smtClean="0"/>
              <a:t>סופו.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 smtClean="0"/>
              <a:t>אם </a:t>
            </a:r>
            <a:r>
              <a:rPr lang="he-IL" sz="2400" dirty="0"/>
              <a:t>לא נמצא האיבר, כתוב אותו בסוף המערך</a:t>
            </a:r>
          </a:p>
          <a:p>
            <a:r>
              <a:rPr lang="he-IL" sz="2400" dirty="0"/>
              <a:t>ועדכן את גודל המערך בהתאם</a:t>
            </a:r>
            <a:endParaRPr lang="he-IL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89845" y="3181987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(n)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47771" y="4735608"/>
            <a:ext cx="6734630" cy="1569660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 smtClean="0"/>
              <a:t>הסרת איבר מהקבוצה: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/>
              <a:t>סרוק את המערך מתחילתו ועד </a:t>
            </a:r>
            <a:r>
              <a:rPr lang="he-IL" sz="2400" dirty="0" smtClean="0"/>
              <a:t>סופו.</a:t>
            </a:r>
          </a:p>
          <a:p>
            <a:r>
              <a:rPr lang="he-IL" sz="2400" dirty="0"/>
              <a:t>אם נמצא האיבר, הזז את כל האיברים שאחריו</a:t>
            </a:r>
          </a:p>
          <a:p>
            <a:r>
              <a:rPr lang="he-IL" sz="2400" dirty="0"/>
              <a:t>במערך מקום אחד אחורנית, תוך דריסת האיבר</a:t>
            </a:r>
            <a:r>
              <a:rPr lang="he-IL" sz="24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9845" y="5058773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0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קבוצות במחשב- אופציה 1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7771" y="2046024"/>
            <a:ext cx="6734630" cy="1200329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/>
              <a:t>מציאת איבר </a:t>
            </a:r>
            <a:r>
              <a:rPr lang="he-IL" sz="2400" u="sng" dirty="0" smtClean="0"/>
              <a:t>בקבוצה: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/>
              <a:t>סרוק את המערך מתחילתו ועד סופו</a:t>
            </a:r>
            <a:r>
              <a:rPr lang="he-IL" sz="2400" dirty="0" smtClean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 smtClean="0"/>
              <a:t>אם נמצא האיבר החזר 1, אחרת החזר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9845" y="2369189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(n)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47771" y="3922810"/>
            <a:ext cx="6734630" cy="2308324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 smtClean="0"/>
              <a:t>מיזוג 2 קבוצות: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/>
              <a:t>העתק את תוכן המערך הראשון למערך היעד</a:t>
            </a:r>
            <a:r>
              <a:rPr lang="he-IL" sz="2400" dirty="0" smtClean="0"/>
              <a:t>.</a:t>
            </a:r>
          </a:p>
          <a:p>
            <a:r>
              <a:rPr lang="he-IL" sz="2400" dirty="0"/>
              <a:t>סרוק את המערך השני איבר-איבר. לכל איבר,</a:t>
            </a:r>
          </a:p>
          <a:p>
            <a:r>
              <a:rPr lang="he-IL" sz="2400" dirty="0"/>
              <a:t>חפש אותו במערך הראשון, ואם הוא לא נמצא בו,</a:t>
            </a:r>
          </a:p>
          <a:p>
            <a:r>
              <a:rPr lang="he-IL" sz="2400" dirty="0"/>
              <a:t>כתוב את האיבר למערך היעד. אחרת, המשך ללא</a:t>
            </a:r>
          </a:p>
          <a:p>
            <a:r>
              <a:rPr lang="he-IL" sz="2400" dirty="0"/>
              <a:t>כתיבת האיבר ליעד.</a:t>
            </a:r>
            <a:endParaRPr lang="he-IL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89845" y="4245975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</a:t>
            </a:r>
            <a:r>
              <a:rPr lang="en-US" sz="2400" dirty="0" err="1" smtClean="0"/>
              <a:t>n∙m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Line Callout 1 11"/>
          <p:cNvSpPr/>
          <p:nvPr/>
        </p:nvSpPr>
        <p:spPr>
          <a:xfrm>
            <a:off x="1501882" y="5203340"/>
            <a:ext cx="2453608" cy="919421"/>
          </a:xfrm>
          <a:prstGeom prst="borderCallout1">
            <a:avLst>
              <a:gd name="adj1" fmla="val 2775"/>
              <a:gd name="adj2" fmla="val 51651"/>
              <a:gd name="adj3" fmla="val -56888"/>
              <a:gd name="adj4" fmla="val 505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נניח גודל מערך אחד הוא </a:t>
            </a:r>
            <a:r>
              <a:rPr lang="en-US" dirty="0" smtClean="0"/>
              <a:t>m</a:t>
            </a:r>
            <a:r>
              <a:rPr lang="he-IL" dirty="0" smtClean="0"/>
              <a:t> והשני הוא </a:t>
            </a:r>
            <a:r>
              <a:rPr lang="en-US" dirty="0" smtClean="0"/>
              <a:t>n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556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קבוצות במחשב- אופציה 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1" dirty="0"/>
              <a:t>כיצד נייצג קבוצה של מספרים שלמים במחשב</a:t>
            </a:r>
            <a:r>
              <a:rPr lang="he-IL" b="1" dirty="0" smtClean="0"/>
              <a:t>?</a:t>
            </a:r>
          </a:p>
          <a:p>
            <a:r>
              <a:rPr lang="he-IL" u="sng" dirty="0" smtClean="0"/>
              <a:t>אופציה 2</a:t>
            </a:r>
            <a:r>
              <a:rPr lang="he-IL" dirty="0" smtClean="0"/>
              <a:t>:</a:t>
            </a:r>
            <a:r>
              <a:rPr lang="en-US" dirty="0" smtClean="0"/>
              <a:t> </a:t>
            </a:r>
            <a:r>
              <a:rPr lang="he-IL" dirty="0"/>
              <a:t>נאחסן את אברי </a:t>
            </a:r>
            <a:r>
              <a:rPr lang="he-IL" dirty="0" smtClean="0"/>
              <a:t>הקבוצה במערך </a:t>
            </a:r>
            <a:r>
              <a:rPr lang="he-IL" dirty="0"/>
              <a:t>כמו </a:t>
            </a:r>
            <a:r>
              <a:rPr lang="he-IL" dirty="0" smtClean="0"/>
              <a:t>באופציה 1, אך </a:t>
            </a:r>
            <a:r>
              <a:rPr lang="he-IL" dirty="0"/>
              <a:t>נאחסן אותם </a:t>
            </a:r>
            <a:r>
              <a:rPr lang="he-IL" b="1" dirty="0" smtClean="0"/>
              <a:t>ממוינים</a:t>
            </a:r>
            <a:r>
              <a:rPr lang="he-IL" dirty="0" smtClean="0"/>
              <a:t>.</a:t>
            </a:r>
          </a:p>
          <a:p>
            <a:r>
              <a:rPr lang="he-IL" dirty="0"/>
              <a:t>כפי שנראה, שינוי זה משפר משמעותית את הסיבוכיות של </a:t>
            </a:r>
            <a:r>
              <a:rPr lang="he-IL" dirty="0" smtClean="0"/>
              <a:t>הפעולות שאנו </a:t>
            </a:r>
            <a:r>
              <a:rPr lang="he-IL" dirty="0"/>
              <a:t>מבצעים על הקבוצות.</a:t>
            </a: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קבוצות במחשב- אופציה 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נתאר את </a:t>
            </a:r>
            <a:r>
              <a:rPr lang="he-IL" b="1" dirty="0"/>
              <a:t>האלגוריתם </a:t>
            </a:r>
            <a:r>
              <a:rPr lang="he-IL" dirty="0"/>
              <a:t>לביצוע כל אחת מן </a:t>
            </a:r>
            <a:r>
              <a:rPr lang="he-IL" dirty="0" smtClean="0"/>
              <a:t>הפעולות: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7771" y="2162136"/>
            <a:ext cx="6734630" cy="2308324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 smtClean="0"/>
              <a:t>הוספת איבר לקבוצה: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 smtClean="0"/>
              <a:t>סרוק </a:t>
            </a:r>
            <a:r>
              <a:rPr lang="he-IL" sz="2400" dirty="0"/>
              <a:t>את המערך איבר-איבר, עד שנמצא </a:t>
            </a:r>
            <a:r>
              <a:rPr lang="he-IL" sz="2400" dirty="0" smtClean="0"/>
              <a:t>המקום בו </a:t>
            </a:r>
            <a:r>
              <a:rPr lang="he-IL" sz="2400" dirty="0"/>
              <a:t>יש להוסיף את האיבר החדש כך </a:t>
            </a:r>
            <a:r>
              <a:rPr lang="he-IL" sz="2400" dirty="0" smtClean="0"/>
              <a:t>שהמערך יישאר ממוין.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 smtClean="0"/>
              <a:t>הזז </a:t>
            </a:r>
            <a:r>
              <a:rPr lang="he-IL" sz="2400" dirty="0"/>
              <a:t>את כל האיברים הנותרים במערך מקום </a:t>
            </a:r>
            <a:r>
              <a:rPr lang="he-IL" sz="2400" dirty="0" smtClean="0"/>
              <a:t>אחד  קדימה</a:t>
            </a:r>
            <a:r>
              <a:rPr lang="he-IL" sz="2400" dirty="0"/>
              <a:t>, וכתוב את האיבר החדש במקום </a:t>
            </a:r>
            <a:r>
              <a:rPr lang="he-IL" sz="2400" dirty="0" smtClean="0"/>
              <a:t>שהתפנה.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9845" y="2485301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(n)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47771" y="4695353"/>
            <a:ext cx="6734630" cy="1569660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 smtClean="0"/>
              <a:t>הסרת איבר מהקבוצה: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 smtClean="0"/>
              <a:t>חפש </a:t>
            </a:r>
            <a:r>
              <a:rPr lang="he-IL" sz="2400" dirty="0"/>
              <a:t>את האיבר באמצעות חיפוש </a:t>
            </a:r>
            <a:r>
              <a:rPr lang="he-IL" sz="2400" dirty="0" smtClean="0"/>
              <a:t>בינארי.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 smtClean="0"/>
              <a:t>אם </a:t>
            </a:r>
            <a:r>
              <a:rPr lang="he-IL" sz="2400" dirty="0"/>
              <a:t>נמצא האיבר, הזז את כל האיברים </a:t>
            </a:r>
            <a:r>
              <a:rPr lang="he-IL" sz="2400" dirty="0" smtClean="0"/>
              <a:t>שאחריו במערך </a:t>
            </a:r>
            <a:r>
              <a:rPr lang="he-IL" sz="2400" dirty="0"/>
              <a:t>מקום אחד אחורנית, תוך דריסת האיבר.</a:t>
            </a:r>
            <a:endParaRPr lang="he-IL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89845" y="5058773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53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קבוצות במחשב- אופציה 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7771" y="2046024"/>
            <a:ext cx="6734630" cy="1200329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/>
              <a:t>מציאת איבר </a:t>
            </a:r>
            <a:r>
              <a:rPr lang="he-IL" sz="2400" u="sng" dirty="0" smtClean="0"/>
              <a:t>בקבוצה: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/>
              <a:t>חפש את האיבר באמצעות חיפוש </a:t>
            </a:r>
            <a:r>
              <a:rPr lang="he-IL" sz="2400" dirty="0" smtClean="0"/>
              <a:t>בינארי.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 smtClean="0"/>
              <a:t>אם נמצא האיבר החזר 1, אחרת החזר 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9845" y="2369189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</a:t>
            </a:r>
            <a:r>
              <a:rPr lang="en-US" sz="2400" dirty="0" err="1" smtClean="0"/>
              <a:t>logn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47771" y="3922810"/>
            <a:ext cx="6734630" cy="830997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 smtClean="0"/>
              <a:t>מיזוג 2 קבוצות: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/>
              <a:t>באמצעות </a:t>
            </a:r>
            <a:r>
              <a:rPr lang="he-IL" sz="2400" dirty="0" err="1"/>
              <a:t>פונקצית</a:t>
            </a:r>
            <a:r>
              <a:rPr lang="he-IL" sz="2400" dirty="0"/>
              <a:t> </a:t>
            </a:r>
            <a:r>
              <a:rPr lang="en-US" sz="2400" dirty="0" smtClean="0"/>
              <a:t>merge</a:t>
            </a:r>
            <a:r>
              <a:rPr lang="he-IL" sz="2400" dirty="0" smtClean="0"/>
              <a:t> שלמדנו.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9845" y="4245975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</a:t>
            </a:r>
            <a:r>
              <a:rPr lang="en-US" sz="2400" dirty="0" err="1" smtClean="0"/>
              <a:t>n+m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22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קבוצות במחשב- אופציה 3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1" dirty="0"/>
              <a:t>כיצד נייצג קבוצה של מספרים שלמים במחשב</a:t>
            </a:r>
            <a:r>
              <a:rPr lang="he-IL" b="1" dirty="0" smtClean="0"/>
              <a:t>?</a:t>
            </a:r>
          </a:p>
          <a:p>
            <a:r>
              <a:rPr lang="he-IL" dirty="0"/>
              <a:t>האופציה השלישית לייצוג קבוצה במחשב שונה למדי</a:t>
            </a:r>
            <a:r>
              <a:rPr lang="he-IL" dirty="0" smtClean="0"/>
              <a:t>.</a:t>
            </a:r>
          </a:p>
          <a:p>
            <a:r>
              <a:rPr lang="he-IL" dirty="0"/>
              <a:t>בייצוג זה, אנו נניח כי האיברים שאנו רוצים לאחסן בקבוצה </a:t>
            </a:r>
            <a:r>
              <a:rPr lang="he-IL" dirty="0" smtClean="0"/>
              <a:t>הינם בטווח </a:t>
            </a:r>
            <a:r>
              <a:rPr lang="en-US" dirty="0" smtClean="0"/>
              <a:t>0…k-1</a:t>
            </a:r>
            <a:r>
              <a:rPr lang="he-IL" dirty="0" smtClean="0"/>
              <a:t> </a:t>
            </a:r>
            <a:r>
              <a:rPr lang="he-IL" b="1" dirty="0" smtClean="0"/>
              <a:t>בלבד</a:t>
            </a:r>
            <a:r>
              <a:rPr lang="he-IL" dirty="0" smtClean="0"/>
              <a:t>.</a:t>
            </a:r>
          </a:p>
          <a:p>
            <a:r>
              <a:rPr lang="he-IL" dirty="0"/>
              <a:t>נייצג את הקבוצה כמערך </a:t>
            </a:r>
            <a:r>
              <a:rPr lang="he-IL" dirty="0" smtClean="0"/>
              <a:t>בגודל </a:t>
            </a:r>
            <a:r>
              <a:rPr lang="en-US" dirty="0" smtClean="0"/>
              <a:t>k</a:t>
            </a:r>
            <a:r>
              <a:rPr lang="he-IL" dirty="0" smtClean="0"/>
              <a:t>. </a:t>
            </a:r>
            <a:r>
              <a:rPr lang="he-IL" dirty="0"/>
              <a:t>התא </a:t>
            </a:r>
            <a:r>
              <a:rPr lang="he-IL" dirty="0" smtClean="0"/>
              <a:t>ה-</a:t>
            </a:r>
            <a:r>
              <a:rPr lang="en-US" dirty="0" err="1" smtClean="0"/>
              <a:t>i</a:t>
            </a:r>
            <a:r>
              <a:rPr lang="he-IL" dirty="0" smtClean="0"/>
              <a:t> במערך </a:t>
            </a:r>
            <a:r>
              <a:rPr lang="he-IL" dirty="0"/>
              <a:t>יכיל 1 </a:t>
            </a:r>
            <a:r>
              <a:rPr lang="he-IL" dirty="0" smtClean="0"/>
              <a:t>אם המספר </a:t>
            </a:r>
            <a:r>
              <a:rPr lang="en-US" dirty="0" err="1" smtClean="0"/>
              <a:t>i</a:t>
            </a:r>
            <a:r>
              <a:rPr lang="he-IL" dirty="0" smtClean="0"/>
              <a:t> נמצא </a:t>
            </a:r>
            <a:r>
              <a:rPr lang="he-IL" dirty="0"/>
              <a:t>בקבוצה, </a:t>
            </a:r>
            <a:r>
              <a:rPr lang="he-IL" dirty="0" smtClean="0"/>
              <a:t>ו-0 </a:t>
            </a:r>
            <a:r>
              <a:rPr lang="he-IL" dirty="0"/>
              <a:t>אם אינו נמצא בקבוצה</a:t>
            </a:r>
            <a:r>
              <a:rPr lang="he-IL" dirty="0" smtClean="0"/>
              <a:t>.</a:t>
            </a:r>
          </a:p>
          <a:p>
            <a:r>
              <a:rPr lang="he-IL" dirty="0"/>
              <a:t>למשל, אם הקבוצה שלנו מכילה את המספרים 2,3 ו- </a:t>
            </a:r>
            <a:r>
              <a:rPr lang="he-IL" dirty="0" smtClean="0"/>
              <a:t>5 </a:t>
            </a:r>
            <a:r>
              <a:rPr lang="he-IL" dirty="0"/>
              <a:t>אזי </a:t>
            </a:r>
            <a:r>
              <a:rPr lang="he-IL" dirty="0" smtClean="0"/>
              <a:t>התאים 2,3 </a:t>
            </a:r>
            <a:r>
              <a:rPr lang="he-IL" dirty="0"/>
              <a:t>ו- 5 במערך יכילו </a:t>
            </a:r>
            <a:r>
              <a:rPr lang="he-IL" dirty="0" smtClean="0"/>
              <a:t>1, </a:t>
            </a:r>
            <a:r>
              <a:rPr lang="he-IL" dirty="0"/>
              <a:t>והיתר יכילו 0</a:t>
            </a: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57" y="5917812"/>
            <a:ext cx="565151" cy="56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0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879579" y="5917812"/>
            <a:ext cx="565151" cy="56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0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184808" y="5917812"/>
            <a:ext cx="565151" cy="56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0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15110" y="5917812"/>
            <a:ext cx="565151" cy="56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1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2749959" y="5917812"/>
            <a:ext cx="565151" cy="56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1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4444730" y="5917812"/>
            <a:ext cx="565151" cy="56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1712" y="5917812"/>
            <a:ext cx="565151" cy="56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0</a:t>
            </a:r>
            <a:endParaRPr lang="he-IL" dirty="0"/>
          </a:p>
        </p:txBody>
      </p:sp>
      <p:sp>
        <p:nvSpPr>
          <p:cNvPr id="13" name="Rectangle 12"/>
          <p:cNvSpPr/>
          <p:nvPr/>
        </p:nvSpPr>
        <p:spPr>
          <a:xfrm>
            <a:off x="6132014" y="5917812"/>
            <a:ext cx="565151" cy="56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0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5566863" y="5917812"/>
            <a:ext cx="565151" cy="56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130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קבוצות במחשב- אופציה 3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נתאר את </a:t>
            </a:r>
            <a:r>
              <a:rPr lang="he-IL" b="1" dirty="0"/>
              <a:t>האלגוריתם </a:t>
            </a:r>
            <a:r>
              <a:rPr lang="he-IL" dirty="0"/>
              <a:t>לביצוע כל אחת מן </a:t>
            </a:r>
            <a:r>
              <a:rPr lang="he-IL" dirty="0" smtClean="0"/>
              <a:t>הפעולות: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7771" y="2162136"/>
            <a:ext cx="6734630" cy="830997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 smtClean="0"/>
              <a:t>הוספת איבר לקבוצה: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e-IL" sz="2400" dirty="0"/>
              <a:t>סמן את התא המתאים במערך ב- </a:t>
            </a:r>
            <a:r>
              <a:rPr lang="he-IL" sz="2400" dirty="0" smtClean="0"/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9845" y="2485301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47771" y="3331013"/>
            <a:ext cx="6734630" cy="830997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 smtClean="0"/>
              <a:t>הסרת איבר מהקבוצה: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dirty="0"/>
              <a:t>סמן את התא המתאים במערך ב- </a:t>
            </a:r>
            <a:r>
              <a:rPr lang="he-IL" sz="2400" dirty="0" smtClean="0"/>
              <a:t>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9845" y="3694433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55031" y="4847753"/>
            <a:ext cx="6734630" cy="1200329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/>
              <a:t>מציאת איבר בקבוצה </a:t>
            </a:r>
            <a:r>
              <a:rPr lang="he-IL" sz="2400" u="sng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dirty="0" smtClean="0"/>
              <a:t>בדוק את התא המתאים </a:t>
            </a:r>
            <a:r>
              <a:rPr lang="he-IL" sz="2400" dirty="0"/>
              <a:t>במערך, אם </a:t>
            </a:r>
            <a:r>
              <a:rPr lang="he-IL" sz="2400" dirty="0" smtClean="0"/>
              <a:t>הוא מכיל </a:t>
            </a:r>
            <a:r>
              <a:rPr lang="he-IL" sz="2400" dirty="0"/>
              <a:t>1 החזר </a:t>
            </a:r>
            <a:r>
              <a:rPr lang="he-IL" sz="2400" dirty="0" smtClean="0"/>
              <a:t>1, </a:t>
            </a:r>
            <a:r>
              <a:rPr lang="he-IL" sz="2400" dirty="0"/>
              <a:t>אחרת החזר </a:t>
            </a:r>
            <a:r>
              <a:rPr lang="he-IL" sz="2400" dirty="0" smtClean="0"/>
              <a:t>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7105" y="5211173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0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קבוצות במחשב- אופציה 3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he-IL" dirty="0"/>
              <a:t>באלגוריתם זה רוב הפעולות מתבצעות באופן יעיל מאוד! </a:t>
            </a:r>
            <a:r>
              <a:rPr lang="he-IL" dirty="0" smtClean="0"/>
              <a:t>היכן המלכוד?</a:t>
            </a:r>
          </a:p>
          <a:p>
            <a:r>
              <a:rPr lang="he-IL" dirty="0"/>
              <a:t>ובכן, המלכוד הוא שכל מערך תופש </a:t>
            </a:r>
            <a:r>
              <a:rPr lang="he-IL" b="1" dirty="0"/>
              <a:t>גודל </a:t>
            </a:r>
            <a:r>
              <a:rPr lang="en-US" b="1" dirty="0"/>
              <a:t>k </a:t>
            </a:r>
            <a:r>
              <a:rPr lang="he-IL" b="1" dirty="0" smtClean="0"/>
              <a:t> בזיכרון</a:t>
            </a:r>
            <a:r>
              <a:rPr lang="he-IL" dirty="0"/>
              <a:t>. לפיכך, </a:t>
            </a:r>
            <a:r>
              <a:rPr lang="he-IL" dirty="0" smtClean="0"/>
              <a:t>אם טווח </a:t>
            </a:r>
            <a:r>
              <a:rPr lang="he-IL" dirty="0"/>
              <a:t>האיברים שאנו רוצים לאחסן הוא קטן – הרווחנו. ואולם על </a:t>
            </a:r>
            <a:r>
              <a:rPr lang="he-IL" dirty="0" smtClean="0"/>
              <a:t>פי רוב </a:t>
            </a:r>
            <a:r>
              <a:rPr lang="he-IL" dirty="0"/>
              <a:t>אין זה המצב, ואז נשלם בתצרוכת זיכרון </a:t>
            </a:r>
            <a:r>
              <a:rPr lang="he-IL" b="1" dirty="0"/>
              <a:t>גדולה מאוד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7771" y="1498927"/>
            <a:ext cx="6734630" cy="1938992"/>
          </a:xfrm>
          <a:prstGeom prst="rect">
            <a:avLst/>
          </a:prstGeom>
          <a:solidFill>
            <a:srgbClr val="6F4F9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u="sng" dirty="0" smtClean="0"/>
              <a:t>מיזוג 2 קבוצות: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dirty="0" smtClean="0"/>
              <a:t>סרוק </a:t>
            </a:r>
            <a:r>
              <a:rPr lang="he-IL" sz="2400" dirty="0"/>
              <a:t>את המערך הראשון. בכל תא בו נמצא </a:t>
            </a:r>
            <a:r>
              <a:rPr lang="he-IL" sz="2400" dirty="0" smtClean="0"/>
              <a:t>1, כתוב </a:t>
            </a:r>
            <a:r>
              <a:rPr lang="he-IL" sz="2400" dirty="0"/>
              <a:t>1 למקום המתאים במערך </a:t>
            </a:r>
            <a:r>
              <a:rPr lang="he-IL" sz="2400" dirty="0" smtClean="0"/>
              <a:t>היעד.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dirty="0" smtClean="0"/>
              <a:t>סרוק </a:t>
            </a:r>
            <a:r>
              <a:rPr lang="he-IL" sz="2400" dirty="0"/>
              <a:t>את המערך השני. בכל תא בו נמצא </a:t>
            </a:r>
            <a:r>
              <a:rPr lang="he-IL" sz="2400" dirty="0" smtClean="0"/>
              <a:t>1, כתוב </a:t>
            </a:r>
            <a:r>
              <a:rPr lang="he-IL" sz="2400" dirty="0"/>
              <a:t>1 למקום המתאים במערך היעד.</a:t>
            </a:r>
            <a:endParaRPr lang="he-IL" sz="2400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89845" y="1880148"/>
            <a:ext cx="31711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זמן </a:t>
            </a:r>
            <a:r>
              <a:rPr lang="el-GR" sz="2400" dirty="0"/>
              <a:t>Θ</a:t>
            </a:r>
            <a:r>
              <a:rPr lang="en-US" sz="2400" dirty="0" smtClean="0"/>
              <a:t>(k)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34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קבוצות במחשב- 3</a:t>
            </a:r>
            <a:endParaRPr lang="he-I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632424"/>
              </p:ext>
            </p:extLst>
          </p:nvPr>
        </p:nvGraphicFramePr>
        <p:xfrm>
          <a:off x="609600" y="1600200"/>
          <a:ext cx="10972800" cy="3886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 rtl="1"/>
                      <a:endParaRPr lang="he-IL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200" b="1" dirty="0" smtClean="0"/>
                        <a:t>אופציה 1</a:t>
                      </a:r>
                      <a:endParaRPr lang="he-IL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200" b="1" dirty="0" smtClean="0"/>
                        <a:t>אופציה 2</a:t>
                      </a:r>
                      <a:endParaRPr lang="he-IL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200" b="1" dirty="0" smtClean="0"/>
                        <a:t>אופציה 3</a:t>
                      </a:r>
                      <a:endParaRPr lang="he-IL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rtl="1"/>
                      <a:r>
                        <a:rPr lang="he-IL" sz="2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הוספת איבר</a:t>
                      </a:r>
                      <a:endParaRPr lang="he-IL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(n)</a:t>
                      </a:r>
                      <a:endParaRPr lang="he-IL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(n)</a:t>
                      </a:r>
                      <a:endParaRPr lang="he-IL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(1)</a:t>
                      </a:r>
                      <a:endParaRPr lang="he-IL" sz="2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rtl="1"/>
                      <a:r>
                        <a:rPr lang="he-IL" sz="2200" b="1" dirty="0" smtClean="0"/>
                        <a:t>הסרת איבר</a:t>
                      </a:r>
                      <a:endParaRPr lang="he-IL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(n)</a:t>
                      </a:r>
                      <a:endParaRPr lang="he-IL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(n)</a:t>
                      </a:r>
                      <a:endParaRPr lang="he-IL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(1)</a:t>
                      </a:r>
                      <a:endParaRPr lang="he-IL" sz="2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rtl="1"/>
                      <a:r>
                        <a:rPr lang="he-IL" sz="2200" b="1" dirty="0" smtClean="0"/>
                        <a:t>חיפוש איבר</a:t>
                      </a:r>
                      <a:endParaRPr lang="he-IL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(n)</a:t>
                      </a:r>
                      <a:endParaRPr lang="he-IL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</a:t>
                      </a:r>
                      <a:r>
                        <a:rPr lang="en-US" sz="2200" b="1" dirty="0" err="1" smtClean="0"/>
                        <a:t>logn</a:t>
                      </a:r>
                      <a:r>
                        <a:rPr lang="en-US" sz="2200" b="1" dirty="0" smtClean="0"/>
                        <a:t>)</a:t>
                      </a:r>
                      <a:endParaRPr lang="he-IL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(1)</a:t>
                      </a:r>
                      <a:endParaRPr lang="he-IL" sz="2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rtl="1"/>
                      <a:r>
                        <a:rPr lang="he-IL" sz="2200" b="1" dirty="0" smtClean="0"/>
                        <a:t>מיזוג קבוצות</a:t>
                      </a:r>
                      <a:endParaRPr lang="he-IL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</a:t>
                      </a:r>
                      <a:r>
                        <a:rPr lang="en-US" sz="2200" b="1" dirty="0" err="1" smtClean="0"/>
                        <a:t>n∙m</a:t>
                      </a:r>
                      <a:r>
                        <a:rPr lang="en-US" sz="2200" b="1" dirty="0" smtClean="0"/>
                        <a:t>)</a:t>
                      </a:r>
                      <a:endParaRPr lang="he-IL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</a:t>
                      </a:r>
                      <a:r>
                        <a:rPr lang="en-US" sz="2200" b="1" dirty="0" err="1" smtClean="0"/>
                        <a:t>n+m</a:t>
                      </a:r>
                      <a:r>
                        <a:rPr lang="en-US" sz="2200" b="1" dirty="0" smtClean="0"/>
                        <a:t>)</a:t>
                      </a:r>
                      <a:endParaRPr lang="he-IL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(k)</a:t>
                      </a:r>
                      <a:endParaRPr lang="he-IL" sz="2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rtl="1"/>
                      <a:r>
                        <a:rPr lang="he-IL" sz="2200" b="1" dirty="0" smtClean="0"/>
                        <a:t>זיכרון</a:t>
                      </a:r>
                      <a:endParaRPr lang="he-IL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(n)</a:t>
                      </a:r>
                      <a:endParaRPr lang="he-IL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(n)</a:t>
                      </a:r>
                      <a:endParaRPr lang="he-IL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Θ</a:t>
                      </a:r>
                      <a:r>
                        <a:rPr lang="en-US" sz="2200" b="1" dirty="0" smtClean="0"/>
                        <a:t>(k)</a:t>
                      </a:r>
                      <a:endParaRPr lang="he-IL" sz="2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סיבוכיות- שאלות ממבחנים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סיבוכיות של </a:t>
            </a:r>
            <a:r>
              <a:rPr lang="he-IL" dirty="0" err="1" smtClean="0">
                <a:solidFill>
                  <a:srgbClr val="438BC4"/>
                </a:solidFill>
                <a:latin typeface="Arial" charset="0"/>
                <a:cs typeface="Arial" charset="0"/>
              </a:rPr>
              <a:t>תוכנית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807762"/>
            <a:ext cx="9520519" cy="43599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b="1" dirty="0" smtClean="0"/>
              <a:t>סיבוכיות הזמן</a:t>
            </a:r>
            <a:r>
              <a:rPr lang="he-IL" dirty="0" smtClean="0"/>
              <a:t> של אלגוריתם היא פונקציה </a:t>
            </a:r>
            <a:r>
              <a:rPr lang="en-US" dirty="0" smtClean="0"/>
              <a:t>f</a:t>
            </a:r>
            <a:r>
              <a:rPr lang="he-IL" dirty="0" smtClean="0"/>
              <a:t> עבורה לכל שלם חיובי </a:t>
            </a:r>
            <a:r>
              <a:rPr lang="en-US" dirty="0" smtClean="0"/>
              <a:t>n</a:t>
            </a:r>
            <a:r>
              <a:rPr lang="he-IL" dirty="0" smtClean="0"/>
              <a:t> הערך </a:t>
            </a:r>
            <a:r>
              <a:rPr lang="en-US" dirty="0" smtClean="0"/>
              <a:t>f(n)</a:t>
            </a:r>
            <a:r>
              <a:rPr lang="he-IL" dirty="0" smtClean="0"/>
              <a:t> הוא המספר </a:t>
            </a:r>
            <a:r>
              <a:rPr lang="he-IL" dirty="0" err="1" smtClean="0"/>
              <a:t>המירבי</a:t>
            </a:r>
            <a:r>
              <a:rPr lang="he-IL" dirty="0" smtClean="0"/>
              <a:t> של צעדים בסיסיים שהאלגוריתם מבצע על קלט באורך </a:t>
            </a:r>
            <a:r>
              <a:rPr lang="en-US" dirty="0" smtClean="0"/>
              <a:t>n</a:t>
            </a:r>
            <a:endParaRPr lang="he-IL" dirty="0" smtClean="0"/>
          </a:p>
          <a:p>
            <a:pPr>
              <a:defRPr/>
            </a:pPr>
            <a:r>
              <a:rPr lang="he-IL" dirty="0" smtClean="0"/>
              <a:t>באופן דומה, </a:t>
            </a:r>
            <a:r>
              <a:rPr lang="he-IL" b="1" dirty="0" smtClean="0"/>
              <a:t>סיבוכיות זיכרון</a:t>
            </a:r>
            <a:r>
              <a:rPr lang="he-IL" dirty="0" smtClean="0"/>
              <a:t> של אלגוריתם היא </a:t>
            </a:r>
            <a:r>
              <a:rPr lang="he-IL" dirty="0"/>
              <a:t>פונקציה </a:t>
            </a:r>
            <a:r>
              <a:rPr lang="en-US" dirty="0"/>
              <a:t>f</a:t>
            </a:r>
            <a:r>
              <a:rPr lang="he-IL" dirty="0"/>
              <a:t> עבורה לכל שלם חיובי </a:t>
            </a:r>
            <a:r>
              <a:rPr lang="en-US" dirty="0"/>
              <a:t>n</a:t>
            </a:r>
            <a:r>
              <a:rPr lang="he-IL" dirty="0"/>
              <a:t> הערך </a:t>
            </a:r>
            <a:r>
              <a:rPr lang="en-US" dirty="0"/>
              <a:t>f(n)</a:t>
            </a:r>
            <a:r>
              <a:rPr lang="he-IL" dirty="0"/>
              <a:t> הוא המספר </a:t>
            </a:r>
            <a:r>
              <a:rPr lang="he-IL" dirty="0" err="1"/>
              <a:t>המירבי</a:t>
            </a:r>
            <a:r>
              <a:rPr lang="he-IL" dirty="0"/>
              <a:t> של </a:t>
            </a:r>
            <a:r>
              <a:rPr lang="he-IL" dirty="0" smtClean="0"/>
              <a:t>בתים שהאלגוריתם דורש בו זמנית לריצה </a:t>
            </a:r>
            <a:r>
              <a:rPr lang="he-IL" dirty="0"/>
              <a:t>על קלט באורך </a:t>
            </a:r>
            <a:r>
              <a:rPr lang="en-US" dirty="0" smtClean="0"/>
              <a:t>n</a:t>
            </a:r>
            <a:endParaRPr lang="he-I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4</a:t>
            </a:fld>
            <a:endParaRPr lang="fr-CA" dirty="0"/>
          </a:p>
        </p:txBody>
      </p:sp>
      <p:sp>
        <p:nvSpPr>
          <p:cNvPr id="6" name="TextBox 5"/>
          <p:cNvSpPr txBox="1"/>
          <p:nvPr/>
        </p:nvSpPr>
        <p:spPr>
          <a:xfrm>
            <a:off x="1043806" y="4969253"/>
            <a:ext cx="8579020" cy="1569660"/>
          </a:xfrm>
          <a:prstGeom prst="rect">
            <a:avLst/>
          </a:prstGeom>
          <a:solidFill>
            <a:srgbClr val="6F4F96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sz="2400" dirty="0" smtClean="0">
                <a:solidFill>
                  <a:schemeClr val="bg1"/>
                </a:solidFill>
              </a:rPr>
              <a:t>כמות המשאבים </a:t>
            </a:r>
            <a:r>
              <a:rPr lang="he-IL" sz="2400" dirty="0" err="1" smtClean="0">
                <a:solidFill>
                  <a:schemeClr val="bg1"/>
                </a:solidFill>
              </a:rPr>
              <a:t>האמיתית</a:t>
            </a:r>
            <a:r>
              <a:rPr lang="he-IL" sz="2400" dirty="0" smtClean="0">
                <a:solidFill>
                  <a:schemeClr val="bg1"/>
                </a:solidFill>
              </a:rPr>
              <a:t> שתוכנית דורשת תלויה במחשב הספציפי עליו היא רצה.</a:t>
            </a:r>
          </a:p>
          <a:p>
            <a:pPr algn="r" rtl="1">
              <a:defRPr/>
            </a:pPr>
            <a:r>
              <a:rPr lang="he-IL" sz="2400" dirty="0" smtClean="0">
                <a:solidFill>
                  <a:schemeClr val="bg1"/>
                </a:solidFill>
              </a:rPr>
              <a:t>לכן אנו מעוניינים בסדר גודל שלהם כתלות באורך הקלט, ולא בגדלים המדויקים.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– אביב 2010, מועד ב'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" name="Content Placeholder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89" y="1392239"/>
            <a:ext cx="8258196" cy="5365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26400" y="6257304"/>
                <a:ext cx="865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0" y="6257304"/>
                <a:ext cx="8651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27097" y="625730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97" y="6257304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24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סיבוכיות – אביב 2010, מועד ב'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0" name="Content Placeholder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90" y="1378012"/>
            <a:ext cx="7667940" cy="5343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62685" y="6192725"/>
                <a:ext cx="427140" cy="372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85" y="6192725"/>
                <a:ext cx="427140" cy="3728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92876" y="6192725"/>
                <a:ext cx="417124" cy="372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76" y="6192725"/>
                <a:ext cx="417124" cy="3728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6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מערכים </a:t>
            </a:r>
            <a:r>
              <a:rPr lang="he-IL" dirty="0"/>
              <a:t>– אביב 2010, מועד ב'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9" y="1467613"/>
            <a:ext cx="6264695" cy="5226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מערכים – אביב 2010, מועד ב</a:t>
            </a:r>
            <a:r>
              <a:rPr lang="he-IL" dirty="0" smtClean="0"/>
              <a:t>' (פתרון)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נשים לב:</a:t>
            </a:r>
          </a:p>
          <a:p>
            <a:pPr lvl="1"/>
            <a:r>
              <a:rPr lang="he-IL" dirty="0" smtClean="0"/>
              <a:t>אם נעבור על כל האיברים, או אפילו על כל השורות</a:t>
            </a:r>
            <a:r>
              <a:rPr lang="he-IL" dirty="0"/>
              <a:t> </a:t>
            </a:r>
            <a:r>
              <a:rPr lang="he-IL" dirty="0" smtClean="0"/>
              <a:t>לא נעמוד בסיבוכיות הזמן.</a:t>
            </a:r>
          </a:p>
          <a:p>
            <a:pPr lvl="1"/>
            <a:r>
              <a:rPr lang="he-IL" dirty="0" smtClean="0"/>
              <a:t>ננסה קודם למצוא את השורה המתאימה, ואז נחפש באותה שורה את האיבר.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 smtClean="0"/>
              <a:t>הגישה:</a:t>
            </a:r>
          </a:p>
          <a:p>
            <a:pPr lvl="1"/>
            <a:r>
              <a:rPr lang="he-IL" dirty="0" smtClean="0"/>
              <a:t>נבצע חיפוש בינארי עבור השורה המתאימה.</a:t>
            </a:r>
          </a:p>
          <a:p>
            <a:pPr lvl="1"/>
            <a:r>
              <a:rPr lang="he-IL" dirty="0" smtClean="0"/>
              <a:t>לאחר מכן, נחפש באותה שורה אחר האיבר.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מערכים – אביב 2010, מועד ב' (פתרון)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נסתכל על כמה מקרי קצה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2780929"/>
            <a:ext cx="5581650" cy="1438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4259" y="27809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4259" y="37890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4259" y="315026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832500" y="2964126"/>
            <a:ext cx="599205" cy="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246074" y="3334926"/>
            <a:ext cx="18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3246074" y="3973706"/>
            <a:ext cx="18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1705" y="227687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33</a:t>
            </a:r>
          </a:p>
        </p:txBody>
      </p:sp>
    </p:spTree>
    <p:extLst>
      <p:ext uri="{BB962C8B-B14F-4D97-AF65-F5344CB8AC3E}">
        <p14:creationId xmlns:p14="http://schemas.microsoft.com/office/powerpoint/2010/main" val="10443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מערכים – אביב 2010, מועד ב' (פתרון)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821" y="1600201"/>
            <a:ext cx="9122979" cy="4525963"/>
          </a:xfrm>
        </p:spPr>
        <p:txBody>
          <a:bodyPr>
            <a:normAutofit/>
          </a:bodyPr>
          <a:lstStyle/>
          <a:p>
            <a:r>
              <a:rPr lang="he-IL" dirty="0" smtClean="0"/>
              <a:t>נסתכל על כמה מקרי קצה</a:t>
            </a:r>
            <a:r>
              <a:rPr lang="en-US" dirty="0" smtClean="0"/>
              <a:t>:</a:t>
            </a:r>
            <a:endParaRPr lang="he-IL" dirty="0" smtClean="0"/>
          </a:p>
          <a:p>
            <a:pPr lvl="1"/>
            <a:r>
              <a:rPr lang="he-IL" dirty="0" smtClean="0"/>
              <a:t>כאשר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a[middle][0]&lt;x</a:t>
            </a:r>
            <a:endParaRPr lang="he-I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e-I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ידוע כי כל איברי השורות ש</a:t>
            </a:r>
            <a:r>
              <a:rPr lang="he-IL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אחרי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 השורה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 קטנים ממש מ-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. לכן ניתן להזיז את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he-IL" dirty="0" smtClean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he-IL" dirty="0" smtClean="0">
                <a:latin typeface="Courier New" panose="02070309020205020404" pitchFamily="49" charset="0"/>
              </a:rPr>
              <a:t>ל-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he-IL" dirty="0" smtClean="0">
                <a:latin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/>
            <a:r>
              <a:rPr lang="he-IL" dirty="0" smtClean="0">
                <a:latin typeface="Courier New" panose="02070309020205020404" pitchFamily="49" charset="0"/>
                <a:cs typeface="Arial" panose="020B0604020202020204" pitchFamily="34" charset="0"/>
              </a:rPr>
              <a:t>נשים לב כי </a:t>
            </a:r>
            <a:r>
              <a:rPr lang="en-US" dirty="0" smtClean="0">
                <a:latin typeface="Courier New" panose="02070309020205020404" pitchFamily="49" charset="0"/>
                <a:cs typeface="Arial" panose="020B0604020202020204" pitchFamily="34" charset="0"/>
              </a:rPr>
              <a:t>x</a:t>
            </a:r>
            <a:r>
              <a:rPr lang="he-IL" dirty="0" smtClean="0">
                <a:latin typeface="Courier New" panose="02070309020205020404" pitchFamily="49" charset="0"/>
                <a:cs typeface="Arial" panose="020B0604020202020204" pitchFamily="34" charset="0"/>
              </a:rPr>
              <a:t> עדיין יכול להיות בשורה </a:t>
            </a:r>
            <a:r>
              <a:rPr lang="he-IL" dirty="0" err="1" smtClean="0">
                <a:latin typeface="Courier New" panose="02070309020205020404" pitchFamily="49" charset="0"/>
                <a:cs typeface="Arial" panose="020B0604020202020204" pitchFamily="34" charset="0"/>
              </a:rPr>
              <a:t>שהיתה</a:t>
            </a:r>
            <a:r>
              <a:rPr lang="he-IL" dirty="0" smtClean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Arial" panose="020B0604020202020204" pitchFamily="34" charset="0"/>
              </a:rPr>
              <a:t>middle</a:t>
            </a:r>
            <a:r>
              <a:rPr lang="he-IL" dirty="0" smtClean="0">
                <a:latin typeface="Courier New" panose="02070309020205020404" pitchFamily="49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2780929"/>
            <a:ext cx="5581650" cy="1438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4259" y="27809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4259" y="37890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4259" y="35000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832500" y="2964126"/>
            <a:ext cx="599205" cy="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246074" y="3684731"/>
            <a:ext cx="18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3246074" y="3973706"/>
            <a:ext cx="18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84474" y="3832161"/>
            <a:ext cx="5449824" cy="31454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31705" y="227687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33</a:t>
            </a:r>
          </a:p>
        </p:txBody>
      </p:sp>
    </p:spTree>
    <p:extLst>
      <p:ext uri="{BB962C8B-B14F-4D97-AF65-F5344CB8AC3E}">
        <p14:creationId xmlns:p14="http://schemas.microsoft.com/office/powerpoint/2010/main" val="47828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93245E-6 L 3.88889E-6 -0.0374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93245E-6 L -4.44444E-6 -0.0374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מערכים – אביב 2010, מועד ב' (פתרון)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600201"/>
            <a:ext cx="8363272" cy="4525963"/>
          </a:xfrm>
        </p:spPr>
        <p:txBody>
          <a:bodyPr/>
          <a:lstStyle/>
          <a:p>
            <a:r>
              <a:rPr lang="he-IL" dirty="0" smtClean="0"/>
              <a:t>נסתכל על כמה מקרי קצה</a:t>
            </a:r>
            <a:r>
              <a:rPr lang="en-US" dirty="0" smtClean="0"/>
              <a:t>:</a:t>
            </a:r>
            <a:endParaRPr lang="he-IL" dirty="0" smtClean="0"/>
          </a:p>
          <a:p>
            <a:pPr lvl="1"/>
            <a:r>
              <a:rPr lang="he-IL" dirty="0" smtClean="0"/>
              <a:t>כאשר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a[middle][0]&gt;x</a:t>
            </a:r>
            <a:endParaRPr lang="he-I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e-I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ידוע כי כל איברי השורות שקודמות לשורה ה-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 גדולים ממש מ-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. לכן ניתן לקדם את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he-IL" dirty="0" smtClean="0">
                <a:latin typeface="Courier New" panose="02070309020205020404" pitchFamily="49" charset="0"/>
              </a:rPr>
              <a:t> ל-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he-IL" dirty="0" smtClean="0">
                <a:latin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/>
            <a:r>
              <a:rPr lang="he-IL" dirty="0" smtClean="0">
                <a:latin typeface="Courier New" panose="02070309020205020404" pitchFamily="49" charset="0"/>
                <a:cs typeface="Arial" panose="020B0604020202020204" pitchFamily="34" charset="0"/>
              </a:rPr>
              <a:t>נשים לב כי </a:t>
            </a:r>
            <a:r>
              <a:rPr lang="en-US" dirty="0" smtClean="0">
                <a:latin typeface="Courier New" panose="02070309020205020404" pitchFamily="49" charset="0"/>
                <a:cs typeface="Arial" panose="020B0604020202020204" pitchFamily="34" charset="0"/>
              </a:rPr>
              <a:t>x</a:t>
            </a:r>
            <a:r>
              <a:rPr lang="he-IL" dirty="0" smtClean="0">
                <a:latin typeface="Courier New" panose="02070309020205020404" pitchFamily="49" charset="0"/>
                <a:cs typeface="Arial" panose="020B0604020202020204" pitchFamily="34" charset="0"/>
              </a:rPr>
              <a:t> עדיין יכול להיות בשורת </a:t>
            </a:r>
            <a:r>
              <a:rPr lang="en-US" dirty="0" smtClean="0">
                <a:latin typeface="Courier New" panose="02070309020205020404" pitchFamily="49" charset="0"/>
                <a:cs typeface="Arial" panose="020B0604020202020204" pitchFamily="34" charset="0"/>
              </a:rPr>
              <a:t>middle</a:t>
            </a:r>
            <a:r>
              <a:rPr lang="he-IL" dirty="0" smtClean="0">
                <a:latin typeface="Courier New" panose="02070309020205020404" pitchFamily="49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2780929"/>
            <a:ext cx="5581650" cy="1438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4259" y="35010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4259" y="31409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246074" y="3325634"/>
            <a:ext cx="18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3246074" y="3685674"/>
            <a:ext cx="18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5" y="227687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33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84474" y="3832161"/>
            <a:ext cx="5449824" cy="31454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34259" y="27809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 flipV="1">
            <a:off x="2832500" y="2964126"/>
            <a:ext cx="599205" cy="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84474" y="2854559"/>
            <a:ext cx="5449824" cy="31454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8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0.00018 0.0527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00017 0.051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7" grpId="0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מערכים – אביב 2010, מועד ב' (פתרון)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600201"/>
                <a:ext cx="8363272" cy="4525963"/>
              </a:xfrm>
            </p:spPr>
            <p:txBody>
              <a:bodyPr/>
              <a:lstStyle/>
              <a:p>
                <a:r>
                  <a:rPr lang="he-IL" dirty="0" smtClean="0"/>
                  <a:t>נסתכל על כמה מקרי קצה</a:t>
                </a:r>
                <a:r>
                  <a:rPr lang="en-US" dirty="0" smtClean="0"/>
                  <a:t>:</a:t>
                </a:r>
                <a:endParaRPr lang="he-IL" dirty="0" smtClean="0"/>
              </a:p>
              <a:p>
                <a:pPr lvl="1"/>
                <a:endParaRPr lang="he-IL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he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he-IL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he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he-I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כאשר נישאר עם שתי שורות, לא ניתן לדעת להיכן שייך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x</a:t>
                </a:r>
                <a:r>
                  <a:rPr lang="he-IL" dirty="0" smtClean="0">
                    <a:latin typeface="Courier New" pitchFamily="49" charset="0"/>
                  </a:rPr>
                  <a:t> ע"י הסתכלות על האיבר הראשון בלבד.</a:t>
                </a:r>
              </a:p>
              <a:p>
                <a:pPr lvl="1"/>
                <a:r>
                  <a:rPr lang="he-IL" dirty="0" smtClean="0">
                    <a:latin typeface="Courier New" pitchFamily="49" charset="0"/>
                    <a:cs typeface="Arial" panose="020B0604020202020204" pitchFamily="34" charset="0"/>
                  </a:rPr>
                  <a:t>אך כעת ניתן לעבור על שתי השורות ולמצוא את האיבר בסיבוכיות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600201"/>
                <a:ext cx="8363272" cy="4525963"/>
              </a:xfrm>
              <a:blipFill rotWithShape="0">
                <a:blip r:embed="rId2"/>
                <a:stretch>
                  <a:fillRect l="-2114" t="-2022" r="-1749" b="-32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2780929"/>
            <a:ext cx="5581650" cy="1438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4259" y="35010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</a:p>
        </p:txBody>
      </p: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3246074" y="3685674"/>
            <a:ext cx="18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5" y="227687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33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84474" y="3832161"/>
            <a:ext cx="5449824" cy="31454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34259" y="31316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 flipV="1">
            <a:off x="2832500" y="3314874"/>
            <a:ext cx="599205" cy="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84474" y="2854559"/>
            <a:ext cx="5449824" cy="31454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9556" y="3204755"/>
            <a:ext cx="844730" cy="2612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5246" y="3531716"/>
            <a:ext cx="844730" cy="2612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22501" y="3204755"/>
            <a:ext cx="844730" cy="2612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8191" y="3531716"/>
            <a:ext cx="844730" cy="2612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3547" y="3204268"/>
            <a:ext cx="844730" cy="2612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46002" y="3204037"/>
            <a:ext cx="844730" cy="2612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44252" y="3204755"/>
            <a:ext cx="844730" cy="2612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056466" y="3204755"/>
            <a:ext cx="844730" cy="2612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29847" y="3531757"/>
            <a:ext cx="844730" cy="2612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42302" y="3531526"/>
            <a:ext cx="844730" cy="2612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140552" y="3532244"/>
            <a:ext cx="844730" cy="2612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מערכים – אביב 2010, מועד ב' (פתרון)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8276" y="1844824"/>
            <a:ext cx="9700212" cy="13983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82800" rIns="126000" bIns="82800">
            <a:spAutoFit/>
          </a:bodyPr>
          <a:lstStyle/>
          <a:p>
            <a:pPr algn="l"/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find2d(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a[N*N][N],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x,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*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*j)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row = &lt;</a:t>
            </a:r>
            <a:r>
              <a:rPr lang="en-US" sz="2000" i="1" dirty="0">
                <a:latin typeface="Courier New" pitchFamily="49" charset="0"/>
              </a:rPr>
              <a:t>find-top-two-rows-using-binary-search&gt;;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return &lt;search-in-top-line&gt; || &lt;search-in-bottom-line&gt;;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7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מערכים – אביב 2010, מועד ב' (פתרון)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1519" y="1493124"/>
            <a:ext cx="10698481" cy="13983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82800" rIns="126000" bIns="82800">
            <a:spAutoFit/>
          </a:bodyPr>
          <a:lstStyle/>
          <a:p>
            <a:pPr algn="l"/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find2d(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a[N*N][N],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x,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*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*j)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row =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findRow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a,x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return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searchInLine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a,row,x,i,j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||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searchInLine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(a,row+1,x,i,j);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75713" y="3001407"/>
            <a:ext cx="10410091" cy="32449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82800" rIns="126000" bIns="82800">
            <a:spAutoFit/>
          </a:bodyPr>
          <a:lstStyle/>
          <a:p>
            <a:pPr algn="l"/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searchInLine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a[N*N][N],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row,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x,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*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*j)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	    for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k = 0; k &lt; N; k++)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if (a[row][k] == x)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    *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row;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    *j = k;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    return 1;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}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smtClean="0">
                <a:latin typeface="Courier New" pitchFamily="49" charset="0"/>
              </a:rPr>
              <a:t> return </a:t>
            </a:r>
            <a:r>
              <a:rPr lang="en-US" sz="2000" dirty="0">
                <a:latin typeface="Courier New" pitchFamily="49" charset="0"/>
              </a:rPr>
              <a:t>0;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22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ניתוח סיבוכיות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807762"/>
            <a:ext cx="9520519" cy="435995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he-IL" dirty="0" smtClean="0"/>
              <a:t>יכול להיות שעבור קלט </a:t>
            </a:r>
            <a:r>
              <a:rPr lang="he-IL" dirty="0" err="1" smtClean="0"/>
              <a:t>מסויים</a:t>
            </a:r>
            <a:r>
              <a:rPr lang="he-IL" dirty="0" smtClean="0"/>
              <a:t> </a:t>
            </a:r>
            <a:r>
              <a:rPr lang="he-IL" dirty="0" err="1" smtClean="0"/>
              <a:t>תוכנית</a:t>
            </a:r>
            <a:r>
              <a:rPr lang="he-IL" dirty="0" smtClean="0"/>
              <a:t> או אלגוריתם ידרשו הרבה פחות משאבים מאשר </a:t>
            </a:r>
            <a:r>
              <a:rPr lang="en-US" dirty="0" smtClean="0"/>
              <a:t>f(n)</a:t>
            </a:r>
            <a:r>
              <a:rPr lang="he-IL" dirty="0" smtClean="0"/>
              <a:t>, אבל המס' שמעניין אותנו הוא עבור </a:t>
            </a:r>
            <a:r>
              <a:rPr lang="he-IL" b="1" dirty="0" smtClean="0"/>
              <a:t>המצב הגרוע ביותר </a:t>
            </a:r>
            <a:r>
              <a:rPr lang="he-IL" dirty="0"/>
              <a:t>(</a:t>
            </a:r>
            <a:r>
              <a:rPr lang="en-US" dirty="0"/>
              <a:t>worst case</a:t>
            </a:r>
            <a:r>
              <a:rPr lang="he-IL" dirty="0"/>
              <a:t>) </a:t>
            </a:r>
            <a:r>
              <a:rPr lang="he-IL" dirty="0" smtClean="0"/>
              <a:t>לקלט בגודל </a:t>
            </a:r>
            <a:r>
              <a:rPr lang="en-US" dirty="0" smtClean="0"/>
              <a:t>n</a:t>
            </a:r>
            <a:r>
              <a:rPr lang="he-IL" dirty="0" smtClean="0"/>
              <a:t>.</a:t>
            </a:r>
          </a:p>
          <a:p>
            <a:pPr>
              <a:defRPr/>
            </a:pPr>
            <a:r>
              <a:rPr lang="he-IL" dirty="0" smtClean="0"/>
              <a:t>דוגמא: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סיבוכיות הזמן של </a:t>
            </a:r>
            <a:r>
              <a:rPr lang="en-US" b="1" dirty="0" smtClean="0"/>
              <a:t>Bubble Sort</a:t>
            </a:r>
            <a:r>
              <a:rPr lang="he-IL" b="1" dirty="0" smtClean="0"/>
              <a:t> </a:t>
            </a:r>
            <a:r>
              <a:rPr lang="he-IL" dirty="0"/>
              <a:t>על מערך באורך </a:t>
            </a:r>
            <a:r>
              <a:rPr lang="en-US" dirty="0"/>
              <a:t>n </a:t>
            </a:r>
            <a:r>
              <a:rPr lang="he-IL" dirty="0" smtClean="0"/>
              <a:t>:</a:t>
            </a:r>
            <a:endParaRPr lang="he-IL" b="1" dirty="0"/>
          </a:p>
          <a:p>
            <a:pPr lvl="1">
              <a:defRPr/>
            </a:pPr>
            <a:r>
              <a:rPr lang="he-IL" dirty="0" smtClean="0"/>
              <a:t>לקלט ממוין סיבוכיות הזמן היא </a:t>
            </a:r>
            <a:r>
              <a:rPr lang="en-US" dirty="0" smtClean="0"/>
              <a:t>O(n)</a:t>
            </a:r>
            <a:endParaRPr lang="en-US" dirty="0"/>
          </a:p>
          <a:p>
            <a:pPr lvl="1">
              <a:defRPr/>
            </a:pPr>
            <a:r>
              <a:rPr lang="he-IL" dirty="0" smtClean="0"/>
              <a:t>קיים קלט עבורו סיבוכיות הזמן היא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he-IL" dirty="0" smtClean="0"/>
              <a:t> (למשל ממוין בסדר הפוך)</a:t>
            </a:r>
          </a:p>
          <a:p>
            <a:pPr>
              <a:defRPr/>
            </a:pPr>
            <a:r>
              <a:rPr lang="he-IL" dirty="0" smtClean="0"/>
              <a:t>כיוון שאנחנו מעוניינים בזמן הריצה הגרוע ביותר סיבוכיות </a:t>
            </a:r>
            <a:r>
              <a:rPr lang="he-IL" dirty="0"/>
              <a:t>זמן הריצה של האלגוריתם הוא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he-I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5</a:t>
            </a:fld>
            <a:endParaRPr lang="fr-C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9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מערכים – אביב 2010, מועד ב' (פתרון)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6935" y="1892120"/>
            <a:ext cx="10378129" cy="35527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6000" tIns="82800" rIns="126000" bIns="82800">
            <a:spAutoFit/>
          </a:bodyPr>
          <a:lstStyle/>
          <a:p>
            <a:pPr algn="l"/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findRow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a[N*N][N],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x)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top = 0, bottom = N*N-1;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while (top != bottom - 1)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middleRow</a:t>
            </a:r>
            <a:r>
              <a:rPr lang="en-US" sz="2000" dirty="0">
                <a:latin typeface="Courier New" pitchFamily="49" charset="0"/>
              </a:rPr>
              <a:t> = top + (bottom - top)/2 + (bottom - top)%2;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if (a[</a:t>
            </a:r>
            <a:r>
              <a:rPr lang="en-US" sz="2000" dirty="0" err="1">
                <a:latin typeface="Courier New" pitchFamily="49" charset="0"/>
              </a:rPr>
              <a:t>middleRow</a:t>
            </a:r>
            <a:r>
              <a:rPr lang="en-US" sz="2000" dirty="0">
                <a:latin typeface="Courier New" pitchFamily="49" charset="0"/>
              </a:rPr>
              <a:t>][0] &gt; x)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    top = </a:t>
            </a:r>
            <a:r>
              <a:rPr lang="en-US" sz="2000" dirty="0" err="1">
                <a:latin typeface="Courier New" pitchFamily="49" charset="0"/>
              </a:rPr>
              <a:t>middleRow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else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    bottom = </a:t>
            </a:r>
            <a:r>
              <a:rPr lang="en-US" sz="2000" dirty="0" err="1">
                <a:latin typeface="Courier New" pitchFamily="49" charset="0"/>
              </a:rPr>
              <a:t>middleRow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return top;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6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כתיב </a:t>
            </a:r>
            <a:r>
              <a:rPr lang="he-IL" dirty="0" err="1" smtClean="0">
                <a:solidFill>
                  <a:srgbClr val="438BC4"/>
                </a:solidFill>
                <a:latin typeface="Arial" charset="0"/>
                <a:cs typeface="Arial" charset="0"/>
              </a:rPr>
              <a:t>אסימפטוטי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807762"/>
            <a:ext cx="9520519" cy="43599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dirty="0" smtClean="0"/>
              <a:t>תרגיל: עבור זוגות פונקציות, איזו פונקציה היא </a:t>
            </a:r>
            <a:r>
              <a:rPr lang="en-US" dirty="0" smtClean="0"/>
              <a:t>O</a:t>
            </a:r>
            <a:r>
              <a:rPr lang="he-IL" dirty="0" smtClean="0"/>
              <a:t> של השנייה? איזו פונקציה היא </a:t>
            </a:r>
            <a:r>
              <a:rPr lang="el-GR" dirty="0" smtClean="0"/>
              <a:t>Θ</a:t>
            </a:r>
            <a:r>
              <a:rPr lang="he-IL" dirty="0" smtClean="0"/>
              <a:t> של השנייה?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6</a:t>
            </a:fld>
            <a:endParaRPr lang="fr-CA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69168"/>
              </p:ext>
            </p:extLst>
          </p:nvPr>
        </p:nvGraphicFramePr>
        <p:xfrm>
          <a:off x="1254078" y="3380980"/>
          <a:ext cx="6920931" cy="2895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069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9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69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dirty="0" smtClean="0"/>
                        <a:t>g(n)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dirty="0" smtClean="0"/>
                        <a:t>f(n)</a:t>
                      </a:r>
                      <a:endParaRPr lang="he-I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n</a:t>
                      </a:r>
                      <a:r>
                        <a:rPr lang="en-US" sz="3200" b="1" baseline="30000" dirty="0" smtClean="0"/>
                        <a:t>3</a:t>
                      </a:r>
                      <a:endParaRPr lang="he-I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n</a:t>
                      </a:r>
                      <a:r>
                        <a:rPr lang="en-US" sz="3200" b="1" baseline="30000" dirty="0" smtClean="0"/>
                        <a:t>2</a:t>
                      </a:r>
                      <a:endParaRPr lang="he-IL" sz="3200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n</a:t>
                      </a:r>
                      <a:r>
                        <a:rPr lang="en-US" sz="3200" b="1" baseline="30000" dirty="0" smtClean="0"/>
                        <a:t>3</a:t>
                      </a:r>
                      <a:endParaRPr lang="he-I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1000n</a:t>
                      </a:r>
                      <a:r>
                        <a:rPr lang="en-US" sz="3200" b="1" baseline="30000" dirty="0" smtClean="0"/>
                        <a:t>2</a:t>
                      </a:r>
                      <a:endParaRPr lang="he-IL" sz="3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1000n</a:t>
                      </a:r>
                      <a:endParaRPr lang="he-I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n</a:t>
                      </a:r>
                      <a:endParaRPr lang="he-IL" sz="3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2</a:t>
                      </a:r>
                      <a:r>
                        <a:rPr lang="en-US" sz="3200" b="1" baseline="30000" dirty="0" smtClean="0"/>
                        <a:t>n</a:t>
                      </a:r>
                      <a:r>
                        <a:rPr lang="en-US" sz="3200" b="1" baseline="0" dirty="0" smtClean="0"/>
                        <a:t>+100∙n</a:t>
                      </a:r>
                      <a:endParaRPr lang="he-IL" sz="3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3</a:t>
                      </a:r>
                      <a:r>
                        <a:rPr lang="en-US" sz="3200" b="1" baseline="30000" dirty="0" smtClean="0"/>
                        <a:t>n</a:t>
                      </a:r>
                      <a:r>
                        <a:rPr lang="en-US" sz="3200" b="1" baseline="0" dirty="0" smtClean="0"/>
                        <a:t>+2n</a:t>
                      </a:r>
                      <a:endParaRPr lang="he-IL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11062" y="3987739"/>
            <a:ext cx="1855802" cy="461665"/>
          </a:xfrm>
          <a:prstGeom prst="rect">
            <a:avLst/>
          </a:prstGeom>
          <a:solidFill>
            <a:srgbClr val="6F4F96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f(n)=O(g(n))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7145" y="4572556"/>
            <a:ext cx="1855802" cy="461665"/>
          </a:xfrm>
          <a:prstGeom prst="rect">
            <a:avLst/>
          </a:prstGeom>
          <a:solidFill>
            <a:srgbClr val="6F4F96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f(n)=O(g(n))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7145" y="5681825"/>
            <a:ext cx="1855802" cy="461665"/>
          </a:xfrm>
          <a:prstGeom prst="rect">
            <a:avLst/>
          </a:prstGeom>
          <a:solidFill>
            <a:srgbClr val="6F4F96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en-US" sz="2400" dirty="0">
                <a:solidFill>
                  <a:schemeClr val="bg1"/>
                </a:solidFill>
              </a:rPr>
              <a:t>g</a:t>
            </a:r>
            <a:r>
              <a:rPr lang="en-US" sz="2400" dirty="0" smtClean="0">
                <a:solidFill>
                  <a:schemeClr val="bg1"/>
                </a:solidFill>
              </a:rPr>
              <a:t>(n)=O(f(n))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9200754" y="4114800"/>
            <a:ext cx="2453608" cy="919421"/>
          </a:xfrm>
          <a:prstGeom prst="borderCallout1">
            <a:avLst>
              <a:gd name="adj1" fmla="val 41272"/>
              <a:gd name="adj2" fmla="val 2371"/>
              <a:gd name="adj3" fmla="val 64488"/>
              <a:gd name="adj4" fmla="val -58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שימו לב שהכפלה בקבוע לא משנה את הקשר בין הפונקציות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9200754" y="5508248"/>
            <a:ext cx="2453608" cy="848103"/>
          </a:xfrm>
          <a:prstGeom prst="borderCallout1">
            <a:avLst>
              <a:gd name="adj1" fmla="val 41272"/>
              <a:gd name="adj2" fmla="val 2371"/>
              <a:gd name="adj3" fmla="val 55719"/>
              <a:gd name="adj4" fmla="val -531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האיבר הגדול ביותר בכל אחד מהביטויים הוא שקובע את היחס ביניהם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7145" y="5157373"/>
            <a:ext cx="1855802" cy="461665"/>
          </a:xfrm>
          <a:prstGeom prst="rect">
            <a:avLst/>
          </a:prstGeom>
          <a:solidFill>
            <a:srgbClr val="6F4F96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f(n)=</a:t>
            </a:r>
            <a:r>
              <a:rPr lang="el-GR" sz="2400" dirty="0" smtClean="0">
                <a:solidFill>
                  <a:schemeClr val="bg1"/>
                </a:solidFill>
              </a:rPr>
              <a:t>Θ</a:t>
            </a:r>
            <a:r>
              <a:rPr lang="en-US" sz="2400" dirty="0" smtClean="0">
                <a:solidFill>
                  <a:schemeClr val="bg1"/>
                </a:solidFill>
              </a:rPr>
              <a:t>(g(n))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כתיב </a:t>
            </a:r>
            <a:r>
              <a:rPr lang="he-IL" dirty="0" err="1" smtClean="0">
                <a:solidFill>
                  <a:srgbClr val="438BC4"/>
                </a:solidFill>
                <a:latin typeface="Arial" charset="0"/>
                <a:cs typeface="Arial" charset="0"/>
              </a:rPr>
              <a:t>אסימפטוטי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843" y="1807762"/>
            <a:ext cx="9520519" cy="43599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dirty="0" smtClean="0"/>
              <a:t>תרגיל: עבור זוגות פונקציות, איזו פונקציה היא </a:t>
            </a:r>
            <a:r>
              <a:rPr lang="en-US" dirty="0" smtClean="0"/>
              <a:t>O</a:t>
            </a:r>
            <a:r>
              <a:rPr lang="he-IL" dirty="0" smtClean="0"/>
              <a:t> של השנייה? איזו פונקציה היא </a:t>
            </a:r>
            <a:r>
              <a:rPr lang="el-GR" dirty="0"/>
              <a:t>Θ</a:t>
            </a:r>
            <a:r>
              <a:rPr lang="he-IL" dirty="0" smtClean="0"/>
              <a:t> של השנייה?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7</a:t>
            </a:fld>
            <a:endParaRPr lang="fr-CA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48554"/>
              </p:ext>
            </p:extLst>
          </p:nvPr>
        </p:nvGraphicFramePr>
        <p:xfrm>
          <a:off x="1254078" y="3039786"/>
          <a:ext cx="6920931" cy="3474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069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9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69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dirty="0" smtClean="0"/>
                        <a:t>g(n)</a:t>
                      </a:r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dirty="0" smtClean="0"/>
                        <a:t>f(n)</a:t>
                      </a:r>
                      <a:endParaRPr lang="he-I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n</a:t>
                      </a:r>
                      <a:endParaRPr lang="he-I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log</a:t>
                      </a:r>
                      <a:r>
                        <a:rPr lang="en-US" sz="3200" b="1" baseline="-25000" dirty="0" smtClean="0"/>
                        <a:t>2</a:t>
                      </a:r>
                      <a:r>
                        <a:rPr lang="en-US" sz="3200" b="1" dirty="0" smtClean="0"/>
                        <a:t>n</a:t>
                      </a:r>
                      <a:endParaRPr lang="he-IL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n</a:t>
                      </a:r>
                      <a:endParaRPr lang="he-I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log</a:t>
                      </a:r>
                      <a:r>
                        <a:rPr lang="en-US" sz="3200" b="1" baseline="-25000" dirty="0" smtClean="0"/>
                        <a:t>2</a:t>
                      </a:r>
                      <a:r>
                        <a:rPr lang="en-US" sz="3200" b="1" dirty="0" smtClean="0"/>
                        <a:t>n+n</a:t>
                      </a:r>
                      <a:endParaRPr lang="he-IL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n</a:t>
                      </a:r>
                      <a:r>
                        <a:rPr lang="en-US" sz="3200" b="1" baseline="30000" dirty="0" smtClean="0"/>
                        <a:t>1/2</a:t>
                      </a:r>
                      <a:endParaRPr lang="he-I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log</a:t>
                      </a:r>
                      <a:r>
                        <a:rPr lang="en-US" sz="3200" b="1" baseline="-25000" dirty="0" smtClean="0"/>
                        <a:t>2</a:t>
                      </a:r>
                      <a:r>
                        <a:rPr lang="en-US" sz="3200" b="1" dirty="0" smtClean="0"/>
                        <a:t>n</a:t>
                      </a:r>
                      <a:endParaRPr lang="he-IL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n</a:t>
                      </a:r>
                      <a:endParaRPr lang="he-I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nlog</a:t>
                      </a:r>
                      <a:r>
                        <a:rPr lang="en-US" sz="3200" b="1" baseline="-25000" dirty="0" smtClean="0"/>
                        <a:t>2</a:t>
                      </a:r>
                      <a:r>
                        <a:rPr lang="en-US" sz="3200" b="1" dirty="0" smtClean="0"/>
                        <a:t>n</a:t>
                      </a:r>
                      <a:endParaRPr lang="he-IL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n</a:t>
                      </a:r>
                      <a:endParaRPr lang="he-I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nlog</a:t>
                      </a:r>
                      <a:r>
                        <a:rPr lang="en-US" sz="3200" b="1" baseline="-25000" dirty="0" smtClean="0"/>
                        <a:t>2</a:t>
                      </a:r>
                      <a:r>
                        <a:rPr lang="en-US" sz="3200" b="1" dirty="0" smtClean="0"/>
                        <a:t>n+n</a:t>
                      </a:r>
                      <a:endParaRPr lang="he-IL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11062" y="3640210"/>
            <a:ext cx="1855802" cy="461665"/>
          </a:xfrm>
          <a:prstGeom prst="rect">
            <a:avLst/>
          </a:prstGeom>
          <a:solidFill>
            <a:srgbClr val="6F4F96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f(n)=O(g(n))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1062" y="4235166"/>
            <a:ext cx="1855802" cy="461665"/>
          </a:xfrm>
          <a:prstGeom prst="rect">
            <a:avLst/>
          </a:prstGeom>
          <a:solidFill>
            <a:srgbClr val="6F4F96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f(n)=</a:t>
            </a:r>
            <a:r>
              <a:rPr lang="el-GR" sz="2400" dirty="0"/>
              <a:t> Θ</a:t>
            </a:r>
            <a:r>
              <a:rPr lang="en-US" sz="2400" dirty="0" smtClean="0">
                <a:solidFill>
                  <a:schemeClr val="bg1"/>
                </a:solidFill>
              </a:rPr>
              <a:t>(g(n))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1062" y="4823992"/>
            <a:ext cx="1855802" cy="461665"/>
          </a:xfrm>
          <a:prstGeom prst="rect">
            <a:avLst/>
          </a:prstGeom>
          <a:solidFill>
            <a:srgbClr val="6F4F96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f(n)=O(g(n))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1062" y="5411633"/>
            <a:ext cx="1855802" cy="461665"/>
          </a:xfrm>
          <a:prstGeom prst="rect">
            <a:avLst/>
          </a:prstGeom>
          <a:solidFill>
            <a:srgbClr val="6F4F96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g(n)=O(f(n))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1062" y="6000459"/>
            <a:ext cx="1855802" cy="461665"/>
          </a:xfrm>
          <a:prstGeom prst="rect">
            <a:avLst/>
          </a:prstGeom>
          <a:solidFill>
            <a:srgbClr val="6F4F96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g(n)=O(f(n))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9200754" y="4114800"/>
            <a:ext cx="2453608" cy="919421"/>
          </a:xfrm>
          <a:prstGeom prst="borderCallout1">
            <a:avLst>
              <a:gd name="adj1" fmla="val 41272"/>
              <a:gd name="adj2" fmla="val 2371"/>
              <a:gd name="adj3" fmla="val 46843"/>
              <a:gd name="adj4" fmla="val -560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מתקיים:  </a:t>
            </a:r>
            <a:r>
              <a:rPr lang="en-US" dirty="0" smtClean="0">
                <a:solidFill>
                  <a:schemeClr val="bg1"/>
                </a:solidFill>
              </a:rPr>
              <a:t>f(n</a:t>
            </a:r>
            <a:r>
              <a:rPr lang="en-US" dirty="0">
                <a:solidFill>
                  <a:schemeClr val="bg1"/>
                </a:solidFill>
              </a:rPr>
              <a:t>)=O(g(n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r>
              <a:rPr lang="he-IL" dirty="0" smtClean="0">
                <a:solidFill>
                  <a:schemeClr val="bg1"/>
                </a:solidFill>
              </a:rPr>
              <a:t> וגם </a:t>
            </a:r>
            <a:r>
              <a:rPr lang="en-US" dirty="0">
                <a:solidFill>
                  <a:schemeClr val="bg1"/>
                </a:solidFill>
              </a:rPr>
              <a:t>g(n)=O(f(n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endParaRPr lang="he-IL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נוסחאות שכדאי לדעת כשמחשבים סיבוכיות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he-IL" dirty="0" smtClean="0"/>
              <a:t>      </a:t>
            </a:r>
            <a:endParaRPr lang="en-US" dirty="0" smtClean="0"/>
          </a:p>
          <a:p>
            <a:pPr algn="l" rtl="0"/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71604"/>
              </p:ext>
            </p:extLst>
          </p:nvPr>
        </p:nvGraphicFramePr>
        <p:xfrm>
          <a:off x="636587" y="1868218"/>
          <a:ext cx="4953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4" imgW="2120900" imgH="431800" progId="Equation.DSMT4">
                  <p:embed/>
                </p:oleObj>
              </mc:Choice>
              <mc:Fallback>
                <p:oleObj name="Equation" r:id="rId4" imgW="2120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" y="1868218"/>
                        <a:ext cx="4953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56608"/>
              </p:ext>
            </p:extLst>
          </p:nvPr>
        </p:nvGraphicFramePr>
        <p:xfrm>
          <a:off x="636587" y="3202028"/>
          <a:ext cx="51546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r:id="rId6" imgW="2311400" imgH="431800" progId="Equation.3">
                  <p:embed/>
                </p:oleObj>
              </mc:Choice>
              <mc:Fallback>
                <p:oleObj r:id="rId6" imgW="2311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" y="3202028"/>
                        <a:ext cx="515461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48199"/>
              </p:ext>
            </p:extLst>
          </p:nvPr>
        </p:nvGraphicFramePr>
        <p:xfrm>
          <a:off x="7442200" y="3398877"/>
          <a:ext cx="37385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8" imgW="1676160" imgH="253800" progId="Equation.DSMT4">
                  <p:embed/>
                </p:oleObj>
              </mc:Choice>
              <mc:Fallback>
                <p:oleObj name="Equation" r:id="rId8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3398877"/>
                        <a:ext cx="37385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193650"/>
              </p:ext>
            </p:extLst>
          </p:nvPr>
        </p:nvGraphicFramePr>
        <p:xfrm>
          <a:off x="7442200" y="2058717"/>
          <a:ext cx="2717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10" imgW="1218960" imgH="279360" progId="Equation.DSMT4">
                  <p:embed/>
                </p:oleObj>
              </mc:Choice>
              <mc:Fallback>
                <p:oleObj name="Equation" r:id="rId10" imgW="1218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2058717"/>
                        <a:ext cx="2717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213537"/>
              </p:ext>
            </p:extLst>
          </p:nvPr>
        </p:nvGraphicFramePr>
        <p:xfrm>
          <a:off x="609600" y="4486940"/>
          <a:ext cx="55768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12" imgW="2387520" imgH="431640" progId="Equation.DSMT4">
                  <p:embed/>
                </p:oleObj>
              </mc:Choice>
              <mc:Fallback>
                <p:oleObj name="Equation" r:id="rId12" imgW="2387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86940"/>
                        <a:ext cx="55768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5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סיבוכיות של </a:t>
            </a:r>
            <a:r>
              <a:rPr lang="he-IL" dirty="0" err="1" smtClean="0"/>
              <a:t>תוכנית</a:t>
            </a:r>
            <a:r>
              <a:rPr lang="he-IL" dirty="0" smtClean="0"/>
              <a:t>- דוגמא 1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 מה </a:t>
            </a:r>
            <a:r>
              <a:rPr lang="he-IL" b="1" dirty="0" smtClean="0"/>
              <a:t>סיבוכיות זמן</a:t>
            </a:r>
            <a:r>
              <a:rPr lang="he-IL" dirty="0" smtClean="0"/>
              <a:t> הריצה של הפונקציה </a:t>
            </a:r>
            <a:r>
              <a:rPr lang="en-US" dirty="0" smtClean="0"/>
              <a:t>f</a:t>
            </a:r>
            <a:r>
              <a:rPr lang="he-IL" dirty="0" smtClean="0"/>
              <a:t> כתלות ב-</a:t>
            </a:r>
            <a:r>
              <a:rPr lang="en-US" dirty="0" smtClean="0"/>
              <a:t>n</a:t>
            </a:r>
            <a:r>
              <a:rPr lang="he-IL" dirty="0" smtClean="0"/>
              <a:t>? רשמו את הביטוי הפשוט ביותר.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0" y="2744087"/>
            <a:ext cx="11042017" cy="35288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x=50000;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(n&lt;x) return 0;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i+y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413309" y="4318094"/>
            <a:ext cx="2453608" cy="919421"/>
          </a:xfrm>
          <a:prstGeom prst="borderCallout1">
            <a:avLst>
              <a:gd name="adj1" fmla="val 41272"/>
              <a:gd name="adj2" fmla="val 2371"/>
              <a:gd name="adj3" fmla="val 29198"/>
              <a:gd name="adj4" fmla="val -668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 smtClean="0"/>
              <a:t>הלולאה מתבצעת </a:t>
            </a:r>
            <a:r>
              <a:rPr lang="en-US" dirty="0" smtClean="0"/>
              <a:t>n</a:t>
            </a:r>
            <a:r>
              <a:rPr lang="he-IL" dirty="0" smtClean="0"/>
              <a:t> פעמים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90522" y="2860514"/>
            <a:ext cx="297389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he-IL" sz="2400" dirty="0" smtClean="0"/>
              <a:t>סיבוכיות הזמן היא </a:t>
            </a:r>
            <a:r>
              <a:rPr lang="el-GR" sz="2400" dirty="0"/>
              <a:t>Θ</a:t>
            </a:r>
            <a:r>
              <a:rPr lang="en-US" sz="2400" dirty="0" smtClean="0"/>
              <a:t>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20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23377</TotalTime>
  <Words>3279</Words>
  <Application>Microsoft Office PowerPoint</Application>
  <PresentationFormat>Widescreen</PresentationFormat>
  <Paragraphs>646</Paragraphs>
  <Slides>50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1_Office Theme</vt:lpstr>
      <vt:lpstr>Equation</vt:lpstr>
      <vt:lpstr>Microsoft Equation 3.0</vt:lpstr>
      <vt:lpstr>PowerPoint Presentation</vt:lpstr>
      <vt:lpstr>תוכנייה</vt:lpstr>
      <vt:lpstr>ניתוח סיבוכיות</vt:lpstr>
      <vt:lpstr>סיבוכיות של תוכנית</vt:lpstr>
      <vt:lpstr>ניתוח סיבוכיות</vt:lpstr>
      <vt:lpstr>כתיב אסימפטוטי</vt:lpstr>
      <vt:lpstr>כתיב אסימפטוטי</vt:lpstr>
      <vt:lpstr>נוסחאות שכדאי לדעת כשמחשבים סיבוכיות</vt:lpstr>
      <vt:lpstr>ניתוח סיבוכיות של תוכנית- דוגמא 1</vt:lpstr>
      <vt:lpstr>ניתוח סיבוכיות של תוכנית- דוגמא 1</vt:lpstr>
      <vt:lpstr>ניתוח סיבוכיות של תוכנית- דוגמא 2</vt:lpstr>
      <vt:lpstr>ניתוח סיבוכיות של תוכנית- דוגמא 3</vt:lpstr>
      <vt:lpstr>ניתוח סיבוכיות של תוכנית- דוגמא 3</vt:lpstr>
      <vt:lpstr>ניתוח סיבוכיות של תוכנית- דוגמא 4</vt:lpstr>
      <vt:lpstr>ניתוח סיבוכיות של תוכנית- דוגמא 4</vt:lpstr>
      <vt:lpstr>ניתוח סיבוכיות של תוכנית- דוגמא 4</vt:lpstr>
      <vt:lpstr>ניתוח סיבוכיות של תוכנית- דוגמא 4</vt:lpstr>
      <vt:lpstr>ניתוח סיבוכיות של תוכנית- דוגמא 4</vt:lpstr>
      <vt:lpstr>ניתוח סיבוכיות של תוכנית- דוגמא 4</vt:lpstr>
      <vt:lpstr>ניתוח סיבוכיות של תוכנית- דוגמא 4</vt:lpstr>
      <vt:lpstr>ניתוח סיבוכיות של תוכנית- דוגמא 5</vt:lpstr>
      <vt:lpstr>ניתוח סיבוכיות של תוכנית- דוגמא 6</vt:lpstr>
      <vt:lpstr>ניתוח סיבוכיות של תוכנית- דוגמא 6</vt:lpstr>
      <vt:lpstr>ניתוח סיבוכיות של תוכנית- דוגמא 6</vt:lpstr>
      <vt:lpstr>ניתוח סיבוכיות של תוכניות- סיכום</vt:lpstr>
      <vt:lpstr>ניתוח סיבוכיות של אלגוריתמים</vt:lpstr>
      <vt:lpstr>ניתוח סיבוכיות של אלגוריתם- דוגמא</vt:lpstr>
      <vt:lpstr>ייצוג קבוצות</vt:lpstr>
      <vt:lpstr>קבוצות במחשב- אופציה 1</vt:lpstr>
      <vt:lpstr>קבוצות במחשב- אופציה 1</vt:lpstr>
      <vt:lpstr>קבוצות במחשב- אופציה 1</vt:lpstr>
      <vt:lpstr>קבוצות במחשב- אופציה 2</vt:lpstr>
      <vt:lpstr>קבוצות במחשב- אופציה 2</vt:lpstr>
      <vt:lpstr>קבוצות במחשב- אופציה 2</vt:lpstr>
      <vt:lpstr>קבוצות במחשב- אופציה 3</vt:lpstr>
      <vt:lpstr>קבוצות במחשב- אופציה 3</vt:lpstr>
      <vt:lpstr>קבוצות במחשב- אופציה 3</vt:lpstr>
      <vt:lpstr>קבוצות במחשב- 3</vt:lpstr>
      <vt:lpstr>ניתוח סיבוכיות- שאלות ממבחנים</vt:lpstr>
      <vt:lpstr>ניתוח סיבוכיות – אביב 2010, מועד ב'</vt:lpstr>
      <vt:lpstr>ניתוח סיבוכיות – אביב 2010, מועד ב'</vt:lpstr>
      <vt:lpstr>מערכים – אביב 2010, מועד ב'</vt:lpstr>
      <vt:lpstr>מערכים – אביב 2010, מועד ב' (פתרון)</vt:lpstr>
      <vt:lpstr>מערכים – אביב 2010, מועד ב' (פתרון)</vt:lpstr>
      <vt:lpstr>מערכים – אביב 2010, מועד ב' (פתרון)</vt:lpstr>
      <vt:lpstr>מערכים – אביב 2010, מועד ב' (פתרון)</vt:lpstr>
      <vt:lpstr>מערכים – אביב 2010, מועד ב' (פתרון)</vt:lpstr>
      <vt:lpstr>מערכים – אביב 2010, מועד ב' (פתרון)</vt:lpstr>
      <vt:lpstr>מערכים – אביב 2010, מועד ב' (פתרון)</vt:lpstr>
      <vt:lpstr>מערכים – אביב 2010, מועד ב' (פתרון)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Golden Batchen</dc:creator>
  <cp:lastModifiedBy>Dmitry Rabinovich</cp:lastModifiedBy>
  <cp:revision>562</cp:revision>
  <dcterms:created xsi:type="dcterms:W3CDTF">2014-03-01T09:48:38Z</dcterms:created>
  <dcterms:modified xsi:type="dcterms:W3CDTF">2017-10-18T10:50:08Z</dcterms:modified>
</cp:coreProperties>
</file>