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4" r:id="rId1"/>
  </p:sldMasterIdLst>
  <p:notesMasterIdLst>
    <p:notesMasterId r:id="rId65"/>
  </p:notesMasterIdLst>
  <p:sldIdLst>
    <p:sldId id="410" r:id="rId2"/>
    <p:sldId id="411" r:id="rId3"/>
    <p:sldId id="412" r:id="rId4"/>
    <p:sldId id="413" r:id="rId5"/>
    <p:sldId id="414" r:id="rId6"/>
    <p:sldId id="415" r:id="rId7"/>
    <p:sldId id="416" r:id="rId8"/>
    <p:sldId id="417" r:id="rId9"/>
    <p:sldId id="418" r:id="rId10"/>
    <p:sldId id="419" r:id="rId11"/>
    <p:sldId id="420" r:id="rId12"/>
    <p:sldId id="421" r:id="rId13"/>
    <p:sldId id="422" r:id="rId14"/>
    <p:sldId id="423" r:id="rId15"/>
    <p:sldId id="401" r:id="rId16"/>
    <p:sldId id="402" r:id="rId17"/>
    <p:sldId id="403" r:id="rId18"/>
    <p:sldId id="404" r:id="rId19"/>
    <p:sldId id="405" r:id="rId20"/>
    <p:sldId id="406" r:id="rId21"/>
    <p:sldId id="407" r:id="rId22"/>
    <p:sldId id="313" r:id="rId23"/>
    <p:sldId id="336" r:id="rId24"/>
    <p:sldId id="337" r:id="rId25"/>
    <p:sldId id="339" r:id="rId26"/>
    <p:sldId id="340" r:id="rId27"/>
    <p:sldId id="341" r:id="rId28"/>
    <p:sldId id="349" r:id="rId29"/>
    <p:sldId id="350" r:id="rId30"/>
    <p:sldId id="399" r:id="rId31"/>
    <p:sldId id="354" r:id="rId32"/>
    <p:sldId id="355" r:id="rId33"/>
    <p:sldId id="356" r:id="rId34"/>
    <p:sldId id="357" r:id="rId35"/>
    <p:sldId id="358" r:id="rId36"/>
    <p:sldId id="359" r:id="rId37"/>
    <p:sldId id="360" r:id="rId38"/>
    <p:sldId id="377" r:id="rId39"/>
    <p:sldId id="378" r:id="rId40"/>
    <p:sldId id="408" r:id="rId41"/>
    <p:sldId id="364" r:id="rId42"/>
    <p:sldId id="379" r:id="rId43"/>
    <p:sldId id="380" r:id="rId44"/>
    <p:sldId id="381" r:id="rId45"/>
    <p:sldId id="382" r:id="rId46"/>
    <p:sldId id="383" r:id="rId47"/>
    <p:sldId id="384" r:id="rId48"/>
    <p:sldId id="370" r:id="rId49"/>
    <p:sldId id="385" r:id="rId50"/>
    <p:sldId id="371" r:id="rId51"/>
    <p:sldId id="387" r:id="rId52"/>
    <p:sldId id="388" r:id="rId53"/>
    <p:sldId id="389" r:id="rId54"/>
    <p:sldId id="390" r:id="rId55"/>
    <p:sldId id="409" r:id="rId56"/>
    <p:sldId id="391" r:id="rId57"/>
    <p:sldId id="394" r:id="rId58"/>
    <p:sldId id="393" r:id="rId59"/>
    <p:sldId id="392" r:id="rId60"/>
    <p:sldId id="395" r:id="rId61"/>
    <p:sldId id="396" r:id="rId62"/>
    <p:sldId id="397" r:id="rId63"/>
    <p:sldId id="398" r:id="rId6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2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2398" autoAdjust="0"/>
  </p:normalViewPr>
  <p:slideViewPr>
    <p:cSldViewPr>
      <p:cViewPr varScale="1">
        <p:scale>
          <a:sx n="96" d="100"/>
          <a:sy n="96" d="100"/>
        </p:scale>
        <p:origin x="20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0.wmf"/><Relationship Id="rId7" Type="http://schemas.openxmlformats.org/officeDocument/2006/relationships/image" Target="../media/image30.wmf"/><Relationship Id="rId2" Type="http://schemas.openxmlformats.org/officeDocument/2006/relationships/image" Target="../media/image27.wmf"/><Relationship Id="rId1" Type="http://schemas.openxmlformats.org/officeDocument/2006/relationships/image" Target="../media/image29.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2.wmf"/><Relationship Id="rId7" Type="http://schemas.openxmlformats.org/officeDocument/2006/relationships/image" Target="../media/image29.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31.wmf"/><Relationship Id="rId5" Type="http://schemas.openxmlformats.org/officeDocument/2006/relationships/image" Target="../media/image30.wmf"/><Relationship Id="rId10" Type="http://schemas.openxmlformats.org/officeDocument/2006/relationships/image" Target="../media/image34.wmf"/><Relationship Id="rId4" Type="http://schemas.openxmlformats.org/officeDocument/2006/relationships/image" Target="../media/image23.wmf"/><Relationship Id="rId9"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23.wmf"/><Relationship Id="rId7" Type="http://schemas.openxmlformats.org/officeDocument/2006/relationships/image" Target="../media/image38.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0" Type="http://schemas.openxmlformats.org/officeDocument/2006/relationships/image" Target="../media/image41.wmf"/><Relationship Id="rId4" Type="http://schemas.openxmlformats.org/officeDocument/2006/relationships/image" Target="../media/image22.wmf"/><Relationship Id="rId9"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20.wmf"/><Relationship Id="rId7" Type="http://schemas.openxmlformats.org/officeDocument/2006/relationships/image" Target="../media/image3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22.wmf"/><Relationship Id="rId5" Type="http://schemas.openxmlformats.org/officeDocument/2006/relationships/image" Target="../media/image23.wmf"/><Relationship Id="rId10" Type="http://schemas.openxmlformats.org/officeDocument/2006/relationships/image" Target="../media/image42.wmf"/><Relationship Id="rId4" Type="http://schemas.openxmlformats.org/officeDocument/2006/relationships/image" Target="../media/image21.wmf"/><Relationship Id="rId9"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22.wmf"/><Relationship Id="rId5" Type="http://schemas.openxmlformats.org/officeDocument/2006/relationships/image" Target="../media/image23.wmf"/><Relationship Id="rId4"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22.wmf"/><Relationship Id="rId7" Type="http://schemas.openxmlformats.org/officeDocument/2006/relationships/image" Target="../media/image50.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23.wmf"/><Relationship Id="rId9"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5.wmf"/><Relationship Id="rId4" Type="http://schemas.openxmlformats.org/officeDocument/2006/relationships/image" Target="../media/image56.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5.wmf"/><Relationship Id="rId6" Type="http://schemas.openxmlformats.org/officeDocument/2006/relationships/image" Target="../media/image61.wmf"/><Relationship Id="rId11" Type="http://schemas.openxmlformats.org/officeDocument/2006/relationships/image" Target="../media/image66.wmf"/><Relationship Id="rId5" Type="http://schemas.openxmlformats.org/officeDocument/2006/relationships/image" Target="../media/image60.wmf"/><Relationship Id="rId10" Type="http://schemas.openxmlformats.org/officeDocument/2006/relationships/image" Target="../media/image65.wmf"/><Relationship Id="rId4" Type="http://schemas.openxmlformats.org/officeDocument/2006/relationships/image" Target="../media/image59.wmf"/><Relationship Id="rId9"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C47646CC-8447-496E-80BC-18292086F567}" type="datetimeFigureOut">
              <a:rPr lang="he-IL" smtClean="0"/>
              <a:pPr/>
              <a:t>י"ג/טבת/תשע"ח</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9AFEC2E-0388-485B-A03A-26DD1A23D11D}" type="slidenum">
              <a:rPr lang="he-IL" smtClean="0"/>
              <a:pPr/>
              <a:t>‹#›</a:t>
            </a:fld>
            <a:endParaRPr lang="he-IL"/>
          </a:p>
        </p:txBody>
      </p:sp>
    </p:spTree>
    <p:extLst>
      <p:ext uri="{BB962C8B-B14F-4D97-AF65-F5344CB8AC3E}">
        <p14:creationId xmlns:p14="http://schemas.microsoft.com/office/powerpoint/2010/main" val="37508179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AFEC2E-0388-485B-A03A-26DD1A23D11D}" type="slidenum">
              <a:rPr lang="he-IL" smtClean="0"/>
              <a:pPr/>
              <a:t>1</a:t>
            </a:fld>
            <a:endParaRPr lang="he-IL"/>
          </a:p>
        </p:txBody>
      </p:sp>
    </p:spTree>
    <p:extLst>
      <p:ext uri="{BB962C8B-B14F-4D97-AF65-F5344CB8AC3E}">
        <p14:creationId xmlns:p14="http://schemas.microsoft.com/office/powerpoint/2010/main" val="686924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13</a:t>
            </a:fld>
            <a:endParaRPr lang="he-IL">
              <a:solidFill>
                <a:prstClr val="black"/>
              </a:solidFill>
            </a:endParaRPr>
          </a:p>
        </p:txBody>
      </p:sp>
    </p:spTree>
    <p:extLst>
      <p:ext uri="{BB962C8B-B14F-4D97-AF65-F5344CB8AC3E}">
        <p14:creationId xmlns:p14="http://schemas.microsoft.com/office/powerpoint/2010/main" val="3007804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96DB43E0-9E10-426C-80F3-81B9B7C3C389}" type="slidenum">
              <a:rPr lang="ar-SA" smtClean="0"/>
              <a:pPr/>
              <a:t>15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1779531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16</a:t>
            </a:fld>
            <a:endParaRPr lang="he-IL">
              <a:solidFill>
                <a:prstClr val="black"/>
              </a:solidFill>
            </a:endParaRPr>
          </a:p>
        </p:txBody>
      </p:sp>
    </p:spTree>
    <p:extLst>
      <p:ext uri="{BB962C8B-B14F-4D97-AF65-F5344CB8AC3E}">
        <p14:creationId xmlns:p14="http://schemas.microsoft.com/office/powerpoint/2010/main" val="3664851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100EE862-8076-42FB-BF8C-AE12F2FBC80D}" type="slidenum">
              <a:rPr lang="ar-SA" smtClean="0"/>
              <a:pPr/>
              <a:t>17</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20410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E47165BE-FECB-4404-838E-1A03208C1DCC}" type="slidenum">
              <a:rPr lang="ar-SA" smtClean="0"/>
              <a:pPr/>
              <a:t>18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ru-RU" dirty="0" smtClean="0">
              <a:cs typeface="Arial" charset="0"/>
            </a:endParaRPr>
          </a:p>
        </p:txBody>
      </p:sp>
    </p:spTree>
    <p:extLst>
      <p:ext uri="{BB962C8B-B14F-4D97-AF65-F5344CB8AC3E}">
        <p14:creationId xmlns:p14="http://schemas.microsoft.com/office/powerpoint/2010/main" val="3029553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111CA0A1-F453-4CCF-8713-79FE1AF22BE7}" type="slidenum">
              <a:rPr lang="ar-SA" smtClean="0"/>
              <a:pPr/>
              <a:t>19</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3070287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3BF2313D-4BB7-4D8B-84C9-974EFFD2E7AE}" type="slidenum">
              <a:rPr lang="ar-SA" smtClean="0"/>
              <a:pPr/>
              <a:t>20</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9176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74FA9F2B-FB4E-40AE-8224-7CD398D6ED3A}" type="slidenum">
              <a:rPr lang="ar-SA" smtClean="0"/>
              <a:pPr/>
              <a:t>21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3268896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22</a:t>
            </a:fld>
            <a:endParaRPr lang="he-IL">
              <a:solidFill>
                <a:prstClr val="black"/>
              </a:solidFill>
            </a:endParaRPr>
          </a:p>
        </p:txBody>
      </p:sp>
    </p:spTree>
    <p:extLst>
      <p:ext uri="{BB962C8B-B14F-4D97-AF65-F5344CB8AC3E}">
        <p14:creationId xmlns:p14="http://schemas.microsoft.com/office/powerpoint/2010/main" val="3664851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23</a:t>
            </a:fld>
            <a:endParaRPr lang="he-IL">
              <a:solidFill>
                <a:prstClr val="black"/>
              </a:solidFill>
            </a:endParaRPr>
          </a:p>
        </p:txBody>
      </p:sp>
    </p:spTree>
    <p:extLst>
      <p:ext uri="{BB962C8B-B14F-4D97-AF65-F5344CB8AC3E}">
        <p14:creationId xmlns:p14="http://schemas.microsoft.com/office/powerpoint/2010/main" val="3664851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a:t>
            </a:fld>
            <a:endParaRPr lang="he-IL">
              <a:solidFill>
                <a:prstClr val="black"/>
              </a:solidFill>
            </a:endParaRPr>
          </a:p>
        </p:txBody>
      </p:sp>
    </p:spTree>
    <p:extLst>
      <p:ext uri="{BB962C8B-B14F-4D97-AF65-F5344CB8AC3E}">
        <p14:creationId xmlns:p14="http://schemas.microsoft.com/office/powerpoint/2010/main" val="409268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FA49BF09-DF7B-4B1A-95CB-3FE621FDE639}" type="slidenum">
              <a:rPr lang="ar-SA" smtClean="0"/>
              <a:pPr/>
              <a:t>24</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he-IL" dirty="0" smtClean="0">
                <a:cs typeface="Arial" charset="0"/>
              </a:rPr>
              <a:t>מומלץ לצייר </a:t>
            </a:r>
            <a:r>
              <a:rPr lang="he-IL" baseline="0" dirty="0" smtClean="0">
                <a:cs typeface="Arial" charset="0"/>
              </a:rPr>
              <a:t>את המחסנית גם במקרה הזה</a:t>
            </a:r>
            <a:endParaRPr lang="ru-RU" dirty="0" smtClean="0">
              <a:cs typeface="Arial" charset="0"/>
            </a:endParaRPr>
          </a:p>
        </p:txBody>
      </p:sp>
    </p:spTree>
    <p:extLst>
      <p:ext uri="{BB962C8B-B14F-4D97-AF65-F5344CB8AC3E}">
        <p14:creationId xmlns:p14="http://schemas.microsoft.com/office/powerpoint/2010/main" val="2918212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10ED22A4-9A1F-4D52-A8CB-49D7EBE845CF}" type="slidenum">
              <a:rPr lang="ar-SA" smtClean="0"/>
              <a:pPr/>
              <a:t>25</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2309178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064CF2E0-10A0-49C4-9309-033E8D021AE9}" type="slidenum">
              <a:rPr lang="ar-SA" smtClean="0"/>
              <a:pPr/>
              <a:t>26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1032652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22BC16F7-7464-4E49-9846-1DCAEF44CB6B}" type="slidenum">
              <a:rPr lang="ar-SA" smtClean="0"/>
              <a:pPr/>
              <a:t>27</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2158978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miter lim="800000"/>
            <a:headEnd/>
            <a:tailEnd/>
          </a:ln>
        </p:spPr>
        <p:txBody>
          <a:bodyPr/>
          <a:lstStyle/>
          <a:p>
            <a:fld id="{0DA4168A-0DAB-443B-8825-452D52EDA7A1}" type="slidenum">
              <a:rPr lang="ar-SA" smtClean="0"/>
              <a:pPr/>
              <a:t>31</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2486029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C6ED3C1B-CD24-4FD5-8B43-F7799EFAC749}" type="slidenum">
              <a:rPr lang="ar-SA" smtClean="0"/>
              <a:pPr/>
              <a:t>32</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2536302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22695C40-0EF6-434C-9AE2-10F7DBE9C33B}" type="slidenum">
              <a:rPr lang="ar-SA" smtClean="0"/>
              <a:pPr/>
              <a:t>33</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1032794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2B4A3780-1E9C-4EB6-A199-7B437DD71709}" type="slidenum">
              <a:rPr lang="ar-SA" smtClean="0"/>
              <a:pPr/>
              <a:t>34</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357970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0B126162-38E8-40FB-BADA-75E7F24CEE19}" type="slidenum">
              <a:rPr lang="ar-SA" smtClean="0"/>
              <a:pPr/>
              <a:t>35</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1734151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2BCE7DAE-E267-4C6D-944A-21F8202D354B}" type="slidenum">
              <a:rPr lang="ar-SA" smtClean="0"/>
              <a:pPr/>
              <a:t>36</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27233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6</a:t>
            </a:fld>
            <a:endParaRPr lang="he-IL">
              <a:solidFill>
                <a:prstClr val="black"/>
              </a:solidFill>
            </a:endParaRPr>
          </a:p>
        </p:txBody>
      </p:sp>
    </p:spTree>
    <p:extLst>
      <p:ext uri="{BB962C8B-B14F-4D97-AF65-F5344CB8AC3E}">
        <p14:creationId xmlns:p14="http://schemas.microsoft.com/office/powerpoint/2010/main" val="3200079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F8422480-CD39-416B-8279-00841DAEBAAE}" type="slidenum">
              <a:rPr lang="ar-SA" smtClean="0"/>
              <a:pPr/>
              <a:t>37</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3787434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F8422480-CD39-416B-8279-00841DAEBAAE}" type="slidenum">
              <a:rPr lang="ar-SA" smtClean="0"/>
              <a:pPr/>
              <a:t>38</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cs typeface="Arial" charset="0"/>
              </a:rPr>
              <a:t>הנוסחא</a:t>
            </a:r>
            <a:r>
              <a:rPr lang="he-IL" baseline="0" dirty="0" smtClean="0">
                <a:cs typeface="Arial" charset="0"/>
              </a:rPr>
              <a:t> המדויקת היא </a:t>
            </a:r>
            <a:r>
              <a:rPr lang="en-US" baseline="0" dirty="0" smtClean="0">
                <a:cs typeface="Arial" charset="0"/>
              </a:rPr>
              <a:t>T(n)=T(n-1)+</a:t>
            </a:r>
            <a:r>
              <a:rPr lang="en-US" baseline="0" smtClean="0">
                <a:cs typeface="Arial" charset="0"/>
              </a:rPr>
              <a:t>C(n-1)+C2</a:t>
            </a:r>
            <a:r>
              <a:rPr lang="he-IL" baseline="0" smtClean="0">
                <a:cs typeface="Arial" charset="0"/>
              </a:rPr>
              <a:t>, </a:t>
            </a:r>
            <a:r>
              <a:rPr lang="he-IL" dirty="0" smtClean="0"/>
              <a:t>יש פה איזון בין שקף מסודר יותר לבין נוסחה מדויקת יותר. אפשר</a:t>
            </a:r>
            <a:r>
              <a:rPr lang="he-IL" baseline="0" dirty="0" smtClean="0"/>
              <a:t> לכתוב את החישוב המדויק על הלוח, זה עדיין יוצא </a:t>
            </a:r>
            <a:r>
              <a:rPr lang="el-GR" sz="1200" b="0" i="0" kern="1200" dirty="0" smtClean="0">
                <a:solidFill>
                  <a:schemeClr val="tx1"/>
                </a:solidFill>
                <a:effectLst/>
                <a:latin typeface="+mn-lt"/>
                <a:ea typeface="+mn-ea"/>
                <a:cs typeface="+mn-cs"/>
              </a:rPr>
              <a:t>Θ</a:t>
            </a:r>
            <a:r>
              <a:rPr lang="en-US" sz="1200" b="0" i="0" kern="1200" dirty="0" smtClean="0">
                <a:solidFill>
                  <a:schemeClr val="tx1"/>
                </a:solidFill>
                <a:effectLst/>
                <a:latin typeface="+mn-lt"/>
                <a:ea typeface="+mn-ea"/>
                <a:cs typeface="+mn-cs"/>
              </a:rPr>
              <a:t>(n²)</a:t>
            </a:r>
            <a:endParaRPr lang="ru-RU" dirty="0" smtClean="0">
              <a:cs typeface="Arial" charset="0"/>
            </a:endParaRPr>
          </a:p>
          <a:p>
            <a:pPr eaLnBrk="1" hangingPunct="1"/>
            <a:endParaRPr lang="ru-RU" dirty="0" smtClean="0">
              <a:cs typeface="Arial" charset="0"/>
            </a:endParaRPr>
          </a:p>
        </p:txBody>
      </p:sp>
    </p:spTree>
    <p:extLst>
      <p:ext uri="{BB962C8B-B14F-4D97-AF65-F5344CB8AC3E}">
        <p14:creationId xmlns:p14="http://schemas.microsoft.com/office/powerpoint/2010/main" val="3787434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417A0DF1-30F0-4C28-BFF3-F84D3F85CC6D}" type="slidenum">
              <a:rPr lang="ar-SA" smtClean="0"/>
              <a:pPr/>
              <a:t>41</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4103890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FEF04152-9B79-48B1-B70B-A84A3D1FEEFE}" type="slidenum">
              <a:rPr lang="ar-SA" smtClean="0"/>
              <a:pPr/>
              <a:t>48</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3622971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B375CECB-8052-44E8-912C-C93ECDFB291B}" type="slidenum">
              <a:rPr lang="ar-SA" smtClean="0"/>
              <a:pPr/>
              <a:t>50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340391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7</a:t>
            </a:fld>
            <a:endParaRPr lang="he-IL">
              <a:solidFill>
                <a:prstClr val="black"/>
              </a:solidFill>
            </a:endParaRPr>
          </a:p>
        </p:txBody>
      </p:sp>
    </p:spTree>
    <p:extLst>
      <p:ext uri="{BB962C8B-B14F-4D97-AF65-F5344CB8AC3E}">
        <p14:creationId xmlns:p14="http://schemas.microsoft.com/office/powerpoint/2010/main" val="3324021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DB296A65-E7EE-44FD-976E-502520A1FDDA}" type="slidenum">
              <a:rPr lang="ar-SA" smtClean="0"/>
              <a:pPr/>
              <a:t>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ru-RU" smtClean="0">
              <a:cs typeface="Arial" charset="0"/>
            </a:endParaRPr>
          </a:p>
        </p:txBody>
      </p:sp>
    </p:spTree>
    <p:extLst>
      <p:ext uri="{BB962C8B-B14F-4D97-AF65-F5344CB8AC3E}">
        <p14:creationId xmlns:p14="http://schemas.microsoft.com/office/powerpoint/2010/main" val="2341078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9</a:t>
            </a:fld>
            <a:endParaRPr lang="he-IL">
              <a:solidFill>
                <a:prstClr val="black"/>
              </a:solidFill>
            </a:endParaRPr>
          </a:p>
        </p:txBody>
      </p:sp>
    </p:spTree>
    <p:extLst>
      <p:ext uri="{BB962C8B-B14F-4D97-AF65-F5344CB8AC3E}">
        <p14:creationId xmlns:p14="http://schemas.microsoft.com/office/powerpoint/2010/main" val="1551639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10</a:t>
            </a:fld>
            <a:endParaRPr lang="he-IL">
              <a:solidFill>
                <a:prstClr val="black"/>
              </a:solidFill>
            </a:endParaRPr>
          </a:p>
        </p:txBody>
      </p:sp>
    </p:spTree>
    <p:extLst>
      <p:ext uri="{BB962C8B-B14F-4D97-AF65-F5344CB8AC3E}">
        <p14:creationId xmlns:p14="http://schemas.microsoft.com/office/powerpoint/2010/main" val="621905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11</a:t>
            </a:fld>
            <a:endParaRPr lang="he-IL">
              <a:solidFill>
                <a:prstClr val="black"/>
              </a:solidFill>
            </a:endParaRPr>
          </a:p>
        </p:txBody>
      </p:sp>
    </p:spTree>
    <p:extLst>
      <p:ext uri="{BB962C8B-B14F-4D97-AF65-F5344CB8AC3E}">
        <p14:creationId xmlns:p14="http://schemas.microsoft.com/office/powerpoint/2010/main" val="311306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000" dirty="0"/>
          </a:p>
        </p:txBody>
      </p:sp>
      <p:sp>
        <p:nvSpPr>
          <p:cNvPr id="4" name="Slide Number Placeholder 3"/>
          <p:cNvSpPr>
            <a:spLocks noGrp="1"/>
          </p:cNvSpPr>
          <p:nvPr>
            <p:ph type="sldNum" sz="quarter" idx="10"/>
          </p:nvPr>
        </p:nvSpPr>
        <p:spPr/>
        <p:txBody>
          <a:bodyPr/>
          <a:lstStyle/>
          <a:p>
            <a:fld id="{5A31B808-D585-4F1E-8387-1668B895D58D}" type="slidenum">
              <a:rPr lang="he-IL">
                <a:solidFill>
                  <a:prstClr val="black"/>
                </a:solidFill>
              </a:rPr>
              <a:pPr/>
              <a:t>12</a:t>
            </a:fld>
            <a:endParaRPr lang="he-IL">
              <a:solidFill>
                <a:prstClr val="black"/>
              </a:solidFill>
            </a:endParaRPr>
          </a:p>
        </p:txBody>
      </p:sp>
    </p:spTree>
    <p:extLst>
      <p:ext uri="{BB962C8B-B14F-4D97-AF65-F5344CB8AC3E}">
        <p14:creationId xmlns:p14="http://schemas.microsoft.com/office/powerpoint/2010/main" val="941989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57430"/>
            <a:ext cx="6400800" cy="785818"/>
          </a:xfrm>
        </p:spPr>
        <p:txBody>
          <a:bodyPr>
            <a:normAutofit/>
          </a:bodyPr>
          <a:lstStyle>
            <a:lvl1pPr marL="0" indent="0" algn="ctr" rtl="0" fontAlgn="base">
              <a:spcBef>
                <a:spcPct val="20000"/>
              </a:spcBef>
              <a:spcAft>
                <a:spcPct val="0"/>
              </a:spcAft>
              <a:buFont typeface="Arial" charset="0"/>
              <a:buNone/>
              <a:defRPr lang="en-US" sz="2800" kern="1200" dirty="0" smtClean="0">
                <a:solidFill>
                  <a:srgbClr val="438BC4"/>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lgn="l" rtl="1">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714348" y="1357298"/>
            <a:ext cx="7715304" cy="1015663"/>
          </a:xfrm>
          <a:prstGeom prst="rect">
            <a:avLst/>
          </a:prstGeom>
        </p:spPr>
        <p:txBody>
          <a:bodyPr vert="horz" lIns="91440" tIns="45720" rIns="91440" bIns="45720" rtlCol="0" anchor="ctr">
            <a:noAutofit/>
          </a:bodyPr>
          <a:lstStyle/>
          <a:p>
            <a:pPr algn="ctr" fontAlgn="base">
              <a:spcBef>
                <a:spcPct val="0"/>
              </a:spcBef>
              <a:spcAft>
                <a:spcPct val="0"/>
              </a:spcAft>
            </a:pPr>
            <a:r>
              <a:rPr lang="he-IL" sz="6000" dirty="0">
                <a:solidFill>
                  <a:srgbClr val="438BC4"/>
                </a:solidFill>
                <a:latin typeface="Arial" charset="0"/>
                <a:ea typeface="+mj-ea"/>
              </a:rPr>
              <a:t>מבוא למדעי המחשב</a:t>
            </a:r>
            <a:endParaRPr lang="en-US" sz="6000" dirty="0">
              <a:solidFill>
                <a:srgbClr val="438BC4"/>
              </a:solidFill>
              <a:latin typeface="Arial" charset="0"/>
              <a:ea typeface="+mj-ea"/>
              <a:cs typeface="Arial" charset="0"/>
            </a:endParaRPr>
          </a:p>
        </p:txBody>
      </p:sp>
    </p:spTree>
    <p:extLst>
      <p:ext uri="{BB962C8B-B14F-4D97-AF65-F5344CB8AC3E}">
        <p14:creationId xmlns:p14="http://schemas.microsoft.com/office/powerpoint/2010/main" val="391784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858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0902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10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endParaRPr lang="fr-CA">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r>
              <a:rPr lang="he-IL" smtClean="0">
                <a:solidFill>
                  <a:prstClr val="black">
                    <a:tint val="75000"/>
                  </a:prstClr>
                </a:solidFill>
              </a:rPr>
              <a:t>מבוא למדעי המחשב מ' - תירגול 10</a:t>
            </a:r>
            <a:endParaRPr lang="fr-CA">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9E872764-1210-446D-9526-23D642C25017}" type="slidenum">
              <a:rPr lang="he-IL">
                <a:solidFill>
                  <a:prstClr val="black">
                    <a:tint val="75000"/>
                  </a:prstClr>
                </a:solidFill>
              </a:rPr>
              <a:pPr/>
              <a:t>‹#›</a:t>
            </a:fld>
            <a:endParaRPr lang="fr-CA">
              <a:solidFill>
                <a:prstClr val="black">
                  <a:tint val="75000"/>
                </a:prstClr>
              </a:solidFill>
            </a:endParaRPr>
          </a:p>
        </p:txBody>
      </p:sp>
    </p:spTree>
    <p:extLst>
      <p:ext uri="{BB962C8B-B14F-4D97-AF65-F5344CB8AC3E}">
        <p14:creationId xmlns:p14="http://schemas.microsoft.com/office/powerpoint/2010/main" val="4227942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7ECEBCB-9354-422A-B090-F0B7B2B34EC4}" type="slidenum">
              <a:rPr lang="he-IL">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12978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785926"/>
            <a:ext cx="7772400" cy="1362075"/>
          </a:xfrm>
          <a:noFill/>
          <a:ln w="9525">
            <a:noFill/>
            <a:miter lim="800000"/>
            <a:headEnd/>
            <a:tailEnd/>
          </a:ln>
        </p:spPr>
        <p:txBody>
          <a:bodyPr vert="horz" wrap="square" lIns="91440" tIns="45720" rIns="91440" bIns="45720" numCol="1" anchor="ctr" anchorCtr="0" compatLnSpc="1">
            <a:prstTxWarp prst="textNoShape">
              <a:avLst/>
            </a:prstTxWarp>
          </a:bodyPr>
          <a:lstStyle>
            <a:lvl1pPr algn="ctr" rtl="1" fontAlgn="base">
              <a:spcBef>
                <a:spcPct val="0"/>
              </a:spcBef>
              <a:spcAft>
                <a:spcPct val="0"/>
              </a:spcAft>
              <a:defRPr lang="en-US" sz="6000" kern="1200" dirty="0" smtClean="0">
                <a:solidFill>
                  <a:srgbClr val="438BC4"/>
                </a:solidFill>
                <a:latin typeface="Arial" charset="0"/>
                <a:ea typeface="+mj-ea"/>
                <a:cs typeface="Arial" charset="0"/>
              </a:defRPr>
            </a:lvl1pPr>
          </a:lstStyle>
          <a:p>
            <a:r>
              <a:rPr lang="en-US" dirty="0" smtClean="0"/>
              <a:t>Master 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smtClean="0"/>
              <a:t>מבוא למדעי המחשב מ' - תירגול 10</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extLst>
      <p:ext uri="{BB962C8B-B14F-4D97-AF65-F5344CB8AC3E}">
        <p14:creationId xmlns:p14="http://schemas.microsoft.com/office/powerpoint/2010/main" val="89972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57430"/>
            <a:ext cx="6400800" cy="785818"/>
          </a:xfrm>
        </p:spPr>
        <p:txBody>
          <a:bodyPr>
            <a:normAutofit/>
          </a:bodyPr>
          <a:lstStyle>
            <a:lvl1pPr marL="0" indent="0" algn="ctr" rtl="0" fontAlgn="base">
              <a:spcBef>
                <a:spcPct val="20000"/>
              </a:spcBef>
              <a:spcAft>
                <a:spcPct val="0"/>
              </a:spcAft>
              <a:buFont typeface="Arial" charset="0"/>
              <a:buNone/>
              <a:defRPr lang="en-US" sz="2800" kern="1200" dirty="0" smtClean="0">
                <a:solidFill>
                  <a:srgbClr val="438BC4"/>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lgn="l" rtl="1">
              <a:defRPr/>
            </a:lvl1pPr>
          </a:lstStyle>
          <a:p>
            <a:endParaRPr lang="en-US" dirty="0"/>
          </a:p>
        </p:txBody>
      </p:sp>
      <p:sp>
        <p:nvSpPr>
          <p:cNvPr id="5" name="Footer Placeholder 4"/>
          <p:cNvSpPr>
            <a:spLocks noGrp="1"/>
          </p:cNvSpPr>
          <p:nvPr>
            <p:ph type="ftr" sz="quarter" idx="11"/>
          </p:nvPr>
        </p:nvSpPr>
        <p:spPr/>
        <p:txBody>
          <a:bodyPr/>
          <a:lstStyle/>
          <a:p>
            <a:r>
              <a:rPr lang="he-IL" smtClean="0"/>
              <a:t>מבוא למדעי המחשב מ' - תירגול 10</a:t>
            </a:r>
            <a:endParaRPr lang="en-US" dirty="0"/>
          </a:p>
        </p:txBody>
      </p:sp>
      <p:sp>
        <p:nvSpPr>
          <p:cNvPr id="6" name="Slide Number Placeholder 5"/>
          <p:cNvSpPr>
            <a:spLocks noGrp="1"/>
          </p:cNvSpPr>
          <p:nvPr>
            <p:ph type="sldNum" sz="quarter" idx="12"/>
          </p:nvPr>
        </p:nvSpPr>
        <p:spPr/>
        <p:txBody>
          <a:bodyPr/>
          <a:lstStyle/>
          <a:p>
            <a:pPr rtl="1"/>
            <a:fld id="{F600508C-DFED-4842-9117-7E92FA1D62A1}" type="slidenum">
              <a:rPr lang="en-US" smtClean="0"/>
              <a:pPr rtl="1"/>
              <a:t>‹#›</a:t>
            </a:fld>
            <a:endParaRPr lang="en-US" dirty="0"/>
          </a:p>
        </p:txBody>
      </p:sp>
      <p:sp>
        <p:nvSpPr>
          <p:cNvPr id="7" name="TextBox 6"/>
          <p:cNvSpPr txBox="1"/>
          <p:nvPr userDrawn="1"/>
        </p:nvSpPr>
        <p:spPr>
          <a:xfrm>
            <a:off x="714348" y="1357298"/>
            <a:ext cx="7715304" cy="1015663"/>
          </a:xfrm>
          <a:prstGeom prst="rect">
            <a:avLst/>
          </a:prstGeom>
        </p:spPr>
        <p:txBody>
          <a:bodyPr vert="horz" lIns="91440" tIns="45720" rIns="91440" bIns="45720" rtlCol="0" anchor="ctr">
            <a:noAutofit/>
          </a:bodyPr>
          <a:lstStyle/>
          <a:p>
            <a:pPr algn="ctr" defTabSz="914400" rtl="1" eaLnBrk="1" fontAlgn="base" latinLnBrk="0" hangingPunct="1">
              <a:spcBef>
                <a:spcPct val="0"/>
              </a:spcBef>
              <a:spcAft>
                <a:spcPct val="0"/>
              </a:spcAft>
              <a:buNone/>
            </a:pPr>
            <a:r>
              <a:rPr lang="he-IL" sz="6000" kern="1200" dirty="0" smtClean="0">
                <a:solidFill>
                  <a:srgbClr val="438BC4"/>
                </a:solidFill>
                <a:latin typeface="Arial" charset="0"/>
                <a:ea typeface="+mj-ea"/>
                <a:cs typeface="Arial" charset="0"/>
              </a:rPr>
              <a:t>מבוא למדעי המחשב</a:t>
            </a:r>
            <a:endParaRPr lang="en-US" sz="6000" kern="1200" dirty="0" smtClean="0">
              <a:solidFill>
                <a:srgbClr val="438BC4"/>
              </a:solidFill>
              <a:latin typeface="Arial" charset="0"/>
              <a:ea typeface="+mj-ea"/>
              <a:cs typeface="Arial" charset="0"/>
            </a:endParaRPr>
          </a:p>
        </p:txBody>
      </p:sp>
    </p:spTree>
    <p:extLst>
      <p:ext uri="{BB962C8B-B14F-4D97-AF65-F5344CB8AC3E}">
        <p14:creationId xmlns:p14="http://schemas.microsoft.com/office/powerpoint/2010/main" val="1254918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he-IL"/>
          </a:p>
        </p:txBody>
      </p:sp>
      <p:sp>
        <p:nvSpPr>
          <p:cNvPr id="3" name="Table Placeholder 2"/>
          <p:cNvSpPr>
            <a:spLocks noGrp="1"/>
          </p:cNvSpPr>
          <p:nvPr>
            <p:ph type="tbl" idx="1"/>
          </p:nvPr>
        </p:nvSpPr>
        <p:spPr>
          <a:xfrm>
            <a:off x="685800" y="1981200"/>
            <a:ext cx="7772400" cy="4114800"/>
          </a:xfrm>
        </p:spPr>
        <p:txBody>
          <a:bodyPr/>
          <a:lstStyle/>
          <a:p>
            <a:pPr lvl="0"/>
            <a:endParaRPr lang="he-IL"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he-IL" smtClean="0"/>
              <a:t>מבוא למדעי המחשב מ' - תירגול 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7BA57D-A58F-43F7-BC5A-9C04D25D3D58}" type="slidenum">
              <a:rPr lang="ar-SA"/>
              <a:pPr>
                <a:defRPr/>
              </a:pPr>
              <a:t>‹#›</a:t>
            </a:fld>
            <a:endParaRPr lang="en-US"/>
          </a:p>
        </p:txBody>
      </p:sp>
    </p:spTree>
    <p:extLst>
      <p:ext uri="{BB962C8B-B14F-4D97-AF65-F5344CB8AC3E}">
        <p14:creationId xmlns:p14="http://schemas.microsoft.com/office/powerpoint/2010/main" val="339627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77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r" defTabSz="914400" rtl="1" eaLnBrk="1" fontAlgn="base" latinLnBrk="0" hangingPunct="1">
              <a:spcBef>
                <a:spcPct val="0"/>
              </a:spcBef>
              <a:spcAft>
                <a:spcPct val="0"/>
              </a:spcAft>
              <a:buNone/>
              <a:defRPr lang="en-US" sz="4400" kern="1200" smtClean="0">
                <a:solidFill>
                  <a:srgbClr val="438BC4"/>
                </a:solidFill>
                <a:latin typeface="Arial" charset="0"/>
                <a:ea typeface="+mj-ea"/>
                <a:cs typeface="Arial"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rtl="1"/>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
        <p:nvSpPr>
          <p:cNvPr id="6" name="Content Placeholder 2"/>
          <p:cNvSpPr>
            <a:spLocks noGrp="1"/>
          </p:cNvSpPr>
          <p:nvPr>
            <p:ph idx="1"/>
          </p:nvPr>
        </p:nvSpPr>
        <p:spPr>
          <a:xfrm>
            <a:off x="457200" y="1600200"/>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16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785926"/>
            <a:ext cx="7772400" cy="1362075"/>
          </a:xfrm>
          <a:noFill/>
          <a:ln w="9525">
            <a:noFill/>
            <a:miter lim="800000"/>
            <a:headEnd/>
            <a:tailEnd/>
          </a:ln>
        </p:spPr>
        <p:txBody>
          <a:bodyPr vert="horz" wrap="square" lIns="91440" tIns="45720" rIns="91440" bIns="45720" numCol="1" anchor="ctr" anchorCtr="0" compatLnSpc="1">
            <a:prstTxWarp prst="textNoShape">
              <a:avLst/>
            </a:prstTxWarp>
          </a:bodyPr>
          <a:lstStyle>
            <a:lvl1pPr algn="ctr" rtl="1" fontAlgn="base">
              <a:spcBef>
                <a:spcPct val="0"/>
              </a:spcBef>
              <a:spcAft>
                <a:spcPct val="0"/>
              </a:spcAft>
              <a:defRPr lang="en-US" sz="6000" kern="1200" dirty="0" smtClean="0">
                <a:solidFill>
                  <a:srgbClr val="438BC4"/>
                </a:solidFill>
                <a:latin typeface="Arial" charset="0"/>
                <a:ea typeface="+mj-ea"/>
                <a:cs typeface="Arial" charset="0"/>
              </a:defRPr>
            </a:lvl1pPr>
          </a:lstStyle>
          <a:p>
            <a:r>
              <a:rPr lang="en-US" dirty="0" smtClean="0"/>
              <a:t>Master 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556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746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8" name="Straight Connector 7"/>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24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10" name="Straight Connector 9"/>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5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3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481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1">
              <a:defRPr sz="1200">
                <a:solidFill>
                  <a:schemeClr val="tx1">
                    <a:tint val="75000"/>
                  </a:schemeClr>
                </a:solidFill>
              </a:defRPr>
            </a:lvl1p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rtl="1">
              <a:defRPr sz="1200">
                <a:solidFill>
                  <a:schemeClr val="tx1">
                    <a:tint val="75000"/>
                  </a:schemeClr>
                </a:solidFill>
              </a:defRPr>
            </a:lvl1p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41299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80" r:id="rId15"/>
    <p:sldLayoutId id="2147483681" r:id="rId16"/>
    <p:sldLayoutId id="2147483682" r:id="rId17"/>
  </p:sldLayoutIdLst>
  <p:hf hdr="0" dt="0"/>
  <p:txStyles>
    <p:titleStyle>
      <a:lvl1pPr algn="r" defTabSz="914400" rtl="1" eaLnBrk="1" fontAlgn="base" latinLnBrk="0" hangingPunct="1">
        <a:spcBef>
          <a:spcPct val="0"/>
        </a:spcBef>
        <a:spcAft>
          <a:spcPct val="0"/>
        </a:spcAft>
        <a:buNone/>
        <a:defRPr lang="en-US" sz="4400" kern="1200" dirty="0">
          <a:solidFill>
            <a:srgbClr val="438BC4"/>
          </a:solidFill>
          <a:latin typeface="Arial" charset="0"/>
          <a:ea typeface="+mj-ea"/>
          <a:cs typeface="Arial" charset="0"/>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2.w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4.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6.wmf"/><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8.jpeg"/><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4.wmf"/><Relationship Id="rId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4.wmf"/><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21.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3.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9.bin"/><Relationship Id="rId14" Type="http://schemas.openxmlformats.org/officeDocument/2006/relationships/oleObject" Target="../embeddings/oleObject22.bin"/></Relationships>
</file>

<file path=ppt/slides/_rels/slide4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4.wmf"/><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21.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7.bin"/><Relationship Id="rId14" Type="http://schemas.openxmlformats.org/officeDocument/2006/relationships/oleObject" Target="../embeddings/oleObject30.bin"/></Relationships>
</file>

<file path=ppt/slides/_rels/slide44.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37.bin"/><Relationship Id="rId18" Type="http://schemas.openxmlformats.org/officeDocument/2006/relationships/oleObject" Target="../embeddings/oleObject40.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22.wmf"/><Relationship Id="rId17" Type="http://schemas.openxmlformats.org/officeDocument/2006/relationships/oleObject" Target="../embeddings/oleObject39.bin"/><Relationship Id="rId2" Type="http://schemas.openxmlformats.org/officeDocument/2006/relationships/slideLayout" Target="../slideLayouts/slideLayout14.xml"/><Relationship Id="rId16" Type="http://schemas.openxmlformats.org/officeDocument/2006/relationships/image" Target="../media/image24.wmf"/><Relationship Id="rId1" Type="http://schemas.openxmlformats.org/officeDocument/2006/relationships/vmlDrawing" Target="../drawings/vmlDrawing11.vml"/><Relationship Id="rId6" Type="http://schemas.openxmlformats.org/officeDocument/2006/relationships/image" Target="../media/image26.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21.wmf"/><Relationship Id="rId19" Type="http://schemas.openxmlformats.org/officeDocument/2006/relationships/oleObject" Target="../embeddings/oleObject41.bin"/><Relationship Id="rId4" Type="http://schemas.openxmlformats.org/officeDocument/2006/relationships/image" Target="../media/image25.wmf"/><Relationship Id="rId9" Type="http://schemas.openxmlformats.org/officeDocument/2006/relationships/oleObject" Target="../embeddings/oleObject35.bin"/><Relationship Id="rId14" Type="http://schemas.openxmlformats.org/officeDocument/2006/relationships/image" Target="../media/image23.wmf"/></Relationships>
</file>

<file path=ppt/slides/_rels/slide45.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47.bin"/><Relationship Id="rId18" Type="http://schemas.openxmlformats.org/officeDocument/2006/relationships/oleObject" Target="../embeddings/oleObject50.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22.wmf"/><Relationship Id="rId17" Type="http://schemas.openxmlformats.org/officeDocument/2006/relationships/oleObject" Target="../embeddings/oleObject49.bin"/><Relationship Id="rId2" Type="http://schemas.openxmlformats.org/officeDocument/2006/relationships/slideLayout" Target="../slideLayouts/slideLayout14.xml"/><Relationship Id="rId16" Type="http://schemas.openxmlformats.org/officeDocument/2006/relationships/image" Target="../media/image24.wmf"/><Relationship Id="rId1" Type="http://schemas.openxmlformats.org/officeDocument/2006/relationships/vmlDrawing" Target="../drawings/vmlDrawing12.vml"/><Relationship Id="rId6" Type="http://schemas.openxmlformats.org/officeDocument/2006/relationships/image" Target="../media/image28.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21.wmf"/><Relationship Id="rId19" Type="http://schemas.openxmlformats.org/officeDocument/2006/relationships/oleObject" Target="../embeddings/oleObject51.bin"/><Relationship Id="rId4" Type="http://schemas.openxmlformats.org/officeDocument/2006/relationships/image" Target="../media/image27.wmf"/><Relationship Id="rId9" Type="http://schemas.openxmlformats.org/officeDocument/2006/relationships/oleObject" Target="../embeddings/oleObject45.bin"/><Relationship Id="rId14" Type="http://schemas.openxmlformats.org/officeDocument/2006/relationships/image" Target="../media/image23.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22.wmf"/><Relationship Id="rId18" Type="http://schemas.openxmlformats.org/officeDocument/2006/relationships/oleObject" Target="../embeddings/oleObject60.bin"/><Relationship Id="rId3" Type="http://schemas.openxmlformats.org/officeDocument/2006/relationships/oleObject" Target="../embeddings/oleObject52.bin"/><Relationship Id="rId21" Type="http://schemas.openxmlformats.org/officeDocument/2006/relationships/oleObject" Target="../embeddings/oleObject62.bin"/><Relationship Id="rId7" Type="http://schemas.openxmlformats.org/officeDocument/2006/relationships/oleObject" Target="../embeddings/oleObject54.bin"/><Relationship Id="rId12" Type="http://schemas.openxmlformats.org/officeDocument/2006/relationships/oleObject" Target="../embeddings/oleObject57.bin"/><Relationship Id="rId17" Type="http://schemas.openxmlformats.org/officeDocument/2006/relationships/image" Target="../media/image30.wmf"/><Relationship Id="rId2" Type="http://schemas.openxmlformats.org/officeDocument/2006/relationships/slideLayout" Target="../slideLayouts/slideLayout14.xml"/><Relationship Id="rId16" Type="http://schemas.openxmlformats.org/officeDocument/2006/relationships/oleObject" Target="../embeddings/oleObject59.bin"/><Relationship Id="rId20" Type="http://schemas.openxmlformats.org/officeDocument/2006/relationships/oleObject" Target="../embeddings/oleObject61.bin"/><Relationship Id="rId1" Type="http://schemas.openxmlformats.org/officeDocument/2006/relationships/vmlDrawing" Target="../drawings/vmlDrawing13.vml"/><Relationship Id="rId6" Type="http://schemas.openxmlformats.org/officeDocument/2006/relationships/image" Target="../media/image27.wmf"/><Relationship Id="rId11" Type="http://schemas.openxmlformats.org/officeDocument/2006/relationships/image" Target="../media/image21.wmf"/><Relationship Id="rId5" Type="http://schemas.openxmlformats.org/officeDocument/2006/relationships/oleObject" Target="../embeddings/oleObject53.bin"/><Relationship Id="rId15" Type="http://schemas.openxmlformats.org/officeDocument/2006/relationships/image" Target="../media/image23.wmf"/><Relationship Id="rId10" Type="http://schemas.openxmlformats.org/officeDocument/2006/relationships/oleObject" Target="../embeddings/oleObject56.bin"/><Relationship Id="rId19" Type="http://schemas.openxmlformats.org/officeDocument/2006/relationships/image" Target="../media/image31.wmf"/><Relationship Id="rId4" Type="http://schemas.openxmlformats.org/officeDocument/2006/relationships/image" Target="../media/image29.wmf"/><Relationship Id="rId9" Type="http://schemas.openxmlformats.org/officeDocument/2006/relationships/image" Target="../media/image20.wmf"/><Relationship Id="rId14" Type="http://schemas.openxmlformats.org/officeDocument/2006/relationships/oleObject" Target="../embeddings/oleObject58.bin"/><Relationship Id="rId22" Type="http://schemas.openxmlformats.org/officeDocument/2006/relationships/image" Target="../media/image32.wmf"/></Relationships>
</file>

<file path=ppt/slides/_rels/slide4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68.bin"/><Relationship Id="rId18" Type="http://schemas.openxmlformats.org/officeDocument/2006/relationships/image" Target="../media/image32.wmf"/><Relationship Id="rId3" Type="http://schemas.openxmlformats.org/officeDocument/2006/relationships/oleObject" Target="../embeddings/oleObject63.bin"/><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30.wmf"/><Relationship Id="rId17" Type="http://schemas.openxmlformats.org/officeDocument/2006/relationships/oleObject" Target="../embeddings/oleObject70.bin"/><Relationship Id="rId2" Type="http://schemas.openxmlformats.org/officeDocument/2006/relationships/slideLayout" Target="../slideLayouts/slideLayout14.xml"/><Relationship Id="rId16" Type="http://schemas.openxmlformats.org/officeDocument/2006/relationships/image" Target="../media/image29.wmf"/><Relationship Id="rId20" Type="http://schemas.openxmlformats.org/officeDocument/2006/relationships/image" Target="../media/image33.wmf"/><Relationship Id="rId1" Type="http://schemas.openxmlformats.org/officeDocument/2006/relationships/vmlDrawing" Target="../drawings/vmlDrawing14.vml"/><Relationship Id="rId6" Type="http://schemas.openxmlformats.org/officeDocument/2006/relationships/image" Target="../media/image21.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23.wmf"/><Relationship Id="rId19" Type="http://schemas.openxmlformats.org/officeDocument/2006/relationships/oleObject" Target="../embeddings/oleObject71.bin"/><Relationship Id="rId4" Type="http://schemas.openxmlformats.org/officeDocument/2006/relationships/image" Target="../media/image20.wmf"/><Relationship Id="rId9" Type="http://schemas.openxmlformats.org/officeDocument/2006/relationships/oleObject" Target="../embeddings/oleObject66.bin"/><Relationship Id="rId14" Type="http://schemas.openxmlformats.org/officeDocument/2006/relationships/image" Target="../media/image31.wmf"/><Relationship Id="rId22" Type="http://schemas.openxmlformats.org/officeDocument/2006/relationships/image" Target="../media/image34.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79.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oleObject" Target="../embeddings/oleObject78.bin"/><Relationship Id="rId17" Type="http://schemas.openxmlformats.org/officeDocument/2006/relationships/oleObject" Target="../embeddings/oleObject83.bin"/><Relationship Id="rId2" Type="http://schemas.openxmlformats.org/officeDocument/2006/relationships/slideLayout" Target="../slideLayouts/slideLayout14.xml"/><Relationship Id="rId16" Type="http://schemas.openxmlformats.org/officeDocument/2006/relationships/oleObject" Target="../embeddings/oleObject82.bin"/><Relationship Id="rId1" Type="http://schemas.openxmlformats.org/officeDocument/2006/relationships/vmlDrawing" Target="../drawings/vmlDrawing15.vml"/><Relationship Id="rId6" Type="http://schemas.openxmlformats.org/officeDocument/2006/relationships/image" Target="../media/image21.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81.bin"/><Relationship Id="rId10" Type="http://schemas.openxmlformats.org/officeDocument/2006/relationships/image" Target="../media/image22.wmf"/><Relationship Id="rId4" Type="http://schemas.openxmlformats.org/officeDocument/2006/relationships/image" Target="../media/image20.wmf"/><Relationship Id="rId9" Type="http://schemas.openxmlformats.org/officeDocument/2006/relationships/oleObject" Target="../embeddings/oleObject76.bin"/><Relationship Id="rId14" Type="http://schemas.openxmlformats.org/officeDocument/2006/relationships/oleObject" Target="../embeddings/oleObject80.bin"/></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vmlDrawing" Target="../drawings/vmlDrawing16.vml"/><Relationship Id="rId5" Type="http://schemas.openxmlformats.org/officeDocument/2006/relationships/image" Target="../media/image35.wmf"/><Relationship Id="rId4" Type="http://schemas.openxmlformats.org/officeDocument/2006/relationships/oleObject" Target="../embeddings/oleObject84.bin"/></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91.bin"/><Relationship Id="rId18" Type="http://schemas.openxmlformats.org/officeDocument/2006/relationships/oleObject" Target="../embeddings/oleObject96.bin"/><Relationship Id="rId26" Type="http://schemas.openxmlformats.org/officeDocument/2006/relationships/oleObject" Target="../embeddings/oleObject100.bin"/><Relationship Id="rId21" Type="http://schemas.openxmlformats.org/officeDocument/2006/relationships/image" Target="../media/image37.wmf"/><Relationship Id="rId34" Type="http://schemas.openxmlformats.org/officeDocument/2006/relationships/oleObject" Target="../embeddings/oleObject106.bin"/><Relationship Id="rId7" Type="http://schemas.openxmlformats.org/officeDocument/2006/relationships/oleObject" Target="../embeddings/oleObject87.bin"/><Relationship Id="rId12" Type="http://schemas.openxmlformats.org/officeDocument/2006/relationships/oleObject" Target="../embeddings/oleObject90.bin"/><Relationship Id="rId17" Type="http://schemas.openxmlformats.org/officeDocument/2006/relationships/oleObject" Target="../embeddings/oleObject95.bin"/><Relationship Id="rId25" Type="http://schemas.openxmlformats.org/officeDocument/2006/relationships/image" Target="../media/image39.wmf"/><Relationship Id="rId33" Type="http://schemas.openxmlformats.org/officeDocument/2006/relationships/oleObject" Target="../embeddings/oleObject105.bin"/><Relationship Id="rId38" Type="http://schemas.openxmlformats.org/officeDocument/2006/relationships/oleObject" Target="../embeddings/oleObject109.bin"/><Relationship Id="rId2" Type="http://schemas.openxmlformats.org/officeDocument/2006/relationships/slideLayout" Target="../slideLayouts/slideLayout14.xml"/><Relationship Id="rId16" Type="http://schemas.openxmlformats.org/officeDocument/2006/relationships/oleObject" Target="../embeddings/oleObject94.bin"/><Relationship Id="rId20" Type="http://schemas.openxmlformats.org/officeDocument/2006/relationships/oleObject" Target="../embeddings/oleObject97.bin"/><Relationship Id="rId29" Type="http://schemas.openxmlformats.org/officeDocument/2006/relationships/oleObject" Target="../embeddings/oleObject102.bin"/><Relationship Id="rId1" Type="http://schemas.openxmlformats.org/officeDocument/2006/relationships/vmlDrawing" Target="../drawings/vmlDrawing17.vml"/><Relationship Id="rId6" Type="http://schemas.openxmlformats.org/officeDocument/2006/relationships/image" Target="../media/image21.wmf"/><Relationship Id="rId11" Type="http://schemas.openxmlformats.org/officeDocument/2006/relationships/oleObject" Target="../embeddings/oleObject89.bin"/><Relationship Id="rId24" Type="http://schemas.openxmlformats.org/officeDocument/2006/relationships/oleObject" Target="../embeddings/oleObject99.bin"/><Relationship Id="rId32" Type="http://schemas.openxmlformats.org/officeDocument/2006/relationships/oleObject" Target="../embeddings/oleObject104.bin"/><Relationship Id="rId37" Type="http://schemas.openxmlformats.org/officeDocument/2006/relationships/oleObject" Target="../embeddings/oleObject108.bin"/><Relationship Id="rId5" Type="http://schemas.openxmlformats.org/officeDocument/2006/relationships/oleObject" Target="../embeddings/oleObject86.bin"/><Relationship Id="rId15" Type="http://schemas.openxmlformats.org/officeDocument/2006/relationships/oleObject" Target="../embeddings/oleObject93.bin"/><Relationship Id="rId23" Type="http://schemas.openxmlformats.org/officeDocument/2006/relationships/image" Target="../media/image38.wmf"/><Relationship Id="rId28" Type="http://schemas.openxmlformats.org/officeDocument/2006/relationships/oleObject" Target="../embeddings/oleObject101.bin"/><Relationship Id="rId36" Type="http://schemas.openxmlformats.org/officeDocument/2006/relationships/oleObject" Target="../embeddings/oleObject107.bin"/><Relationship Id="rId10" Type="http://schemas.openxmlformats.org/officeDocument/2006/relationships/image" Target="../media/image22.wmf"/><Relationship Id="rId19" Type="http://schemas.openxmlformats.org/officeDocument/2006/relationships/image" Target="../media/image36.wmf"/><Relationship Id="rId31" Type="http://schemas.openxmlformats.org/officeDocument/2006/relationships/oleObject" Target="../embeddings/oleObject103.bin"/><Relationship Id="rId4" Type="http://schemas.openxmlformats.org/officeDocument/2006/relationships/image" Target="../media/image20.wmf"/><Relationship Id="rId9" Type="http://schemas.openxmlformats.org/officeDocument/2006/relationships/oleObject" Target="../embeddings/oleObject88.bin"/><Relationship Id="rId14" Type="http://schemas.openxmlformats.org/officeDocument/2006/relationships/oleObject" Target="../embeddings/oleObject92.bin"/><Relationship Id="rId22" Type="http://schemas.openxmlformats.org/officeDocument/2006/relationships/oleObject" Target="../embeddings/oleObject98.bin"/><Relationship Id="rId27" Type="http://schemas.openxmlformats.org/officeDocument/2006/relationships/image" Target="../media/image40.wmf"/><Relationship Id="rId30" Type="http://schemas.openxmlformats.org/officeDocument/2006/relationships/image" Target="../media/image41.wmf"/><Relationship Id="rId35" Type="http://schemas.openxmlformats.org/officeDocument/2006/relationships/image" Target="../media/image42.wmf"/><Relationship Id="rId8" Type="http://schemas.openxmlformats.org/officeDocument/2006/relationships/image" Target="../media/image23.wmf"/><Relationship Id="rId3" Type="http://schemas.openxmlformats.org/officeDocument/2006/relationships/oleObject" Target="../embeddings/oleObject85.bin"/></Relationships>
</file>

<file path=ppt/slides/_rels/slide52.xml.rels><?xml version="1.0" encoding="UTF-8" standalone="yes"?>
<Relationships xmlns="http://schemas.openxmlformats.org/package/2006/relationships"><Relationship Id="rId13" Type="http://schemas.openxmlformats.org/officeDocument/2006/relationships/oleObject" Target="../embeddings/oleObject115.bin"/><Relationship Id="rId18" Type="http://schemas.openxmlformats.org/officeDocument/2006/relationships/oleObject" Target="../embeddings/oleObject119.bin"/><Relationship Id="rId26" Type="http://schemas.openxmlformats.org/officeDocument/2006/relationships/oleObject" Target="../embeddings/oleObject125.bin"/><Relationship Id="rId39" Type="http://schemas.openxmlformats.org/officeDocument/2006/relationships/oleObject" Target="../embeddings/oleObject136.bin"/><Relationship Id="rId21" Type="http://schemas.openxmlformats.org/officeDocument/2006/relationships/oleObject" Target="../embeddings/oleObject122.bin"/><Relationship Id="rId34" Type="http://schemas.openxmlformats.org/officeDocument/2006/relationships/oleObject" Target="../embeddings/oleObject131.bin"/><Relationship Id="rId7" Type="http://schemas.openxmlformats.org/officeDocument/2006/relationships/oleObject" Target="../embeddings/oleObject112.bin"/><Relationship Id="rId2" Type="http://schemas.openxmlformats.org/officeDocument/2006/relationships/slideLayout" Target="../slideLayouts/slideLayout14.xml"/><Relationship Id="rId16" Type="http://schemas.openxmlformats.org/officeDocument/2006/relationships/oleObject" Target="../embeddings/oleObject117.bin"/><Relationship Id="rId20" Type="http://schemas.openxmlformats.org/officeDocument/2006/relationships/oleObject" Target="../embeddings/oleObject121.bin"/><Relationship Id="rId29" Type="http://schemas.openxmlformats.org/officeDocument/2006/relationships/oleObject" Target="../embeddings/oleObject127.bin"/><Relationship Id="rId41" Type="http://schemas.openxmlformats.org/officeDocument/2006/relationships/oleObject" Target="../embeddings/oleObject138.bin"/><Relationship Id="rId1" Type="http://schemas.openxmlformats.org/officeDocument/2006/relationships/vmlDrawing" Target="../drawings/vmlDrawing18.vml"/><Relationship Id="rId6" Type="http://schemas.openxmlformats.org/officeDocument/2006/relationships/image" Target="../media/image44.wmf"/><Relationship Id="rId11" Type="http://schemas.openxmlformats.org/officeDocument/2006/relationships/oleObject" Target="../embeddings/oleObject114.bin"/><Relationship Id="rId24" Type="http://schemas.openxmlformats.org/officeDocument/2006/relationships/oleObject" Target="../embeddings/oleObject124.bin"/><Relationship Id="rId32" Type="http://schemas.openxmlformats.org/officeDocument/2006/relationships/oleObject" Target="../embeddings/oleObject130.bin"/><Relationship Id="rId37" Type="http://schemas.openxmlformats.org/officeDocument/2006/relationships/oleObject" Target="../embeddings/oleObject134.bin"/><Relationship Id="rId40" Type="http://schemas.openxmlformats.org/officeDocument/2006/relationships/oleObject" Target="../embeddings/oleObject137.bin"/><Relationship Id="rId5" Type="http://schemas.openxmlformats.org/officeDocument/2006/relationships/oleObject" Target="../embeddings/oleObject111.bin"/><Relationship Id="rId15" Type="http://schemas.openxmlformats.org/officeDocument/2006/relationships/oleObject" Target="../embeddings/oleObject116.bin"/><Relationship Id="rId23" Type="http://schemas.openxmlformats.org/officeDocument/2006/relationships/image" Target="../media/image39.wmf"/><Relationship Id="rId28" Type="http://schemas.openxmlformats.org/officeDocument/2006/relationships/image" Target="../media/image41.wmf"/><Relationship Id="rId36" Type="http://schemas.openxmlformats.org/officeDocument/2006/relationships/oleObject" Target="../embeddings/oleObject133.bin"/><Relationship Id="rId10" Type="http://schemas.openxmlformats.org/officeDocument/2006/relationships/image" Target="../media/image21.wmf"/><Relationship Id="rId19" Type="http://schemas.openxmlformats.org/officeDocument/2006/relationships/oleObject" Target="../embeddings/oleObject120.bin"/><Relationship Id="rId31" Type="http://schemas.openxmlformats.org/officeDocument/2006/relationships/oleObject" Target="../embeddings/oleObject129.bin"/><Relationship Id="rId4" Type="http://schemas.openxmlformats.org/officeDocument/2006/relationships/image" Target="../media/image43.wmf"/><Relationship Id="rId9" Type="http://schemas.openxmlformats.org/officeDocument/2006/relationships/oleObject" Target="../embeddings/oleObject113.bin"/><Relationship Id="rId14" Type="http://schemas.openxmlformats.org/officeDocument/2006/relationships/image" Target="../media/image22.wmf"/><Relationship Id="rId22" Type="http://schemas.openxmlformats.org/officeDocument/2006/relationships/oleObject" Target="../embeddings/oleObject123.bin"/><Relationship Id="rId27" Type="http://schemas.openxmlformats.org/officeDocument/2006/relationships/oleObject" Target="../embeddings/oleObject126.bin"/><Relationship Id="rId30" Type="http://schemas.openxmlformats.org/officeDocument/2006/relationships/oleObject" Target="../embeddings/oleObject128.bin"/><Relationship Id="rId35" Type="http://schemas.openxmlformats.org/officeDocument/2006/relationships/oleObject" Target="../embeddings/oleObject132.bin"/><Relationship Id="rId8" Type="http://schemas.openxmlformats.org/officeDocument/2006/relationships/image" Target="../media/image20.wmf"/><Relationship Id="rId3" Type="http://schemas.openxmlformats.org/officeDocument/2006/relationships/oleObject" Target="../embeddings/oleObject110.bin"/><Relationship Id="rId12" Type="http://schemas.openxmlformats.org/officeDocument/2006/relationships/image" Target="../media/image23.wmf"/><Relationship Id="rId17" Type="http://schemas.openxmlformats.org/officeDocument/2006/relationships/oleObject" Target="../embeddings/oleObject118.bin"/><Relationship Id="rId25" Type="http://schemas.openxmlformats.org/officeDocument/2006/relationships/image" Target="../media/image40.wmf"/><Relationship Id="rId33" Type="http://schemas.openxmlformats.org/officeDocument/2006/relationships/image" Target="../media/image42.wmf"/><Relationship Id="rId38" Type="http://schemas.openxmlformats.org/officeDocument/2006/relationships/oleObject" Target="../embeddings/oleObject13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44.bin"/><Relationship Id="rId18" Type="http://schemas.openxmlformats.org/officeDocument/2006/relationships/oleObject" Target="../embeddings/oleObject148.bin"/><Relationship Id="rId3" Type="http://schemas.openxmlformats.org/officeDocument/2006/relationships/oleObject" Target="../embeddings/oleObject139.bin"/><Relationship Id="rId21" Type="http://schemas.openxmlformats.org/officeDocument/2006/relationships/oleObject" Target="../embeddings/oleObject151.bin"/><Relationship Id="rId7" Type="http://schemas.openxmlformats.org/officeDocument/2006/relationships/oleObject" Target="../embeddings/oleObject141.bin"/><Relationship Id="rId12" Type="http://schemas.openxmlformats.org/officeDocument/2006/relationships/image" Target="../media/image23.wmf"/><Relationship Id="rId17" Type="http://schemas.openxmlformats.org/officeDocument/2006/relationships/oleObject" Target="../embeddings/oleObject147.bin"/><Relationship Id="rId2" Type="http://schemas.openxmlformats.org/officeDocument/2006/relationships/slideLayout" Target="../slideLayouts/slideLayout14.xml"/><Relationship Id="rId16" Type="http://schemas.openxmlformats.org/officeDocument/2006/relationships/oleObject" Target="../embeddings/oleObject146.bin"/><Relationship Id="rId20" Type="http://schemas.openxmlformats.org/officeDocument/2006/relationships/oleObject" Target="../embeddings/oleObject150.bin"/><Relationship Id="rId1" Type="http://schemas.openxmlformats.org/officeDocument/2006/relationships/vmlDrawing" Target="../drawings/vmlDrawing19.vml"/><Relationship Id="rId6" Type="http://schemas.openxmlformats.org/officeDocument/2006/relationships/image" Target="../media/image46.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21.wmf"/><Relationship Id="rId19" Type="http://schemas.openxmlformats.org/officeDocument/2006/relationships/oleObject" Target="../embeddings/oleObject149.bin"/><Relationship Id="rId4" Type="http://schemas.openxmlformats.org/officeDocument/2006/relationships/image" Target="../media/image45.wmf"/><Relationship Id="rId9" Type="http://schemas.openxmlformats.org/officeDocument/2006/relationships/oleObject" Target="../embeddings/oleObject142.bin"/><Relationship Id="rId14" Type="http://schemas.openxmlformats.org/officeDocument/2006/relationships/image" Target="../media/image22.wmf"/><Relationship Id="rId22"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14.xml"/><Relationship Id="rId1" Type="http://schemas.openxmlformats.org/officeDocument/2006/relationships/vmlDrawing" Target="../drawings/vmlDrawing20.vml"/><Relationship Id="rId4" Type="http://schemas.openxmlformats.org/officeDocument/2006/relationships/image" Target="../media/image47.wmf"/></Relationships>
</file>

<file path=ppt/slides/_rels/slide59.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58.bin"/><Relationship Id="rId18" Type="http://schemas.openxmlformats.org/officeDocument/2006/relationships/image" Target="../media/image51.wmf"/><Relationship Id="rId3" Type="http://schemas.openxmlformats.org/officeDocument/2006/relationships/oleObject" Target="../embeddings/oleObject153.bin"/><Relationship Id="rId21" Type="http://schemas.openxmlformats.org/officeDocument/2006/relationships/oleObject" Target="../embeddings/oleObject162.bin"/><Relationship Id="rId7" Type="http://schemas.openxmlformats.org/officeDocument/2006/relationships/oleObject" Target="../embeddings/oleObject155.bin"/><Relationship Id="rId12" Type="http://schemas.openxmlformats.org/officeDocument/2006/relationships/image" Target="../media/image48.wmf"/><Relationship Id="rId17" Type="http://schemas.openxmlformats.org/officeDocument/2006/relationships/oleObject" Target="../embeddings/oleObject160.bin"/><Relationship Id="rId25" Type="http://schemas.openxmlformats.org/officeDocument/2006/relationships/image" Target="../media/image54.wmf"/><Relationship Id="rId2" Type="http://schemas.openxmlformats.org/officeDocument/2006/relationships/slideLayout" Target="../slideLayouts/slideLayout14.xml"/><Relationship Id="rId16" Type="http://schemas.openxmlformats.org/officeDocument/2006/relationships/image" Target="../media/image50.wmf"/><Relationship Id="rId20" Type="http://schemas.openxmlformats.org/officeDocument/2006/relationships/image" Target="../media/image52.wmf"/><Relationship Id="rId29" Type="http://schemas.openxmlformats.org/officeDocument/2006/relationships/image" Target="../media/image56.png"/><Relationship Id="rId1" Type="http://schemas.openxmlformats.org/officeDocument/2006/relationships/vmlDrawing" Target="../drawings/vmlDrawing21.vml"/><Relationship Id="rId6" Type="http://schemas.openxmlformats.org/officeDocument/2006/relationships/image" Target="../media/image21.wmf"/><Relationship Id="rId11" Type="http://schemas.openxmlformats.org/officeDocument/2006/relationships/oleObject" Target="../embeddings/oleObject157.bin"/><Relationship Id="rId24" Type="http://schemas.openxmlformats.org/officeDocument/2006/relationships/oleObject" Target="../embeddings/oleObject164.bin"/><Relationship Id="rId5" Type="http://schemas.openxmlformats.org/officeDocument/2006/relationships/oleObject" Target="../embeddings/oleObject154.bin"/><Relationship Id="rId15" Type="http://schemas.openxmlformats.org/officeDocument/2006/relationships/oleObject" Target="../embeddings/oleObject159.bin"/><Relationship Id="rId23" Type="http://schemas.openxmlformats.org/officeDocument/2006/relationships/oleObject" Target="../embeddings/oleObject163.bin"/><Relationship Id="rId28" Type="http://schemas.openxmlformats.org/officeDocument/2006/relationships/image" Target="../media/image57.png"/><Relationship Id="rId10" Type="http://schemas.openxmlformats.org/officeDocument/2006/relationships/image" Target="../media/image23.wmf"/><Relationship Id="rId19" Type="http://schemas.openxmlformats.org/officeDocument/2006/relationships/oleObject" Target="../embeddings/oleObject161.bin"/><Relationship Id="rId4" Type="http://schemas.openxmlformats.org/officeDocument/2006/relationships/image" Target="../media/image20.wmf"/><Relationship Id="rId9" Type="http://schemas.openxmlformats.org/officeDocument/2006/relationships/oleObject" Target="../embeddings/oleObject156.bin"/><Relationship Id="rId14" Type="http://schemas.openxmlformats.org/officeDocument/2006/relationships/image" Target="../media/image49.wmf"/><Relationship Id="rId22" Type="http://schemas.openxmlformats.org/officeDocument/2006/relationships/image" Target="../media/image5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56.wmf"/><Relationship Id="rId5" Type="http://schemas.openxmlformats.org/officeDocument/2006/relationships/oleObject" Target="../embeddings/oleObject166.bin"/><Relationship Id="rId4" Type="http://schemas.openxmlformats.org/officeDocument/2006/relationships/image" Target="../media/image55.wmf"/></Relationships>
</file>

<file path=ppt/slides/_rels/slide62.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57.wmf"/><Relationship Id="rId5" Type="http://schemas.openxmlformats.org/officeDocument/2006/relationships/oleObject" Target="../embeddings/oleObject168.bin"/><Relationship Id="rId10" Type="http://schemas.openxmlformats.org/officeDocument/2006/relationships/image" Target="../media/image56.wmf"/><Relationship Id="rId4" Type="http://schemas.openxmlformats.org/officeDocument/2006/relationships/image" Target="../media/image55.wmf"/><Relationship Id="rId9" Type="http://schemas.openxmlformats.org/officeDocument/2006/relationships/oleObject" Target="../embeddings/oleObject170.bin"/></Relationships>
</file>

<file path=ppt/slides/_rels/slide63.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176.bin"/><Relationship Id="rId18" Type="http://schemas.openxmlformats.org/officeDocument/2006/relationships/oleObject" Target="../embeddings/oleObject179.bin"/><Relationship Id="rId26" Type="http://schemas.openxmlformats.org/officeDocument/2006/relationships/image" Target="../media/image66.wmf"/><Relationship Id="rId3" Type="http://schemas.openxmlformats.org/officeDocument/2006/relationships/oleObject" Target="../embeddings/oleObject171.bin"/><Relationship Id="rId21" Type="http://schemas.openxmlformats.org/officeDocument/2006/relationships/oleObject" Target="../embeddings/oleObject181.bin"/><Relationship Id="rId7" Type="http://schemas.openxmlformats.org/officeDocument/2006/relationships/oleObject" Target="../embeddings/oleObject173.bin"/><Relationship Id="rId12" Type="http://schemas.openxmlformats.org/officeDocument/2006/relationships/image" Target="../media/image60.wmf"/><Relationship Id="rId17" Type="http://schemas.openxmlformats.org/officeDocument/2006/relationships/image" Target="../media/image62.wmf"/><Relationship Id="rId25" Type="http://schemas.openxmlformats.org/officeDocument/2006/relationships/oleObject" Target="../embeddings/oleObject183.bin"/><Relationship Id="rId2" Type="http://schemas.openxmlformats.org/officeDocument/2006/relationships/slideLayout" Target="../slideLayouts/slideLayout14.xml"/><Relationship Id="rId16" Type="http://schemas.openxmlformats.org/officeDocument/2006/relationships/oleObject" Target="../embeddings/oleObject178.bin"/><Relationship Id="rId20" Type="http://schemas.openxmlformats.org/officeDocument/2006/relationships/oleObject" Target="../embeddings/oleObject180.bin"/><Relationship Id="rId1" Type="http://schemas.openxmlformats.org/officeDocument/2006/relationships/vmlDrawing" Target="../drawings/vmlDrawing24.vml"/><Relationship Id="rId6" Type="http://schemas.openxmlformats.org/officeDocument/2006/relationships/image" Target="../media/image57.wmf"/><Relationship Id="rId11" Type="http://schemas.openxmlformats.org/officeDocument/2006/relationships/oleObject" Target="../embeddings/oleObject175.bin"/><Relationship Id="rId24" Type="http://schemas.openxmlformats.org/officeDocument/2006/relationships/image" Target="../media/image65.wmf"/><Relationship Id="rId5" Type="http://schemas.openxmlformats.org/officeDocument/2006/relationships/oleObject" Target="../embeddings/oleObject172.bin"/><Relationship Id="rId15" Type="http://schemas.openxmlformats.org/officeDocument/2006/relationships/image" Target="../media/image61.wmf"/><Relationship Id="rId23" Type="http://schemas.openxmlformats.org/officeDocument/2006/relationships/oleObject" Target="../embeddings/oleObject182.bin"/><Relationship Id="rId10" Type="http://schemas.openxmlformats.org/officeDocument/2006/relationships/image" Target="../media/image59.wmf"/><Relationship Id="rId19" Type="http://schemas.openxmlformats.org/officeDocument/2006/relationships/image" Target="../media/image63.wmf"/><Relationship Id="rId4" Type="http://schemas.openxmlformats.org/officeDocument/2006/relationships/image" Target="../media/image55.wmf"/><Relationship Id="rId9" Type="http://schemas.openxmlformats.org/officeDocument/2006/relationships/oleObject" Target="../embeddings/oleObject174.bin"/><Relationship Id="rId14" Type="http://schemas.openxmlformats.org/officeDocument/2006/relationships/oleObject" Target="../embeddings/oleObject177.bin"/><Relationship Id="rId22" Type="http://schemas.openxmlformats.org/officeDocument/2006/relationships/image" Target="../media/image6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rtl="1"/>
            <a:r>
              <a:rPr lang="he-IL" dirty="0" smtClean="0"/>
              <a:t>תרגול </a:t>
            </a:r>
            <a:r>
              <a:rPr lang="en-US" smtClean="0"/>
              <a:t>10</a:t>
            </a:r>
            <a:r>
              <a:rPr lang="he-IL" smtClean="0"/>
              <a:t>: </a:t>
            </a:r>
            <a:r>
              <a:rPr lang="he-IL" dirty="0" smtClean="0"/>
              <a:t>רקורסיה ופיתוח טלסקופי</a:t>
            </a:r>
            <a:endParaRPr lang="en-US" dirty="0"/>
          </a:p>
        </p:txBody>
      </p:sp>
      <p:sp>
        <p:nvSpPr>
          <p:cNvPr id="3" name="Slide Number Placeholder 2"/>
          <p:cNvSpPr>
            <a:spLocks noGrp="1"/>
          </p:cNvSpPr>
          <p:nvPr>
            <p:ph type="sldNum" sz="quarter" idx="12"/>
          </p:nvPr>
        </p:nvSpPr>
        <p:spPr/>
        <p:txBody>
          <a:bodyPr/>
          <a:lstStyle/>
          <a:p>
            <a:pPr rtl="1"/>
            <a:fld id="{F600508C-DFED-4842-9117-7E92FA1D62A1}" type="slidenum">
              <a:rPr lang="en-US" smtClean="0"/>
              <a:pPr rtl="1"/>
              <a:t>1</a:t>
            </a:fld>
            <a:endParaRPr lang="en-US" dirty="0"/>
          </a:p>
        </p:txBody>
      </p:sp>
      <p:sp>
        <p:nvSpPr>
          <p:cNvPr id="5" name="Footer Placeholder 4"/>
          <p:cNvSpPr>
            <a:spLocks noGrp="1"/>
          </p:cNvSpPr>
          <p:nvPr>
            <p:ph type="ftr" sz="quarter" idx="11"/>
          </p:nvPr>
        </p:nvSpPr>
        <p:spPr/>
        <p:txBody>
          <a:bodyPr/>
          <a:lstStyle/>
          <a:p>
            <a:r>
              <a:rPr lang="he-IL" smtClean="0"/>
              <a:t>מבוא למדעי המחשב מ' - תירגול 10</a:t>
            </a:r>
            <a:endParaRPr lang="en-US" dirty="0"/>
          </a:p>
        </p:txBody>
      </p:sp>
    </p:spTree>
    <p:extLst>
      <p:ext uri="{BB962C8B-B14F-4D97-AF65-F5344CB8AC3E}">
        <p14:creationId xmlns:p14="http://schemas.microsoft.com/office/powerpoint/2010/main" val="246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solidFill>
                  <a:schemeClr val="tx2">
                    <a:lumMod val="60000"/>
                    <a:lumOff val="40000"/>
                  </a:schemeClr>
                </a:solidFill>
                <a:latin typeface="Tahoma" pitchFamily="34" charset="0"/>
              </a:rPr>
              <a:t>תרגיל 1: הוספת תנאי עצירה מיותרים</a:t>
            </a:r>
            <a:endParaRPr lang="he-IL" dirty="0">
              <a:solidFill>
                <a:schemeClr val="tx2">
                  <a:lumMod val="60000"/>
                  <a:lumOff val="40000"/>
                </a:schemeClr>
              </a:solidFill>
              <a:cs typeface="+mn-cs"/>
            </a:endParaRPr>
          </a:p>
        </p:txBody>
      </p:sp>
      <p:sp>
        <p:nvSpPr>
          <p:cNvPr id="5" name="Text Box 3"/>
          <p:cNvSpPr txBox="1">
            <a:spLocks noChangeArrowheads="1"/>
          </p:cNvSpPr>
          <p:nvPr/>
        </p:nvSpPr>
        <p:spPr bwMode="auto">
          <a:xfrm>
            <a:off x="1222082" y="1772816"/>
            <a:ext cx="6840538" cy="2013877"/>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itchFamily="49" charset="0"/>
              </a:rPr>
              <a:t>unsigned </a:t>
            </a:r>
            <a:r>
              <a:rPr lang="en-US" sz="2000" b="1" dirty="0" smtClean="0">
                <a:latin typeface="Courier New" pitchFamily="49" charset="0"/>
              </a:rPr>
              <a:t>long factorial(unsigned </a:t>
            </a:r>
            <a:r>
              <a:rPr lang="en-US" sz="2000" b="1" dirty="0" err="1">
                <a:latin typeface="Courier New" pitchFamily="49" charset="0"/>
              </a:rPr>
              <a:t>int</a:t>
            </a:r>
            <a:r>
              <a:rPr lang="en-US" sz="2000" b="1" dirty="0">
                <a:latin typeface="Courier New" pitchFamily="49" charset="0"/>
              </a:rPr>
              <a:t> n)</a:t>
            </a:r>
          </a:p>
          <a:p>
            <a:pPr algn="l" rtl="0"/>
            <a:r>
              <a:rPr lang="en-US" sz="2000" b="1" dirty="0">
                <a:latin typeface="Courier New" pitchFamily="49" charset="0"/>
              </a:rPr>
              <a:t>{</a:t>
            </a:r>
          </a:p>
          <a:p>
            <a:pPr algn="l" rtl="0"/>
            <a:r>
              <a:rPr lang="en-US" sz="2000" b="1" dirty="0">
                <a:latin typeface="Courier New" pitchFamily="49" charset="0"/>
              </a:rPr>
              <a:t>  if (n == 0) return 1</a:t>
            </a:r>
            <a:r>
              <a:rPr lang="en-US" sz="2000" b="1" dirty="0" smtClean="0">
                <a:latin typeface="Courier New" pitchFamily="49" charset="0"/>
              </a:rPr>
              <a:t>;</a:t>
            </a:r>
          </a:p>
          <a:p>
            <a:pPr algn="l" rtl="0"/>
            <a:r>
              <a:rPr lang="en-US" sz="2000" b="1" dirty="0" smtClean="0">
                <a:latin typeface="Courier New" pitchFamily="49" charset="0"/>
              </a:rPr>
              <a:t>  </a:t>
            </a:r>
            <a:r>
              <a:rPr lang="en-US" sz="2000" b="1" dirty="0">
                <a:solidFill>
                  <a:srgbClr val="FF0000"/>
                </a:solidFill>
                <a:latin typeface="Courier New" pitchFamily="49" charset="0"/>
              </a:rPr>
              <a:t>if (n == </a:t>
            </a:r>
            <a:r>
              <a:rPr lang="en-US" sz="2000" b="1" dirty="0" smtClean="0">
                <a:solidFill>
                  <a:srgbClr val="FF0000"/>
                </a:solidFill>
                <a:latin typeface="Courier New" pitchFamily="49" charset="0"/>
              </a:rPr>
              <a:t>1) </a:t>
            </a:r>
            <a:r>
              <a:rPr lang="en-US" sz="2000" b="1" dirty="0">
                <a:solidFill>
                  <a:srgbClr val="FF0000"/>
                </a:solidFill>
                <a:latin typeface="Courier New" pitchFamily="49" charset="0"/>
              </a:rPr>
              <a:t>return 1;</a:t>
            </a:r>
          </a:p>
          <a:p>
            <a:pPr algn="l" rtl="0"/>
            <a:r>
              <a:rPr lang="en-US" sz="2000" b="1" dirty="0">
                <a:latin typeface="Courier New" pitchFamily="49" charset="0"/>
              </a:rPr>
              <a:t>  return n * factorial(n-1);</a:t>
            </a:r>
          </a:p>
          <a:p>
            <a:pPr algn="l" rtl="0"/>
            <a:r>
              <a:rPr lang="en-US" sz="2000" b="1" dirty="0">
                <a:latin typeface="Courier New" pitchFamily="49" charset="0"/>
              </a:rPr>
              <a:t>}</a:t>
            </a:r>
          </a:p>
        </p:txBody>
      </p:sp>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918418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solidFill>
                  <a:schemeClr val="tx2">
                    <a:lumMod val="60000"/>
                    <a:lumOff val="40000"/>
                  </a:schemeClr>
                </a:solidFill>
                <a:latin typeface="Tahoma" pitchFamily="34" charset="0"/>
              </a:rPr>
              <a:t>תרגיל 1: </a:t>
            </a:r>
            <a:r>
              <a:rPr lang="he-IL" dirty="0">
                <a:solidFill>
                  <a:schemeClr val="tx2">
                    <a:lumMod val="60000"/>
                    <a:lumOff val="40000"/>
                  </a:schemeClr>
                </a:solidFill>
                <a:latin typeface="Tahoma" pitchFamily="34" charset="0"/>
              </a:rPr>
              <a:t>הוספת תנאי עצירה מיותרים</a:t>
            </a:r>
            <a:endParaRPr lang="he-IL" dirty="0">
              <a:solidFill>
                <a:schemeClr val="tx2">
                  <a:lumMod val="60000"/>
                  <a:lumOff val="40000"/>
                </a:schemeClr>
              </a:solidFill>
              <a:cs typeface="+mn-cs"/>
            </a:endParaRPr>
          </a:p>
        </p:txBody>
      </p:sp>
      <p:sp>
        <p:nvSpPr>
          <p:cNvPr id="5" name="Text Box 3"/>
          <p:cNvSpPr txBox="1">
            <a:spLocks noChangeArrowheads="1"/>
          </p:cNvSpPr>
          <p:nvPr/>
        </p:nvSpPr>
        <p:spPr bwMode="auto">
          <a:xfrm>
            <a:off x="1222082" y="1772816"/>
            <a:ext cx="6840538" cy="2629430"/>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itchFamily="49" charset="0"/>
              </a:rPr>
              <a:t>unsigned </a:t>
            </a:r>
            <a:r>
              <a:rPr lang="en-US" sz="2000" b="1" dirty="0" smtClean="0">
                <a:latin typeface="Courier New" pitchFamily="49" charset="0"/>
              </a:rPr>
              <a:t>long factorial(unsigned </a:t>
            </a:r>
            <a:r>
              <a:rPr lang="en-US" sz="2000" b="1" dirty="0" err="1">
                <a:latin typeface="Courier New" pitchFamily="49" charset="0"/>
              </a:rPr>
              <a:t>int</a:t>
            </a:r>
            <a:r>
              <a:rPr lang="en-US" sz="2000" b="1" dirty="0">
                <a:latin typeface="Courier New" pitchFamily="49" charset="0"/>
              </a:rPr>
              <a:t> n)</a:t>
            </a:r>
          </a:p>
          <a:p>
            <a:pPr algn="l" rtl="0"/>
            <a:r>
              <a:rPr lang="en-US" sz="2000" b="1" dirty="0">
                <a:latin typeface="Courier New" pitchFamily="49" charset="0"/>
              </a:rPr>
              <a:t>{</a:t>
            </a:r>
          </a:p>
          <a:p>
            <a:pPr algn="l" rtl="0"/>
            <a:r>
              <a:rPr lang="en-US" sz="2000" b="1" dirty="0">
                <a:latin typeface="Courier New" pitchFamily="49" charset="0"/>
              </a:rPr>
              <a:t>  if (n == 0) return 1</a:t>
            </a:r>
            <a:r>
              <a:rPr lang="en-US" sz="2000" b="1" dirty="0" smtClean="0">
                <a:latin typeface="Courier New" pitchFamily="49" charset="0"/>
              </a:rPr>
              <a:t>;</a:t>
            </a:r>
          </a:p>
          <a:p>
            <a:pPr algn="l" rtl="0"/>
            <a:r>
              <a:rPr lang="en-US" sz="2000" b="1" dirty="0" smtClean="0">
                <a:latin typeface="Courier New" pitchFamily="49" charset="0"/>
              </a:rPr>
              <a:t>  </a:t>
            </a:r>
            <a:r>
              <a:rPr lang="en-US" sz="2000" b="1" dirty="0">
                <a:solidFill>
                  <a:srgbClr val="FF0000"/>
                </a:solidFill>
                <a:latin typeface="Courier New" pitchFamily="49" charset="0"/>
              </a:rPr>
              <a:t>if (n == </a:t>
            </a:r>
            <a:r>
              <a:rPr lang="en-US" sz="2000" b="1" dirty="0" smtClean="0">
                <a:solidFill>
                  <a:srgbClr val="FF0000"/>
                </a:solidFill>
                <a:latin typeface="Courier New" pitchFamily="49" charset="0"/>
              </a:rPr>
              <a:t>1) </a:t>
            </a:r>
            <a:r>
              <a:rPr lang="en-US" sz="2000" b="1" dirty="0">
                <a:solidFill>
                  <a:srgbClr val="FF0000"/>
                </a:solidFill>
                <a:latin typeface="Courier New" pitchFamily="49" charset="0"/>
              </a:rPr>
              <a:t>return 1</a:t>
            </a:r>
            <a:r>
              <a:rPr lang="en-US" sz="2000" b="1" dirty="0" smtClean="0">
                <a:solidFill>
                  <a:srgbClr val="FF0000"/>
                </a:solidFill>
                <a:latin typeface="Courier New" pitchFamily="49" charset="0"/>
              </a:rPr>
              <a:t>;</a:t>
            </a:r>
          </a:p>
          <a:p>
            <a:pPr algn="l" rtl="0"/>
            <a:r>
              <a:rPr lang="en-US" sz="2000" b="1" dirty="0" smtClean="0">
                <a:solidFill>
                  <a:srgbClr val="FF0000"/>
                </a:solidFill>
                <a:latin typeface="Courier New" pitchFamily="49" charset="0"/>
              </a:rPr>
              <a:t>  </a:t>
            </a:r>
            <a:r>
              <a:rPr lang="en-US" sz="2000" b="1" dirty="0">
                <a:solidFill>
                  <a:srgbClr val="FF0000"/>
                </a:solidFill>
                <a:latin typeface="Courier New" pitchFamily="49" charset="0"/>
              </a:rPr>
              <a:t>if (n == </a:t>
            </a:r>
            <a:r>
              <a:rPr lang="en-US" sz="2000" b="1" dirty="0" smtClean="0">
                <a:solidFill>
                  <a:srgbClr val="FF0000"/>
                </a:solidFill>
                <a:latin typeface="Courier New" pitchFamily="49" charset="0"/>
              </a:rPr>
              <a:t>2) </a:t>
            </a:r>
            <a:r>
              <a:rPr lang="en-US" sz="2000" b="1" dirty="0">
                <a:solidFill>
                  <a:srgbClr val="FF0000"/>
                </a:solidFill>
                <a:latin typeface="Courier New" pitchFamily="49" charset="0"/>
              </a:rPr>
              <a:t>return </a:t>
            </a:r>
            <a:r>
              <a:rPr lang="en-US" sz="2000" b="1" dirty="0" smtClean="0">
                <a:solidFill>
                  <a:srgbClr val="FF0000"/>
                </a:solidFill>
                <a:latin typeface="Courier New" pitchFamily="49" charset="0"/>
              </a:rPr>
              <a:t>2;</a:t>
            </a:r>
          </a:p>
          <a:p>
            <a:pPr algn="l" rtl="0"/>
            <a:r>
              <a:rPr lang="en-US" sz="2000" b="1" dirty="0">
                <a:solidFill>
                  <a:srgbClr val="FF0000"/>
                </a:solidFill>
                <a:latin typeface="Courier New" pitchFamily="49" charset="0"/>
              </a:rPr>
              <a:t> </a:t>
            </a:r>
            <a:r>
              <a:rPr lang="en-US" sz="2000" b="1" dirty="0" smtClean="0">
                <a:solidFill>
                  <a:srgbClr val="FF0000"/>
                </a:solidFill>
                <a:latin typeface="Courier New" pitchFamily="49" charset="0"/>
              </a:rPr>
              <a:t> …</a:t>
            </a:r>
            <a:endParaRPr lang="en-US" sz="2000" b="1" dirty="0">
              <a:solidFill>
                <a:srgbClr val="FF0000"/>
              </a:solidFill>
              <a:latin typeface="Courier New" pitchFamily="49" charset="0"/>
            </a:endParaRPr>
          </a:p>
          <a:p>
            <a:pPr algn="l" rtl="0"/>
            <a:r>
              <a:rPr lang="en-US" sz="2000" b="1" dirty="0">
                <a:latin typeface="Courier New" pitchFamily="49" charset="0"/>
              </a:rPr>
              <a:t>  return n * factorial(n-1);</a:t>
            </a:r>
          </a:p>
          <a:p>
            <a:pPr algn="l" rtl="0"/>
            <a:r>
              <a:rPr lang="en-US" sz="2000" b="1" dirty="0">
                <a:latin typeface="Courier New" pitchFamily="49" charset="0"/>
              </a:rPr>
              <a:t>}</a:t>
            </a:r>
          </a:p>
        </p:txBody>
      </p:sp>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984015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cs typeface="+mn-cs"/>
              </a:rPr>
              <a:t>רקורסיה</a:t>
            </a:r>
            <a:endParaRPr lang="he-IL" dirty="0">
              <a:cs typeface="+mn-cs"/>
            </a:endParaRPr>
          </a:p>
        </p:txBody>
      </p:sp>
      <p:sp>
        <p:nvSpPr>
          <p:cNvPr id="3" name="Text Box 11"/>
          <p:cNvSpPr txBox="1">
            <a:spLocks noChangeArrowheads="1"/>
          </p:cNvSpPr>
          <p:nvPr/>
        </p:nvSpPr>
        <p:spPr bwMode="auto">
          <a:xfrm>
            <a:off x="611560" y="1700808"/>
            <a:ext cx="8209359" cy="2382191"/>
          </a:xfrm>
          <a:prstGeom prst="rect">
            <a:avLst/>
          </a:prstGeom>
          <a:noFill/>
          <a:ln w="9525">
            <a:noFill/>
            <a:miter lim="800000"/>
            <a:headEnd/>
            <a:tailEnd/>
          </a:ln>
          <a:effectLst/>
        </p:spPr>
        <p:txBody>
          <a:bodyPr wrap="square">
            <a:spAutoFit/>
          </a:bodyPr>
          <a:lstStyle/>
          <a:p>
            <a:pPr marL="355600" indent="-355600" algn="r" rtl="1">
              <a:spcBef>
                <a:spcPct val="60000"/>
              </a:spcBef>
            </a:pPr>
            <a:r>
              <a:rPr lang="he-IL" sz="2400" dirty="0" smtClean="0">
                <a:latin typeface="Times New Roman" pitchFamily="18" charset="0"/>
                <a:cs typeface="Times New Roman" pitchFamily="18" charset="0"/>
              </a:rPr>
              <a:t>כדי לפתור בעיה באופן רקורסיבי ננסה לענות על השאלות:</a:t>
            </a:r>
          </a:p>
          <a:p>
            <a:pPr marL="355600" indent="-355600" algn="r" rtl="1">
              <a:spcBef>
                <a:spcPct val="60000"/>
              </a:spcBef>
              <a:buFont typeface="Arial" panose="020B0604020202020204" pitchFamily="34" charset="0"/>
              <a:buChar char="•"/>
            </a:pPr>
            <a:r>
              <a:rPr lang="he-IL" sz="2400" dirty="0" smtClean="0">
                <a:latin typeface="Times New Roman" pitchFamily="18" charset="0"/>
                <a:cs typeface="Times New Roman" pitchFamily="18" charset="0"/>
              </a:rPr>
              <a:t>אילו היה לנו פתרון עבור הבעיה על קלט "קטן" יותר (למשל, אם הקלט הוא מספר – מספר קטן יותר, אם הקלט הוא מערך – מערך קטן יותר), איך היינו יכולים לבנות פתרון עבור הקלט הנוכחי?</a:t>
            </a:r>
          </a:p>
          <a:p>
            <a:pPr marL="342900" indent="-342900" algn="r" rtl="1">
              <a:spcBef>
                <a:spcPct val="60000"/>
              </a:spcBef>
              <a:buFont typeface="Arial" panose="020B0604020202020204" pitchFamily="34" charset="0"/>
              <a:buChar char="•"/>
            </a:pPr>
            <a:r>
              <a:rPr lang="he-IL" sz="2400" dirty="0" smtClean="0">
                <a:latin typeface="Times New Roman" pitchFamily="18" charset="0"/>
                <a:cs typeface="Times New Roman" pitchFamily="18" charset="0"/>
              </a:rPr>
              <a:t>עבור איזה קלט כבר לא צריך לפרק את הבעיה?</a:t>
            </a:r>
            <a:endParaRPr lang="he-IL"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499923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cs typeface="+mn-cs"/>
              </a:rPr>
              <a:t>רקורסיה</a:t>
            </a:r>
            <a:endParaRPr lang="he-IL" dirty="0">
              <a:cs typeface="+mn-cs"/>
            </a:endParaRPr>
          </a:p>
        </p:txBody>
      </p:sp>
      <p:sp>
        <p:nvSpPr>
          <p:cNvPr id="9" name="Text Box 3"/>
          <p:cNvSpPr txBox="1">
            <a:spLocks noChangeArrowheads="1"/>
          </p:cNvSpPr>
          <p:nvPr/>
        </p:nvSpPr>
        <p:spPr bwMode="auto">
          <a:xfrm>
            <a:off x="885225" y="1628799"/>
            <a:ext cx="7632700" cy="2529923"/>
          </a:xfrm>
          <a:prstGeom prst="rect">
            <a:avLst/>
          </a:prstGeom>
          <a:noFill/>
          <a:ln w="9525">
            <a:noFill/>
            <a:miter lim="800000"/>
            <a:headEnd/>
            <a:tailEnd/>
          </a:ln>
          <a:effectLst/>
        </p:spPr>
        <p:txBody>
          <a:bodyPr>
            <a:spAutoFit/>
          </a:bodyPr>
          <a:lstStyle/>
          <a:p>
            <a:pPr marL="355600" indent="-355600" algn="r" rtl="1">
              <a:spcBef>
                <a:spcPct val="50000"/>
              </a:spcBef>
            </a:pPr>
            <a:r>
              <a:rPr lang="he-IL" sz="2400" dirty="0">
                <a:latin typeface="Times New Roman" pitchFamily="18" charset="0"/>
                <a:cs typeface="Times New Roman" pitchFamily="18" charset="0"/>
              </a:rPr>
              <a:t>אלגוריתם רקורסיבי מורכב משני אלמנטים:</a:t>
            </a:r>
          </a:p>
          <a:p>
            <a:pPr marL="355600" indent="-355600">
              <a:spcBef>
                <a:spcPct val="30000"/>
              </a:spcBef>
              <a:buFont typeface="Arial" charset="0"/>
              <a:buChar char="-"/>
            </a:pPr>
            <a:r>
              <a:rPr lang="he-IL" sz="2400" u="sng" dirty="0">
                <a:latin typeface="Times New Roman" pitchFamily="18" charset="0"/>
                <a:cs typeface="Times New Roman" pitchFamily="18" charset="0"/>
              </a:rPr>
              <a:t>מקרה הבסיס</a:t>
            </a:r>
            <a:r>
              <a:rPr lang="he-IL" sz="2400" dirty="0">
                <a:latin typeface="Times New Roman" pitchFamily="18" charset="0"/>
                <a:cs typeface="Times New Roman" pitchFamily="18" charset="0"/>
              </a:rPr>
              <a:t>: זהו המקרה בקצה השרשרת הרקורסיבית בו הפתרון לבעיה כבר ידוע ואין צורך לפרק את הבעיה לתתי-בעיות</a:t>
            </a:r>
            <a:r>
              <a:rPr lang="he-IL" sz="2400" dirty="0" smtClean="0">
                <a:latin typeface="Times New Roman" pitchFamily="18" charset="0"/>
                <a:cs typeface="Times New Roman" pitchFamily="18" charset="0"/>
              </a:rPr>
              <a:t>.</a:t>
            </a:r>
            <a:endParaRPr lang="he-IL" sz="2400" u="sng" dirty="0" smtClean="0">
              <a:latin typeface="Times New Roman" pitchFamily="18" charset="0"/>
              <a:cs typeface="Times New Roman" pitchFamily="18" charset="0"/>
            </a:endParaRPr>
          </a:p>
          <a:p>
            <a:pPr marL="355600" indent="-355600" algn="r" rtl="1">
              <a:spcBef>
                <a:spcPct val="30000"/>
              </a:spcBef>
              <a:buFont typeface="Arial" charset="0"/>
              <a:buChar char="-"/>
            </a:pPr>
            <a:r>
              <a:rPr lang="he-IL" sz="2400" u="sng" dirty="0" smtClean="0">
                <a:latin typeface="Times New Roman" pitchFamily="18" charset="0"/>
                <a:cs typeface="Times New Roman" pitchFamily="18" charset="0"/>
              </a:rPr>
              <a:t>צעד </a:t>
            </a:r>
            <a:r>
              <a:rPr lang="he-IL" sz="2400" u="sng" dirty="0">
                <a:latin typeface="Times New Roman" pitchFamily="18" charset="0"/>
                <a:cs typeface="Times New Roman" pitchFamily="18" charset="0"/>
              </a:rPr>
              <a:t>המעבר</a:t>
            </a:r>
            <a:r>
              <a:rPr lang="he-IL" sz="2400" dirty="0">
                <a:latin typeface="Times New Roman" pitchFamily="18" charset="0"/>
                <a:cs typeface="Times New Roman" pitchFamily="18" charset="0"/>
              </a:rPr>
              <a:t>: זהו האופן בו מפרקים את הבעיה הנתונה לתתי-בעיות זהות אך פשוטות יותר, ולאחר מכן </a:t>
            </a:r>
            <a:r>
              <a:rPr lang="he-IL" sz="2400" dirty="0" smtClean="0">
                <a:latin typeface="Times New Roman" pitchFamily="18" charset="0"/>
                <a:cs typeface="Times New Roman" pitchFamily="18" charset="0"/>
              </a:rPr>
              <a:t>בונים מהפתרונות </a:t>
            </a:r>
            <a:r>
              <a:rPr lang="he-IL" sz="2400" dirty="0">
                <a:latin typeface="Times New Roman" pitchFamily="18" charset="0"/>
                <a:cs typeface="Times New Roman" pitchFamily="18" charset="0"/>
              </a:rPr>
              <a:t>שלהן </a:t>
            </a:r>
            <a:r>
              <a:rPr lang="he-IL" sz="2400" dirty="0" smtClean="0">
                <a:latin typeface="Times New Roman" pitchFamily="18" charset="0"/>
                <a:cs typeface="Times New Roman" pitchFamily="18" charset="0"/>
              </a:rPr>
              <a:t>את הפתרון של </a:t>
            </a:r>
            <a:r>
              <a:rPr lang="he-IL" sz="2400" dirty="0">
                <a:latin typeface="Times New Roman" pitchFamily="18" charset="0"/>
                <a:cs typeface="Times New Roman" pitchFamily="18" charset="0"/>
              </a:rPr>
              <a:t>הבעיה המקורית</a:t>
            </a:r>
            <a:r>
              <a:rPr lang="he-IL" sz="2400" dirty="0" smtClean="0">
                <a:latin typeface="Times New Roman" pitchFamily="18" charset="0"/>
                <a:cs typeface="Times New Roman" pitchFamily="18" charset="0"/>
              </a:rPr>
              <a:t>.</a:t>
            </a:r>
            <a:endParaRPr lang="he-IL" sz="2400" dirty="0">
              <a:latin typeface="Times New Roman" pitchFamily="18" charset="0"/>
              <a:cs typeface="Times New Roman" pitchFamily="18" charset="0"/>
            </a:endParaRPr>
          </a:p>
        </p:txBody>
      </p:sp>
      <p:sp>
        <p:nvSpPr>
          <p:cNvPr id="11" name="AutoShape 6"/>
          <p:cNvSpPr>
            <a:spLocks/>
          </p:cNvSpPr>
          <p:nvPr/>
        </p:nvSpPr>
        <p:spPr bwMode="auto">
          <a:xfrm>
            <a:off x="1331640" y="4046797"/>
            <a:ext cx="3024336" cy="646171"/>
          </a:xfrm>
          <a:prstGeom prst="borderCallout2">
            <a:avLst>
              <a:gd name="adj1" fmla="val -1376"/>
              <a:gd name="adj2" fmla="val 47650"/>
              <a:gd name="adj3" fmla="val -39793"/>
              <a:gd name="adj4" fmla="val 105084"/>
              <a:gd name="adj5" fmla="val -113405"/>
              <a:gd name="adj6" fmla="val 108064"/>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lvl="1" algn="r" rtl="1"/>
            <a:r>
              <a:rPr lang="he-IL" dirty="0" smtClean="0"/>
              <a:t>כאן מתבצעות הקריאות הרקורסיביות</a:t>
            </a:r>
            <a:endParaRPr lang="en-US" dirty="0"/>
          </a:p>
        </p:txBody>
      </p:sp>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346242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2"/>
          </p:nvPr>
        </p:nvSpPr>
        <p:spPr>
          <a:noFill/>
        </p:spPr>
        <p:txBody>
          <a:bodyPr/>
          <a:lstStyle/>
          <a:p>
            <a:fld id="{DB2954F7-D64A-49E0-B3C8-BA0F20BFBAAC}" type="slidenum">
              <a:rPr lang="ar-SA" smtClean="0"/>
              <a:pPr/>
              <a:t>14</a:t>
            </a:fld>
            <a:endParaRPr lang="en-US" smtClean="0"/>
          </a:p>
        </p:txBody>
      </p:sp>
      <p:sp>
        <p:nvSpPr>
          <p:cNvPr id="11269" name="Rectangle 2"/>
          <p:cNvSpPr>
            <a:spLocks noGrp="1" noChangeArrowheads="1"/>
          </p:cNvSpPr>
          <p:nvPr>
            <p:ph type="title"/>
          </p:nvPr>
        </p:nvSpPr>
        <p:spPr/>
        <p:txBody>
          <a:bodyPr/>
          <a:lstStyle/>
          <a:p>
            <a:pPr eaLnBrk="1" hangingPunct="1"/>
            <a:r>
              <a:rPr lang="he-IL" dirty="0">
                <a:solidFill>
                  <a:schemeClr val="tx2">
                    <a:lumMod val="60000"/>
                    <a:lumOff val="40000"/>
                  </a:schemeClr>
                </a:solidFill>
                <a:latin typeface="Tahoma" pitchFamily="34" charset="0"/>
              </a:rPr>
              <a:t>גישה כללית לפתרון רקורסיבי</a:t>
            </a:r>
            <a:endParaRPr lang="en-US" dirty="0">
              <a:solidFill>
                <a:schemeClr val="tx2">
                  <a:lumMod val="60000"/>
                  <a:lumOff val="40000"/>
                </a:schemeClr>
              </a:solidFill>
              <a:latin typeface="Tahoma" pitchFamily="34" charset="0"/>
            </a:endParaRPr>
          </a:p>
        </p:txBody>
      </p:sp>
      <p:sp>
        <p:nvSpPr>
          <p:cNvPr id="11270" name="Rectangle 3"/>
          <p:cNvSpPr>
            <a:spLocks noGrp="1" noChangeArrowheads="1"/>
          </p:cNvSpPr>
          <p:nvPr>
            <p:ph type="body" idx="1"/>
          </p:nvPr>
        </p:nvSpPr>
        <p:spPr>
          <a:xfrm>
            <a:off x="323528" y="1981200"/>
            <a:ext cx="8496944" cy="4114800"/>
          </a:xfrm>
        </p:spPr>
        <p:txBody>
          <a:bodyPr>
            <a:normAutofit/>
          </a:bodyPr>
          <a:lstStyle/>
          <a:p>
            <a:pPr marL="457200" indent="-457200" algn="r" rtl="1" eaLnBrk="1" hangingPunct="1"/>
            <a:r>
              <a:rPr lang="he-IL" dirty="0" smtClean="0">
                <a:latin typeface="Arial" pitchFamily="34" charset="0"/>
                <a:cs typeface="Arial" pitchFamily="34" charset="0"/>
              </a:rPr>
              <a:t>בהינתן בעיה שרוצים לפתור:</a:t>
            </a:r>
          </a:p>
          <a:p>
            <a:pPr marL="876300" lvl="1" indent="-419100" algn="r" rtl="1" eaLnBrk="1" hangingPunct="1">
              <a:buFontTx/>
              <a:buAutoNum type="arabicPeriod"/>
            </a:pPr>
            <a:r>
              <a:rPr lang="he-IL" dirty="0" smtClean="0">
                <a:latin typeface="Arial" pitchFamily="34" charset="0"/>
                <a:cs typeface="Arial" pitchFamily="34" charset="0"/>
              </a:rPr>
              <a:t>מצא דרך להקטין את הבעיה.</a:t>
            </a:r>
          </a:p>
          <a:p>
            <a:pPr marL="876300" lvl="1" indent="-419100" algn="r" rtl="1" eaLnBrk="1" hangingPunct="1">
              <a:buFontTx/>
              <a:buAutoNum type="arabicPeriod"/>
            </a:pPr>
            <a:r>
              <a:rPr lang="he-IL" dirty="0" smtClean="0">
                <a:latin typeface="Arial" pitchFamily="34" charset="0"/>
                <a:cs typeface="Arial" pitchFamily="34" charset="0"/>
              </a:rPr>
              <a:t>הנח שהפונקציה יודעת לפתור את הבעיה המוקטנת.</a:t>
            </a:r>
          </a:p>
          <a:p>
            <a:pPr marL="876300" lvl="1" indent="-419100" algn="r" rtl="1" eaLnBrk="1" hangingPunct="1">
              <a:buFontTx/>
              <a:buAutoNum type="arabicPeriod"/>
            </a:pPr>
            <a:r>
              <a:rPr lang="he-IL" dirty="0" smtClean="0">
                <a:latin typeface="Arial" pitchFamily="34" charset="0"/>
                <a:cs typeface="Arial" pitchFamily="34" charset="0"/>
              </a:rPr>
              <a:t>ומצא דרך לפתור את הבעיה הגדולה ע"י שימוש בפתרון של הבעיה המוקטנת – זה יהיה הצעד של הרקורסיה.</a:t>
            </a:r>
          </a:p>
          <a:p>
            <a:pPr marL="876300" lvl="1" indent="-419100" algn="r" rtl="1" eaLnBrk="1" hangingPunct="1">
              <a:buFontTx/>
              <a:buAutoNum type="arabicPeriod"/>
            </a:pPr>
            <a:r>
              <a:rPr lang="he-IL" dirty="0" smtClean="0">
                <a:latin typeface="Arial" pitchFamily="34" charset="0"/>
                <a:cs typeface="Arial" pitchFamily="34" charset="0"/>
              </a:rPr>
              <a:t>מצא מהי הבעיה המוקטנת שאנחנו יודעים את הפתרון שלה – זה יהיה תנאי העצירה.</a:t>
            </a:r>
          </a:p>
          <a:p>
            <a:pPr marL="457200" indent="-457200" algn="r" rtl="1" eaLnBrk="1" hangingPunct="1"/>
            <a:endParaRPr lang="en-US" dirty="0" smtClean="0">
              <a:latin typeface="Arial" pitchFamily="34" charset="0"/>
              <a:cs typeface="Arial" pitchFamily="34" charset="0"/>
            </a:endParaRPr>
          </a:p>
        </p:txBody>
      </p:sp>
      <p:sp>
        <p:nvSpPr>
          <p:cNvPr id="8"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
        <p:nvSpPr>
          <p:cNvPr id="9" name="Line Callout 1 8"/>
          <p:cNvSpPr/>
          <p:nvPr/>
        </p:nvSpPr>
        <p:spPr>
          <a:xfrm>
            <a:off x="295244" y="1866888"/>
            <a:ext cx="3214710" cy="857256"/>
          </a:xfrm>
          <a:prstGeom prst="borderCallout1">
            <a:avLst>
              <a:gd name="adj1" fmla="val 102604"/>
              <a:gd name="adj2" fmla="val 33691"/>
              <a:gd name="adj3" fmla="val 158139"/>
              <a:gd name="adj4" fmla="val 64948"/>
            </a:avLst>
          </a:prstGeom>
          <a:solidFill>
            <a:schemeClr val="accent1">
              <a:lumMod val="75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rtl="1"/>
            <a:r>
              <a:rPr lang="he-IL" sz="2000" dirty="0" smtClean="0"/>
              <a:t>צורת מחשבה, כדי שנדע איזה חישובים לעשות בהינתן </a:t>
            </a:r>
            <a:r>
              <a:rPr lang="he-IL" sz="2000" dirty="0" err="1" smtClean="0"/>
              <a:t>פיתרון</a:t>
            </a:r>
            <a:r>
              <a:rPr lang="he-IL" sz="2000" dirty="0" smtClean="0"/>
              <a:t> לבעיה קטנה יותר</a:t>
            </a:r>
            <a:endParaRPr lang="en-US" sz="2000" dirty="0"/>
          </a:p>
        </p:txBody>
      </p:sp>
    </p:spTree>
    <p:extLst>
      <p:ext uri="{BB962C8B-B14F-4D97-AF65-F5344CB8AC3E}">
        <p14:creationId xmlns:p14="http://schemas.microsoft.com/office/powerpoint/2010/main" val="24142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uild="p"/>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8960D140-8CAE-44B2-B625-B38CFE9BCF74}" type="slidenum">
              <a:rPr lang="ar-SA"/>
              <a:pPr>
                <a:defRPr/>
              </a:pPr>
              <a:t>15</a:t>
            </a:fld>
            <a:endParaRPr lang="en-US"/>
          </a:p>
        </p:txBody>
      </p:sp>
      <p:sp>
        <p:nvSpPr>
          <p:cNvPr id="14340" name="Rectangle 2"/>
          <p:cNvSpPr>
            <a:spLocks noGrp="1" noChangeArrowheads="1"/>
          </p:cNvSpPr>
          <p:nvPr>
            <p:ph type="title"/>
          </p:nvPr>
        </p:nvSpPr>
        <p:spPr>
          <a:xfrm>
            <a:off x="685800" y="269875"/>
            <a:ext cx="7772400" cy="1143000"/>
          </a:xfrm>
        </p:spPr>
        <p:txBody>
          <a:bodyPr/>
          <a:lstStyle/>
          <a:p>
            <a:pPr rtl="1" eaLnBrk="1" hangingPunct="1"/>
            <a:r>
              <a:rPr lang="he-IL" dirty="0" smtClean="0">
                <a:solidFill>
                  <a:schemeClr val="tx2">
                    <a:lumMod val="60000"/>
                    <a:lumOff val="40000"/>
                  </a:schemeClr>
                </a:solidFill>
                <a:latin typeface="Tahoma" pitchFamily="34" charset="0"/>
              </a:rPr>
              <a:t>תרגיל 2</a:t>
            </a:r>
            <a:endParaRPr lang="en-US" dirty="0" smtClean="0">
              <a:solidFill>
                <a:schemeClr val="tx2">
                  <a:lumMod val="60000"/>
                  <a:lumOff val="40000"/>
                </a:schemeClr>
              </a:solidFill>
              <a:latin typeface="Tahoma" pitchFamily="34" charset="0"/>
            </a:endParaRPr>
          </a:p>
        </p:txBody>
      </p:sp>
      <p:sp>
        <p:nvSpPr>
          <p:cNvPr id="819204" name="Text Box 4"/>
          <p:cNvSpPr txBox="1">
            <a:spLocks noChangeArrowheads="1"/>
          </p:cNvSpPr>
          <p:nvPr/>
        </p:nvSpPr>
        <p:spPr bwMode="auto">
          <a:xfrm>
            <a:off x="755650" y="1350963"/>
            <a:ext cx="7775575" cy="2788456"/>
          </a:xfrm>
          <a:prstGeom prst="rect">
            <a:avLst/>
          </a:prstGeom>
          <a:noFill/>
          <a:ln w="9525">
            <a:noFill/>
            <a:miter lim="800000"/>
            <a:headEnd/>
            <a:tailEnd/>
          </a:ln>
          <a:effectLst/>
        </p:spPr>
        <p:txBody>
          <a:bodyPr>
            <a:spAutoFit/>
          </a:bodyPr>
          <a:lstStyle/>
          <a:p>
            <a:pPr marL="457200" indent="-457200" algn="r" rtl="1">
              <a:spcBef>
                <a:spcPct val="50000"/>
              </a:spcBef>
              <a:buFont typeface="Arial" charset="0"/>
              <a:buChar char="•"/>
            </a:pPr>
            <a:r>
              <a:rPr lang="he-IL" sz="2400" dirty="0" smtClean="0">
                <a:latin typeface="Times New Roman" pitchFamily="18" charset="0"/>
                <a:cs typeface="Times New Roman" pitchFamily="18" charset="0"/>
              </a:rPr>
              <a:t>כתבו פונקציה רקורסיבית שמציירת </a:t>
            </a:r>
            <a:r>
              <a:rPr lang="he-IL" sz="2400" dirty="0">
                <a:latin typeface="Times New Roman" pitchFamily="18" charset="0"/>
                <a:cs typeface="Times New Roman" pitchFamily="18" charset="0"/>
              </a:rPr>
              <a:t>משולש בגובה </a:t>
            </a:r>
            <a:r>
              <a:rPr lang="en-US" sz="2400" b="1" dirty="0">
                <a:latin typeface="Courier New" pitchFamily="49" charset="0"/>
              </a:rPr>
              <a:t>n</a:t>
            </a:r>
            <a:r>
              <a:rPr lang="he-IL" sz="2400" dirty="0">
                <a:latin typeface="Times New Roman" pitchFamily="18" charset="0"/>
                <a:cs typeface="Times New Roman" pitchFamily="18" charset="0"/>
              </a:rPr>
              <a:t> שורות:</a:t>
            </a:r>
          </a:p>
          <a:p>
            <a:pPr marL="515938" lvl="1" algn="r" rtl="1">
              <a:spcBef>
                <a:spcPct val="30000"/>
              </a:spcBef>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he-IL" sz="2400" dirty="0" smtClean="0">
                <a:latin typeface="Times New Roman" pitchFamily="18" charset="0"/>
                <a:cs typeface="Times New Roman" pitchFamily="18" charset="0"/>
              </a:rPr>
              <a:t>אילו ידענו להדפיס משולש </a:t>
            </a:r>
            <a:r>
              <a:rPr lang="he-IL" sz="2400" dirty="0">
                <a:latin typeface="Times New Roman" pitchFamily="18" charset="0"/>
                <a:cs typeface="Times New Roman" pitchFamily="18" charset="0"/>
              </a:rPr>
              <a:t>בגובה </a:t>
            </a:r>
            <a:r>
              <a:rPr lang="en-US" sz="2400" b="1" dirty="0" smtClean="0">
                <a:latin typeface="Courier New" pitchFamily="49" charset="0"/>
              </a:rPr>
              <a:t>n-1</a:t>
            </a:r>
            <a:r>
              <a:rPr lang="he-IL" sz="2400" dirty="0" smtClean="0">
                <a:latin typeface="Times New Roman" pitchFamily="18" charset="0"/>
                <a:cs typeface="Times New Roman" pitchFamily="18" charset="0"/>
              </a:rPr>
              <a:t>,</a:t>
            </a:r>
            <a:r>
              <a:rPr lang="he-IL" sz="2400" dirty="0">
                <a:latin typeface="Times New Roman" pitchFamily="18" charset="0"/>
                <a:cs typeface="Times New Roman" pitchFamily="18" charset="0"/>
              </a:rPr>
              <a:t> </a:t>
            </a:r>
            <a:r>
              <a:rPr lang="he-IL" sz="2400" dirty="0" smtClean="0">
                <a:latin typeface="Times New Roman" pitchFamily="18" charset="0"/>
                <a:cs typeface="Times New Roman" pitchFamily="18" charset="0"/>
              </a:rPr>
              <a:t>איך יכולנו להשלים את הפתרון לקלט  </a:t>
            </a:r>
            <a:r>
              <a:rPr lang="en-US" sz="2400" b="1" dirty="0" smtClean="0">
                <a:latin typeface="Courier New" pitchFamily="49" charset="0"/>
              </a:rPr>
              <a:t>n</a:t>
            </a:r>
            <a:r>
              <a:rPr lang="he-IL" sz="2400" dirty="0" smtClean="0">
                <a:latin typeface="Times New Roman" pitchFamily="18" charset="0"/>
                <a:cs typeface="Times New Roman" pitchFamily="18" charset="0"/>
              </a:rPr>
              <a:t>?</a:t>
            </a:r>
            <a:endParaRPr lang="he-IL" dirty="0">
              <a:latin typeface="Times New Roman" pitchFamily="18" charset="0"/>
              <a:cs typeface="Times New Roman" pitchFamily="18" charset="0"/>
            </a:endParaRPr>
          </a:p>
        </p:txBody>
      </p:sp>
      <p:sp>
        <p:nvSpPr>
          <p:cNvPr id="14343" name="Text Box 5"/>
          <p:cNvSpPr txBox="1">
            <a:spLocks noChangeArrowheads="1"/>
          </p:cNvSpPr>
          <p:nvPr/>
        </p:nvSpPr>
        <p:spPr bwMode="auto">
          <a:xfrm>
            <a:off x="827683" y="1575436"/>
            <a:ext cx="2016125" cy="1470403"/>
          </a:xfrm>
          <a:prstGeom prst="rect">
            <a:avLst/>
          </a:prstGeom>
          <a:noFill/>
          <a:ln w="9525">
            <a:noFill/>
            <a:miter lim="800000"/>
            <a:headEnd/>
            <a:tailEnd/>
          </a:ln>
          <a:effectLst/>
        </p:spPr>
        <p:txBody>
          <a:bodyPr>
            <a:spAutoFit/>
          </a:bodyPr>
          <a:lstStyle/>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p:txBody>
      </p:sp>
      <p:sp>
        <p:nvSpPr>
          <p:cNvPr id="8"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5232853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cs typeface="+mn-cs"/>
              </a:rPr>
              <a:t>תרגיל 2: פתרון</a:t>
            </a:r>
            <a:endParaRPr lang="he-IL" dirty="0">
              <a:cs typeface="+mn-cs"/>
            </a:endParaRPr>
          </a:p>
        </p:txBody>
      </p:sp>
      <p:sp>
        <p:nvSpPr>
          <p:cNvPr id="3" name="Text Box 3"/>
          <p:cNvSpPr txBox="1">
            <a:spLocks noChangeArrowheads="1"/>
          </p:cNvSpPr>
          <p:nvPr/>
        </p:nvSpPr>
        <p:spPr bwMode="auto">
          <a:xfrm>
            <a:off x="1115616" y="3356992"/>
            <a:ext cx="6553200" cy="26130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itchFamily="49" charset="0"/>
              </a:rPr>
              <a:t>void </a:t>
            </a:r>
            <a:r>
              <a:rPr lang="en-US" sz="2000" b="1" dirty="0" err="1">
                <a:latin typeface="Courier New" pitchFamily="49" charset="0"/>
              </a:rPr>
              <a:t>draw_triangle</a:t>
            </a:r>
            <a:r>
              <a:rPr lang="en-US" sz="2000" b="1" dirty="0">
                <a:latin typeface="Courier New" pitchFamily="49" charset="0"/>
              </a:rPr>
              <a:t>(</a:t>
            </a:r>
            <a:r>
              <a:rPr lang="en-US" sz="2000" b="1" dirty="0" err="1">
                <a:latin typeface="Courier New" pitchFamily="49" charset="0"/>
              </a:rPr>
              <a:t>int</a:t>
            </a:r>
            <a:r>
              <a:rPr lang="en-US" sz="2000" b="1" dirty="0">
                <a:latin typeface="Courier New" pitchFamily="49" charset="0"/>
              </a:rPr>
              <a:t> n)</a:t>
            </a:r>
          </a:p>
          <a:p>
            <a:pPr algn="l" rtl="0"/>
            <a:r>
              <a:rPr lang="en-US" sz="2000" b="1" dirty="0">
                <a:latin typeface="Courier New" pitchFamily="49" charset="0"/>
              </a:rPr>
              <a:t>{</a:t>
            </a:r>
          </a:p>
          <a:p>
            <a:pPr algn="l" rtl="0"/>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a:t>
            </a:r>
          </a:p>
          <a:p>
            <a:pPr algn="l" rtl="0"/>
            <a:r>
              <a:rPr lang="en-US" sz="2000" b="1" dirty="0">
                <a:latin typeface="Courier New" pitchFamily="49" charset="0"/>
              </a:rPr>
              <a:t>  if (n &lt;= 0) return;</a:t>
            </a:r>
          </a:p>
          <a:p>
            <a:pPr algn="l" rtl="0"/>
            <a:r>
              <a:rPr lang="en-US" sz="2000" b="1" dirty="0">
                <a:latin typeface="Courier New" pitchFamily="49" charset="0"/>
              </a:rPr>
              <a:t>  </a:t>
            </a:r>
            <a:r>
              <a:rPr lang="en-US" sz="2000" b="1" dirty="0" err="1">
                <a:solidFill>
                  <a:srgbClr val="337E00"/>
                </a:solidFill>
                <a:latin typeface="Courier New" pitchFamily="49" charset="0"/>
              </a:rPr>
              <a:t>draw_triangle</a:t>
            </a:r>
            <a:r>
              <a:rPr lang="en-US" sz="2000" b="1" dirty="0">
                <a:solidFill>
                  <a:srgbClr val="337E00"/>
                </a:solidFill>
                <a:latin typeface="Courier New" pitchFamily="49" charset="0"/>
              </a:rPr>
              <a:t>(n-1);</a:t>
            </a:r>
          </a:p>
          <a:p>
            <a:pPr algn="l" rtl="0"/>
            <a:r>
              <a:rPr lang="en-US" sz="2000" b="1" dirty="0">
                <a:latin typeface="Courier New" pitchFamily="49" charset="0"/>
              </a:rPr>
              <a:t>  for (</a:t>
            </a:r>
            <a:r>
              <a:rPr lang="en-US" sz="2000" b="1" dirty="0" err="1">
                <a:latin typeface="Courier New" pitchFamily="49" charset="0"/>
              </a:rPr>
              <a:t>i</a:t>
            </a:r>
            <a:r>
              <a:rPr lang="en-US" sz="2000" b="1" dirty="0">
                <a:latin typeface="Courier New" pitchFamily="49" charset="0"/>
              </a:rPr>
              <a:t>=0; </a:t>
            </a:r>
            <a:r>
              <a:rPr lang="en-US" sz="2000" b="1" dirty="0" err="1">
                <a:latin typeface="Courier New" pitchFamily="49" charset="0"/>
              </a:rPr>
              <a:t>i</a:t>
            </a:r>
            <a:r>
              <a:rPr lang="en-US" sz="2000" b="1" dirty="0">
                <a:latin typeface="Courier New" pitchFamily="49" charset="0"/>
              </a:rPr>
              <a:t>&lt;n; ++</a:t>
            </a:r>
            <a:r>
              <a:rPr lang="en-US" sz="2000" b="1" dirty="0" err="1">
                <a:latin typeface="Courier New" pitchFamily="49" charset="0"/>
              </a:rPr>
              <a:t>i</a:t>
            </a:r>
            <a:r>
              <a:rPr lang="en-US" sz="2000" b="1" dirty="0">
                <a:latin typeface="Courier New" pitchFamily="49" charset="0"/>
              </a:rPr>
              <a:t>) </a:t>
            </a:r>
            <a:r>
              <a:rPr lang="en-US" sz="2000" b="1" dirty="0" err="1">
                <a:latin typeface="Courier New" pitchFamily="49" charset="0"/>
              </a:rPr>
              <a:t>putchar</a:t>
            </a:r>
            <a:r>
              <a:rPr lang="en-US" sz="2000" b="1" dirty="0">
                <a:latin typeface="Courier New" pitchFamily="49" charset="0"/>
              </a:rPr>
              <a:t>('*');</a:t>
            </a:r>
          </a:p>
          <a:p>
            <a:pPr algn="l" rtl="0"/>
            <a:r>
              <a:rPr lang="en-US" sz="2000" b="1" dirty="0">
                <a:latin typeface="Courier New" pitchFamily="49" charset="0"/>
              </a:rPr>
              <a:t>  </a:t>
            </a:r>
            <a:r>
              <a:rPr lang="en-US" sz="2000" b="1" dirty="0" err="1">
                <a:latin typeface="Courier New" pitchFamily="49" charset="0"/>
              </a:rPr>
              <a:t>putchar</a:t>
            </a:r>
            <a:r>
              <a:rPr lang="en-US" sz="2000" b="1" dirty="0">
                <a:latin typeface="Courier New" pitchFamily="49" charset="0"/>
              </a:rPr>
              <a:t>('\n');</a:t>
            </a:r>
          </a:p>
          <a:p>
            <a:pPr algn="l" rtl="0"/>
            <a:r>
              <a:rPr lang="en-US" sz="2000" b="1" dirty="0">
                <a:latin typeface="Courier New" pitchFamily="49" charset="0"/>
              </a:rPr>
              <a:t>}</a:t>
            </a:r>
          </a:p>
        </p:txBody>
      </p:sp>
      <p:sp>
        <p:nvSpPr>
          <p:cNvPr id="4" name="Rectangle 3"/>
          <p:cNvSpPr/>
          <p:nvPr/>
        </p:nvSpPr>
        <p:spPr>
          <a:xfrm>
            <a:off x="1331640" y="1986923"/>
            <a:ext cx="7214160" cy="867930"/>
          </a:xfrm>
          <a:prstGeom prst="rect">
            <a:avLst/>
          </a:prstGeom>
        </p:spPr>
        <p:txBody>
          <a:bodyPr wrap="square">
            <a:spAutoFit/>
          </a:bodyPr>
          <a:lstStyle/>
          <a:p>
            <a:pPr marL="973138" lvl="1" indent="-457200">
              <a:spcBef>
                <a:spcPct val="30000"/>
              </a:spcBef>
              <a:buFont typeface="Arial" charset="0"/>
              <a:buAutoNum type="arabicPeriod"/>
            </a:pPr>
            <a:r>
              <a:rPr lang="he-IL" sz="2400" dirty="0" smtClean="0">
                <a:latin typeface="Times New Roman" pitchFamily="18" charset="0"/>
                <a:cs typeface="Times New Roman" pitchFamily="18" charset="0"/>
              </a:rPr>
              <a:t>הדפס משולש בגובה </a:t>
            </a:r>
            <a:r>
              <a:rPr lang="en-US" sz="2400" b="1" dirty="0" smtClean="0">
                <a:latin typeface="Courier New" pitchFamily="49" charset="0"/>
              </a:rPr>
              <a:t>n-1</a:t>
            </a:r>
            <a:r>
              <a:rPr lang="he-IL" sz="2400" dirty="0" smtClean="0">
                <a:latin typeface="Times New Roman" pitchFamily="18" charset="0"/>
                <a:cs typeface="Times New Roman" pitchFamily="18" charset="0"/>
              </a:rPr>
              <a:t>. זו הקריאה הרקורסיבית.</a:t>
            </a:r>
          </a:p>
          <a:p>
            <a:pPr marL="973138" lvl="1" indent="-457200">
              <a:spcBef>
                <a:spcPct val="10000"/>
              </a:spcBef>
              <a:buFont typeface="Arial" charset="0"/>
              <a:buAutoNum type="arabicPeriod"/>
            </a:pPr>
            <a:r>
              <a:rPr lang="he-IL" sz="2400" dirty="0" smtClean="0">
                <a:latin typeface="Times New Roman" pitchFamily="18" charset="0"/>
                <a:cs typeface="Times New Roman" pitchFamily="18" charset="0"/>
              </a:rPr>
              <a:t>הוסף שורת כוכביות באורך </a:t>
            </a:r>
            <a:r>
              <a:rPr lang="en-US" sz="2400" b="1" dirty="0" smtClean="0">
                <a:latin typeface="Courier New" pitchFamily="49" charset="0"/>
              </a:rPr>
              <a:t>n</a:t>
            </a:r>
            <a:r>
              <a:rPr lang="he-IL" sz="2400" dirty="0" smtClean="0">
                <a:latin typeface="Times New Roman" pitchFamily="18" charset="0"/>
                <a:cs typeface="Times New Roman" pitchFamily="18" charset="0"/>
              </a:rPr>
              <a:t>. </a:t>
            </a:r>
            <a:endParaRPr lang="he-IL"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15380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91343001-B891-43EA-AC49-A340F9362841}" type="slidenum">
              <a:rPr lang="ar-SA"/>
              <a:pPr>
                <a:defRPr/>
              </a:pPr>
              <a:t>17</a:t>
            </a:fld>
            <a:endParaRPr lang="en-US"/>
          </a:p>
        </p:txBody>
      </p:sp>
      <p:sp>
        <p:nvSpPr>
          <p:cNvPr id="15364" name="Rectangle 2"/>
          <p:cNvSpPr>
            <a:spLocks noGrp="1" noChangeArrowheads="1"/>
          </p:cNvSpPr>
          <p:nvPr>
            <p:ph type="title"/>
          </p:nvPr>
        </p:nvSpPr>
        <p:spPr>
          <a:xfrm>
            <a:off x="539750" y="269875"/>
            <a:ext cx="8277225" cy="1143000"/>
          </a:xfrm>
        </p:spPr>
        <p:txBody>
          <a:bodyPr/>
          <a:lstStyle/>
          <a:p>
            <a:pPr rtl="1" eaLnBrk="1" hangingPunct="1"/>
            <a:r>
              <a:rPr lang="he-IL" dirty="0" smtClean="0">
                <a:solidFill>
                  <a:schemeClr val="tx2">
                    <a:lumMod val="60000"/>
                    <a:lumOff val="40000"/>
                  </a:schemeClr>
                </a:solidFill>
                <a:latin typeface="Tahoma" pitchFamily="34" charset="0"/>
              </a:rPr>
              <a:t>מפת הקריאות בהדפסת משולש</a:t>
            </a:r>
            <a:endParaRPr lang="en-US" dirty="0" smtClean="0">
              <a:solidFill>
                <a:schemeClr val="tx2">
                  <a:lumMod val="60000"/>
                  <a:lumOff val="40000"/>
                </a:schemeClr>
              </a:solidFill>
              <a:latin typeface="Courier New" pitchFamily="49" charset="0"/>
              <a:cs typeface="Courier New" pitchFamily="49" charset="0"/>
            </a:endParaRPr>
          </a:p>
        </p:txBody>
      </p:sp>
      <p:sp>
        <p:nvSpPr>
          <p:cNvPr id="843782" name="Text Box 6"/>
          <p:cNvSpPr txBox="1">
            <a:spLocks noChangeArrowheads="1"/>
          </p:cNvSpPr>
          <p:nvPr/>
        </p:nvSpPr>
        <p:spPr bwMode="auto">
          <a:xfrm>
            <a:off x="2843213" y="2349500"/>
            <a:ext cx="1728787" cy="7842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000" dirty="0" err="1">
                <a:latin typeface="Arial Black" pitchFamily="34" charset="0"/>
              </a:rPr>
              <a:t>draw_triangle</a:t>
            </a:r>
            <a:r>
              <a:rPr lang="en-US" sz="1000" dirty="0">
                <a:latin typeface="Arial Black" pitchFamily="34" charset="0"/>
              </a:rPr>
              <a:t>(3)</a:t>
            </a:r>
            <a:r>
              <a:rPr lang="en-US" sz="1000" b="1" dirty="0">
                <a:latin typeface="Courier New" pitchFamily="49" charset="0"/>
              </a:rPr>
              <a:t> {</a:t>
            </a:r>
          </a:p>
          <a:p>
            <a:pPr algn="l" rtl="0"/>
            <a:r>
              <a:rPr lang="en-US" sz="1000" b="1" dirty="0">
                <a:latin typeface="Courier New" pitchFamily="49" charset="0"/>
              </a:rPr>
              <a:t>  </a:t>
            </a:r>
            <a:r>
              <a:rPr lang="en-US" sz="1000" b="1" dirty="0" err="1">
                <a:latin typeface="Courier New" pitchFamily="49" charset="0"/>
              </a:rPr>
              <a:t>draw_trignle</a:t>
            </a:r>
            <a:r>
              <a:rPr lang="en-US" sz="1000" b="1" dirty="0">
                <a:latin typeface="Courier New" pitchFamily="49" charset="0"/>
              </a:rPr>
              <a:t>(2);</a:t>
            </a:r>
          </a:p>
          <a:p>
            <a:pPr algn="l" rtl="0"/>
            <a:r>
              <a:rPr lang="en-US" sz="1000" b="1" dirty="0">
                <a:latin typeface="Courier New" pitchFamily="49" charset="0"/>
              </a:rPr>
              <a:t>  </a:t>
            </a:r>
            <a:r>
              <a:rPr lang="en-US" sz="1000" b="1" dirty="0" err="1">
                <a:latin typeface="Courier New" pitchFamily="49" charset="0"/>
              </a:rPr>
              <a:t>putchar</a:t>
            </a:r>
            <a:r>
              <a:rPr lang="en-US" sz="1000" b="1" dirty="0">
                <a:latin typeface="Courier New" pitchFamily="49" charset="0"/>
              </a:rPr>
              <a:t>('*')...</a:t>
            </a:r>
          </a:p>
          <a:p>
            <a:pPr algn="l" rtl="0"/>
            <a:r>
              <a:rPr lang="en-US" sz="1000" b="1" dirty="0">
                <a:latin typeface="Courier New" pitchFamily="49" charset="0"/>
              </a:rPr>
              <a:t>}</a:t>
            </a:r>
          </a:p>
        </p:txBody>
      </p:sp>
      <p:sp>
        <p:nvSpPr>
          <p:cNvPr id="15366" name="Text Box 7"/>
          <p:cNvSpPr txBox="1">
            <a:spLocks noChangeArrowheads="1"/>
          </p:cNvSpPr>
          <p:nvPr/>
        </p:nvSpPr>
        <p:spPr bwMode="auto">
          <a:xfrm>
            <a:off x="2484438" y="1484313"/>
            <a:ext cx="3167062" cy="449262"/>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800" b="1" dirty="0" err="1" smtClean="0">
                <a:latin typeface="Courier New" pitchFamily="49" charset="0"/>
              </a:rPr>
              <a:t>draw_triangle</a:t>
            </a:r>
            <a:r>
              <a:rPr lang="en-US" sz="1800" b="1" dirty="0" smtClean="0">
                <a:latin typeface="Courier New" pitchFamily="49" charset="0"/>
              </a:rPr>
              <a:t>(3</a:t>
            </a:r>
            <a:r>
              <a:rPr lang="en-US" sz="1800" b="1" dirty="0">
                <a:latin typeface="Courier New" pitchFamily="49" charset="0"/>
              </a:rPr>
              <a:t>);</a:t>
            </a:r>
          </a:p>
        </p:txBody>
      </p:sp>
      <p:sp>
        <p:nvSpPr>
          <p:cNvPr id="843784" name="Text Box 8"/>
          <p:cNvSpPr txBox="1">
            <a:spLocks noChangeArrowheads="1"/>
          </p:cNvSpPr>
          <p:nvPr/>
        </p:nvSpPr>
        <p:spPr bwMode="auto">
          <a:xfrm>
            <a:off x="2843213" y="3357563"/>
            <a:ext cx="1801812" cy="7842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000" dirty="0" err="1">
                <a:latin typeface="Arial Black" pitchFamily="34" charset="0"/>
              </a:rPr>
              <a:t>draw_triangle</a:t>
            </a:r>
            <a:r>
              <a:rPr lang="en-US" sz="1000" dirty="0">
                <a:latin typeface="Arial Black" pitchFamily="34" charset="0"/>
              </a:rPr>
              <a:t>(2)</a:t>
            </a:r>
            <a:r>
              <a:rPr lang="en-US" sz="1000" b="1" dirty="0">
                <a:latin typeface="Courier New" pitchFamily="49" charset="0"/>
              </a:rPr>
              <a:t> {</a:t>
            </a:r>
          </a:p>
          <a:p>
            <a:pPr algn="l" rtl="0"/>
            <a:r>
              <a:rPr lang="en-US" sz="1000" b="1" dirty="0">
                <a:latin typeface="Courier New" pitchFamily="49" charset="0"/>
              </a:rPr>
              <a:t>  </a:t>
            </a:r>
            <a:r>
              <a:rPr lang="en-US" sz="1000" b="1" dirty="0" err="1">
                <a:latin typeface="Courier New" pitchFamily="49" charset="0"/>
              </a:rPr>
              <a:t>draw_triangle</a:t>
            </a:r>
            <a:r>
              <a:rPr lang="en-US" sz="1000" b="1" dirty="0">
                <a:latin typeface="Courier New" pitchFamily="49" charset="0"/>
              </a:rPr>
              <a:t>(1);</a:t>
            </a:r>
          </a:p>
          <a:p>
            <a:pPr algn="l" rtl="0"/>
            <a:r>
              <a:rPr lang="en-US" sz="1000" b="1" dirty="0">
                <a:latin typeface="Courier New" pitchFamily="49" charset="0"/>
              </a:rPr>
              <a:t>  </a:t>
            </a:r>
            <a:r>
              <a:rPr lang="en-US" sz="1000" b="1" dirty="0" err="1">
                <a:latin typeface="Courier New" pitchFamily="49" charset="0"/>
              </a:rPr>
              <a:t>putchar</a:t>
            </a:r>
            <a:r>
              <a:rPr lang="en-US" sz="1000" b="1" dirty="0">
                <a:latin typeface="Courier New" pitchFamily="49" charset="0"/>
              </a:rPr>
              <a:t>('*')...</a:t>
            </a:r>
          </a:p>
          <a:p>
            <a:pPr algn="l" rtl="0"/>
            <a:r>
              <a:rPr lang="en-US" sz="1000" b="1" dirty="0">
                <a:latin typeface="Courier New" pitchFamily="49" charset="0"/>
              </a:rPr>
              <a:t>}</a:t>
            </a:r>
          </a:p>
        </p:txBody>
      </p:sp>
      <p:sp>
        <p:nvSpPr>
          <p:cNvPr id="843785" name="Text Box 9"/>
          <p:cNvSpPr txBox="1">
            <a:spLocks noChangeArrowheads="1"/>
          </p:cNvSpPr>
          <p:nvPr/>
        </p:nvSpPr>
        <p:spPr bwMode="auto">
          <a:xfrm>
            <a:off x="2843213" y="4365625"/>
            <a:ext cx="1800225" cy="7842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000" dirty="0" err="1">
                <a:latin typeface="Arial Black" pitchFamily="34" charset="0"/>
              </a:rPr>
              <a:t>draw_triangle</a:t>
            </a:r>
            <a:r>
              <a:rPr lang="en-US" sz="1000" dirty="0">
                <a:latin typeface="Arial Black" pitchFamily="34" charset="0"/>
              </a:rPr>
              <a:t>(1)</a:t>
            </a:r>
            <a:r>
              <a:rPr lang="en-US" sz="1000" b="1" dirty="0">
                <a:latin typeface="Courier New" pitchFamily="49" charset="0"/>
              </a:rPr>
              <a:t> {</a:t>
            </a:r>
          </a:p>
          <a:p>
            <a:pPr algn="l" rtl="0"/>
            <a:r>
              <a:rPr lang="en-US" sz="1000" b="1" dirty="0">
                <a:latin typeface="Courier New" pitchFamily="49" charset="0"/>
              </a:rPr>
              <a:t>  </a:t>
            </a:r>
            <a:r>
              <a:rPr lang="en-US" sz="1000" b="1" dirty="0" err="1">
                <a:latin typeface="Courier New" pitchFamily="49" charset="0"/>
              </a:rPr>
              <a:t>draw_triangle</a:t>
            </a:r>
            <a:r>
              <a:rPr lang="en-US" sz="1000" b="1" dirty="0">
                <a:latin typeface="Courier New" pitchFamily="49" charset="0"/>
              </a:rPr>
              <a:t>(0);</a:t>
            </a:r>
          </a:p>
          <a:p>
            <a:pPr algn="l" rtl="0"/>
            <a:r>
              <a:rPr lang="en-US" sz="1000" b="1" dirty="0">
                <a:latin typeface="Courier New" pitchFamily="49" charset="0"/>
              </a:rPr>
              <a:t>  </a:t>
            </a:r>
            <a:r>
              <a:rPr lang="en-US" sz="1000" b="1" dirty="0" err="1">
                <a:latin typeface="Courier New" pitchFamily="49" charset="0"/>
              </a:rPr>
              <a:t>putchar</a:t>
            </a:r>
            <a:r>
              <a:rPr lang="en-US" sz="1000" b="1" dirty="0">
                <a:latin typeface="Courier New" pitchFamily="49" charset="0"/>
              </a:rPr>
              <a:t>('*')...</a:t>
            </a:r>
          </a:p>
          <a:p>
            <a:pPr algn="l" rtl="0"/>
            <a:r>
              <a:rPr lang="en-US" sz="1000" b="1" dirty="0">
                <a:latin typeface="Courier New" pitchFamily="49" charset="0"/>
              </a:rPr>
              <a:t>}</a:t>
            </a:r>
          </a:p>
        </p:txBody>
      </p:sp>
      <p:grpSp>
        <p:nvGrpSpPr>
          <p:cNvPr id="2" name="Group 25"/>
          <p:cNvGrpSpPr>
            <a:grpSpLocks/>
          </p:cNvGrpSpPr>
          <p:nvPr/>
        </p:nvGrpSpPr>
        <p:grpSpPr bwMode="auto">
          <a:xfrm flipV="1">
            <a:off x="2484438" y="2670175"/>
            <a:ext cx="1081087" cy="719138"/>
            <a:chOff x="975" y="1071"/>
            <a:chExt cx="681" cy="661"/>
          </a:xfrm>
        </p:grpSpPr>
        <p:sp>
          <p:nvSpPr>
            <p:cNvPr id="15409" name="Line 26"/>
            <p:cNvSpPr>
              <a:spLocks noChangeShapeType="1"/>
            </p:cNvSpPr>
            <p:nvPr/>
          </p:nvSpPr>
          <p:spPr bwMode="auto">
            <a:xfrm flipV="1">
              <a:off x="1656" y="1071"/>
              <a:ext cx="0" cy="182"/>
            </a:xfrm>
            <a:prstGeom prst="line">
              <a:avLst/>
            </a:prstGeom>
            <a:noFill/>
            <a:ln w="28575">
              <a:solidFill>
                <a:srgbClr val="FF0000"/>
              </a:solidFill>
              <a:round/>
              <a:headEnd/>
              <a:tailEnd type="triangle" w="med" len="med"/>
            </a:ln>
            <a:effectLst/>
          </p:spPr>
          <p:txBody>
            <a:bodyPr/>
            <a:lstStyle/>
            <a:p>
              <a:endParaRPr lang="en-US"/>
            </a:p>
          </p:txBody>
        </p:sp>
        <p:sp>
          <p:nvSpPr>
            <p:cNvPr id="15410" name="Line 27"/>
            <p:cNvSpPr>
              <a:spLocks noChangeShapeType="1"/>
            </p:cNvSpPr>
            <p:nvPr/>
          </p:nvSpPr>
          <p:spPr bwMode="auto">
            <a:xfrm flipH="1" flipV="1">
              <a:off x="975" y="1731"/>
              <a:ext cx="363" cy="1"/>
            </a:xfrm>
            <a:prstGeom prst="line">
              <a:avLst/>
            </a:prstGeom>
            <a:noFill/>
            <a:ln w="28575">
              <a:solidFill>
                <a:srgbClr val="FF0000"/>
              </a:solidFill>
              <a:round/>
              <a:headEnd/>
              <a:tailEnd/>
            </a:ln>
            <a:effectLst/>
          </p:spPr>
          <p:txBody>
            <a:bodyPr/>
            <a:lstStyle/>
            <a:p>
              <a:endParaRPr lang="en-US"/>
            </a:p>
          </p:txBody>
        </p:sp>
        <p:sp>
          <p:nvSpPr>
            <p:cNvPr id="15411" name="Line 28"/>
            <p:cNvSpPr>
              <a:spLocks noChangeShapeType="1"/>
            </p:cNvSpPr>
            <p:nvPr/>
          </p:nvSpPr>
          <p:spPr bwMode="auto">
            <a:xfrm flipH="1" flipV="1">
              <a:off x="975" y="1253"/>
              <a:ext cx="681" cy="0"/>
            </a:xfrm>
            <a:prstGeom prst="line">
              <a:avLst/>
            </a:prstGeom>
            <a:noFill/>
            <a:ln w="28575">
              <a:solidFill>
                <a:srgbClr val="FF0000"/>
              </a:solidFill>
              <a:round/>
              <a:headEnd/>
              <a:tailEnd/>
            </a:ln>
            <a:effectLst/>
          </p:spPr>
          <p:txBody>
            <a:bodyPr/>
            <a:lstStyle/>
            <a:p>
              <a:endParaRPr lang="en-US"/>
            </a:p>
          </p:txBody>
        </p:sp>
        <p:sp>
          <p:nvSpPr>
            <p:cNvPr id="15412" name="Line 29"/>
            <p:cNvSpPr>
              <a:spLocks noChangeShapeType="1"/>
            </p:cNvSpPr>
            <p:nvPr/>
          </p:nvSpPr>
          <p:spPr bwMode="auto">
            <a:xfrm flipV="1">
              <a:off x="975" y="1253"/>
              <a:ext cx="0" cy="478"/>
            </a:xfrm>
            <a:prstGeom prst="line">
              <a:avLst/>
            </a:prstGeom>
            <a:noFill/>
            <a:ln w="28575">
              <a:solidFill>
                <a:srgbClr val="FF0000"/>
              </a:solidFill>
              <a:round/>
              <a:headEnd/>
              <a:tailEnd/>
            </a:ln>
            <a:effectLst/>
          </p:spPr>
          <p:txBody>
            <a:bodyPr/>
            <a:lstStyle/>
            <a:p>
              <a:endParaRPr lang="en-US"/>
            </a:p>
          </p:txBody>
        </p:sp>
      </p:grpSp>
      <p:sp>
        <p:nvSpPr>
          <p:cNvPr id="843812" name="Line 36"/>
          <p:cNvSpPr>
            <a:spLocks noChangeShapeType="1"/>
          </p:cNvSpPr>
          <p:nvPr/>
        </p:nvSpPr>
        <p:spPr bwMode="auto">
          <a:xfrm>
            <a:off x="3562350" y="1844675"/>
            <a:ext cx="1588" cy="608013"/>
          </a:xfrm>
          <a:prstGeom prst="line">
            <a:avLst/>
          </a:prstGeom>
          <a:noFill/>
          <a:ln w="28575">
            <a:solidFill>
              <a:srgbClr val="FF0000"/>
            </a:solidFill>
            <a:round/>
            <a:headEnd/>
            <a:tailEnd type="triangle" w="med" len="med"/>
          </a:ln>
          <a:effectLst/>
        </p:spPr>
        <p:txBody>
          <a:bodyPr/>
          <a:lstStyle/>
          <a:p>
            <a:endParaRPr lang="en-US"/>
          </a:p>
        </p:txBody>
      </p:sp>
      <p:sp>
        <p:nvSpPr>
          <p:cNvPr id="843813" name="Text Box 37"/>
          <p:cNvSpPr txBox="1">
            <a:spLocks noChangeArrowheads="1"/>
          </p:cNvSpPr>
          <p:nvPr/>
        </p:nvSpPr>
        <p:spPr bwMode="auto">
          <a:xfrm>
            <a:off x="2914650" y="5389563"/>
            <a:ext cx="1728788" cy="6318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000" dirty="0" err="1">
                <a:latin typeface="Arial Black" pitchFamily="34" charset="0"/>
              </a:rPr>
              <a:t>draw_triangle</a:t>
            </a:r>
            <a:r>
              <a:rPr lang="en-US" sz="1000" dirty="0">
                <a:latin typeface="Arial Black" pitchFamily="34" charset="0"/>
              </a:rPr>
              <a:t>(0)</a:t>
            </a:r>
            <a:r>
              <a:rPr lang="en-US" sz="1000" b="1" dirty="0">
                <a:latin typeface="Courier New" pitchFamily="49" charset="0"/>
              </a:rPr>
              <a:t> {</a:t>
            </a:r>
          </a:p>
          <a:p>
            <a:pPr algn="l" rtl="0"/>
            <a:r>
              <a:rPr lang="en-US" sz="1000" b="1" dirty="0">
                <a:latin typeface="Courier New" pitchFamily="49" charset="0"/>
              </a:rPr>
              <a:t>  if (n==0) </a:t>
            </a:r>
            <a:r>
              <a:rPr lang="en-US" sz="1000" dirty="0">
                <a:latin typeface="Arial Black" pitchFamily="34" charset="0"/>
              </a:rPr>
              <a:t>return;</a:t>
            </a:r>
            <a:endParaRPr lang="en-US" sz="1000" b="1" dirty="0">
              <a:latin typeface="Courier New" pitchFamily="49" charset="0"/>
            </a:endParaRPr>
          </a:p>
          <a:p>
            <a:pPr algn="l" rtl="0"/>
            <a:r>
              <a:rPr lang="en-US" sz="1000" b="1" dirty="0">
                <a:latin typeface="Courier New" pitchFamily="49" charset="0"/>
              </a:rPr>
              <a:t>}</a:t>
            </a:r>
          </a:p>
        </p:txBody>
      </p:sp>
      <p:grpSp>
        <p:nvGrpSpPr>
          <p:cNvPr id="3" name="Group 38"/>
          <p:cNvGrpSpPr>
            <a:grpSpLocks/>
          </p:cNvGrpSpPr>
          <p:nvPr/>
        </p:nvGrpSpPr>
        <p:grpSpPr bwMode="auto">
          <a:xfrm flipV="1">
            <a:off x="2482850" y="3644900"/>
            <a:ext cx="1081088" cy="719138"/>
            <a:chOff x="975" y="1071"/>
            <a:chExt cx="681" cy="661"/>
          </a:xfrm>
        </p:grpSpPr>
        <p:sp>
          <p:nvSpPr>
            <p:cNvPr id="15405" name="Line 39"/>
            <p:cNvSpPr>
              <a:spLocks noChangeShapeType="1"/>
            </p:cNvSpPr>
            <p:nvPr/>
          </p:nvSpPr>
          <p:spPr bwMode="auto">
            <a:xfrm flipV="1">
              <a:off x="1656" y="1071"/>
              <a:ext cx="0" cy="182"/>
            </a:xfrm>
            <a:prstGeom prst="line">
              <a:avLst/>
            </a:prstGeom>
            <a:noFill/>
            <a:ln w="28575">
              <a:solidFill>
                <a:srgbClr val="FF0000"/>
              </a:solidFill>
              <a:round/>
              <a:headEnd/>
              <a:tailEnd type="triangle" w="med" len="med"/>
            </a:ln>
            <a:effectLst/>
          </p:spPr>
          <p:txBody>
            <a:bodyPr/>
            <a:lstStyle/>
            <a:p>
              <a:endParaRPr lang="en-US"/>
            </a:p>
          </p:txBody>
        </p:sp>
        <p:sp>
          <p:nvSpPr>
            <p:cNvPr id="15406" name="Line 40"/>
            <p:cNvSpPr>
              <a:spLocks noChangeShapeType="1"/>
            </p:cNvSpPr>
            <p:nvPr/>
          </p:nvSpPr>
          <p:spPr bwMode="auto">
            <a:xfrm flipH="1" flipV="1">
              <a:off x="975" y="1731"/>
              <a:ext cx="363" cy="1"/>
            </a:xfrm>
            <a:prstGeom prst="line">
              <a:avLst/>
            </a:prstGeom>
            <a:noFill/>
            <a:ln w="28575">
              <a:solidFill>
                <a:srgbClr val="FF0000"/>
              </a:solidFill>
              <a:round/>
              <a:headEnd/>
              <a:tailEnd/>
            </a:ln>
            <a:effectLst/>
          </p:spPr>
          <p:txBody>
            <a:bodyPr/>
            <a:lstStyle/>
            <a:p>
              <a:endParaRPr lang="en-US"/>
            </a:p>
          </p:txBody>
        </p:sp>
        <p:sp>
          <p:nvSpPr>
            <p:cNvPr id="15407" name="Line 41"/>
            <p:cNvSpPr>
              <a:spLocks noChangeShapeType="1"/>
            </p:cNvSpPr>
            <p:nvPr/>
          </p:nvSpPr>
          <p:spPr bwMode="auto">
            <a:xfrm flipH="1" flipV="1">
              <a:off x="975" y="1253"/>
              <a:ext cx="681" cy="0"/>
            </a:xfrm>
            <a:prstGeom prst="line">
              <a:avLst/>
            </a:prstGeom>
            <a:noFill/>
            <a:ln w="28575">
              <a:solidFill>
                <a:srgbClr val="FF0000"/>
              </a:solidFill>
              <a:round/>
              <a:headEnd/>
              <a:tailEnd/>
            </a:ln>
            <a:effectLst/>
          </p:spPr>
          <p:txBody>
            <a:bodyPr/>
            <a:lstStyle/>
            <a:p>
              <a:endParaRPr lang="en-US"/>
            </a:p>
          </p:txBody>
        </p:sp>
        <p:sp>
          <p:nvSpPr>
            <p:cNvPr id="15408" name="Line 42"/>
            <p:cNvSpPr>
              <a:spLocks noChangeShapeType="1"/>
            </p:cNvSpPr>
            <p:nvPr/>
          </p:nvSpPr>
          <p:spPr bwMode="auto">
            <a:xfrm flipV="1">
              <a:off x="975" y="1253"/>
              <a:ext cx="0" cy="478"/>
            </a:xfrm>
            <a:prstGeom prst="line">
              <a:avLst/>
            </a:prstGeom>
            <a:noFill/>
            <a:ln w="28575">
              <a:solidFill>
                <a:srgbClr val="FF0000"/>
              </a:solidFill>
              <a:round/>
              <a:headEnd/>
              <a:tailEnd/>
            </a:ln>
            <a:effectLst/>
          </p:spPr>
          <p:txBody>
            <a:bodyPr/>
            <a:lstStyle/>
            <a:p>
              <a:endParaRPr lang="en-US"/>
            </a:p>
          </p:txBody>
        </p:sp>
      </p:grpSp>
      <p:grpSp>
        <p:nvGrpSpPr>
          <p:cNvPr id="4" name="Group 43"/>
          <p:cNvGrpSpPr>
            <a:grpSpLocks/>
          </p:cNvGrpSpPr>
          <p:nvPr/>
        </p:nvGrpSpPr>
        <p:grpSpPr bwMode="auto">
          <a:xfrm flipV="1">
            <a:off x="2482850" y="4652963"/>
            <a:ext cx="1081088" cy="719137"/>
            <a:chOff x="975" y="1071"/>
            <a:chExt cx="681" cy="661"/>
          </a:xfrm>
        </p:grpSpPr>
        <p:sp>
          <p:nvSpPr>
            <p:cNvPr id="15401" name="Line 44"/>
            <p:cNvSpPr>
              <a:spLocks noChangeShapeType="1"/>
            </p:cNvSpPr>
            <p:nvPr/>
          </p:nvSpPr>
          <p:spPr bwMode="auto">
            <a:xfrm flipV="1">
              <a:off x="1656" y="1071"/>
              <a:ext cx="0" cy="182"/>
            </a:xfrm>
            <a:prstGeom prst="line">
              <a:avLst/>
            </a:prstGeom>
            <a:noFill/>
            <a:ln w="28575">
              <a:solidFill>
                <a:srgbClr val="FF0000"/>
              </a:solidFill>
              <a:round/>
              <a:headEnd/>
              <a:tailEnd type="triangle" w="med" len="med"/>
            </a:ln>
            <a:effectLst/>
          </p:spPr>
          <p:txBody>
            <a:bodyPr/>
            <a:lstStyle/>
            <a:p>
              <a:endParaRPr lang="en-US"/>
            </a:p>
          </p:txBody>
        </p:sp>
        <p:sp>
          <p:nvSpPr>
            <p:cNvPr id="15402" name="Line 45"/>
            <p:cNvSpPr>
              <a:spLocks noChangeShapeType="1"/>
            </p:cNvSpPr>
            <p:nvPr/>
          </p:nvSpPr>
          <p:spPr bwMode="auto">
            <a:xfrm flipH="1" flipV="1">
              <a:off x="975" y="1731"/>
              <a:ext cx="363" cy="1"/>
            </a:xfrm>
            <a:prstGeom prst="line">
              <a:avLst/>
            </a:prstGeom>
            <a:noFill/>
            <a:ln w="28575">
              <a:solidFill>
                <a:srgbClr val="FF0000"/>
              </a:solidFill>
              <a:round/>
              <a:headEnd/>
              <a:tailEnd/>
            </a:ln>
            <a:effectLst/>
          </p:spPr>
          <p:txBody>
            <a:bodyPr/>
            <a:lstStyle/>
            <a:p>
              <a:endParaRPr lang="en-US"/>
            </a:p>
          </p:txBody>
        </p:sp>
        <p:sp>
          <p:nvSpPr>
            <p:cNvPr id="15403" name="Line 46"/>
            <p:cNvSpPr>
              <a:spLocks noChangeShapeType="1"/>
            </p:cNvSpPr>
            <p:nvPr/>
          </p:nvSpPr>
          <p:spPr bwMode="auto">
            <a:xfrm flipH="1" flipV="1">
              <a:off x="975" y="1253"/>
              <a:ext cx="681" cy="0"/>
            </a:xfrm>
            <a:prstGeom prst="line">
              <a:avLst/>
            </a:prstGeom>
            <a:noFill/>
            <a:ln w="28575">
              <a:solidFill>
                <a:srgbClr val="FF0000"/>
              </a:solidFill>
              <a:round/>
              <a:headEnd/>
              <a:tailEnd/>
            </a:ln>
            <a:effectLst/>
          </p:spPr>
          <p:txBody>
            <a:bodyPr/>
            <a:lstStyle/>
            <a:p>
              <a:endParaRPr lang="en-US"/>
            </a:p>
          </p:txBody>
        </p:sp>
        <p:sp>
          <p:nvSpPr>
            <p:cNvPr id="15404" name="Line 47"/>
            <p:cNvSpPr>
              <a:spLocks noChangeShapeType="1"/>
            </p:cNvSpPr>
            <p:nvPr/>
          </p:nvSpPr>
          <p:spPr bwMode="auto">
            <a:xfrm flipV="1">
              <a:off x="975" y="1253"/>
              <a:ext cx="0" cy="478"/>
            </a:xfrm>
            <a:prstGeom prst="line">
              <a:avLst/>
            </a:prstGeom>
            <a:noFill/>
            <a:ln w="28575">
              <a:solidFill>
                <a:srgbClr val="FF0000"/>
              </a:solidFill>
              <a:round/>
              <a:headEnd/>
              <a:tailEnd/>
            </a:ln>
            <a:effectLst/>
          </p:spPr>
          <p:txBody>
            <a:bodyPr/>
            <a:lstStyle/>
            <a:p>
              <a:endParaRPr lang="en-US"/>
            </a:p>
          </p:txBody>
        </p:sp>
      </p:grpSp>
      <p:grpSp>
        <p:nvGrpSpPr>
          <p:cNvPr id="5" name="Group 69"/>
          <p:cNvGrpSpPr>
            <a:grpSpLocks/>
          </p:cNvGrpSpPr>
          <p:nvPr/>
        </p:nvGrpSpPr>
        <p:grpSpPr bwMode="auto">
          <a:xfrm>
            <a:off x="4498975" y="4975225"/>
            <a:ext cx="360363" cy="757238"/>
            <a:chOff x="2245" y="3053"/>
            <a:chExt cx="363" cy="513"/>
          </a:xfrm>
        </p:grpSpPr>
        <p:sp>
          <p:nvSpPr>
            <p:cNvPr id="15398" name="Line 50"/>
            <p:cNvSpPr>
              <a:spLocks noChangeShapeType="1"/>
            </p:cNvSpPr>
            <p:nvPr/>
          </p:nvSpPr>
          <p:spPr bwMode="auto">
            <a:xfrm flipV="1">
              <a:off x="2290" y="3566"/>
              <a:ext cx="318" cy="0"/>
            </a:xfrm>
            <a:prstGeom prst="line">
              <a:avLst/>
            </a:prstGeom>
            <a:noFill/>
            <a:ln w="28575">
              <a:solidFill>
                <a:schemeClr val="accent2"/>
              </a:solidFill>
              <a:prstDash val="sysDot"/>
              <a:round/>
              <a:headEnd/>
              <a:tailEnd/>
            </a:ln>
            <a:effectLst/>
          </p:spPr>
          <p:txBody>
            <a:bodyPr/>
            <a:lstStyle/>
            <a:p>
              <a:endParaRPr lang="en-US"/>
            </a:p>
          </p:txBody>
        </p:sp>
        <p:sp>
          <p:nvSpPr>
            <p:cNvPr id="15399" name="Line 51"/>
            <p:cNvSpPr>
              <a:spLocks noChangeShapeType="1"/>
            </p:cNvSpPr>
            <p:nvPr/>
          </p:nvSpPr>
          <p:spPr bwMode="auto">
            <a:xfrm flipV="1">
              <a:off x="2245" y="3053"/>
              <a:ext cx="363" cy="0"/>
            </a:xfrm>
            <a:prstGeom prst="line">
              <a:avLst/>
            </a:prstGeom>
            <a:noFill/>
            <a:ln w="28575">
              <a:solidFill>
                <a:schemeClr val="accent2"/>
              </a:solidFill>
              <a:prstDash val="sysDot"/>
              <a:round/>
              <a:headEnd type="triangle" w="med" len="med"/>
              <a:tailEnd/>
            </a:ln>
            <a:effectLst/>
          </p:spPr>
          <p:txBody>
            <a:bodyPr/>
            <a:lstStyle/>
            <a:p>
              <a:endParaRPr lang="en-US"/>
            </a:p>
          </p:txBody>
        </p:sp>
        <p:sp>
          <p:nvSpPr>
            <p:cNvPr id="15400" name="Line 52"/>
            <p:cNvSpPr>
              <a:spLocks noChangeShapeType="1"/>
            </p:cNvSpPr>
            <p:nvPr/>
          </p:nvSpPr>
          <p:spPr bwMode="auto">
            <a:xfrm flipH="1" flipV="1">
              <a:off x="2608" y="3053"/>
              <a:ext cx="0" cy="513"/>
            </a:xfrm>
            <a:prstGeom prst="line">
              <a:avLst/>
            </a:prstGeom>
            <a:noFill/>
            <a:ln w="28575">
              <a:solidFill>
                <a:schemeClr val="accent2"/>
              </a:solidFill>
              <a:prstDash val="sysDot"/>
              <a:round/>
              <a:headEnd/>
              <a:tailEnd/>
            </a:ln>
            <a:effectLst/>
          </p:spPr>
          <p:txBody>
            <a:bodyPr/>
            <a:lstStyle/>
            <a:p>
              <a:endParaRPr lang="en-US"/>
            </a:p>
          </p:txBody>
        </p:sp>
      </p:grpSp>
      <p:grpSp>
        <p:nvGrpSpPr>
          <p:cNvPr id="6" name="Group 67"/>
          <p:cNvGrpSpPr>
            <a:grpSpLocks/>
          </p:cNvGrpSpPr>
          <p:nvPr/>
        </p:nvGrpSpPr>
        <p:grpSpPr bwMode="auto">
          <a:xfrm>
            <a:off x="4535488" y="1822450"/>
            <a:ext cx="323850" cy="973138"/>
            <a:chOff x="1825" y="1162"/>
            <a:chExt cx="193" cy="578"/>
          </a:xfrm>
        </p:grpSpPr>
        <p:sp>
          <p:nvSpPr>
            <p:cNvPr id="15396" name="Line 64"/>
            <p:cNvSpPr>
              <a:spLocks noChangeShapeType="1"/>
            </p:cNvSpPr>
            <p:nvPr/>
          </p:nvSpPr>
          <p:spPr bwMode="auto">
            <a:xfrm flipV="1">
              <a:off x="1825" y="1738"/>
              <a:ext cx="193" cy="2"/>
            </a:xfrm>
            <a:prstGeom prst="line">
              <a:avLst/>
            </a:prstGeom>
            <a:noFill/>
            <a:ln w="28575">
              <a:solidFill>
                <a:schemeClr val="accent2"/>
              </a:solidFill>
              <a:prstDash val="sysDot"/>
              <a:round/>
              <a:headEnd/>
              <a:tailEnd/>
            </a:ln>
            <a:effectLst/>
          </p:spPr>
          <p:txBody>
            <a:bodyPr/>
            <a:lstStyle/>
            <a:p>
              <a:endParaRPr lang="en-US"/>
            </a:p>
          </p:txBody>
        </p:sp>
        <p:sp>
          <p:nvSpPr>
            <p:cNvPr id="15397" name="Line 66"/>
            <p:cNvSpPr>
              <a:spLocks noChangeShapeType="1"/>
            </p:cNvSpPr>
            <p:nvPr/>
          </p:nvSpPr>
          <p:spPr bwMode="auto">
            <a:xfrm flipH="1" flipV="1">
              <a:off x="2018" y="1162"/>
              <a:ext cx="0" cy="576"/>
            </a:xfrm>
            <a:prstGeom prst="line">
              <a:avLst/>
            </a:prstGeom>
            <a:noFill/>
            <a:ln w="28575">
              <a:solidFill>
                <a:schemeClr val="accent2"/>
              </a:solidFill>
              <a:prstDash val="sysDot"/>
              <a:round/>
              <a:headEnd/>
              <a:tailEnd type="triangle" w="med" len="med"/>
            </a:ln>
            <a:effectLst/>
          </p:spPr>
          <p:txBody>
            <a:bodyPr/>
            <a:lstStyle/>
            <a:p>
              <a:endParaRPr lang="en-US"/>
            </a:p>
          </p:txBody>
        </p:sp>
      </p:grpSp>
      <p:sp>
        <p:nvSpPr>
          <p:cNvPr id="843844" name="Text Box 68"/>
          <p:cNvSpPr txBox="1">
            <a:spLocks noChangeArrowheads="1"/>
          </p:cNvSpPr>
          <p:nvPr/>
        </p:nvSpPr>
        <p:spPr bwMode="auto">
          <a:xfrm>
            <a:off x="4356100" y="2276475"/>
            <a:ext cx="360363" cy="330200"/>
          </a:xfrm>
          <a:prstGeom prst="rect">
            <a:avLst/>
          </a:prstGeom>
          <a:solidFill>
            <a:schemeClr val="bg1">
              <a:alpha val="50195"/>
            </a:schemeClr>
          </a:solidFill>
          <a:ln w="3175">
            <a:solidFill>
              <a:schemeClr val="tx1"/>
            </a:solidFill>
            <a:miter lim="800000"/>
            <a:headEnd/>
            <a:tailEnd/>
          </a:ln>
          <a:effectLst/>
        </p:spPr>
        <p:txBody>
          <a:bodyPr tIns="82800" bIns="10800" anchor="ctr">
            <a:spAutoFit/>
          </a:bodyPr>
          <a:lstStyle/>
          <a:p>
            <a:pPr algn="ctr">
              <a:lnSpc>
                <a:spcPct val="70000"/>
              </a:lnSpc>
            </a:pPr>
            <a:r>
              <a:rPr lang="en-US" b="1">
                <a:latin typeface="Courier New" pitchFamily="49" charset="0"/>
              </a:rPr>
              <a:t>3</a:t>
            </a:r>
          </a:p>
        </p:txBody>
      </p:sp>
      <p:grpSp>
        <p:nvGrpSpPr>
          <p:cNvPr id="7" name="Group 70"/>
          <p:cNvGrpSpPr>
            <a:grpSpLocks/>
          </p:cNvGrpSpPr>
          <p:nvPr/>
        </p:nvGrpSpPr>
        <p:grpSpPr bwMode="auto">
          <a:xfrm>
            <a:off x="4498975" y="3913188"/>
            <a:ext cx="360363" cy="955675"/>
            <a:chOff x="2245" y="3053"/>
            <a:chExt cx="363" cy="513"/>
          </a:xfrm>
        </p:grpSpPr>
        <p:sp>
          <p:nvSpPr>
            <p:cNvPr id="15393" name="Line 71"/>
            <p:cNvSpPr>
              <a:spLocks noChangeShapeType="1"/>
            </p:cNvSpPr>
            <p:nvPr/>
          </p:nvSpPr>
          <p:spPr bwMode="auto">
            <a:xfrm flipV="1">
              <a:off x="2290" y="3566"/>
              <a:ext cx="318" cy="0"/>
            </a:xfrm>
            <a:prstGeom prst="line">
              <a:avLst/>
            </a:prstGeom>
            <a:noFill/>
            <a:ln w="28575">
              <a:solidFill>
                <a:schemeClr val="accent2"/>
              </a:solidFill>
              <a:prstDash val="sysDot"/>
              <a:round/>
              <a:headEnd/>
              <a:tailEnd/>
            </a:ln>
            <a:effectLst/>
          </p:spPr>
          <p:txBody>
            <a:bodyPr/>
            <a:lstStyle/>
            <a:p>
              <a:endParaRPr lang="en-US"/>
            </a:p>
          </p:txBody>
        </p:sp>
        <p:sp>
          <p:nvSpPr>
            <p:cNvPr id="15394" name="Line 72"/>
            <p:cNvSpPr>
              <a:spLocks noChangeShapeType="1"/>
            </p:cNvSpPr>
            <p:nvPr/>
          </p:nvSpPr>
          <p:spPr bwMode="auto">
            <a:xfrm flipV="1">
              <a:off x="2245" y="3053"/>
              <a:ext cx="363" cy="0"/>
            </a:xfrm>
            <a:prstGeom prst="line">
              <a:avLst/>
            </a:prstGeom>
            <a:noFill/>
            <a:ln w="28575">
              <a:solidFill>
                <a:schemeClr val="accent2"/>
              </a:solidFill>
              <a:prstDash val="sysDot"/>
              <a:round/>
              <a:headEnd type="triangle" w="med" len="med"/>
              <a:tailEnd/>
            </a:ln>
            <a:effectLst/>
          </p:spPr>
          <p:txBody>
            <a:bodyPr/>
            <a:lstStyle/>
            <a:p>
              <a:endParaRPr lang="en-US"/>
            </a:p>
          </p:txBody>
        </p:sp>
        <p:sp>
          <p:nvSpPr>
            <p:cNvPr id="15395" name="Line 73"/>
            <p:cNvSpPr>
              <a:spLocks noChangeShapeType="1"/>
            </p:cNvSpPr>
            <p:nvPr/>
          </p:nvSpPr>
          <p:spPr bwMode="auto">
            <a:xfrm flipH="1" flipV="1">
              <a:off x="2608" y="3053"/>
              <a:ext cx="0" cy="513"/>
            </a:xfrm>
            <a:prstGeom prst="line">
              <a:avLst/>
            </a:prstGeom>
            <a:noFill/>
            <a:ln w="28575">
              <a:solidFill>
                <a:schemeClr val="accent2"/>
              </a:solidFill>
              <a:prstDash val="sysDot"/>
              <a:round/>
              <a:headEnd/>
              <a:tailEnd/>
            </a:ln>
            <a:effectLst/>
          </p:spPr>
          <p:txBody>
            <a:bodyPr/>
            <a:lstStyle/>
            <a:p>
              <a:endParaRPr lang="en-US"/>
            </a:p>
          </p:txBody>
        </p:sp>
      </p:grpSp>
      <p:grpSp>
        <p:nvGrpSpPr>
          <p:cNvPr id="8" name="Group 74"/>
          <p:cNvGrpSpPr>
            <a:grpSpLocks/>
          </p:cNvGrpSpPr>
          <p:nvPr/>
        </p:nvGrpSpPr>
        <p:grpSpPr bwMode="auto">
          <a:xfrm>
            <a:off x="4498975" y="2924175"/>
            <a:ext cx="360363" cy="863600"/>
            <a:chOff x="2245" y="3053"/>
            <a:chExt cx="363" cy="513"/>
          </a:xfrm>
        </p:grpSpPr>
        <p:sp>
          <p:nvSpPr>
            <p:cNvPr id="15390" name="Line 75"/>
            <p:cNvSpPr>
              <a:spLocks noChangeShapeType="1"/>
            </p:cNvSpPr>
            <p:nvPr/>
          </p:nvSpPr>
          <p:spPr bwMode="auto">
            <a:xfrm flipV="1">
              <a:off x="2290" y="3566"/>
              <a:ext cx="318" cy="0"/>
            </a:xfrm>
            <a:prstGeom prst="line">
              <a:avLst/>
            </a:prstGeom>
            <a:noFill/>
            <a:ln w="28575">
              <a:solidFill>
                <a:schemeClr val="accent2"/>
              </a:solidFill>
              <a:prstDash val="sysDot"/>
              <a:round/>
              <a:headEnd/>
              <a:tailEnd/>
            </a:ln>
            <a:effectLst/>
          </p:spPr>
          <p:txBody>
            <a:bodyPr/>
            <a:lstStyle/>
            <a:p>
              <a:endParaRPr lang="en-US"/>
            </a:p>
          </p:txBody>
        </p:sp>
        <p:sp>
          <p:nvSpPr>
            <p:cNvPr id="15391" name="Line 76"/>
            <p:cNvSpPr>
              <a:spLocks noChangeShapeType="1"/>
            </p:cNvSpPr>
            <p:nvPr/>
          </p:nvSpPr>
          <p:spPr bwMode="auto">
            <a:xfrm flipV="1">
              <a:off x="2245" y="3053"/>
              <a:ext cx="363" cy="0"/>
            </a:xfrm>
            <a:prstGeom prst="line">
              <a:avLst/>
            </a:prstGeom>
            <a:noFill/>
            <a:ln w="28575">
              <a:solidFill>
                <a:schemeClr val="accent2"/>
              </a:solidFill>
              <a:prstDash val="sysDot"/>
              <a:round/>
              <a:headEnd type="triangle" w="med" len="med"/>
              <a:tailEnd/>
            </a:ln>
            <a:effectLst/>
          </p:spPr>
          <p:txBody>
            <a:bodyPr/>
            <a:lstStyle/>
            <a:p>
              <a:endParaRPr lang="en-US"/>
            </a:p>
          </p:txBody>
        </p:sp>
        <p:sp>
          <p:nvSpPr>
            <p:cNvPr id="15392" name="Line 77"/>
            <p:cNvSpPr>
              <a:spLocks noChangeShapeType="1"/>
            </p:cNvSpPr>
            <p:nvPr/>
          </p:nvSpPr>
          <p:spPr bwMode="auto">
            <a:xfrm flipH="1" flipV="1">
              <a:off x="2608" y="3053"/>
              <a:ext cx="0" cy="513"/>
            </a:xfrm>
            <a:prstGeom prst="line">
              <a:avLst/>
            </a:prstGeom>
            <a:noFill/>
            <a:ln w="28575">
              <a:solidFill>
                <a:schemeClr val="accent2"/>
              </a:solidFill>
              <a:prstDash val="sysDot"/>
              <a:round/>
              <a:headEnd/>
              <a:tailEnd/>
            </a:ln>
            <a:effectLst/>
          </p:spPr>
          <p:txBody>
            <a:bodyPr/>
            <a:lstStyle/>
            <a:p>
              <a:endParaRPr lang="en-US"/>
            </a:p>
          </p:txBody>
        </p:sp>
      </p:grpSp>
      <p:sp>
        <p:nvSpPr>
          <p:cNvPr id="843854" name="Text Box 78"/>
          <p:cNvSpPr txBox="1">
            <a:spLocks noChangeArrowheads="1"/>
          </p:cNvSpPr>
          <p:nvPr/>
        </p:nvSpPr>
        <p:spPr bwMode="auto">
          <a:xfrm>
            <a:off x="4356100" y="4292600"/>
            <a:ext cx="360363" cy="330200"/>
          </a:xfrm>
          <a:prstGeom prst="rect">
            <a:avLst/>
          </a:prstGeom>
          <a:solidFill>
            <a:schemeClr val="bg1">
              <a:alpha val="50195"/>
            </a:schemeClr>
          </a:solidFill>
          <a:ln w="3175">
            <a:solidFill>
              <a:schemeClr val="tx1"/>
            </a:solidFill>
            <a:miter lim="800000"/>
            <a:headEnd/>
            <a:tailEnd/>
          </a:ln>
          <a:effectLst/>
        </p:spPr>
        <p:txBody>
          <a:bodyPr tIns="82800" bIns="10800" anchor="ctr">
            <a:spAutoFit/>
          </a:bodyPr>
          <a:lstStyle/>
          <a:p>
            <a:pPr algn="ctr">
              <a:lnSpc>
                <a:spcPct val="70000"/>
              </a:lnSpc>
            </a:pPr>
            <a:r>
              <a:rPr lang="en-US" b="1">
                <a:latin typeface="Courier New" pitchFamily="49" charset="0"/>
              </a:rPr>
              <a:t>1</a:t>
            </a:r>
          </a:p>
        </p:txBody>
      </p:sp>
      <p:sp>
        <p:nvSpPr>
          <p:cNvPr id="843855" name="Text Box 79"/>
          <p:cNvSpPr txBox="1">
            <a:spLocks noChangeArrowheads="1"/>
          </p:cNvSpPr>
          <p:nvPr/>
        </p:nvSpPr>
        <p:spPr bwMode="auto">
          <a:xfrm>
            <a:off x="4356100" y="3244850"/>
            <a:ext cx="360363" cy="330200"/>
          </a:xfrm>
          <a:prstGeom prst="rect">
            <a:avLst/>
          </a:prstGeom>
          <a:solidFill>
            <a:schemeClr val="bg1">
              <a:alpha val="50195"/>
            </a:schemeClr>
          </a:solidFill>
          <a:ln w="3175">
            <a:solidFill>
              <a:schemeClr val="tx1"/>
            </a:solidFill>
            <a:miter lim="800000"/>
            <a:headEnd/>
            <a:tailEnd/>
          </a:ln>
          <a:effectLst/>
        </p:spPr>
        <p:txBody>
          <a:bodyPr tIns="82800" bIns="10800" anchor="ctr">
            <a:spAutoFit/>
          </a:bodyPr>
          <a:lstStyle/>
          <a:p>
            <a:pPr algn="ctr">
              <a:lnSpc>
                <a:spcPct val="70000"/>
              </a:lnSpc>
            </a:pPr>
            <a:r>
              <a:rPr lang="en-US" b="1">
                <a:latin typeface="Courier New" pitchFamily="49" charset="0"/>
              </a:rPr>
              <a:t>2</a:t>
            </a:r>
          </a:p>
        </p:txBody>
      </p:sp>
      <p:sp>
        <p:nvSpPr>
          <p:cNvPr id="843856" name="Text Box 80"/>
          <p:cNvSpPr txBox="1">
            <a:spLocks noChangeArrowheads="1"/>
          </p:cNvSpPr>
          <p:nvPr/>
        </p:nvSpPr>
        <p:spPr bwMode="auto">
          <a:xfrm>
            <a:off x="6875463" y="2851150"/>
            <a:ext cx="1152525" cy="1824025"/>
          </a:xfrm>
          <a:prstGeom prst="rect">
            <a:avLst/>
          </a:prstGeom>
          <a:noFill/>
          <a:ln w="9525">
            <a:noFill/>
            <a:miter lim="800000"/>
            <a:headEnd/>
            <a:tailEnd/>
          </a:ln>
          <a:effectLst/>
        </p:spPr>
        <p:txBody>
          <a:bodyPr>
            <a:spAutoFit/>
          </a:bodyPr>
          <a:lstStyle/>
          <a:p>
            <a:pPr>
              <a:lnSpc>
                <a:spcPct val="85000"/>
              </a:lnSpc>
            </a:pPr>
            <a:endParaRPr lang="en-US" sz="4400" dirty="0">
              <a:solidFill>
                <a:srgbClr val="FF9900"/>
              </a:solidFill>
            </a:endParaRPr>
          </a:p>
          <a:p>
            <a:pPr>
              <a:lnSpc>
                <a:spcPct val="85000"/>
              </a:lnSpc>
            </a:pPr>
            <a:endParaRPr lang="en-US" sz="4400" dirty="0">
              <a:solidFill>
                <a:srgbClr val="FF9900"/>
              </a:solidFill>
            </a:endParaRPr>
          </a:p>
          <a:p>
            <a:pPr algn="l" rtl="0">
              <a:lnSpc>
                <a:spcPct val="85000"/>
              </a:lnSpc>
            </a:pPr>
            <a:r>
              <a:rPr lang="en-US" sz="4400" dirty="0">
                <a:solidFill>
                  <a:srgbClr val="FF9900"/>
                </a:solidFill>
              </a:rPr>
              <a:t>***</a:t>
            </a:r>
          </a:p>
        </p:txBody>
      </p:sp>
      <p:sp>
        <p:nvSpPr>
          <p:cNvPr id="843857" name="Text Box 81"/>
          <p:cNvSpPr txBox="1">
            <a:spLocks noChangeArrowheads="1"/>
          </p:cNvSpPr>
          <p:nvPr/>
        </p:nvSpPr>
        <p:spPr bwMode="auto">
          <a:xfrm>
            <a:off x="6875463" y="2849563"/>
            <a:ext cx="1152525" cy="1248483"/>
          </a:xfrm>
          <a:prstGeom prst="rect">
            <a:avLst/>
          </a:prstGeom>
          <a:noFill/>
          <a:ln w="9525">
            <a:noFill/>
            <a:miter lim="800000"/>
            <a:headEnd/>
            <a:tailEnd/>
          </a:ln>
          <a:effectLst/>
        </p:spPr>
        <p:txBody>
          <a:bodyPr>
            <a:spAutoFit/>
          </a:bodyPr>
          <a:lstStyle/>
          <a:p>
            <a:pPr>
              <a:lnSpc>
                <a:spcPct val="85000"/>
              </a:lnSpc>
            </a:pPr>
            <a:endParaRPr lang="en-US" sz="4400" dirty="0">
              <a:solidFill>
                <a:srgbClr val="FF9900"/>
              </a:solidFill>
            </a:endParaRPr>
          </a:p>
          <a:p>
            <a:pPr algn="l" rtl="0">
              <a:lnSpc>
                <a:spcPct val="85000"/>
              </a:lnSpc>
            </a:pPr>
            <a:r>
              <a:rPr lang="en-US" sz="4400" dirty="0">
                <a:solidFill>
                  <a:srgbClr val="FF9900"/>
                </a:solidFill>
              </a:rPr>
              <a:t>**</a:t>
            </a:r>
          </a:p>
        </p:txBody>
      </p:sp>
      <p:sp>
        <p:nvSpPr>
          <p:cNvPr id="843858" name="Text Box 82"/>
          <p:cNvSpPr txBox="1">
            <a:spLocks noChangeArrowheads="1"/>
          </p:cNvSpPr>
          <p:nvPr/>
        </p:nvSpPr>
        <p:spPr bwMode="auto">
          <a:xfrm>
            <a:off x="6875463" y="2851150"/>
            <a:ext cx="1152525" cy="672941"/>
          </a:xfrm>
          <a:prstGeom prst="rect">
            <a:avLst/>
          </a:prstGeom>
          <a:noFill/>
          <a:ln w="9525">
            <a:noFill/>
            <a:miter lim="800000"/>
            <a:headEnd/>
            <a:tailEnd/>
          </a:ln>
          <a:effectLst/>
        </p:spPr>
        <p:txBody>
          <a:bodyPr>
            <a:spAutoFit/>
          </a:bodyPr>
          <a:lstStyle/>
          <a:p>
            <a:pPr algn="l" rtl="0">
              <a:lnSpc>
                <a:spcPct val="85000"/>
              </a:lnSpc>
            </a:pPr>
            <a:r>
              <a:rPr lang="en-US" sz="4400" dirty="0">
                <a:solidFill>
                  <a:srgbClr val="FF9900"/>
                </a:solidFill>
              </a:rPr>
              <a:t>*</a:t>
            </a:r>
          </a:p>
        </p:txBody>
      </p:sp>
      <p:sp>
        <p:nvSpPr>
          <p:cNvPr id="843860" name="Text Box 84"/>
          <p:cNvSpPr txBox="1">
            <a:spLocks noChangeArrowheads="1"/>
          </p:cNvSpPr>
          <p:nvPr/>
        </p:nvSpPr>
        <p:spPr bwMode="auto">
          <a:xfrm>
            <a:off x="5220072" y="4005263"/>
            <a:ext cx="792162" cy="327025"/>
          </a:xfrm>
          <a:prstGeom prst="rect">
            <a:avLst/>
          </a:prstGeom>
          <a:noFill/>
          <a:ln w="9525">
            <a:noFill/>
            <a:miter lim="800000"/>
            <a:headEnd/>
            <a:tailEnd/>
          </a:ln>
          <a:effectLst/>
        </p:spPr>
        <p:txBody>
          <a:bodyPr>
            <a:spAutoFit/>
          </a:bodyPr>
          <a:lstStyle/>
          <a:p>
            <a:pPr>
              <a:lnSpc>
                <a:spcPct val="70000"/>
              </a:lnSpc>
            </a:pPr>
            <a:r>
              <a:rPr lang="en-US" b="1">
                <a:latin typeface="Courier New" pitchFamily="49" charset="0"/>
              </a:rPr>
              <a:t>3</a:t>
            </a:r>
          </a:p>
        </p:txBody>
      </p:sp>
      <p:sp>
        <p:nvSpPr>
          <p:cNvPr id="843861" name="Text Box 85"/>
          <p:cNvSpPr txBox="1">
            <a:spLocks noChangeArrowheads="1"/>
          </p:cNvSpPr>
          <p:nvPr/>
        </p:nvSpPr>
        <p:spPr bwMode="auto">
          <a:xfrm>
            <a:off x="5436096" y="2924175"/>
            <a:ext cx="576262" cy="327025"/>
          </a:xfrm>
          <a:prstGeom prst="rect">
            <a:avLst/>
          </a:prstGeom>
          <a:noFill/>
          <a:ln w="9525">
            <a:noFill/>
            <a:miter lim="800000"/>
            <a:headEnd/>
            <a:tailEnd/>
          </a:ln>
          <a:effectLst/>
        </p:spPr>
        <p:txBody>
          <a:bodyPr>
            <a:spAutoFit/>
          </a:bodyPr>
          <a:lstStyle/>
          <a:p>
            <a:pPr>
              <a:lnSpc>
                <a:spcPct val="70000"/>
              </a:lnSpc>
            </a:pPr>
            <a:r>
              <a:rPr lang="en-US" b="1">
                <a:latin typeface="Courier New" pitchFamily="49" charset="0"/>
              </a:rPr>
              <a:t>1</a:t>
            </a:r>
          </a:p>
        </p:txBody>
      </p:sp>
      <p:sp>
        <p:nvSpPr>
          <p:cNvPr id="843862" name="Text Box 86"/>
          <p:cNvSpPr txBox="1">
            <a:spLocks noChangeArrowheads="1"/>
          </p:cNvSpPr>
          <p:nvPr/>
        </p:nvSpPr>
        <p:spPr bwMode="auto">
          <a:xfrm>
            <a:off x="5364088" y="3429000"/>
            <a:ext cx="649287" cy="327025"/>
          </a:xfrm>
          <a:prstGeom prst="rect">
            <a:avLst/>
          </a:prstGeom>
          <a:noFill/>
          <a:ln w="9525">
            <a:noFill/>
            <a:miter lim="800000"/>
            <a:headEnd/>
            <a:tailEnd/>
          </a:ln>
          <a:effectLst/>
        </p:spPr>
        <p:txBody>
          <a:bodyPr>
            <a:spAutoFit/>
          </a:bodyPr>
          <a:lstStyle/>
          <a:p>
            <a:pPr>
              <a:lnSpc>
                <a:spcPct val="70000"/>
              </a:lnSpc>
            </a:pPr>
            <a:r>
              <a:rPr lang="en-US" b="1">
                <a:latin typeface="Courier New" pitchFamily="49" charset="0"/>
              </a:rPr>
              <a:t>2</a:t>
            </a:r>
          </a:p>
        </p:txBody>
      </p:sp>
      <p:sp>
        <p:nvSpPr>
          <p:cNvPr id="843865" name="Line 89"/>
          <p:cNvSpPr>
            <a:spLocks noChangeShapeType="1"/>
          </p:cNvSpPr>
          <p:nvPr/>
        </p:nvSpPr>
        <p:spPr bwMode="auto">
          <a:xfrm>
            <a:off x="6299200" y="3068638"/>
            <a:ext cx="288925" cy="0"/>
          </a:xfrm>
          <a:prstGeom prst="line">
            <a:avLst/>
          </a:prstGeom>
          <a:noFill/>
          <a:ln w="9525">
            <a:solidFill>
              <a:schemeClr val="tx1"/>
            </a:solidFill>
            <a:round/>
            <a:headEnd/>
            <a:tailEnd type="triangle" w="med" len="med"/>
          </a:ln>
          <a:effectLst/>
        </p:spPr>
        <p:txBody>
          <a:bodyPr/>
          <a:lstStyle/>
          <a:p>
            <a:endParaRPr lang="en-US"/>
          </a:p>
        </p:txBody>
      </p:sp>
      <p:sp>
        <p:nvSpPr>
          <p:cNvPr id="843866" name="Line 90"/>
          <p:cNvSpPr>
            <a:spLocks noChangeShapeType="1"/>
          </p:cNvSpPr>
          <p:nvPr/>
        </p:nvSpPr>
        <p:spPr bwMode="auto">
          <a:xfrm>
            <a:off x="6371307" y="3573463"/>
            <a:ext cx="288925" cy="0"/>
          </a:xfrm>
          <a:prstGeom prst="line">
            <a:avLst/>
          </a:prstGeom>
          <a:noFill/>
          <a:ln w="9525">
            <a:solidFill>
              <a:schemeClr val="tx1"/>
            </a:solidFill>
            <a:round/>
            <a:headEnd/>
            <a:tailEnd type="triangle" w="med" len="med"/>
          </a:ln>
          <a:effectLst/>
        </p:spPr>
        <p:txBody>
          <a:bodyPr/>
          <a:lstStyle/>
          <a:p>
            <a:endParaRPr lang="en-US"/>
          </a:p>
        </p:txBody>
      </p:sp>
      <p:sp>
        <p:nvSpPr>
          <p:cNvPr id="843867" name="Line 91"/>
          <p:cNvSpPr>
            <a:spLocks noChangeShapeType="1"/>
          </p:cNvSpPr>
          <p:nvPr/>
        </p:nvSpPr>
        <p:spPr bwMode="auto">
          <a:xfrm>
            <a:off x="6371307" y="4149725"/>
            <a:ext cx="288925" cy="0"/>
          </a:xfrm>
          <a:prstGeom prst="line">
            <a:avLst/>
          </a:prstGeom>
          <a:noFill/>
          <a:ln w="9525">
            <a:solidFill>
              <a:schemeClr val="tx1"/>
            </a:solidFill>
            <a:round/>
            <a:headEnd/>
            <a:tailEnd type="triangle" w="med" len="med"/>
          </a:ln>
          <a:effectLst/>
        </p:spPr>
        <p:txBody>
          <a:bodyPr/>
          <a:lstStyle/>
          <a:p>
            <a:endParaRPr lang="en-US"/>
          </a:p>
        </p:txBody>
      </p:sp>
      <p:sp>
        <p:nvSpPr>
          <p:cNvPr id="53"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5167213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43782"/>
                                        </p:tgtEl>
                                        <p:attrNameLst>
                                          <p:attrName>style.visibility</p:attrName>
                                        </p:attrNameLst>
                                      </p:cBhvr>
                                      <p:to>
                                        <p:strVal val="visible"/>
                                      </p:to>
                                    </p:set>
                                    <p:animEffect transition="in" filter="slide(fromTop)">
                                      <p:cBhvr>
                                        <p:cTn id="7" dur="200"/>
                                        <p:tgtEl>
                                          <p:spTgt spid="84378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43812"/>
                                        </p:tgtEl>
                                        <p:attrNameLst>
                                          <p:attrName>style.visibility</p:attrName>
                                        </p:attrNameLst>
                                      </p:cBhvr>
                                      <p:to>
                                        <p:strVal val="visible"/>
                                      </p:to>
                                    </p:set>
                                    <p:animEffect transition="in" filter="slide(fromTop)">
                                      <p:cBhvr>
                                        <p:cTn id="10" dur="200"/>
                                        <p:tgtEl>
                                          <p:spTgt spid="843812"/>
                                        </p:tgtEl>
                                      </p:cBhvr>
                                    </p:animEffect>
                                  </p:childTnLst>
                                </p:cTn>
                              </p:par>
                            </p:childTnLst>
                          </p:cTn>
                        </p:par>
                        <p:par>
                          <p:cTn id="11" fill="hold" nodeType="afterGroup">
                            <p:stCondLst>
                              <p:cond delay="200"/>
                            </p:stCondLst>
                            <p:childTnLst>
                              <p:par>
                                <p:cTn id="12" presetID="12" presetClass="entr" presetSubtype="1" fill="hold" grpId="0" nodeType="afterEffect">
                                  <p:stCondLst>
                                    <p:cond delay="0"/>
                                  </p:stCondLst>
                                  <p:childTnLst>
                                    <p:set>
                                      <p:cBhvr>
                                        <p:cTn id="13" dur="1" fill="hold">
                                          <p:stCondLst>
                                            <p:cond delay="0"/>
                                          </p:stCondLst>
                                        </p:cTn>
                                        <p:tgtEl>
                                          <p:spTgt spid="843784"/>
                                        </p:tgtEl>
                                        <p:attrNameLst>
                                          <p:attrName>style.visibility</p:attrName>
                                        </p:attrNameLst>
                                      </p:cBhvr>
                                      <p:to>
                                        <p:strVal val="visible"/>
                                      </p:to>
                                    </p:set>
                                    <p:animEffect transition="in" filter="slide(fromTop)">
                                      <p:cBhvr>
                                        <p:cTn id="14" dur="200"/>
                                        <p:tgtEl>
                                          <p:spTgt spid="843784"/>
                                        </p:tgtEl>
                                      </p:cBhvr>
                                    </p:animEffect>
                                  </p:childTnLst>
                                </p:cTn>
                              </p:par>
                              <p:par>
                                <p:cTn id="15" presetID="12" presetClass="entr" presetSubtype="1"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Top)">
                                      <p:cBhvr>
                                        <p:cTn id="17" dur="200"/>
                                        <p:tgtEl>
                                          <p:spTgt spid="2"/>
                                        </p:tgtEl>
                                      </p:cBhvr>
                                    </p:animEffect>
                                  </p:childTnLst>
                                </p:cTn>
                              </p:par>
                            </p:childTnLst>
                          </p:cTn>
                        </p:par>
                        <p:par>
                          <p:cTn id="18" fill="hold" nodeType="afterGroup">
                            <p:stCondLst>
                              <p:cond delay="400"/>
                            </p:stCondLst>
                            <p:childTnLst>
                              <p:par>
                                <p:cTn id="19" presetID="12" presetClass="entr" presetSubtype="1" fill="hold" grpId="0" nodeType="afterEffect">
                                  <p:stCondLst>
                                    <p:cond delay="0"/>
                                  </p:stCondLst>
                                  <p:childTnLst>
                                    <p:set>
                                      <p:cBhvr>
                                        <p:cTn id="20" dur="1" fill="hold">
                                          <p:stCondLst>
                                            <p:cond delay="0"/>
                                          </p:stCondLst>
                                        </p:cTn>
                                        <p:tgtEl>
                                          <p:spTgt spid="843785"/>
                                        </p:tgtEl>
                                        <p:attrNameLst>
                                          <p:attrName>style.visibility</p:attrName>
                                        </p:attrNameLst>
                                      </p:cBhvr>
                                      <p:to>
                                        <p:strVal val="visible"/>
                                      </p:to>
                                    </p:set>
                                    <p:animEffect transition="in" filter="slide(fromTop)">
                                      <p:cBhvr>
                                        <p:cTn id="21" dur="200"/>
                                        <p:tgtEl>
                                          <p:spTgt spid="843785"/>
                                        </p:tgtEl>
                                      </p:cBhvr>
                                    </p:animEffect>
                                  </p:childTnLst>
                                </p:cTn>
                              </p:par>
                              <p:par>
                                <p:cTn id="22" presetID="12" presetClass="entr" presetSubtype="1"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slide(fromTop)">
                                      <p:cBhvr>
                                        <p:cTn id="24" dur="200"/>
                                        <p:tgtEl>
                                          <p:spTgt spid="3"/>
                                        </p:tgtEl>
                                      </p:cBhvr>
                                    </p:animEffect>
                                  </p:childTnLst>
                                </p:cTn>
                              </p:par>
                            </p:childTnLst>
                          </p:cTn>
                        </p:par>
                        <p:par>
                          <p:cTn id="25" fill="hold" nodeType="afterGroup">
                            <p:stCondLst>
                              <p:cond delay="600"/>
                            </p:stCondLst>
                            <p:childTnLst>
                              <p:par>
                                <p:cTn id="26" presetID="12" presetClass="entr" presetSubtype="1" fill="hold" grpId="0" nodeType="afterEffect">
                                  <p:stCondLst>
                                    <p:cond delay="0"/>
                                  </p:stCondLst>
                                  <p:childTnLst>
                                    <p:set>
                                      <p:cBhvr>
                                        <p:cTn id="27" dur="1" fill="hold">
                                          <p:stCondLst>
                                            <p:cond delay="0"/>
                                          </p:stCondLst>
                                        </p:cTn>
                                        <p:tgtEl>
                                          <p:spTgt spid="843813"/>
                                        </p:tgtEl>
                                        <p:attrNameLst>
                                          <p:attrName>style.visibility</p:attrName>
                                        </p:attrNameLst>
                                      </p:cBhvr>
                                      <p:to>
                                        <p:strVal val="visible"/>
                                      </p:to>
                                    </p:set>
                                    <p:animEffect transition="in" filter="slide(fromTop)">
                                      <p:cBhvr>
                                        <p:cTn id="28" dur="200"/>
                                        <p:tgtEl>
                                          <p:spTgt spid="843813"/>
                                        </p:tgtEl>
                                      </p:cBhvr>
                                    </p:animEffect>
                                  </p:childTnLst>
                                </p:cTn>
                              </p:par>
                              <p:par>
                                <p:cTn id="29" presetID="1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slide(fromTop)">
                                      <p:cBhvr>
                                        <p:cTn id="31" dur="2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4385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4386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4386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43858"/>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4385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4385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4386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43862"/>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8438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4385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84386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43860"/>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2" grpId="0" animBg="1"/>
      <p:bldP spid="843784" grpId="0" animBg="1"/>
      <p:bldP spid="843785" grpId="0" animBg="1"/>
      <p:bldP spid="843812" grpId="0" animBg="1"/>
      <p:bldP spid="843813" grpId="0" animBg="1"/>
      <p:bldP spid="843844" grpId="0" animBg="1"/>
      <p:bldP spid="843854" grpId="0" animBg="1"/>
      <p:bldP spid="843855" grpId="0" animBg="1"/>
      <p:bldP spid="843856" grpId="0"/>
      <p:bldP spid="843857" grpId="0"/>
      <p:bldP spid="843858" grpId="0"/>
      <p:bldP spid="843860" grpId="0"/>
      <p:bldP spid="843861" grpId="0"/>
      <p:bldP spid="843862" grpId="0"/>
      <p:bldP spid="843865" grpId="0" animBg="1"/>
      <p:bldP spid="843866" grpId="0" animBg="1"/>
      <p:bldP spid="84386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A4A50E33-F724-44C0-ABE4-8966628AF8EA}" type="slidenum">
              <a:rPr lang="ar-SA"/>
              <a:pPr>
                <a:defRPr/>
              </a:pPr>
              <a:t>18</a:t>
            </a:fld>
            <a:endParaRPr lang="en-US"/>
          </a:p>
        </p:txBody>
      </p:sp>
      <p:sp>
        <p:nvSpPr>
          <p:cNvPr id="16388" name="Rectangle 2"/>
          <p:cNvSpPr>
            <a:spLocks noGrp="1" noChangeArrowheads="1"/>
          </p:cNvSpPr>
          <p:nvPr>
            <p:ph type="title"/>
          </p:nvPr>
        </p:nvSpPr>
        <p:spPr>
          <a:xfrm>
            <a:off x="685800" y="269875"/>
            <a:ext cx="7772400" cy="1143000"/>
          </a:xfrm>
        </p:spPr>
        <p:txBody>
          <a:bodyPr/>
          <a:lstStyle/>
          <a:p>
            <a:pPr rtl="1" eaLnBrk="1" hangingPunct="1"/>
            <a:r>
              <a:rPr lang="he-IL" dirty="0" smtClean="0">
                <a:solidFill>
                  <a:schemeClr val="tx2">
                    <a:lumMod val="60000"/>
                    <a:lumOff val="40000"/>
                  </a:schemeClr>
                </a:solidFill>
                <a:latin typeface="Tahoma" pitchFamily="34" charset="0"/>
              </a:rPr>
              <a:t>ניתוח תהליך הרקורסיה</a:t>
            </a:r>
            <a:endParaRPr lang="en-US" dirty="0" smtClean="0">
              <a:solidFill>
                <a:schemeClr val="tx2">
                  <a:lumMod val="60000"/>
                  <a:lumOff val="40000"/>
                </a:schemeClr>
              </a:solidFill>
              <a:latin typeface="Tahoma" pitchFamily="34" charset="0"/>
            </a:endParaRPr>
          </a:p>
        </p:txBody>
      </p:sp>
      <p:sp>
        <p:nvSpPr>
          <p:cNvPr id="841731" name="Text Box 3"/>
          <p:cNvSpPr txBox="1">
            <a:spLocks noChangeArrowheads="1"/>
          </p:cNvSpPr>
          <p:nvPr/>
        </p:nvSpPr>
        <p:spPr bwMode="auto">
          <a:xfrm>
            <a:off x="1619250" y="3552825"/>
            <a:ext cx="6337300" cy="26130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itchFamily="49" charset="0"/>
              </a:rPr>
              <a:t>void </a:t>
            </a:r>
            <a:r>
              <a:rPr lang="en-US" sz="2000" b="1" dirty="0" err="1">
                <a:latin typeface="Courier New" pitchFamily="49" charset="0"/>
              </a:rPr>
              <a:t>draw_triangle</a:t>
            </a:r>
            <a:r>
              <a:rPr lang="en-US" sz="2000" b="1" dirty="0">
                <a:latin typeface="Courier New" pitchFamily="49" charset="0"/>
              </a:rPr>
              <a:t>(</a:t>
            </a:r>
            <a:r>
              <a:rPr lang="en-US" sz="2000" b="1" dirty="0" err="1">
                <a:latin typeface="Courier New" pitchFamily="49" charset="0"/>
              </a:rPr>
              <a:t>int</a:t>
            </a:r>
            <a:r>
              <a:rPr lang="en-US" sz="2000" b="1" dirty="0">
                <a:latin typeface="Courier New" pitchFamily="49" charset="0"/>
              </a:rPr>
              <a:t> n)</a:t>
            </a:r>
          </a:p>
          <a:p>
            <a:pPr algn="l" rtl="0"/>
            <a:r>
              <a:rPr lang="en-US" sz="2000" b="1" dirty="0">
                <a:latin typeface="Courier New" pitchFamily="49" charset="0"/>
              </a:rPr>
              <a:t>{</a:t>
            </a:r>
          </a:p>
          <a:p>
            <a:pPr algn="l" rtl="0"/>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a:t>
            </a:r>
          </a:p>
          <a:p>
            <a:pPr algn="l" rtl="0"/>
            <a:r>
              <a:rPr lang="en-US" sz="2000" b="1" dirty="0">
                <a:latin typeface="Courier New" pitchFamily="49" charset="0"/>
              </a:rPr>
              <a:t>  if (n &lt;= 0) return;</a:t>
            </a:r>
          </a:p>
          <a:p>
            <a:pPr algn="l" rtl="0"/>
            <a:r>
              <a:rPr lang="en-US" sz="2000" b="1" dirty="0">
                <a:latin typeface="Courier New" pitchFamily="49" charset="0"/>
              </a:rPr>
              <a:t>  for (</a:t>
            </a:r>
            <a:r>
              <a:rPr lang="en-US" sz="2000" b="1" dirty="0" err="1">
                <a:latin typeface="Courier New" pitchFamily="49" charset="0"/>
              </a:rPr>
              <a:t>i</a:t>
            </a:r>
            <a:r>
              <a:rPr lang="en-US" sz="2000" b="1" dirty="0">
                <a:latin typeface="Courier New" pitchFamily="49" charset="0"/>
              </a:rPr>
              <a:t>=0; </a:t>
            </a:r>
            <a:r>
              <a:rPr lang="en-US" sz="2000" b="1" dirty="0" err="1">
                <a:latin typeface="Courier New" pitchFamily="49" charset="0"/>
              </a:rPr>
              <a:t>i</a:t>
            </a:r>
            <a:r>
              <a:rPr lang="en-US" sz="2000" b="1" dirty="0">
                <a:latin typeface="Courier New" pitchFamily="49" charset="0"/>
              </a:rPr>
              <a:t>&lt;n; ++</a:t>
            </a:r>
            <a:r>
              <a:rPr lang="en-US" sz="2000" b="1" dirty="0" err="1">
                <a:latin typeface="Courier New" pitchFamily="49" charset="0"/>
              </a:rPr>
              <a:t>i</a:t>
            </a:r>
            <a:r>
              <a:rPr lang="en-US" sz="2000" b="1" dirty="0">
                <a:latin typeface="Courier New" pitchFamily="49" charset="0"/>
              </a:rPr>
              <a:t>) </a:t>
            </a:r>
            <a:r>
              <a:rPr lang="en-US" sz="2000" b="1" dirty="0" err="1">
                <a:latin typeface="Courier New" pitchFamily="49" charset="0"/>
              </a:rPr>
              <a:t>putchar</a:t>
            </a:r>
            <a:r>
              <a:rPr lang="en-US" sz="2000" b="1" dirty="0">
                <a:latin typeface="Courier New" pitchFamily="49" charset="0"/>
              </a:rPr>
              <a:t>('*');</a:t>
            </a:r>
          </a:p>
          <a:p>
            <a:pPr algn="l" rtl="0"/>
            <a:r>
              <a:rPr lang="en-US" sz="2000" b="1" dirty="0">
                <a:latin typeface="Courier New" pitchFamily="49" charset="0"/>
              </a:rPr>
              <a:t>  </a:t>
            </a:r>
            <a:r>
              <a:rPr lang="en-US" sz="2000" b="1" dirty="0" err="1">
                <a:latin typeface="Courier New" pitchFamily="49" charset="0"/>
              </a:rPr>
              <a:t>putchar</a:t>
            </a:r>
            <a:r>
              <a:rPr lang="en-US" sz="2000" b="1" dirty="0">
                <a:latin typeface="Courier New" pitchFamily="49" charset="0"/>
              </a:rPr>
              <a:t>('\n');</a:t>
            </a:r>
          </a:p>
          <a:p>
            <a:pPr algn="l" rtl="0"/>
            <a:r>
              <a:rPr lang="en-US" sz="2000" b="1" dirty="0">
                <a:latin typeface="Courier New" pitchFamily="49" charset="0"/>
              </a:rPr>
              <a:t>  </a:t>
            </a:r>
            <a:r>
              <a:rPr lang="en-US" sz="2000" b="1" dirty="0" err="1">
                <a:solidFill>
                  <a:srgbClr val="337E00"/>
                </a:solidFill>
                <a:latin typeface="Courier New" pitchFamily="49" charset="0"/>
              </a:rPr>
              <a:t>draw_triangle</a:t>
            </a:r>
            <a:r>
              <a:rPr lang="en-US" sz="2000" b="1" dirty="0">
                <a:solidFill>
                  <a:srgbClr val="337E00"/>
                </a:solidFill>
                <a:latin typeface="Courier New" pitchFamily="49" charset="0"/>
              </a:rPr>
              <a:t>(n-1);</a:t>
            </a:r>
          </a:p>
          <a:p>
            <a:pPr algn="l" rtl="0"/>
            <a:r>
              <a:rPr lang="en-US" sz="2000" b="1" dirty="0">
                <a:latin typeface="Courier New" pitchFamily="49" charset="0"/>
              </a:rPr>
              <a:t>}</a:t>
            </a:r>
          </a:p>
        </p:txBody>
      </p:sp>
      <p:sp>
        <p:nvSpPr>
          <p:cNvPr id="841732" name="Text Box 4"/>
          <p:cNvSpPr txBox="1">
            <a:spLocks noChangeArrowheads="1"/>
          </p:cNvSpPr>
          <p:nvPr/>
        </p:nvSpPr>
        <p:spPr bwMode="auto">
          <a:xfrm>
            <a:off x="755650" y="1412875"/>
            <a:ext cx="7775575" cy="1881188"/>
          </a:xfrm>
          <a:prstGeom prst="rect">
            <a:avLst/>
          </a:prstGeom>
          <a:noFill/>
          <a:ln w="9525">
            <a:noFill/>
            <a:miter lim="800000"/>
            <a:headEnd/>
            <a:tailEnd/>
          </a:ln>
          <a:effectLst/>
        </p:spPr>
        <p:txBody>
          <a:bodyPr>
            <a:spAutoFit/>
          </a:bodyPr>
          <a:lstStyle/>
          <a:p>
            <a:pPr marL="457200" indent="-457200" algn="r" rtl="1">
              <a:spcBef>
                <a:spcPct val="50000"/>
              </a:spcBef>
              <a:buFont typeface="Arial" charset="0"/>
              <a:buChar char="•"/>
            </a:pPr>
            <a:r>
              <a:rPr lang="he-IL" sz="2400">
                <a:latin typeface="Times New Roman" pitchFamily="18" charset="0"/>
                <a:cs typeface="Times New Roman" pitchFamily="18" charset="0"/>
              </a:rPr>
              <a:t>ומה אם היינו רוצים את המשולש הפוך ?</a:t>
            </a:r>
          </a:p>
          <a:p>
            <a:pPr marL="457200" indent="-457200" algn="r" rtl="1">
              <a:spcBef>
                <a:spcPct val="50000"/>
              </a:spcBef>
              <a:buFont typeface="Arial" charset="0"/>
              <a:buChar char="•"/>
            </a:pPr>
            <a:r>
              <a:rPr lang="he-IL" sz="2400">
                <a:latin typeface="Times New Roman" pitchFamily="18" charset="0"/>
                <a:cs typeface="Times New Roman" pitchFamily="18" charset="0"/>
              </a:rPr>
              <a:t>נשתמש באלגוריתם הרקורסיבי הבא:</a:t>
            </a:r>
          </a:p>
          <a:p>
            <a:pPr marL="973138" lvl="1" indent="-457200" algn="r" rtl="1">
              <a:spcBef>
                <a:spcPct val="30000"/>
              </a:spcBef>
              <a:buFont typeface="Arial" charset="0"/>
              <a:buAutoNum type="arabicPeriod"/>
            </a:pPr>
            <a:r>
              <a:rPr lang="he-IL" sz="2400">
                <a:latin typeface="Times New Roman" pitchFamily="18" charset="0"/>
                <a:cs typeface="Times New Roman" pitchFamily="18" charset="0"/>
              </a:rPr>
              <a:t>הדפס שורת כוכביות באורך </a:t>
            </a:r>
            <a:r>
              <a:rPr lang="en-US" sz="2400" b="1">
                <a:latin typeface="Courier New" pitchFamily="49" charset="0"/>
              </a:rPr>
              <a:t>n</a:t>
            </a:r>
            <a:r>
              <a:rPr lang="he-IL" sz="2400">
                <a:latin typeface="Times New Roman" pitchFamily="18" charset="0"/>
                <a:cs typeface="Times New Roman" pitchFamily="18" charset="0"/>
              </a:rPr>
              <a:t>.</a:t>
            </a:r>
            <a:endParaRPr lang="he-IL">
              <a:latin typeface="Times New Roman" pitchFamily="18" charset="0"/>
              <a:cs typeface="Times New Roman" pitchFamily="18" charset="0"/>
            </a:endParaRPr>
          </a:p>
          <a:p>
            <a:pPr marL="973138" lvl="1" indent="-457200" algn="r" rtl="1">
              <a:spcBef>
                <a:spcPct val="10000"/>
              </a:spcBef>
              <a:buFont typeface="Arial" charset="0"/>
              <a:buAutoNum type="arabicPeriod"/>
            </a:pPr>
            <a:r>
              <a:rPr lang="he-IL" sz="2400">
                <a:latin typeface="Times New Roman" pitchFamily="18" charset="0"/>
                <a:cs typeface="Times New Roman" pitchFamily="18" charset="0"/>
              </a:rPr>
              <a:t>הדפס משולש הפוך בגובה </a:t>
            </a:r>
            <a:r>
              <a:rPr lang="en-US" sz="2400" b="1">
                <a:latin typeface="Courier New" pitchFamily="49" charset="0"/>
              </a:rPr>
              <a:t>n-1</a:t>
            </a:r>
            <a:r>
              <a:rPr lang="he-IL" sz="2400">
                <a:latin typeface="Times New Roman" pitchFamily="18" charset="0"/>
                <a:cs typeface="Times New Roman" pitchFamily="18" charset="0"/>
              </a:rPr>
              <a:t>.</a:t>
            </a:r>
          </a:p>
        </p:txBody>
      </p:sp>
      <p:sp>
        <p:nvSpPr>
          <p:cNvPr id="16391" name="Text Box 5"/>
          <p:cNvSpPr txBox="1">
            <a:spLocks noChangeArrowheads="1"/>
          </p:cNvSpPr>
          <p:nvPr/>
        </p:nvSpPr>
        <p:spPr bwMode="auto">
          <a:xfrm>
            <a:off x="1401763" y="1484313"/>
            <a:ext cx="1657350" cy="1470403"/>
          </a:xfrm>
          <a:prstGeom prst="rect">
            <a:avLst/>
          </a:prstGeom>
          <a:noFill/>
          <a:ln w="9525">
            <a:noFill/>
            <a:miter lim="800000"/>
            <a:headEnd/>
            <a:tailEnd/>
          </a:ln>
          <a:effectLst/>
        </p:spPr>
        <p:txBody>
          <a:bodyPr>
            <a:spAutoFit/>
          </a:bodyPr>
          <a:lstStyle/>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 </a:t>
            </a:r>
          </a:p>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a:p>
            <a:pPr algn="l" rtl="0">
              <a:lnSpc>
                <a:spcPct val="70000"/>
              </a:lnSpc>
            </a:pPr>
            <a:r>
              <a:rPr lang="en-US" b="1" dirty="0">
                <a:latin typeface="Courier New" pitchFamily="49" charset="0"/>
              </a:rPr>
              <a:t>*</a:t>
            </a:r>
          </a:p>
        </p:txBody>
      </p:sp>
      <p:sp>
        <p:nvSpPr>
          <p:cNvPr id="8"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22037173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173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173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173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1731">
                                            <p:bg/>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173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1731">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173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1731">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1731">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41731">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1731">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1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1" grpId="0" build="p" animBg="1"/>
      <p:bldP spid="84173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5DCD2FD4-5B93-44D5-85E9-F4E0969A0790}" type="slidenum">
              <a:rPr lang="ar-SA"/>
              <a:pPr>
                <a:defRPr/>
              </a:pPr>
              <a:t>19</a:t>
            </a:fld>
            <a:endParaRPr lang="en-US"/>
          </a:p>
        </p:txBody>
      </p:sp>
      <p:sp>
        <p:nvSpPr>
          <p:cNvPr id="17412" name="Rectangle 2"/>
          <p:cNvSpPr>
            <a:spLocks noGrp="1" noChangeArrowheads="1"/>
          </p:cNvSpPr>
          <p:nvPr>
            <p:ph type="title"/>
          </p:nvPr>
        </p:nvSpPr>
        <p:spPr>
          <a:xfrm>
            <a:off x="539750" y="269875"/>
            <a:ext cx="8277225" cy="1143000"/>
          </a:xfrm>
        </p:spPr>
        <p:txBody>
          <a:bodyPr/>
          <a:lstStyle/>
          <a:p>
            <a:pPr rtl="1" eaLnBrk="1" hangingPunct="1"/>
            <a:r>
              <a:rPr lang="he-IL" dirty="0" smtClean="0">
                <a:solidFill>
                  <a:schemeClr val="tx2">
                    <a:lumMod val="60000"/>
                    <a:lumOff val="40000"/>
                  </a:schemeClr>
                </a:solidFill>
                <a:latin typeface="Tahoma" pitchFamily="34" charset="0"/>
              </a:rPr>
              <a:t>מפת הקריאות בהדפסת משולש הפוך</a:t>
            </a:r>
            <a:endParaRPr lang="en-US" dirty="0" smtClean="0">
              <a:solidFill>
                <a:schemeClr val="tx2">
                  <a:lumMod val="60000"/>
                  <a:lumOff val="40000"/>
                </a:schemeClr>
              </a:solidFill>
              <a:latin typeface="Courier New" pitchFamily="49" charset="0"/>
              <a:cs typeface="Courier New" pitchFamily="49" charset="0"/>
            </a:endParaRPr>
          </a:p>
        </p:txBody>
      </p:sp>
      <p:sp>
        <p:nvSpPr>
          <p:cNvPr id="1095731" name="Text Box 51"/>
          <p:cNvSpPr txBox="1">
            <a:spLocks noChangeArrowheads="1"/>
          </p:cNvSpPr>
          <p:nvPr/>
        </p:nvSpPr>
        <p:spPr bwMode="auto">
          <a:xfrm>
            <a:off x="2843213" y="2349500"/>
            <a:ext cx="1944687" cy="7842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000" dirty="0" err="1">
                <a:latin typeface="Arial Black" pitchFamily="34" charset="0"/>
              </a:rPr>
              <a:t>draw_triangle</a:t>
            </a:r>
            <a:r>
              <a:rPr lang="en-US" sz="1000" dirty="0">
                <a:latin typeface="Arial Black" pitchFamily="34" charset="0"/>
              </a:rPr>
              <a:t>(3)</a:t>
            </a:r>
            <a:r>
              <a:rPr lang="en-US" sz="1000" b="1" dirty="0">
                <a:latin typeface="Courier New" pitchFamily="49" charset="0"/>
              </a:rPr>
              <a:t> {</a:t>
            </a:r>
          </a:p>
          <a:p>
            <a:pPr algn="l" rtl="0"/>
            <a:r>
              <a:rPr lang="en-US" sz="1000" b="1" dirty="0">
                <a:latin typeface="Courier New" pitchFamily="49" charset="0"/>
              </a:rPr>
              <a:t>  </a:t>
            </a:r>
            <a:r>
              <a:rPr lang="en-US" sz="1000" b="1" dirty="0" err="1">
                <a:latin typeface="Courier New" pitchFamily="49" charset="0"/>
              </a:rPr>
              <a:t>putchar</a:t>
            </a:r>
            <a:r>
              <a:rPr lang="en-US" sz="1000" b="1" dirty="0">
                <a:latin typeface="Courier New" pitchFamily="49" charset="0"/>
              </a:rPr>
              <a:t>('*')...</a:t>
            </a:r>
          </a:p>
          <a:p>
            <a:pPr algn="l" rtl="0"/>
            <a:r>
              <a:rPr lang="en-US" sz="1000" b="1" dirty="0">
                <a:latin typeface="Courier New" pitchFamily="49" charset="0"/>
              </a:rPr>
              <a:t>  </a:t>
            </a:r>
            <a:r>
              <a:rPr lang="en-US" sz="1000" b="1" dirty="0" err="1">
                <a:latin typeface="Courier New" pitchFamily="49" charset="0"/>
              </a:rPr>
              <a:t>draw_triangle</a:t>
            </a:r>
            <a:r>
              <a:rPr lang="en-US" sz="1000" b="1" dirty="0">
                <a:latin typeface="Courier New" pitchFamily="49" charset="0"/>
              </a:rPr>
              <a:t>(2);  </a:t>
            </a:r>
          </a:p>
          <a:p>
            <a:pPr algn="l" rtl="0"/>
            <a:r>
              <a:rPr lang="en-US" sz="1000" b="1" dirty="0">
                <a:latin typeface="Courier New" pitchFamily="49" charset="0"/>
              </a:rPr>
              <a:t>}</a:t>
            </a:r>
          </a:p>
        </p:txBody>
      </p:sp>
      <p:sp>
        <p:nvSpPr>
          <p:cNvPr id="17414" name="Text Box 52"/>
          <p:cNvSpPr txBox="1">
            <a:spLocks noChangeArrowheads="1"/>
          </p:cNvSpPr>
          <p:nvPr/>
        </p:nvSpPr>
        <p:spPr bwMode="auto">
          <a:xfrm>
            <a:off x="2484438" y="1484313"/>
            <a:ext cx="3167062" cy="449262"/>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800" b="1" dirty="0" err="1" smtClean="0">
                <a:latin typeface="Courier New" pitchFamily="49" charset="0"/>
              </a:rPr>
              <a:t>draw_triangle</a:t>
            </a:r>
            <a:r>
              <a:rPr lang="en-US" sz="1800" b="1" dirty="0" smtClean="0">
                <a:latin typeface="Courier New" pitchFamily="49" charset="0"/>
              </a:rPr>
              <a:t>(3</a:t>
            </a:r>
            <a:r>
              <a:rPr lang="en-US" sz="1800" b="1" dirty="0">
                <a:latin typeface="Courier New" pitchFamily="49" charset="0"/>
              </a:rPr>
              <a:t>);</a:t>
            </a:r>
          </a:p>
        </p:txBody>
      </p:sp>
      <p:sp>
        <p:nvSpPr>
          <p:cNvPr id="1095733" name="Text Box 53"/>
          <p:cNvSpPr txBox="1">
            <a:spLocks noChangeArrowheads="1"/>
          </p:cNvSpPr>
          <p:nvPr/>
        </p:nvSpPr>
        <p:spPr bwMode="auto">
          <a:xfrm>
            <a:off x="2843213" y="3357563"/>
            <a:ext cx="1944687" cy="7842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000" dirty="0" err="1">
                <a:latin typeface="Arial Black" pitchFamily="34" charset="0"/>
              </a:rPr>
              <a:t>draw_triangle</a:t>
            </a:r>
            <a:r>
              <a:rPr lang="en-US" sz="1000" dirty="0">
                <a:latin typeface="Arial Black" pitchFamily="34" charset="0"/>
              </a:rPr>
              <a:t>(2)</a:t>
            </a:r>
            <a:r>
              <a:rPr lang="en-US" sz="1000" b="1" dirty="0">
                <a:latin typeface="Courier New" pitchFamily="49" charset="0"/>
              </a:rPr>
              <a:t> {</a:t>
            </a:r>
          </a:p>
          <a:p>
            <a:pPr algn="l" rtl="0"/>
            <a:r>
              <a:rPr lang="en-US" sz="1000" b="1" dirty="0">
                <a:latin typeface="Courier New" pitchFamily="49" charset="0"/>
              </a:rPr>
              <a:t>  </a:t>
            </a:r>
            <a:r>
              <a:rPr lang="en-US" sz="1000" b="1" dirty="0" err="1">
                <a:latin typeface="Courier New" pitchFamily="49" charset="0"/>
              </a:rPr>
              <a:t>putchar</a:t>
            </a:r>
            <a:r>
              <a:rPr lang="en-US" sz="1000" b="1" dirty="0">
                <a:latin typeface="Courier New" pitchFamily="49" charset="0"/>
              </a:rPr>
              <a:t>('*')...</a:t>
            </a:r>
          </a:p>
          <a:p>
            <a:pPr algn="l" rtl="0"/>
            <a:r>
              <a:rPr lang="en-US" sz="1000" b="1" dirty="0">
                <a:latin typeface="Courier New" pitchFamily="49" charset="0"/>
              </a:rPr>
              <a:t>  </a:t>
            </a:r>
            <a:r>
              <a:rPr lang="en-US" sz="1000" b="1" dirty="0" err="1">
                <a:latin typeface="Courier New" pitchFamily="49" charset="0"/>
              </a:rPr>
              <a:t>draw_triangle</a:t>
            </a:r>
            <a:r>
              <a:rPr lang="en-US" sz="1000" b="1" dirty="0">
                <a:latin typeface="Courier New" pitchFamily="49" charset="0"/>
              </a:rPr>
              <a:t>(1)</a:t>
            </a:r>
          </a:p>
          <a:p>
            <a:pPr algn="l" rtl="0"/>
            <a:r>
              <a:rPr lang="en-US" sz="1000" b="1" dirty="0">
                <a:latin typeface="Courier New" pitchFamily="49" charset="0"/>
              </a:rPr>
              <a:t>}</a:t>
            </a:r>
          </a:p>
        </p:txBody>
      </p:sp>
      <p:sp>
        <p:nvSpPr>
          <p:cNvPr id="1095734" name="Text Box 54"/>
          <p:cNvSpPr txBox="1">
            <a:spLocks noChangeArrowheads="1"/>
          </p:cNvSpPr>
          <p:nvPr/>
        </p:nvSpPr>
        <p:spPr bwMode="auto">
          <a:xfrm>
            <a:off x="2843213" y="4365625"/>
            <a:ext cx="1944687" cy="7842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000" dirty="0" err="1">
                <a:latin typeface="Arial Black" pitchFamily="34" charset="0"/>
              </a:rPr>
              <a:t>draw_triangle</a:t>
            </a:r>
            <a:r>
              <a:rPr lang="en-US" sz="1000" dirty="0">
                <a:latin typeface="Arial Black" pitchFamily="34" charset="0"/>
              </a:rPr>
              <a:t>(1)</a:t>
            </a:r>
            <a:r>
              <a:rPr lang="en-US" sz="1000" b="1" dirty="0">
                <a:latin typeface="Courier New" pitchFamily="49" charset="0"/>
              </a:rPr>
              <a:t> {</a:t>
            </a:r>
          </a:p>
          <a:p>
            <a:pPr algn="l" rtl="0"/>
            <a:r>
              <a:rPr lang="en-US" sz="1000" b="1" dirty="0">
                <a:latin typeface="Courier New" pitchFamily="49" charset="0"/>
              </a:rPr>
              <a:t>  </a:t>
            </a:r>
            <a:r>
              <a:rPr lang="en-US" sz="1000" b="1" dirty="0" err="1">
                <a:latin typeface="Courier New" pitchFamily="49" charset="0"/>
              </a:rPr>
              <a:t>putchar</a:t>
            </a:r>
            <a:r>
              <a:rPr lang="en-US" sz="1000" b="1" dirty="0">
                <a:latin typeface="Courier New" pitchFamily="49" charset="0"/>
              </a:rPr>
              <a:t>('*')...</a:t>
            </a:r>
          </a:p>
          <a:p>
            <a:pPr algn="l" rtl="0"/>
            <a:r>
              <a:rPr lang="en-US" sz="1000" b="1" dirty="0">
                <a:latin typeface="Courier New" pitchFamily="49" charset="0"/>
              </a:rPr>
              <a:t>  </a:t>
            </a:r>
            <a:r>
              <a:rPr lang="en-US" sz="1000" b="1" dirty="0" err="1">
                <a:latin typeface="Courier New" pitchFamily="49" charset="0"/>
              </a:rPr>
              <a:t>draw_triangle</a:t>
            </a:r>
            <a:r>
              <a:rPr lang="en-US" sz="1000" b="1" dirty="0">
                <a:latin typeface="Courier New" pitchFamily="49" charset="0"/>
              </a:rPr>
              <a:t>(0)</a:t>
            </a:r>
          </a:p>
          <a:p>
            <a:pPr algn="l" rtl="0"/>
            <a:r>
              <a:rPr lang="en-US" sz="1000" b="1" dirty="0">
                <a:latin typeface="Courier New" pitchFamily="49" charset="0"/>
              </a:rPr>
              <a:t>}</a:t>
            </a:r>
          </a:p>
        </p:txBody>
      </p:sp>
      <p:sp>
        <p:nvSpPr>
          <p:cNvPr id="1095735" name="Text Box 55"/>
          <p:cNvSpPr txBox="1">
            <a:spLocks noChangeArrowheads="1"/>
          </p:cNvSpPr>
          <p:nvPr/>
        </p:nvSpPr>
        <p:spPr bwMode="auto">
          <a:xfrm>
            <a:off x="2843213" y="5389563"/>
            <a:ext cx="1944687" cy="6318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000" dirty="0" err="1">
                <a:latin typeface="Arial Black" pitchFamily="34" charset="0"/>
              </a:rPr>
              <a:t>draw_triangle</a:t>
            </a:r>
            <a:r>
              <a:rPr lang="en-US" sz="1000" dirty="0">
                <a:latin typeface="Arial Black" pitchFamily="34" charset="0"/>
              </a:rPr>
              <a:t>(0)</a:t>
            </a:r>
            <a:r>
              <a:rPr lang="en-US" sz="1000" b="1" dirty="0">
                <a:latin typeface="Courier New" pitchFamily="49" charset="0"/>
              </a:rPr>
              <a:t> {</a:t>
            </a:r>
          </a:p>
          <a:p>
            <a:pPr algn="l" rtl="0"/>
            <a:r>
              <a:rPr lang="en-US" sz="1000" b="1" dirty="0">
                <a:latin typeface="Courier New" pitchFamily="49" charset="0"/>
              </a:rPr>
              <a:t>  if (n==0) </a:t>
            </a:r>
            <a:r>
              <a:rPr lang="en-US" sz="1000" dirty="0">
                <a:latin typeface="Arial Black" pitchFamily="34" charset="0"/>
              </a:rPr>
              <a:t>return;</a:t>
            </a:r>
            <a:endParaRPr lang="en-US" sz="1000" b="1" dirty="0">
              <a:latin typeface="Courier New" pitchFamily="49" charset="0"/>
            </a:endParaRPr>
          </a:p>
          <a:p>
            <a:pPr algn="l" rtl="0"/>
            <a:r>
              <a:rPr lang="en-US" sz="1000" b="1" dirty="0">
                <a:latin typeface="Courier New" pitchFamily="49" charset="0"/>
              </a:rPr>
              <a:t>}</a:t>
            </a:r>
          </a:p>
        </p:txBody>
      </p:sp>
      <p:sp>
        <p:nvSpPr>
          <p:cNvPr id="1095736" name="Text Box 56"/>
          <p:cNvSpPr txBox="1">
            <a:spLocks noChangeArrowheads="1"/>
          </p:cNvSpPr>
          <p:nvPr/>
        </p:nvSpPr>
        <p:spPr bwMode="auto">
          <a:xfrm>
            <a:off x="6875463" y="2849563"/>
            <a:ext cx="1152525" cy="1248483"/>
          </a:xfrm>
          <a:prstGeom prst="rect">
            <a:avLst/>
          </a:prstGeom>
          <a:noFill/>
          <a:ln w="9525">
            <a:noFill/>
            <a:miter lim="800000"/>
            <a:headEnd/>
            <a:tailEnd/>
          </a:ln>
          <a:effectLst/>
        </p:spPr>
        <p:txBody>
          <a:bodyPr>
            <a:spAutoFit/>
          </a:bodyPr>
          <a:lstStyle/>
          <a:p>
            <a:pPr>
              <a:lnSpc>
                <a:spcPct val="85000"/>
              </a:lnSpc>
            </a:pPr>
            <a:endParaRPr lang="en-US" sz="4400" dirty="0">
              <a:solidFill>
                <a:srgbClr val="FF9900"/>
              </a:solidFill>
            </a:endParaRPr>
          </a:p>
          <a:p>
            <a:pPr algn="l" rtl="0">
              <a:lnSpc>
                <a:spcPct val="85000"/>
              </a:lnSpc>
            </a:pPr>
            <a:r>
              <a:rPr lang="en-US" sz="4400" dirty="0">
                <a:solidFill>
                  <a:srgbClr val="FF9900"/>
                </a:solidFill>
              </a:rPr>
              <a:t>**</a:t>
            </a:r>
          </a:p>
        </p:txBody>
      </p:sp>
      <p:sp>
        <p:nvSpPr>
          <p:cNvPr id="1095737" name="Text Box 57"/>
          <p:cNvSpPr txBox="1">
            <a:spLocks noChangeArrowheads="1"/>
          </p:cNvSpPr>
          <p:nvPr/>
        </p:nvSpPr>
        <p:spPr bwMode="auto">
          <a:xfrm>
            <a:off x="6875463" y="4005263"/>
            <a:ext cx="1152525" cy="672941"/>
          </a:xfrm>
          <a:prstGeom prst="rect">
            <a:avLst/>
          </a:prstGeom>
          <a:noFill/>
          <a:ln w="9525">
            <a:noFill/>
            <a:miter lim="800000"/>
            <a:headEnd/>
            <a:tailEnd/>
          </a:ln>
          <a:effectLst/>
        </p:spPr>
        <p:txBody>
          <a:bodyPr>
            <a:spAutoFit/>
          </a:bodyPr>
          <a:lstStyle/>
          <a:p>
            <a:pPr algn="l" rtl="0">
              <a:lnSpc>
                <a:spcPct val="85000"/>
              </a:lnSpc>
            </a:pPr>
            <a:r>
              <a:rPr lang="en-US" sz="4400" dirty="0">
                <a:solidFill>
                  <a:srgbClr val="FF9900"/>
                </a:solidFill>
              </a:rPr>
              <a:t>*</a:t>
            </a:r>
          </a:p>
        </p:txBody>
      </p:sp>
      <p:sp>
        <p:nvSpPr>
          <p:cNvPr id="1095738" name="Text Box 58"/>
          <p:cNvSpPr txBox="1">
            <a:spLocks noChangeArrowheads="1"/>
          </p:cNvSpPr>
          <p:nvPr/>
        </p:nvSpPr>
        <p:spPr bwMode="auto">
          <a:xfrm>
            <a:off x="5508104" y="4078288"/>
            <a:ext cx="576262" cy="327025"/>
          </a:xfrm>
          <a:prstGeom prst="rect">
            <a:avLst/>
          </a:prstGeom>
          <a:noFill/>
          <a:ln w="9525">
            <a:noFill/>
            <a:miter lim="800000"/>
            <a:headEnd/>
            <a:tailEnd/>
          </a:ln>
          <a:effectLst/>
        </p:spPr>
        <p:txBody>
          <a:bodyPr>
            <a:spAutoFit/>
          </a:bodyPr>
          <a:lstStyle/>
          <a:p>
            <a:pPr>
              <a:lnSpc>
                <a:spcPct val="70000"/>
              </a:lnSpc>
            </a:pPr>
            <a:r>
              <a:rPr lang="en-US" b="1">
                <a:latin typeface="Courier New" pitchFamily="49" charset="0"/>
              </a:rPr>
              <a:t>3</a:t>
            </a:r>
          </a:p>
        </p:txBody>
      </p:sp>
      <p:sp>
        <p:nvSpPr>
          <p:cNvPr id="1095739" name="Text Box 59"/>
          <p:cNvSpPr txBox="1">
            <a:spLocks noChangeArrowheads="1"/>
          </p:cNvSpPr>
          <p:nvPr/>
        </p:nvSpPr>
        <p:spPr bwMode="auto">
          <a:xfrm>
            <a:off x="5436096" y="3429000"/>
            <a:ext cx="649287" cy="327025"/>
          </a:xfrm>
          <a:prstGeom prst="rect">
            <a:avLst/>
          </a:prstGeom>
          <a:noFill/>
          <a:ln w="9525">
            <a:noFill/>
            <a:miter lim="800000"/>
            <a:headEnd/>
            <a:tailEnd/>
          </a:ln>
          <a:effectLst/>
        </p:spPr>
        <p:txBody>
          <a:bodyPr>
            <a:spAutoFit/>
          </a:bodyPr>
          <a:lstStyle/>
          <a:p>
            <a:pPr>
              <a:lnSpc>
                <a:spcPct val="70000"/>
              </a:lnSpc>
            </a:pPr>
            <a:r>
              <a:rPr lang="en-US" b="1">
                <a:latin typeface="Courier New" pitchFamily="49" charset="0"/>
              </a:rPr>
              <a:t>2</a:t>
            </a:r>
          </a:p>
        </p:txBody>
      </p:sp>
      <p:sp>
        <p:nvSpPr>
          <p:cNvPr id="1095740" name="Line 60"/>
          <p:cNvSpPr>
            <a:spLocks noChangeShapeType="1"/>
          </p:cNvSpPr>
          <p:nvPr/>
        </p:nvSpPr>
        <p:spPr bwMode="auto">
          <a:xfrm>
            <a:off x="6299200" y="4222750"/>
            <a:ext cx="288925" cy="0"/>
          </a:xfrm>
          <a:prstGeom prst="line">
            <a:avLst/>
          </a:prstGeom>
          <a:noFill/>
          <a:ln w="9525">
            <a:solidFill>
              <a:schemeClr val="tx1"/>
            </a:solidFill>
            <a:round/>
            <a:headEnd/>
            <a:tailEnd type="triangle" w="med" len="med"/>
          </a:ln>
          <a:effectLst/>
        </p:spPr>
        <p:txBody>
          <a:bodyPr/>
          <a:lstStyle/>
          <a:p>
            <a:endParaRPr lang="en-US"/>
          </a:p>
        </p:txBody>
      </p:sp>
      <p:sp>
        <p:nvSpPr>
          <p:cNvPr id="1095741" name="Line 61"/>
          <p:cNvSpPr>
            <a:spLocks noChangeShapeType="1"/>
          </p:cNvSpPr>
          <p:nvPr/>
        </p:nvSpPr>
        <p:spPr bwMode="auto">
          <a:xfrm>
            <a:off x="6299200" y="3573463"/>
            <a:ext cx="288925" cy="0"/>
          </a:xfrm>
          <a:prstGeom prst="line">
            <a:avLst/>
          </a:prstGeom>
          <a:noFill/>
          <a:ln w="9525">
            <a:solidFill>
              <a:schemeClr val="tx1"/>
            </a:solidFill>
            <a:round/>
            <a:headEnd/>
            <a:tailEnd type="triangle" w="med" len="med"/>
          </a:ln>
          <a:effectLst/>
        </p:spPr>
        <p:txBody>
          <a:bodyPr/>
          <a:lstStyle/>
          <a:p>
            <a:endParaRPr lang="en-US"/>
          </a:p>
        </p:txBody>
      </p:sp>
      <p:sp>
        <p:nvSpPr>
          <p:cNvPr id="1095742" name="Text Box 62"/>
          <p:cNvSpPr txBox="1">
            <a:spLocks noChangeArrowheads="1"/>
          </p:cNvSpPr>
          <p:nvPr/>
        </p:nvSpPr>
        <p:spPr bwMode="auto">
          <a:xfrm>
            <a:off x="4498975" y="2276475"/>
            <a:ext cx="360363" cy="330200"/>
          </a:xfrm>
          <a:prstGeom prst="rect">
            <a:avLst/>
          </a:prstGeom>
          <a:solidFill>
            <a:schemeClr val="bg1">
              <a:alpha val="50195"/>
            </a:schemeClr>
          </a:solidFill>
          <a:ln w="3175">
            <a:solidFill>
              <a:schemeClr val="tx1"/>
            </a:solidFill>
            <a:miter lim="800000"/>
            <a:headEnd/>
            <a:tailEnd/>
          </a:ln>
          <a:effectLst/>
        </p:spPr>
        <p:txBody>
          <a:bodyPr tIns="82800" bIns="10800" anchor="ctr">
            <a:spAutoFit/>
          </a:bodyPr>
          <a:lstStyle/>
          <a:p>
            <a:pPr algn="ctr">
              <a:lnSpc>
                <a:spcPct val="70000"/>
              </a:lnSpc>
            </a:pPr>
            <a:r>
              <a:rPr lang="en-US" b="1">
                <a:latin typeface="Courier New" pitchFamily="49" charset="0"/>
              </a:rPr>
              <a:t>1</a:t>
            </a:r>
          </a:p>
        </p:txBody>
      </p:sp>
      <p:sp>
        <p:nvSpPr>
          <p:cNvPr id="1095743" name="Text Box 63"/>
          <p:cNvSpPr txBox="1">
            <a:spLocks noChangeArrowheads="1"/>
          </p:cNvSpPr>
          <p:nvPr/>
        </p:nvSpPr>
        <p:spPr bwMode="auto">
          <a:xfrm>
            <a:off x="4498975" y="4292600"/>
            <a:ext cx="360363" cy="330200"/>
          </a:xfrm>
          <a:prstGeom prst="rect">
            <a:avLst/>
          </a:prstGeom>
          <a:solidFill>
            <a:schemeClr val="bg1">
              <a:alpha val="50195"/>
            </a:schemeClr>
          </a:solidFill>
          <a:ln w="3175">
            <a:solidFill>
              <a:schemeClr val="tx1"/>
            </a:solidFill>
            <a:miter lim="800000"/>
            <a:headEnd/>
            <a:tailEnd/>
          </a:ln>
          <a:effectLst/>
        </p:spPr>
        <p:txBody>
          <a:bodyPr tIns="82800" bIns="10800" anchor="ctr">
            <a:spAutoFit/>
          </a:bodyPr>
          <a:lstStyle/>
          <a:p>
            <a:pPr algn="ctr">
              <a:lnSpc>
                <a:spcPct val="70000"/>
              </a:lnSpc>
            </a:pPr>
            <a:r>
              <a:rPr lang="en-US" b="1">
                <a:latin typeface="Courier New" pitchFamily="49" charset="0"/>
              </a:rPr>
              <a:t>3</a:t>
            </a:r>
          </a:p>
        </p:txBody>
      </p:sp>
      <p:sp>
        <p:nvSpPr>
          <p:cNvPr id="1095744" name="Text Box 64"/>
          <p:cNvSpPr txBox="1">
            <a:spLocks noChangeArrowheads="1"/>
          </p:cNvSpPr>
          <p:nvPr/>
        </p:nvSpPr>
        <p:spPr bwMode="auto">
          <a:xfrm>
            <a:off x="4498975" y="3244850"/>
            <a:ext cx="360363" cy="330200"/>
          </a:xfrm>
          <a:prstGeom prst="rect">
            <a:avLst/>
          </a:prstGeom>
          <a:solidFill>
            <a:schemeClr val="bg1">
              <a:alpha val="50195"/>
            </a:schemeClr>
          </a:solidFill>
          <a:ln w="3175">
            <a:solidFill>
              <a:schemeClr val="tx1"/>
            </a:solidFill>
            <a:miter lim="800000"/>
            <a:headEnd/>
            <a:tailEnd/>
          </a:ln>
          <a:effectLst/>
        </p:spPr>
        <p:txBody>
          <a:bodyPr tIns="82800" bIns="10800" anchor="ctr">
            <a:spAutoFit/>
          </a:bodyPr>
          <a:lstStyle/>
          <a:p>
            <a:pPr algn="ctr">
              <a:lnSpc>
                <a:spcPct val="70000"/>
              </a:lnSpc>
            </a:pPr>
            <a:r>
              <a:rPr lang="en-US" b="1">
                <a:latin typeface="Courier New" pitchFamily="49" charset="0"/>
              </a:rPr>
              <a:t>2</a:t>
            </a:r>
          </a:p>
        </p:txBody>
      </p:sp>
      <p:grpSp>
        <p:nvGrpSpPr>
          <p:cNvPr id="2" name="Group 65"/>
          <p:cNvGrpSpPr>
            <a:grpSpLocks/>
          </p:cNvGrpSpPr>
          <p:nvPr/>
        </p:nvGrpSpPr>
        <p:grpSpPr bwMode="auto">
          <a:xfrm flipV="1">
            <a:off x="2484438" y="2781300"/>
            <a:ext cx="1081087" cy="576263"/>
            <a:chOff x="975" y="1071"/>
            <a:chExt cx="681" cy="661"/>
          </a:xfrm>
        </p:grpSpPr>
        <p:sp>
          <p:nvSpPr>
            <p:cNvPr id="17457" name="Line 66"/>
            <p:cNvSpPr>
              <a:spLocks noChangeShapeType="1"/>
            </p:cNvSpPr>
            <p:nvPr/>
          </p:nvSpPr>
          <p:spPr bwMode="auto">
            <a:xfrm flipV="1">
              <a:off x="1656" y="1071"/>
              <a:ext cx="0" cy="182"/>
            </a:xfrm>
            <a:prstGeom prst="line">
              <a:avLst/>
            </a:prstGeom>
            <a:noFill/>
            <a:ln w="28575">
              <a:solidFill>
                <a:schemeClr val="accent2"/>
              </a:solidFill>
              <a:prstDash val="sysDot"/>
              <a:round/>
              <a:headEnd/>
              <a:tailEnd type="triangle" w="med" len="med"/>
            </a:ln>
            <a:effectLst/>
          </p:spPr>
          <p:txBody>
            <a:bodyPr/>
            <a:lstStyle/>
            <a:p>
              <a:endParaRPr lang="en-US"/>
            </a:p>
          </p:txBody>
        </p:sp>
        <p:sp>
          <p:nvSpPr>
            <p:cNvPr id="17458" name="Line 67"/>
            <p:cNvSpPr>
              <a:spLocks noChangeShapeType="1"/>
            </p:cNvSpPr>
            <p:nvPr/>
          </p:nvSpPr>
          <p:spPr bwMode="auto">
            <a:xfrm flipH="1" flipV="1">
              <a:off x="975" y="1731"/>
              <a:ext cx="363" cy="1"/>
            </a:xfrm>
            <a:prstGeom prst="line">
              <a:avLst/>
            </a:prstGeom>
            <a:noFill/>
            <a:ln w="28575">
              <a:solidFill>
                <a:schemeClr val="accent2"/>
              </a:solidFill>
              <a:prstDash val="sysDot"/>
              <a:round/>
              <a:headEnd/>
              <a:tailEnd/>
            </a:ln>
            <a:effectLst/>
          </p:spPr>
          <p:txBody>
            <a:bodyPr/>
            <a:lstStyle/>
            <a:p>
              <a:endParaRPr lang="en-US"/>
            </a:p>
          </p:txBody>
        </p:sp>
        <p:sp>
          <p:nvSpPr>
            <p:cNvPr id="17459" name="Line 68"/>
            <p:cNvSpPr>
              <a:spLocks noChangeShapeType="1"/>
            </p:cNvSpPr>
            <p:nvPr/>
          </p:nvSpPr>
          <p:spPr bwMode="auto">
            <a:xfrm flipH="1" flipV="1">
              <a:off x="975" y="1253"/>
              <a:ext cx="681" cy="0"/>
            </a:xfrm>
            <a:prstGeom prst="line">
              <a:avLst/>
            </a:prstGeom>
            <a:noFill/>
            <a:ln w="28575">
              <a:solidFill>
                <a:schemeClr val="accent2"/>
              </a:solidFill>
              <a:prstDash val="sysDot"/>
              <a:round/>
              <a:headEnd/>
              <a:tailEnd/>
            </a:ln>
            <a:effectLst/>
          </p:spPr>
          <p:txBody>
            <a:bodyPr/>
            <a:lstStyle/>
            <a:p>
              <a:endParaRPr lang="en-US"/>
            </a:p>
          </p:txBody>
        </p:sp>
        <p:sp>
          <p:nvSpPr>
            <p:cNvPr id="17460" name="Line 69"/>
            <p:cNvSpPr>
              <a:spLocks noChangeShapeType="1"/>
            </p:cNvSpPr>
            <p:nvPr/>
          </p:nvSpPr>
          <p:spPr bwMode="auto">
            <a:xfrm flipV="1">
              <a:off x="975" y="1253"/>
              <a:ext cx="0" cy="478"/>
            </a:xfrm>
            <a:prstGeom prst="line">
              <a:avLst/>
            </a:prstGeom>
            <a:noFill/>
            <a:ln w="28575">
              <a:solidFill>
                <a:schemeClr val="accent2"/>
              </a:solidFill>
              <a:prstDash val="sysDot"/>
              <a:round/>
              <a:headEnd/>
              <a:tailEnd/>
            </a:ln>
            <a:effectLst/>
          </p:spPr>
          <p:txBody>
            <a:bodyPr/>
            <a:lstStyle/>
            <a:p>
              <a:endParaRPr lang="en-US"/>
            </a:p>
          </p:txBody>
        </p:sp>
      </p:grpSp>
      <p:sp>
        <p:nvSpPr>
          <p:cNvPr id="1095750" name="Line 70"/>
          <p:cNvSpPr>
            <a:spLocks noChangeShapeType="1"/>
          </p:cNvSpPr>
          <p:nvPr/>
        </p:nvSpPr>
        <p:spPr bwMode="auto">
          <a:xfrm>
            <a:off x="3562350" y="1844675"/>
            <a:ext cx="1588" cy="576263"/>
          </a:xfrm>
          <a:prstGeom prst="line">
            <a:avLst/>
          </a:prstGeom>
          <a:noFill/>
          <a:ln w="28575">
            <a:solidFill>
              <a:schemeClr val="accent2"/>
            </a:solidFill>
            <a:prstDash val="sysDot"/>
            <a:round/>
            <a:headEnd/>
            <a:tailEnd type="triangle" w="med" len="med"/>
          </a:ln>
          <a:effectLst/>
        </p:spPr>
        <p:txBody>
          <a:bodyPr/>
          <a:lstStyle/>
          <a:p>
            <a:endParaRPr lang="en-US"/>
          </a:p>
        </p:txBody>
      </p:sp>
      <p:grpSp>
        <p:nvGrpSpPr>
          <p:cNvPr id="3" name="Group 71"/>
          <p:cNvGrpSpPr>
            <a:grpSpLocks/>
          </p:cNvGrpSpPr>
          <p:nvPr/>
        </p:nvGrpSpPr>
        <p:grpSpPr bwMode="auto">
          <a:xfrm flipV="1">
            <a:off x="2482850" y="3819525"/>
            <a:ext cx="1081088" cy="546100"/>
            <a:chOff x="975" y="1071"/>
            <a:chExt cx="681" cy="661"/>
          </a:xfrm>
        </p:grpSpPr>
        <p:sp>
          <p:nvSpPr>
            <p:cNvPr id="17453" name="Line 72"/>
            <p:cNvSpPr>
              <a:spLocks noChangeShapeType="1"/>
            </p:cNvSpPr>
            <p:nvPr/>
          </p:nvSpPr>
          <p:spPr bwMode="auto">
            <a:xfrm flipV="1">
              <a:off x="1656" y="1071"/>
              <a:ext cx="0" cy="182"/>
            </a:xfrm>
            <a:prstGeom prst="line">
              <a:avLst/>
            </a:prstGeom>
            <a:noFill/>
            <a:ln w="28575">
              <a:solidFill>
                <a:schemeClr val="accent2"/>
              </a:solidFill>
              <a:prstDash val="sysDot"/>
              <a:round/>
              <a:headEnd/>
              <a:tailEnd type="triangle" w="med" len="med"/>
            </a:ln>
            <a:effectLst/>
          </p:spPr>
          <p:txBody>
            <a:bodyPr/>
            <a:lstStyle/>
            <a:p>
              <a:endParaRPr lang="en-US"/>
            </a:p>
          </p:txBody>
        </p:sp>
        <p:sp>
          <p:nvSpPr>
            <p:cNvPr id="17454" name="Line 73"/>
            <p:cNvSpPr>
              <a:spLocks noChangeShapeType="1"/>
            </p:cNvSpPr>
            <p:nvPr/>
          </p:nvSpPr>
          <p:spPr bwMode="auto">
            <a:xfrm flipH="1" flipV="1">
              <a:off x="975" y="1731"/>
              <a:ext cx="363" cy="1"/>
            </a:xfrm>
            <a:prstGeom prst="line">
              <a:avLst/>
            </a:prstGeom>
            <a:noFill/>
            <a:ln w="28575">
              <a:solidFill>
                <a:schemeClr val="accent2"/>
              </a:solidFill>
              <a:prstDash val="sysDot"/>
              <a:round/>
              <a:headEnd/>
              <a:tailEnd/>
            </a:ln>
            <a:effectLst/>
          </p:spPr>
          <p:txBody>
            <a:bodyPr/>
            <a:lstStyle/>
            <a:p>
              <a:endParaRPr lang="en-US"/>
            </a:p>
          </p:txBody>
        </p:sp>
        <p:sp>
          <p:nvSpPr>
            <p:cNvPr id="17455" name="Line 74"/>
            <p:cNvSpPr>
              <a:spLocks noChangeShapeType="1"/>
            </p:cNvSpPr>
            <p:nvPr/>
          </p:nvSpPr>
          <p:spPr bwMode="auto">
            <a:xfrm flipH="1" flipV="1">
              <a:off x="975" y="1253"/>
              <a:ext cx="681" cy="0"/>
            </a:xfrm>
            <a:prstGeom prst="line">
              <a:avLst/>
            </a:prstGeom>
            <a:noFill/>
            <a:ln w="28575">
              <a:solidFill>
                <a:schemeClr val="accent2"/>
              </a:solidFill>
              <a:prstDash val="sysDot"/>
              <a:round/>
              <a:headEnd/>
              <a:tailEnd/>
            </a:ln>
            <a:effectLst/>
          </p:spPr>
          <p:txBody>
            <a:bodyPr/>
            <a:lstStyle/>
            <a:p>
              <a:endParaRPr lang="en-US"/>
            </a:p>
          </p:txBody>
        </p:sp>
        <p:sp>
          <p:nvSpPr>
            <p:cNvPr id="17456" name="Line 75"/>
            <p:cNvSpPr>
              <a:spLocks noChangeShapeType="1"/>
            </p:cNvSpPr>
            <p:nvPr/>
          </p:nvSpPr>
          <p:spPr bwMode="auto">
            <a:xfrm flipV="1">
              <a:off x="975" y="1253"/>
              <a:ext cx="0" cy="478"/>
            </a:xfrm>
            <a:prstGeom prst="line">
              <a:avLst/>
            </a:prstGeom>
            <a:noFill/>
            <a:ln w="28575">
              <a:solidFill>
                <a:schemeClr val="accent2"/>
              </a:solidFill>
              <a:prstDash val="sysDot"/>
              <a:round/>
              <a:headEnd/>
              <a:tailEnd/>
            </a:ln>
            <a:effectLst/>
          </p:spPr>
          <p:txBody>
            <a:bodyPr/>
            <a:lstStyle/>
            <a:p>
              <a:endParaRPr lang="en-US"/>
            </a:p>
          </p:txBody>
        </p:sp>
      </p:grpSp>
      <p:grpSp>
        <p:nvGrpSpPr>
          <p:cNvPr id="4" name="Group 76"/>
          <p:cNvGrpSpPr>
            <a:grpSpLocks/>
          </p:cNvGrpSpPr>
          <p:nvPr/>
        </p:nvGrpSpPr>
        <p:grpSpPr bwMode="auto">
          <a:xfrm flipV="1">
            <a:off x="2482850" y="4838700"/>
            <a:ext cx="1081088" cy="534988"/>
            <a:chOff x="975" y="1071"/>
            <a:chExt cx="681" cy="661"/>
          </a:xfrm>
        </p:grpSpPr>
        <p:sp>
          <p:nvSpPr>
            <p:cNvPr id="17449" name="Line 77"/>
            <p:cNvSpPr>
              <a:spLocks noChangeShapeType="1"/>
            </p:cNvSpPr>
            <p:nvPr/>
          </p:nvSpPr>
          <p:spPr bwMode="auto">
            <a:xfrm flipV="1">
              <a:off x="1656" y="1071"/>
              <a:ext cx="0" cy="182"/>
            </a:xfrm>
            <a:prstGeom prst="line">
              <a:avLst/>
            </a:prstGeom>
            <a:noFill/>
            <a:ln w="28575">
              <a:solidFill>
                <a:schemeClr val="accent2"/>
              </a:solidFill>
              <a:prstDash val="sysDot"/>
              <a:round/>
              <a:headEnd/>
              <a:tailEnd type="triangle" w="med" len="med"/>
            </a:ln>
            <a:effectLst/>
          </p:spPr>
          <p:txBody>
            <a:bodyPr/>
            <a:lstStyle/>
            <a:p>
              <a:endParaRPr lang="en-US"/>
            </a:p>
          </p:txBody>
        </p:sp>
        <p:sp>
          <p:nvSpPr>
            <p:cNvPr id="17450" name="Line 78"/>
            <p:cNvSpPr>
              <a:spLocks noChangeShapeType="1"/>
            </p:cNvSpPr>
            <p:nvPr/>
          </p:nvSpPr>
          <p:spPr bwMode="auto">
            <a:xfrm flipH="1" flipV="1">
              <a:off x="975" y="1731"/>
              <a:ext cx="363" cy="1"/>
            </a:xfrm>
            <a:prstGeom prst="line">
              <a:avLst/>
            </a:prstGeom>
            <a:noFill/>
            <a:ln w="28575">
              <a:solidFill>
                <a:schemeClr val="accent2"/>
              </a:solidFill>
              <a:prstDash val="sysDot"/>
              <a:round/>
              <a:headEnd/>
              <a:tailEnd/>
            </a:ln>
            <a:effectLst/>
          </p:spPr>
          <p:txBody>
            <a:bodyPr/>
            <a:lstStyle/>
            <a:p>
              <a:endParaRPr lang="en-US"/>
            </a:p>
          </p:txBody>
        </p:sp>
        <p:sp>
          <p:nvSpPr>
            <p:cNvPr id="17451" name="Line 79"/>
            <p:cNvSpPr>
              <a:spLocks noChangeShapeType="1"/>
            </p:cNvSpPr>
            <p:nvPr/>
          </p:nvSpPr>
          <p:spPr bwMode="auto">
            <a:xfrm flipH="1" flipV="1">
              <a:off x="975" y="1253"/>
              <a:ext cx="681" cy="0"/>
            </a:xfrm>
            <a:prstGeom prst="line">
              <a:avLst/>
            </a:prstGeom>
            <a:noFill/>
            <a:ln w="28575">
              <a:solidFill>
                <a:schemeClr val="accent2"/>
              </a:solidFill>
              <a:prstDash val="sysDot"/>
              <a:round/>
              <a:headEnd/>
              <a:tailEnd/>
            </a:ln>
            <a:effectLst/>
          </p:spPr>
          <p:txBody>
            <a:bodyPr/>
            <a:lstStyle/>
            <a:p>
              <a:endParaRPr lang="en-US"/>
            </a:p>
          </p:txBody>
        </p:sp>
        <p:sp>
          <p:nvSpPr>
            <p:cNvPr id="17452" name="Line 80"/>
            <p:cNvSpPr>
              <a:spLocks noChangeShapeType="1"/>
            </p:cNvSpPr>
            <p:nvPr/>
          </p:nvSpPr>
          <p:spPr bwMode="auto">
            <a:xfrm flipV="1">
              <a:off x="975" y="1253"/>
              <a:ext cx="0" cy="478"/>
            </a:xfrm>
            <a:prstGeom prst="line">
              <a:avLst/>
            </a:prstGeom>
            <a:noFill/>
            <a:ln w="28575">
              <a:solidFill>
                <a:schemeClr val="accent2"/>
              </a:solidFill>
              <a:prstDash val="sysDot"/>
              <a:round/>
              <a:headEnd/>
              <a:tailEnd/>
            </a:ln>
            <a:effectLst/>
          </p:spPr>
          <p:txBody>
            <a:bodyPr/>
            <a:lstStyle/>
            <a:p>
              <a:endParaRPr lang="en-US"/>
            </a:p>
          </p:txBody>
        </p:sp>
      </p:grpSp>
      <p:grpSp>
        <p:nvGrpSpPr>
          <p:cNvPr id="5" name="Group 81"/>
          <p:cNvGrpSpPr>
            <a:grpSpLocks/>
          </p:cNvGrpSpPr>
          <p:nvPr/>
        </p:nvGrpSpPr>
        <p:grpSpPr bwMode="auto">
          <a:xfrm>
            <a:off x="4662488" y="4975225"/>
            <a:ext cx="360362" cy="757238"/>
            <a:chOff x="2245" y="3053"/>
            <a:chExt cx="363" cy="513"/>
          </a:xfrm>
        </p:grpSpPr>
        <p:sp>
          <p:nvSpPr>
            <p:cNvPr id="17446" name="Line 82"/>
            <p:cNvSpPr>
              <a:spLocks noChangeShapeType="1"/>
            </p:cNvSpPr>
            <p:nvPr/>
          </p:nvSpPr>
          <p:spPr bwMode="auto">
            <a:xfrm flipV="1">
              <a:off x="2290" y="3566"/>
              <a:ext cx="318" cy="0"/>
            </a:xfrm>
            <a:prstGeom prst="line">
              <a:avLst/>
            </a:prstGeom>
            <a:noFill/>
            <a:ln w="28575">
              <a:solidFill>
                <a:srgbClr val="FF0000"/>
              </a:solidFill>
              <a:round/>
              <a:headEnd/>
              <a:tailEnd/>
            </a:ln>
            <a:effectLst/>
          </p:spPr>
          <p:txBody>
            <a:bodyPr/>
            <a:lstStyle/>
            <a:p>
              <a:endParaRPr lang="en-US"/>
            </a:p>
          </p:txBody>
        </p:sp>
        <p:sp>
          <p:nvSpPr>
            <p:cNvPr id="17447" name="Line 83"/>
            <p:cNvSpPr>
              <a:spLocks noChangeShapeType="1"/>
            </p:cNvSpPr>
            <p:nvPr/>
          </p:nvSpPr>
          <p:spPr bwMode="auto">
            <a:xfrm flipV="1">
              <a:off x="2245" y="3053"/>
              <a:ext cx="363" cy="0"/>
            </a:xfrm>
            <a:prstGeom prst="line">
              <a:avLst/>
            </a:prstGeom>
            <a:noFill/>
            <a:ln w="28575">
              <a:solidFill>
                <a:srgbClr val="FF0000"/>
              </a:solidFill>
              <a:round/>
              <a:headEnd type="triangle" w="med" len="med"/>
              <a:tailEnd/>
            </a:ln>
            <a:effectLst/>
          </p:spPr>
          <p:txBody>
            <a:bodyPr/>
            <a:lstStyle/>
            <a:p>
              <a:endParaRPr lang="en-US"/>
            </a:p>
          </p:txBody>
        </p:sp>
        <p:sp>
          <p:nvSpPr>
            <p:cNvPr id="17448" name="Line 84"/>
            <p:cNvSpPr>
              <a:spLocks noChangeShapeType="1"/>
            </p:cNvSpPr>
            <p:nvPr/>
          </p:nvSpPr>
          <p:spPr bwMode="auto">
            <a:xfrm flipH="1" flipV="1">
              <a:off x="2608" y="3053"/>
              <a:ext cx="0" cy="513"/>
            </a:xfrm>
            <a:prstGeom prst="line">
              <a:avLst/>
            </a:prstGeom>
            <a:noFill/>
            <a:ln w="28575">
              <a:solidFill>
                <a:srgbClr val="FF0000"/>
              </a:solidFill>
              <a:round/>
              <a:headEnd/>
              <a:tailEnd/>
            </a:ln>
            <a:effectLst/>
          </p:spPr>
          <p:txBody>
            <a:bodyPr/>
            <a:lstStyle/>
            <a:p>
              <a:endParaRPr lang="en-US"/>
            </a:p>
          </p:txBody>
        </p:sp>
      </p:grpSp>
      <p:grpSp>
        <p:nvGrpSpPr>
          <p:cNvPr id="6" name="Group 85"/>
          <p:cNvGrpSpPr>
            <a:grpSpLocks/>
          </p:cNvGrpSpPr>
          <p:nvPr/>
        </p:nvGrpSpPr>
        <p:grpSpPr bwMode="auto">
          <a:xfrm>
            <a:off x="4699000" y="1822450"/>
            <a:ext cx="323850" cy="973138"/>
            <a:chOff x="1825" y="1162"/>
            <a:chExt cx="193" cy="578"/>
          </a:xfrm>
        </p:grpSpPr>
        <p:sp>
          <p:nvSpPr>
            <p:cNvPr id="17444" name="Line 86"/>
            <p:cNvSpPr>
              <a:spLocks noChangeShapeType="1"/>
            </p:cNvSpPr>
            <p:nvPr/>
          </p:nvSpPr>
          <p:spPr bwMode="auto">
            <a:xfrm flipV="1">
              <a:off x="1825" y="1738"/>
              <a:ext cx="193" cy="2"/>
            </a:xfrm>
            <a:prstGeom prst="line">
              <a:avLst/>
            </a:prstGeom>
            <a:noFill/>
            <a:ln w="28575">
              <a:solidFill>
                <a:srgbClr val="FF0000"/>
              </a:solidFill>
              <a:round/>
              <a:headEnd/>
              <a:tailEnd/>
            </a:ln>
            <a:effectLst/>
          </p:spPr>
          <p:txBody>
            <a:bodyPr/>
            <a:lstStyle/>
            <a:p>
              <a:endParaRPr lang="en-US"/>
            </a:p>
          </p:txBody>
        </p:sp>
        <p:sp>
          <p:nvSpPr>
            <p:cNvPr id="17445" name="Line 87"/>
            <p:cNvSpPr>
              <a:spLocks noChangeShapeType="1"/>
            </p:cNvSpPr>
            <p:nvPr/>
          </p:nvSpPr>
          <p:spPr bwMode="auto">
            <a:xfrm flipH="1" flipV="1">
              <a:off x="2018" y="1162"/>
              <a:ext cx="0" cy="576"/>
            </a:xfrm>
            <a:prstGeom prst="line">
              <a:avLst/>
            </a:prstGeom>
            <a:noFill/>
            <a:ln w="28575">
              <a:solidFill>
                <a:srgbClr val="FF0000"/>
              </a:solidFill>
              <a:round/>
              <a:headEnd/>
              <a:tailEnd type="triangle" w="med" len="med"/>
            </a:ln>
            <a:effectLst/>
          </p:spPr>
          <p:txBody>
            <a:bodyPr/>
            <a:lstStyle/>
            <a:p>
              <a:endParaRPr lang="en-US"/>
            </a:p>
          </p:txBody>
        </p:sp>
      </p:grpSp>
      <p:grpSp>
        <p:nvGrpSpPr>
          <p:cNvPr id="7" name="Group 88"/>
          <p:cNvGrpSpPr>
            <a:grpSpLocks/>
          </p:cNvGrpSpPr>
          <p:nvPr/>
        </p:nvGrpSpPr>
        <p:grpSpPr bwMode="auto">
          <a:xfrm>
            <a:off x="4662488" y="3913188"/>
            <a:ext cx="360362" cy="955675"/>
            <a:chOff x="2245" y="3053"/>
            <a:chExt cx="363" cy="513"/>
          </a:xfrm>
        </p:grpSpPr>
        <p:sp>
          <p:nvSpPr>
            <p:cNvPr id="17441" name="Line 89"/>
            <p:cNvSpPr>
              <a:spLocks noChangeShapeType="1"/>
            </p:cNvSpPr>
            <p:nvPr/>
          </p:nvSpPr>
          <p:spPr bwMode="auto">
            <a:xfrm flipV="1">
              <a:off x="2290" y="3566"/>
              <a:ext cx="318" cy="0"/>
            </a:xfrm>
            <a:prstGeom prst="line">
              <a:avLst/>
            </a:prstGeom>
            <a:noFill/>
            <a:ln w="28575">
              <a:solidFill>
                <a:srgbClr val="FF0000"/>
              </a:solidFill>
              <a:round/>
              <a:headEnd/>
              <a:tailEnd/>
            </a:ln>
            <a:effectLst/>
          </p:spPr>
          <p:txBody>
            <a:bodyPr/>
            <a:lstStyle/>
            <a:p>
              <a:endParaRPr lang="en-US"/>
            </a:p>
          </p:txBody>
        </p:sp>
        <p:sp>
          <p:nvSpPr>
            <p:cNvPr id="17442" name="Line 90"/>
            <p:cNvSpPr>
              <a:spLocks noChangeShapeType="1"/>
            </p:cNvSpPr>
            <p:nvPr/>
          </p:nvSpPr>
          <p:spPr bwMode="auto">
            <a:xfrm flipV="1">
              <a:off x="2245" y="3053"/>
              <a:ext cx="363" cy="0"/>
            </a:xfrm>
            <a:prstGeom prst="line">
              <a:avLst/>
            </a:prstGeom>
            <a:noFill/>
            <a:ln w="28575">
              <a:solidFill>
                <a:srgbClr val="FF0000"/>
              </a:solidFill>
              <a:round/>
              <a:headEnd type="triangle" w="med" len="med"/>
              <a:tailEnd/>
            </a:ln>
            <a:effectLst/>
          </p:spPr>
          <p:txBody>
            <a:bodyPr/>
            <a:lstStyle/>
            <a:p>
              <a:endParaRPr lang="en-US"/>
            </a:p>
          </p:txBody>
        </p:sp>
        <p:sp>
          <p:nvSpPr>
            <p:cNvPr id="17443" name="Line 91"/>
            <p:cNvSpPr>
              <a:spLocks noChangeShapeType="1"/>
            </p:cNvSpPr>
            <p:nvPr/>
          </p:nvSpPr>
          <p:spPr bwMode="auto">
            <a:xfrm flipH="1" flipV="1">
              <a:off x="2608" y="3053"/>
              <a:ext cx="0" cy="513"/>
            </a:xfrm>
            <a:prstGeom prst="line">
              <a:avLst/>
            </a:prstGeom>
            <a:noFill/>
            <a:ln w="28575">
              <a:solidFill>
                <a:srgbClr val="FF0000"/>
              </a:solidFill>
              <a:round/>
              <a:headEnd/>
              <a:tailEnd/>
            </a:ln>
            <a:effectLst/>
          </p:spPr>
          <p:txBody>
            <a:bodyPr/>
            <a:lstStyle/>
            <a:p>
              <a:endParaRPr lang="en-US"/>
            </a:p>
          </p:txBody>
        </p:sp>
      </p:grpSp>
      <p:grpSp>
        <p:nvGrpSpPr>
          <p:cNvPr id="8" name="Group 92"/>
          <p:cNvGrpSpPr>
            <a:grpSpLocks/>
          </p:cNvGrpSpPr>
          <p:nvPr/>
        </p:nvGrpSpPr>
        <p:grpSpPr bwMode="auto">
          <a:xfrm>
            <a:off x="4662488" y="2924175"/>
            <a:ext cx="360362" cy="863600"/>
            <a:chOff x="2245" y="3053"/>
            <a:chExt cx="363" cy="513"/>
          </a:xfrm>
        </p:grpSpPr>
        <p:sp>
          <p:nvSpPr>
            <p:cNvPr id="17438" name="Line 93"/>
            <p:cNvSpPr>
              <a:spLocks noChangeShapeType="1"/>
            </p:cNvSpPr>
            <p:nvPr/>
          </p:nvSpPr>
          <p:spPr bwMode="auto">
            <a:xfrm flipV="1">
              <a:off x="2290" y="3566"/>
              <a:ext cx="318" cy="0"/>
            </a:xfrm>
            <a:prstGeom prst="line">
              <a:avLst/>
            </a:prstGeom>
            <a:noFill/>
            <a:ln w="28575">
              <a:solidFill>
                <a:srgbClr val="FF0000"/>
              </a:solidFill>
              <a:round/>
              <a:headEnd/>
              <a:tailEnd/>
            </a:ln>
            <a:effectLst/>
          </p:spPr>
          <p:txBody>
            <a:bodyPr/>
            <a:lstStyle/>
            <a:p>
              <a:endParaRPr lang="en-US"/>
            </a:p>
          </p:txBody>
        </p:sp>
        <p:sp>
          <p:nvSpPr>
            <p:cNvPr id="17439" name="Line 94"/>
            <p:cNvSpPr>
              <a:spLocks noChangeShapeType="1"/>
            </p:cNvSpPr>
            <p:nvPr/>
          </p:nvSpPr>
          <p:spPr bwMode="auto">
            <a:xfrm flipV="1">
              <a:off x="2245" y="3053"/>
              <a:ext cx="363" cy="0"/>
            </a:xfrm>
            <a:prstGeom prst="line">
              <a:avLst/>
            </a:prstGeom>
            <a:noFill/>
            <a:ln w="28575">
              <a:solidFill>
                <a:srgbClr val="FF0000"/>
              </a:solidFill>
              <a:round/>
              <a:headEnd type="triangle" w="med" len="med"/>
              <a:tailEnd/>
            </a:ln>
            <a:effectLst/>
          </p:spPr>
          <p:txBody>
            <a:bodyPr/>
            <a:lstStyle/>
            <a:p>
              <a:endParaRPr lang="en-US"/>
            </a:p>
          </p:txBody>
        </p:sp>
        <p:sp>
          <p:nvSpPr>
            <p:cNvPr id="17440" name="Line 95"/>
            <p:cNvSpPr>
              <a:spLocks noChangeShapeType="1"/>
            </p:cNvSpPr>
            <p:nvPr/>
          </p:nvSpPr>
          <p:spPr bwMode="auto">
            <a:xfrm flipH="1" flipV="1">
              <a:off x="2608" y="3053"/>
              <a:ext cx="0" cy="513"/>
            </a:xfrm>
            <a:prstGeom prst="line">
              <a:avLst/>
            </a:prstGeom>
            <a:noFill/>
            <a:ln w="28575">
              <a:solidFill>
                <a:srgbClr val="FF0000"/>
              </a:solidFill>
              <a:round/>
              <a:headEnd/>
              <a:tailEnd/>
            </a:ln>
            <a:effectLst/>
          </p:spPr>
          <p:txBody>
            <a:bodyPr/>
            <a:lstStyle/>
            <a:p>
              <a:endParaRPr lang="en-US"/>
            </a:p>
          </p:txBody>
        </p:sp>
      </p:grpSp>
      <p:sp>
        <p:nvSpPr>
          <p:cNvPr id="1095776" name="Text Box 96"/>
          <p:cNvSpPr txBox="1">
            <a:spLocks noChangeArrowheads="1"/>
          </p:cNvSpPr>
          <p:nvPr/>
        </p:nvSpPr>
        <p:spPr bwMode="auto">
          <a:xfrm>
            <a:off x="6877050" y="1700213"/>
            <a:ext cx="1152525" cy="1824025"/>
          </a:xfrm>
          <a:prstGeom prst="rect">
            <a:avLst/>
          </a:prstGeom>
          <a:noFill/>
          <a:ln w="9525">
            <a:noFill/>
            <a:miter lim="800000"/>
            <a:headEnd/>
            <a:tailEnd/>
          </a:ln>
          <a:effectLst/>
        </p:spPr>
        <p:txBody>
          <a:bodyPr>
            <a:spAutoFit/>
          </a:bodyPr>
          <a:lstStyle/>
          <a:p>
            <a:pPr algn="l" rtl="0">
              <a:lnSpc>
                <a:spcPct val="85000"/>
              </a:lnSpc>
            </a:pPr>
            <a:endParaRPr lang="en-US" sz="4400" dirty="0">
              <a:solidFill>
                <a:srgbClr val="FF9900"/>
              </a:solidFill>
            </a:endParaRPr>
          </a:p>
          <a:p>
            <a:pPr algn="l" rtl="0">
              <a:lnSpc>
                <a:spcPct val="85000"/>
              </a:lnSpc>
            </a:pPr>
            <a:endParaRPr lang="en-US" sz="4400" dirty="0">
              <a:solidFill>
                <a:srgbClr val="FF9900"/>
              </a:solidFill>
            </a:endParaRPr>
          </a:p>
          <a:p>
            <a:pPr algn="l" rtl="0">
              <a:lnSpc>
                <a:spcPct val="85000"/>
              </a:lnSpc>
            </a:pPr>
            <a:r>
              <a:rPr lang="en-US" sz="4400" dirty="0">
                <a:solidFill>
                  <a:srgbClr val="FF9900"/>
                </a:solidFill>
              </a:rPr>
              <a:t>***</a:t>
            </a:r>
          </a:p>
        </p:txBody>
      </p:sp>
      <p:sp>
        <p:nvSpPr>
          <p:cNvPr id="1095777" name="Text Box 97"/>
          <p:cNvSpPr txBox="1">
            <a:spLocks noChangeArrowheads="1"/>
          </p:cNvSpPr>
          <p:nvPr/>
        </p:nvSpPr>
        <p:spPr bwMode="auto">
          <a:xfrm>
            <a:off x="5292080" y="2854325"/>
            <a:ext cx="792163" cy="327025"/>
          </a:xfrm>
          <a:prstGeom prst="rect">
            <a:avLst/>
          </a:prstGeom>
          <a:noFill/>
          <a:ln w="9525">
            <a:noFill/>
            <a:miter lim="800000"/>
            <a:headEnd/>
            <a:tailEnd/>
          </a:ln>
          <a:effectLst/>
        </p:spPr>
        <p:txBody>
          <a:bodyPr>
            <a:spAutoFit/>
          </a:bodyPr>
          <a:lstStyle/>
          <a:p>
            <a:pPr>
              <a:lnSpc>
                <a:spcPct val="70000"/>
              </a:lnSpc>
            </a:pPr>
            <a:r>
              <a:rPr lang="en-US" b="1">
                <a:latin typeface="Courier New" pitchFamily="49" charset="0"/>
              </a:rPr>
              <a:t>1</a:t>
            </a:r>
          </a:p>
        </p:txBody>
      </p:sp>
      <p:sp>
        <p:nvSpPr>
          <p:cNvPr id="1095778" name="Line 98"/>
          <p:cNvSpPr>
            <a:spLocks noChangeShapeType="1"/>
          </p:cNvSpPr>
          <p:nvPr/>
        </p:nvSpPr>
        <p:spPr bwMode="auto">
          <a:xfrm>
            <a:off x="6300788" y="2998788"/>
            <a:ext cx="288925" cy="0"/>
          </a:xfrm>
          <a:prstGeom prst="line">
            <a:avLst/>
          </a:prstGeom>
          <a:noFill/>
          <a:ln w="9525">
            <a:solidFill>
              <a:schemeClr val="tx1"/>
            </a:solidFill>
            <a:round/>
            <a:headEnd/>
            <a:tailEnd type="triangle" w="med" len="med"/>
          </a:ln>
          <a:effectLst/>
        </p:spPr>
        <p:txBody>
          <a:bodyPr/>
          <a:lstStyle/>
          <a:p>
            <a:endParaRPr lang="en-US"/>
          </a:p>
        </p:txBody>
      </p:sp>
      <p:sp>
        <p:nvSpPr>
          <p:cNvPr id="53"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22588943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95731"/>
                                        </p:tgtEl>
                                        <p:attrNameLst>
                                          <p:attrName>style.visibility</p:attrName>
                                        </p:attrNameLst>
                                      </p:cBhvr>
                                      <p:to>
                                        <p:strVal val="visible"/>
                                      </p:to>
                                    </p:set>
                                    <p:animEffect transition="in" filter="slide(fromTop)">
                                      <p:cBhvr>
                                        <p:cTn id="7" dur="200"/>
                                        <p:tgtEl>
                                          <p:spTgt spid="1095731"/>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95750"/>
                                        </p:tgtEl>
                                        <p:attrNameLst>
                                          <p:attrName>style.visibility</p:attrName>
                                        </p:attrNameLst>
                                      </p:cBhvr>
                                      <p:to>
                                        <p:strVal val="visible"/>
                                      </p:to>
                                    </p:set>
                                    <p:animEffect transition="in" filter="slide(fromTop)">
                                      <p:cBhvr>
                                        <p:cTn id="10" dur="200"/>
                                        <p:tgtEl>
                                          <p:spTgt spid="109575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7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57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57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77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095733"/>
                                        </p:tgtEl>
                                        <p:attrNameLst>
                                          <p:attrName>style.visibility</p:attrName>
                                        </p:attrNameLst>
                                      </p:cBhvr>
                                      <p:to>
                                        <p:strVal val="visible"/>
                                      </p:to>
                                    </p:set>
                                    <p:animEffect transition="in" filter="slide(fromTop)">
                                      <p:cBhvr>
                                        <p:cTn id="25" dur="200"/>
                                        <p:tgtEl>
                                          <p:spTgt spid="1095733"/>
                                        </p:tgtEl>
                                      </p:cBhvr>
                                    </p:animEffect>
                                  </p:childTnLst>
                                </p:cTn>
                              </p:par>
                              <p:par>
                                <p:cTn id="26" presetID="12" presetClass="entr" presetSubtype="1"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slide(fromTop)">
                                      <p:cBhvr>
                                        <p:cTn id="28" dur="2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57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57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957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573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095734"/>
                                        </p:tgtEl>
                                        <p:attrNameLst>
                                          <p:attrName>style.visibility</p:attrName>
                                        </p:attrNameLst>
                                      </p:cBhvr>
                                      <p:to>
                                        <p:strVal val="visible"/>
                                      </p:to>
                                    </p:set>
                                    <p:animEffect transition="in" filter="slide(fromTop)">
                                      <p:cBhvr>
                                        <p:cTn id="43" dur="200"/>
                                        <p:tgtEl>
                                          <p:spTgt spid="1095734"/>
                                        </p:tgtEl>
                                      </p:cBhvr>
                                    </p:animEffect>
                                  </p:childTnLst>
                                </p:cTn>
                              </p:par>
                              <p:par>
                                <p:cTn id="44" presetID="12" presetClass="entr" presetSubtype="1"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slide(fromTop)">
                                      <p:cBhvr>
                                        <p:cTn id="46" dur="2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957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957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957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9574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1"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slide(fromTop)">
                                      <p:cBhvr>
                                        <p:cTn id="61" dur="200"/>
                                        <p:tgtEl>
                                          <p:spTgt spid="4"/>
                                        </p:tgtEl>
                                      </p:cBhvr>
                                    </p:animEffect>
                                  </p:childTnLst>
                                </p:cTn>
                              </p:par>
                              <p:par>
                                <p:cTn id="62" presetID="12" presetClass="entr" presetSubtype="1" fill="hold" grpId="0" nodeType="withEffect">
                                  <p:stCondLst>
                                    <p:cond delay="0"/>
                                  </p:stCondLst>
                                  <p:childTnLst>
                                    <p:set>
                                      <p:cBhvr>
                                        <p:cTn id="63" dur="1" fill="hold">
                                          <p:stCondLst>
                                            <p:cond delay="0"/>
                                          </p:stCondLst>
                                        </p:cTn>
                                        <p:tgtEl>
                                          <p:spTgt spid="1095735"/>
                                        </p:tgtEl>
                                        <p:attrNameLst>
                                          <p:attrName>style.visibility</p:attrName>
                                        </p:attrNameLst>
                                      </p:cBhvr>
                                      <p:to>
                                        <p:strVal val="visible"/>
                                      </p:to>
                                    </p:set>
                                    <p:animEffect transition="in" filter="slide(fromTop)">
                                      <p:cBhvr>
                                        <p:cTn id="64" dur="200"/>
                                        <p:tgtEl>
                                          <p:spTgt spid="109573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slide(fromBottom)">
                                      <p:cBhvr>
                                        <p:cTn id="69" dur="200"/>
                                        <p:tgtEl>
                                          <p:spTgt spid="5"/>
                                        </p:tgtEl>
                                      </p:cBhvr>
                                    </p:animEffect>
                                  </p:childTnLst>
                                </p:cTn>
                              </p:par>
                            </p:childTnLst>
                          </p:cTn>
                        </p:par>
                        <p:par>
                          <p:cTn id="70" fill="hold" nodeType="afterGroup">
                            <p:stCondLst>
                              <p:cond delay="200"/>
                            </p:stCondLst>
                            <p:childTnLst>
                              <p:par>
                                <p:cTn id="71" presetID="12" presetClass="entr" presetSubtype="4" fill="hold"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slide(fromBottom)">
                                      <p:cBhvr>
                                        <p:cTn id="73" dur="200"/>
                                        <p:tgtEl>
                                          <p:spTgt spid="7"/>
                                        </p:tgtEl>
                                      </p:cBhvr>
                                    </p:animEffect>
                                  </p:childTnLst>
                                </p:cTn>
                              </p:par>
                            </p:childTnLst>
                          </p:cTn>
                        </p:par>
                        <p:par>
                          <p:cTn id="74" fill="hold" nodeType="afterGroup">
                            <p:stCondLst>
                              <p:cond delay="400"/>
                            </p:stCondLst>
                            <p:childTnLst>
                              <p:par>
                                <p:cTn id="75" presetID="12" presetClass="entr" presetSubtype="4" fill="hold"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slide(fromBottom)">
                                      <p:cBhvr>
                                        <p:cTn id="77" dur="200"/>
                                        <p:tgtEl>
                                          <p:spTgt spid="8"/>
                                        </p:tgtEl>
                                      </p:cBhvr>
                                    </p:animEffect>
                                  </p:childTnLst>
                                </p:cTn>
                              </p:par>
                            </p:childTnLst>
                          </p:cTn>
                        </p:par>
                        <p:par>
                          <p:cTn id="78" fill="hold" nodeType="afterGroup">
                            <p:stCondLst>
                              <p:cond delay="600"/>
                            </p:stCondLst>
                            <p:childTnLst>
                              <p:par>
                                <p:cTn id="79" presetID="12" presetClass="entr" presetSubtype="4"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slide(fromBottom)">
                                      <p:cBhvr>
                                        <p:cTn id="81"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1" grpId="0" animBg="1"/>
      <p:bldP spid="1095733" grpId="0" animBg="1"/>
      <p:bldP spid="1095734" grpId="0" animBg="1"/>
      <p:bldP spid="1095735" grpId="0" animBg="1"/>
      <p:bldP spid="1095736" grpId="0"/>
      <p:bldP spid="1095737" grpId="0"/>
      <p:bldP spid="1095738" grpId="0"/>
      <p:bldP spid="1095739" grpId="0"/>
      <p:bldP spid="1095740" grpId="0" animBg="1"/>
      <p:bldP spid="1095741" grpId="0" animBg="1"/>
      <p:bldP spid="1095742" grpId="0" animBg="1"/>
      <p:bldP spid="1095743" grpId="0" animBg="1"/>
      <p:bldP spid="1095744" grpId="0" animBg="1"/>
      <p:bldP spid="1095750" grpId="0" animBg="1"/>
      <p:bldP spid="1095776" grpId="0"/>
      <p:bldP spid="1095777" grpId="0"/>
      <p:bldP spid="109577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תוכנייה</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a:t>
            </a:fld>
            <a:endParaRPr lang="en-US"/>
          </a:p>
        </p:txBody>
      </p:sp>
      <p:sp>
        <p:nvSpPr>
          <p:cNvPr id="6" name="Content Placeholder 5"/>
          <p:cNvSpPr>
            <a:spLocks noGrp="1"/>
          </p:cNvSpPr>
          <p:nvPr>
            <p:ph idx="1"/>
          </p:nvPr>
        </p:nvSpPr>
        <p:spPr/>
        <p:txBody>
          <a:bodyPr/>
          <a:lstStyle/>
          <a:p>
            <a:r>
              <a:rPr lang="he-IL" dirty="0" smtClean="0"/>
              <a:t>פתרון בעיות באמצעות רקורסיה</a:t>
            </a:r>
            <a:endParaRPr lang="en-US" dirty="0" smtClean="0"/>
          </a:p>
          <a:p>
            <a:r>
              <a:rPr lang="he-IL" dirty="0" smtClean="0"/>
              <a:t>ניתוח הסיבוכיות של אלגוריתמים רקורסיביים</a:t>
            </a:r>
          </a:p>
        </p:txBody>
      </p:sp>
      <p:sp>
        <p:nvSpPr>
          <p:cNvPr id="7"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206726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E1538082-0577-4271-B2B5-2D9486B0539B}" type="slidenum">
              <a:rPr lang="ar-SA"/>
              <a:pPr>
                <a:defRPr/>
              </a:pPr>
              <a:t>20</a:t>
            </a:fld>
            <a:endParaRPr lang="en-US"/>
          </a:p>
        </p:txBody>
      </p:sp>
      <p:sp>
        <p:nvSpPr>
          <p:cNvPr id="18436" name="Rectangle 2"/>
          <p:cNvSpPr>
            <a:spLocks noGrp="1" noChangeArrowheads="1"/>
          </p:cNvSpPr>
          <p:nvPr>
            <p:ph type="title"/>
          </p:nvPr>
        </p:nvSpPr>
        <p:spPr>
          <a:xfrm>
            <a:off x="685800" y="188913"/>
            <a:ext cx="7772400" cy="1143000"/>
          </a:xfrm>
        </p:spPr>
        <p:txBody>
          <a:bodyPr/>
          <a:lstStyle/>
          <a:p>
            <a:pPr rtl="1" eaLnBrk="1" hangingPunct="1"/>
            <a:r>
              <a:rPr lang="he-IL" dirty="0" smtClean="0">
                <a:solidFill>
                  <a:schemeClr val="tx2">
                    <a:lumMod val="60000"/>
                    <a:lumOff val="40000"/>
                  </a:schemeClr>
                </a:solidFill>
                <a:latin typeface="Tahoma" pitchFamily="34" charset="0"/>
              </a:rPr>
              <a:t>ניתוח תהליך הרקורסיה</a:t>
            </a:r>
            <a:endParaRPr lang="en-US" dirty="0" smtClean="0">
              <a:solidFill>
                <a:schemeClr val="tx2">
                  <a:lumMod val="60000"/>
                  <a:lumOff val="40000"/>
                </a:schemeClr>
              </a:solidFill>
              <a:latin typeface="Tahoma" pitchFamily="34" charset="0"/>
            </a:endParaRPr>
          </a:p>
        </p:txBody>
      </p:sp>
      <p:sp>
        <p:nvSpPr>
          <p:cNvPr id="18437" name="Text Box 3"/>
          <p:cNvSpPr txBox="1">
            <a:spLocks noChangeArrowheads="1"/>
          </p:cNvSpPr>
          <p:nvPr/>
        </p:nvSpPr>
        <p:spPr bwMode="auto">
          <a:xfrm>
            <a:off x="900113" y="1365250"/>
            <a:ext cx="7631112" cy="4291013"/>
          </a:xfrm>
          <a:prstGeom prst="rect">
            <a:avLst/>
          </a:prstGeom>
          <a:noFill/>
          <a:ln w="9525">
            <a:noFill/>
            <a:miter lim="800000"/>
            <a:headEnd/>
            <a:tailEnd/>
          </a:ln>
          <a:effectLst/>
        </p:spPr>
        <p:txBody>
          <a:bodyPr>
            <a:spAutoFit/>
          </a:bodyPr>
          <a:lstStyle/>
          <a:p>
            <a:pPr marL="457200" indent="-457200" algn="r" rtl="1">
              <a:spcBef>
                <a:spcPct val="50000"/>
              </a:spcBef>
              <a:buFont typeface="Arial" charset="0"/>
              <a:buChar char="•"/>
            </a:pPr>
            <a:r>
              <a:rPr lang="he-IL" sz="2400">
                <a:latin typeface="Times New Roman" pitchFamily="18" charset="0"/>
                <a:cs typeface="Times New Roman" pitchFamily="18" charset="0"/>
              </a:rPr>
              <a:t>שתי התוכניות מדגימות את המקרה הפשוט ביותר של רקורסיה – </a:t>
            </a:r>
            <a:r>
              <a:rPr lang="he-IL" sz="2400" b="1">
                <a:latin typeface="Times New Roman" pitchFamily="18" charset="0"/>
                <a:cs typeface="Times New Roman" pitchFamily="18" charset="0"/>
              </a:rPr>
              <a:t>רקורסיה ליניארית</a:t>
            </a:r>
            <a:r>
              <a:rPr lang="he-IL" sz="2400">
                <a:latin typeface="Times New Roman" pitchFamily="18" charset="0"/>
                <a:cs typeface="Times New Roman" pitchFamily="18" charset="0"/>
              </a:rPr>
              <a:t>. בסוג זה של רקורסיה הפונקציה הרקורסיבית קוראת לעצמה פעם אחת ויחידה, וכך נוצרת שרשרת ליניארית של קריאות רקורסיביות לעומק.</a:t>
            </a:r>
          </a:p>
          <a:p>
            <a:pPr marL="457200" indent="-457200" algn="r" rtl="1">
              <a:spcBef>
                <a:spcPct val="50000"/>
              </a:spcBef>
              <a:buFont typeface="Arial" charset="0"/>
              <a:buChar char="•"/>
            </a:pPr>
            <a:r>
              <a:rPr lang="he-IL" sz="2400">
                <a:latin typeface="Times New Roman" pitchFamily="18" charset="0"/>
                <a:cs typeface="Times New Roman" pitchFamily="18" charset="0"/>
              </a:rPr>
              <a:t>עם זאת, יש הבדל עקרוני אחד בין שתי התוכניות:</a:t>
            </a:r>
          </a:p>
          <a:p>
            <a:pPr marL="457200" indent="-457200" algn="r" rtl="1">
              <a:spcBef>
                <a:spcPct val="50000"/>
              </a:spcBef>
              <a:buFont typeface="Arial" charset="0"/>
              <a:buChar char="•"/>
            </a:pPr>
            <a:r>
              <a:rPr lang="he-IL" sz="2400">
                <a:latin typeface="Times New Roman" pitchFamily="18" charset="0"/>
                <a:cs typeface="Times New Roman" pitchFamily="18" charset="0"/>
              </a:rPr>
              <a:t>בתוכנית הראשונה מתבצעת ראשית קריאה רקורסיבית לעומק, </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r>
              <a:rPr lang="he-IL" sz="2400">
                <a:latin typeface="Times New Roman" pitchFamily="18" charset="0"/>
                <a:cs typeface="Times New Roman" pitchFamily="18" charset="0"/>
              </a:rPr>
              <a:t>שבה לא מתבצע דבר למעשה. כל פעולת הציור מתבצעת בשלב ה"גלגול לאחור" של הרקורסיה.</a:t>
            </a:r>
          </a:p>
          <a:p>
            <a:pPr marL="457200" indent="-457200" algn="r" rtl="1">
              <a:spcBef>
                <a:spcPct val="50000"/>
              </a:spcBef>
              <a:buFont typeface="Arial" charset="0"/>
              <a:buChar char="•"/>
            </a:pPr>
            <a:r>
              <a:rPr lang="he-IL" sz="2400">
                <a:latin typeface="Times New Roman" pitchFamily="18" charset="0"/>
                <a:cs typeface="Times New Roman" pitchFamily="18" charset="0"/>
              </a:rPr>
              <a:t>בתוכנית השנייה כל פעולת הציור נעשית בזמן "פרישת" הרקורסיה, כלומר תוך כדי הכניסה אליה. בשלב העלייה חזרה לא מתבצע דבר.</a:t>
            </a:r>
          </a:p>
        </p:txBody>
      </p:sp>
      <p:sp>
        <p:nvSpPr>
          <p:cNvPr id="6"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56622659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A7A68798-E4BE-47F8-A305-F2F0B149EA6F}" type="slidenum">
              <a:rPr lang="ar-SA"/>
              <a:pPr>
                <a:defRPr/>
              </a:pPr>
              <a:t>21</a:t>
            </a:fld>
            <a:endParaRPr lang="en-US"/>
          </a:p>
        </p:txBody>
      </p:sp>
      <p:sp>
        <p:nvSpPr>
          <p:cNvPr id="19460" name="Rectangle 2"/>
          <p:cNvSpPr>
            <a:spLocks noGrp="1" noChangeArrowheads="1"/>
          </p:cNvSpPr>
          <p:nvPr>
            <p:ph type="title"/>
          </p:nvPr>
        </p:nvSpPr>
        <p:spPr>
          <a:xfrm>
            <a:off x="685800" y="333375"/>
            <a:ext cx="7772400" cy="1143000"/>
          </a:xfrm>
        </p:spPr>
        <p:txBody>
          <a:bodyPr/>
          <a:lstStyle/>
          <a:p>
            <a:pPr rtl="1" eaLnBrk="1" hangingPunct="1"/>
            <a:r>
              <a:rPr lang="he-IL" dirty="0" smtClean="0">
                <a:solidFill>
                  <a:schemeClr val="tx2">
                    <a:lumMod val="60000"/>
                    <a:lumOff val="40000"/>
                  </a:schemeClr>
                </a:solidFill>
                <a:latin typeface="Tahoma" pitchFamily="34" charset="0"/>
              </a:rPr>
              <a:t>ניתוח תהליך הרקורסיה</a:t>
            </a:r>
            <a:endParaRPr lang="en-US" dirty="0" smtClean="0">
              <a:solidFill>
                <a:schemeClr val="tx2">
                  <a:lumMod val="60000"/>
                  <a:lumOff val="40000"/>
                </a:schemeClr>
              </a:solidFill>
              <a:latin typeface="Tahoma" pitchFamily="34" charset="0"/>
            </a:endParaRPr>
          </a:p>
        </p:txBody>
      </p:sp>
      <p:sp>
        <p:nvSpPr>
          <p:cNvPr id="19461" name="Text Box 3"/>
          <p:cNvSpPr txBox="1">
            <a:spLocks noChangeArrowheads="1"/>
          </p:cNvSpPr>
          <p:nvPr/>
        </p:nvSpPr>
        <p:spPr bwMode="auto">
          <a:xfrm>
            <a:off x="1116013" y="1668463"/>
            <a:ext cx="7415212" cy="3564053"/>
          </a:xfrm>
          <a:prstGeom prst="rect">
            <a:avLst/>
          </a:prstGeom>
          <a:noFill/>
          <a:ln w="9525">
            <a:noFill/>
            <a:miter lim="800000"/>
            <a:headEnd/>
            <a:tailEnd/>
          </a:ln>
          <a:effectLst/>
        </p:spPr>
        <p:txBody>
          <a:bodyPr>
            <a:spAutoFit/>
          </a:bodyPr>
          <a:lstStyle/>
          <a:p>
            <a:pPr marL="457200" indent="-457200" algn="r" rtl="1">
              <a:spcBef>
                <a:spcPct val="80000"/>
              </a:spcBef>
              <a:buFont typeface="Arial" charset="0"/>
              <a:buChar char="•"/>
            </a:pPr>
            <a:r>
              <a:rPr lang="he-IL" sz="2400" dirty="0">
                <a:cs typeface="Times New Roman" pitchFamily="18" charset="0"/>
              </a:rPr>
              <a:t>ברקורסיה ליניארית מבחינים לפיכך בין שני חלקים של הפונקציה:</a:t>
            </a:r>
          </a:p>
          <a:p>
            <a:pPr marL="457200" indent="-457200" algn="r" rtl="1">
              <a:spcBef>
                <a:spcPct val="80000"/>
              </a:spcBef>
              <a:buFont typeface="Arial" charset="0"/>
              <a:buChar char="•"/>
            </a:pPr>
            <a:r>
              <a:rPr lang="he-IL" sz="2400" dirty="0">
                <a:cs typeface="Times New Roman" pitchFamily="18" charset="0"/>
              </a:rPr>
              <a:t>החלק </a:t>
            </a:r>
            <a:r>
              <a:rPr lang="he-IL" sz="2400" b="1" dirty="0">
                <a:cs typeface="Times New Roman" pitchFamily="18" charset="0"/>
              </a:rPr>
              <a:t>שלפני</a:t>
            </a:r>
            <a:r>
              <a:rPr lang="he-IL" sz="2400" dirty="0">
                <a:cs typeface="Times New Roman" pitchFamily="18" charset="0"/>
              </a:rPr>
              <a:t> הקריאה הרקורסיבית מתבצע תוך כדי פרישת הרקורסיה. זהו "ראש" הרקורסיה.</a:t>
            </a:r>
          </a:p>
          <a:p>
            <a:pPr marL="457200" indent="-457200" algn="r" rtl="1">
              <a:spcBef>
                <a:spcPct val="80000"/>
              </a:spcBef>
              <a:buFont typeface="Arial" charset="0"/>
              <a:buChar char="•"/>
            </a:pPr>
            <a:r>
              <a:rPr lang="he-IL" sz="2400" dirty="0">
                <a:cs typeface="Times New Roman" pitchFamily="18" charset="0"/>
              </a:rPr>
              <a:t>החלק </a:t>
            </a:r>
            <a:r>
              <a:rPr lang="he-IL" sz="2400" b="1" dirty="0">
                <a:cs typeface="Times New Roman" pitchFamily="18" charset="0"/>
              </a:rPr>
              <a:t>שאחרי</a:t>
            </a:r>
            <a:r>
              <a:rPr lang="he-IL" sz="2400" dirty="0">
                <a:cs typeface="Times New Roman" pitchFamily="18" charset="0"/>
              </a:rPr>
              <a:t> הקריאה הרקורסיבית מתבצע בזמן הגלגול בחזרה של הרקורסיה. זהו "זנב" הרקורסיה.</a:t>
            </a:r>
          </a:p>
          <a:p>
            <a:pPr marL="457200" indent="-457200" algn="r" rtl="1">
              <a:spcBef>
                <a:spcPct val="80000"/>
              </a:spcBef>
              <a:buFont typeface="Arial" charset="0"/>
              <a:buChar char="•"/>
            </a:pPr>
            <a:r>
              <a:rPr lang="he-IL" sz="2400" dirty="0" smtClean="0">
                <a:cs typeface="Times New Roman" pitchFamily="18" charset="0"/>
              </a:rPr>
              <a:t>ניתן לשלב </a:t>
            </a:r>
            <a:r>
              <a:rPr lang="he-IL" sz="2400" dirty="0">
                <a:cs typeface="Times New Roman" pitchFamily="18" charset="0"/>
              </a:rPr>
              <a:t>בין שני החלקים, כלומר </a:t>
            </a:r>
            <a:r>
              <a:rPr lang="he-IL" sz="2400" dirty="0" smtClean="0">
                <a:cs typeface="Times New Roman" pitchFamily="18" charset="0"/>
              </a:rPr>
              <a:t>לכתוב </a:t>
            </a:r>
            <a:r>
              <a:rPr lang="he-IL" sz="2400" dirty="0">
                <a:cs typeface="Times New Roman" pitchFamily="18" charset="0"/>
              </a:rPr>
              <a:t>פונקציה שבה </a:t>
            </a:r>
            <a:r>
              <a:rPr lang="he-IL" sz="2400" dirty="0" smtClean="0">
                <a:cs typeface="Times New Roman" pitchFamily="18" charset="0"/>
              </a:rPr>
              <a:t>מבצעים משהו גם בראש וגם בזנב הרקורסיה.</a:t>
            </a:r>
            <a:endParaRPr lang="he-IL" sz="2400" dirty="0">
              <a:cs typeface="Times New Roman" pitchFamily="18" charset="0"/>
            </a:endParaRPr>
          </a:p>
        </p:txBody>
      </p:sp>
      <p:sp>
        <p:nvSpPr>
          <p:cNvPr id="6"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405341500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solidFill>
                  <a:schemeClr val="tx2">
                    <a:lumMod val="60000"/>
                    <a:lumOff val="40000"/>
                  </a:schemeClr>
                </a:solidFill>
                <a:latin typeface="Tahoma" pitchFamily="34" charset="0"/>
              </a:rPr>
              <a:t>תרגיל 3: סדרת </a:t>
            </a:r>
            <a:r>
              <a:rPr lang="he-IL" dirty="0" err="1" smtClean="0">
                <a:solidFill>
                  <a:schemeClr val="tx2">
                    <a:lumMod val="60000"/>
                    <a:lumOff val="40000"/>
                  </a:schemeClr>
                </a:solidFill>
                <a:latin typeface="Tahoma" pitchFamily="34" charset="0"/>
              </a:rPr>
              <a:t>פיבונאצ'י</a:t>
            </a:r>
            <a:endParaRPr lang="he-IL" dirty="0">
              <a:solidFill>
                <a:schemeClr val="tx2">
                  <a:lumMod val="60000"/>
                  <a:lumOff val="40000"/>
                </a:schemeClr>
              </a:solidFill>
              <a:cs typeface="+mn-cs"/>
            </a:endParaRPr>
          </a:p>
        </p:txBody>
      </p:sp>
      <p:sp>
        <p:nvSpPr>
          <p:cNvPr id="3" name="Text Box 15"/>
          <p:cNvSpPr txBox="1">
            <a:spLocks noChangeArrowheads="1"/>
          </p:cNvSpPr>
          <p:nvPr/>
        </p:nvSpPr>
        <p:spPr bwMode="auto">
          <a:xfrm>
            <a:off x="1043608" y="1773238"/>
            <a:ext cx="7775575" cy="1569660"/>
          </a:xfrm>
          <a:prstGeom prst="rect">
            <a:avLst/>
          </a:prstGeom>
          <a:noFill/>
          <a:ln w="9525">
            <a:noFill/>
            <a:miter lim="800000"/>
            <a:headEnd/>
            <a:tailEnd/>
          </a:ln>
          <a:effectLst/>
        </p:spPr>
        <p:txBody>
          <a:bodyPr>
            <a:spAutoFit/>
          </a:bodyPr>
          <a:lstStyle/>
          <a:p>
            <a:pPr marL="401638" indent="-401638" algn="r" rtl="1">
              <a:spcBef>
                <a:spcPct val="50000"/>
              </a:spcBef>
              <a:buFont typeface="Arial" charset="0"/>
              <a:buChar char="•"/>
              <a:tabLst>
                <a:tab pos="2159000" algn="r"/>
              </a:tabLst>
            </a:pPr>
            <a:r>
              <a:rPr lang="he-IL" sz="2400" dirty="0" smtClean="0">
                <a:latin typeface="Times New Roman" pitchFamily="18" charset="0"/>
                <a:cs typeface="Times New Roman" pitchFamily="18" charset="0"/>
              </a:rPr>
              <a:t>כתבו פונקציה שמקבלת מספר </a:t>
            </a:r>
            <a:r>
              <a:rPr lang="en-US" sz="2400" dirty="0" smtClean="0">
                <a:latin typeface="Times New Roman" pitchFamily="18" charset="0"/>
                <a:cs typeface="Times New Roman" pitchFamily="18" charset="0"/>
              </a:rPr>
              <a:t>n</a:t>
            </a:r>
            <a:r>
              <a:rPr lang="he-IL" sz="2400" dirty="0" smtClean="0">
                <a:latin typeface="Times New Roman" pitchFamily="18" charset="0"/>
                <a:cs typeface="Times New Roman" pitchFamily="18" charset="0"/>
              </a:rPr>
              <a:t> ומחשבת את האיבר ה-</a:t>
            </a:r>
            <a:r>
              <a:rPr lang="en-US" sz="2400" dirty="0" smtClean="0">
                <a:latin typeface="Times New Roman" pitchFamily="18" charset="0"/>
                <a:cs typeface="Times New Roman" pitchFamily="18" charset="0"/>
              </a:rPr>
              <a:t>n</a:t>
            </a:r>
            <a:r>
              <a:rPr lang="he-IL" sz="2400" dirty="0" smtClean="0">
                <a:latin typeface="Times New Roman" pitchFamily="18" charset="0"/>
                <a:cs typeface="Times New Roman" pitchFamily="18" charset="0"/>
              </a:rPr>
              <a:t>-י בסדרת </a:t>
            </a:r>
            <a:r>
              <a:rPr lang="he-IL" sz="2400" dirty="0" err="1" smtClean="0">
                <a:latin typeface="Times New Roman" pitchFamily="18" charset="0"/>
                <a:cs typeface="Times New Roman" pitchFamily="18" charset="0"/>
              </a:rPr>
              <a:t>פיבונאצ'י</a:t>
            </a:r>
            <a:r>
              <a:rPr lang="he-IL"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he-IL" sz="2400" dirty="0" smtClean="0">
                <a:latin typeface="Times New Roman" pitchFamily="18" charset="0"/>
                <a:cs typeface="Times New Roman" pitchFamily="18" charset="0"/>
              </a:rPr>
              <a:t>תזכורת: סדרת </a:t>
            </a:r>
            <a:r>
              <a:rPr lang="he-IL" sz="2400" dirty="0" err="1" smtClean="0">
                <a:latin typeface="Times New Roman" pitchFamily="18" charset="0"/>
                <a:cs typeface="Times New Roman" pitchFamily="18" charset="0"/>
              </a:rPr>
              <a:t>פיבונאצ'י</a:t>
            </a:r>
            <a:r>
              <a:rPr lang="he-IL" sz="2400" dirty="0" smtClean="0">
                <a:latin typeface="Times New Roman" pitchFamily="18" charset="0"/>
                <a:cs typeface="Times New Roman" pitchFamily="18" charset="0"/>
              </a:rPr>
              <a:t> מתחילה מאיבר 0 שווה ל-0, מאיבר 1 ששווה ל-1 ומגדירה את האיבר ה-</a:t>
            </a:r>
            <a:r>
              <a:rPr lang="en-US" sz="2400" dirty="0" smtClean="0">
                <a:latin typeface="Times New Roman" pitchFamily="18" charset="0"/>
                <a:cs typeface="Times New Roman" pitchFamily="18" charset="0"/>
              </a:rPr>
              <a:t>n</a:t>
            </a:r>
            <a:r>
              <a:rPr lang="he-IL" sz="2400" dirty="0" smtClean="0">
                <a:latin typeface="Times New Roman" pitchFamily="18" charset="0"/>
                <a:cs typeface="Times New Roman" pitchFamily="18" charset="0"/>
              </a:rPr>
              <a:t> להיות סכום שני האיברים הקודמים לו.</a:t>
            </a:r>
            <a:endParaRPr lang="he-IL" sz="2400" dirty="0">
              <a:latin typeface="Times New Roman" pitchFamily="18" charset="0"/>
              <a:cs typeface="Times New Roman" pitchFamily="18" charset="0"/>
            </a:endParaRPr>
          </a:p>
        </p:txBody>
      </p:sp>
      <p:sp>
        <p:nvSpPr>
          <p:cNvPr id="4" name="Text Box 15"/>
          <p:cNvSpPr txBox="1">
            <a:spLocks noChangeArrowheads="1"/>
          </p:cNvSpPr>
          <p:nvPr/>
        </p:nvSpPr>
        <p:spPr bwMode="auto">
          <a:xfrm>
            <a:off x="1043607" y="3861048"/>
            <a:ext cx="7775575" cy="830997"/>
          </a:xfrm>
          <a:prstGeom prst="rect">
            <a:avLst/>
          </a:prstGeom>
          <a:noFill/>
          <a:ln w="9525">
            <a:noFill/>
            <a:miter lim="800000"/>
            <a:headEnd/>
            <a:tailEnd/>
          </a:ln>
          <a:effectLst/>
        </p:spPr>
        <p:txBody>
          <a:bodyPr>
            <a:spAutoFit/>
          </a:bodyPr>
          <a:lstStyle/>
          <a:p>
            <a:pPr marL="401638" indent="-401638" algn="r" rtl="1">
              <a:spcBef>
                <a:spcPct val="50000"/>
              </a:spcBef>
              <a:buFont typeface="Arial" charset="0"/>
              <a:buChar char="•"/>
              <a:tabLst>
                <a:tab pos="2159000" algn="r"/>
              </a:tabLst>
            </a:pPr>
            <a:r>
              <a:rPr lang="he-IL" sz="2400" dirty="0" smtClean="0">
                <a:latin typeface="Times New Roman" pitchFamily="18" charset="0"/>
                <a:cs typeface="Times New Roman" pitchFamily="18" charset="0"/>
              </a:rPr>
              <a:t>נשים לב שהפתרון שלנו לבעיה עבור </a:t>
            </a:r>
            <a:r>
              <a:rPr lang="en-US" sz="2400" dirty="0" smtClean="0">
                <a:latin typeface="Times New Roman" pitchFamily="18" charset="0"/>
                <a:cs typeface="Times New Roman" pitchFamily="18" charset="0"/>
              </a:rPr>
              <a:t>n</a:t>
            </a:r>
            <a:r>
              <a:rPr lang="he-IL" sz="2400" dirty="0" smtClean="0">
                <a:latin typeface="Times New Roman" pitchFamily="18" charset="0"/>
                <a:cs typeface="Times New Roman" pitchFamily="18" charset="0"/>
              </a:rPr>
              <a:t> מערב פתרון לבעיה עבור שני </a:t>
            </a:r>
            <a:r>
              <a:rPr lang="he-IL" sz="2400" dirty="0" err="1" smtClean="0">
                <a:latin typeface="Times New Roman" pitchFamily="18" charset="0"/>
                <a:cs typeface="Times New Roman" pitchFamily="18" charset="0"/>
              </a:rPr>
              <a:t>קלטים</a:t>
            </a:r>
            <a:r>
              <a:rPr lang="he-IL" sz="2400" dirty="0" smtClean="0">
                <a:latin typeface="Times New Roman" pitchFamily="18" charset="0"/>
                <a:cs typeface="Times New Roman" pitchFamily="18" charset="0"/>
              </a:rPr>
              <a:t>.</a:t>
            </a:r>
            <a:endParaRPr lang="he-IL"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1153809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solidFill>
                  <a:schemeClr val="tx2">
                    <a:lumMod val="60000"/>
                    <a:lumOff val="40000"/>
                  </a:schemeClr>
                </a:solidFill>
                <a:latin typeface="Tahoma" pitchFamily="34" charset="0"/>
              </a:rPr>
              <a:t>תרגיל 3: פתרון</a:t>
            </a:r>
            <a:endParaRPr lang="he-IL" dirty="0">
              <a:solidFill>
                <a:schemeClr val="tx2">
                  <a:lumMod val="60000"/>
                  <a:lumOff val="40000"/>
                </a:schemeClr>
              </a:solidFill>
              <a:cs typeface="+mn-cs"/>
            </a:endParaRPr>
          </a:p>
        </p:txBody>
      </p:sp>
      <p:sp>
        <p:nvSpPr>
          <p:cNvPr id="5" name="Text Box 3"/>
          <p:cNvSpPr txBox="1">
            <a:spLocks noChangeArrowheads="1"/>
          </p:cNvSpPr>
          <p:nvPr/>
        </p:nvSpPr>
        <p:spPr bwMode="auto">
          <a:xfrm>
            <a:off x="1196975" y="1874838"/>
            <a:ext cx="6840538" cy="16986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itchFamily="49" charset="0"/>
              </a:rPr>
              <a:t>unsigned </a:t>
            </a:r>
            <a:r>
              <a:rPr lang="en-US" sz="2000" b="1" dirty="0" smtClean="0">
                <a:latin typeface="Courier New" pitchFamily="49" charset="0"/>
              </a:rPr>
              <a:t>long </a:t>
            </a:r>
            <a:r>
              <a:rPr lang="en-US" sz="2000" b="1" dirty="0" err="1" smtClean="0">
                <a:latin typeface="Courier New" pitchFamily="49" charset="0"/>
              </a:rPr>
              <a:t>fibonacci</a:t>
            </a:r>
            <a:r>
              <a:rPr lang="en-US" sz="2000" b="1" dirty="0" smtClean="0">
                <a:latin typeface="Courier New" pitchFamily="49" charset="0"/>
              </a:rPr>
              <a:t>(unsigned </a:t>
            </a:r>
            <a:r>
              <a:rPr lang="en-US" sz="2000" b="1" dirty="0" err="1">
                <a:latin typeface="Courier New" pitchFamily="49" charset="0"/>
              </a:rPr>
              <a:t>int</a:t>
            </a:r>
            <a:r>
              <a:rPr lang="en-US" sz="2000" b="1" dirty="0">
                <a:latin typeface="Courier New" pitchFamily="49" charset="0"/>
              </a:rPr>
              <a:t> n) {</a:t>
            </a:r>
          </a:p>
          <a:p>
            <a:pPr algn="l" rtl="0"/>
            <a:r>
              <a:rPr lang="en-US" sz="2000" b="1" dirty="0">
                <a:latin typeface="Courier New" pitchFamily="49" charset="0"/>
              </a:rPr>
              <a:t>  if (n == 0) return 0;</a:t>
            </a:r>
          </a:p>
          <a:p>
            <a:pPr algn="l" rtl="0"/>
            <a:r>
              <a:rPr lang="en-US" sz="2000" b="1" dirty="0">
                <a:latin typeface="Courier New" pitchFamily="49" charset="0"/>
              </a:rPr>
              <a:t>  if (n == 1) return 1;</a:t>
            </a:r>
          </a:p>
          <a:p>
            <a:pPr algn="l" rtl="0"/>
            <a:r>
              <a:rPr lang="en-US" sz="2000" b="1" dirty="0">
                <a:latin typeface="Courier New" pitchFamily="49" charset="0"/>
              </a:rPr>
              <a:t>  return </a:t>
            </a:r>
            <a:r>
              <a:rPr lang="en-US" sz="2000" b="1" dirty="0" err="1">
                <a:latin typeface="Courier New" pitchFamily="49" charset="0"/>
              </a:rPr>
              <a:t>fibonacci</a:t>
            </a:r>
            <a:r>
              <a:rPr lang="en-US" sz="2000" b="1" dirty="0">
                <a:latin typeface="Courier New" pitchFamily="49" charset="0"/>
              </a:rPr>
              <a:t>(n-1) + </a:t>
            </a:r>
            <a:r>
              <a:rPr lang="en-US" sz="2000" b="1" dirty="0" err="1">
                <a:latin typeface="Courier New" pitchFamily="49" charset="0"/>
              </a:rPr>
              <a:t>fibonacci</a:t>
            </a:r>
            <a:r>
              <a:rPr lang="en-US" sz="2000" b="1" dirty="0">
                <a:latin typeface="Courier New" pitchFamily="49" charset="0"/>
              </a:rPr>
              <a:t>(n-2);</a:t>
            </a:r>
          </a:p>
          <a:p>
            <a:pPr algn="l" rtl="0"/>
            <a:r>
              <a:rPr lang="en-US" sz="2000" b="1" dirty="0">
                <a:latin typeface="Courier New" pitchFamily="49" charset="0"/>
              </a:rPr>
              <a:t>}</a:t>
            </a:r>
          </a:p>
        </p:txBody>
      </p:sp>
      <p:sp>
        <p:nvSpPr>
          <p:cNvPr id="6" name="Text Box 5"/>
          <p:cNvSpPr txBox="1">
            <a:spLocks noChangeArrowheads="1"/>
          </p:cNvSpPr>
          <p:nvPr/>
        </p:nvSpPr>
        <p:spPr bwMode="auto">
          <a:xfrm>
            <a:off x="1042988" y="3697288"/>
            <a:ext cx="7488237" cy="2049792"/>
          </a:xfrm>
          <a:prstGeom prst="rect">
            <a:avLst/>
          </a:prstGeom>
          <a:noFill/>
          <a:ln w="9525">
            <a:noFill/>
            <a:miter lim="800000"/>
            <a:headEnd/>
            <a:tailEnd/>
          </a:ln>
          <a:effectLst/>
        </p:spPr>
        <p:txBody>
          <a:bodyPr>
            <a:spAutoFit/>
          </a:bodyPr>
          <a:lstStyle/>
          <a:p>
            <a:pPr marL="401638" indent="-401638" algn="r" rtl="1">
              <a:spcBef>
                <a:spcPct val="30000"/>
              </a:spcBef>
              <a:buFont typeface="Arial" charset="0"/>
              <a:buChar char="•"/>
            </a:pPr>
            <a:r>
              <a:rPr lang="he-IL" sz="2400" dirty="0" smtClean="0">
                <a:latin typeface="Times New Roman" pitchFamily="18" charset="0"/>
                <a:cs typeface="Times New Roman" pitchFamily="18" charset="0"/>
              </a:rPr>
              <a:t>שימו </a:t>
            </a:r>
            <a:r>
              <a:rPr lang="he-IL" sz="2400" dirty="0">
                <a:latin typeface="Times New Roman" pitchFamily="18" charset="0"/>
                <a:cs typeface="Times New Roman" pitchFamily="18" charset="0"/>
              </a:rPr>
              <a:t>לב שדרושים לנו כאן </a:t>
            </a:r>
            <a:r>
              <a:rPr lang="he-IL" sz="2400" u="sng" dirty="0">
                <a:latin typeface="Times New Roman" pitchFamily="18" charset="0"/>
                <a:cs typeface="Times New Roman" pitchFamily="18" charset="0"/>
              </a:rPr>
              <a:t>שני מקרי בסיס</a:t>
            </a:r>
            <a:r>
              <a:rPr lang="he-IL" sz="2400" dirty="0">
                <a:latin typeface="Times New Roman" pitchFamily="18" charset="0"/>
                <a:cs typeface="Times New Roman" pitchFamily="18" charset="0"/>
              </a:rPr>
              <a:t> (עבור 0 וגם עבור 1), כיוון שהצעד הרקורסיבי שכתבנו מוגדר רק ל-</a:t>
            </a:r>
            <a:r>
              <a:rPr lang="en-US" sz="2400" b="1" dirty="0">
                <a:latin typeface="Courier New" pitchFamily="49" charset="0"/>
              </a:rPr>
              <a:t>n</a:t>
            </a:r>
            <a:r>
              <a:rPr lang="he-IL" sz="2400" dirty="0">
                <a:latin typeface="Times New Roman" pitchFamily="18" charset="0"/>
                <a:cs typeface="Times New Roman" pitchFamily="18" charset="0"/>
              </a:rPr>
              <a:t>-ים החל מ-2.</a:t>
            </a:r>
          </a:p>
          <a:p>
            <a:pPr marL="401638" indent="-401638" algn="r" rtl="1">
              <a:spcBef>
                <a:spcPct val="30000"/>
              </a:spcBef>
              <a:buFont typeface="Arial" charset="0"/>
              <a:buChar char="•"/>
            </a:pPr>
            <a:r>
              <a:rPr lang="he-IL" sz="2400" dirty="0">
                <a:latin typeface="Times New Roman" pitchFamily="18" charset="0"/>
                <a:cs typeface="Times New Roman" pitchFamily="18" charset="0"/>
              </a:rPr>
              <a:t>כיוון שצעד הרקורסיה כאן איננו פשוט כמו במקרה של עצרת, עלינו לוודא בקפדנות שלכל </a:t>
            </a:r>
            <a:r>
              <a:rPr lang="en-US" sz="2400" b="1" dirty="0">
                <a:latin typeface="Courier New" pitchFamily="49" charset="0"/>
              </a:rPr>
              <a:t>n</a:t>
            </a:r>
            <a:r>
              <a:rPr lang="he-IL" sz="2400" dirty="0">
                <a:latin typeface="Times New Roman" pitchFamily="18" charset="0"/>
                <a:cs typeface="Times New Roman" pitchFamily="18" charset="0"/>
              </a:rPr>
              <a:t> שנתחיל ממנו, השרשרת אכן תסתיים תמיד באחד ממקרי הבסיס.</a:t>
            </a:r>
          </a:p>
        </p:txBody>
      </p:sp>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1131331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7FB9280F-3850-4B6E-8AD8-6C0FCACE4ACF}" type="slidenum">
              <a:rPr lang="ar-SA"/>
              <a:pPr>
                <a:defRPr/>
              </a:pPr>
              <a:t>24</a:t>
            </a:fld>
            <a:endParaRPr lang="en-US"/>
          </a:p>
        </p:txBody>
      </p:sp>
      <p:grpSp>
        <p:nvGrpSpPr>
          <p:cNvPr id="8196" name="Group 52"/>
          <p:cNvGrpSpPr>
            <a:grpSpLocks/>
          </p:cNvGrpSpPr>
          <p:nvPr/>
        </p:nvGrpSpPr>
        <p:grpSpPr bwMode="auto">
          <a:xfrm>
            <a:off x="3348038" y="2190750"/>
            <a:ext cx="2328863" cy="574675"/>
            <a:chOff x="2109" y="1380"/>
            <a:chExt cx="1467" cy="362"/>
          </a:xfrm>
        </p:grpSpPr>
        <p:sp>
          <p:nvSpPr>
            <p:cNvPr id="8257" name="Oval 3"/>
            <p:cNvSpPr>
              <a:spLocks noChangeArrowheads="1"/>
            </p:cNvSpPr>
            <p:nvPr/>
          </p:nvSpPr>
          <p:spPr bwMode="auto">
            <a:xfrm>
              <a:off x="2216" y="1380"/>
              <a:ext cx="1360" cy="362"/>
            </a:xfrm>
            <a:prstGeom prst="ellipse">
              <a:avLst/>
            </a:prstGeom>
            <a:solidFill>
              <a:srgbClr val="7DFFB2"/>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58" name="Text Box 19"/>
            <p:cNvSpPr txBox="1">
              <a:spLocks noChangeArrowheads="1"/>
            </p:cNvSpPr>
            <p:nvPr/>
          </p:nvSpPr>
          <p:spPr bwMode="auto">
            <a:xfrm>
              <a:off x="2109" y="1428"/>
              <a:ext cx="1426" cy="250"/>
            </a:xfrm>
            <a:prstGeom prst="rect">
              <a:avLst/>
            </a:prstGeom>
            <a:noFill/>
            <a:ln w="9525">
              <a:noFill/>
              <a:miter lim="800000"/>
              <a:headEnd/>
              <a:tailEnd/>
            </a:ln>
            <a:effectLst/>
          </p:spPr>
          <p:txBody>
            <a:bodyPr>
              <a:spAutoFit/>
            </a:bodyPr>
            <a:lstStyle/>
            <a:p>
              <a:pPr>
                <a:spcBef>
                  <a:spcPct val="50000"/>
                </a:spcBef>
              </a:pPr>
              <a:r>
                <a:rPr lang="en-US" sz="2000" b="1" dirty="0" err="1">
                  <a:latin typeface="Courier New" pitchFamily="49" charset="0"/>
                </a:rPr>
                <a:t>fibonacci</a:t>
              </a:r>
              <a:r>
                <a:rPr lang="en-US" sz="2000" b="1" dirty="0">
                  <a:latin typeface="Courier New" pitchFamily="49" charset="0"/>
                </a:rPr>
                <a:t>(5)</a:t>
              </a:r>
            </a:p>
          </p:txBody>
        </p:sp>
      </p:grpSp>
      <p:sp>
        <p:nvSpPr>
          <p:cNvPr id="8197" name="Oval 7"/>
          <p:cNvSpPr>
            <a:spLocks noChangeArrowheads="1"/>
          </p:cNvSpPr>
          <p:nvPr/>
        </p:nvSpPr>
        <p:spPr bwMode="auto">
          <a:xfrm>
            <a:off x="2709863" y="3859213"/>
            <a:ext cx="1876425" cy="574675"/>
          </a:xfrm>
          <a:prstGeom prst="ellipse">
            <a:avLst/>
          </a:prstGeom>
          <a:solidFill>
            <a:srgbClr val="7DFFB2"/>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198" name="Rectangle 17"/>
          <p:cNvSpPr>
            <a:spLocks noGrp="1" noChangeArrowheads="1"/>
          </p:cNvSpPr>
          <p:nvPr>
            <p:ph type="title"/>
          </p:nvPr>
        </p:nvSpPr>
        <p:spPr>
          <a:xfrm>
            <a:off x="395288" y="188913"/>
            <a:ext cx="8353425" cy="1143000"/>
          </a:xfrm>
        </p:spPr>
        <p:txBody>
          <a:bodyPr/>
          <a:lstStyle/>
          <a:p>
            <a:pPr rtl="1" eaLnBrk="1" hangingPunct="1"/>
            <a:r>
              <a:rPr lang="he-IL" dirty="0" smtClean="0">
                <a:solidFill>
                  <a:schemeClr val="tx2">
                    <a:lumMod val="60000"/>
                    <a:lumOff val="40000"/>
                  </a:schemeClr>
                </a:solidFill>
                <a:latin typeface="Tahoma" pitchFamily="34" charset="0"/>
              </a:rPr>
              <a:t>תמונת הקריאות ב-</a:t>
            </a:r>
            <a:r>
              <a:rPr lang="en-US" dirty="0" err="1" smtClean="0">
                <a:solidFill>
                  <a:schemeClr val="tx2">
                    <a:lumMod val="60000"/>
                    <a:lumOff val="40000"/>
                  </a:schemeClr>
                </a:solidFill>
                <a:latin typeface="Courier New" pitchFamily="49" charset="0"/>
                <a:cs typeface="Courier New" pitchFamily="49" charset="0"/>
              </a:rPr>
              <a:t>fibonacci</a:t>
            </a:r>
            <a:r>
              <a:rPr lang="en-US" dirty="0" smtClean="0">
                <a:solidFill>
                  <a:schemeClr val="tx2">
                    <a:lumMod val="60000"/>
                    <a:lumOff val="40000"/>
                  </a:schemeClr>
                </a:solidFill>
                <a:latin typeface="Courier New" pitchFamily="49" charset="0"/>
                <a:cs typeface="Courier New" pitchFamily="49" charset="0"/>
              </a:rPr>
              <a:t>()</a:t>
            </a:r>
          </a:p>
        </p:txBody>
      </p:sp>
      <p:sp>
        <p:nvSpPr>
          <p:cNvPr id="8199" name="Text Box 23"/>
          <p:cNvSpPr txBox="1">
            <a:spLocks noChangeArrowheads="1"/>
          </p:cNvSpPr>
          <p:nvPr/>
        </p:nvSpPr>
        <p:spPr bwMode="auto">
          <a:xfrm>
            <a:off x="2559050" y="3968750"/>
            <a:ext cx="2012950" cy="366713"/>
          </a:xfrm>
          <a:prstGeom prst="rect">
            <a:avLst/>
          </a:prstGeom>
          <a:noFill/>
          <a:ln w="9525">
            <a:noFill/>
            <a:miter lim="800000"/>
            <a:headEnd/>
            <a:tailEnd/>
          </a:ln>
          <a:effectLst/>
        </p:spPr>
        <p:txBody>
          <a:bodyPr>
            <a:spAutoFit/>
          </a:bodyPr>
          <a:lstStyle/>
          <a:p>
            <a:pPr>
              <a:spcBef>
                <a:spcPct val="50000"/>
              </a:spcBef>
            </a:pPr>
            <a:r>
              <a:rPr lang="en-US" sz="1800" b="1" dirty="0" err="1">
                <a:latin typeface="Courier New" pitchFamily="49" charset="0"/>
              </a:rPr>
              <a:t>fibonacci</a:t>
            </a:r>
            <a:r>
              <a:rPr lang="en-US" sz="1800" b="1" dirty="0">
                <a:latin typeface="Courier New" pitchFamily="49" charset="0"/>
              </a:rPr>
              <a:t>(2)</a:t>
            </a:r>
          </a:p>
        </p:txBody>
      </p:sp>
      <p:grpSp>
        <p:nvGrpSpPr>
          <p:cNvPr id="8200" name="Group 73"/>
          <p:cNvGrpSpPr>
            <a:grpSpLocks/>
          </p:cNvGrpSpPr>
          <p:nvPr/>
        </p:nvGrpSpPr>
        <p:grpSpPr bwMode="auto">
          <a:xfrm>
            <a:off x="4716464" y="3486150"/>
            <a:ext cx="2044700" cy="947738"/>
            <a:chOff x="2971" y="2196"/>
            <a:chExt cx="1288" cy="597"/>
          </a:xfrm>
        </p:grpSpPr>
        <p:sp>
          <p:nvSpPr>
            <p:cNvPr id="8254" name="Oval 8"/>
            <p:cNvSpPr>
              <a:spLocks noChangeArrowheads="1"/>
            </p:cNvSpPr>
            <p:nvPr/>
          </p:nvSpPr>
          <p:spPr bwMode="auto">
            <a:xfrm>
              <a:off x="3077" y="2431"/>
              <a:ext cx="1182" cy="362"/>
            </a:xfrm>
            <a:prstGeom prst="ellipse">
              <a:avLst/>
            </a:prstGeom>
            <a:solidFill>
              <a:srgbClr val="7DFFB2"/>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55" name="Text Box 24"/>
            <p:cNvSpPr txBox="1">
              <a:spLocks noChangeArrowheads="1"/>
            </p:cNvSpPr>
            <p:nvPr/>
          </p:nvSpPr>
          <p:spPr bwMode="auto">
            <a:xfrm>
              <a:off x="2971" y="2500"/>
              <a:ext cx="1268" cy="231"/>
            </a:xfrm>
            <a:prstGeom prst="rect">
              <a:avLst/>
            </a:prstGeom>
            <a:noFill/>
            <a:ln w="9525">
              <a:noFill/>
              <a:miter lim="800000"/>
              <a:headEnd/>
              <a:tailEnd/>
            </a:ln>
            <a:effectLst/>
          </p:spPr>
          <p:txBody>
            <a:bodyPr>
              <a:spAutoFit/>
            </a:bodyPr>
            <a:lstStyle/>
            <a:p>
              <a:pPr>
                <a:spcBef>
                  <a:spcPct val="50000"/>
                </a:spcBef>
              </a:pPr>
              <a:r>
                <a:rPr lang="en-US" sz="1800" b="1" dirty="0" err="1">
                  <a:latin typeface="Courier New" pitchFamily="49" charset="0"/>
                </a:rPr>
                <a:t>fibonacci</a:t>
              </a:r>
              <a:r>
                <a:rPr lang="en-US" sz="1800" b="1" dirty="0">
                  <a:latin typeface="Courier New" pitchFamily="49" charset="0"/>
                </a:rPr>
                <a:t>(2)</a:t>
              </a:r>
            </a:p>
          </p:txBody>
        </p:sp>
        <p:cxnSp>
          <p:nvCxnSpPr>
            <p:cNvPr id="8256" name="AutoShape 33"/>
            <p:cNvCxnSpPr>
              <a:cxnSpLocks noChangeShapeType="1"/>
              <a:stCxn id="8245" idx="3"/>
              <a:endCxn id="8254" idx="0"/>
            </p:cNvCxnSpPr>
            <p:nvPr/>
          </p:nvCxnSpPr>
          <p:spPr bwMode="auto">
            <a:xfrm flipH="1">
              <a:off x="3668" y="2196"/>
              <a:ext cx="254" cy="235"/>
            </a:xfrm>
            <a:prstGeom prst="straightConnector1">
              <a:avLst/>
            </a:prstGeom>
            <a:noFill/>
            <a:ln w="9525">
              <a:solidFill>
                <a:schemeClr val="tx1"/>
              </a:solidFill>
              <a:round/>
              <a:headEnd/>
              <a:tailEnd type="triangle" w="med" len="med"/>
            </a:ln>
            <a:effectLst/>
          </p:spPr>
        </p:cxnSp>
      </p:grpSp>
      <p:grpSp>
        <p:nvGrpSpPr>
          <p:cNvPr id="8201" name="Group 72"/>
          <p:cNvGrpSpPr>
            <a:grpSpLocks/>
          </p:cNvGrpSpPr>
          <p:nvPr/>
        </p:nvGrpSpPr>
        <p:grpSpPr bwMode="auto">
          <a:xfrm>
            <a:off x="6804026" y="3486150"/>
            <a:ext cx="2041525" cy="947738"/>
            <a:chOff x="4286" y="2196"/>
            <a:chExt cx="1286" cy="597"/>
          </a:xfrm>
        </p:grpSpPr>
        <p:sp>
          <p:nvSpPr>
            <p:cNvPr id="8251" name="Oval 2"/>
            <p:cNvSpPr>
              <a:spLocks noChangeArrowheads="1"/>
            </p:cNvSpPr>
            <p:nvPr/>
          </p:nvSpPr>
          <p:spPr bwMode="auto">
            <a:xfrm>
              <a:off x="4390" y="2431"/>
              <a:ext cx="1182" cy="362"/>
            </a:xfrm>
            <a:prstGeom prst="ellipse">
              <a:avLst/>
            </a:prstGeom>
            <a:solidFill>
              <a:srgbClr val="FFC9A7"/>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52" name="Text Box 18"/>
            <p:cNvSpPr txBox="1">
              <a:spLocks noChangeArrowheads="1"/>
            </p:cNvSpPr>
            <p:nvPr/>
          </p:nvSpPr>
          <p:spPr bwMode="auto">
            <a:xfrm>
              <a:off x="4286" y="2500"/>
              <a:ext cx="1268" cy="231"/>
            </a:xfrm>
            <a:prstGeom prst="rect">
              <a:avLst/>
            </a:prstGeom>
            <a:noFill/>
            <a:ln w="9525">
              <a:noFill/>
              <a:miter lim="800000"/>
              <a:headEnd/>
              <a:tailEnd/>
            </a:ln>
            <a:effectLst/>
          </p:spPr>
          <p:txBody>
            <a:bodyPr>
              <a:spAutoFit/>
            </a:bodyPr>
            <a:lstStyle/>
            <a:p>
              <a:pPr>
                <a:spcBef>
                  <a:spcPct val="50000"/>
                </a:spcBef>
              </a:pPr>
              <a:r>
                <a:rPr lang="en-US" sz="1800" b="1" dirty="0" err="1">
                  <a:latin typeface="Courier New" pitchFamily="49" charset="0"/>
                </a:rPr>
                <a:t>fibonacci</a:t>
              </a:r>
              <a:r>
                <a:rPr lang="en-US" sz="1800" b="1" dirty="0">
                  <a:latin typeface="Courier New" pitchFamily="49" charset="0"/>
                </a:rPr>
                <a:t>(1)</a:t>
              </a:r>
            </a:p>
          </p:txBody>
        </p:sp>
        <p:cxnSp>
          <p:nvCxnSpPr>
            <p:cNvPr id="8253" name="AutoShape 34"/>
            <p:cNvCxnSpPr>
              <a:cxnSpLocks noChangeShapeType="1"/>
              <a:stCxn id="8245" idx="5"/>
              <a:endCxn id="8251" idx="0"/>
            </p:cNvCxnSpPr>
            <p:nvPr/>
          </p:nvCxnSpPr>
          <p:spPr bwMode="auto">
            <a:xfrm>
              <a:off x="4866" y="2196"/>
              <a:ext cx="115" cy="235"/>
            </a:xfrm>
            <a:prstGeom prst="straightConnector1">
              <a:avLst/>
            </a:prstGeom>
            <a:noFill/>
            <a:ln w="9525">
              <a:solidFill>
                <a:schemeClr val="tx1"/>
              </a:solidFill>
              <a:round/>
              <a:headEnd/>
              <a:tailEnd type="triangle" w="med" len="med"/>
            </a:ln>
            <a:effectLst/>
          </p:spPr>
        </p:cxnSp>
      </p:grpSp>
      <p:grpSp>
        <p:nvGrpSpPr>
          <p:cNvPr id="8202" name="Group 63"/>
          <p:cNvGrpSpPr>
            <a:grpSpLocks/>
          </p:cNvGrpSpPr>
          <p:nvPr/>
        </p:nvGrpSpPr>
        <p:grpSpPr bwMode="auto">
          <a:xfrm>
            <a:off x="1042989" y="2681288"/>
            <a:ext cx="2790827" cy="889000"/>
            <a:chOff x="657" y="1689"/>
            <a:chExt cx="1758" cy="560"/>
          </a:xfrm>
        </p:grpSpPr>
        <p:sp>
          <p:nvSpPr>
            <p:cNvPr id="8248" name="Oval 4"/>
            <p:cNvSpPr>
              <a:spLocks noChangeArrowheads="1"/>
            </p:cNvSpPr>
            <p:nvPr/>
          </p:nvSpPr>
          <p:spPr bwMode="auto">
            <a:xfrm>
              <a:off x="824" y="1887"/>
              <a:ext cx="1334" cy="362"/>
            </a:xfrm>
            <a:prstGeom prst="ellipse">
              <a:avLst/>
            </a:prstGeom>
            <a:solidFill>
              <a:srgbClr val="7DFFB2"/>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49" name="Text Box 20"/>
            <p:cNvSpPr txBox="1">
              <a:spLocks noChangeArrowheads="1"/>
            </p:cNvSpPr>
            <p:nvPr/>
          </p:nvSpPr>
          <p:spPr bwMode="auto">
            <a:xfrm>
              <a:off x="657" y="1947"/>
              <a:ext cx="1426" cy="240"/>
            </a:xfrm>
            <a:prstGeom prst="rect">
              <a:avLst/>
            </a:prstGeom>
            <a:noFill/>
            <a:ln w="9525">
              <a:noFill/>
              <a:miter lim="800000"/>
              <a:headEnd/>
              <a:tailEnd/>
            </a:ln>
            <a:effectLst/>
          </p:spPr>
          <p:txBody>
            <a:bodyPr>
              <a:spAutoFit/>
            </a:bodyPr>
            <a:lstStyle/>
            <a:p>
              <a:pPr>
                <a:spcBef>
                  <a:spcPct val="50000"/>
                </a:spcBef>
              </a:pPr>
              <a:r>
                <a:rPr lang="en-US" sz="1900" b="1" dirty="0" err="1">
                  <a:latin typeface="Courier New" pitchFamily="49" charset="0"/>
                </a:rPr>
                <a:t>fibonacci</a:t>
              </a:r>
              <a:r>
                <a:rPr lang="en-US" sz="1900" b="1" dirty="0">
                  <a:latin typeface="Courier New" pitchFamily="49" charset="0"/>
                </a:rPr>
                <a:t>(4)</a:t>
              </a:r>
            </a:p>
          </p:txBody>
        </p:sp>
        <p:cxnSp>
          <p:nvCxnSpPr>
            <p:cNvPr id="8250" name="AutoShape 35"/>
            <p:cNvCxnSpPr>
              <a:cxnSpLocks noChangeShapeType="1"/>
              <a:stCxn id="8257" idx="3"/>
              <a:endCxn id="8248" idx="0"/>
            </p:cNvCxnSpPr>
            <p:nvPr/>
          </p:nvCxnSpPr>
          <p:spPr bwMode="auto">
            <a:xfrm flipH="1">
              <a:off x="1491" y="1689"/>
              <a:ext cx="924" cy="198"/>
            </a:xfrm>
            <a:prstGeom prst="straightConnector1">
              <a:avLst/>
            </a:prstGeom>
            <a:noFill/>
            <a:ln w="9525">
              <a:solidFill>
                <a:schemeClr val="tx1"/>
              </a:solidFill>
              <a:round/>
              <a:headEnd/>
              <a:tailEnd type="triangle" w="med" len="med"/>
            </a:ln>
            <a:effectLst/>
          </p:spPr>
        </p:cxnSp>
      </p:grpSp>
      <p:grpSp>
        <p:nvGrpSpPr>
          <p:cNvPr id="8203" name="Group 71"/>
          <p:cNvGrpSpPr>
            <a:grpSpLocks/>
          </p:cNvGrpSpPr>
          <p:nvPr/>
        </p:nvGrpSpPr>
        <p:grpSpPr bwMode="auto">
          <a:xfrm>
            <a:off x="5360989" y="2681288"/>
            <a:ext cx="2673350" cy="889000"/>
            <a:chOff x="3377" y="1689"/>
            <a:chExt cx="1684" cy="560"/>
          </a:xfrm>
        </p:grpSpPr>
        <p:sp>
          <p:nvSpPr>
            <p:cNvPr id="8245" name="Oval 5"/>
            <p:cNvSpPr>
              <a:spLocks noChangeArrowheads="1"/>
            </p:cNvSpPr>
            <p:nvPr/>
          </p:nvSpPr>
          <p:spPr bwMode="auto">
            <a:xfrm>
              <a:off x="3727" y="1887"/>
              <a:ext cx="1334" cy="362"/>
            </a:xfrm>
            <a:prstGeom prst="ellipse">
              <a:avLst/>
            </a:prstGeom>
            <a:solidFill>
              <a:srgbClr val="7DFFB2"/>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46" name="Text Box 21"/>
            <p:cNvSpPr txBox="1">
              <a:spLocks noChangeArrowheads="1"/>
            </p:cNvSpPr>
            <p:nvPr/>
          </p:nvSpPr>
          <p:spPr bwMode="auto">
            <a:xfrm>
              <a:off x="3606" y="1947"/>
              <a:ext cx="1426" cy="240"/>
            </a:xfrm>
            <a:prstGeom prst="rect">
              <a:avLst/>
            </a:prstGeom>
            <a:noFill/>
            <a:ln w="9525">
              <a:noFill/>
              <a:miter lim="800000"/>
              <a:headEnd/>
              <a:tailEnd/>
            </a:ln>
            <a:effectLst/>
          </p:spPr>
          <p:txBody>
            <a:bodyPr>
              <a:spAutoFit/>
            </a:bodyPr>
            <a:lstStyle/>
            <a:p>
              <a:pPr>
                <a:spcBef>
                  <a:spcPct val="50000"/>
                </a:spcBef>
              </a:pPr>
              <a:r>
                <a:rPr lang="en-US" sz="1900" b="1" dirty="0" err="1">
                  <a:latin typeface="Courier New" pitchFamily="49" charset="0"/>
                </a:rPr>
                <a:t>fibonacci</a:t>
              </a:r>
              <a:r>
                <a:rPr lang="en-US" sz="1900" b="1" dirty="0">
                  <a:latin typeface="Courier New" pitchFamily="49" charset="0"/>
                </a:rPr>
                <a:t>(3)</a:t>
              </a:r>
            </a:p>
          </p:txBody>
        </p:sp>
        <p:cxnSp>
          <p:nvCxnSpPr>
            <p:cNvPr id="8247" name="AutoShape 36"/>
            <p:cNvCxnSpPr>
              <a:cxnSpLocks noChangeShapeType="1"/>
              <a:stCxn id="8257" idx="5"/>
              <a:endCxn id="8245" idx="0"/>
            </p:cNvCxnSpPr>
            <p:nvPr/>
          </p:nvCxnSpPr>
          <p:spPr bwMode="auto">
            <a:xfrm>
              <a:off x="3377" y="1689"/>
              <a:ext cx="1017" cy="198"/>
            </a:xfrm>
            <a:prstGeom prst="straightConnector1">
              <a:avLst/>
            </a:prstGeom>
            <a:noFill/>
            <a:ln w="9525">
              <a:solidFill>
                <a:schemeClr val="tx1"/>
              </a:solidFill>
              <a:round/>
              <a:headEnd/>
              <a:tailEnd type="triangle" w="med" len="med"/>
            </a:ln>
            <a:effectLst/>
          </p:spPr>
        </p:cxnSp>
      </p:grpSp>
      <p:grpSp>
        <p:nvGrpSpPr>
          <p:cNvPr id="8204" name="Group 64"/>
          <p:cNvGrpSpPr>
            <a:grpSpLocks/>
          </p:cNvGrpSpPr>
          <p:nvPr/>
        </p:nvGrpSpPr>
        <p:grpSpPr bwMode="auto">
          <a:xfrm>
            <a:off x="323851" y="3486150"/>
            <a:ext cx="2030413" cy="947738"/>
            <a:chOff x="204" y="2196"/>
            <a:chExt cx="1279" cy="597"/>
          </a:xfrm>
        </p:grpSpPr>
        <p:sp>
          <p:nvSpPr>
            <p:cNvPr id="8242" name="Oval 6"/>
            <p:cNvSpPr>
              <a:spLocks noChangeArrowheads="1"/>
            </p:cNvSpPr>
            <p:nvPr/>
          </p:nvSpPr>
          <p:spPr bwMode="auto">
            <a:xfrm>
              <a:off x="301" y="2431"/>
              <a:ext cx="1182" cy="362"/>
            </a:xfrm>
            <a:prstGeom prst="ellipse">
              <a:avLst/>
            </a:prstGeom>
            <a:solidFill>
              <a:srgbClr val="7DFFB2"/>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43" name="Text Box 22"/>
            <p:cNvSpPr txBox="1">
              <a:spLocks noChangeArrowheads="1"/>
            </p:cNvSpPr>
            <p:nvPr/>
          </p:nvSpPr>
          <p:spPr bwMode="auto">
            <a:xfrm>
              <a:off x="204" y="2500"/>
              <a:ext cx="1268" cy="231"/>
            </a:xfrm>
            <a:prstGeom prst="rect">
              <a:avLst/>
            </a:prstGeom>
            <a:noFill/>
            <a:ln w="9525">
              <a:noFill/>
              <a:miter lim="800000"/>
              <a:headEnd/>
              <a:tailEnd/>
            </a:ln>
            <a:effectLst/>
          </p:spPr>
          <p:txBody>
            <a:bodyPr>
              <a:spAutoFit/>
            </a:bodyPr>
            <a:lstStyle/>
            <a:p>
              <a:pPr>
                <a:spcBef>
                  <a:spcPct val="50000"/>
                </a:spcBef>
              </a:pPr>
              <a:r>
                <a:rPr lang="en-US" sz="1800" b="1" dirty="0" err="1">
                  <a:latin typeface="Courier New" pitchFamily="49" charset="0"/>
                </a:rPr>
                <a:t>fibonacci</a:t>
              </a:r>
              <a:r>
                <a:rPr lang="en-US" sz="1800" b="1" dirty="0">
                  <a:latin typeface="Courier New" pitchFamily="49" charset="0"/>
                </a:rPr>
                <a:t>(3)</a:t>
              </a:r>
            </a:p>
          </p:txBody>
        </p:sp>
        <p:cxnSp>
          <p:nvCxnSpPr>
            <p:cNvPr id="8244" name="AutoShape 37"/>
            <p:cNvCxnSpPr>
              <a:cxnSpLocks noChangeShapeType="1"/>
              <a:stCxn id="8248" idx="3"/>
              <a:endCxn id="8242" idx="0"/>
            </p:cNvCxnSpPr>
            <p:nvPr/>
          </p:nvCxnSpPr>
          <p:spPr bwMode="auto">
            <a:xfrm flipH="1">
              <a:off x="892" y="2196"/>
              <a:ext cx="127" cy="235"/>
            </a:xfrm>
            <a:prstGeom prst="straightConnector1">
              <a:avLst/>
            </a:prstGeom>
            <a:noFill/>
            <a:ln w="9525">
              <a:solidFill>
                <a:schemeClr val="tx1"/>
              </a:solidFill>
              <a:round/>
              <a:headEnd/>
              <a:tailEnd type="triangle" w="med" len="med"/>
            </a:ln>
            <a:effectLst/>
          </p:spPr>
        </p:cxnSp>
      </p:grpSp>
      <p:cxnSp>
        <p:nvCxnSpPr>
          <p:cNvPr id="8205" name="AutoShape 38"/>
          <p:cNvCxnSpPr>
            <a:cxnSpLocks noChangeShapeType="1"/>
            <a:stCxn id="8248" idx="5"/>
            <a:endCxn id="8197" idx="0"/>
          </p:cNvCxnSpPr>
          <p:nvPr/>
        </p:nvCxnSpPr>
        <p:spPr bwMode="auto">
          <a:xfrm>
            <a:off x="3116263" y="3486150"/>
            <a:ext cx="531812" cy="373063"/>
          </a:xfrm>
          <a:prstGeom prst="straightConnector1">
            <a:avLst/>
          </a:prstGeom>
          <a:noFill/>
          <a:ln w="9525">
            <a:solidFill>
              <a:schemeClr val="tx1"/>
            </a:solidFill>
            <a:round/>
            <a:headEnd/>
            <a:tailEnd type="triangle" w="med" len="med"/>
          </a:ln>
          <a:effectLst/>
        </p:spPr>
      </p:cxnSp>
      <p:grpSp>
        <p:nvGrpSpPr>
          <p:cNvPr id="8206" name="Group 65"/>
          <p:cNvGrpSpPr>
            <a:grpSpLocks/>
          </p:cNvGrpSpPr>
          <p:nvPr/>
        </p:nvGrpSpPr>
        <p:grpSpPr bwMode="auto">
          <a:xfrm>
            <a:off x="349250" y="4433888"/>
            <a:ext cx="1228725" cy="793750"/>
            <a:chOff x="220" y="2793"/>
            <a:chExt cx="774" cy="500"/>
          </a:xfrm>
        </p:grpSpPr>
        <p:sp>
          <p:nvSpPr>
            <p:cNvPr id="8239" name="Oval 10"/>
            <p:cNvSpPr>
              <a:spLocks noChangeArrowheads="1"/>
            </p:cNvSpPr>
            <p:nvPr/>
          </p:nvSpPr>
          <p:spPr bwMode="auto">
            <a:xfrm>
              <a:off x="220" y="3066"/>
              <a:ext cx="770" cy="227"/>
            </a:xfrm>
            <a:prstGeom prst="ellipse">
              <a:avLst/>
            </a:prstGeom>
            <a:solidFill>
              <a:srgbClr val="7DFFB2"/>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40" name="Text Box 26"/>
            <p:cNvSpPr txBox="1">
              <a:spLocks noChangeArrowheads="1"/>
            </p:cNvSpPr>
            <p:nvPr/>
          </p:nvSpPr>
          <p:spPr bwMode="auto">
            <a:xfrm>
              <a:off x="236" y="3099"/>
              <a:ext cx="758" cy="164"/>
            </a:xfrm>
            <a:prstGeom prst="rect">
              <a:avLst/>
            </a:prstGeom>
            <a:noFill/>
            <a:ln w="9525">
              <a:noFill/>
              <a:miter lim="800000"/>
              <a:headEnd/>
              <a:tailEnd/>
            </a:ln>
            <a:effectLst/>
          </p:spPr>
          <p:txBody>
            <a:bodyPr>
              <a:spAutoFit/>
            </a:bodyPr>
            <a:lstStyle/>
            <a:p>
              <a:pPr>
                <a:spcBef>
                  <a:spcPct val="50000"/>
                </a:spcBef>
              </a:pPr>
              <a:r>
                <a:rPr lang="en-US" sz="1100" b="1" dirty="0" err="1">
                  <a:latin typeface="Courier New" pitchFamily="49" charset="0"/>
                </a:rPr>
                <a:t>fibonacci</a:t>
              </a:r>
              <a:r>
                <a:rPr lang="en-US" sz="1100" b="1" dirty="0">
                  <a:latin typeface="Courier New" pitchFamily="49" charset="0"/>
                </a:rPr>
                <a:t>(2)</a:t>
              </a:r>
            </a:p>
          </p:txBody>
        </p:sp>
        <p:cxnSp>
          <p:nvCxnSpPr>
            <p:cNvPr id="8241" name="AutoShape 39"/>
            <p:cNvCxnSpPr>
              <a:cxnSpLocks noChangeShapeType="1"/>
              <a:stCxn id="8242" idx="4"/>
              <a:endCxn id="8239" idx="0"/>
            </p:cNvCxnSpPr>
            <p:nvPr/>
          </p:nvCxnSpPr>
          <p:spPr bwMode="auto">
            <a:xfrm flipH="1">
              <a:off x="605" y="2793"/>
              <a:ext cx="287" cy="273"/>
            </a:xfrm>
            <a:prstGeom prst="straightConnector1">
              <a:avLst/>
            </a:prstGeom>
            <a:noFill/>
            <a:ln w="9525">
              <a:solidFill>
                <a:schemeClr val="tx1"/>
              </a:solidFill>
              <a:round/>
              <a:headEnd/>
              <a:tailEnd type="triangle" w="med" len="med"/>
            </a:ln>
            <a:effectLst/>
          </p:spPr>
        </p:cxnSp>
      </p:grpSp>
      <p:grpSp>
        <p:nvGrpSpPr>
          <p:cNvPr id="8207" name="Group 66"/>
          <p:cNvGrpSpPr>
            <a:grpSpLocks/>
          </p:cNvGrpSpPr>
          <p:nvPr/>
        </p:nvGrpSpPr>
        <p:grpSpPr bwMode="auto">
          <a:xfrm>
            <a:off x="1416050" y="4433888"/>
            <a:ext cx="1493838" cy="793750"/>
            <a:chOff x="892" y="2793"/>
            <a:chExt cx="941" cy="500"/>
          </a:xfrm>
        </p:grpSpPr>
        <p:sp>
          <p:nvSpPr>
            <p:cNvPr id="8236" name="Oval 11"/>
            <p:cNvSpPr>
              <a:spLocks noChangeArrowheads="1"/>
            </p:cNvSpPr>
            <p:nvPr/>
          </p:nvSpPr>
          <p:spPr bwMode="auto">
            <a:xfrm>
              <a:off x="1036" y="3066"/>
              <a:ext cx="774" cy="227"/>
            </a:xfrm>
            <a:prstGeom prst="ellipse">
              <a:avLst/>
            </a:prstGeom>
            <a:solidFill>
              <a:srgbClr val="FFC9A7"/>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37" name="Text Box 27"/>
            <p:cNvSpPr txBox="1">
              <a:spLocks noChangeArrowheads="1"/>
            </p:cNvSpPr>
            <p:nvPr/>
          </p:nvSpPr>
          <p:spPr bwMode="auto">
            <a:xfrm>
              <a:off x="1049" y="3099"/>
              <a:ext cx="784" cy="164"/>
            </a:xfrm>
            <a:prstGeom prst="rect">
              <a:avLst/>
            </a:prstGeom>
            <a:noFill/>
            <a:ln w="9525">
              <a:noFill/>
              <a:miter lim="800000"/>
              <a:headEnd/>
              <a:tailEnd/>
            </a:ln>
            <a:effectLst/>
          </p:spPr>
          <p:txBody>
            <a:bodyPr>
              <a:spAutoFit/>
            </a:bodyPr>
            <a:lstStyle/>
            <a:p>
              <a:pPr>
                <a:spcBef>
                  <a:spcPct val="50000"/>
                </a:spcBef>
              </a:pPr>
              <a:r>
                <a:rPr lang="en-US" sz="1100" b="1">
                  <a:latin typeface="Courier New" pitchFamily="49" charset="0"/>
                </a:rPr>
                <a:t>fibonacci(1)</a:t>
              </a:r>
            </a:p>
          </p:txBody>
        </p:sp>
        <p:cxnSp>
          <p:nvCxnSpPr>
            <p:cNvPr id="8238" name="AutoShape 40"/>
            <p:cNvCxnSpPr>
              <a:cxnSpLocks noChangeShapeType="1"/>
              <a:stCxn id="8242" idx="4"/>
              <a:endCxn id="8236" idx="0"/>
            </p:cNvCxnSpPr>
            <p:nvPr/>
          </p:nvCxnSpPr>
          <p:spPr bwMode="auto">
            <a:xfrm>
              <a:off x="892" y="2793"/>
              <a:ext cx="531" cy="273"/>
            </a:xfrm>
            <a:prstGeom prst="straightConnector1">
              <a:avLst/>
            </a:prstGeom>
            <a:noFill/>
            <a:ln w="9525">
              <a:solidFill>
                <a:schemeClr val="tx1"/>
              </a:solidFill>
              <a:round/>
              <a:headEnd/>
              <a:tailEnd type="triangle" w="med" len="med"/>
            </a:ln>
            <a:effectLst/>
          </p:spPr>
        </p:cxnSp>
      </p:grpSp>
      <p:grpSp>
        <p:nvGrpSpPr>
          <p:cNvPr id="8208" name="Group 69"/>
          <p:cNvGrpSpPr>
            <a:grpSpLocks/>
          </p:cNvGrpSpPr>
          <p:nvPr/>
        </p:nvGrpSpPr>
        <p:grpSpPr bwMode="auto">
          <a:xfrm>
            <a:off x="2941638" y="4433888"/>
            <a:ext cx="1265237" cy="793750"/>
            <a:chOff x="1853" y="2793"/>
            <a:chExt cx="797" cy="500"/>
          </a:xfrm>
        </p:grpSpPr>
        <p:sp>
          <p:nvSpPr>
            <p:cNvPr id="8233" name="Oval 12"/>
            <p:cNvSpPr>
              <a:spLocks noChangeArrowheads="1"/>
            </p:cNvSpPr>
            <p:nvPr/>
          </p:nvSpPr>
          <p:spPr bwMode="auto">
            <a:xfrm>
              <a:off x="1853" y="3066"/>
              <a:ext cx="774" cy="227"/>
            </a:xfrm>
            <a:prstGeom prst="ellipse">
              <a:avLst/>
            </a:prstGeom>
            <a:solidFill>
              <a:srgbClr val="FFC9A7"/>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34" name="Text Box 28"/>
            <p:cNvSpPr txBox="1">
              <a:spLocks noChangeArrowheads="1"/>
            </p:cNvSpPr>
            <p:nvPr/>
          </p:nvSpPr>
          <p:spPr bwMode="auto">
            <a:xfrm>
              <a:off x="1866" y="3099"/>
              <a:ext cx="784" cy="164"/>
            </a:xfrm>
            <a:prstGeom prst="rect">
              <a:avLst/>
            </a:prstGeom>
            <a:noFill/>
            <a:ln w="9525">
              <a:noFill/>
              <a:miter lim="800000"/>
              <a:headEnd/>
              <a:tailEnd/>
            </a:ln>
            <a:effectLst/>
          </p:spPr>
          <p:txBody>
            <a:bodyPr>
              <a:spAutoFit/>
            </a:bodyPr>
            <a:lstStyle/>
            <a:p>
              <a:pPr>
                <a:spcBef>
                  <a:spcPct val="50000"/>
                </a:spcBef>
              </a:pPr>
              <a:r>
                <a:rPr lang="en-US" sz="1100" b="1">
                  <a:latin typeface="Courier New" pitchFamily="49" charset="0"/>
                </a:rPr>
                <a:t>fibonacci(1)</a:t>
              </a:r>
            </a:p>
          </p:txBody>
        </p:sp>
        <p:cxnSp>
          <p:nvCxnSpPr>
            <p:cNvPr id="8235" name="AutoShape 41"/>
            <p:cNvCxnSpPr>
              <a:cxnSpLocks noChangeShapeType="1"/>
              <a:stCxn id="8197" idx="4"/>
              <a:endCxn id="8233" idx="0"/>
            </p:cNvCxnSpPr>
            <p:nvPr/>
          </p:nvCxnSpPr>
          <p:spPr bwMode="auto">
            <a:xfrm flipH="1">
              <a:off x="2240" y="2793"/>
              <a:ext cx="58" cy="273"/>
            </a:xfrm>
            <a:prstGeom prst="straightConnector1">
              <a:avLst/>
            </a:prstGeom>
            <a:noFill/>
            <a:ln w="9525">
              <a:solidFill>
                <a:schemeClr val="tx1"/>
              </a:solidFill>
              <a:round/>
              <a:headEnd/>
              <a:tailEnd type="triangle" w="med" len="med"/>
            </a:ln>
            <a:effectLst/>
          </p:spPr>
        </p:cxnSp>
      </p:grpSp>
      <p:grpSp>
        <p:nvGrpSpPr>
          <p:cNvPr id="8209" name="Group 70"/>
          <p:cNvGrpSpPr>
            <a:grpSpLocks/>
          </p:cNvGrpSpPr>
          <p:nvPr/>
        </p:nvGrpSpPr>
        <p:grpSpPr bwMode="auto">
          <a:xfrm>
            <a:off x="3648075" y="4433888"/>
            <a:ext cx="1854200" cy="793750"/>
            <a:chOff x="2298" y="2793"/>
            <a:chExt cx="1168" cy="500"/>
          </a:xfrm>
        </p:grpSpPr>
        <p:sp>
          <p:nvSpPr>
            <p:cNvPr id="8230" name="Oval 14"/>
            <p:cNvSpPr>
              <a:spLocks noChangeArrowheads="1"/>
            </p:cNvSpPr>
            <p:nvPr/>
          </p:nvSpPr>
          <p:spPr bwMode="auto">
            <a:xfrm>
              <a:off x="2669" y="3066"/>
              <a:ext cx="774" cy="227"/>
            </a:xfrm>
            <a:prstGeom prst="ellipse">
              <a:avLst/>
            </a:prstGeom>
            <a:solidFill>
              <a:srgbClr val="FFC9A7"/>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31" name="Text Box 30"/>
            <p:cNvSpPr txBox="1">
              <a:spLocks noChangeArrowheads="1"/>
            </p:cNvSpPr>
            <p:nvPr/>
          </p:nvSpPr>
          <p:spPr bwMode="auto">
            <a:xfrm>
              <a:off x="2682" y="3099"/>
              <a:ext cx="784" cy="164"/>
            </a:xfrm>
            <a:prstGeom prst="rect">
              <a:avLst/>
            </a:prstGeom>
            <a:noFill/>
            <a:ln w="9525">
              <a:noFill/>
              <a:miter lim="800000"/>
              <a:headEnd/>
              <a:tailEnd/>
            </a:ln>
            <a:effectLst/>
          </p:spPr>
          <p:txBody>
            <a:bodyPr>
              <a:spAutoFit/>
            </a:bodyPr>
            <a:lstStyle/>
            <a:p>
              <a:pPr>
                <a:spcBef>
                  <a:spcPct val="50000"/>
                </a:spcBef>
              </a:pPr>
              <a:r>
                <a:rPr lang="en-US" sz="1100" b="1" dirty="0" err="1">
                  <a:latin typeface="Courier New" pitchFamily="49" charset="0"/>
                </a:rPr>
                <a:t>fibonacci</a:t>
              </a:r>
              <a:r>
                <a:rPr lang="en-US" sz="1100" b="1" dirty="0">
                  <a:latin typeface="Courier New" pitchFamily="49" charset="0"/>
                </a:rPr>
                <a:t>(0)</a:t>
              </a:r>
            </a:p>
          </p:txBody>
        </p:sp>
        <p:cxnSp>
          <p:nvCxnSpPr>
            <p:cNvPr id="8232" name="AutoShape 42"/>
            <p:cNvCxnSpPr>
              <a:cxnSpLocks noChangeShapeType="1"/>
              <a:stCxn id="8197" idx="4"/>
              <a:endCxn id="8230" idx="0"/>
            </p:cNvCxnSpPr>
            <p:nvPr/>
          </p:nvCxnSpPr>
          <p:spPr bwMode="auto">
            <a:xfrm>
              <a:off x="2298" y="2793"/>
              <a:ext cx="758" cy="273"/>
            </a:xfrm>
            <a:prstGeom prst="straightConnector1">
              <a:avLst/>
            </a:prstGeom>
            <a:noFill/>
            <a:ln w="9525">
              <a:solidFill>
                <a:schemeClr val="tx1"/>
              </a:solidFill>
              <a:round/>
              <a:headEnd/>
              <a:tailEnd type="triangle" w="med" len="med"/>
            </a:ln>
            <a:effectLst/>
          </p:spPr>
        </p:cxnSp>
      </p:grpSp>
      <p:grpSp>
        <p:nvGrpSpPr>
          <p:cNvPr id="8210" name="Group 75"/>
          <p:cNvGrpSpPr>
            <a:grpSpLocks/>
          </p:cNvGrpSpPr>
          <p:nvPr/>
        </p:nvGrpSpPr>
        <p:grpSpPr bwMode="auto">
          <a:xfrm>
            <a:off x="5532438" y="4433888"/>
            <a:ext cx="1265237" cy="793750"/>
            <a:chOff x="3485" y="2793"/>
            <a:chExt cx="797" cy="500"/>
          </a:xfrm>
        </p:grpSpPr>
        <p:sp>
          <p:nvSpPr>
            <p:cNvPr id="8227" name="Oval 15"/>
            <p:cNvSpPr>
              <a:spLocks noChangeArrowheads="1"/>
            </p:cNvSpPr>
            <p:nvPr/>
          </p:nvSpPr>
          <p:spPr bwMode="auto">
            <a:xfrm>
              <a:off x="3485" y="3066"/>
              <a:ext cx="774" cy="227"/>
            </a:xfrm>
            <a:prstGeom prst="ellipse">
              <a:avLst/>
            </a:prstGeom>
            <a:solidFill>
              <a:srgbClr val="FFC9A7"/>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28" name="Text Box 31"/>
            <p:cNvSpPr txBox="1">
              <a:spLocks noChangeArrowheads="1"/>
            </p:cNvSpPr>
            <p:nvPr/>
          </p:nvSpPr>
          <p:spPr bwMode="auto">
            <a:xfrm>
              <a:off x="3498" y="3099"/>
              <a:ext cx="784" cy="164"/>
            </a:xfrm>
            <a:prstGeom prst="rect">
              <a:avLst/>
            </a:prstGeom>
            <a:noFill/>
            <a:ln w="9525">
              <a:noFill/>
              <a:miter lim="800000"/>
              <a:headEnd/>
              <a:tailEnd/>
            </a:ln>
            <a:effectLst/>
          </p:spPr>
          <p:txBody>
            <a:bodyPr>
              <a:spAutoFit/>
            </a:bodyPr>
            <a:lstStyle/>
            <a:p>
              <a:pPr>
                <a:spcBef>
                  <a:spcPct val="50000"/>
                </a:spcBef>
              </a:pPr>
              <a:r>
                <a:rPr lang="en-US" sz="1100" b="1" dirty="0" err="1">
                  <a:latin typeface="Courier New" pitchFamily="49" charset="0"/>
                </a:rPr>
                <a:t>fibonacci</a:t>
              </a:r>
              <a:r>
                <a:rPr lang="en-US" sz="1100" b="1" dirty="0">
                  <a:latin typeface="Courier New" pitchFamily="49" charset="0"/>
                </a:rPr>
                <a:t>(1)</a:t>
              </a:r>
            </a:p>
          </p:txBody>
        </p:sp>
        <p:cxnSp>
          <p:nvCxnSpPr>
            <p:cNvPr id="8229" name="AutoShape 43"/>
            <p:cNvCxnSpPr>
              <a:cxnSpLocks noChangeShapeType="1"/>
              <a:stCxn id="8254" idx="4"/>
              <a:endCxn id="8227" idx="0"/>
            </p:cNvCxnSpPr>
            <p:nvPr/>
          </p:nvCxnSpPr>
          <p:spPr bwMode="auto">
            <a:xfrm>
              <a:off x="3668" y="2793"/>
              <a:ext cx="204" cy="273"/>
            </a:xfrm>
            <a:prstGeom prst="straightConnector1">
              <a:avLst/>
            </a:prstGeom>
            <a:noFill/>
            <a:ln w="9525">
              <a:solidFill>
                <a:schemeClr val="tx1"/>
              </a:solidFill>
              <a:round/>
              <a:headEnd/>
              <a:tailEnd type="triangle" w="med" len="med"/>
            </a:ln>
            <a:effectLst/>
          </p:spPr>
        </p:cxnSp>
      </p:grpSp>
      <p:grpSp>
        <p:nvGrpSpPr>
          <p:cNvPr id="8211" name="Group 74"/>
          <p:cNvGrpSpPr>
            <a:grpSpLocks/>
          </p:cNvGrpSpPr>
          <p:nvPr/>
        </p:nvGrpSpPr>
        <p:grpSpPr bwMode="auto">
          <a:xfrm>
            <a:off x="5822950" y="4433888"/>
            <a:ext cx="2271713" cy="793750"/>
            <a:chOff x="3668" y="2793"/>
            <a:chExt cx="1431" cy="500"/>
          </a:xfrm>
        </p:grpSpPr>
        <p:sp>
          <p:nvSpPr>
            <p:cNvPr id="8224" name="Oval 16"/>
            <p:cNvSpPr>
              <a:spLocks noChangeArrowheads="1"/>
            </p:cNvSpPr>
            <p:nvPr/>
          </p:nvSpPr>
          <p:spPr bwMode="auto">
            <a:xfrm>
              <a:off x="4302" y="3066"/>
              <a:ext cx="774" cy="227"/>
            </a:xfrm>
            <a:prstGeom prst="ellipse">
              <a:avLst/>
            </a:prstGeom>
            <a:solidFill>
              <a:srgbClr val="FFC9A7"/>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25" name="Text Box 32"/>
            <p:cNvSpPr txBox="1">
              <a:spLocks noChangeArrowheads="1"/>
            </p:cNvSpPr>
            <p:nvPr/>
          </p:nvSpPr>
          <p:spPr bwMode="auto">
            <a:xfrm>
              <a:off x="4315" y="3099"/>
              <a:ext cx="784" cy="164"/>
            </a:xfrm>
            <a:prstGeom prst="rect">
              <a:avLst/>
            </a:prstGeom>
            <a:noFill/>
            <a:ln w="9525">
              <a:noFill/>
              <a:miter lim="800000"/>
              <a:headEnd/>
              <a:tailEnd/>
            </a:ln>
            <a:effectLst/>
          </p:spPr>
          <p:txBody>
            <a:bodyPr>
              <a:spAutoFit/>
            </a:bodyPr>
            <a:lstStyle/>
            <a:p>
              <a:pPr>
                <a:spcBef>
                  <a:spcPct val="50000"/>
                </a:spcBef>
              </a:pPr>
              <a:r>
                <a:rPr lang="en-US" sz="1100" b="1">
                  <a:latin typeface="Courier New" pitchFamily="49" charset="0"/>
                </a:rPr>
                <a:t>fibonacci(0)</a:t>
              </a:r>
            </a:p>
          </p:txBody>
        </p:sp>
        <p:cxnSp>
          <p:nvCxnSpPr>
            <p:cNvPr id="8226" name="AutoShape 44"/>
            <p:cNvCxnSpPr>
              <a:cxnSpLocks noChangeShapeType="1"/>
              <a:stCxn id="8254" idx="4"/>
              <a:endCxn id="8224" idx="0"/>
            </p:cNvCxnSpPr>
            <p:nvPr/>
          </p:nvCxnSpPr>
          <p:spPr bwMode="auto">
            <a:xfrm>
              <a:off x="3668" y="2793"/>
              <a:ext cx="1021" cy="273"/>
            </a:xfrm>
            <a:prstGeom prst="straightConnector1">
              <a:avLst/>
            </a:prstGeom>
            <a:noFill/>
            <a:ln w="9525">
              <a:solidFill>
                <a:schemeClr val="tx1"/>
              </a:solidFill>
              <a:round/>
              <a:headEnd/>
              <a:tailEnd type="triangle" w="med" len="med"/>
            </a:ln>
            <a:effectLst/>
          </p:spPr>
        </p:cxnSp>
      </p:grpSp>
      <p:grpSp>
        <p:nvGrpSpPr>
          <p:cNvPr id="8212" name="Group 68"/>
          <p:cNvGrpSpPr>
            <a:grpSpLocks/>
          </p:cNvGrpSpPr>
          <p:nvPr/>
        </p:nvGrpSpPr>
        <p:grpSpPr bwMode="auto">
          <a:xfrm>
            <a:off x="346075" y="5227638"/>
            <a:ext cx="1265238" cy="865187"/>
            <a:chOff x="218" y="3293"/>
            <a:chExt cx="797" cy="545"/>
          </a:xfrm>
        </p:grpSpPr>
        <p:sp>
          <p:nvSpPr>
            <p:cNvPr id="8221" name="Oval 9"/>
            <p:cNvSpPr>
              <a:spLocks noChangeArrowheads="1"/>
            </p:cNvSpPr>
            <p:nvPr/>
          </p:nvSpPr>
          <p:spPr bwMode="auto">
            <a:xfrm>
              <a:off x="218" y="3611"/>
              <a:ext cx="774" cy="227"/>
            </a:xfrm>
            <a:prstGeom prst="ellipse">
              <a:avLst/>
            </a:prstGeom>
            <a:solidFill>
              <a:srgbClr val="FFC9A7"/>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22" name="Text Box 25"/>
            <p:cNvSpPr txBox="1">
              <a:spLocks noChangeArrowheads="1"/>
            </p:cNvSpPr>
            <p:nvPr/>
          </p:nvSpPr>
          <p:spPr bwMode="auto">
            <a:xfrm>
              <a:off x="231" y="3644"/>
              <a:ext cx="784" cy="164"/>
            </a:xfrm>
            <a:prstGeom prst="rect">
              <a:avLst/>
            </a:prstGeom>
            <a:noFill/>
            <a:ln w="9525">
              <a:noFill/>
              <a:miter lim="800000"/>
              <a:headEnd/>
              <a:tailEnd/>
            </a:ln>
            <a:effectLst/>
          </p:spPr>
          <p:txBody>
            <a:bodyPr>
              <a:spAutoFit/>
            </a:bodyPr>
            <a:lstStyle/>
            <a:p>
              <a:pPr>
                <a:spcBef>
                  <a:spcPct val="50000"/>
                </a:spcBef>
              </a:pPr>
              <a:r>
                <a:rPr lang="en-US" sz="1100" b="1" dirty="0" err="1">
                  <a:latin typeface="Courier New" pitchFamily="49" charset="0"/>
                </a:rPr>
                <a:t>fibonacci</a:t>
              </a:r>
              <a:r>
                <a:rPr lang="en-US" sz="1100" b="1" dirty="0">
                  <a:latin typeface="Courier New" pitchFamily="49" charset="0"/>
                </a:rPr>
                <a:t>(1)</a:t>
              </a:r>
            </a:p>
          </p:txBody>
        </p:sp>
        <p:cxnSp>
          <p:nvCxnSpPr>
            <p:cNvPr id="8223" name="AutoShape 45"/>
            <p:cNvCxnSpPr>
              <a:cxnSpLocks noChangeShapeType="1"/>
              <a:stCxn id="8239" idx="4"/>
              <a:endCxn id="8221" idx="0"/>
            </p:cNvCxnSpPr>
            <p:nvPr/>
          </p:nvCxnSpPr>
          <p:spPr bwMode="auto">
            <a:xfrm>
              <a:off x="605" y="3293"/>
              <a:ext cx="0" cy="318"/>
            </a:xfrm>
            <a:prstGeom prst="straightConnector1">
              <a:avLst/>
            </a:prstGeom>
            <a:noFill/>
            <a:ln w="9525">
              <a:solidFill>
                <a:schemeClr val="tx1"/>
              </a:solidFill>
              <a:round/>
              <a:headEnd/>
              <a:tailEnd type="triangle" w="med" len="med"/>
            </a:ln>
            <a:effectLst/>
          </p:spPr>
        </p:cxnSp>
      </p:grpSp>
      <p:grpSp>
        <p:nvGrpSpPr>
          <p:cNvPr id="8213" name="Group 67"/>
          <p:cNvGrpSpPr>
            <a:grpSpLocks/>
          </p:cNvGrpSpPr>
          <p:nvPr/>
        </p:nvGrpSpPr>
        <p:grpSpPr bwMode="auto">
          <a:xfrm>
            <a:off x="960438" y="5227638"/>
            <a:ext cx="1990725" cy="865187"/>
            <a:chOff x="605" y="3293"/>
            <a:chExt cx="1254" cy="545"/>
          </a:xfrm>
        </p:grpSpPr>
        <p:sp>
          <p:nvSpPr>
            <p:cNvPr id="8218" name="Oval 13"/>
            <p:cNvSpPr>
              <a:spLocks noChangeArrowheads="1"/>
            </p:cNvSpPr>
            <p:nvPr/>
          </p:nvSpPr>
          <p:spPr bwMode="auto">
            <a:xfrm>
              <a:off x="1062" y="3611"/>
              <a:ext cx="774" cy="227"/>
            </a:xfrm>
            <a:prstGeom prst="ellipse">
              <a:avLst/>
            </a:prstGeom>
            <a:solidFill>
              <a:srgbClr val="FFC9A7"/>
            </a:solidFill>
            <a:ln w="9525">
              <a:solidFill>
                <a:schemeClr val="tx1"/>
              </a:solidFill>
              <a:round/>
              <a:headEnd/>
              <a:tailEnd/>
            </a:ln>
            <a:effectLst>
              <a:outerShdw dist="35921" dir="2700000" algn="ctr" rotWithShape="0">
                <a:schemeClr val="bg2">
                  <a:alpha val="50000"/>
                </a:schemeClr>
              </a:outerShdw>
            </a:effectLst>
          </p:spPr>
          <p:txBody>
            <a:bodyPr wrap="none" anchor="ctr"/>
            <a:lstStyle/>
            <a:p>
              <a:endParaRPr lang="he-IL"/>
            </a:p>
          </p:txBody>
        </p:sp>
        <p:sp>
          <p:nvSpPr>
            <p:cNvPr id="8219" name="Text Box 29"/>
            <p:cNvSpPr txBox="1">
              <a:spLocks noChangeArrowheads="1"/>
            </p:cNvSpPr>
            <p:nvPr/>
          </p:nvSpPr>
          <p:spPr bwMode="auto">
            <a:xfrm>
              <a:off x="1075" y="3644"/>
              <a:ext cx="784" cy="164"/>
            </a:xfrm>
            <a:prstGeom prst="rect">
              <a:avLst/>
            </a:prstGeom>
            <a:noFill/>
            <a:ln w="9525">
              <a:noFill/>
              <a:miter lim="800000"/>
              <a:headEnd/>
              <a:tailEnd/>
            </a:ln>
            <a:effectLst/>
          </p:spPr>
          <p:txBody>
            <a:bodyPr>
              <a:spAutoFit/>
            </a:bodyPr>
            <a:lstStyle/>
            <a:p>
              <a:pPr>
                <a:spcBef>
                  <a:spcPct val="50000"/>
                </a:spcBef>
              </a:pPr>
              <a:r>
                <a:rPr lang="en-US" sz="1100" b="1" dirty="0" err="1">
                  <a:latin typeface="Courier New" pitchFamily="49" charset="0"/>
                </a:rPr>
                <a:t>fibonacci</a:t>
              </a:r>
              <a:r>
                <a:rPr lang="en-US" sz="1100" b="1" dirty="0">
                  <a:latin typeface="Courier New" pitchFamily="49" charset="0"/>
                </a:rPr>
                <a:t>(0)</a:t>
              </a:r>
            </a:p>
          </p:txBody>
        </p:sp>
        <p:cxnSp>
          <p:nvCxnSpPr>
            <p:cNvPr id="8220" name="AutoShape 46"/>
            <p:cNvCxnSpPr>
              <a:cxnSpLocks noChangeShapeType="1"/>
              <a:stCxn id="8239" idx="4"/>
              <a:endCxn id="8218" idx="0"/>
            </p:cNvCxnSpPr>
            <p:nvPr/>
          </p:nvCxnSpPr>
          <p:spPr bwMode="auto">
            <a:xfrm>
              <a:off x="605" y="3293"/>
              <a:ext cx="844" cy="318"/>
            </a:xfrm>
            <a:prstGeom prst="straightConnector1">
              <a:avLst/>
            </a:prstGeom>
            <a:noFill/>
            <a:ln w="9525">
              <a:solidFill>
                <a:schemeClr val="tx1"/>
              </a:solidFill>
              <a:round/>
              <a:headEnd/>
              <a:tailEnd type="triangle" w="med" len="med"/>
            </a:ln>
            <a:effectLst/>
          </p:spPr>
        </p:cxnSp>
      </p:grpSp>
      <p:sp>
        <p:nvSpPr>
          <p:cNvPr id="8214" name="Text Box 47"/>
          <p:cNvSpPr txBox="1">
            <a:spLocks noChangeArrowheads="1"/>
          </p:cNvSpPr>
          <p:nvPr/>
        </p:nvSpPr>
        <p:spPr bwMode="auto">
          <a:xfrm>
            <a:off x="539750" y="1208088"/>
            <a:ext cx="8134350" cy="784830"/>
          </a:xfrm>
          <a:prstGeom prst="rect">
            <a:avLst/>
          </a:prstGeom>
          <a:noFill/>
          <a:ln w="9525">
            <a:noFill/>
            <a:miter lim="800000"/>
            <a:headEnd/>
            <a:tailEnd/>
          </a:ln>
          <a:effectLst/>
        </p:spPr>
        <p:txBody>
          <a:bodyPr>
            <a:spAutoFit/>
          </a:bodyPr>
          <a:lstStyle/>
          <a:p>
            <a:pPr marL="284163" indent="-284163" algn="r" rtl="1">
              <a:spcBef>
                <a:spcPct val="50000"/>
              </a:spcBef>
              <a:buFont typeface="Arial" charset="0"/>
              <a:buChar char="•"/>
            </a:pPr>
            <a:r>
              <a:rPr lang="he-IL" dirty="0">
                <a:latin typeface="Times New Roman" pitchFamily="18" charset="0"/>
                <a:cs typeface="Times New Roman" pitchFamily="18" charset="0"/>
              </a:rPr>
              <a:t>הגרף הבא מתאר את שרשרת הקריאות הרקורסיביות שמתבצעות עבור </a:t>
            </a:r>
            <a:r>
              <a:rPr lang="en-US" b="1" dirty="0">
                <a:latin typeface="Courier New" pitchFamily="49" charset="0"/>
              </a:rPr>
              <a:t>n=5</a:t>
            </a:r>
            <a:r>
              <a:rPr lang="he-IL" dirty="0">
                <a:latin typeface="Times New Roman" pitchFamily="18" charset="0"/>
                <a:cs typeface="Times New Roman" pitchFamily="18" charset="0"/>
              </a:rPr>
              <a:t>. </a:t>
            </a:r>
            <a:endParaRPr lang="he-IL" dirty="0" smtClean="0">
              <a:latin typeface="Times New Roman" pitchFamily="18" charset="0"/>
              <a:cs typeface="Times New Roman" pitchFamily="18" charset="0"/>
            </a:endParaRPr>
          </a:p>
          <a:p>
            <a:pPr marL="284163" indent="-284163" algn="r" rtl="1">
              <a:spcBef>
                <a:spcPct val="50000"/>
              </a:spcBef>
              <a:buFont typeface="Arial" charset="0"/>
              <a:buChar char="•"/>
            </a:pPr>
            <a:r>
              <a:rPr lang="he-IL" dirty="0" smtClean="0">
                <a:latin typeface="Times New Roman" pitchFamily="18" charset="0"/>
                <a:cs typeface="Times New Roman" pitchFamily="18" charset="0"/>
              </a:rPr>
              <a:t>כפי </a:t>
            </a:r>
            <a:r>
              <a:rPr lang="he-IL" dirty="0">
                <a:latin typeface="Times New Roman" pitchFamily="18" charset="0"/>
                <a:cs typeface="Times New Roman" pitchFamily="18" charset="0"/>
              </a:rPr>
              <a:t>שניתן לראות, מספר הקריאות גדול מאוד ונעשים חישובים כפולים רבים.</a:t>
            </a:r>
          </a:p>
        </p:txBody>
      </p:sp>
      <p:sp>
        <p:nvSpPr>
          <p:cNvPr id="1066032" name="Oval 48"/>
          <p:cNvSpPr>
            <a:spLocks noChangeArrowheads="1"/>
          </p:cNvSpPr>
          <p:nvPr/>
        </p:nvSpPr>
        <p:spPr bwMode="auto">
          <a:xfrm rot="835304">
            <a:off x="4707080" y="3681290"/>
            <a:ext cx="2193925" cy="792162"/>
          </a:xfrm>
          <a:prstGeom prst="ellipse">
            <a:avLst/>
          </a:prstGeom>
          <a:noFill/>
          <a:ln w="38100">
            <a:solidFill>
              <a:srgbClr val="FF0000"/>
            </a:solidFill>
            <a:round/>
            <a:headEnd/>
            <a:tailEnd/>
          </a:ln>
          <a:effectLst/>
        </p:spPr>
        <p:txBody>
          <a:bodyPr wrap="none" anchor="ctr"/>
          <a:lstStyle/>
          <a:p>
            <a:endParaRPr lang="he-IL"/>
          </a:p>
        </p:txBody>
      </p:sp>
      <p:sp>
        <p:nvSpPr>
          <p:cNvPr id="1066033" name="Oval 49"/>
          <p:cNvSpPr>
            <a:spLocks noChangeArrowheads="1"/>
          </p:cNvSpPr>
          <p:nvPr/>
        </p:nvSpPr>
        <p:spPr bwMode="auto">
          <a:xfrm rot="771412">
            <a:off x="357188" y="4754563"/>
            <a:ext cx="1298575" cy="571500"/>
          </a:xfrm>
          <a:prstGeom prst="ellipse">
            <a:avLst/>
          </a:prstGeom>
          <a:noFill/>
          <a:ln w="38100">
            <a:solidFill>
              <a:srgbClr val="FF0000"/>
            </a:solidFill>
            <a:round/>
            <a:headEnd/>
            <a:tailEnd/>
          </a:ln>
          <a:effectLst/>
        </p:spPr>
        <p:txBody>
          <a:bodyPr wrap="none" anchor="ctr"/>
          <a:lstStyle/>
          <a:p>
            <a:endParaRPr lang="he-IL"/>
          </a:p>
        </p:txBody>
      </p:sp>
      <p:sp>
        <p:nvSpPr>
          <p:cNvPr id="1066034" name="Oval 50"/>
          <p:cNvSpPr>
            <a:spLocks noChangeArrowheads="1"/>
          </p:cNvSpPr>
          <p:nvPr/>
        </p:nvSpPr>
        <p:spPr bwMode="auto">
          <a:xfrm rot="862648">
            <a:off x="2620317" y="3756653"/>
            <a:ext cx="2159000" cy="792163"/>
          </a:xfrm>
          <a:prstGeom prst="ellipse">
            <a:avLst/>
          </a:prstGeom>
          <a:noFill/>
          <a:ln w="38100">
            <a:solidFill>
              <a:srgbClr val="FF0000"/>
            </a:solidFill>
            <a:round/>
            <a:headEnd/>
            <a:tailEnd/>
          </a:ln>
          <a:effectLst/>
        </p:spPr>
        <p:txBody>
          <a:bodyPr wrap="none" anchor="ctr"/>
          <a:lstStyle/>
          <a:p>
            <a:endParaRPr lang="he-IL"/>
          </a:p>
        </p:txBody>
      </p:sp>
      <p:sp>
        <p:nvSpPr>
          <p:cNvPr id="67"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3612586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9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2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20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2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20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214">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660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60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66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8199" grpId="0"/>
      <p:bldP spid="1066032" grpId="0" animBg="1"/>
      <p:bldP spid="1066033" grpId="0" animBg="1"/>
      <p:bldP spid="10660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F832697B-5753-438A-AF9E-706291DB1389}" type="slidenum">
              <a:rPr lang="ar-SA"/>
              <a:pPr>
                <a:defRPr/>
              </a:pPr>
              <a:t>25</a:t>
            </a:fld>
            <a:endParaRPr lang="en-US"/>
          </a:p>
        </p:txBody>
      </p:sp>
      <p:sp>
        <p:nvSpPr>
          <p:cNvPr id="941264" name="Text Box 208"/>
          <p:cNvSpPr txBox="1">
            <a:spLocks noChangeArrowheads="1"/>
          </p:cNvSpPr>
          <p:nvPr/>
        </p:nvSpPr>
        <p:spPr bwMode="auto">
          <a:xfrm>
            <a:off x="1045790" y="1124744"/>
            <a:ext cx="7486650" cy="3342453"/>
          </a:xfrm>
          <a:prstGeom prst="rect">
            <a:avLst/>
          </a:prstGeom>
          <a:noFill/>
          <a:ln w="9525">
            <a:noFill/>
            <a:miter lim="800000"/>
            <a:headEnd/>
            <a:tailEnd/>
          </a:ln>
          <a:effectLst/>
        </p:spPr>
        <p:txBody>
          <a:bodyPr>
            <a:spAutoFit/>
          </a:bodyPr>
          <a:lstStyle/>
          <a:p>
            <a:pPr marL="457200" indent="-457200">
              <a:spcBef>
                <a:spcPct val="70000"/>
              </a:spcBef>
            </a:pPr>
            <a:r>
              <a:rPr lang="he-IL" sz="2400" dirty="0">
                <a:latin typeface="Times New Roman" pitchFamily="18" charset="0"/>
                <a:cs typeface="Times New Roman" pitchFamily="18" charset="0"/>
              </a:rPr>
              <a:t>נתון מערך </a:t>
            </a:r>
            <a:r>
              <a:rPr lang="he-IL" sz="2400" dirty="0" smtClean="0">
                <a:latin typeface="Times New Roman" pitchFamily="18" charset="0"/>
                <a:cs typeface="Times New Roman" pitchFamily="18" charset="0"/>
              </a:rPr>
              <a:t>של </a:t>
            </a:r>
            <a:r>
              <a:rPr lang="en-US" sz="2400"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int</a:t>
            </a:r>
            <a:r>
              <a:rPr lang="he-IL" sz="2400" dirty="0" smtClean="0">
                <a:latin typeface="Times New Roman" pitchFamily="18" charset="0"/>
                <a:cs typeface="Times New Roman" pitchFamily="18" charset="0"/>
              </a:rPr>
              <a:t> </a:t>
            </a:r>
            <a:r>
              <a:rPr lang="en-US" sz="2400" b="1" dirty="0" smtClean="0">
                <a:latin typeface="Courier New" pitchFamily="49" charset="0"/>
              </a:rPr>
              <a:t>a</a:t>
            </a:r>
            <a:r>
              <a:rPr lang="he-IL" sz="2400" dirty="0" smtClean="0">
                <a:latin typeface="Times New Roman" pitchFamily="18" charset="0"/>
                <a:cs typeface="Times New Roman" pitchFamily="18" charset="0"/>
              </a:rPr>
              <a:t> בגודל </a:t>
            </a:r>
            <a:r>
              <a:rPr lang="en-US" sz="2400" b="1" dirty="0" smtClean="0">
                <a:latin typeface="Courier New" pitchFamily="49" charset="0"/>
                <a:cs typeface="Courier New" pitchFamily="49" charset="0"/>
              </a:rPr>
              <a:t>n</a:t>
            </a:r>
            <a:r>
              <a:rPr lang="he-IL" sz="2400" dirty="0" smtClean="0">
                <a:latin typeface="Times New Roman" pitchFamily="18" charset="0"/>
                <a:cs typeface="Times New Roman" pitchFamily="18" charset="0"/>
              </a:rPr>
              <a:t> שברצוננו </a:t>
            </a:r>
            <a:r>
              <a:rPr lang="he-IL" sz="2400" dirty="0">
                <a:latin typeface="Times New Roman" pitchFamily="18" charset="0"/>
                <a:cs typeface="Times New Roman" pitchFamily="18" charset="0"/>
              </a:rPr>
              <a:t>למיין. </a:t>
            </a:r>
            <a:r>
              <a:rPr lang="he-IL" sz="2400" dirty="0" smtClean="0">
                <a:latin typeface="Times New Roman" pitchFamily="18" charset="0"/>
                <a:cs typeface="Times New Roman" pitchFamily="18" charset="0"/>
              </a:rPr>
              <a:t>כתבו פונקציה רקורסיבית </a:t>
            </a:r>
            <a:r>
              <a:rPr lang="he-IL" sz="2400" dirty="0">
                <a:latin typeface="Times New Roman" pitchFamily="18" charset="0"/>
                <a:cs typeface="Times New Roman" pitchFamily="18" charset="0"/>
              </a:rPr>
              <a:t>שמבצעת את המיון </a:t>
            </a:r>
            <a:r>
              <a:rPr lang="he-IL" sz="2400" dirty="0" smtClean="0">
                <a:latin typeface="Times New Roman" pitchFamily="18" charset="0"/>
                <a:cs typeface="Times New Roman" pitchFamily="18" charset="0"/>
              </a:rPr>
              <a:t>לפי </a:t>
            </a:r>
            <a:r>
              <a:rPr lang="he-IL" sz="2400" dirty="0" err="1" smtClean="0">
                <a:latin typeface="Times New Roman" pitchFamily="18" charset="0"/>
                <a:cs typeface="Times New Roman" pitchFamily="18" charset="0"/>
              </a:rPr>
              <a:t>העקרון</a:t>
            </a:r>
            <a:r>
              <a:rPr lang="he-IL" sz="2400" dirty="0" smtClean="0">
                <a:latin typeface="Times New Roman" pitchFamily="18" charset="0"/>
                <a:cs typeface="Times New Roman" pitchFamily="18" charset="0"/>
              </a:rPr>
              <a:t> העומד מאחורי  </a:t>
            </a:r>
            <a:r>
              <a:rPr lang="en-US" sz="2400" dirty="0" smtClean="0">
                <a:latin typeface="Times New Roman" pitchFamily="18" charset="0"/>
                <a:cs typeface="Times New Roman" pitchFamily="18" charset="0"/>
              </a:rPr>
              <a:t>bubble sort</a:t>
            </a:r>
            <a:r>
              <a:rPr lang="he-IL" sz="2400" dirty="0" smtClean="0">
                <a:latin typeface="Times New Roman" pitchFamily="18" charset="0"/>
                <a:cs typeface="Times New Roman" pitchFamily="18" charset="0"/>
              </a:rPr>
              <a:t> (היפוך הסדר בין איברים סמוכים שסדרם שגוי):</a:t>
            </a:r>
            <a:endParaRPr lang="he-IL" sz="2400" dirty="0">
              <a:latin typeface="Times New Roman" pitchFamily="18" charset="0"/>
              <a:cs typeface="Times New Roman" pitchFamily="18" charset="0"/>
            </a:endParaRPr>
          </a:p>
          <a:p>
            <a:pPr marL="457200" indent="-457200" algn="r" rtl="1">
              <a:spcBef>
                <a:spcPct val="70000"/>
              </a:spcBef>
              <a:buFontTx/>
              <a:buAutoNum type="arabicPeriod"/>
            </a:pPr>
            <a:r>
              <a:rPr lang="he-IL" sz="2400" b="1" dirty="0">
                <a:latin typeface="Times New Roman" pitchFamily="18" charset="0"/>
                <a:cs typeface="Times New Roman" pitchFamily="18" charset="0"/>
              </a:rPr>
              <a:t>מקרה הבסיס</a:t>
            </a:r>
            <a:r>
              <a:rPr lang="he-IL" sz="2400" dirty="0">
                <a:latin typeface="Times New Roman" pitchFamily="18" charset="0"/>
                <a:cs typeface="Times New Roman" pitchFamily="18" charset="0"/>
              </a:rPr>
              <a:t>: </a:t>
            </a:r>
            <a:r>
              <a:rPr lang="he-IL" sz="2400" dirty="0" smtClean="0">
                <a:latin typeface="Times New Roman" pitchFamily="18" charset="0"/>
                <a:cs typeface="Times New Roman" pitchFamily="18" charset="0"/>
              </a:rPr>
              <a:t>עבור </a:t>
            </a:r>
            <a:r>
              <a:rPr lang="he-IL" sz="2400" dirty="0">
                <a:latin typeface="Times New Roman" pitchFamily="18" charset="0"/>
                <a:cs typeface="Times New Roman" pitchFamily="18" charset="0"/>
              </a:rPr>
              <a:t>מערך בגודל 1 – אין צורך לבצע דבר.</a:t>
            </a:r>
          </a:p>
          <a:p>
            <a:pPr marL="457200" indent="-457200" algn="r" rtl="1">
              <a:spcBef>
                <a:spcPct val="70000"/>
              </a:spcBef>
              <a:buFontTx/>
              <a:buAutoNum type="arabicPeriod"/>
            </a:pPr>
            <a:r>
              <a:rPr lang="he-IL" sz="2400" b="1" dirty="0">
                <a:latin typeface="Times New Roman" pitchFamily="18" charset="0"/>
                <a:cs typeface="Times New Roman" pitchFamily="18" charset="0"/>
              </a:rPr>
              <a:t>צעד המעבר, עבור מערך בגודל </a:t>
            </a:r>
            <a:r>
              <a:rPr lang="en-US" sz="2400" b="1" dirty="0">
                <a:latin typeface="Times New Roman" pitchFamily="18" charset="0"/>
                <a:cs typeface="Times New Roman" pitchFamily="18" charset="0"/>
              </a:rPr>
              <a:t>n&gt;1</a:t>
            </a:r>
            <a:r>
              <a:rPr lang="he-IL" sz="2400" dirty="0">
                <a:latin typeface="Times New Roman" pitchFamily="18" charset="0"/>
                <a:cs typeface="Times New Roman" pitchFamily="18" charset="0"/>
              </a:rPr>
              <a:t>:</a:t>
            </a:r>
          </a:p>
          <a:p>
            <a:pPr marL="973138" lvl="1" indent="-457200" algn="r" rtl="1">
              <a:spcBef>
                <a:spcPct val="30000"/>
              </a:spcBef>
              <a:buFontTx/>
              <a:buChar char="•"/>
            </a:pPr>
            <a:r>
              <a:rPr lang="he-IL" sz="2400" dirty="0">
                <a:latin typeface="Times New Roman" pitchFamily="18" charset="0"/>
                <a:cs typeface="Times New Roman" pitchFamily="18" charset="0"/>
              </a:rPr>
              <a:t>ממיינים רקורסיבית את המערך החל מהמקום השני בו.</a:t>
            </a:r>
          </a:p>
          <a:p>
            <a:pPr marL="973138" lvl="1" indent="-457200" algn="r" rtl="1">
              <a:spcBef>
                <a:spcPct val="10000"/>
              </a:spcBef>
              <a:buFontTx/>
              <a:buChar char="•"/>
            </a:pPr>
            <a:r>
              <a:rPr lang="he-IL" sz="2400" dirty="0">
                <a:latin typeface="Times New Roman" pitchFamily="18" charset="0"/>
                <a:cs typeface="Times New Roman" pitchFamily="18" charset="0"/>
              </a:rPr>
              <a:t>"מבעבעים" את האיבר הראשון למקומו הנכון.</a:t>
            </a:r>
          </a:p>
        </p:txBody>
      </p:sp>
      <p:sp>
        <p:nvSpPr>
          <p:cNvPr id="11270" name="Rectangle 2"/>
          <p:cNvSpPr>
            <a:spLocks noGrp="1" noChangeArrowheads="1"/>
          </p:cNvSpPr>
          <p:nvPr>
            <p:ph type="title"/>
          </p:nvPr>
        </p:nvSpPr>
        <p:spPr>
          <a:xfrm>
            <a:off x="685800" y="115888"/>
            <a:ext cx="7772400" cy="1143000"/>
          </a:xfrm>
        </p:spPr>
        <p:txBody>
          <a:bodyPr/>
          <a:lstStyle/>
          <a:p>
            <a:pPr rtl="1" eaLnBrk="1" hangingPunct="1"/>
            <a:r>
              <a:rPr lang="he-IL" dirty="0" smtClean="0">
                <a:solidFill>
                  <a:schemeClr val="tx2">
                    <a:lumMod val="60000"/>
                    <a:lumOff val="40000"/>
                  </a:schemeClr>
                </a:solidFill>
                <a:cs typeface="Arial" charset="0"/>
              </a:rPr>
              <a:t>תרגיל 4- מיון רקורסיבי</a:t>
            </a:r>
            <a:endParaRPr lang="en-US" dirty="0" smtClean="0">
              <a:solidFill>
                <a:schemeClr val="tx2">
                  <a:lumMod val="60000"/>
                  <a:lumOff val="40000"/>
                </a:schemeClr>
              </a:solidFill>
              <a:latin typeface="Tahoma" pitchFamily="34" charset="0"/>
            </a:endParaRPr>
          </a:p>
        </p:txBody>
      </p:sp>
      <p:sp>
        <p:nvSpPr>
          <p:cNvPr id="941143" name="Rectangle 87"/>
          <p:cNvSpPr>
            <a:spLocks noChangeArrowheads="1"/>
          </p:cNvSpPr>
          <p:nvPr/>
        </p:nvSpPr>
        <p:spPr bwMode="auto">
          <a:xfrm>
            <a:off x="4720554" y="5220419"/>
            <a:ext cx="788988" cy="517525"/>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941144" name="Rectangle 88"/>
          <p:cNvSpPr>
            <a:spLocks noChangeArrowheads="1"/>
          </p:cNvSpPr>
          <p:nvPr/>
        </p:nvSpPr>
        <p:spPr bwMode="auto">
          <a:xfrm>
            <a:off x="6292179" y="5220419"/>
            <a:ext cx="788988" cy="517525"/>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941145" name="Rectangle 89"/>
          <p:cNvSpPr>
            <a:spLocks noChangeArrowheads="1"/>
          </p:cNvSpPr>
          <p:nvPr/>
        </p:nvSpPr>
        <p:spPr bwMode="auto">
          <a:xfrm>
            <a:off x="5500017" y="5220419"/>
            <a:ext cx="788987" cy="517525"/>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941147" name="Rectangle 91"/>
          <p:cNvSpPr>
            <a:spLocks noChangeArrowheads="1"/>
          </p:cNvSpPr>
          <p:nvPr/>
        </p:nvSpPr>
        <p:spPr bwMode="auto">
          <a:xfrm>
            <a:off x="3133054" y="5220419"/>
            <a:ext cx="788988" cy="517525"/>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941148" name="Rectangle 92"/>
          <p:cNvSpPr>
            <a:spLocks noChangeArrowheads="1"/>
          </p:cNvSpPr>
          <p:nvPr/>
        </p:nvSpPr>
        <p:spPr bwMode="auto">
          <a:xfrm>
            <a:off x="3928392" y="5220419"/>
            <a:ext cx="788987" cy="517525"/>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11276" name="Line 93"/>
          <p:cNvSpPr>
            <a:spLocks noChangeShapeType="1"/>
          </p:cNvSpPr>
          <p:nvPr/>
        </p:nvSpPr>
        <p:spPr bwMode="auto">
          <a:xfrm>
            <a:off x="2344067" y="5220419"/>
            <a:ext cx="4733925" cy="0"/>
          </a:xfrm>
          <a:prstGeom prst="line">
            <a:avLst/>
          </a:prstGeom>
          <a:noFill/>
          <a:ln w="28575" cap="sq">
            <a:solidFill>
              <a:schemeClr val="tx1"/>
            </a:solidFill>
            <a:round/>
            <a:headEnd/>
            <a:tailEnd/>
          </a:ln>
          <a:effectLst/>
        </p:spPr>
        <p:txBody>
          <a:bodyPr/>
          <a:lstStyle/>
          <a:p>
            <a:endParaRPr lang="en-US"/>
          </a:p>
        </p:txBody>
      </p:sp>
      <p:sp>
        <p:nvSpPr>
          <p:cNvPr id="11277" name="Line 94"/>
          <p:cNvSpPr>
            <a:spLocks noChangeShapeType="1"/>
          </p:cNvSpPr>
          <p:nvPr/>
        </p:nvSpPr>
        <p:spPr bwMode="auto">
          <a:xfrm>
            <a:off x="2344067" y="5737944"/>
            <a:ext cx="4733925" cy="0"/>
          </a:xfrm>
          <a:prstGeom prst="line">
            <a:avLst/>
          </a:prstGeom>
          <a:noFill/>
          <a:ln w="28575" cap="sq">
            <a:solidFill>
              <a:schemeClr val="tx1"/>
            </a:solidFill>
            <a:round/>
            <a:headEnd/>
            <a:tailEnd/>
          </a:ln>
          <a:effectLst/>
        </p:spPr>
        <p:txBody>
          <a:bodyPr/>
          <a:lstStyle/>
          <a:p>
            <a:endParaRPr lang="en-US"/>
          </a:p>
        </p:txBody>
      </p:sp>
      <p:sp>
        <p:nvSpPr>
          <p:cNvPr id="11278" name="Line 95"/>
          <p:cNvSpPr>
            <a:spLocks noChangeShapeType="1"/>
          </p:cNvSpPr>
          <p:nvPr/>
        </p:nvSpPr>
        <p:spPr bwMode="auto">
          <a:xfrm>
            <a:off x="2344067" y="5220419"/>
            <a:ext cx="0" cy="517525"/>
          </a:xfrm>
          <a:prstGeom prst="line">
            <a:avLst/>
          </a:prstGeom>
          <a:noFill/>
          <a:ln w="28575" cap="sq">
            <a:solidFill>
              <a:schemeClr val="tx1"/>
            </a:solidFill>
            <a:round/>
            <a:headEnd/>
            <a:tailEnd/>
          </a:ln>
          <a:effectLst/>
        </p:spPr>
        <p:txBody>
          <a:bodyPr/>
          <a:lstStyle/>
          <a:p>
            <a:endParaRPr lang="en-US"/>
          </a:p>
        </p:txBody>
      </p:sp>
      <p:sp>
        <p:nvSpPr>
          <p:cNvPr id="11279" name="Line 96"/>
          <p:cNvSpPr>
            <a:spLocks noChangeShapeType="1"/>
          </p:cNvSpPr>
          <p:nvPr/>
        </p:nvSpPr>
        <p:spPr bwMode="auto">
          <a:xfrm>
            <a:off x="3922042" y="5220419"/>
            <a:ext cx="0" cy="517525"/>
          </a:xfrm>
          <a:prstGeom prst="line">
            <a:avLst/>
          </a:prstGeom>
          <a:noFill/>
          <a:ln w="12700">
            <a:solidFill>
              <a:schemeClr val="tx1"/>
            </a:solidFill>
            <a:round/>
            <a:headEnd/>
            <a:tailEnd/>
          </a:ln>
          <a:effectLst/>
        </p:spPr>
        <p:txBody>
          <a:bodyPr/>
          <a:lstStyle/>
          <a:p>
            <a:endParaRPr lang="en-US"/>
          </a:p>
        </p:txBody>
      </p:sp>
      <p:sp>
        <p:nvSpPr>
          <p:cNvPr id="11280" name="Line 97"/>
          <p:cNvSpPr>
            <a:spLocks noChangeShapeType="1"/>
          </p:cNvSpPr>
          <p:nvPr/>
        </p:nvSpPr>
        <p:spPr bwMode="auto">
          <a:xfrm>
            <a:off x="4711029" y="5220419"/>
            <a:ext cx="0" cy="517525"/>
          </a:xfrm>
          <a:prstGeom prst="line">
            <a:avLst/>
          </a:prstGeom>
          <a:noFill/>
          <a:ln w="12700">
            <a:solidFill>
              <a:schemeClr val="tx1"/>
            </a:solidFill>
            <a:round/>
            <a:headEnd/>
            <a:tailEnd/>
          </a:ln>
          <a:effectLst/>
        </p:spPr>
        <p:txBody>
          <a:bodyPr/>
          <a:lstStyle/>
          <a:p>
            <a:endParaRPr lang="en-US"/>
          </a:p>
        </p:txBody>
      </p:sp>
      <p:sp>
        <p:nvSpPr>
          <p:cNvPr id="11281" name="Line 98"/>
          <p:cNvSpPr>
            <a:spLocks noChangeShapeType="1"/>
          </p:cNvSpPr>
          <p:nvPr/>
        </p:nvSpPr>
        <p:spPr bwMode="auto">
          <a:xfrm>
            <a:off x="5500017" y="5220419"/>
            <a:ext cx="0" cy="517525"/>
          </a:xfrm>
          <a:prstGeom prst="line">
            <a:avLst/>
          </a:prstGeom>
          <a:noFill/>
          <a:ln w="12700">
            <a:solidFill>
              <a:schemeClr val="tx1"/>
            </a:solidFill>
            <a:round/>
            <a:headEnd/>
            <a:tailEnd/>
          </a:ln>
          <a:effectLst/>
        </p:spPr>
        <p:txBody>
          <a:bodyPr/>
          <a:lstStyle/>
          <a:p>
            <a:endParaRPr lang="en-US"/>
          </a:p>
        </p:txBody>
      </p:sp>
      <p:sp>
        <p:nvSpPr>
          <p:cNvPr id="11282" name="Line 99"/>
          <p:cNvSpPr>
            <a:spLocks noChangeShapeType="1"/>
          </p:cNvSpPr>
          <p:nvPr/>
        </p:nvSpPr>
        <p:spPr bwMode="auto">
          <a:xfrm>
            <a:off x="7077992" y="5220419"/>
            <a:ext cx="0" cy="517525"/>
          </a:xfrm>
          <a:prstGeom prst="line">
            <a:avLst/>
          </a:prstGeom>
          <a:noFill/>
          <a:ln w="28575" cap="sq">
            <a:solidFill>
              <a:schemeClr val="tx1"/>
            </a:solidFill>
            <a:round/>
            <a:headEnd/>
            <a:tailEnd/>
          </a:ln>
          <a:effectLst/>
        </p:spPr>
        <p:txBody>
          <a:bodyPr/>
          <a:lstStyle/>
          <a:p>
            <a:endParaRPr lang="en-US"/>
          </a:p>
        </p:txBody>
      </p:sp>
      <p:sp>
        <p:nvSpPr>
          <p:cNvPr id="11283" name="Line 100"/>
          <p:cNvSpPr>
            <a:spLocks noChangeShapeType="1"/>
          </p:cNvSpPr>
          <p:nvPr/>
        </p:nvSpPr>
        <p:spPr bwMode="auto">
          <a:xfrm>
            <a:off x="6289004" y="5220419"/>
            <a:ext cx="0" cy="517525"/>
          </a:xfrm>
          <a:prstGeom prst="line">
            <a:avLst/>
          </a:prstGeom>
          <a:noFill/>
          <a:ln w="12700">
            <a:solidFill>
              <a:schemeClr val="tx1"/>
            </a:solidFill>
            <a:round/>
            <a:headEnd/>
            <a:tailEnd/>
          </a:ln>
          <a:effectLst/>
        </p:spPr>
        <p:txBody>
          <a:bodyPr/>
          <a:lstStyle/>
          <a:p>
            <a:endParaRPr lang="en-US"/>
          </a:p>
        </p:txBody>
      </p:sp>
      <p:sp>
        <p:nvSpPr>
          <p:cNvPr id="11284" name="Line 101"/>
          <p:cNvSpPr>
            <a:spLocks noChangeShapeType="1"/>
          </p:cNvSpPr>
          <p:nvPr/>
        </p:nvSpPr>
        <p:spPr bwMode="auto">
          <a:xfrm>
            <a:off x="3133054" y="5220419"/>
            <a:ext cx="0" cy="517525"/>
          </a:xfrm>
          <a:prstGeom prst="line">
            <a:avLst/>
          </a:prstGeom>
          <a:noFill/>
          <a:ln w="12700">
            <a:solidFill>
              <a:schemeClr val="tx1"/>
            </a:solidFill>
            <a:round/>
            <a:headEnd/>
            <a:tailEnd/>
          </a:ln>
          <a:effectLst/>
        </p:spPr>
        <p:txBody>
          <a:bodyPr/>
          <a:lstStyle/>
          <a:p>
            <a:endParaRPr lang="en-US"/>
          </a:p>
        </p:txBody>
      </p:sp>
      <p:sp>
        <p:nvSpPr>
          <p:cNvPr id="941224" name="Rectangle 168"/>
          <p:cNvSpPr>
            <a:spLocks noChangeArrowheads="1"/>
          </p:cNvSpPr>
          <p:nvPr/>
        </p:nvSpPr>
        <p:spPr bwMode="auto">
          <a:xfrm>
            <a:off x="3129879" y="5220419"/>
            <a:ext cx="788988" cy="517525"/>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941225" name="Rectangle 169"/>
          <p:cNvSpPr>
            <a:spLocks noChangeArrowheads="1"/>
          </p:cNvSpPr>
          <p:nvPr/>
        </p:nvSpPr>
        <p:spPr bwMode="auto">
          <a:xfrm>
            <a:off x="5506367" y="5215656"/>
            <a:ext cx="788987" cy="517525"/>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941226" name="Rectangle 170"/>
          <p:cNvSpPr>
            <a:spLocks noChangeArrowheads="1"/>
          </p:cNvSpPr>
          <p:nvPr/>
        </p:nvSpPr>
        <p:spPr bwMode="auto">
          <a:xfrm>
            <a:off x="6295354" y="5215656"/>
            <a:ext cx="788988" cy="517525"/>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941228" name="Rectangle 172"/>
          <p:cNvSpPr>
            <a:spLocks noChangeArrowheads="1"/>
          </p:cNvSpPr>
          <p:nvPr/>
        </p:nvSpPr>
        <p:spPr bwMode="auto">
          <a:xfrm>
            <a:off x="4714204" y="5220419"/>
            <a:ext cx="788988" cy="517525"/>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941229" name="Rectangle 173"/>
          <p:cNvSpPr>
            <a:spLocks noChangeArrowheads="1"/>
          </p:cNvSpPr>
          <p:nvPr/>
        </p:nvSpPr>
        <p:spPr bwMode="auto">
          <a:xfrm>
            <a:off x="3922042" y="5220419"/>
            <a:ext cx="788987" cy="517525"/>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11290" name="Line 180"/>
          <p:cNvSpPr>
            <a:spLocks noChangeShapeType="1"/>
          </p:cNvSpPr>
          <p:nvPr/>
        </p:nvSpPr>
        <p:spPr bwMode="auto">
          <a:xfrm>
            <a:off x="7074817" y="5220419"/>
            <a:ext cx="0" cy="517525"/>
          </a:xfrm>
          <a:prstGeom prst="line">
            <a:avLst/>
          </a:prstGeom>
          <a:noFill/>
          <a:ln w="28575" cap="sq">
            <a:solidFill>
              <a:schemeClr val="tx1"/>
            </a:solidFill>
            <a:round/>
            <a:headEnd/>
            <a:tailEnd/>
          </a:ln>
          <a:effectLst/>
        </p:spPr>
        <p:txBody>
          <a:bodyPr/>
          <a:lstStyle/>
          <a:p>
            <a:endParaRPr lang="en-US"/>
          </a:p>
        </p:txBody>
      </p:sp>
      <p:sp>
        <p:nvSpPr>
          <p:cNvPr id="941227" name="Rectangle 171"/>
          <p:cNvSpPr>
            <a:spLocks noChangeArrowheads="1"/>
          </p:cNvSpPr>
          <p:nvPr/>
        </p:nvSpPr>
        <p:spPr bwMode="auto">
          <a:xfrm>
            <a:off x="2344067" y="5207719"/>
            <a:ext cx="788987" cy="517525"/>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45</a:t>
            </a:r>
            <a:endParaRPr lang="ru-RU" sz="2800">
              <a:latin typeface="Times New Roman" pitchFamily="18" charset="0"/>
              <a:cs typeface="Times New Roman" pitchFamily="18" charset="0"/>
            </a:endParaRPr>
          </a:p>
        </p:txBody>
      </p:sp>
      <p:sp>
        <p:nvSpPr>
          <p:cNvPr id="11292" name="Line 174"/>
          <p:cNvSpPr>
            <a:spLocks noChangeShapeType="1"/>
          </p:cNvSpPr>
          <p:nvPr/>
        </p:nvSpPr>
        <p:spPr bwMode="auto">
          <a:xfrm>
            <a:off x="2340892" y="5220419"/>
            <a:ext cx="4733925" cy="0"/>
          </a:xfrm>
          <a:prstGeom prst="line">
            <a:avLst/>
          </a:prstGeom>
          <a:noFill/>
          <a:ln w="28575" cap="sq">
            <a:solidFill>
              <a:schemeClr val="tx1"/>
            </a:solidFill>
            <a:round/>
            <a:headEnd/>
            <a:tailEnd/>
          </a:ln>
          <a:effectLst/>
        </p:spPr>
        <p:txBody>
          <a:bodyPr/>
          <a:lstStyle/>
          <a:p>
            <a:endParaRPr lang="en-US"/>
          </a:p>
        </p:txBody>
      </p:sp>
      <p:sp>
        <p:nvSpPr>
          <p:cNvPr id="11293" name="Line 175"/>
          <p:cNvSpPr>
            <a:spLocks noChangeShapeType="1"/>
          </p:cNvSpPr>
          <p:nvPr/>
        </p:nvSpPr>
        <p:spPr bwMode="auto">
          <a:xfrm>
            <a:off x="2340892" y="5737944"/>
            <a:ext cx="4733925" cy="0"/>
          </a:xfrm>
          <a:prstGeom prst="line">
            <a:avLst/>
          </a:prstGeom>
          <a:noFill/>
          <a:ln w="28575" cap="sq">
            <a:solidFill>
              <a:schemeClr val="tx1"/>
            </a:solidFill>
            <a:round/>
            <a:headEnd/>
            <a:tailEnd/>
          </a:ln>
          <a:effectLst/>
        </p:spPr>
        <p:txBody>
          <a:bodyPr/>
          <a:lstStyle/>
          <a:p>
            <a:endParaRPr lang="en-US"/>
          </a:p>
        </p:txBody>
      </p:sp>
      <p:sp>
        <p:nvSpPr>
          <p:cNvPr id="11294" name="Line 176"/>
          <p:cNvSpPr>
            <a:spLocks noChangeShapeType="1"/>
          </p:cNvSpPr>
          <p:nvPr/>
        </p:nvSpPr>
        <p:spPr bwMode="auto">
          <a:xfrm>
            <a:off x="2340892" y="5220419"/>
            <a:ext cx="0" cy="517525"/>
          </a:xfrm>
          <a:prstGeom prst="line">
            <a:avLst/>
          </a:prstGeom>
          <a:noFill/>
          <a:ln w="28575" cap="sq">
            <a:solidFill>
              <a:schemeClr val="tx1"/>
            </a:solidFill>
            <a:round/>
            <a:headEnd/>
            <a:tailEnd/>
          </a:ln>
          <a:effectLst/>
        </p:spPr>
        <p:txBody>
          <a:bodyPr/>
          <a:lstStyle/>
          <a:p>
            <a:endParaRPr lang="en-US"/>
          </a:p>
        </p:txBody>
      </p:sp>
      <p:sp>
        <p:nvSpPr>
          <p:cNvPr id="11295" name="Line 177"/>
          <p:cNvSpPr>
            <a:spLocks noChangeShapeType="1"/>
          </p:cNvSpPr>
          <p:nvPr/>
        </p:nvSpPr>
        <p:spPr bwMode="auto">
          <a:xfrm>
            <a:off x="3918867" y="5220419"/>
            <a:ext cx="0" cy="517525"/>
          </a:xfrm>
          <a:prstGeom prst="line">
            <a:avLst/>
          </a:prstGeom>
          <a:noFill/>
          <a:ln w="12700">
            <a:solidFill>
              <a:schemeClr val="tx1"/>
            </a:solidFill>
            <a:round/>
            <a:headEnd/>
            <a:tailEnd/>
          </a:ln>
          <a:effectLst/>
        </p:spPr>
        <p:txBody>
          <a:bodyPr/>
          <a:lstStyle/>
          <a:p>
            <a:endParaRPr lang="en-US"/>
          </a:p>
        </p:txBody>
      </p:sp>
      <p:sp>
        <p:nvSpPr>
          <p:cNvPr id="11296" name="Line 178"/>
          <p:cNvSpPr>
            <a:spLocks noChangeShapeType="1"/>
          </p:cNvSpPr>
          <p:nvPr/>
        </p:nvSpPr>
        <p:spPr bwMode="auto">
          <a:xfrm>
            <a:off x="4707854" y="5220419"/>
            <a:ext cx="0" cy="517525"/>
          </a:xfrm>
          <a:prstGeom prst="line">
            <a:avLst/>
          </a:prstGeom>
          <a:noFill/>
          <a:ln w="12700">
            <a:solidFill>
              <a:schemeClr val="tx1"/>
            </a:solidFill>
            <a:round/>
            <a:headEnd/>
            <a:tailEnd/>
          </a:ln>
          <a:effectLst/>
        </p:spPr>
        <p:txBody>
          <a:bodyPr/>
          <a:lstStyle/>
          <a:p>
            <a:endParaRPr lang="en-US"/>
          </a:p>
        </p:txBody>
      </p:sp>
      <p:sp>
        <p:nvSpPr>
          <p:cNvPr id="11297" name="Line 182"/>
          <p:cNvSpPr>
            <a:spLocks noChangeShapeType="1"/>
          </p:cNvSpPr>
          <p:nvPr/>
        </p:nvSpPr>
        <p:spPr bwMode="auto">
          <a:xfrm>
            <a:off x="3129879" y="5220419"/>
            <a:ext cx="0" cy="517525"/>
          </a:xfrm>
          <a:prstGeom prst="line">
            <a:avLst/>
          </a:prstGeom>
          <a:noFill/>
          <a:ln w="12700">
            <a:solidFill>
              <a:schemeClr val="tx1"/>
            </a:solidFill>
            <a:round/>
            <a:headEnd/>
            <a:tailEnd/>
          </a:ln>
          <a:effectLst/>
        </p:spPr>
        <p:txBody>
          <a:bodyPr/>
          <a:lstStyle/>
          <a:p>
            <a:endParaRPr lang="en-US"/>
          </a:p>
        </p:txBody>
      </p:sp>
      <p:sp>
        <p:nvSpPr>
          <p:cNvPr id="11298" name="Line 179"/>
          <p:cNvSpPr>
            <a:spLocks noChangeShapeType="1"/>
          </p:cNvSpPr>
          <p:nvPr/>
        </p:nvSpPr>
        <p:spPr bwMode="auto">
          <a:xfrm>
            <a:off x="5496842" y="5220419"/>
            <a:ext cx="0" cy="517525"/>
          </a:xfrm>
          <a:prstGeom prst="line">
            <a:avLst/>
          </a:prstGeom>
          <a:noFill/>
          <a:ln w="12700">
            <a:solidFill>
              <a:schemeClr val="tx1"/>
            </a:solidFill>
            <a:round/>
            <a:headEnd/>
            <a:tailEnd/>
          </a:ln>
          <a:effectLst/>
        </p:spPr>
        <p:txBody>
          <a:bodyPr/>
          <a:lstStyle/>
          <a:p>
            <a:endParaRPr lang="en-US"/>
          </a:p>
        </p:txBody>
      </p:sp>
      <p:sp>
        <p:nvSpPr>
          <p:cNvPr id="11299" name="Line 181"/>
          <p:cNvSpPr>
            <a:spLocks noChangeShapeType="1"/>
          </p:cNvSpPr>
          <p:nvPr/>
        </p:nvSpPr>
        <p:spPr bwMode="auto">
          <a:xfrm>
            <a:off x="6285829" y="5220419"/>
            <a:ext cx="0" cy="517525"/>
          </a:xfrm>
          <a:prstGeom prst="line">
            <a:avLst/>
          </a:prstGeom>
          <a:noFill/>
          <a:ln w="12700">
            <a:solidFill>
              <a:schemeClr val="tx1"/>
            </a:solidFill>
            <a:round/>
            <a:headEnd/>
            <a:tailEnd/>
          </a:ln>
          <a:effectLst/>
        </p:spPr>
        <p:txBody>
          <a:bodyPr/>
          <a:lstStyle/>
          <a:p>
            <a:endParaRPr lang="en-US"/>
          </a:p>
        </p:txBody>
      </p:sp>
      <p:sp>
        <p:nvSpPr>
          <p:cNvPr id="11300" name="Text Box 202"/>
          <p:cNvSpPr txBox="1">
            <a:spLocks noChangeArrowheads="1"/>
          </p:cNvSpPr>
          <p:nvPr/>
        </p:nvSpPr>
        <p:spPr bwMode="auto">
          <a:xfrm>
            <a:off x="4753892" y="6098306"/>
            <a:ext cx="720725" cy="427038"/>
          </a:xfrm>
          <a:prstGeom prst="rect">
            <a:avLst/>
          </a:prstGeom>
          <a:noFill/>
          <a:ln w="9525">
            <a:noFill/>
            <a:miter lim="800000"/>
            <a:headEnd/>
            <a:tailEnd/>
          </a:ln>
          <a:effectLst/>
        </p:spPr>
        <p:txBody>
          <a:bodyPr>
            <a:spAutoFit/>
          </a:bodyPr>
          <a:lstStyle/>
          <a:p>
            <a:pPr>
              <a:spcBef>
                <a:spcPct val="50000"/>
              </a:spcBef>
            </a:pPr>
            <a:r>
              <a:rPr lang="en-US" b="1">
                <a:latin typeface="Courier New" pitchFamily="49" charset="0"/>
              </a:rPr>
              <a:t>a+1</a:t>
            </a:r>
          </a:p>
        </p:txBody>
      </p:sp>
      <p:sp>
        <p:nvSpPr>
          <p:cNvPr id="11301" name="AutoShape 203"/>
          <p:cNvSpPr>
            <a:spLocks/>
          </p:cNvSpPr>
          <p:nvPr/>
        </p:nvSpPr>
        <p:spPr bwMode="auto">
          <a:xfrm rot="5400000" flipV="1">
            <a:off x="4967410" y="3975026"/>
            <a:ext cx="288925" cy="3960812"/>
          </a:xfrm>
          <a:prstGeom prst="rightBrace">
            <a:avLst>
              <a:gd name="adj1" fmla="val 114240"/>
              <a:gd name="adj2" fmla="val 50000"/>
            </a:avLst>
          </a:prstGeom>
          <a:noFill/>
          <a:ln w="9525">
            <a:solidFill>
              <a:schemeClr val="tx1"/>
            </a:solidFill>
            <a:round/>
            <a:headEnd/>
            <a:tailEnd/>
          </a:ln>
          <a:effectLst/>
        </p:spPr>
        <p:txBody>
          <a:bodyPr wrap="none" anchor="ctr"/>
          <a:lstStyle/>
          <a:p>
            <a:endParaRPr lang="he-IL"/>
          </a:p>
        </p:txBody>
      </p:sp>
      <p:sp>
        <p:nvSpPr>
          <p:cNvPr id="11303" name="AutoShape 211"/>
          <p:cNvSpPr>
            <a:spLocks/>
          </p:cNvSpPr>
          <p:nvPr/>
        </p:nvSpPr>
        <p:spPr bwMode="auto">
          <a:xfrm rot="-5400000">
            <a:off x="4572917" y="2637556"/>
            <a:ext cx="287338" cy="4751387"/>
          </a:xfrm>
          <a:prstGeom prst="rightBrace">
            <a:avLst>
              <a:gd name="adj1" fmla="val 137799"/>
              <a:gd name="adj2" fmla="val 49616"/>
            </a:avLst>
          </a:prstGeom>
          <a:noFill/>
          <a:ln w="9525">
            <a:solidFill>
              <a:schemeClr val="tx1"/>
            </a:solidFill>
            <a:round/>
            <a:headEnd/>
            <a:tailEnd/>
          </a:ln>
          <a:effectLst/>
        </p:spPr>
        <p:txBody>
          <a:bodyPr wrap="none" anchor="ctr"/>
          <a:lstStyle/>
          <a:p>
            <a:endParaRPr lang="he-IL"/>
          </a:p>
        </p:txBody>
      </p:sp>
      <p:sp>
        <p:nvSpPr>
          <p:cNvPr id="11304" name="Text Box 212"/>
          <p:cNvSpPr txBox="1">
            <a:spLocks noChangeArrowheads="1"/>
          </p:cNvSpPr>
          <p:nvPr/>
        </p:nvSpPr>
        <p:spPr bwMode="auto">
          <a:xfrm>
            <a:off x="4499892" y="4513981"/>
            <a:ext cx="720725" cy="427038"/>
          </a:xfrm>
          <a:prstGeom prst="rect">
            <a:avLst/>
          </a:prstGeom>
          <a:noFill/>
          <a:ln w="9525">
            <a:noFill/>
            <a:miter lim="800000"/>
            <a:headEnd/>
            <a:tailEnd/>
          </a:ln>
          <a:effectLst/>
        </p:spPr>
        <p:txBody>
          <a:bodyPr>
            <a:spAutoFit/>
          </a:bodyPr>
          <a:lstStyle/>
          <a:p>
            <a:pPr>
              <a:spcBef>
                <a:spcPct val="50000"/>
              </a:spcBef>
            </a:pPr>
            <a:r>
              <a:rPr lang="en-US" b="1">
                <a:latin typeface="Courier New" pitchFamily="49" charset="0"/>
              </a:rPr>
              <a:t>a</a:t>
            </a:r>
          </a:p>
        </p:txBody>
      </p:sp>
      <p:sp>
        <p:nvSpPr>
          <p:cNvPr id="41" name="AutoShape 6"/>
          <p:cNvSpPr>
            <a:spLocks/>
          </p:cNvSpPr>
          <p:nvPr/>
        </p:nvSpPr>
        <p:spPr bwMode="auto">
          <a:xfrm>
            <a:off x="57752" y="2849185"/>
            <a:ext cx="3024336" cy="646171"/>
          </a:xfrm>
          <a:prstGeom prst="borderCallout2">
            <a:avLst>
              <a:gd name="adj1" fmla="val 48325"/>
              <a:gd name="adj2" fmla="val 99348"/>
              <a:gd name="adj3" fmla="val 100658"/>
              <a:gd name="adj4" fmla="val 131613"/>
              <a:gd name="adj5" fmla="val 136732"/>
              <a:gd name="adj6" fmla="val 185292"/>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lvl="1" algn="r" rtl="1"/>
            <a:r>
              <a:rPr lang="he-IL" dirty="0" smtClean="0"/>
              <a:t>כלומר קוראים לפונקציה רקורסיבית על אותו המערך</a:t>
            </a:r>
            <a:endParaRPr lang="en-US" dirty="0"/>
          </a:p>
        </p:txBody>
      </p:sp>
      <p:sp>
        <p:nvSpPr>
          <p:cNvPr id="42"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3715865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12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126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126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12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0" nodeType="clickEffect">
                                  <p:stCondLst>
                                    <p:cond delay="0"/>
                                  </p:stCondLst>
                                  <p:childTnLst>
                                    <p:animEffect transition="out" filter="dissolve">
                                      <p:cBhvr>
                                        <p:cTn id="34" dur="500"/>
                                        <p:tgtEl>
                                          <p:spTgt spid="941147"/>
                                        </p:tgtEl>
                                      </p:cBhvr>
                                    </p:animEffect>
                                    <p:set>
                                      <p:cBhvr>
                                        <p:cTn id="35" dur="1" fill="hold">
                                          <p:stCondLst>
                                            <p:cond delay="499"/>
                                          </p:stCondLst>
                                        </p:cTn>
                                        <p:tgtEl>
                                          <p:spTgt spid="941147"/>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500"/>
                                        <p:tgtEl>
                                          <p:spTgt spid="941148"/>
                                        </p:tgtEl>
                                      </p:cBhvr>
                                    </p:animEffect>
                                    <p:set>
                                      <p:cBhvr>
                                        <p:cTn id="38" dur="1" fill="hold">
                                          <p:stCondLst>
                                            <p:cond delay="499"/>
                                          </p:stCondLst>
                                        </p:cTn>
                                        <p:tgtEl>
                                          <p:spTgt spid="941148"/>
                                        </p:tgtEl>
                                        <p:attrNameLst>
                                          <p:attrName>style.visibility</p:attrName>
                                        </p:attrNameLst>
                                      </p:cBhvr>
                                      <p:to>
                                        <p:strVal val="hidden"/>
                                      </p:to>
                                    </p:set>
                                  </p:childTnLst>
                                </p:cTn>
                              </p:par>
                              <p:par>
                                <p:cTn id="39" presetID="9" presetClass="exit" presetSubtype="0" fill="hold" grpId="0" nodeType="withEffect">
                                  <p:stCondLst>
                                    <p:cond delay="0"/>
                                  </p:stCondLst>
                                  <p:childTnLst>
                                    <p:animEffect transition="out" filter="dissolve">
                                      <p:cBhvr>
                                        <p:cTn id="40" dur="500"/>
                                        <p:tgtEl>
                                          <p:spTgt spid="941143"/>
                                        </p:tgtEl>
                                      </p:cBhvr>
                                    </p:animEffect>
                                    <p:set>
                                      <p:cBhvr>
                                        <p:cTn id="41" dur="1" fill="hold">
                                          <p:stCondLst>
                                            <p:cond delay="499"/>
                                          </p:stCondLst>
                                        </p:cTn>
                                        <p:tgtEl>
                                          <p:spTgt spid="941143"/>
                                        </p:tgtEl>
                                        <p:attrNameLst>
                                          <p:attrName>style.visibility</p:attrName>
                                        </p:attrNameLst>
                                      </p:cBhvr>
                                      <p:to>
                                        <p:strVal val="hidden"/>
                                      </p:to>
                                    </p:set>
                                  </p:childTnLst>
                                </p:cTn>
                              </p:par>
                              <p:par>
                                <p:cTn id="42" presetID="9" presetClass="exit" presetSubtype="0" fill="hold" grpId="0" nodeType="withEffect">
                                  <p:stCondLst>
                                    <p:cond delay="0"/>
                                  </p:stCondLst>
                                  <p:childTnLst>
                                    <p:animEffect transition="out" filter="dissolve">
                                      <p:cBhvr>
                                        <p:cTn id="43" dur="500"/>
                                        <p:tgtEl>
                                          <p:spTgt spid="941145"/>
                                        </p:tgtEl>
                                      </p:cBhvr>
                                    </p:animEffect>
                                    <p:set>
                                      <p:cBhvr>
                                        <p:cTn id="44" dur="1" fill="hold">
                                          <p:stCondLst>
                                            <p:cond delay="499"/>
                                          </p:stCondLst>
                                        </p:cTn>
                                        <p:tgtEl>
                                          <p:spTgt spid="941145"/>
                                        </p:tgtEl>
                                        <p:attrNameLst>
                                          <p:attrName>style.visibility</p:attrName>
                                        </p:attrNameLst>
                                      </p:cBhvr>
                                      <p:to>
                                        <p:strVal val="hidden"/>
                                      </p:to>
                                    </p:set>
                                  </p:childTnLst>
                                </p:cTn>
                              </p:par>
                              <p:par>
                                <p:cTn id="45" presetID="9" presetClass="exit" presetSubtype="0" fill="hold" grpId="0" nodeType="withEffect">
                                  <p:stCondLst>
                                    <p:cond delay="0"/>
                                  </p:stCondLst>
                                  <p:childTnLst>
                                    <p:animEffect transition="out" filter="dissolve">
                                      <p:cBhvr>
                                        <p:cTn id="46" dur="500"/>
                                        <p:tgtEl>
                                          <p:spTgt spid="941144"/>
                                        </p:tgtEl>
                                      </p:cBhvr>
                                    </p:animEffect>
                                    <p:set>
                                      <p:cBhvr>
                                        <p:cTn id="47" dur="1" fill="hold">
                                          <p:stCondLst>
                                            <p:cond delay="499"/>
                                          </p:stCondLst>
                                        </p:cTn>
                                        <p:tgtEl>
                                          <p:spTgt spid="941144"/>
                                        </p:tgtEl>
                                        <p:attrNameLst>
                                          <p:attrName>style.visibility</p:attrName>
                                        </p:attrNameLst>
                                      </p:cBhvr>
                                      <p:to>
                                        <p:strVal val="hidden"/>
                                      </p:to>
                                    </p:set>
                                  </p:childTnLst>
                                </p:cTn>
                              </p:par>
                            </p:childTnLst>
                          </p:cTn>
                        </p:par>
                        <p:par>
                          <p:cTn id="48" fill="hold" nodeType="afterGroup">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941224"/>
                                        </p:tgtEl>
                                        <p:attrNameLst>
                                          <p:attrName>style.visibility</p:attrName>
                                        </p:attrNameLst>
                                      </p:cBhvr>
                                      <p:to>
                                        <p:strVal val="visible"/>
                                      </p:to>
                                    </p:set>
                                    <p:animEffect transition="in" filter="dissolve">
                                      <p:cBhvr>
                                        <p:cTn id="51" dur="500"/>
                                        <p:tgtEl>
                                          <p:spTgt spid="941224"/>
                                        </p:tgtEl>
                                      </p:cBhvr>
                                    </p:animEffect>
                                  </p:childTnLst>
                                </p:cTn>
                              </p:par>
                              <p:par>
                                <p:cTn id="52" presetID="9" presetClass="entr" presetSubtype="0" fill="hold" nodeType="withEffect">
                                  <p:stCondLst>
                                    <p:cond delay="0"/>
                                  </p:stCondLst>
                                  <p:childTnLst>
                                    <p:set>
                                      <p:cBhvr>
                                        <p:cTn id="53" dur="1" fill="hold">
                                          <p:stCondLst>
                                            <p:cond delay="0"/>
                                          </p:stCondLst>
                                        </p:cTn>
                                        <p:tgtEl>
                                          <p:spTgt spid="941225"/>
                                        </p:tgtEl>
                                        <p:attrNameLst>
                                          <p:attrName>style.visibility</p:attrName>
                                        </p:attrNameLst>
                                      </p:cBhvr>
                                      <p:to>
                                        <p:strVal val="visible"/>
                                      </p:to>
                                    </p:set>
                                    <p:animEffect transition="in" filter="dissolve">
                                      <p:cBhvr>
                                        <p:cTn id="54" dur="500"/>
                                        <p:tgtEl>
                                          <p:spTgt spid="941225"/>
                                        </p:tgtEl>
                                      </p:cBhvr>
                                    </p:animEffect>
                                  </p:childTnLst>
                                </p:cTn>
                              </p:par>
                              <p:par>
                                <p:cTn id="55" presetID="9" presetClass="entr" presetSubtype="0" fill="hold" nodeType="withEffect">
                                  <p:stCondLst>
                                    <p:cond delay="0"/>
                                  </p:stCondLst>
                                  <p:childTnLst>
                                    <p:set>
                                      <p:cBhvr>
                                        <p:cTn id="56" dur="1" fill="hold">
                                          <p:stCondLst>
                                            <p:cond delay="0"/>
                                          </p:stCondLst>
                                        </p:cTn>
                                        <p:tgtEl>
                                          <p:spTgt spid="941226"/>
                                        </p:tgtEl>
                                        <p:attrNameLst>
                                          <p:attrName>style.visibility</p:attrName>
                                        </p:attrNameLst>
                                      </p:cBhvr>
                                      <p:to>
                                        <p:strVal val="visible"/>
                                      </p:to>
                                    </p:set>
                                    <p:animEffect transition="in" filter="dissolve">
                                      <p:cBhvr>
                                        <p:cTn id="57" dur="500"/>
                                        <p:tgtEl>
                                          <p:spTgt spid="941226"/>
                                        </p:tgtEl>
                                      </p:cBhvr>
                                    </p:animEffect>
                                  </p:childTnLst>
                                </p:cTn>
                              </p:par>
                              <p:par>
                                <p:cTn id="58" presetID="9" presetClass="entr" presetSubtype="0" fill="hold" nodeType="withEffect">
                                  <p:stCondLst>
                                    <p:cond delay="0"/>
                                  </p:stCondLst>
                                  <p:childTnLst>
                                    <p:set>
                                      <p:cBhvr>
                                        <p:cTn id="59" dur="1" fill="hold">
                                          <p:stCondLst>
                                            <p:cond delay="0"/>
                                          </p:stCondLst>
                                        </p:cTn>
                                        <p:tgtEl>
                                          <p:spTgt spid="941228"/>
                                        </p:tgtEl>
                                        <p:attrNameLst>
                                          <p:attrName>style.visibility</p:attrName>
                                        </p:attrNameLst>
                                      </p:cBhvr>
                                      <p:to>
                                        <p:strVal val="visible"/>
                                      </p:to>
                                    </p:set>
                                    <p:animEffect transition="in" filter="dissolve">
                                      <p:cBhvr>
                                        <p:cTn id="60" dur="500"/>
                                        <p:tgtEl>
                                          <p:spTgt spid="941228"/>
                                        </p:tgtEl>
                                      </p:cBhvr>
                                    </p:animEffect>
                                  </p:childTnLst>
                                </p:cTn>
                              </p:par>
                              <p:par>
                                <p:cTn id="61" presetID="9" presetClass="entr" presetSubtype="0" fill="hold" nodeType="withEffect">
                                  <p:stCondLst>
                                    <p:cond delay="0"/>
                                  </p:stCondLst>
                                  <p:childTnLst>
                                    <p:set>
                                      <p:cBhvr>
                                        <p:cTn id="62" dur="1" fill="hold">
                                          <p:stCondLst>
                                            <p:cond delay="0"/>
                                          </p:stCondLst>
                                        </p:cTn>
                                        <p:tgtEl>
                                          <p:spTgt spid="941229"/>
                                        </p:tgtEl>
                                        <p:attrNameLst>
                                          <p:attrName>style.visibility</p:attrName>
                                        </p:attrNameLst>
                                      </p:cBhvr>
                                      <p:to>
                                        <p:strVal val="visible"/>
                                      </p:to>
                                    </p:set>
                                    <p:animEffect transition="in" filter="dissolve">
                                      <p:cBhvr>
                                        <p:cTn id="63" dur="500"/>
                                        <p:tgtEl>
                                          <p:spTgt spid="94122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4" presetClass="path" presetSubtype="0" fill="hold" grpId="0" nodeType="clickEffect">
                                  <p:stCondLst>
                                    <p:cond delay="0"/>
                                  </p:stCondLst>
                                  <p:childTnLst>
                                    <p:animMotion origin="layout" path="M -8.33333E-7 2.59259E-6 L 0.01719 -0.09236 C 0.02188 -0.1125 0.03524 -0.12176 0.04288 -0.12176 C 0.05139 -0.12176 0.06372 -0.11204 0.06858 -0.09167 L 0.08663 2.59259E-6 " pathEditMode="relative" rAng="0" ptsTypes="FffFF">
                                      <p:cBhvr>
                                        <p:cTn id="67" dur="1500" fill="hold"/>
                                        <p:tgtEl>
                                          <p:spTgt spid="941227"/>
                                        </p:tgtEl>
                                        <p:attrNameLst>
                                          <p:attrName>ppt_x</p:attrName>
                                          <p:attrName>ppt_y</p:attrName>
                                        </p:attrNameLst>
                                      </p:cBhvr>
                                      <p:rCtr x="43" y="-61"/>
                                    </p:animMotion>
                                  </p:childTnLst>
                                </p:cTn>
                              </p:par>
                              <p:par>
                                <p:cTn id="68" presetID="35" presetClass="path" presetSubtype="0" accel="50000" decel="50000" fill="hold" grpId="1" nodeType="withEffect">
                                  <p:stCondLst>
                                    <p:cond delay="0"/>
                                  </p:stCondLst>
                                  <p:childTnLst>
                                    <p:animMotion origin="layout" path="M 2.22222E-6 4.44444E-6 L -0.08281 4.44444E-6 " pathEditMode="relative" rAng="0" ptsTypes="AA">
                                      <p:cBhvr>
                                        <p:cTn id="69" dur="1500" fill="hold"/>
                                        <p:tgtEl>
                                          <p:spTgt spid="941224"/>
                                        </p:tgtEl>
                                        <p:attrNameLst>
                                          <p:attrName>ppt_x</p:attrName>
                                          <p:attrName>ppt_y</p:attrName>
                                        </p:attrNameLst>
                                      </p:cBhvr>
                                      <p:rCtr x="-41" y="0"/>
                                    </p:animMotion>
                                  </p:childTnLst>
                                </p:cTn>
                              </p:par>
                            </p:childTnLst>
                          </p:cTn>
                        </p:par>
                        <p:par>
                          <p:cTn id="70" fill="hold" nodeType="afterGroup">
                            <p:stCondLst>
                              <p:cond delay="1500"/>
                            </p:stCondLst>
                            <p:childTnLst>
                              <p:par>
                                <p:cTn id="71" presetID="44" presetClass="path" presetSubtype="0" fill="hold" grpId="1" nodeType="afterEffect">
                                  <p:stCondLst>
                                    <p:cond delay="0"/>
                                  </p:stCondLst>
                                  <p:childTnLst>
                                    <p:animMotion origin="layout" path="M 0.08663 2.59259E-6 L 0.1033 -0.09121 C 0.10816 -0.11135 0.12153 -0.12176 0.12899 -0.12176 C 0.13802 -0.12176 0.15191 -0.11065 0.15677 -0.09051 L 0.17344 2.59259E-6 " pathEditMode="relative" rAng="0" ptsTypes="FffFF">
                                      <p:cBhvr>
                                        <p:cTn id="72" dur="1500" fill="hold"/>
                                        <p:tgtEl>
                                          <p:spTgt spid="941227"/>
                                        </p:tgtEl>
                                        <p:attrNameLst>
                                          <p:attrName>ppt_x</p:attrName>
                                          <p:attrName>ppt_y</p:attrName>
                                        </p:attrNameLst>
                                      </p:cBhvr>
                                      <p:rCtr x="43" y="-61"/>
                                    </p:animMotion>
                                  </p:childTnLst>
                                </p:cTn>
                              </p:par>
                              <p:par>
                                <p:cTn id="73" presetID="35" presetClass="path" presetSubtype="0" accel="50000" decel="50000" fill="hold" grpId="0" nodeType="withEffect">
                                  <p:stCondLst>
                                    <p:cond delay="0"/>
                                  </p:stCondLst>
                                  <p:childTnLst>
                                    <p:animMotion origin="layout" path="M 3.33333E-6 2.59259E-6 L -0.08664 2.59259E-6 " pathEditMode="relative" rAng="0" ptsTypes="AA">
                                      <p:cBhvr>
                                        <p:cTn id="74" dur="1500" fill="hold"/>
                                        <p:tgtEl>
                                          <p:spTgt spid="941229"/>
                                        </p:tgtEl>
                                        <p:attrNameLst>
                                          <p:attrName>ppt_x</p:attrName>
                                          <p:attrName>ppt_y</p:attrName>
                                        </p:attrNameLst>
                                      </p:cBhvr>
                                      <p:rCtr x="-43" y="0"/>
                                    </p:animMotion>
                                  </p:childTnLst>
                                </p:cTn>
                              </p:par>
                            </p:childTnLst>
                          </p:cTn>
                        </p:par>
                        <p:par>
                          <p:cTn id="75" fill="hold" nodeType="afterGroup">
                            <p:stCondLst>
                              <p:cond delay="3000"/>
                            </p:stCondLst>
                            <p:childTnLst>
                              <p:par>
                                <p:cTn id="76" presetID="44" presetClass="path" presetSubtype="0" fill="hold" grpId="2" nodeType="afterEffect">
                                  <p:stCondLst>
                                    <p:cond delay="0"/>
                                  </p:stCondLst>
                                  <p:childTnLst>
                                    <p:animMotion origin="layout" path="M 0.17344 2.59259E-6 L 0.1908 -0.09283 C 0.19583 -0.1132 0.20833 -0.12176 0.2158 -0.12176 C 0.22465 -0.12176 0.23715 -0.11204 0.24219 -0.09167 L 0.26007 2.59259E-6 " pathEditMode="relative" rAng="0" ptsTypes="FffFF">
                                      <p:cBhvr>
                                        <p:cTn id="77" dur="1500" fill="hold"/>
                                        <p:tgtEl>
                                          <p:spTgt spid="941227"/>
                                        </p:tgtEl>
                                        <p:attrNameLst>
                                          <p:attrName>ppt_x</p:attrName>
                                          <p:attrName>ppt_y</p:attrName>
                                        </p:attrNameLst>
                                      </p:cBhvr>
                                      <p:rCtr x="43" y="-61"/>
                                    </p:animMotion>
                                  </p:childTnLst>
                                </p:cTn>
                              </p:par>
                              <p:par>
                                <p:cTn id="78" presetID="35" presetClass="path" presetSubtype="0" accel="50000" decel="50000" fill="hold" grpId="0" nodeType="withEffect">
                                  <p:stCondLst>
                                    <p:cond delay="0"/>
                                  </p:stCondLst>
                                  <p:childTnLst>
                                    <p:animMotion origin="layout" path="M 1.38889E-6 2.59259E-6 L -0.08663 2.59259E-6 " pathEditMode="relative" rAng="0" ptsTypes="AA">
                                      <p:cBhvr>
                                        <p:cTn id="79" dur="1500" fill="hold"/>
                                        <p:tgtEl>
                                          <p:spTgt spid="941228"/>
                                        </p:tgtEl>
                                        <p:attrNameLst>
                                          <p:attrName>ppt_x</p:attrName>
                                          <p:attrName>ppt_y</p:attrName>
                                        </p:attrNameLst>
                                      </p:cBhvr>
                                      <p:rCtr x="-4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143" grpId="0" animBg="1"/>
      <p:bldP spid="941144" grpId="0" animBg="1"/>
      <p:bldP spid="941145" grpId="0" animBg="1"/>
      <p:bldP spid="941147" grpId="0" animBg="1"/>
      <p:bldP spid="941148" grpId="0" animBg="1"/>
      <p:bldP spid="941224" grpId="0" animBg="1"/>
      <p:bldP spid="941224" grpId="1" animBg="1"/>
      <p:bldP spid="941228" grpId="0" animBg="1"/>
      <p:bldP spid="941229" grpId="0" animBg="1"/>
      <p:bldP spid="941227" grpId="0" animBg="1"/>
      <p:bldP spid="941227" grpId="1" animBg="1"/>
      <p:bldP spid="941227" grpId="2" animBg="1"/>
      <p:bldP spid="11294" grpId="0" animBg="1"/>
      <p:bldP spid="11300" grpId="0"/>
      <p:bldP spid="11301" grpId="0" animBg="1"/>
      <p:bldP spid="11303" grpId="0" animBg="1"/>
      <p:bldP spid="11304" grpId="0"/>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C14FF67-09AA-4741-BB89-197050E0FF7B}" type="slidenum">
              <a:rPr lang="ar-SA"/>
              <a:pPr>
                <a:defRPr/>
              </a:pPr>
              <a:t>26</a:t>
            </a:fld>
            <a:endParaRPr lang="en-US"/>
          </a:p>
        </p:txBody>
      </p:sp>
      <p:sp>
        <p:nvSpPr>
          <p:cNvPr id="12292" name="Text Box 2"/>
          <p:cNvSpPr txBox="1">
            <a:spLocks noChangeArrowheads="1"/>
          </p:cNvSpPr>
          <p:nvPr/>
        </p:nvSpPr>
        <p:spPr bwMode="auto">
          <a:xfrm>
            <a:off x="755650" y="1195388"/>
            <a:ext cx="7775575" cy="830997"/>
          </a:xfrm>
          <a:prstGeom prst="rect">
            <a:avLst/>
          </a:prstGeom>
          <a:noFill/>
          <a:ln w="9525">
            <a:noFill/>
            <a:miter lim="800000"/>
            <a:headEnd/>
            <a:tailEnd/>
          </a:ln>
          <a:effectLst/>
        </p:spPr>
        <p:txBody>
          <a:bodyPr>
            <a:spAutoFit/>
          </a:bodyPr>
          <a:lstStyle/>
          <a:p>
            <a:pPr marL="401638" indent="-401638" algn="r" rtl="1">
              <a:spcBef>
                <a:spcPct val="50000"/>
              </a:spcBef>
              <a:buFont typeface="Arial" charset="0"/>
              <a:buChar char="•"/>
            </a:pPr>
            <a:r>
              <a:rPr lang="he-IL" sz="2400" dirty="0" smtClean="0">
                <a:latin typeface="Times New Roman" pitchFamily="18" charset="0"/>
                <a:cs typeface="Times New Roman" pitchFamily="18" charset="0"/>
              </a:rPr>
              <a:t>נוכל </a:t>
            </a:r>
            <a:r>
              <a:rPr lang="he-IL" sz="2400" dirty="0">
                <a:latin typeface="Times New Roman" pitchFamily="18" charset="0"/>
                <a:cs typeface="Times New Roman" pitchFamily="18" charset="0"/>
              </a:rPr>
              <a:t>לכתוב פונקציה רקורסיבית שמממשת </a:t>
            </a:r>
            <a:r>
              <a:rPr lang="he-IL" sz="2400" dirty="0" smtClean="0">
                <a:latin typeface="Times New Roman" pitchFamily="18" charset="0"/>
                <a:cs typeface="Times New Roman" pitchFamily="18" charset="0"/>
              </a:rPr>
              <a:t>את המיון </a:t>
            </a:r>
            <a:r>
              <a:rPr lang="he-IL" sz="2400" dirty="0">
                <a:latin typeface="Times New Roman" pitchFamily="18" charset="0"/>
                <a:cs typeface="Times New Roman" pitchFamily="18" charset="0"/>
              </a:rPr>
              <a:t>באופן פשוט למדי:</a:t>
            </a:r>
          </a:p>
        </p:txBody>
      </p:sp>
      <p:sp>
        <p:nvSpPr>
          <p:cNvPr id="12293" name="Rectangle 3"/>
          <p:cNvSpPr>
            <a:spLocks noGrp="1" noChangeArrowheads="1"/>
          </p:cNvSpPr>
          <p:nvPr>
            <p:ph type="title"/>
          </p:nvPr>
        </p:nvSpPr>
        <p:spPr>
          <a:xfrm>
            <a:off x="685800" y="134938"/>
            <a:ext cx="7772400" cy="1143000"/>
          </a:xfrm>
        </p:spPr>
        <p:txBody>
          <a:bodyPr/>
          <a:lstStyle/>
          <a:p>
            <a:pPr rtl="1" eaLnBrk="1" hangingPunct="1"/>
            <a:r>
              <a:rPr lang="he-IL" dirty="0" smtClean="0">
                <a:solidFill>
                  <a:schemeClr val="tx2">
                    <a:lumMod val="60000"/>
                    <a:lumOff val="40000"/>
                  </a:schemeClr>
                </a:solidFill>
                <a:cs typeface="Arial" charset="0"/>
              </a:rPr>
              <a:t>תרגיל 4- פתרון</a:t>
            </a:r>
            <a:endParaRPr lang="en-US" dirty="0" smtClean="0">
              <a:solidFill>
                <a:schemeClr val="tx2">
                  <a:lumMod val="60000"/>
                  <a:lumOff val="40000"/>
                </a:schemeClr>
              </a:solidFill>
              <a:latin typeface="Tahoma" pitchFamily="34" charset="0"/>
            </a:endParaRPr>
          </a:p>
        </p:txBody>
      </p:sp>
      <p:sp>
        <p:nvSpPr>
          <p:cNvPr id="839687" name="Text Box 7"/>
          <p:cNvSpPr txBox="1">
            <a:spLocks noChangeArrowheads="1"/>
          </p:cNvSpPr>
          <p:nvPr/>
        </p:nvSpPr>
        <p:spPr bwMode="auto">
          <a:xfrm>
            <a:off x="1042988" y="2208213"/>
            <a:ext cx="6985000" cy="306387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900" b="1" dirty="0">
                <a:latin typeface="Courier New" pitchFamily="49" charset="0"/>
              </a:rPr>
              <a:t>void </a:t>
            </a:r>
            <a:r>
              <a:rPr lang="en-US" sz="1900" b="1" dirty="0" err="1" smtClean="0">
                <a:latin typeface="Courier New" pitchFamily="49" charset="0"/>
              </a:rPr>
              <a:t>recursive_sort</a:t>
            </a:r>
            <a:r>
              <a:rPr lang="en-US" sz="1900" b="1" dirty="0" smtClean="0">
                <a:latin typeface="Courier New" pitchFamily="49" charset="0"/>
              </a:rPr>
              <a:t>(</a:t>
            </a:r>
            <a:r>
              <a:rPr lang="en-US" sz="1900" b="1" dirty="0" err="1" smtClean="0">
                <a:latin typeface="Courier New" pitchFamily="49" charset="0"/>
              </a:rPr>
              <a:t>int</a:t>
            </a:r>
            <a:r>
              <a:rPr lang="en-US" sz="1900" b="1" dirty="0" smtClean="0">
                <a:latin typeface="Courier New" pitchFamily="49" charset="0"/>
              </a:rPr>
              <a:t> </a:t>
            </a:r>
            <a:r>
              <a:rPr lang="en-US" sz="1900" b="1" dirty="0">
                <a:latin typeface="Courier New" pitchFamily="49" charset="0"/>
              </a:rPr>
              <a:t>a[], </a:t>
            </a:r>
            <a:r>
              <a:rPr lang="en-US" sz="1900" b="1" dirty="0" err="1">
                <a:latin typeface="Courier New" pitchFamily="49" charset="0"/>
              </a:rPr>
              <a:t>int</a:t>
            </a:r>
            <a:r>
              <a:rPr lang="en-US" sz="1900" b="1" dirty="0">
                <a:latin typeface="Courier New" pitchFamily="49" charset="0"/>
              </a:rPr>
              <a:t> n)</a:t>
            </a:r>
          </a:p>
          <a:p>
            <a:pPr algn="l" rtl="0"/>
            <a:r>
              <a:rPr lang="en-US" sz="1900" b="1" dirty="0">
                <a:latin typeface="Courier New" pitchFamily="49" charset="0"/>
              </a:rPr>
              <a:t>{</a:t>
            </a:r>
          </a:p>
          <a:p>
            <a:pPr algn="l" rtl="0"/>
            <a:r>
              <a:rPr lang="en-US" sz="1900" b="1" dirty="0">
                <a:latin typeface="Courier New" pitchFamily="49" charset="0"/>
              </a:rPr>
              <a:t>  </a:t>
            </a:r>
            <a:r>
              <a:rPr lang="en-US" sz="1900" b="1" dirty="0" err="1">
                <a:latin typeface="Courier New" pitchFamily="49" charset="0"/>
              </a:rPr>
              <a:t>int</a:t>
            </a:r>
            <a:r>
              <a:rPr lang="en-US" sz="1900" b="1" dirty="0">
                <a:latin typeface="Courier New" pitchFamily="49" charset="0"/>
              </a:rPr>
              <a:t> </a:t>
            </a:r>
            <a:r>
              <a:rPr lang="en-US" sz="1900" b="1" dirty="0" err="1">
                <a:latin typeface="Courier New" pitchFamily="49" charset="0"/>
              </a:rPr>
              <a:t>i</a:t>
            </a:r>
            <a:r>
              <a:rPr lang="en-US" sz="1900" b="1" dirty="0">
                <a:latin typeface="Courier New" pitchFamily="49" charset="0"/>
              </a:rPr>
              <a:t>;</a:t>
            </a:r>
          </a:p>
          <a:p>
            <a:pPr algn="l" rtl="0"/>
            <a:r>
              <a:rPr lang="en-US" sz="1900" b="1" dirty="0">
                <a:latin typeface="Courier New" pitchFamily="49" charset="0"/>
              </a:rPr>
              <a:t>  if (n &lt;= 1) return;</a:t>
            </a:r>
          </a:p>
          <a:p>
            <a:pPr algn="l" rtl="0"/>
            <a:endParaRPr lang="en-US" sz="1900" b="1" dirty="0">
              <a:latin typeface="Courier New" pitchFamily="49" charset="0"/>
            </a:endParaRPr>
          </a:p>
          <a:p>
            <a:pPr algn="l" rtl="0"/>
            <a:r>
              <a:rPr lang="en-US" sz="1900" b="1" dirty="0">
                <a:latin typeface="Courier New" pitchFamily="49" charset="0"/>
              </a:rPr>
              <a:t>  </a:t>
            </a:r>
            <a:r>
              <a:rPr lang="en-US" sz="1900" b="1" dirty="0" err="1" smtClean="0">
                <a:solidFill>
                  <a:srgbClr val="337E00"/>
                </a:solidFill>
                <a:latin typeface="Courier New" pitchFamily="49" charset="0"/>
              </a:rPr>
              <a:t>recursive_sort</a:t>
            </a:r>
            <a:r>
              <a:rPr lang="en-US" sz="1900" b="1" dirty="0" smtClean="0">
                <a:solidFill>
                  <a:srgbClr val="337E00"/>
                </a:solidFill>
                <a:latin typeface="Courier New" pitchFamily="49" charset="0"/>
              </a:rPr>
              <a:t>(a+1</a:t>
            </a:r>
            <a:r>
              <a:rPr lang="en-US" sz="1900" b="1" dirty="0">
                <a:solidFill>
                  <a:srgbClr val="337E00"/>
                </a:solidFill>
                <a:latin typeface="Courier New" pitchFamily="49" charset="0"/>
              </a:rPr>
              <a:t>, n-1);</a:t>
            </a:r>
          </a:p>
          <a:p>
            <a:pPr algn="l" rtl="0"/>
            <a:r>
              <a:rPr lang="en-US" sz="1900" b="1" dirty="0">
                <a:latin typeface="Courier New" pitchFamily="49" charset="0"/>
              </a:rPr>
              <a:t>  for(</a:t>
            </a:r>
            <a:r>
              <a:rPr lang="en-US" sz="1900" b="1" dirty="0" err="1">
                <a:latin typeface="Courier New" pitchFamily="49" charset="0"/>
              </a:rPr>
              <a:t>i</a:t>
            </a:r>
            <a:r>
              <a:rPr lang="en-US" sz="1900" b="1" dirty="0">
                <a:latin typeface="Courier New" pitchFamily="49" charset="0"/>
              </a:rPr>
              <a:t>=0; (</a:t>
            </a:r>
            <a:r>
              <a:rPr lang="en-US" sz="1900" b="1" dirty="0" err="1">
                <a:latin typeface="Courier New" pitchFamily="49" charset="0"/>
              </a:rPr>
              <a:t>i</a:t>
            </a:r>
            <a:r>
              <a:rPr lang="en-US" sz="1900" b="1" dirty="0">
                <a:latin typeface="Courier New" pitchFamily="49" charset="0"/>
              </a:rPr>
              <a:t>&lt;n-1) &amp;&amp; (a[</a:t>
            </a:r>
            <a:r>
              <a:rPr lang="en-US" sz="1900" b="1" dirty="0" err="1">
                <a:latin typeface="Courier New" pitchFamily="49" charset="0"/>
              </a:rPr>
              <a:t>i</a:t>
            </a:r>
            <a:r>
              <a:rPr lang="en-US" sz="1900" b="1" dirty="0">
                <a:latin typeface="Courier New" pitchFamily="49" charset="0"/>
              </a:rPr>
              <a:t>]&gt;a[i+1]); </a:t>
            </a:r>
            <a:r>
              <a:rPr lang="en-US" sz="1900" b="1" dirty="0" err="1">
                <a:latin typeface="Courier New" pitchFamily="49" charset="0"/>
              </a:rPr>
              <a:t>i</a:t>
            </a:r>
            <a:r>
              <a:rPr lang="en-US" sz="1900" b="1" dirty="0">
                <a:latin typeface="Courier New" pitchFamily="49" charset="0"/>
              </a:rPr>
              <a:t>++) {</a:t>
            </a:r>
          </a:p>
          <a:p>
            <a:pPr algn="l" rtl="0"/>
            <a:r>
              <a:rPr lang="en-US" sz="1900" b="1" dirty="0">
                <a:latin typeface="Courier New" pitchFamily="49" charset="0"/>
              </a:rPr>
              <a:t>    swap(</a:t>
            </a:r>
            <a:r>
              <a:rPr lang="en-US" sz="1900" b="1" dirty="0" err="1">
                <a:latin typeface="Courier New" pitchFamily="49" charset="0"/>
              </a:rPr>
              <a:t>a+i</a:t>
            </a:r>
            <a:r>
              <a:rPr lang="en-US" sz="1900" b="1" dirty="0">
                <a:latin typeface="Courier New" pitchFamily="49" charset="0"/>
              </a:rPr>
              <a:t>, a+i+1);</a:t>
            </a:r>
          </a:p>
          <a:p>
            <a:pPr algn="l" rtl="0"/>
            <a:r>
              <a:rPr lang="en-US" sz="1900" b="1" dirty="0">
                <a:latin typeface="Courier New" pitchFamily="49" charset="0"/>
              </a:rPr>
              <a:t>  }</a:t>
            </a:r>
          </a:p>
          <a:p>
            <a:pPr algn="l" rtl="0"/>
            <a:r>
              <a:rPr lang="en-US" sz="1900" b="1" dirty="0">
                <a:latin typeface="Courier New" pitchFamily="49" charset="0"/>
              </a:rPr>
              <a:t>}</a:t>
            </a:r>
          </a:p>
        </p:txBody>
      </p:sp>
      <p:sp>
        <p:nvSpPr>
          <p:cNvPr id="839688" name="Text Box 8"/>
          <p:cNvSpPr txBox="1">
            <a:spLocks noChangeArrowheads="1"/>
          </p:cNvSpPr>
          <p:nvPr/>
        </p:nvSpPr>
        <p:spPr bwMode="auto">
          <a:xfrm>
            <a:off x="755650" y="5734050"/>
            <a:ext cx="7775575" cy="457200"/>
          </a:xfrm>
          <a:prstGeom prst="rect">
            <a:avLst/>
          </a:prstGeom>
          <a:noFill/>
          <a:ln w="9525">
            <a:noFill/>
            <a:miter lim="800000"/>
            <a:headEnd/>
            <a:tailEnd/>
          </a:ln>
          <a:effectLst/>
        </p:spPr>
        <p:txBody>
          <a:bodyPr>
            <a:spAutoFit/>
          </a:bodyPr>
          <a:lstStyle/>
          <a:p>
            <a:pPr marL="401638" indent="-401638" algn="r" rtl="1">
              <a:spcBef>
                <a:spcPct val="30000"/>
              </a:spcBef>
              <a:buFont typeface="Arial" charset="0"/>
              <a:buChar char="•"/>
            </a:pPr>
            <a:r>
              <a:rPr lang="he-IL" sz="2400" dirty="0">
                <a:latin typeface="Times New Roman" pitchFamily="18" charset="0"/>
                <a:cs typeface="Times New Roman" pitchFamily="18" charset="0"/>
              </a:rPr>
              <a:t>הערה: הפונקציה </a:t>
            </a:r>
            <a:r>
              <a:rPr lang="en-US" sz="2400" b="1" dirty="0">
                <a:latin typeface="Courier New" pitchFamily="49" charset="0"/>
              </a:rPr>
              <a:t>swap()</a:t>
            </a:r>
            <a:r>
              <a:rPr lang="he-IL" sz="2400" dirty="0">
                <a:latin typeface="Times New Roman" pitchFamily="18" charset="0"/>
                <a:cs typeface="Times New Roman" pitchFamily="18" charset="0"/>
              </a:rPr>
              <a:t> מקבלת שני מצביעים ומחליפה את תוכנם.</a:t>
            </a:r>
          </a:p>
        </p:txBody>
      </p:sp>
      <p:sp>
        <p:nvSpPr>
          <p:cNvPr id="8"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1011850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6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6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6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6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6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6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96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968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968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9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7" grpId="0" build="p"/>
      <p:bldP spid="83968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A03CD72A-26D8-4E8B-B42F-2D586EEEA77E}" type="slidenum">
              <a:rPr lang="ar-SA"/>
              <a:pPr>
                <a:defRPr/>
              </a:pPr>
              <a:t>27</a:t>
            </a:fld>
            <a:endParaRPr lang="en-US"/>
          </a:p>
        </p:txBody>
      </p:sp>
      <p:sp>
        <p:nvSpPr>
          <p:cNvPr id="13316" name="Rectangle 2"/>
          <p:cNvSpPr>
            <a:spLocks noGrp="1" noChangeArrowheads="1"/>
          </p:cNvSpPr>
          <p:nvPr>
            <p:ph type="title"/>
          </p:nvPr>
        </p:nvSpPr>
        <p:spPr>
          <a:xfrm>
            <a:off x="685800" y="115888"/>
            <a:ext cx="7772400" cy="1143000"/>
          </a:xfrm>
        </p:spPr>
        <p:txBody>
          <a:bodyPr/>
          <a:lstStyle/>
          <a:p>
            <a:pPr rtl="1" eaLnBrk="1" hangingPunct="1"/>
            <a:r>
              <a:rPr lang="he-IL" dirty="0" smtClean="0">
                <a:solidFill>
                  <a:schemeClr val="tx2">
                    <a:lumMod val="60000"/>
                    <a:lumOff val="40000"/>
                  </a:schemeClr>
                </a:solidFill>
                <a:cs typeface="Arial" charset="0"/>
              </a:rPr>
              <a:t>תרגיל 4- הדמיה</a:t>
            </a:r>
            <a:endParaRPr lang="en-US" dirty="0" smtClean="0">
              <a:solidFill>
                <a:schemeClr val="tx2">
                  <a:lumMod val="60000"/>
                  <a:lumOff val="40000"/>
                </a:schemeClr>
              </a:solidFill>
              <a:latin typeface="Tahoma" pitchFamily="34" charset="0"/>
            </a:endParaRPr>
          </a:p>
        </p:txBody>
      </p:sp>
      <p:sp>
        <p:nvSpPr>
          <p:cNvPr id="13317" name="Rectangle 4"/>
          <p:cNvSpPr>
            <a:spLocks noChangeArrowheads="1"/>
          </p:cNvSpPr>
          <p:nvPr/>
        </p:nvSpPr>
        <p:spPr bwMode="auto">
          <a:xfrm>
            <a:off x="6230938" y="2151063"/>
            <a:ext cx="788987" cy="517525"/>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13318" name="Rectangle 5"/>
          <p:cNvSpPr>
            <a:spLocks noChangeArrowheads="1"/>
          </p:cNvSpPr>
          <p:nvPr/>
        </p:nvSpPr>
        <p:spPr bwMode="auto">
          <a:xfrm>
            <a:off x="7802563" y="2151063"/>
            <a:ext cx="788987" cy="517525"/>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13319" name="Rectangle 6"/>
          <p:cNvSpPr>
            <a:spLocks noChangeArrowheads="1"/>
          </p:cNvSpPr>
          <p:nvPr/>
        </p:nvSpPr>
        <p:spPr bwMode="auto">
          <a:xfrm>
            <a:off x="7023100" y="2151063"/>
            <a:ext cx="788988" cy="517525"/>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13320" name="Rectangle 7"/>
          <p:cNvSpPr>
            <a:spLocks noChangeArrowheads="1"/>
          </p:cNvSpPr>
          <p:nvPr/>
        </p:nvSpPr>
        <p:spPr bwMode="auto">
          <a:xfrm>
            <a:off x="4643438" y="2151063"/>
            <a:ext cx="788987" cy="517525"/>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13321" name="Rectangle 8"/>
          <p:cNvSpPr>
            <a:spLocks noChangeArrowheads="1"/>
          </p:cNvSpPr>
          <p:nvPr/>
        </p:nvSpPr>
        <p:spPr bwMode="auto">
          <a:xfrm>
            <a:off x="5438775" y="2151063"/>
            <a:ext cx="788988" cy="517525"/>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13322" name="Line 9"/>
          <p:cNvSpPr>
            <a:spLocks noChangeShapeType="1"/>
          </p:cNvSpPr>
          <p:nvPr/>
        </p:nvSpPr>
        <p:spPr bwMode="auto">
          <a:xfrm>
            <a:off x="3854450" y="2151063"/>
            <a:ext cx="4733925" cy="0"/>
          </a:xfrm>
          <a:prstGeom prst="line">
            <a:avLst/>
          </a:prstGeom>
          <a:noFill/>
          <a:ln w="28575" cap="sq">
            <a:solidFill>
              <a:schemeClr val="tx1"/>
            </a:solidFill>
            <a:round/>
            <a:headEnd/>
            <a:tailEnd/>
          </a:ln>
          <a:effectLst/>
        </p:spPr>
        <p:txBody>
          <a:bodyPr/>
          <a:lstStyle/>
          <a:p>
            <a:endParaRPr lang="en-US"/>
          </a:p>
        </p:txBody>
      </p:sp>
      <p:sp>
        <p:nvSpPr>
          <p:cNvPr id="13323" name="Line 10"/>
          <p:cNvSpPr>
            <a:spLocks noChangeShapeType="1"/>
          </p:cNvSpPr>
          <p:nvPr/>
        </p:nvSpPr>
        <p:spPr bwMode="auto">
          <a:xfrm>
            <a:off x="3854450" y="2668588"/>
            <a:ext cx="4733925" cy="0"/>
          </a:xfrm>
          <a:prstGeom prst="line">
            <a:avLst/>
          </a:prstGeom>
          <a:noFill/>
          <a:ln w="28575" cap="sq">
            <a:solidFill>
              <a:schemeClr val="tx1"/>
            </a:solidFill>
            <a:round/>
            <a:headEnd/>
            <a:tailEnd/>
          </a:ln>
          <a:effectLst/>
        </p:spPr>
        <p:txBody>
          <a:bodyPr/>
          <a:lstStyle/>
          <a:p>
            <a:endParaRPr lang="en-US"/>
          </a:p>
        </p:txBody>
      </p:sp>
      <p:sp>
        <p:nvSpPr>
          <p:cNvPr id="13324" name="Line 11"/>
          <p:cNvSpPr>
            <a:spLocks noChangeShapeType="1"/>
          </p:cNvSpPr>
          <p:nvPr/>
        </p:nvSpPr>
        <p:spPr bwMode="auto">
          <a:xfrm>
            <a:off x="3854450" y="2151063"/>
            <a:ext cx="0" cy="517525"/>
          </a:xfrm>
          <a:prstGeom prst="line">
            <a:avLst/>
          </a:prstGeom>
          <a:noFill/>
          <a:ln w="28575" cap="sq">
            <a:solidFill>
              <a:schemeClr val="tx1"/>
            </a:solidFill>
            <a:round/>
            <a:headEnd/>
            <a:tailEnd/>
          </a:ln>
          <a:effectLst/>
        </p:spPr>
        <p:txBody>
          <a:bodyPr/>
          <a:lstStyle/>
          <a:p>
            <a:endParaRPr lang="en-US"/>
          </a:p>
        </p:txBody>
      </p:sp>
      <p:sp>
        <p:nvSpPr>
          <p:cNvPr id="13325" name="Line 12"/>
          <p:cNvSpPr>
            <a:spLocks noChangeShapeType="1"/>
          </p:cNvSpPr>
          <p:nvPr/>
        </p:nvSpPr>
        <p:spPr bwMode="auto">
          <a:xfrm>
            <a:off x="5432425" y="2151063"/>
            <a:ext cx="0" cy="517525"/>
          </a:xfrm>
          <a:prstGeom prst="line">
            <a:avLst/>
          </a:prstGeom>
          <a:noFill/>
          <a:ln w="12700">
            <a:solidFill>
              <a:schemeClr val="tx1"/>
            </a:solidFill>
            <a:round/>
            <a:headEnd/>
            <a:tailEnd/>
          </a:ln>
          <a:effectLst/>
        </p:spPr>
        <p:txBody>
          <a:bodyPr/>
          <a:lstStyle/>
          <a:p>
            <a:endParaRPr lang="en-US"/>
          </a:p>
        </p:txBody>
      </p:sp>
      <p:sp>
        <p:nvSpPr>
          <p:cNvPr id="13326" name="Line 13"/>
          <p:cNvSpPr>
            <a:spLocks noChangeShapeType="1"/>
          </p:cNvSpPr>
          <p:nvPr/>
        </p:nvSpPr>
        <p:spPr bwMode="auto">
          <a:xfrm>
            <a:off x="6221413" y="2151063"/>
            <a:ext cx="0" cy="517525"/>
          </a:xfrm>
          <a:prstGeom prst="line">
            <a:avLst/>
          </a:prstGeom>
          <a:noFill/>
          <a:ln w="12700">
            <a:solidFill>
              <a:schemeClr val="tx1"/>
            </a:solidFill>
            <a:round/>
            <a:headEnd/>
            <a:tailEnd/>
          </a:ln>
          <a:effectLst/>
        </p:spPr>
        <p:txBody>
          <a:bodyPr/>
          <a:lstStyle/>
          <a:p>
            <a:endParaRPr lang="en-US"/>
          </a:p>
        </p:txBody>
      </p:sp>
      <p:sp>
        <p:nvSpPr>
          <p:cNvPr id="13327" name="Line 14"/>
          <p:cNvSpPr>
            <a:spLocks noChangeShapeType="1"/>
          </p:cNvSpPr>
          <p:nvPr/>
        </p:nvSpPr>
        <p:spPr bwMode="auto">
          <a:xfrm>
            <a:off x="7010400" y="2151063"/>
            <a:ext cx="0" cy="517525"/>
          </a:xfrm>
          <a:prstGeom prst="line">
            <a:avLst/>
          </a:prstGeom>
          <a:noFill/>
          <a:ln w="12700">
            <a:solidFill>
              <a:schemeClr val="tx1"/>
            </a:solidFill>
            <a:round/>
            <a:headEnd/>
            <a:tailEnd/>
          </a:ln>
          <a:effectLst/>
        </p:spPr>
        <p:txBody>
          <a:bodyPr/>
          <a:lstStyle/>
          <a:p>
            <a:endParaRPr lang="en-US"/>
          </a:p>
        </p:txBody>
      </p:sp>
      <p:sp>
        <p:nvSpPr>
          <p:cNvPr id="13328" name="Line 15"/>
          <p:cNvSpPr>
            <a:spLocks noChangeShapeType="1"/>
          </p:cNvSpPr>
          <p:nvPr/>
        </p:nvSpPr>
        <p:spPr bwMode="auto">
          <a:xfrm>
            <a:off x="8588375" y="2151063"/>
            <a:ext cx="0" cy="517525"/>
          </a:xfrm>
          <a:prstGeom prst="line">
            <a:avLst/>
          </a:prstGeom>
          <a:noFill/>
          <a:ln w="28575" cap="sq">
            <a:solidFill>
              <a:schemeClr val="tx1"/>
            </a:solidFill>
            <a:round/>
            <a:headEnd/>
            <a:tailEnd/>
          </a:ln>
          <a:effectLst/>
        </p:spPr>
        <p:txBody>
          <a:bodyPr/>
          <a:lstStyle/>
          <a:p>
            <a:endParaRPr lang="en-US"/>
          </a:p>
        </p:txBody>
      </p:sp>
      <p:sp>
        <p:nvSpPr>
          <p:cNvPr id="13329" name="Line 16"/>
          <p:cNvSpPr>
            <a:spLocks noChangeShapeType="1"/>
          </p:cNvSpPr>
          <p:nvPr/>
        </p:nvSpPr>
        <p:spPr bwMode="auto">
          <a:xfrm>
            <a:off x="7799388" y="2151063"/>
            <a:ext cx="0" cy="517525"/>
          </a:xfrm>
          <a:prstGeom prst="line">
            <a:avLst/>
          </a:prstGeom>
          <a:noFill/>
          <a:ln w="12700">
            <a:solidFill>
              <a:schemeClr val="tx1"/>
            </a:solidFill>
            <a:round/>
            <a:headEnd/>
            <a:tailEnd/>
          </a:ln>
          <a:effectLst/>
        </p:spPr>
        <p:txBody>
          <a:bodyPr/>
          <a:lstStyle/>
          <a:p>
            <a:endParaRPr lang="en-US"/>
          </a:p>
        </p:txBody>
      </p:sp>
      <p:sp>
        <p:nvSpPr>
          <p:cNvPr id="13330" name="Line 17"/>
          <p:cNvSpPr>
            <a:spLocks noChangeShapeType="1"/>
          </p:cNvSpPr>
          <p:nvPr/>
        </p:nvSpPr>
        <p:spPr bwMode="auto">
          <a:xfrm>
            <a:off x="4643438" y="2151063"/>
            <a:ext cx="0" cy="517525"/>
          </a:xfrm>
          <a:prstGeom prst="line">
            <a:avLst/>
          </a:prstGeom>
          <a:noFill/>
          <a:ln w="12700">
            <a:solidFill>
              <a:schemeClr val="tx1"/>
            </a:solidFill>
            <a:round/>
            <a:headEnd/>
            <a:tailEnd/>
          </a:ln>
          <a:effectLst/>
        </p:spPr>
        <p:txBody>
          <a:bodyPr/>
          <a:lstStyle/>
          <a:p>
            <a:endParaRPr lang="en-US"/>
          </a:p>
        </p:txBody>
      </p:sp>
      <p:sp>
        <p:nvSpPr>
          <p:cNvPr id="13331" name="Rectangle 34"/>
          <p:cNvSpPr>
            <a:spLocks noChangeArrowheads="1"/>
          </p:cNvSpPr>
          <p:nvPr/>
        </p:nvSpPr>
        <p:spPr bwMode="auto">
          <a:xfrm>
            <a:off x="3863975" y="5165725"/>
            <a:ext cx="788988" cy="517525"/>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13332" name="Rectangle 35"/>
          <p:cNvSpPr>
            <a:spLocks noChangeArrowheads="1"/>
          </p:cNvSpPr>
          <p:nvPr/>
        </p:nvSpPr>
        <p:spPr bwMode="auto">
          <a:xfrm>
            <a:off x="7019925" y="5151438"/>
            <a:ext cx="788988" cy="517525"/>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13333" name="Rectangle 36"/>
          <p:cNvSpPr>
            <a:spLocks noChangeArrowheads="1"/>
          </p:cNvSpPr>
          <p:nvPr/>
        </p:nvSpPr>
        <p:spPr bwMode="auto">
          <a:xfrm>
            <a:off x="7802563" y="5151438"/>
            <a:ext cx="788987" cy="517525"/>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13334" name="Rectangle 37"/>
          <p:cNvSpPr>
            <a:spLocks noChangeArrowheads="1"/>
          </p:cNvSpPr>
          <p:nvPr/>
        </p:nvSpPr>
        <p:spPr bwMode="auto">
          <a:xfrm>
            <a:off x="6227763" y="5165725"/>
            <a:ext cx="788987" cy="517525"/>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45</a:t>
            </a:r>
            <a:endParaRPr lang="ru-RU" sz="2800">
              <a:latin typeface="Times New Roman" pitchFamily="18" charset="0"/>
              <a:cs typeface="Times New Roman" pitchFamily="18" charset="0"/>
            </a:endParaRPr>
          </a:p>
        </p:txBody>
      </p:sp>
      <p:sp>
        <p:nvSpPr>
          <p:cNvPr id="13335" name="Rectangle 38"/>
          <p:cNvSpPr>
            <a:spLocks noChangeArrowheads="1"/>
          </p:cNvSpPr>
          <p:nvPr/>
        </p:nvSpPr>
        <p:spPr bwMode="auto">
          <a:xfrm>
            <a:off x="5435600" y="5165725"/>
            <a:ext cx="788988" cy="517525"/>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13336" name="Rectangle 39"/>
          <p:cNvSpPr>
            <a:spLocks noChangeArrowheads="1"/>
          </p:cNvSpPr>
          <p:nvPr/>
        </p:nvSpPr>
        <p:spPr bwMode="auto">
          <a:xfrm>
            <a:off x="4643438" y="5165725"/>
            <a:ext cx="788987" cy="517525"/>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13337" name="Line 40"/>
          <p:cNvSpPr>
            <a:spLocks noChangeShapeType="1"/>
          </p:cNvSpPr>
          <p:nvPr/>
        </p:nvSpPr>
        <p:spPr bwMode="auto">
          <a:xfrm>
            <a:off x="3854450" y="5151438"/>
            <a:ext cx="4733925" cy="0"/>
          </a:xfrm>
          <a:prstGeom prst="line">
            <a:avLst/>
          </a:prstGeom>
          <a:noFill/>
          <a:ln w="28575" cap="sq">
            <a:solidFill>
              <a:schemeClr val="tx1"/>
            </a:solidFill>
            <a:round/>
            <a:headEnd/>
            <a:tailEnd/>
          </a:ln>
          <a:effectLst/>
        </p:spPr>
        <p:txBody>
          <a:bodyPr/>
          <a:lstStyle/>
          <a:p>
            <a:endParaRPr lang="en-US"/>
          </a:p>
        </p:txBody>
      </p:sp>
      <p:sp>
        <p:nvSpPr>
          <p:cNvPr id="13338" name="Line 41"/>
          <p:cNvSpPr>
            <a:spLocks noChangeShapeType="1"/>
          </p:cNvSpPr>
          <p:nvPr/>
        </p:nvSpPr>
        <p:spPr bwMode="auto">
          <a:xfrm>
            <a:off x="3854450" y="5668963"/>
            <a:ext cx="4733925" cy="0"/>
          </a:xfrm>
          <a:prstGeom prst="line">
            <a:avLst/>
          </a:prstGeom>
          <a:noFill/>
          <a:ln w="28575" cap="sq">
            <a:solidFill>
              <a:schemeClr val="tx1"/>
            </a:solidFill>
            <a:round/>
            <a:headEnd/>
            <a:tailEnd/>
          </a:ln>
          <a:effectLst/>
        </p:spPr>
        <p:txBody>
          <a:bodyPr/>
          <a:lstStyle/>
          <a:p>
            <a:endParaRPr lang="en-US"/>
          </a:p>
        </p:txBody>
      </p:sp>
      <p:sp>
        <p:nvSpPr>
          <p:cNvPr id="13339" name="Line 42"/>
          <p:cNvSpPr>
            <a:spLocks noChangeShapeType="1"/>
          </p:cNvSpPr>
          <p:nvPr/>
        </p:nvSpPr>
        <p:spPr bwMode="auto">
          <a:xfrm>
            <a:off x="3854450" y="5151438"/>
            <a:ext cx="0" cy="517525"/>
          </a:xfrm>
          <a:prstGeom prst="line">
            <a:avLst/>
          </a:prstGeom>
          <a:noFill/>
          <a:ln w="28575" cap="sq">
            <a:solidFill>
              <a:schemeClr val="tx1"/>
            </a:solidFill>
            <a:round/>
            <a:headEnd/>
            <a:tailEnd/>
          </a:ln>
          <a:effectLst/>
        </p:spPr>
        <p:txBody>
          <a:bodyPr/>
          <a:lstStyle/>
          <a:p>
            <a:endParaRPr lang="en-US"/>
          </a:p>
        </p:txBody>
      </p:sp>
      <p:sp>
        <p:nvSpPr>
          <p:cNvPr id="13340" name="Line 43"/>
          <p:cNvSpPr>
            <a:spLocks noChangeShapeType="1"/>
          </p:cNvSpPr>
          <p:nvPr/>
        </p:nvSpPr>
        <p:spPr bwMode="auto">
          <a:xfrm>
            <a:off x="5432425" y="5151438"/>
            <a:ext cx="0" cy="517525"/>
          </a:xfrm>
          <a:prstGeom prst="line">
            <a:avLst/>
          </a:prstGeom>
          <a:noFill/>
          <a:ln w="12700">
            <a:solidFill>
              <a:schemeClr val="tx1"/>
            </a:solidFill>
            <a:round/>
            <a:headEnd/>
            <a:tailEnd/>
          </a:ln>
          <a:effectLst/>
        </p:spPr>
        <p:txBody>
          <a:bodyPr/>
          <a:lstStyle/>
          <a:p>
            <a:endParaRPr lang="en-US"/>
          </a:p>
        </p:txBody>
      </p:sp>
      <p:sp>
        <p:nvSpPr>
          <p:cNvPr id="13341" name="Line 44"/>
          <p:cNvSpPr>
            <a:spLocks noChangeShapeType="1"/>
          </p:cNvSpPr>
          <p:nvPr/>
        </p:nvSpPr>
        <p:spPr bwMode="auto">
          <a:xfrm>
            <a:off x="6221413" y="5151438"/>
            <a:ext cx="0" cy="517525"/>
          </a:xfrm>
          <a:prstGeom prst="line">
            <a:avLst/>
          </a:prstGeom>
          <a:noFill/>
          <a:ln w="12700">
            <a:solidFill>
              <a:schemeClr val="tx1"/>
            </a:solidFill>
            <a:round/>
            <a:headEnd/>
            <a:tailEnd/>
          </a:ln>
          <a:effectLst/>
        </p:spPr>
        <p:txBody>
          <a:bodyPr/>
          <a:lstStyle/>
          <a:p>
            <a:endParaRPr lang="en-US"/>
          </a:p>
        </p:txBody>
      </p:sp>
      <p:sp>
        <p:nvSpPr>
          <p:cNvPr id="13342" name="Line 45"/>
          <p:cNvSpPr>
            <a:spLocks noChangeShapeType="1"/>
          </p:cNvSpPr>
          <p:nvPr/>
        </p:nvSpPr>
        <p:spPr bwMode="auto">
          <a:xfrm>
            <a:off x="7010400" y="5151438"/>
            <a:ext cx="0" cy="517525"/>
          </a:xfrm>
          <a:prstGeom prst="line">
            <a:avLst/>
          </a:prstGeom>
          <a:noFill/>
          <a:ln w="12700">
            <a:solidFill>
              <a:schemeClr val="tx1"/>
            </a:solidFill>
            <a:round/>
            <a:headEnd/>
            <a:tailEnd/>
          </a:ln>
          <a:effectLst/>
        </p:spPr>
        <p:txBody>
          <a:bodyPr/>
          <a:lstStyle/>
          <a:p>
            <a:endParaRPr lang="en-US"/>
          </a:p>
        </p:txBody>
      </p:sp>
      <p:sp>
        <p:nvSpPr>
          <p:cNvPr id="13343" name="Line 46"/>
          <p:cNvSpPr>
            <a:spLocks noChangeShapeType="1"/>
          </p:cNvSpPr>
          <p:nvPr/>
        </p:nvSpPr>
        <p:spPr bwMode="auto">
          <a:xfrm>
            <a:off x="8588375" y="5151438"/>
            <a:ext cx="0" cy="517525"/>
          </a:xfrm>
          <a:prstGeom prst="line">
            <a:avLst/>
          </a:prstGeom>
          <a:noFill/>
          <a:ln w="28575" cap="sq">
            <a:solidFill>
              <a:schemeClr val="tx1"/>
            </a:solidFill>
            <a:round/>
            <a:headEnd/>
            <a:tailEnd/>
          </a:ln>
          <a:effectLst/>
        </p:spPr>
        <p:txBody>
          <a:bodyPr/>
          <a:lstStyle/>
          <a:p>
            <a:endParaRPr lang="en-US"/>
          </a:p>
        </p:txBody>
      </p:sp>
      <p:sp>
        <p:nvSpPr>
          <p:cNvPr id="13344" name="Line 47"/>
          <p:cNvSpPr>
            <a:spLocks noChangeShapeType="1"/>
          </p:cNvSpPr>
          <p:nvPr/>
        </p:nvSpPr>
        <p:spPr bwMode="auto">
          <a:xfrm>
            <a:off x="7799388" y="5151438"/>
            <a:ext cx="0" cy="517525"/>
          </a:xfrm>
          <a:prstGeom prst="line">
            <a:avLst/>
          </a:prstGeom>
          <a:noFill/>
          <a:ln w="12700">
            <a:solidFill>
              <a:schemeClr val="tx1"/>
            </a:solidFill>
            <a:round/>
            <a:headEnd/>
            <a:tailEnd/>
          </a:ln>
          <a:effectLst/>
        </p:spPr>
        <p:txBody>
          <a:bodyPr/>
          <a:lstStyle/>
          <a:p>
            <a:endParaRPr lang="en-US"/>
          </a:p>
        </p:txBody>
      </p:sp>
      <p:sp>
        <p:nvSpPr>
          <p:cNvPr id="13345" name="Line 48"/>
          <p:cNvSpPr>
            <a:spLocks noChangeShapeType="1"/>
          </p:cNvSpPr>
          <p:nvPr/>
        </p:nvSpPr>
        <p:spPr bwMode="auto">
          <a:xfrm>
            <a:off x="4643438" y="5151438"/>
            <a:ext cx="0" cy="517525"/>
          </a:xfrm>
          <a:prstGeom prst="line">
            <a:avLst/>
          </a:prstGeom>
          <a:noFill/>
          <a:ln w="12700">
            <a:solidFill>
              <a:schemeClr val="tx1"/>
            </a:solidFill>
            <a:round/>
            <a:headEnd/>
            <a:tailEnd/>
          </a:ln>
          <a:effectLst/>
        </p:spPr>
        <p:txBody>
          <a:bodyPr/>
          <a:lstStyle/>
          <a:p>
            <a:endParaRPr lang="en-US"/>
          </a:p>
        </p:txBody>
      </p:sp>
      <p:sp>
        <p:nvSpPr>
          <p:cNvPr id="13346" name="Line 54"/>
          <p:cNvSpPr>
            <a:spLocks noChangeShapeType="1"/>
          </p:cNvSpPr>
          <p:nvPr/>
        </p:nvSpPr>
        <p:spPr bwMode="auto">
          <a:xfrm>
            <a:off x="8585200" y="2151063"/>
            <a:ext cx="0" cy="517525"/>
          </a:xfrm>
          <a:prstGeom prst="line">
            <a:avLst/>
          </a:prstGeom>
          <a:noFill/>
          <a:ln w="28575" cap="sq">
            <a:solidFill>
              <a:schemeClr val="tx1"/>
            </a:solidFill>
            <a:round/>
            <a:headEnd/>
            <a:tailEnd/>
          </a:ln>
          <a:effectLst/>
        </p:spPr>
        <p:txBody>
          <a:bodyPr/>
          <a:lstStyle/>
          <a:p>
            <a:endParaRPr lang="en-US"/>
          </a:p>
        </p:txBody>
      </p:sp>
      <p:sp>
        <p:nvSpPr>
          <p:cNvPr id="13347" name="Rectangle 55"/>
          <p:cNvSpPr>
            <a:spLocks noChangeArrowheads="1"/>
          </p:cNvSpPr>
          <p:nvPr/>
        </p:nvSpPr>
        <p:spPr bwMode="auto">
          <a:xfrm>
            <a:off x="4643438" y="3776663"/>
            <a:ext cx="788987" cy="517525"/>
          </a:xfrm>
          <a:prstGeom prst="rect">
            <a:avLst/>
          </a:prstGeom>
          <a:solidFill>
            <a:srgbClr val="FEFFCD"/>
          </a:solidFill>
          <a:ln w="9525">
            <a:noFill/>
            <a:miter lim="800000"/>
            <a:headEnd/>
            <a:tailEnd/>
          </a:ln>
          <a:effectLst/>
        </p:spPr>
        <p:txBody>
          <a:bodyPr/>
          <a:lstStyle/>
          <a:p>
            <a:pPr algn="ctr" eaLnBrk="1" hangingPunct="1">
              <a:spcBef>
                <a:spcPct val="20000"/>
              </a:spcBef>
            </a:pPr>
            <a:r>
              <a:rPr lang="he-IL" sz="2800">
                <a:latin typeface="Times New Roman" pitchFamily="18" charset="0"/>
                <a:cs typeface="Times New Roman" pitchFamily="18" charset="0"/>
              </a:rPr>
              <a:t>14</a:t>
            </a:r>
            <a:endParaRPr lang="ru-RU" sz="2800">
              <a:latin typeface="Times New Roman" pitchFamily="18" charset="0"/>
              <a:cs typeface="Times New Roman" pitchFamily="18" charset="0"/>
            </a:endParaRPr>
          </a:p>
        </p:txBody>
      </p:sp>
      <p:sp>
        <p:nvSpPr>
          <p:cNvPr id="13348" name="Rectangle 56"/>
          <p:cNvSpPr>
            <a:spLocks noChangeArrowheads="1"/>
          </p:cNvSpPr>
          <p:nvPr/>
        </p:nvSpPr>
        <p:spPr bwMode="auto">
          <a:xfrm>
            <a:off x="7019925" y="3776663"/>
            <a:ext cx="788988" cy="517525"/>
          </a:xfrm>
          <a:prstGeom prst="rect">
            <a:avLst/>
          </a:prstGeom>
          <a:solidFill>
            <a:srgbClr val="FFAB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56</a:t>
            </a:r>
            <a:endParaRPr lang="ru-RU" sz="2800">
              <a:latin typeface="Times New Roman" pitchFamily="18" charset="0"/>
              <a:cs typeface="Times New Roman" pitchFamily="18" charset="0"/>
            </a:endParaRPr>
          </a:p>
        </p:txBody>
      </p:sp>
      <p:sp>
        <p:nvSpPr>
          <p:cNvPr id="13349" name="Rectangle 57"/>
          <p:cNvSpPr>
            <a:spLocks noChangeArrowheads="1"/>
          </p:cNvSpPr>
          <p:nvPr/>
        </p:nvSpPr>
        <p:spPr bwMode="auto">
          <a:xfrm>
            <a:off x="7802563" y="3776663"/>
            <a:ext cx="788987" cy="517525"/>
          </a:xfrm>
          <a:prstGeom prst="rect">
            <a:avLst/>
          </a:prstGeom>
          <a:solidFill>
            <a:srgbClr val="DCA3FF"/>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61</a:t>
            </a:r>
            <a:endParaRPr lang="ru-RU" sz="2800">
              <a:latin typeface="Times New Roman" pitchFamily="18" charset="0"/>
              <a:cs typeface="Times New Roman" pitchFamily="18" charset="0"/>
            </a:endParaRPr>
          </a:p>
        </p:txBody>
      </p:sp>
      <p:sp>
        <p:nvSpPr>
          <p:cNvPr id="13350" name="Rectangle 58"/>
          <p:cNvSpPr>
            <a:spLocks noChangeArrowheads="1"/>
          </p:cNvSpPr>
          <p:nvPr/>
        </p:nvSpPr>
        <p:spPr bwMode="auto">
          <a:xfrm>
            <a:off x="3863975" y="3776663"/>
            <a:ext cx="788988" cy="517525"/>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45</a:t>
            </a:r>
            <a:endParaRPr lang="ru-RU" sz="2800">
              <a:latin typeface="Times New Roman" pitchFamily="18" charset="0"/>
              <a:cs typeface="Times New Roman" pitchFamily="18" charset="0"/>
            </a:endParaRPr>
          </a:p>
        </p:txBody>
      </p:sp>
      <p:sp>
        <p:nvSpPr>
          <p:cNvPr id="13351" name="Rectangle 59"/>
          <p:cNvSpPr>
            <a:spLocks noChangeArrowheads="1"/>
          </p:cNvSpPr>
          <p:nvPr/>
        </p:nvSpPr>
        <p:spPr bwMode="auto">
          <a:xfrm>
            <a:off x="6227763" y="3776663"/>
            <a:ext cx="788987" cy="517525"/>
          </a:xfrm>
          <a:prstGeom prst="rect">
            <a:avLst/>
          </a:prstGeom>
          <a:solidFill>
            <a:srgbClr val="FFC6A3"/>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37</a:t>
            </a:r>
            <a:endParaRPr lang="ru-RU" sz="2800">
              <a:latin typeface="Times New Roman" pitchFamily="18" charset="0"/>
              <a:cs typeface="Times New Roman" pitchFamily="18" charset="0"/>
            </a:endParaRPr>
          </a:p>
        </p:txBody>
      </p:sp>
      <p:sp>
        <p:nvSpPr>
          <p:cNvPr id="13352" name="Rectangle 60"/>
          <p:cNvSpPr>
            <a:spLocks noChangeArrowheads="1"/>
          </p:cNvSpPr>
          <p:nvPr/>
        </p:nvSpPr>
        <p:spPr bwMode="auto">
          <a:xfrm>
            <a:off x="5435600" y="3776663"/>
            <a:ext cx="788988" cy="517525"/>
          </a:xfrm>
          <a:prstGeom prst="rect">
            <a:avLst/>
          </a:prstGeom>
          <a:solidFill>
            <a:srgbClr val="FEE37E"/>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22</a:t>
            </a:r>
            <a:endParaRPr lang="ru-RU" sz="2800">
              <a:latin typeface="Times New Roman" pitchFamily="18" charset="0"/>
              <a:cs typeface="Times New Roman" pitchFamily="18" charset="0"/>
            </a:endParaRPr>
          </a:p>
        </p:txBody>
      </p:sp>
      <p:sp>
        <p:nvSpPr>
          <p:cNvPr id="13353" name="Line 61"/>
          <p:cNvSpPr>
            <a:spLocks noChangeShapeType="1"/>
          </p:cNvSpPr>
          <p:nvPr/>
        </p:nvSpPr>
        <p:spPr bwMode="auto">
          <a:xfrm>
            <a:off x="3854450" y="3776663"/>
            <a:ext cx="4733925" cy="0"/>
          </a:xfrm>
          <a:prstGeom prst="line">
            <a:avLst/>
          </a:prstGeom>
          <a:noFill/>
          <a:ln w="28575" cap="sq">
            <a:solidFill>
              <a:schemeClr val="tx1"/>
            </a:solidFill>
            <a:round/>
            <a:headEnd/>
            <a:tailEnd/>
          </a:ln>
          <a:effectLst/>
        </p:spPr>
        <p:txBody>
          <a:bodyPr/>
          <a:lstStyle/>
          <a:p>
            <a:endParaRPr lang="en-US"/>
          </a:p>
        </p:txBody>
      </p:sp>
      <p:sp>
        <p:nvSpPr>
          <p:cNvPr id="13354" name="Line 62"/>
          <p:cNvSpPr>
            <a:spLocks noChangeShapeType="1"/>
          </p:cNvSpPr>
          <p:nvPr/>
        </p:nvSpPr>
        <p:spPr bwMode="auto">
          <a:xfrm>
            <a:off x="3854450" y="4294188"/>
            <a:ext cx="4733925" cy="0"/>
          </a:xfrm>
          <a:prstGeom prst="line">
            <a:avLst/>
          </a:prstGeom>
          <a:noFill/>
          <a:ln w="28575" cap="sq">
            <a:solidFill>
              <a:schemeClr val="tx1"/>
            </a:solidFill>
            <a:round/>
            <a:headEnd/>
            <a:tailEnd/>
          </a:ln>
          <a:effectLst/>
        </p:spPr>
        <p:txBody>
          <a:bodyPr/>
          <a:lstStyle/>
          <a:p>
            <a:endParaRPr lang="en-US"/>
          </a:p>
        </p:txBody>
      </p:sp>
      <p:sp>
        <p:nvSpPr>
          <p:cNvPr id="13355" name="Line 63"/>
          <p:cNvSpPr>
            <a:spLocks noChangeShapeType="1"/>
          </p:cNvSpPr>
          <p:nvPr/>
        </p:nvSpPr>
        <p:spPr bwMode="auto">
          <a:xfrm>
            <a:off x="3854450" y="3776663"/>
            <a:ext cx="0" cy="517525"/>
          </a:xfrm>
          <a:prstGeom prst="line">
            <a:avLst/>
          </a:prstGeom>
          <a:noFill/>
          <a:ln w="28575" cap="sq">
            <a:solidFill>
              <a:schemeClr val="tx1"/>
            </a:solidFill>
            <a:round/>
            <a:headEnd/>
            <a:tailEnd/>
          </a:ln>
          <a:effectLst/>
        </p:spPr>
        <p:txBody>
          <a:bodyPr/>
          <a:lstStyle/>
          <a:p>
            <a:endParaRPr lang="en-US"/>
          </a:p>
        </p:txBody>
      </p:sp>
      <p:sp>
        <p:nvSpPr>
          <p:cNvPr id="13356" name="Line 64"/>
          <p:cNvSpPr>
            <a:spLocks noChangeShapeType="1"/>
          </p:cNvSpPr>
          <p:nvPr/>
        </p:nvSpPr>
        <p:spPr bwMode="auto">
          <a:xfrm>
            <a:off x="5432425" y="3776663"/>
            <a:ext cx="0" cy="517525"/>
          </a:xfrm>
          <a:prstGeom prst="line">
            <a:avLst/>
          </a:prstGeom>
          <a:noFill/>
          <a:ln w="12700">
            <a:solidFill>
              <a:schemeClr val="tx1"/>
            </a:solidFill>
            <a:round/>
            <a:headEnd/>
            <a:tailEnd/>
          </a:ln>
          <a:effectLst/>
        </p:spPr>
        <p:txBody>
          <a:bodyPr/>
          <a:lstStyle/>
          <a:p>
            <a:endParaRPr lang="en-US"/>
          </a:p>
        </p:txBody>
      </p:sp>
      <p:sp>
        <p:nvSpPr>
          <p:cNvPr id="13357" name="Line 65"/>
          <p:cNvSpPr>
            <a:spLocks noChangeShapeType="1"/>
          </p:cNvSpPr>
          <p:nvPr/>
        </p:nvSpPr>
        <p:spPr bwMode="auto">
          <a:xfrm>
            <a:off x="6221413" y="3776663"/>
            <a:ext cx="0" cy="517525"/>
          </a:xfrm>
          <a:prstGeom prst="line">
            <a:avLst/>
          </a:prstGeom>
          <a:noFill/>
          <a:ln w="12700">
            <a:solidFill>
              <a:schemeClr val="tx1"/>
            </a:solidFill>
            <a:round/>
            <a:headEnd/>
            <a:tailEnd/>
          </a:ln>
          <a:effectLst/>
        </p:spPr>
        <p:txBody>
          <a:bodyPr/>
          <a:lstStyle/>
          <a:p>
            <a:endParaRPr lang="en-US"/>
          </a:p>
        </p:txBody>
      </p:sp>
      <p:sp>
        <p:nvSpPr>
          <p:cNvPr id="13358" name="Line 66"/>
          <p:cNvSpPr>
            <a:spLocks noChangeShapeType="1"/>
          </p:cNvSpPr>
          <p:nvPr/>
        </p:nvSpPr>
        <p:spPr bwMode="auto">
          <a:xfrm>
            <a:off x="7010400" y="3776663"/>
            <a:ext cx="0" cy="517525"/>
          </a:xfrm>
          <a:prstGeom prst="line">
            <a:avLst/>
          </a:prstGeom>
          <a:noFill/>
          <a:ln w="12700">
            <a:solidFill>
              <a:schemeClr val="tx1"/>
            </a:solidFill>
            <a:round/>
            <a:headEnd/>
            <a:tailEnd/>
          </a:ln>
          <a:effectLst/>
        </p:spPr>
        <p:txBody>
          <a:bodyPr/>
          <a:lstStyle/>
          <a:p>
            <a:endParaRPr lang="en-US"/>
          </a:p>
        </p:txBody>
      </p:sp>
      <p:sp>
        <p:nvSpPr>
          <p:cNvPr id="13359" name="Line 67"/>
          <p:cNvSpPr>
            <a:spLocks noChangeShapeType="1"/>
          </p:cNvSpPr>
          <p:nvPr/>
        </p:nvSpPr>
        <p:spPr bwMode="auto">
          <a:xfrm>
            <a:off x="8588375" y="3776663"/>
            <a:ext cx="0" cy="517525"/>
          </a:xfrm>
          <a:prstGeom prst="line">
            <a:avLst/>
          </a:prstGeom>
          <a:noFill/>
          <a:ln w="28575" cap="sq">
            <a:solidFill>
              <a:schemeClr val="tx1"/>
            </a:solidFill>
            <a:round/>
            <a:headEnd/>
            <a:tailEnd/>
          </a:ln>
          <a:effectLst/>
        </p:spPr>
        <p:txBody>
          <a:bodyPr/>
          <a:lstStyle/>
          <a:p>
            <a:endParaRPr lang="en-US"/>
          </a:p>
        </p:txBody>
      </p:sp>
      <p:sp>
        <p:nvSpPr>
          <p:cNvPr id="13360" name="Line 68"/>
          <p:cNvSpPr>
            <a:spLocks noChangeShapeType="1"/>
          </p:cNvSpPr>
          <p:nvPr/>
        </p:nvSpPr>
        <p:spPr bwMode="auto">
          <a:xfrm>
            <a:off x="7799388" y="3776663"/>
            <a:ext cx="0" cy="517525"/>
          </a:xfrm>
          <a:prstGeom prst="line">
            <a:avLst/>
          </a:prstGeom>
          <a:noFill/>
          <a:ln w="12700">
            <a:solidFill>
              <a:schemeClr val="tx1"/>
            </a:solidFill>
            <a:round/>
            <a:headEnd/>
            <a:tailEnd/>
          </a:ln>
          <a:effectLst/>
        </p:spPr>
        <p:txBody>
          <a:bodyPr/>
          <a:lstStyle/>
          <a:p>
            <a:endParaRPr lang="en-US"/>
          </a:p>
        </p:txBody>
      </p:sp>
      <p:sp>
        <p:nvSpPr>
          <p:cNvPr id="13361" name="Rectangle 70"/>
          <p:cNvSpPr>
            <a:spLocks noChangeArrowheads="1"/>
          </p:cNvSpPr>
          <p:nvPr/>
        </p:nvSpPr>
        <p:spPr bwMode="auto">
          <a:xfrm>
            <a:off x="3854450" y="2138363"/>
            <a:ext cx="788988" cy="517525"/>
          </a:xfrm>
          <a:prstGeom prst="rect">
            <a:avLst/>
          </a:prstGeom>
          <a:solidFill>
            <a:srgbClr val="FF9595"/>
          </a:solidFill>
          <a:ln w="9525">
            <a:noFill/>
            <a:miter lim="800000"/>
            <a:headEnd/>
            <a:tailEnd/>
          </a:ln>
          <a:effectLst/>
        </p:spPr>
        <p:txBody>
          <a:bodyPr/>
          <a:lstStyle/>
          <a:p>
            <a:pPr algn="ctr" eaLnBrk="1" hangingPunct="1">
              <a:spcBef>
                <a:spcPct val="20000"/>
              </a:spcBef>
            </a:pPr>
            <a:r>
              <a:rPr lang="en-US" sz="2800">
                <a:latin typeface="Times New Roman" pitchFamily="18" charset="0"/>
                <a:cs typeface="Times New Roman" pitchFamily="18" charset="0"/>
              </a:rPr>
              <a:t>45</a:t>
            </a:r>
            <a:endParaRPr lang="ru-RU" sz="2800">
              <a:latin typeface="Times New Roman" pitchFamily="18" charset="0"/>
              <a:cs typeface="Times New Roman" pitchFamily="18" charset="0"/>
            </a:endParaRPr>
          </a:p>
        </p:txBody>
      </p:sp>
      <p:sp>
        <p:nvSpPr>
          <p:cNvPr id="13362" name="Line 71"/>
          <p:cNvSpPr>
            <a:spLocks noChangeShapeType="1"/>
          </p:cNvSpPr>
          <p:nvPr/>
        </p:nvSpPr>
        <p:spPr bwMode="auto">
          <a:xfrm>
            <a:off x="3851275" y="2151063"/>
            <a:ext cx="4733925" cy="0"/>
          </a:xfrm>
          <a:prstGeom prst="line">
            <a:avLst/>
          </a:prstGeom>
          <a:noFill/>
          <a:ln w="28575" cap="sq">
            <a:solidFill>
              <a:schemeClr val="tx1"/>
            </a:solidFill>
            <a:round/>
            <a:headEnd/>
            <a:tailEnd/>
          </a:ln>
          <a:effectLst/>
        </p:spPr>
        <p:txBody>
          <a:bodyPr/>
          <a:lstStyle/>
          <a:p>
            <a:endParaRPr lang="en-US"/>
          </a:p>
        </p:txBody>
      </p:sp>
      <p:sp>
        <p:nvSpPr>
          <p:cNvPr id="13363" name="Line 72"/>
          <p:cNvSpPr>
            <a:spLocks noChangeShapeType="1"/>
          </p:cNvSpPr>
          <p:nvPr/>
        </p:nvSpPr>
        <p:spPr bwMode="auto">
          <a:xfrm>
            <a:off x="3851275" y="2668588"/>
            <a:ext cx="4733925" cy="0"/>
          </a:xfrm>
          <a:prstGeom prst="line">
            <a:avLst/>
          </a:prstGeom>
          <a:noFill/>
          <a:ln w="28575" cap="sq">
            <a:solidFill>
              <a:schemeClr val="tx1"/>
            </a:solidFill>
            <a:round/>
            <a:headEnd/>
            <a:tailEnd/>
          </a:ln>
          <a:effectLst/>
        </p:spPr>
        <p:txBody>
          <a:bodyPr/>
          <a:lstStyle/>
          <a:p>
            <a:endParaRPr lang="en-US"/>
          </a:p>
        </p:txBody>
      </p:sp>
      <p:sp>
        <p:nvSpPr>
          <p:cNvPr id="13364" name="Line 73"/>
          <p:cNvSpPr>
            <a:spLocks noChangeShapeType="1"/>
          </p:cNvSpPr>
          <p:nvPr/>
        </p:nvSpPr>
        <p:spPr bwMode="auto">
          <a:xfrm>
            <a:off x="3851275" y="2151063"/>
            <a:ext cx="0" cy="517525"/>
          </a:xfrm>
          <a:prstGeom prst="line">
            <a:avLst/>
          </a:prstGeom>
          <a:noFill/>
          <a:ln w="28575" cap="sq">
            <a:solidFill>
              <a:schemeClr val="tx1"/>
            </a:solidFill>
            <a:round/>
            <a:headEnd/>
            <a:tailEnd/>
          </a:ln>
          <a:effectLst/>
        </p:spPr>
        <p:txBody>
          <a:bodyPr/>
          <a:lstStyle/>
          <a:p>
            <a:endParaRPr lang="en-US"/>
          </a:p>
        </p:txBody>
      </p:sp>
      <p:sp>
        <p:nvSpPr>
          <p:cNvPr id="13365" name="Line 74"/>
          <p:cNvSpPr>
            <a:spLocks noChangeShapeType="1"/>
          </p:cNvSpPr>
          <p:nvPr/>
        </p:nvSpPr>
        <p:spPr bwMode="auto">
          <a:xfrm>
            <a:off x="5429250" y="2151063"/>
            <a:ext cx="0" cy="517525"/>
          </a:xfrm>
          <a:prstGeom prst="line">
            <a:avLst/>
          </a:prstGeom>
          <a:noFill/>
          <a:ln w="12700">
            <a:solidFill>
              <a:schemeClr val="tx1"/>
            </a:solidFill>
            <a:round/>
            <a:headEnd/>
            <a:tailEnd/>
          </a:ln>
          <a:effectLst/>
        </p:spPr>
        <p:txBody>
          <a:bodyPr/>
          <a:lstStyle/>
          <a:p>
            <a:endParaRPr lang="en-US"/>
          </a:p>
        </p:txBody>
      </p:sp>
      <p:sp>
        <p:nvSpPr>
          <p:cNvPr id="13366" name="Line 75"/>
          <p:cNvSpPr>
            <a:spLocks noChangeShapeType="1"/>
          </p:cNvSpPr>
          <p:nvPr/>
        </p:nvSpPr>
        <p:spPr bwMode="auto">
          <a:xfrm>
            <a:off x="6218238" y="2151063"/>
            <a:ext cx="0" cy="517525"/>
          </a:xfrm>
          <a:prstGeom prst="line">
            <a:avLst/>
          </a:prstGeom>
          <a:noFill/>
          <a:ln w="12700">
            <a:solidFill>
              <a:schemeClr val="tx1"/>
            </a:solidFill>
            <a:round/>
            <a:headEnd/>
            <a:tailEnd/>
          </a:ln>
          <a:effectLst/>
        </p:spPr>
        <p:txBody>
          <a:bodyPr/>
          <a:lstStyle/>
          <a:p>
            <a:endParaRPr lang="en-US"/>
          </a:p>
        </p:txBody>
      </p:sp>
      <p:sp>
        <p:nvSpPr>
          <p:cNvPr id="13367" name="Line 76"/>
          <p:cNvSpPr>
            <a:spLocks noChangeShapeType="1"/>
          </p:cNvSpPr>
          <p:nvPr/>
        </p:nvSpPr>
        <p:spPr bwMode="auto">
          <a:xfrm>
            <a:off x="4640263" y="2151063"/>
            <a:ext cx="0" cy="517525"/>
          </a:xfrm>
          <a:prstGeom prst="line">
            <a:avLst/>
          </a:prstGeom>
          <a:noFill/>
          <a:ln w="12700">
            <a:solidFill>
              <a:schemeClr val="tx1"/>
            </a:solidFill>
            <a:round/>
            <a:headEnd/>
            <a:tailEnd/>
          </a:ln>
          <a:effectLst/>
        </p:spPr>
        <p:txBody>
          <a:bodyPr/>
          <a:lstStyle/>
          <a:p>
            <a:endParaRPr lang="en-US"/>
          </a:p>
        </p:txBody>
      </p:sp>
      <p:sp>
        <p:nvSpPr>
          <p:cNvPr id="13368" name="Line 77"/>
          <p:cNvSpPr>
            <a:spLocks noChangeShapeType="1"/>
          </p:cNvSpPr>
          <p:nvPr/>
        </p:nvSpPr>
        <p:spPr bwMode="auto">
          <a:xfrm>
            <a:off x="7007225" y="2151063"/>
            <a:ext cx="0" cy="517525"/>
          </a:xfrm>
          <a:prstGeom prst="line">
            <a:avLst/>
          </a:prstGeom>
          <a:noFill/>
          <a:ln w="12700">
            <a:solidFill>
              <a:schemeClr val="tx1"/>
            </a:solidFill>
            <a:round/>
            <a:headEnd/>
            <a:tailEnd/>
          </a:ln>
          <a:effectLst/>
        </p:spPr>
        <p:txBody>
          <a:bodyPr/>
          <a:lstStyle/>
          <a:p>
            <a:endParaRPr lang="en-US"/>
          </a:p>
        </p:txBody>
      </p:sp>
      <p:sp>
        <p:nvSpPr>
          <p:cNvPr id="13369" name="Line 78"/>
          <p:cNvSpPr>
            <a:spLocks noChangeShapeType="1"/>
          </p:cNvSpPr>
          <p:nvPr/>
        </p:nvSpPr>
        <p:spPr bwMode="auto">
          <a:xfrm>
            <a:off x="7796213" y="2151063"/>
            <a:ext cx="0" cy="517525"/>
          </a:xfrm>
          <a:prstGeom prst="line">
            <a:avLst/>
          </a:prstGeom>
          <a:noFill/>
          <a:ln w="12700">
            <a:solidFill>
              <a:schemeClr val="tx1"/>
            </a:solidFill>
            <a:round/>
            <a:headEnd/>
            <a:tailEnd/>
          </a:ln>
          <a:effectLst/>
        </p:spPr>
        <p:txBody>
          <a:bodyPr/>
          <a:lstStyle/>
          <a:p>
            <a:endParaRPr lang="en-US"/>
          </a:p>
        </p:txBody>
      </p:sp>
      <p:sp>
        <p:nvSpPr>
          <p:cNvPr id="13370" name="Text Box 79"/>
          <p:cNvSpPr txBox="1">
            <a:spLocks noChangeArrowheads="1"/>
          </p:cNvSpPr>
          <p:nvPr/>
        </p:nvSpPr>
        <p:spPr bwMode="auto">
          <a:xfrm>
            <a:off x="251520" y="1949450"/>
            <a:ext cx="3312418" cy="905881"/>
          </a:xfrm>
          <a:prstGeom prst="rect">
            <a:avLst/>
          </a:prstGeom>
          <a:solidFill>
            <a:srgbClr val="F0F0F0"/>
          </a:solidFill>
          <a:ln w="9525">
            <a:solidFill>
              <a:schemeClr val="folHlink"/>
            </a:solidFill>
            <a:miter lim="800000"/>
            <a:headEnd/>
            <a:tailEnd/>
          </a:ln>
          <a:effectLst/>
        </p:spPr>
        <p:txBody>
          <a:bodyPr wrap="square" lIns="36576" tIns="82800" rIns="36576" bIns="82800">
            <a:spAutoFit/>
          </a:bodyPr>
          <a:lstStyle/>
          <a:p>
            <a:pPr algn="l" rtl="0"/>
            <a:r>
              <a:rPr lang="en-US" sz="1200" b="1" dirty="0">
                <a:solidFill>
                  <a:srgbClr val="0000FF"/>
                </a:solidFill>
                <a:latin typeface="Courier New" pitchFamily="49" charset="0"/>
              </a:rPr>
              <a:t>void </a:t>
            </a:r>
            <a:r>
              <a:rPr lang="en-US" sz="1200" b="1" dirty="0" err="1" smtClean="0">
                <a:solidFill>
                  <a:srgbClr val="0000FF"/>
                </a:solidFill>
                <a:latin typeface="Courier New" pitchFamily="49" charset="0"/>
              </a:rPr>
              <a:t>recursive_sort</a:t>
            </a:r>
            <a:r>
              <a:rPr lang="en-US" sz="1200" b="1" dirty="0" smtClean="0">
                <a:solidFill>
                  <a:srgbClr val="0000FF"/>
                </a:solidFill>
                <a:latin typeface="Courier New" pitchFamily="49" charset="0"/>
              </a:rPr>
              <a:t>(</a:t>
            </a:r>
            <a:r>
              <a:rPr lang="en-US" sz="1200" b="1" dirty="0" err="1" smtClean="0">
                <a:solidFill>
                  <a:srgbClr val="0000FF"/>
                </a:solidFill>
                <a:latin typeface="Courier New" pitchFamily="49" charset="0"/>
              </a:rPr>
              <a:t>int</a:t>
            </a:r>
            <a:r>
              <a:rPr lang="en-US" sz="1200" b="1" dirty="0" smtClean="0">
                <a:solidFill>
                  <a:srgbClr val="0000FF"/>
                </a:solidFill>
                <a:latin typeface="Courier New" pitchFamily="49" charset="0"/>
              </a:rPr>
              <a:t> </a:t>
            </a:r>
            <a:r>
              <a:rPr lang="en-US" sz="1200" b="1" dirty="0">
                <a:solidFill>
                  <a:srgbClr val="0000FF"/>
                </a:solidFill>
                <a:latin typeface="Courier New" pitchFamily="49" charset="0"/>
              </a:rPr>
              <a:t>a[], </a:t>
            </a:r>
            <a:r>
              <a:rPr lang="en-US" sz="1200" b="1" dirty="0" err="1">
                <a:solidFill>
                  <a:srgbClr val="0000FF"/>
                </a:solidFill>
                <a:latin typeface="Courier New" pitchFamily="49" charset="0"/>
              </a:rPr>
              <a:t>int</a:t>
            </a:r>
            <a:r>
              <a:rPr lang="en-US" sz="1200" b="1" dirty="0">
                <a:solidFill>
                  <a:srgbClr val="0000FF"/>
                </a:solidFill>
                <a:latin typeface="Courier New" pitchFamily="49" charset="0"/>
              </a:rPr>
              <a:t> n)</a:t>
            </a:r>
          </a:p>
          <a:p>
            <a:pPr algn="l" rtl="0"/>
            <a:r>
              <a:rPr lang="en-US" sz="1200" b="1" dirty="0">
                <a:latin typeface="Courier New" pitchFamily="49" charset="0"/>
              </a:rPr>
              <a:t>{</a:t>
            </a:r>
          </a:p>
          <a:p>
            <a:pPr algn="l" rtl="0"/>
            <a:r>
              <a:rPr lang="en-US" sz="1200" b="1" dirty="0">
                <a:latin typeface="Courier New" pitchFamily="49" charset="0"/>
              </a:rPr>
              <a:t>  </a:t>
            </a:r>
            <a:r>
              <a:rPr lang="en-US" sz="1200" b="1" dirty="0" err="1">
                <a:latin typeface="Courier New" pitchFamily="49" charset="0"/>
              </a:rPr>
              <a:t>int</a:t>
            </a:r>
            <a:r>
              <a:rPr lang="en-US" sz="1200" b="1" dirty="0">
                <a:latin typeface="Courier New" pitchFamily="49" charset="0"/>
              </a:rPr>
              <a:t> </a:t>
            </a:r>
            <a:r>
              <a:rPr lang="en-US" sz="1200" b="1" dirty="0" err="1">
                <a:latin typeface="Courier New" pitchFamily="49" charset="0"/>
              </a:rPr>
              <a:t>i</a:t>
            </a:r>
            <a:r>
              <a:rPr lang="en-US" sz="1200" b="1" dirty="0">
                <a:latin typeface="Courier New" pitchFamily="49" charset="0"/>
              </a:rPr>
              <a:t>=0;</a:t>
            </a:r>
          </a:p>
          <a:p>
            <a:pPr algn="l" rtl="0"/>
            <a:r>
              <a:rPr lang="en-US" sz="1200" b="1" dirty="0">
                <a:latin typeface="Courier New" pitchFamily="49" charset="0"/>
              </a:rPr>
              <a:t>  if (n &lt;= 1) return;</a:t>
            </a:r>
          </a:p>
        </p:txBody>
      </p:sp>
      <p:sp>
        <p:nvSpPr>
          <p:cNvPr id="13371" name="Text Box 80"/>
          <p:cNvSpPr txBox="1">
            <a:spLocks noChangeArrowheads="1"/>
          </p:cNvSpPr>
          <p:nvPr/>
        </p:nvSpPr>
        <p:spPr bwMode="auto">
          <a:xfrm>
            <a:off x="251520" y="3863975"/>
            <a:ext cx="3312418" cy="351883"/>
          </a:xfrm>
          <a:prstGeom prst="rect">
            <a:avLst/>
          </a:prstGeom>
          <a:solidFill>
            <a:srgbClr val="F0F0F0"/>
          </a:solidFill>
          <a:ln w="9525">
            <a:solidFill>
              <a:schemeClr val="folHlink"/>
            </a:solidFill>
            <a:miter lim="800000"/>
            <a:headEnd/>
            <a:tailEnd/>
          </a:ln>
          <a:effectLst/>
        </p:spPr>
        <p:txBody>
          <a:bodyPr wrap="square" lIns="36576" tIns="82800" rIns="36576" bIns="82800">
            <a:spAutoFit/>
          </a:bodyPr>
          <a:lstStyle/>
          <a:p>
            <a:pPr algn="l" rtl="0"/>
            <a:r>
              <a:rPr lang="en-US" sz="1200" b="1" dirty="0">
                <a:solidFill>
                  <a:srgbClr val="0000FF"/>
                </a:solidFill>
                <a:latin typeface="Courier New" pitchFamily="49" charset="0"/>
              </a:rPr>
              <a:t>  </a:t>
            </a:r>
            <a:r>
              <a:rPr lang="en-US" sz="1200" b="1" dirty="0" err="1" smtClean="0">
                <a:solidFill>
                  <a:srgbClr val="0000FF"/>
                </a:solidFill>
                <a:latin typeface="Courier New" pitchFamily="49" charset="0"/>
              </a:rPr>
              <a:t>recursive_sort</a:t>
            </a:r>
            <a:r>
              <a:rPr lang="en-US" sz="1200" b="1" dirty="0" smtClean="0">
                <a:solidFill>
                  <a:srgbClr val="0000FF"/>
                </a:solidFill>
                <a:latin typeface="Courier New" pitchFamily="49" charset="0"/>
              </a:rPr>
              <a:t>(a+1</a:t>
            </a:r>
            <a:r>
              <a:rPr lang="en-US" sz="1200" b="1" dirty="0">
                <a:solidFill>
                  <a:srgbClr val="0000FF"/>
                </a:solidFill>
                <a:latin typeface="Courier New" pitchFamily="49" charset="0"/>
              </a:rPr>
              <a:t>, n-1);</a:t>
            </a:r>
          </a:p>
        </p:txBody>
      </p:sp>
      <p:sp>
        <p:nvSpPr>
          <p:cNvPr id="13372" name="Text Box 81"/>
          <p:cNvSpPr txBox="1">
            <a:spLocks noChangeArrowheads="1"/>
          </p:cNvSpPr>
          <p:nvPr/>
        </p:nvSpPr>
        <p:spPr bwMode="auto">
          <a:xfrm>
            <a:off x="251520" y="4862513"/>
            <a:ext cx="3312418" cy="1087437"/>
          </a:xfrm>
          <a:prstGeom prst="rect">
            <a:avLst/>
          </a:prstGeom>
          <a:solidFill>
            <a:srgbClr val="F0F0F0"/>
          </a:solidFill>
          <a:ln w="9525">
            <a:solidFill>
              <a:schemeClr val="folHlink"/>
            </a:solidFill>
            <a:miter lim="800000"/>
            <a:headEnd/>
            <a:tailEnd/>
          </a:ln>
          <a:effectLst/>
        </p:spPr>
        <p:txBody>
          <a:bodyPr wrap="square" lIns="36576" tIns="82800" rIns="36576" bIns="82800">
            <a:spAutoFit/>
          </a:bodyPr>
          <a:lstStyle/>
          <a:p>
            <a:pPr algn="l" rtl="0"/>
            <a:r>
              <a:rPr lang="en-US" sz="1200" b="1" dirty="0">
                <a:solidFill>
                  <a:srgbClr val="0000FF"/>
                </a:solidFill>
                <a:latin typeface="Courier New" pitchFamily="49" charset="0"/>
              </a:rPr>
              <a:t>  while(a[</a:t>
            </a:r>
            <a:r>
              <a:rPr lang="en-US" sz="1200" b="1" dirty="0" err="1">
                <a:solidFill>
                  <a:srgbClr val="0000FF"/>
                </a:solidFill>
                <a:latin typeface="Courier New" pitchFamily="49" charset="0"/>
              </a:rPr>
              <a:t>i</a:t>
            </a:r>
            <a:r>
              <a:rPr lang="en-US" sz="1200" b="1" dirty="0">
                <a:solidFill>
                  <a:srgbClr val="0000FF"/>
                </a:solidFill>
                <a:latin typeface="Courier New" pitchFamily="49" charset="0"/>
              </a:rPr>
              <a:t>] &gt; a[i+1]) {</a:t>
            </a:r>
          </a:p>
          <a:p>
            <a:pPr algn="l" rtl="0"/>
            <a:r>
              <a:rPr lang="en-US" sz="1200" b="1" dirty="0">
                <a:latin typeface="Courier New" pitchFamily="49" charset="0"/>
              </a:rPr>
              <a:t>    swap(</a:t>
            </a:r>
            <a:r>
              <a:rPr lang="en-US" sz="1200" b="1" dirty="0" err="1">
                <a:latin typeface="Courier New" pitchFamily="49" charset="0"/>
              </a:rPr>
              <a:t>a+i</a:t>
            </a:r>
            <a:r>
              <a:rPr lang="en-US" sz="1200" b="1" dirty="0">
                <a:latin typeface="Courier New" pitchFamily="49" charset="0"/>
              </a:rPr>
              <a:t>, a+i+1);</a:t>
            </a:r>
          </a:p>
          <a:p>
            <a:pPr algn="l" rtl="0"/>
            <a:r>
              <a:rPr lang="en-US" sz="1200" b="1" dirty="0">
                <a:latin typeface="Courier New" pitchFamily="49" charset="0"/>
              </a:rPr>
              <a:t>    if ((++</a:t>
            </a:r>
            <a:r>
              <a:rPr lang="en-US" sz="1200" b="1" dirty="0" err="1">
                <a:latin typeface="Courier New" pitchFamily="49" charset="0"/>
              </a:rPr>
              <a:t>i</a:t>
            </a:r>
            <a:r>
              <a:rPr lang="en-US" sz="1200" b="1" dirty="0">
                <a:latin typeface="Courier New" pitchFamily="49" charset="0"/>
              </a:rPr>
              <a:t>) == n-1) break;</a:t>
            </a:r>
          </a:p>
          <a:p>
            <a:pPr algn="l" rtl="0"/>
            <a:r>
              <a:rPr lang="en-US" sz="1200" b="1" dirty="0">
                <a:latin typeface="Courier New" pitchFamily="49" charset="0"/>
              </a:rPr>
              <a:t>  }</a:t>
            </a:r>
          </a:p>
          <a:p>
            <a:pPr algn="l" rtl="0"/>
            <a:r>
              <a:rPr lang="en-US" sz="1200" b="1" dirty="0">
                <a:latin typeface="Courier New" pitchFamily="49" charset="0"/>
              </a:rPr>
              <a:t>}</a:t>
            </a:r>
          </a:p>
        </p:txBody>
      </p:sp>
      <p:sp>
        <p:nvSpPr>
          <p:cNvPr id="13373" name="Text Box 82"/>
          <p:cNvSpPr txBox="1">
            <a:spLocks noChangeArrowheads="1"/>
          </p:cNvSpPr>
          <p:nvPr/>
        </p:nvSpPr>
        <p:spPr bwMode="auto">
          <a:xfrm>
            <a:off x="5864225" y="1341438"/>
            <a:ext cx="1006475"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a[n</a:t>
            </a:r>
            <a:r>
              <a:rPr lang="en-US"/>
              <a:t>]</a:t>
            </a:r>
          </a:p>
        </p:txBody>
      </p:sp>
      <p:sp>
        <p:nvSpPr>
          <p:cNvPr id="13374" name="AutoShape 83"/>
          <p:cNvSpPr>
            <a:spLocks/>
          </p:cNvSpPr>
          <p:nvPr/>
        </p:nvSpPr>
        <p:spPr bwMode="auto">
          <a:xfrm rot="-5400000">
            <a:off x="6083300" y="-458787"/>
            <a:ext cx="288925" cy="4752975"/>
          </a:xfrm>
          <a:prstGeom prst="rightBrace">
            <a:avLst>
              <a:gd name="adj1" fmla="val 137088"/>
              <a:gd name="adj2" fmla="val 50000"/>
            </a:avLst>
          </a:prstGeom>
          <a:noFill/>
          <a:ln w="9525">
            <a:solidFill>
              <a:schemeClr val="tx1"/>
            </a:solidFill>
            <a:round/>
            <a:headEnd/>
            <a:tailEnd/>
          </a:ln>
          <a:effectLst/>
        </p:spPr>
        <p:txBody>
          <a:bodyPr wrap="none" anchor="ctr"/>
          <a:lstStyle/>
          <a:p>
            <a:endParaRPr lang="he-IL"/>
          </a:p>
        </p:txBody>
      </p:sp>
      <p:sp>
        <p:nvSpPr>
          <p:cNvPr id="13375" name="Line 84"/>
          <p:cNvSpPr>
            <a:spLocks noChangeShapeType="1"/>
          </p:cNvSpPr>
          <p:nvPr/>
        </p:nvSpPr>
        <p:spPr bwMode="auto">
          <a:xfrm>
            <a:off x="3854450" y="3776663"/>
            <a:ext cx="4733925" cy="0"/>
          </a:xfrm>
          <a:prstGeom prst="line">
            <a:avLst/>
          </a:prstGeom>
          <a:noFill/>
          <a:ln w="28575" cap="sq">
            <a:solidFill>
              <a:schemeClr val="tx1"/>
            </a:solidFill>
            <a:round/>
            <a:headEnd/>
            <a:tailEnd/>
          </a:ln>
          <a:effectLst/>
        </p:spPr>
        <p:txBody>
          <a:bodyPr/>
          <a:lstStyle/>
          <a:p>
            <a:endParaRPr lang="en-US"/>
          </a:p>
        </p:txBody>
      </p:sp>
      <p:sp>
        <p:nvSpPr>
          <p:cNvPr id="13376" name="Line 85"/>
          <p:cNvSpPr>
            <a:spLocks noChangeShapeType="1"/>
          </p:cNvSpPr>
          <p:nvPr/>
        </p:nvSpPr>
        <p:spPr bwMode="auto">
          <a:xfrm>
            <a:off x="3851275" y="3776663"/>
            <a:ext cx="4733925" cy="0"/>
          </a:xfrm>
          <a:prstGeom prst="line">
            <a:avLst/>
          </a:prstGeom>
          <a:noFill/>
          <a:ln w="28575" cap="sq">
            <a:solidFill>
              <a:schemeClr val="tx1"/>
            </a:solidFill>
            <a:round/>
            <a:headEnd/>
            <a:tailEnd/>
          </a:ln>
          <a:effectLst/>
        </p:spPr>
        <p:txBody>
          <a:bodyPr/>
          <a:lstStyle/>
          <a:p>
            <a:endParaRPr lang="en-US"/>
          </a:p>
        </p:txBody>
      </p:sp>
      <p:sp>
        <p:nvSpPr>
          <p:cNvPr id="13377" name="Text Box 86"/>
          <p:cNvSpPr txBox="1">
            <a:spLocks noChangeArrowheads="1"/>
          </p:cNvSpPr>
          <p:nvPr/>
        </p:nvSpPr>
        <p:spPr bwMode="auto">
          <a:xfrm>
            <a:off x="6296025" y="2997200"/>
            <a:ext cx="939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a+1</a:t>
            </a:r>
          </a:p>
        </p:txBody>
      </p:sp>
      <p:sp>
        <p:nvSpPr>
          <p:cNvPr id="13378" name="AutoShape 87"/>
          <p:cNvSpPr>
            <a:spLocks/>
          </p:cNvSpPr>
          <p:nvPr/>
        </p:nvSpPr>
        <p:spPr bwMode="auto">
          <a:xfrm rot="-5400000">
            <a:off x="6479381" y="1593057"/>
            <a:ext cx="288925" cy="3960812"/>
          </a:xfrm>
          <a:prstGeom prst="rightBrace">
            <a:avLst>
              <a:gd name="adj1" fmla="val 114240"/>
              <a:gd name="adj2" fmla="val 50000"/>
            </a:avLst>
          </a:prstGeom>
          <a:noFill/>
          <a:ln w="9525">
            <a:solidFill>
              <a:schemeClr val="tx1"/>
            </a:solidFill>
            <a:round/>
            <a:headEnd/>
            <a:tailEnd/>
          </a:ln>
          <a:effectLst/>
        </p:spPr>
        <p:txBody>
          <a:bodyPr wrap="none" anchor="ctr"/>
          <a:lstStyle/>
          <a:p>
            <a:endParaRPr lang="he-IL"/>
          </a:p>
        </p:txBody>
      </p:sp>
      <p:sp>
        <p:nvSpPr>
          <p:cNvPr id="13379" name="AutoShape 88"/>
          <p:cNvSpPr>
            <a:spLocks/>
          </p:cNvSpPr>
          <p:nvPr/>
        </p:nvSpPr>
        <p:spPr bwMode="auto">
          <a:xfrm rot="5400000" flipV="1">
            <a:off x="6479381" y="873920"/>
            <a:ext cx="288925" cy="3960812"/>
          </a:xfrm>
          <a:prstGeom prst="rightBrace">
            <a:avLst>
              <a:gd name="adj1" fmla="val 114240"/>
              <a:gd name="adj2" fmla="val 50000"/>
            </a:avLst>
          </a:prstGeom>
          <a:noFill/>
          <a:ln w="9525">
            <a:solidFill>
              <a:schemeClr val="tx1"/>
            </a:solidFill>
            <a:round/>
            <a:headEnd/>
            <a:tailEnd/>
          </a:ln>
          <a:effectLst/>
        </p:spPr>
        <p:txBody>
          <a:bodyPr wrap="none" anchor="ctr"/>
          <a:lstStyle/>
          <a:p>
            <a:endParaRPr lang="he-IL"/>
          </a:p>
        </p:txBody>
      </p:sp>
      <p:sp>
        <p:nvSpPr>
          <p:cNvPr id="13380" name="Freeform 89"/>
          <p:cNvSpPr>
            <a:spLocks/>
          </p:cNvSpPr>
          <p:nvPr/>
        </p:nvSpPr>
        <p:spPr bwMode="auto">
          <a:xfrm>
            <a:off x="4279900" y="4724400"/>
            <a:ext cx="723900" cy="381000"/>
          </a:xfrm>
          <a:custGeom>
            <a:avLst/>
            <a:gdLst>
              <a:gd name="T0" fmla="*/ 0 w 1448"/>
              <a:gd name="T1" fmla="*/ 2147483647 h 275"/>
              <a:gd name="T2" fmla="*/ 2147483647 w 1448"/>
              <a:gd name="T3" fmla="*/ 2147483647 h 275"/>
              <a:gd name="T4" fmla="*/ 2147483647 w 1448"/>
              <a:gd name="T5" fmla="*/ 2147483647 h 275"/>
              <a:gd name="T6" fmla="*/ 2147483647 w 1448"/>
              <a:gd name="T7" fmla="*/ 2147483647 h 275"/>
              <a:gd name="T8" fmla="*/ 2147483647 w 1448"/>
              <a:gd name="T9" fmla="*/ 2147483647 h 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8" h="275">
                <a:moveTo>
                  <a:pt x="0" y="262"/>
                </a:moveTo>
                <a:cubicBezTo>
                  <a:pt x="53" y="228"/>
                  <a:pt x="197" y="102"/>
                  <a:pt x="321" y="59"/>
                </a:cubicBezTo>
                <a:cubicBezTo>
                  <a:pt x="445" y="16"/>
                  <a:pt x="603" y="0"/>
                  <a:pt x="748" y="3"/>
                </a:cubicBezTo>
                <a:cubicBezTo>
                  <a:pt x="892" y="6"/>
                  <a:pt x="1073" y="30"/>
                  <a:pt x="1190" y="75"/>
                </a:cubicBezTo>
                <a:cubicBezTo>
                  <a:pt x="1307" y="120"/>
                  <a:pt x="1395" y="233"/>
                  <a:pt x="1448" y="275"/>
                </a:cubicBezTo>
              </a:path>
            </a:pathLst>
          </a:custGeom>
          <a:noFill/>
          <a:ln w="25400" cap="flat">
            <a:solidFill>
              <a:schemeClr val="tx1"/>
            </a:solidFill>
            <a:prstDash val="dash"/>
            <a:round/>
            <a:headEnd/>
            <a:tailEnd type="arrow" w="sm" len="med"/>
          </a:ln>
          <a:effectLst/>
        </p:spPr>
        <p:txBody>
          <a:bodyPr/>
          <a:lstStyle/>
          <a:p>
            <a:endParaRPr lang="en-US"/>
          </a:p>
        </p:txBody>
      </p:sp>
      <p:sp>
        <p:nvSpPr>
          <p:cNvPr id="13381" name="Freeform 90"/>
          <p:cNvSpPr>
            <a:spLocks/>
          </p:cNvSpPr>
          <p:nvPr/>
        </p:nvSpPr>
        <p:spPr bwMode="auto">
          <a:xfrm>
            <a:off x="5072063" y="4724400"/>
            <a:ext cx="723900" cy="381000"/>
          </a:xfrm>
          <a:custGeom>
            <a:avLst/>
            <a:gdLst>
              <a:gd name="T0" fmla="*/ 0 w 1448"/>
              <a:gd name="T1" fmla="*/ 2147483647 h 275"/>
              <a:gd name="T2" fmla="*/ 2147483647 w 1448"/>
              <a:gd name="T3" fmla="*/ 2147483647 h 275"/>
              <a:gd name="T4" fmla="*/ 2147483647 w 1448"/>
              <a:gd name="T5" fmla="*/ 2147483647 h 275"/>
              <a:gd name="T6" fmla="*/ 2147483647 w 1448"/>
              <a:gd name="T7" fmla="*/ 2147483647 h 275"/>
              <a:gd name="T8" fmla="*/ 2147483647 w 1448"/>
              <a:gd name="T9" fmla="*/ 2147483647 h 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8" h="275">
                <a:moveTo>
                  <a:pt x="0" y="262"/>
                </a:moveTo>
                <a:cubicBezTo>
                  <a:pt x="53" y="228"/>
                  <a:pt x="197" y="102"/>
                  <a:pt x="321" y="59"/>
                </a:cubicBezTo>
                <a:cubicBezTo>
                  <a:pt x="445" y="16"/>
                  <a:pt x="603" y="0"/>
                  <a:pt x="748" y="3"/>
                </a:cubicBezTo>
                <a:cubicBezTo>
                  <a:pt x="892" y="6"/>
                  <a:pt x="1073" y="30"/>
                  <a:pt x="1190" y="75"/>
                </a:cubicBezTo>
                <a:cubicBezTo>
                  <a:pt x="1307" y="120"/>
                  <a:pt x="1395" y="233"/>
                  <a:pt x="1448" y="275"/>
                </a:cubicBezTo>
              </a:path>
            </a:pathLst>
          </a:custGeom>
          <a:noFill/>
          <a:ln w="25400" cap="flat">
            <a:solidFill>
              <a:schemeClr val="tx1"/>
            </a:solidFill>
            <a:prstDash val="dash"/>
            <a:round/>
            <a:headEnd/>
            <a:tailEnd type="arrow" w="sm" len="med"/>
          </a:ln>
          <a:effectLst/>
        </p:spPr>
        <p:txBody>
          <a:bodyPr/>
          <a:lstStyle/>
          <a:p>
            <a:endParaRPr lang="en-US"/>
          </a:p>
        </p:txBody>
      </p:sp>
      <p:sp>
        <p:nvSpPr>
          <p:cNvPr id="13382" name="Freeform 91"/>
          <p:cNvSpPr>
            <a:spLocks/>
          </p:cNvSpPr>
          <p:nvPr/>
        </p:nvSpPr>
        <p:spPr bwMode="auto">
          <a:xfrm>
            <a:off x="5867400" y="4724400"/>
            <a:ext cx="723900" cy="381000"/>
          </a:xfrm>
          <a:custGeom>
            <a:avLst/>
            <a:gdLst>
              <a:gd name="T0" fmla="*/ 0 w 1448"/>
              <a:gd name="T1" fmla="*/ 2147483647 h 275"/>
              <a:gd name="T2" fmla="*/ 2147483647 w 1448"/>
              <a:gd name="T3" fmla="*/ 2147483647 h 275"/>
              <a:gd name="T4" fmla="*/ 2147483647 w 1448"/>
              <a:gd name="T5" fmla="*/ 2147483647 h 275"/>
              <a:gd name="T6" fmla="*/ 2147483647 w 1448"/>
              <a:gd name="T7" fmla="*/ 2147483647 h 275"/>
              <a:gd name="T8" fmla="*/ 2147483647 w 1448"/>
              <a:gd name="T9" fmla="*/ 2147483647 h 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8" h="275">
                <a:moveTo>
                  <a:pt x="0" y="262"/>
                </a:moveTo>
                <a:cubicBezTo>
                  <a:pt x="53" y="228"/>
                  <a:pt x="197" y="102"/>
                  <a:pt x="321" y="59"/>
                </a:cubicBezTo>
                <a:cubicBezTo>
                  <a:pt x="445" y="16"/>
                  <a:pt x="603" y="0"/>
                  <a:pt x="748" y="3"/>
                </a:cubicBezTo>
                <a:cubicBezTo>
                  <a:pt x="892" y="6"/>
                  <a:pt x="1073" y="30"/>
                  <a:pt x="1190" y="75"/>
                </a:cubicBezTo>
                <a:cubicBezTo>
                  <a:pt x="1307" y="120"/>
                  <a:pt x="1395" y="233"/>
                  <a:pt x="1448" y="275"/>
                </a:cubicBezTo>
              </a:path>
            </a:pathLst>
          </a:custGeom>
          <a:noFill/>
          <a:ln w="25400" cap="flat">
            <a:solidFill>
              <a:schemeClr val="tx1"/>
            </a:solidFill>
            <a:prstDash val="dash"/>
            <a:round/>
            <a:headEnd/>
            <a:tailEnd type="arrow" w="sm" len="med"/>
          </a:ln>
          <a:effectLst/>
        </p:spPr>
        <p:txBody>
          <a:bodyPr/>
          <a:lstStyle/>
          <a:p>
            <a:endParaRPr lang="en-US"/>
          </a:p>
        </p:txBody>
      </p:sp>
      <p:sp>
        <p:nvSpPr>
          <p:cNvPr id="13383" name="Line 69"/>
          <p:cNvSpPr>
            <a:spLocks noChangeShapeType="1"/>
          </p:cNvSpPr>
          <p:nvPr/>
        </p:nvSpPr>
        <p:spPr bwMode="auto">
          <a:xfrm>
            <a:off x="4643438" y="3776663"/>
            <a:ext cx="0" cy="517525"/>
          </a:xfrm>
          <a:prstGeom prst="line">
            <a:avLst/>
          </a:prstGeom>
          <a:noFill/>
          <a:ln w="12700">
            <a:solidFill>
              <a:schemeClr val="tx1"/>
            </a:solidFill>
            <a:round/>
            <a:headEnd/>
            <a:tailEnd/>
          </a:ln>
          <a:effectLst/>
        </p:spPr>
        <p:txBody>
          <a:bodyPr/>
          <a:lstStyle/>
          <a:p>
            <a:endParaRPr lang="en-US"/>
          </a:p>
        </p:txBody>
      </p:sp>
      <p:sp>
        <p:nvSpPr>
          <p:cNvPr id="72"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42233440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5"/>
          <p:cNvSpPr>
            <a:spLocks noGrp="1"/>
          </p:cNvSpPr>
          <p:nvPr>
            <p:ph type="sldNum" sz="quarter" idx="12"/>
          </p:nvPr>
        </p:nvSpPr>
        <p:spPr>
          <a:xfrm>
            <a:off x="6553200" y="6345559"/>
            <a:ext cx="1905000" cy="457200"/>
          </a:xfrm>
          <a:noFill/>
        </p:spPr>
        <p:txBody>
          <a:bodyPr/>
          <a:lstStyle/>
          <a:p>
            <a:fld id="{009F12D9-3045-4CBF-995C-F76518579862}" type="slidenum">
              <a:rPr lang="ar-SA" smtClean="0"/>
              <a:pPr/>
              <a:t>28</a:t>
            </a:fld>
            <a:endParaRPr lang="en-US" smtClean="0"/>
          </a:p>
        </p:txBody>
      </p:sp>
      <p:sp>
        <p:nvSpPr>
          <p:cNvPr id="13317" name="Rectangle 2"/>
          <p:cNvSpPr>
            <a:spLocks noGrp="1" noChangeArrowheads="1"/>
          </p:cNvSpPr>
          <p:nvPr>
            <p:ph type="title"/>
          </p:nvPr>
        </p:nvSpPr>
        <p:spPr>
          <a:xfrm>
            <a:off x="685800" y="424557"/>
            <a:ext cx="7772400" cy="1143000"/>
          </a:xfrm>
          <a:no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he-IL" dirty="0" smtClean="0">
                <a:solidFill>
                  <a:schemeClr val="tx2">
                    <a:lumMod val="60000"/>
                    <a:lumOff val="40000"/>
                  </a:schemeClr>
                </a:solidFill>
                <a:latin typeface="Tahoma" pitchFamily="34" charset="0"/>
              </a:rPr>
              <a:t>תרגיל 5- חיפוש מינימום במערך</a:t>
            </a:r>
            <a:endParaRPr lang="en-US" dirty="0">
              <a:solidFill>
                <a:schemeClr val="tx2">
                  <a:lumMod val="60000"/>
                  <a:lumOff val="40000"/>
                </a:schemeClr>
              </a:solidFill>
              <a:latin typeface="Tahoma" pitchFamily="34" charset="0"/>
            </a:endParaRPr>
          </a:p>
        </p:txBody>
      </p:sp>
      <p:sp>
        <p:nvSpPr>
          <p:cNvPr id="13318" name="Rectangle 3"/>
          <p:cNvSpPr>
            <a:spLocks noGrp="1" noChangeArrowheads="1"/>
          </p:cNvSpPr>
          <p:nvPr>
            <p:ph type="body" idx="1"/>
          </p:nvPr>
        </p:nvSpPr>
        <p:spPr>
          <a:xfrm>
            <a:off x="179512" y="1576685"/>
            <a:ext cx="8640762" cy="4948237"/>
          </a:xfrm>
        </p:spPr>
        <p:txBody>
          <a:bodyPr/>
          <a:lstStyle/>
          <a:p>
            <a:pPr marL="457200" indent="-457200" algn="r" rtl="1" eaLnBrk="1" hangingPunct="1">
              <a:lnSpc>
                <a:spcPct val="90000"/>
              </a:lnSpc>
              <a:buFontTx/>
              <a:buNone/>
            </a:pPr>
            <a:r>
              <a:rPr lang="he-IL" sz="2000" b="1" u="sng" dirty="0" smtClean="0">
                <a:latin typeface="Arial" pitchFamily="34" charset="0"/>
                <a:cs typeface="Arial" pitchFamily="34" charset="0"/>
              </a:rPr>
              <a:t>הבעיה</a:t>
            </a:r>
            <a:r>
              <a:rPr lang="he-IL" sz="2000" dirty="0" smtClean="0">
                <a:latin typeface="Arial" pitchFamily="34" charset="0"/>
                <a:cs typeface="Arial" pitchFamily="34" charset="0"/>
              </a:rPr>
              <a:t>: יש למצוא את האיבר הקטן ביותר במערך של </a:t>
            </a:r>
            <a:r>
              <a:rPr lang="en-US" sz="2000" dirty="0" err="1" smtClean="0">
                <a:latin typeface="Arial" pitchFamily="34" charset="0"/>
                <a:cs typeface="Arial" pitchFamily="34" charset="0"/>
              </a:rPr>
              <a:t>int</a:t>
            </a:r>
            <a:r>
              <a:rPr lang="he-IL" sz="2000" dirty="0" smtClean="0">
                <a:latin typeface="Arial" pitchFamily="34" charset="0"/>
                <a:cs typeface="Arial" pitchFamily="34" charset="0"/>
              </a:rPr>
              <a:t> בגודל </a:t>
            </a:r>
            <a:r>
              <a:rPr lang="en-US" sz="2000" dirty="0" smtClean="0">
                <a:latin typeface="Arial" pitchFamily="34" charset="0"/>
                <a:cs typeface="Arial" pitchFamily="34" charset="0"/>
              </a:rPr>
              <a:t>n</a:t>
            </a:r>
            <a:r>
              <a:rPr lang="he-IL" sz="2000" dirty="0" smtClean="0">
                <a:latin typeface="Arial" pitchFamily="34" charset="0"/>
                <a:cs typeface="Arial" pitchFamily="34" charset="0"/>
              </a:rPr>
              <a:t>.</a:t>
            </a:r>
          </a:p>
          <a:p>
            <a:pPr marL="457200" indent="-457200" algn="r" rtl="1" eaLnBrk="1" hangingPunct="1">
              <a:lnSpc>
                <a:spcPct val="90000"/>
              </a:lnSpc>
              <a:buFontTx/>
              <a:buAutoNum type="arabicPeriod"/>
            </a:pPr>
            <a:r>
              <a:rPr lang="he-IL" sz="2000" dirty="0" smtClean="0">
                <a:latin typeface="Arial" pitchFamily="34" charset="0"/>
                <a:cs typeface="Arial" pitchFamily="34" charset="0"/>
              </a:rPr>
              <a:t>הדרך הטבעית להקטין את הבעיה היא להקטין את גודל המערך באיבר אחד.</a:t>
            </a:r>
          </a:p>
          <a:p>
            <a:pPr marL="457200" indent="-457200" algn="r" rtl="1" eaLnBrk="1" hangingPunct="1">
              <a:lnSpc>
                <a:spcPct val="90000"/>
              </a:lnSpc>
              <a:buFontTx/>
              <a:buAutoNum type="arabicPeriod"/>
            </a:pPr>
            <a:r>
              <a:rPr lang="he-IL" sz="2000" dirty="0" smtClean="0">
                <a:latin typeface="Arial" pitchFamily="34" charset="0"/>
                <a:cs typeface="Arial" pitchFamily="34" charset="0"/>
              </a:rPr>
              <a:t>נניח שאנחנו יודעים למצוא את המינימום במערך בגודל </a:t>
            </a:r>
            <a:r>
              <a:rPr lang="en-US" sz="2000" dirty="0" smtClean="0">
                <a:latin typeface="Arial" pitchFamily="34" charset="0"/>
                <a:cs typeface="Arial" pitchFamily="34" charset="0"/>
              </a:rPr>
              <a:t>n-1</a:t>
            </a:r>
            <a:r>
              <a:rPr lang="he-IL" sz="2000" dirty="0" smtClean="0">
                <a:latin typeface="Arial" pitchFamily="34" charset="0"/>
                <a:cs typeface="Arial" pitchFamily="34" charset="0"/>
              </a:rPr>
              <a:t>.</a:t>
            </a:r>
          </a:p>
          <a:p>
            <a:pPr marL="457200" indent="-457200" algn="r" rtl="1" eaLnBrk="1" hangingPunct="1">
              <a:lnSpc>
                <a:spcPct val="90000"/>
              </a:lnSpc>
              <a:buFontTx/>
              <a:buAutoNum type="arabicPeriod"/>
            </a:pPr>
            <a:r>
              <a:rPr lang="he-IL" sz="2000" u="sng" dirty="0" smtClean="0">
                <a:latin typeface="Arial" pitchFamily="34" charset="0"/>
                <a:cs typeface="Arial" pitchFamily="34" charset="0"/>
              </a:rPr>
              <a:t>צעד</a:t>
            </a:r>
            <a:r>
              <a:rPr lang="he-IL" sz="2000" dirty="0" smtClean="0">
                <a:latin typeface="Arial" pitchFamily="34" charset="0"/>
                <a:cs typeface="Arial" pitchFamily="34" charset="0"/>
              </a:rPr>
              <a:t>: נמצא מינימום של תת מערך בלי האיבר הראשון:</a:t>
            </a:r>
          </a:p>
          <a:p>
            <a:pPr marL="457200" indent="-457200" algn="r" rtl="1" eaLnBrk="1" hangingPunct="1">
              <a:lnSpc>
                <a:spcPct val="90000"/>
              </a:lnSpc>
              <a:buFontTx/>
              <a:buNone/>
            </a:pPr>
            <a:r>
              <a:rPr lang="he-IL" sz="2000" dirty="0" smtClean="0">
                <a:latin typeface="Arial" pitchFamily="34" charset="0"/>
                <a:cs typeface="Arial" pitchFamily="34" charset="0"/>
              </a:rPr>
              <a:t>לדוגמה (</a:t>
            </a:r>
            <a:r>
              <a:rPr lang="en-US" sz="2000" dirty="0" smtClean="0">
                <a:latin typeface="Arial" pitchFamily="34" charset="0"/>
                <a:cs typeface="Arial" pitchFamily="34" charset="0"/>
              </a:rPr>
              <a:t>n==5</a:t>
            </a:r>
            <a:r>
              <a:rPr lang="he-IL" sz="2000" dirty="0" smtClean="0">
                <a:latin typeface="Arial" pitchFamily="34" charset="0"/>
                <a:cs typeface="Arial" pitchFamily="34" charset="0"/>
              </a:rPr>
              <a:t>):                                 או</a:t>
            </a:r>
          </a:p>
          <a:p>
            <a:pPr marL="457200" indent="-457200" algn="r" rtl="1" eaLnBrk="1" hangingPunct="1">
              <a:lnSpc>
                <a:spcPct val="90000"/>
              </a:lnSpc>
              <a:buFontTx/>
              <a:buAutoNum type="arabicPeriod"/>
            </a:pPr>
            <a:endParaRPr lang="he-IL" sz="2000" dirty="0" smtClean="0">
              <a:latin typeface="Arial" pitchFamily="34" charset="0"/>
              <a:cs typeface="Arial" pitchFamily="34" charset="0"/>
            </a:endParaRPr>
          </a:p>
          <a:p>
            <a:pPr marL="876300" lvl="1" indent="-419100" algn="r" rtl="1" eaLnBrk="1" hangingPunct="1">
              <a:lnSpc>
                <a:spcPct val="90000"/>
              </a:lnSpc>
            </a:pPr>
            <a:r>
              <a:rPr lang="he-IL" sz="2000" dirty="0" smtClean="0">
                <a:latin typeface="Arial" pitchFamily="34" charset="0"/>
                <a:cs typeface="Arial" pitchFamily="34" charset="0"/>
              </a:rPr>
              <a:t>אם האיבר הראשון של המערך (בגודל </a:t>
            </a:r>
            <a:r>
              <a:rPr lang="en-US" sz="2000" dirty="0" smtClean="0">
                <a:latin typeface="Arial" pitchFamily="34" charset="0"/>
                <a:cs typeface="Arial" pitchFamily="34" charset="0"/>
              </a:rPr>
              <a:t>n</a:t>
            </a:r>
            <a:r>
              <a:rPr lang="he-IL" sz="2000" dirty="0" smtClean="0">
                <a:latin typeface="Arial" pitchFamily="34" charset="0"/>
                <a:cs typeface="Arial" pitchFamily="34" charset="0"/>
              </a:rPr>
              <a:t>) קטן מהמינימום שמצאנו, אז האיבר הראשון הוא האיבר הקטן ביותר במערך.</a:t>
            </a:r>
          </a:p>
          <a:p>
            <a:pPr marL="876300" lvl="1" indent="-419100" algn="r" rtl="1" eaLnBrk="1" hangingPunct="1">
              <a:lnSpc>
                <a:spcPct val="90000"/>
              </a:lnSpc>
            </a:pPr>
            <a:endParaRPr lang="he-IL" sz="2000" dirty="0" smtClean="0">
              <a:latin typeface="Arial" pitchFamily="34" charset="0"/>
              <a:cs typeface="Arial" pitchFamily="34" charset="0"/>
            </a:endParaRPr>
          </a:p>
          <a:p>
            <a:pPr marL="876300" lvl="1" indent="-419100" algn="r" rtl="1" eaLnBrk="1" hangingPunct="1">
              <a:lnSpc>
                <a:spcPct val="90000"/>
              </a:lnSpc>
            </a:pPr>
            <a:endParaRPr lang="he-IL" sz="2000" dirty="0" smtClean="0">
              <a:latin typeface="Arial" pitchFamily="34" charset="0"/>
              <a:cs typeface="Arial" pitchFamily="34" charset="0"/>
            </a:endParaRPr>
          </a:p>
          <a:p>
            <a:pPr marL="876300" lvl="1" indent="-419100" algn="r" rtl="1" eaLnBrk="1" hangingPunct="1">
              <a:lnSpc>
                <a:spcPct val="90000"/>
              </a:lnSpc>
            </a:pPr>
            <a:r>
              <a:rPr lang="he-IL" sz="2000" dirty="0" smtClean="0">
                <a:latin typeface="Arial" pitchFamily="34" charset="0"/>
                <a:cs typeface="Arial" pitchFamily="34" charset="0"/>
              </a:rPr>
              <a:t>אחרת, האיבר הקטן ביותר במערך הוא המינימום שמצאנו.</a:t>
            </a:r>
          </a:p>
          <a:p>
            <a:pPr marL="876300" lvl="1" indent="-419100" algn="r" rtl="1" eaLnBrk="1" hangingPunct="1">
              <a:lnSpc>
                <a:spcPct val="90000"/>
              </a:lnSpc>
            </a:pPr>
            <a:endParaRPr lang="he-IL" sz="2000" dirty="0" smtClean="0">
              <a:latin typeface="Arial" pitchFamily="34" charset="0"/>
              <a:cs typeface="Arial" pitchFamily="34" charset="0"/>
            </a:endParaRPr>
          </a:p>
          <a:p>
            <a:pPr marL="876300" lvl="1" indent="-419100" algn="r" rtl="1" eaLnBrk="1" hangingPunct="1">
              <a:lnSpc>
                <a:spcPct val="90000"/>
              </a:lnSpc>
            </a:pPr>
            <a:endParaRPr lang="he-IL" sz="2000" dirty="0" smtClean="0">
              <a:latin typeface="Arial" pitchFamily="34" charset="0"/>
              <a:cs typeface="Arial" pitchFamily="34" charset="0"/>
            </a:endParaRPr>
          </a:p>
          <a:p>
            <a:pPr marL="457200" indent="-457200" algn="r" rtl="1" eaLnBrk="1" hangingPunct="1">
              <a:lnSpc>
                <a:spcPct val="90000"/>
              </a:lnSpc>
              <a:buFontTx/>
              <a:buAutoNum type="arabicPeriod" startAt="4"/>
            </a:pPr>
            <a:r>
              <a:rPr lang="he-IL" sz="2000" u="sng" dirty="0" smtClean="0">
                <a:latin typeface="Arial" pitchFamily="34" charset="0"/>
                <a:cs typeface="Arial" pitchFamily="34" charset="0"/>
              </a:rPr>
              <a:t>תנאי עצירה</a:t>
            </a:r>
            <a:r>
              <a:rPr lang="he-IL" sz="2000" dirty="0" smtClean="0">
                <a:latin typeface="Arial" pitchFamily="34" charset="0"/>
                <a:cs typeface="Arial" pitchFamily="34" charset="0"/>
              </a:rPr>
              <a:t>: עבור מערך בגודל 1, האיבר היחיד הינו גם האיבר הקטן ביותר במערך.</a:t>
            </a:r>
          </a:p>
          <a:p>
            <a:pPr marL="457200" indent="-457200" algn="r" rtl="1" eaLnBrk="1" hangingPunct="1">
              <a:lnSpc>
                <a:spcPct val="90000"/>
              </a:lnSpc>
            </a:pPr>
            <a:endParaRPr lang="he-IL" sz="2000" dirty="0" smtClean="0">
              <a:latin typeface="Arial" pitchFamily="34" charset="0"/>
              <a:cs typeface="Arial" pitchFamily="34" charset="0"/>
            </a:endParaRPr>
          </a:p>
        </p:txBody>
      </p:sp>
      <p:graphicFrame>
        <p:nvGraphicFramePr>
          <p:cNvPr id="776330" name="Group 138"/>
          <p:cNvGraphicFramePr>
            <a:graphicFrameLocks noGrp="1"/>
          </p:cNvGraphicFramePr>
          <p:nvPr>
            <p:extLst>
              <p:ext uri="{D42A27DB-BD31-4B8C-83A1-F6EECF244321}">
                <p14:modId xmlns:p14="http://schemas.microsoft.com/office/powerpoint/2010/main" val="4290870824"/>
              </p:ext>
            </p:extLst>
          </p:nvPr>
        </p:nvGraphicFramePr>
        <p:xfrm>
          <a:off x="5334000" y="2944837"/>
          <a:ext cx="1752600" cy="335280"/>
        </p:xfrm>
        <a:graphic>
          <a:graphicData uri="http://schemas.openxmlformats.org/drawingml/2006/table">
            <a:tbl>
              <a:tblPr/>
              <a:tblGrid>
                <a:gridCol w="350838">
                  <a:extLst>
                    <a:ext uri="{9D8B030D-6E8A-4147-A177-3AD203B41FA5}">
                      <a16:colId xmlns="" xmlns:a16="http://schemas.microsoft.com/office/drawing/2014/main" val="20000"/>
                    </a:ext>
                  </a:extLst>
                </a:gridCol>
                <a:gridCol w="350837">
                  <a:extLst>
                    <a:ext uri="{9D8B030D-6E8A-4147-A177-3AD203B41FA5}">
                      <a16:colId xmlns="" xmlns:a16="http://schemas.microsoft.com/office/drawing/2014/main" val="20001"/>
                    </a:ext>
                  </a:extLst>
                </a:gridCol>
                <a:gridCol w="349250">
                  <a:extLst>
                    <a:ext uri="{9D8B030D-6E8A-4147-A177-3AD203B41FA5}">
                      <a16:colId xmlns="" xmlns:a16="http://schemas.microsoft.com/office/drawing/2014/main" val="20002"/>
                    </a:ext>
                  </a:extLst>
                </a:gridCol>
                <a:gridCol w="350838">
                  <a:extLst>
                    <a:ext uri="{9D8B030D-6E8A-4147-A177-3AD203B41FA5}">
                      <a16:colId xmlns="" xmlns:a16="http://schemas.microsoft.com/office/drawing/2014/main" val="20003"/>
                    </a:ext>
                  </a:extLst>
                </a:gridCol>
                <a:gridCol w="350837">
                  <a:extLst>
                    <a:ext uri="{9D8B030D-6E8A-4147-A177-3AD203B41FA5}">
                      <a16:colId xmlns="" xmlns:a16="http://schemas.microsoft.com/office/drawing/2014/main" val="20004"/>
                    </a:ext>
                  </a:extLst>
                </a:gridCol>
              </a:tblGrid>
              <a:tr h="31908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1</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5</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9</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2</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4</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776329" name="Group 137"/>
          <p:cNvGraphicFramePr>
            <a:graphicFrameLocks noGrp="1"/>
          </p:cNvGraphicFramePr>
          <p:nvPr>
            <p:extLst>
              <p:ext uri="{D42A27DB-BD31-4B8C-83A1-F6EECF244321}">
                <p14:modId xmlns:p14="http://schemas.microsoft.com/office/powerpoint/2010/main" val="1192260584"/>
              </p:ext>
            </p:extLst>
          </p:nvPr>
        </p:nvGraphicFramePr>
        <p:xfrm>
          <a:off x="2590800" y="2944837"/>
          <a:ext cx="1752600" cy="335280"/>
        </p:xfrm>
        <a:graphic>
          <a:graphicData uri="http://schemas.openxmlformats.org/drawingml/2006/table">
            <a:tbl>
              <a:tblPr/>
              <a:tblGrid>
                <a:gridCol w="350838">
                  <a:extLst>
                    <a:ext uri="{9D8B030D-6E8A-4147-A177-3AD203B41FA5}">
                      <a16:colId xmlns="" xmlns:a16="http://schemas.microsoft.com/office/drawing/2014/main" val="20000"/>
                    </a:ext>
                  </a:extLst>
                </a:gridCol>
                <a:gridCol w="350837">
                  <a:extLst>
                    <a:ext uri="{9D8B030D-6E8A-4147-A177-3AD203B41FA5}">
                      <a16:colId xmlns="" xmlns:a16="http://schemas.microsoft.com/office/drawing/2014/main" val="20001"/>
                    </a:ext>
                  </a:extLst>
                </a:gridCol>
                <a:gridCol w="349250">
                  <a:extLst>
                    <a:ext uri="{9D8B030D-6E8A-4147-A177-3AD203B41FA5}">
                      <a16:colId xmlns="" xmlns:a16="http://schemas.microsoft.com/office/drawing/2014/main" val="20002"/>
                    </a:ext>
                  </a:extLst>
                </a:gridCol>
                <a:gridCol w="350838">
                  <a:extLst>
                    <a:ext uri="{9D8B030D-6E8A-4147-A177-3AD203B41FA5}">
                      <a16:colId xmlns="" xmlns:a16="http://schemas.microsoft.com/office/drawing/2014/main" val="20003"/>
                    </a:ext>
                  </a:extLst>
                </a:gridCol>
                <a:gridCol w="350837">
                  <a:extLst>
                    <a:ext uri="{9D8B030D-6E8A-4147-A177-3AD203B41FA5}">
                      <a16:colId xmlns="" xmlns:a16="http://schemas.microsoft.com/office/drawing/2014/main" val="20004"/>
                    </a:ext>
                  </a:extLst>
                </a:gridCol>
              </a:tblGrid>
              <a:tr h="3048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6</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7</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3</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2</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9</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776339" name="Group 147"/>
          <p:cNvGraphicFramePr>
            <a:graphicFrameLocks noGrp="1"/>
          </p:cNvGraphicFramePr>
          <p:nvPr>
            <p:extLst>
              <p:ext uri="{D42A27DB-BD31-4B8C-83A1-F6EECF244321}">
                <p14:modId xmlns:p14="http://schemas.microsoft.com/office/powerpoint/2010/main" val="2729433314"/>
              </p:ext>
            </p:extLst>
          </p:nvPr>
        </p:nvGraphicFramePr>
        <p:xfrm>
          <a:off x="2590800" y="5276875"/>
          <a:ext cx="1752600" cy="335280"/>
        </p:xfrm>
        <a:graphic>
          <a:graphicData uri="http://schemas.openxmlformats.org/drawingml/2006/table">
            <a:tbl>
              <a:tblPr/>
              <a:tblGrid>
                <a:gridCol w="350838">
                  <a:extLst>
                    <a:ext uri="{9D8B030D-6E8A-4147-A177-3AD203B41FA5}">
                      <a16:colId xmlns="" xmlns:a16="http://schemas.microsoft.com/office/drawing/2014/main" val="20000"/>
                    </a:ext>
                  </a:extLst>
                </a:gridCol>
                <a:gridCol w="350837">
                  <a:extLst>
                    <a:ext uri="{9D8B030D-6E8A-4147-A177-3AD203B41FA5}">
                      <a16:colId xmlns="" xmlns:a16="http://schemas.microsoft.com/office/drawing/2014/main" val="20001"/>
                    </a:ext>
                  </a:extLst>
                </a:gridCol>
                <a:gridCol w="349250">
                  <a:extLst>
                    <a:ext uri="{9D8B030D-6E8A-4147-A177-3AD203B41FA5}">
                      <a16:colId xmlns="" xmlns:a16="http://schemas.microsoft.com/office/drawing/2014/main" val="20002"/>
                    </a:ext>
                  </a:extLst>
                </a:gridCol>
                <a:gridCol w="350838">
                  <a:extLst>
                    <a:ext uri="{9D8B030D-6E8A-4147-A177-3AD203B41FA5}">
                      <a16:colId xmlns="" xmlns:a16="http://schemas.microsoft.com/office/drawing/2014/main" val="20003"/>
                    </a:ext>
                  </a:extLst>
                </a:gridCol>
                <a:gridCol w="350837">
                  <a:extLst>
                    <a:ext uri="{9D8B030D-6E8A-4147-A177-3AD203B41FA5}">
                      <a16:colId xmlns="" xmlns:a16="http://schemas.microsoft.com/office/drawing/2014/main" val="20004"/>
                    </a:ext>
                  </a:extLst>
                </a:gridCol>
              </a:tblGrid>
              <a:tr h="304800">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6</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D6D"/>
                    </a:solid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7</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3</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2</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9</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776338" name="Group 146"/>
          <p:cNvGraphicFramePr>
            <a:graphicFrameLocks noGrp="1"/>
          </p:cNvGraphicFramePr>
          <p:nvPr>
            <p:extLst>
              <p:ext uri="{D42A27DB-BD31-4B8C-83A1-F6EECF244321}">
                <p14:modId xmlns:p14="http://schemas.microsoft.com/office/powerpoint/2010/main" val="2949279605"/>
              </p:ext>
            </p:extLst>
          </p:nvPr>
        </p:nvGraphicFramePr>
        <p:xfrm>
          <a:off x="5334000" y="4286275"/>
          <a:ext cx="1752600" cy="335280"/>
        </p:xfrm>
        <a:graphic>
          <a:graphicData uri="http://schemas.openxmlformats.org/drawingml/2006/table">
            <a:tbl>
              <a:tblPr/>
              <a:tblGrid>
                <a:gridCol w="350838">
                  <a:extLst>
                    <a:ext uri="{9D8B030D-6E8A-4147-A177-3AD203B41FA5}">
                      <a16:colId xmlns="" xmlns:a16="http://schemas.microsoft.com/office/drawing/2014/main" val="20000"/>
                    </a:ext>
                  </a:extLst>
                </a:gridCol>
                <a:gridCol w="350837">
                  <a:extLst>
                    <a:ext uri="{9D8B030D-6E8A-4147-A177-3AD203B41FA5}">
                      <a16:colId xmlns="" xmlns:a16="http://schemas.microsoft.com/office/drawing/2014/main" val="20001"/>
                    </a:ext>
                  </a:extLst>
                </a:gridCol>
                <a:gridCol w="349250">
                  <a:extLst>
                    <a:ext uri="{9D8B030D-6E8A-4147-A177-3AD203B41FA5}">
                      <a16:colId xmlns="" xmlns:a16="http://schemas.microsoft.com/office/drawing/2014/main" val="20002"/>
                    </a:ext>
                  </a:extLst>
                </a:gridCol>
                <a:gridCol w="350838">
                  <a:extLst>
                    <a:ext uri="{9D8B030D-6E8A-4147-A177-3AD203B41FA5}">
                      <a16:colId xmlns="" xmlns:a16="http://schemas.microsoft.com/office/drawing/2014/main" val="20003"/>
                    </a:ext>
                  </a:extLst>
                </a:gridCol>
                <a:gridCol w="350837">
                  <a:extLst>
                    <a:ext uri="{9D8B030D-6E8A-4147-A177-3AD203B41FA5}">
                      <a16:colId xmlns="" xmlns:a16="http://schemas.microsoft.com/office/drawing/2014/main" val="20004"/>
                    </a:ext>
                  </a:extLst>
                </a:gridCol>
              </a:tblGrid>
              <a:tr h="3048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1</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D6D"/>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4</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9</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2</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4</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 xmlns:a16="http://schemas.microsoft.com/office/drawing/2014/main" val="10000"/>
                  </a:ext>
                </a:extLst>
              </a:tr>
            </a:tbl>
          </a:graphicData>
        </a:graphic>
      </p:graphicFrame>
      <p:sp>
        <p:nvSpPr>
          <p:cNvPr id="13375" name="AutoShape 131"/>
          <p:cNvSpPr>
            <a:spLocks/>
          </p:cNvSpPr>
          <p:nvPr/>
        </p:nvSpPr>
        <p:spPr bwMode="auto">
          <a:xfrm rot="5400000">
            <a:off x="3581400" y="2716237"/>
            <a:ext cx="152400" cy="1371600"/>
          </a:xfrm>
          <a:prstGeom prst="rightBrace">
            <a:avLst>
              <a:gd name="adj1" fmla="val 75000"/>
              <a:gd name="adj2" fmla="val 50000"/>
            </a:avLst>
          </a:prstGeom>
          <a:noFill/>
          <a:ln w="9525">
            <a:solidFill>
              <a:schemeClr val="tx1"/>
            </a:solidFill>
            <a:round/>
            <a:headEnd/>
            <a:tailEnd/>
          </a:ln>
        </p:spPr>
        <p:txBody>
          <a:bodyPr rot="10800000" vert="eaVert" wrap="none" anchor="ctr"/>
          <a:lstStyle/>
          <a:p>
            <a:pPr algn="ctr"/>
            <a:endParaRPr lang="en-US" b="1" dirty="0">
              <a:solidFill>
                <a:srgbClr val="FF0000"/>
              </a:solidFill>
            </a:endParaRPr>
          </a:p>
          <a:p>
            <a:pPr algn="ctr"/>
            <a:r>
              <a:rPr lang="en-US" b="1" dirty="0">
                <a:solidFill>
                  <a:srgbClr val="FF0000"/>
                </a:solidFill>
              </a:rPr>
              <a:t>min=2</a:t>
            </a:r>
          </a:p>
        </p:txBody>
      </p:sp>
      <p:sp>
        <p:nvSpPr>
          <p:cNvPr id="13376" name="AutoShape 132"/>
          <p:cNvSpPr>
            <a:spLocks/>
          </p:cNvSpPr>
          <p:nvPr/>
        </p:nvSpPr>
        <p:spPr bwMode="auto">
          <a:xfrm rot="5400000">
            <a:off x="6324600" y="2716237"/>
            <a:ext cx="152400" cy="1371600"/>
          </a:xfrm>
          <a:prstGeom prst="rightBrace">
            <a:avLst>
              <a:gd name="adj1" fmla="val 75000"/>
              <a:gd name="adj2" fmla="val 50000"/>
            </a:avLst>
          </a:prstGeom>
          <a:noFill/>
          <a:ln w="9525">
            <a:solidFill>
              <a:schemeClr val="tx1"/>
            </a:solidFill>
            <a:round/>
            <a:headEnd/>
            <a:tailEnd/>
          </a:ln>
        </p:spPr>
        <p:txBody>
          <a:bodyPr rot="10800000" vert="eaVert" wrap="none" anchor="ctr"/>
          <a:lstStyle/>
          <a:p>
            <a:pPr algn="ctr"/>
            <a:endParaRPr lang="en-US" b="1" dirty="0">
              <a:solidFill>
                <a:srgbClr val="FF0000"/>
              </a:solidFill>
            </a:endParaRPr>
          </a:p>
          <a:p>
            <a:pPr algn="ctr"/>
            <a:r>
              <a:rPr lang="en-US" b="1" dirty="0">
                <a:solidFill>
                  <a:srgbClr val="FF0000"/>
                </a:solidFill>
              </a:rPr>
              <a:t>min=2</a:t>
            </a:r>
          </a:p>
        </p:txBody>
      </p:sp>
      <p:sp>
        <p:nvSpPr>
          <p:cNvPr id="13377" name="Text Box 142"/>
          <p:cNvSpPr txBox="1">
            <a:spLocks noChangeArrowheads="1"/>
          </p:cNvSpPr>
          <p:nvPr/>
        </p:nvSpPr>
        <p:spPr bwMode="auto">
          <a:xfrm>
            <a:off x="3352800" y="4254525"/>
            <a:ext cx="1828800" cy="366712"/>
          </a:xfrm>
          <a:prstGeom prst="rect">
            <a:avLst/>
          </a:prstGeom>
          <a:noFill/>
          <a:ln w="9525">
            <a:noFill/>
            <a:miter lim="800000"/>
            <a:headEnd/>
            <a:tailEnd/>
          </a:ln>
        </p:spPr>
        <p:txBody>
          <a:bodyPr>
            <a:spAutoFit/>
          </a:bodyPr>
          <a:lstStyle/>
          <a:p>
            <a:pPr algn="r">
              <a:spcBef>
                <a:spcPct val="50000"/>
              </a:spcBef>
            </a:pPr>
            <a:r>
              <a:rPr lang="en-US" b="1" dirty="0" smtClean="0">
                <a:solidFill>
                  <a:srgbClr val="FF0000"/>
                </a:solidFill>
              </a:rPr>
              <a:t>min=1  </a:t>
            </a:r>
            <a:r>
              <a:rPr lang="en-US" b="1" dirty="0" smtClean="0">
                <a:solidFill>
                  <a:srgbClr val="FF0000"/>
                </a:solidFill>
                <a:sym typeface="Wingdings" pitchFamily="2" charset="2"/>
              </a:rPr>
              <a:t></a:t>
            </a:r>
            <a:r>
              <a:rPr lang="en-US" b="1" dirty="0" smtClean="0">
                <a:solidFill>
                  <a:srgbClr val="FF0000"/>
                </a:solidFill>
              </a:rPr>
              <a:t> </a:t>
            </a:r>
            <a:r>
              <a:rPr lang="en-US" b="1" dirty="0">
                <a:solidFill>
                  <a:srgbClr val="FF0000"/>
                </a:solidFill>
              </a:rPr>
              <a:t>1&lt;2</a:t>
            </a:r>
          </a:p>
        </p:txBody>
      </p:sp>
      <p:sp>
        <p:nvSpPr>
          <p:cNvPr id="13378" name="AutoShape 143"/>
          <p:cNvSpPr>
            <a:spLocks/>
          </p:cNvSpPr>
          <p:nvPr/>
        </p:nvSpPr>
        <p:spPr bwMode="auto">
          <a:xfrm rot="5400000">
            <a:off x="6324600" y="4011637"/>
            <a:ext cx="152400" cy="1371600"/>
          </a:xfrm>
          <a:prstGeom prst="rightBrace">
            <a:avLst>
              <a:gd name="adj1" fmla="val 75000"/>
              <a:gd name="adj2" fmla="val 50000"/>
            </a:avLst>
          </a:prstGeom>
          <a:noFill/>
          <a:ln w="9525">
            <a:solidFill>
              <a:schemeClr val="tx1"/>
            </a:solidFill>
            <a:round/>
            <a:headEnd/>
            <a:tailEnd/>
          </a:ln>
        </p:spPr>
        <p:txBody>
          <a:bodyPr rot="10800000" vert="eaVert" wrap="none" anchor="ctr"/>
          <a:lstStyle/>
          <a:p>
            <a:pPr algn="ctr"/>
            <a:endParaRPr lang="en-US" b="1" dirty="0">
              <a:solidFill>
                <a:srgbClr val="FF0000"/>
              </a:solidFill>
            </a:endParaRPr>
          </a:p>
          <a:p>
            <a:pPr algn="ctr"/>
            <a:r>
              <a:rPr lang="en-US" b="1" dirty="0">
                <a:solidFill>
                  <a:srgbClr val="FF0000"/>
                </a:solidFill>
              </a:rPr>
              <a:t>min=2</a:t>
            </a:r>
          </a:p>
        </p:txBody>
      </p:sp>
      <p:sp>
        <p:nvSpPr>
          <p:cNvPr id="13379" name="AutoShape 144"/>
          <p:cNvSpPr>
            <a:spLocks/>
          </p:cNvSpPr>
          <p:nvPr/>
        </p:nvSpPr>
        <p:spPr bwMode="auto">
          <a:xfrm rot="5400000">
            <a:off x="3581400" y="5002237"/>
            <a:ext cx="152400" cy="1371600"/>
          </a:xfrm>
          <a:prstGeom prst="rightBrace">
            <a:avLst>
              <a:gd name="adj1" fmla="val 75000"/>
              <a:gd name="adj2" fmla="val 50000"/>
            </a:avLst>
          </a:prstGeom>
          <a:noFill/>
          <a:ln w="9525">
            <a:solidFill>
              <a:schemeClr val="tx1"/>
            </a:solidFill>
            <a:round/>
            <a:headEnd/>
            <a:tailEnd/>
          </a:ln>
        </p:spPr>
        <p:txBody>
          <a:bodyPr rot="10800000" vert="eaVert" wrap="none" anchor="ctr"/>
          <a:lstStyle/>
          <a:p>
            <a:pPr algn="ctr"/>
            <a:endParaRPr lang="en-US" dirty="0"/>
          </a:p>
          <a:p>
            <a:pPr algn="ctr"/>
            <a:r>
              <a:rPr lang="en-US" b="1" dirty="0">
                <a:solidFill>
                  <a:srgbClr val="FF0000"/>
                </a:solidFill>
              </a:rPr>
              <a:t>min=2</a:t>
            </a:r>
          </a:p>
        </p:txBody>
      </p:sp>
      <p:sp>
        <p:nvSpPr>
          <p:cNvPr id="13380" name="Text Box 145"/>
          <p:cNvSpPr txBox="1">
            <a:spLocks noChangeArrowheads="1"/>
          </p:cNvSpPr>
          <p:nvPr/>
        </p:nvSpPr>
        <p:spPr bwMode="auto">
          <a:xfrm>
            <a:off x="609600" y="5245125"/>
            <a:ext cx="1828800" cy="366712"/>
          </a:xfrm>
          <a:prstGeom prst="rect">
            <a:avLst/>
          </a:prstGeom>
          <a:noFill/>
          <a:ln w="9525">
            <a:noFill/>
            <a:miter lim="800000"/>
            <a:headEnd/>
            <a:tailEnd/>
          </a:ln>
        </p:spPr>
        <p:txBody>
          <a:bodyPr>
            <a:spAutoFit/>
          </a:bodyPr>
          <a:lstStyle/>
          <a:p>
            <a:pPr algn="r">
              <a:spcBef>
                <a:spcPct val="50000"/>
              </a:spcBef>
            </a:pPr>
            <a:r>
              <a:rPr lang="en-US" b="1" dirty="0">
                <a:solidFill>
                  <a:srgbClr val="FF0000"/>
                </a:solidFill>
              </a:rPr>
              <a:t>min=2  </a:t>
            </a:r>
            <a:r>
              <a:rPr lang="en-US" b="1" dirty="0" smtClean="0">
                <a:solidFill>
                  <a:srgbClr val="FF0000"/>
                </a:solidFill>
                <a:sym typeface="Wingdings" pitchFamily="2" charset="2"/>
              </a:rPr>
              <a:t></a:t>
            </a:r>
            <a:r>
              <a:rPr lang="en-US" b="1" dirty="0" smtClean="0">
                <a:solidFill>
                  <a:srgbClr val="FF0000"/>
                </a:solidFill>
              </a:rPr>
              <a:t>  </a:t>
            </a:r>
            <a:r>
              <a:rPr lang="en-US" b="1" dirty="0">
                <a:solidFill>
                  <a:srgbClr val="FF0000"/>
                </a:solidFill>
              </a:rPr>
              <a:t>6&gt;2</a:t>
            </a:r>
          </a:p>
        </p:txBody>
      </p:sp>
      <p:graphicFrame>
        <p:nvGraphicFramePr>
          <p:cNvPr id="776365" name="Group 173"/>
          <p:cNvGraphicFramePr>
            <a:graphicFrameLocks noGrp="1"/>
          </p:cNvGraphicFramePr>
          <p:nvPr>
            <p:extLst>
              <p:ext uri="{D42A27DB-BD31-4B8C-83A1-F6EECF244321}">
                <p14:modId xmlns:p14="http://schemas.microsoft.com/office/powerpoint/2010/main" val="2489624335"/>
              </p:ext>
            </p:extLst>
          </p:nvPr>
        </p:nvGraphicFramePr>
        <p:xfrm>
          <a:off x="6781800" y="6191275"/>
          <a:ext cx="304800" cy="335280"/>
        </p:xfrm>
        <a:graphic>
          <a:graphicData uri="http://schemas.openxmlformats.org/drawingml/2006/table">
            <a:tbl>
              <a:tblPr/>
              <a:tblGrid>
                <a:gridCol w="304800">
                  <a:extLst>
                    <a:ext uri="{9D8B030D-6E8A-4147-A177-3AD203B41FA5}">
                      <a16:colId xmlns="" xmlns:a16="http://schemas.microsoft.com/office/drawing/2014/main" val="20000"/>
                    </a:ext>
                  </a:extLst>
                </a:gridCol>
              </a:tblGrid>
              <a:tr h="2286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 xmlns:a16="http://schemas.microsoft.com/office/drawing/2014/main" val="10000"/>
                  </a:ext>
                </a:extLst>
              </a:tr>
            </a:tbl>
          </a:graphicData>
        </a:graphic>
      </p:graphicFrame>
      <p:sp>
        <p:nvSpPr>
          <p:cNvPr id="13387" name="Text Box 174"/>
          <p:cNvSpPr txBox="1">
            <a:spLocks noChangeArrowheads="1"/>
          </p:cNvSpPr>
          <p:nvPr/>
        </p:nvSpPr>
        <p:spPr bwMode="auto">
          <a:xfrm>
            <a:off x="5652120" y="6159525"/>
            <a:ext cx="1053480" cy="430887"/>
          </a:xfrm>
          <a:prstGeom prst="rect">
            <a:avLst/>
          </a:prstGeom>
          <a:noFill/>
          <a:ln w="9525">
            <a:noFill/>
            <a:miter lim="800000"/>
            <a:headEnd/>
            <a:tailEnd/>
          </a:ln>
        </p:spPr>
        <p:txBody>
          <a:bodyPr wrap="square">
            <a:spAutoFit/>
          </a:bodyPr>
          <a:lstStyle/>
          <a:p>
            <a:pPr algn="r">
              <a:spcBef>
                <a:spcPct val="50000"/>
              </a:spcBef>
            </a:pPr>
            <a:r>
              <a:rPr lang="en-US" b="1" dirty="0">
                <a:solidFill>
                  <a:srgbClr val="FF0000"/>
                </a:solidFill>
              </a:rPr>
              <a:t>min=4</a:t>
            </a:r>
          </a:p>
        </p:txBody>
      </p:sp>
      <p:graphicFrame>
        <p:nvGraphicFramePr>
          <p:cNvPr id="776376" name="Group 184"/>
          <p:cNvGraphicFramePr>
            <a:graphicFrameLocks noGrp="1"/>
          </p:cNvGraphicFramePr>
          <p:nvPr>
            <p:extLst>
              <p:ext uri="{D42A27DB-BD31-4B8C-83A1-F6EECF244321}">
                <p14:modId xmlns:p14="http://schemas.microsoft.com/office/powerpoint/2010/main" val="2530656644"/>
              </p:ext>
            </p:extLst>
          </p:nvPr>
        </p:nvGraphicFramePr>
        <p:xfrm>
          <a:off x="4038600" y="6191275"/>
          <a:ext cx="304800" cy="335280"/>
        </p:xfrm>
        <a:graphic>
          <a:graphicData uri="http://schemas.openxmlformats.org/drawingml/2006/table">
            <a:tbl>
              <a:tblPr/>
              <a:tblGrid>
                <a:gridCol w="304800">
                  <a:extLst>
                    <a:ext uri="{9D8B030D-6E8A-4147-A177-3AD203B41FA5}">
                      <a16:colId xmlns="" xmlns:a16="http://schemas.microsoft.com/office/drawing/2014/main" val="20000"/>
                    </a:ext>
                  </a:extLst>
                </a:gridCol>
              </a:tblGrid>
              <a:tr h="2032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 xmlns:a16="http://schemas.microsoft.com/office/drawing/2014/main" val="10000"/>
                  </a:ext>
                </a:extLst>
              </a:tr>
            </a:tbl>
          </a:graphicData>
        </a:graphic>
      </p:graphicFrame>
      <p:sp>
        <p:nvSpPr>
          <p:cNvPr id="13394" name="Text Box 185"/>
          <p:cNvSpPr txBox="1">
            <a:spLocks noChangeArrowheads="1"/>
          </p:cNvSpPr>
          <p:nvPr/>
        </p:nvSpPr>
        <p:spPr bwMode="auto">
          <a:xfrm>
            <a:off x="2555776" y="6159525"/>
            <a:ext cx="1406624" cy="430887"/>
          </a:xfrm>
          <a:prstGeom prst="rect">
            <a:avLst/>
          </a:prstGeom>
          <a:noFill/>
          <a:ln w="9525">
            <a:noFill/>
            <a:miter lim="800000"/>
            <a:headEnd/>
            <a:tailEnd/>
          </a:ln>
        </p:spPr>
        <p:txBody>
          <a:bodyPr wrap="square">
            <a:spAutoFit/>
          </a:bodyPr>
          <a:lstStyle/>
          <a:p>
            <a:pPr algn="r">
              <a:spcBef>
                <a:spcPct val="50000"/>
              </a:spcBef>
            </a:pPr>
            <a:r>
              <a:rPr lang="en-US" b="1" dirty="0">
                <a:solidFill>
                  <a:srgbClr val="FF0000"/>
                </a:solidFill>
              </a:rPr>
              <a:t>min=9</a:t>
            </a:r>
          </a:p>
        </p:txBody>
      </p:sp>
      <p:sp>
        <p:nvSpPr>
          <p:cNvPr id="2" name="Footer Placeholder 1"/>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Tree>
    <p:extLst>
      <p:ext uri="{BB962C8B-B14F-4D97-AF65-F5344CB8AC3E}">
        <p14:creationId xmlns:p14="http://schemas.microsoft.com/office/powerpoint/2010/main" val="36509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63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63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8">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763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763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18">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318">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63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8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763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build="p"/>
      <p:bldP spid="13375" grpId="0" animBg="1"/>
      <p:bldP spid="13376" grpId="0" animBg="1"/>
      <p:bldP spid="13377" grpId="0"/>
      <p:bldP spid="13378" grpId="0" animBg="1"/>
      <p:bldP spid="13379" grpId="0" animBg="1"/>
      <p:bldP spid="13380" grpId="0"/>
      <p:bldP spid="13387" grpId="0"/>
      <p:bldP spid="133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p:spPr>
        <p:txBody>
          <a:bodyPr/>
          <a:lstStyle/>
          <a:p>
            <a:pPr algn="l" rtl="0"/>
            <a:fld id="{C2BC6435-BD1F-408F-88D4-64E9E06B0113}" type="slidenum">
              <a:rPr lang="ar-SA" smtClean="0"/>
              <a:pPr algn="l" rtl="0"/>
              <a:t>29</a:t>
            </a:fld>
            <a:endParaRPr lang="en-US" smtClean="0"/>
          </a:p>
        </p:txBody>
      </p:sp>
      <p:sp>
        <p:nvSpPr>
          <p:cNvPr id="14341" name="Rectangle 2"/>
          <p:cNvSpPr>
            <a:spLocks noGrp="1" noChangeArrowheads="1"/>
          </p:cNvSpPr>
          <p:nvPr>
            <p:ph type="title"/>
          </p:nvPr>
        </p:nvSpPr>
        <p:spPr>
          <a:noFill/>
          <a:ln w="9525">
            <a:noFill/>
            <a:miter lim="800000"/>
            <a:headEnd/>
            <a:tailEnd/>
          </a:ln>
          <a:effectLst/>
        </p:spPr>
        <p:txBody>
          <a:bodyPr vert="horz" wrap="square" lIns="91440" tIns="45720" rIns="91440" bIns="45720" numCol="1" anchor="ctr" anchorCtr="0" compatLnSpc="1">
            <a:prstTxWarp prst="textNoShape">
              <a:avLst/>
            </a:prstTxWarp>
          </a:bodyPr>
          <a:lstStyle/>
          <a:p>
            <a:pPr algn="r" eaLnBrk="1" hangingPunct="1"/>
            <a:r>
              <a:rPr lang="he-IL" dirty="0" smtClean="0">
                <a:solidFill>
                  <a:schemeClr val="tx2">
                    <a:lumMod val="60000"/>
                    <a:lumOff val="40000"/>
                  </a:schemeClr>
                </a:solidFill>
                <a:latin typeface="Tahoma" pitchFamily="34" charset="0"/>
              </a:rPr>
              <a:t>תרגיל 5- פתרון</a:t>
            </a:r>
            <a:endParaRPr lang="en-US" dirty="0">
              <a:solidFill>
                <a:schemeClr val="tx2">
                  <a:lumMod val="60000"/>
                  <a:lumOff val="40000"/>
                </a:schemeClr>
              </a:solidFill>
              <a:latin typeface="Tahoma" pitchFamily="34" charset="0"/>
            </a:endParaRPr>
          </a:p>
        </p:txBody>
      </p:sp>
      <p:sp>
        <p:nvSpPr>
          <p:cNvPr id="14342" name="Rectangle 3"/>
          <p:cNvSpPr>
            <a:spLocks noGrp="1" noChangeArrowheads="1"/>
          </p:cNvSpPr>
          <p:nvPr>
            <p:ph type="body" idx="1"/>
          </p:nvPr>
        </p:nvSpPr>
        <p:spPr/>
        <p:txBody>
          <a:bodyPr/>
          <a:lstStyle/>
          <a:p>
            <a:pPr algn="l" rtl="0" eaLnBrk="1" hangingPunct="1"/>
            <a:endParaRPr lang="en-US" smtClean="0"/>
          </a:p>
        </p:txBody>
      </p:sp>
      <p:sp>
        <p:nvSpPr>
          <p:cNvPr id="14343" name="Text Box 4"/>
          <p:cNvSpPr txBox="1">
            <a:spLocks noChangeArrowheads="1"/>
          </p:cNvSpPr>
          <p:nvPr/>
        </p:nvSpPr>
        <p:spPr bwMode="auto">
          <a:xfrm>
            <a:off x="609600" y="1562120"/>
            <a:ext cx="8077200" cy="4724400"/>
          </a:xfrm>
          <a:prstGeom prst="rect">
            <a:avLst/>
          </a:prstGeom>
          <a:solidFill>
            <a:schemeClr val="bg2"/>
          </a:solidFill>
          <a:ln>
            <a:solidFill>
              <a:schemeClr val="accent2">
                <a:lumMod val="60000"/>
                <a:lumOff val="40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algn="l" rtl="0">
              <a:lnSpc>
                <a:spcPct val="60000"/>
              </a:lnSpc>
              <a:spcBef>
                <a:spcPct val="50000"/>
              </a:spcBef>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min(</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 </a:t>
            </a:r>
            <a:r>
              <a:rPr lang="en-US" sz="1800" b="1" dirty="0" smtClean="0">
                <a:latin typeface="Courier New" pitchFamily="49" charset="0"/>
                <a:cs typeface="Courier New" pitchFamily="49" charset="0"/>
              </a:rPr>
              <a:t>unsigned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n) {</a:t>
            </a:r>
            <a:endParaRPr lang="en-US" sz="1800" b="1" dirty="0">
              <a:latin typeface="Courier New" pitchFamily="49" charset="0"/>
              <a:cs typeface="Courier New" pitchFamily="49" charset="0"/>
            </a:endParaRPr>
          </a:p>
          <a:p>
            <a:pPr algn="l" rtl="0">
              <a:lnSpc>
                <a:spcPct val="60000"/>
              </a:lnSpc>
              <a:spcBef>
                <a:spcPct val="50000"/>
              </a:spcBef>
            </a:pPr>
            <a:r>
              <a:rPr lang="en-US" sz="1800" b="1" dirty="0">
                <a:latin typeface="Courier New" pitchFamily="49" charset="0"/>
                <a:cs typeface="Courier New" pitchFamily="49" charset="0"/>
              </a:rPr>
              <a:t>  if </a:t>
            </a:r>
            <a:r>
              <a:rPr lang="en-US" sz="1800" b="1" dirty="0" smtClean="0">
                <a:latin typeface="Courier New" pitchFamily="49" charset="0"/>
                <a:cs typeface="Courier New" pitchFamily="49" charset="0"/>
              </a:rPr>
              <a:t>(n == </a:t>
            </a:r>
            <a:r>
              <a:rPr lang="en-US" sz="1800" b="1" dirty="0">
                <a:latin typeface="Courier New" pitchFamily="49" charset="0"/>
                <a:cs typeface="Courier New" pitchFamily="49" charset="0"/>
              </a:rPr>
              <a:t>1) {</a:t>
            </a:r>
          </a:p>
          <a:p>
            <a:pPr algn="l" rtl="0">
              <a:lnSpc>
                <a:spcPct val="60000"/>
              </a:lnSpc>
              <a:spcBef>
                <a:spcPct val="50000"/>
              </a:spcBef>
            </a:pPr>
            <a:r>
              <a:rPr lang="en-US" sz="1800" b="1" dirty="0">
                <a:latin typeface="Courier New" pitchFamily="49" charset="0"/>
                <a:cs typeface="Courier New" pitchFamily="49" charset="0"/>
              </a:rPr>
              <a:t>    return a[0];</a:t>
            </a:r>
          </a:p>
          <a:p>
            <a:pPr algn="l" rtl="0">
              <a:lnSpc>
                <a:spcPct val="60000"/>
              </a:lnSpc>
              <a:spcBef>
                <a:spcPct val="50000"/>
              </a:spcBef>
            </a:pPr>
            <a:r>
              <a:rPr lang="en-US" sz="1800" b="1" dirty="0">
                <a:latin typeface="Courier New" pitchFamily="49" charset="0"/>
                <a:cs typeface="Courier New" pitchFamily="49" charset="0"/>
              </a:rPr>
              <a:t>  }</a:t>
            </a:r>
          </a:p>
          <a:p>
            <a:pPr algn="l" rtl="0">
              <a:lnSpc>
                <a:spcPct val="60000"/>
              </a:lnSpc>
              <a:spcBef>
                <a:spcPct val="50000"/>
              </a:spcBef>
            </a:pPr>
            <a:endParaRPr lang="en-US" sz="1800" b="1" dirty="0">
              <a:latin typeface="Courier New" pitchFamily="49" charset="0"/>
              <a:cs typeface="Courier New" pitchFamily="49" charset="0"/>
            </a:endParaRPr>
          </a:p>
          <a:p>
            <a:pPr algn="l" rtl="0">
              <a:lnSpc>
                <a:spcPct val="60000"/>
              </a:lnSpc>
              <a:spcBef>
                <a:spcPct val="50000"/>
              </a:spcBef>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minRest</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 min(a+1, </a:t>
            </a:r>
            <a:r>
              <a:rPr lang="en-US" sz="1800" b="1" dirty="0" smtClean="0">
                <a:latin typeface="Courier New" pitchFamily="49" charset="0"/>
                <a:cs typeface="Courier New" pitchFamily="49" charset="0"/>
              </a:rPr>
              <a:t>n-1</a:t>
            </a:r>
            <a:r>
              <a:rPr lang="en-US" sz="1800" b="1" dirty="0">
                <a:latin typeface="Courier New" pitchFamily="49" charset="0"/>
                <a:cs typeface="Courier New" pitchFamily="49" charset="0"/>
              </a:rPr>
              <a:t>);</a:t>
            </a:r>
          </a:p>
          <a:p>
            <a:pPr algn="l" rtl="0">
              <a:lnSpc>
                <a:spcPct val="60000"/>
              </a:lnSpc>
              <a:spcBef>
                <a:spcPct val="50000"/>
              </a:spcBef>
            </a:pPr>
            <a:r>
              <a:rPr lang="en-US" sz="1800" b="1" dirty="0">
                <a:latin typeface="Courier New" pitchFamily="49" charset="0"/>
                <a:cs typeface="Courier New" pitchFamily="49" charset="0"/>
              </a:rPr>
              <a:t>  if (a[0] &lt; </a:t>
            </a:r>
            <a:r>
              <a:rPr lang="en-US" sz="1800" b="1" dirty="0" err="1" smtClean="0">
                <a:latin typeface="Courier New" pitchFamily="49" charset="0"/>
                <a:cs typeface="Courier New" pitchFamily="49" charset="0"/>
              </a:rPr>
              <a:t>minRest</a:t>
            </a:r>
            <a:r>
              <a:rPr lang="en-US" sz="1800" b="1" dirty="0">
                <a:latin typeface="Courier New" pitchFamily="49" charset="0"/>
                <a:cs typeface="Courier New" pitchFamily="49" charset="0"/>
              </a:rPr>
              <a:t>) {</a:t>
            </a:r>
          </a:p>
          <a:p>
            <a:pPr algn="l" rtl="0">
              <a:lnSpc>
                <a:spcPct val="60000"/>
              </a:lnSpc>
              <a:spcBef>
                <a:spcPct val="50000"/>
              </a:spcBef>
            </a:pPr>
            <a:r>
              <a:rPr lang="en-US" sz="1800" b="1" dirty="0">
                <a:latin typeface="Courier New" pitchFamily="49" charset="0"/>
                <a:cs typeface="Courier New" pitchFamily="49" charset="0"/>
              </a:rPr>
              <a:t>    return a[0];</a:t>
            </a:r>
          </a:p>
          <a:p>
            <a:pPr algn="l" rtl="0">
              <a:lnSpc>
                <a:spcPct val="60000"/>
              </a:lnSpc>
              <a:spcBef>
                <a:spcPct val="50000"/>
              </a:spcBef>
            </a:pPr>
            <a:r>
              <a:rPr lang="en-US" sz="1800" b="1" dirty="0">
                <a:latin typeface="Courier New" pitchFamily="49" charset="0"/>
                <a:cs typeface="Courier New" pitchFamily="49" charset="0"/>
              </a:rPr>
              <a:t>  }</a:t>
            </a:r>
          </a:p>
          <a:p>
            <a:pPr algn="l" rtl="0">
              <a:lnSpc>
                <a:spcPct val="60000"/>
              </a:lnSpc>
              <a:spcBef>
                <a:spcPct val="50000"/>
              </a:spcBef>
            </a:pPr>
            <a:r>
              <a:rPr lang="en-US" sz="1800" b="1" dirty="0">
                <a:latin typeface="Courier New" pitchFamily="49" charset="0"/>
                <a:cs typeface="Courier New" pitchFamily="49" charset="0"/>
              </a:rPr>
              <a:t>  else {</a:t>
            </a:r>
          </a:p>
          <a:p>
            <a:pPr algn="l" rtl="0">
              <a:lnSpc>
                <a:spcPct val="60000"/>
              </a:lnSpc>
              <a:spcBef>
                <a:spcPct val="50000"/>
              </a:spcBef>
            </a:pPr>
            <a:r>
              <a:rPr lang="en-US" sz="1800" b="1" dirty="0">
                <a:latin typeface="Courier New" pitchFamily="49" charset="0"/>
                <a:cs typeface="Courier New" pitchFamily="49" charset="0"/>
              </a:rPr>
              <a:t>    return </a:t>
            </a:r>
            <a:r>
              <a:rPr lang="en-US" sz="1800" b="1" dirty="0" err="1" smtClean="0">
                <a:latin typeface="Courier New" pitchFamily="49" charset="0"/>
                <a:cs typeface="Courier New" pitchFamily="49" charset="0"/>
              </a:rPr>
              <a:t>minRest</a:t>
            </a:r>
            <a:r>
              <a:rPr lang="en-US" sz="1800" b="1" dirty="0">
                <a:latin typeface="Courier New" pitchFamily="49" charset="0"/>
                <a:cs typeface="Courier New" pitchFamily="49" charset="0"/>
              </a:rPr>
              <a:t>;</a:t>
            </a:r>
          </a:p>
          <a:p>
            <a:pPr algn="l" rtl="0">
              <a:lnSpc>
                <a:spcPct val="60000"/>
              </a:lnSpc>
              <a:spcBef>
                <a:spcPct val="50000"/>
              </a:spcBef>
            </a:pPr>
            <a:r>
              <a:rPr lang="en-US" sz="1800" b="1" dirty="0">
                <a:latin typeface="Courier New" pitchFamily="49" charset="0"/>
                <a:cs typeface="Courier New" pitchFamily="49" charset="0"/>
              </a:rPr>
              <a:t>  }</a:t>
            </a:r>
          </a:p>
          <a:p>
            <a:pPr algn="l" rtl="0">
              <a:lnSpc>
                <a:spcPct val="60000"/>
              </a:lnSpc>
              <a:spcBef>
                <a:spcPct val="50000"/>
              </a:spcBef>
            </a:pPr>
            <a:r>
              <a:rPr lang="en-US" sz="1800" b="1" dirty="0">
                <a:latin typeface="Courier New" pitchFamily="49" charset="0"/>
                <a:cs typeface="Courier New" pitchFamily="49" charset="0"/>
              </a:rPr>
              <a:t>}</a:t>
            </a:r>
          </a:p>
        </p:txBody>
      </p:sp>
      <p:sp>
        <p:nvSpPr>
          <p:cNvPr id="778245" name="AutoShape 5"/>
          <p:cNvSpPr>
            <a:spLocks/>
          </p:cNvSpPr>
          <p:nvPr/>
        </p:nvSpPr>
        <p:spPr bwMode="auto">
          <a:xfrm>
            <a:off x="5943600" y="2636912"/>
            <a:ext cx="3200400" cy="1152128"/>
          </a:xfrm>
          <a:prstGeom prst="borderCallout2">
            <a:avLst>
              <a:gd name="adj1" fmla="val 11537"/>
              <a:gd name="adj2" fmla="val -648"/>
              <a:gd name="adj3" fmla="val 11537"/>
              <a:gd name="adj4" fmla="val -16222"/>
              <a:gd name="adj5" fmla="val 69238"/>
              <a:gd name="adj6" fmla="val -49046"/>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he-IL" dirty="0" smtClean="0"/>
              <a:t>האם </a:t>
            </a:r>
            <a:r>
              <a:rPr lang="he-IL" dirty="0"/>
              <a:t>אפשר להחליף את </a:t>
            </a:r>
            <a:r>
              <a:rPr lang="en-US" dirty="0" smtClean="0">
                <a:latin typeface="Courier New" panose="02070309020205020404" pitchFamily="49" charset="0"/>
                <a:cs typeface="Courier New" panose="02070309020205020404" pitchFamily="49" charset="0"/>
              </a:rPr>
              <a:t>n-1</a:t>
            </a:r>
            <a:r>
              <a:rPr lang="he-IL" dirty="0" smtClean="0">
                <a:latin typeface="Courier New" panose="02070309020205020404" pitchFamily="49" charset="0"/>
                <a:cs typeface="Courier New" panose="02070309020205020404" pitchFamily="49" charset="0"/>
              </a:rPr>
              <a:t> </a:t>
            </a:r>
            <a:r>
              <a:rPr lang="en-US" dirty="0" smtClean="0"/>
              <a:t/>
            </a:r>
            <a:br>
              <a:rPr lang="en-US" dirty="0" smtClean="0"/>
            </a:br>
            <a:r>
              <a:rPr lang="he-IL" dirty="0" smtClean="0"/>
              <a:t>ב </a:t>
            </a:r>
            <a:r>
              <a:rPr lang="en-US" dirty="0" smtClean="0">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r>
              <a:rPr lang="he-IL" dirty="0"/>
              <a:t>? </a:t>
            </a:r>
          </a:p>
          <a:p>
            <a:pPr algn="ctr"/>
            <a:r>
              <a:rPr lang="he-IL" dirty="0" smtClean="0"/>
              <a:t>וב </a:t>
            </a:r>
            <a:r>
              <a:rPr lang="en-US" dirty="0" smtClean="0">
                <a:latin typeface="Courier New" panose="02070309020205020404" pitchFamily="49" charset="0"/>
                <a:cs typeface="Courier New" panose="02070309020205020404" pitchFamily="49" charset="0"/>
              </a:rPr>
              <a:t>--n</a:t>
            </a:r>
            <a:r>
              <a:rPr lang="he-IL" dirty="0" smtClean="0"/>
              <a:t>?</a:t>
            </a:r>
            <a:endParaRPr lang="en-US" dirty="0"/>
          </a:p>
        </p:txBody>
      </p:sp>
      <p:sp>
        <p:nvSpPr>
          <p:cNvPr id="9"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427359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4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4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4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4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8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dirty="0" smtClean="0"/>
              <a:t>רקורסיה</a:t>
            </a:r>
            <a:endParaRPr lang="en-US" dirty="0"/>
          </a:p>
        </p:txBody>
      </p:sp>
      <p:sp>
        <p:nvSpPr>
          <p:cNvPr id="4" name="Slide Number Placeholder 3"/>
          <p:cNvSpPr>
            <a:spLocks noGrp="1"/>
          </p:cNvSpPr>
          <p:nvPr>
            <p:ph type="sldNum" sz="quarter" idx="12"/>
          </p:nvPr>
        </p:nvSpPr>
        <p:spPr/>
        <p:txBody>
          <a:bodyPr/>
          <a:lstStyle/>
          <a:p>
            <a:fld id="{F600508C-DFED-4842-9117-7E92FA1D62A1}" type="slidenum">
              <a:rPr lang="en-US" smtClean="0"/>
              <a:pPr/>
              <a:t>3</a:t>
            </a:fld>
            <a:endParaRPr lang="en-US"/>
          </a:p>
        </p:txBody>
      </p:sp>
      <p:sp>
        <p:nvSpPr>
          <p:cNvPr id="5"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2614871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he-IL" dirty="0" smtClean="0"/>
              <a:t>סיבוכיות קוד רקורסיבי</a:t>
            </a:r>
            <a:endParaRPr lang="en-US" dirty="0"/>
          </a:p>
        </p:txBody>
      </p:sp>
      <p:sp>
        <p:nvSpPr>
          <p:cNvPr id="4" name="Slide Number Placeholder 3"/>
          <p:cNvSpPr>
            <a:spLocks noGrp="1"/>
          </p:cNvSpPr>
          <p:nvPr>
            <p:ph type="sldNum" sz="quarter" idx="12"/>
          </p:nvPr>
        </p:nvSpPr>
        <p:spPr/>
        <p:txBody>
          <a:bodyPr/>
          <a:lstStyle/>
          <a:p>
            <a:fld id="{F600508C-DFED-4842-9117-7E92FA1D62A1}" type="slidenum">
              <a:rPr lang="en-US" smtClean="0"/>
              <a:pPr/>
              <a:t>30</a:t>
            </a:fld>
            <a:endParaRPr lang="en-US"/>
          </a:p>
        </p:txBody>
      </p:sp>
      <p:sp>
        <p:nvSpPr>
          <p:cNvPr id="5"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872115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BFFA25CB-B56D-42C8-9C8D-AE8A646BE4F1}" type="slidenum">
              <a:rPr lang="ar-SA"/>
              <a:pPr>
                <a:defRPr/>
              </a:pPr>
              <a:t>31</a:t>
            </a:fld>
            <a:endParaRPr lang="en-US"/>
          </a:p>
        </p:txBody>
      </p:sp>
      <p:sp>
        <p:nvSpPr>
          <p:cNvPr id="36868" name="Rectangle 2"/>
          <p:cNvSpPr>
            <a:spLocks noGrp="1" noChangeArrowheads="1"/>
          </p:cNvSpPr>
          <p:nvPr>
            <p:ph type="title"/>
          </p:nvPr>
        </p:nvSpPr>
        <p:spPr>
          <a:xfrm>
            <a:off x="-143694" y="260648"/>
            <a:ext cx="8820150" cy="1298575"/>
          </a:xfrm>
        </p:spPr>
        <p:txBody>
          <a:bodyPr>
            <a:normAutofit/>
          </a:bodyPr>
          <a:lstStyle/>
          <a:p>
            <a:pPr rtl="1" eaLnBrk="1" hangingPunct="1"/>
            <a:r>
              <a:rPr lang="he-IL" dirty="0" smtClean="0">
                <a:solidFill>
                  <a:schemeClr val="tx2">
                    <a:lumMod val="60000"/>
                    <a:lumOff val="40000"/>
                  </a:schemeClr>
                </a:solidFill>
                <a:latin typeface="Tahoma" pitchFamily="34" charset="0"/>
              </a:rPr>
              <a:t>ניתוח סיבוכיות של קוד רקורסיבי</a:t>
            </a:r>
            <a:endParaRPr lang="en-US" dirty="0" smtClean="0">
              <a:solidFill>
                <a:schemeClr val="tx2">
                  <a:lumMod val="60000"/>
                  <a:lumOff val="40000"/>
                </a:schemeClr>
              </a:solidFill>
              <a:latin typeface="Tahoma" pitchFamily="34" charset="0"/>
            </a:endParaRPr>
          </a:p>
        </p:txBody>
      </p:sp>
      <p:sp>
        <p:nvSpPr>
          <p:cNvPr id="36869" name="Text Box 3"/>
          <p:cNvSpPr txBox="1">
            <a:spLocks noChangeArrowheads="1"/>
          </p:cNvSpPr>
          <p:nvPr/>
        </p:nvSpPr>
        <p:spPr bwMode="auto">
          <a:xfrm>
            <a:off x="683568" y="1484784"/>
            <a:ext cx="7775575" cy="4376583"/>
          </a:xfrm>
          <a:prstGeom prst="rect">
            <a:avLst/>
          </a:prstGeom>
          <a:noFill/>
          <a:ln w="9525">
            <a:noFill/>
            <a:miter lim="800000"/>
            <a:headEnd/>
            <a:tailEnd/>
          </a:ln>
          <a:effectLst/>
        </p:spPr>
        <p:txBody>
          <a:bodyPr wrap="square">
            <a:spAutoFit/>
          </a:bodyPr>
          <a:lstStyle/>
          <a:p>
            <a:pPr marL="292100" indent="-292100" algn="r" rtl="1">
              <a:spcBef>
                <a:spcPct val="80000"/>
              </a:spcBef>
              <a:buFont typeface="Arial" charset="0"/>
              <a:buChar char="•"/>
            </a:pPr>
            <a:r>
              <a:rPr lang="he-IL" sz="2400" dirty="0" smtClean="0">
                <a:latin typeface="Times New Roman" pitchFamily="18" charset="0"/>
                <a:cs typeface="Times New Roman" pitchFamily="18" charset="0"/>
              </a:rPr>
              <a:t>נראה כעת שתי שיטות לחישוב סיבוכיות של קוד רקורסיבי:</a:t>
            </a:r>
          </a:p>
          <a:p>
            <a:pPr marL="292100" indent="-292100">
              <a:spcBef>
                <a:spcPct val="80000"/>
              </a:spcBef>
              <a:buFont typeface="Arial" charset="0"/>
              <a:buChar char="•"/>
            </a:pPr>
            <a:r>
              <a:rPr lang="he-IL" sz="2400" dirty="0" smtClean="0">
                <a:latin typeface="Times New Roman" pitchFamily="18" charset="0"/>
                <a:cs typeface="Times New Roman" pitchFamily="18" charset="0"/>
              </a:rPr>
              <a:t>השיטה </a:t>
            </a:r>
            <a:r>
              <a:rPr lang="he-IL" sz="2400" dirty="0" err="1" smtClean="0">
                <a:latin typeface="Times New Roman" pitchFamily="18" charset="0"/>
                <a:cs typeface="Times New Roman" pitchFamily="18" charset="0"/>
              </a:rPr>
              <a:t>האיטרטיבית</a:t>
            </a:r>
            <a:r>
              <a:rPr lang="he-IL" sz="2400" dirty="0" smtClean="0">
                <a:latin typeface="Times New Roman" pitchFamily="18" charset="0"/>
                <a:cs typeface="Times New Roman" pitchFamily="18" charset="0"/>
              </a:rPr>
              <a:t> משמשת לחישוב סיבוכיות זמן של קוד רקורסיבי (ניתן להשתמש בה גם לחישוב סיבוכיות מקום אך אנו לא נדגים זאת). בשיטה זו בונים ביטוי </a:t>
            </a:r>
            <a:r>
              <a:rPr lang="he-IL" sz="2400" b="1" dirty="0" smtClean="0">
                <a:latin typeface="Times New Roman" pitchFamily="18" charset="0"/>
                <a:cs typeface="Times New Roman" pitchFamily="18" charset="0"/>
              </a:rPr>
              <a:t>רקורסיבי</a:t>
            </a:r>
            <a:r>
              <a:rPr lang="he-IL"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T(n)</a:t>
            </a:r>
            <a:r>
              <a:rPr lang="he-IL" sz="2400" dirty="0" smtClean="0">
                <a:latin typeface="Times New Roman" pitchFamily="18" charset="0"/>
                <a:cs typeface="Times New Roman" pitchFamily="18" charset="0"/>
              </a:rPr>
              <a:t> עבור זמן הפונקציה על קלט באורך </a:t>
            </a:r>
            <a:r>
              <a:rPr lang="en-US" sz="2400" dirty="0" smtClean="0">
                <a:latin typeface="Times New Roman" pitchFamily="18" charset="0"/>
                <a:cs typeface="Times New Roman" pitchFamily="18" charset="0"/>
              </a:rPr>
              <a:t>n</a:t>
            </a:r>
            <a:r>
              <a:rPr lang="he-IL" sz="2400" dirty="0" smtClean="0">
                <a:latin typeface="Times New Roman" pitchFamily="18" charset="0"/>
                <a:cs typeface="Times New Roman" pitchFamily="18" charset="0"/>
              </a:rPr>
              <a:t> והופכים אותו לביטוי </a:t>
            </a:r>
            <a:r>
              <a:rPr lang="he-IL" sz="2400" b="1" dirty="0" smtClean="0">
                <a:latin typeface="Times New Roman" pitchFamily="18" charset="0"/>
                <a:cs typeface="Times New Roman" pitchFamily="18" charset="0"/>
              </a:rPr>
              <a:t>מפורש</a:t>
            </a:r>
            <a:r>
              <a:rPr lang="he-IL" sz="2400" dirty="0" smtClean="0">
                <a:latin typeface="Times New Roman" pitchFamily="18" charset="0"/>
                <a:cs typeface="Times New Roman" pitchFamily="18" charset="0"/>
              </a:rPr>
              <a:t> באמצעות הצבה חוזרת ונשנית.</a:t>
            </a:r>
          </a:p>
          <a:p>
            <a:pPr marL="292100" indent="-292100">
              <a:spcBef>
                <a:spcPct val="80000"/>
              </a:spcBef>
              <a:buFont typeface="Arial" charset="0"/>
              <a:buChar char="•"/>
            </a:pPr>
            <a:r>
              <a:rPr lang="he-IL" sz="2400" dirty="0" smtClean="0">
                <a:latin typeface="Times New Roman" pitchFamily="18" charset="0"/>
                <a:cs typeface="Times New Roman" pitchFamily="18" charset="0"/>
              </a:rPr>
              <a:t>שיטת עץ הרקורסיה- משמשת לחישוב זמן ומקום של קוד רקורסיבי. בשיטה זו מציירים במפורש את עץ הקריאות של הרקורסיה ומחשבים את </a:t>
            </a:r>
            <a:r>
              <a:rPr lang="he-IL" sz="2400" dirty="0" err="1" smtClean="0">
                <a:latin typeface="Times New Roman" pitchFamily="18" charset="0"/>
                <a:cs typeface="Times New Roman" pitchFamily="18" charset="0"/>
              </a:rPr>
              <a:t>הסיבוכיות</a:t>
            </a:r>
            <a:r>
              <a:rPr lang="he-IL" sz="2400" dirty="0" smtClean="0">
                <a:latin typeface="Times New Roman" pitchFamily="18" charset="0"/>
                <a:cs typeface="Times New Roman" pitchFamily="18" charset="0"/>
              </a:rPr>
              <a:t> (זמן/מקום) של כל צומת בעץ בנפרד (ללא הקריאה הרקורסיבית). לאחר מכן </a:t>
            </a:r>
            <a:r>
              <a:rPr lang="he-IL" sz="2400" dirty="0" err="1" smtClean="0">
                <a:latin typeface="Times New Roman" pitchFamily="18" charset="0"/>
                <a:cs typeface="Times New Roman" pitchFamily="18" charset="0"/>
              </a:rPr>
              <a:t>סוכמים</a:t>
            </a:r>
            <a:r>
              <a:rPr lang="he-IL" sz="2400" dirty="0" smtClean="0">
                <a:latin typeface="Times New Roman" pitchFamily="18" charset="0"/>
                <a:cs typeface="Times New Roman" pitchFamily="18" charset="0"/>
              </a:rPr>
              <a:t> על פני הצמתים כדי לקבל את </a:t>
            </a:r>
            <a:r>
              <a:rPr lang="he-IL" sz="2400" dirty="0" err="1" smtClean="0">
                <a:latin typeface="Times New Roman" pitchFamily="18" charset="0"/>
                <a:cs typeface="Times New Roman" pitchFamily="18" charset="0"/>
              </a:rPr>
              <a:t>הסיבוכיות</a:t>
            </a:r>
            <a:r>
              <a:rPr lang="he-IL" sz="2400" dirty="0" smtClean="0">
                <a:latin typeface="Times New Roman" pitchFamily="18" charset="0"/>
                <a:cs typeface="Times New Roman" pitchFamily="18" charset="0"/>
              </a:rPr>
              <a:t> הכוללת.</a:t>
            </a:r>
            <a:endParaRPr lang="he-IL"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38866796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C4A993C-CCA9-4391-827E-0A541728F3CD}" type="slidenum">
              <a:rPr lang="ar-SA"/>
              <a:pPr>
                <a:defRPr/>
              </a:pPr>
              <a:t>32</a:t>
            </a:fld>
            <a:endParaRPr lang="en-US"/>
          </a:p>
        </p:txBody>
      </p:sp>
      <p:sp>
        <p:nvSpPr>
          <p:cNvPr id="1072133" name="Rectangle 5"/>
          <p:cNvSpPr>
            <a:spLocks noChangeArrowheads="1"/>
          </p:cNvSpPr>
          <p:nvPr/>
        </p:nvSpPr>
        <p:spPr bwMode="auto">
          <a:xfrm>
            <a:off x="1187450" y="5373216"/>
            <a:ext cx="6624638" cy="544512"/>
          </a:xfrm>
          <a:prstGeom prst="rect">
            <a:avLst/>
          </a:prstGeom>
          <a:solidFill>
            <a:srgbClr val="F8F8F8"/>
          </a:solidFill>
          <a:ln w="9525">
            <a:solidFill>
              <a:schemeClr val="folHlink"/>
            </a:solidFill>
            <a:miter lim="800000"/>
            <a:headEnd/>
            <a:tailEnd/>
          </a:ln>
          <a:effectLst/>
        </p:spPr>
        <p:txBody>
          <a:bodyPr wrap="none" anchor="ctr"/>
          <a:lstStyle/>
          <a:p>
            <a:pPr algn="ctr"/>
            <a:endParaRPr lang="ru-RU"/>
          </a:p>
        </p:txBody>
      </p:sp>
      <p:sp>
        <p:nvSpPr>
          <p:cNvPr id="37893" name="Rectangle 7"/>
          <p:cNvSpPr>
            <a:spLocks noChangeArrowheads="1"/>
          </p:cNvSpPr>
          <p:nvPr/>
        </p:nvSpPr>
        <p:spPr bwMode="auto">
          <a:xfrm>
            <a:off x="161925" y="188913"/>
            <a:ext cx="8820150" cy="1268412"/>
          </a:xfrm>
          <a:prstGeom prst="rect">
            <a:avLst/>
          </a:prstGeom>
          <a:noFill/>
          <a:ln w="9525">
            <a:noFill/>
            <a:miter lim="800000"/>
            <a:headEnd/>
            <a:tailEnd/>
          </a:ln>
          <a:effectLst/>
        </p:spPr>
        <p:txBody>
          <a:bodyPr anchor="ctr"/>
          <a:lstStyle/>
          <a:p>
            <a:pPr algn="ctr" rtl="1" eaLnBrk="1" hangingPunct="1"/>
            <a:r>
              <a:rPr lang="he-IL" sz="3600" b="1" dirty="0" smtClean="0">
                <a:solidFill>
                  <a:schemeClr val="tx2">
                    <a:lumMod val="60000"/>
                    <a:lumOff val="40000"/>
                  </a:schemeClr>
                </a:solidFill>
                <a:latin typeface="David" panose="020E0502060401010101" pitchFamily="34" charset="-79"/>
                <a:cs typeface="David" panose="020E0502060401010101" pitchFamily="34" charset="-79"/>
              </a:rPr>
              <a:t>סיבוכיות של </a:t>
            </a:r>
            <a:r>
              <a:rPr lang="en-US" sz="3600" b="1" dirty="0" smtClean="0">
                <a:solidFill>
                  <a:schemeClr val="tx2">
                    <a:lumMod val="60000"/>
                    <a:lumOff val="40000"/>
                  </a:schemeClr>
                </a:solidFill>
                <a:latin typeface="David" panose="020E0502060401010101" pitchFamily="34" charset="-79"/>
                <a:cs typeface="David" panose="020E0502060401010101" pitchFamily="34" charset="-79"/>
              </a:rPr>
              <a:t>factorial</a:t>
            </a:r>
            <a:r>
              <a:rPr lang="he-IL" sz="3600" b="1" dirty="0" smtClean="0">
                <a:solidFill>
                  <a:schemeClr val="tx2">
                    <a:lumMod val="60000"/>
                    <a:lumOff val="40000"/>
                  </a:schemeClr>
                </a:solidFill>
                <a:latin typeface="David" panose="020E0502060401010101" pitchFamily="34" charset="-79"/>
                <a:cs typeface="David" panose="020E0502060401010101" pitchFamily="34" charset="-79"/>
              </a:rPr>
              <a:t> – השיטה </a:t>
            </a:r>
            <a:r>
              <a:rPr lang="he-IL" sz="3600" b="1" dirty="0" err="1" smtClean="0">
                <a:solidFill>
                  <a:schemeClr val="tx2">
                    <a:lumMod val="60000"/>
                    <a:lumOff val="40000"/>
                  </a:schemeClr>
                </a:solidFill>
                <a:latin typeface="David" panose="020E0502060401010101" pitchFamily="34" charset="-79"/>
                <a:cs typeface="David" panose="020E0502060401010101" pitchFamily="34" charset="-79"/>
              </a:rPr>
              <a:t>האיטרטיבית</a:t>
            </a:r>
            <a:endParaRPr lang="en-US" sz="3600" b="1" dirty="0">
              <a:solidFill>
                <a:schemeClr val="tx2">
                  <a:lumMod val="60000"/>
                  <a:lumOff val="40000"/>
                </a:schemeClr>
              </a:solidFill>
              <a:latin typeface="David" panose="020E0502060401010101" pitchFamily="34" charset="-79"/>
              <a:cs typeface="David" panose="020E0502060401010101" pitchFamily="34" charset="-79"/>
            </a:endParaRPr>
          </a:p>
        </p:txBody>
      </p:sp>
      <p:sp>
        <p:nvSpPr>
          <p:cNvPr id="37894" name="Text Box 9"/>
          <p:cNvSpPr txBox="1">
            <a:spLocks noChangeArrowheads="1"/>
          </p:cNvSpPr>
          <p:nvPr/>
        </p:nvSpPr>
        <p:spPr bwMode="auto">
          <a:xfrm>
            <a:off x="899592" y="2132856"/>
            <a:ext cx="6624638" cy="1552212"/>
          </a:xfrm>
          <a:prstGeom prst="rect">
            <a:avLst/>
          </a:prstGeom>
          <a:solidFill>
            <a:srgbClr val="F8F8F8"/>
          </a:solidFill>
          <a:ln w="9525">
            <a:solidFill>
              <a:schemeClr val="folHlink"/>
            </a:solidFill>
            <a:miter lim="800000"/>
            <a:headEnd/>
            <a:tailEnd/>
          </a:ln>
          <a:effectLst/>
        </p:spPr>
        <p:txBody>
          <a:bodyPr lIns="126000" tIns="82800" rIns="126000" bIns="82800">
            <a:spAutoFit/>
          </a:bodyPr>
          <a:lstStyle/>
          <a:p>
            <a:pPr algn="l" rtl="0"/>
            <a:r>
              <a:rPr lang="en-US" b="1" dirty="0">
                <a:latin typeface="Courier New" pitchFamily="49" charset="0"/>
              </a:rPr>
              <a:t>unsigned long factorial(unsigned </a:t>
            </a:r>
            <a:r>
              <a:rPr lang="en-US" b="1" dirty="0" err="1">
                <a:latin typeface="Courier New" pitchFamily="49" charset="0"/>
              </a:rPr>
              <a:t>int</a:t>
            </a:r>
            <a:r>
              <a:rPr lang="en-US" b="1" dirty="0">
                <a:latin typeface="Courier New" pitchFamily="49" charset="0"/>
              </a:rPr>
              <a:t> n)</a:t>
            </a:r>
          </a:p>
          <a:p>
            <a:pPr algn="l" rtl="0"/>
            <a:r>
              <a:rPr lang="en-US" b="1" dirty="0">
                <a:latin typeface="Courier New" pitchFamily="49" charset="0"/>
              </a:rPr>
              <a:t>{</a:t>
            </a:r>
          </a:p>
          <a:p>
            <a:pPr algn="l" rtl="0"/>
            <a:r>
              <a:rPr lang="en-US" b="1" dirty="0">
                <a:latin typeface="Courier New" pitchFamily="49" charset="0"/>
              </a:rPr>
              <a:t>  if (n == 0) return 1;</a:t>
            </a:r>
          </a:p>
          <a:p>
            <a:pPr algn="l" rtl="0"/>
            <a:r>
              <a:rPr lang="en-US" b="1" dirty="0">
                <a:latin typeface="Courier New" pitchFamily="49" charset="0"/>
              </a:rPr>
              <a:t>  return n * factorial(n-1);</a:t>
            </a:r>
          </a:p>
          <a:p>
            <a:pPr algn="l" rtl="0"/>
            <a:r>
              <a:rPr lang="en-US" b="1" dirty="0">
                <a:latin typeface="Courier New" pitchFamily="49" charset="0"/>
              </a:rPr>
              <a:t>}</a:t>
            </a:r>
          </a:p>
        </p:txBody>
      </p:sp>
      <p:sp>
        <p:nvSpPr>
          <p:cNvPr id="1072138" name="Text Box 10"/>
          <p:cNvSpPr txBox="1">
            <a:spLocks noChangeArrowheads="1"/>
          </p:cNvSpPr>
          <p:nvPr/>
        </p:nvSpPr>
        <p:spPr bwMode="auto">
          <a:xfrm>
            <a:off x="755576" y="3861048"/>
            <a:ext cx="7561263" cy="1187450"/>
          </a:xfrm>
          <a:prstGeom prst="rect">
            <a:avLst/>
          </a:prstGeom>
          <a:noFill/>
          <a:ln w="9525">
            <a:noFill/>
            <a:miter lim="800000"/>
            <a:headEnd/>
            <a:tailEnd/>
          </a:ln>
          <a:effectLst/>
        </p:spPr>
        <p:txBody>
          <a:bodyPr>
            <a:spAutoFit/>
          </a:bodyPr>
          <a:lstStyle/>
          <a:p>
            <a:pPr marL="355600" indent="-355600" algn="r" rtl="1">
              <a:spcBef>
                <a:spcPct val="40000"/>
              </a:spcBef>
              <a:buFont typeface="Arial" charset="0"/>
              <a:buChar char="•"/>
            </a:pPr>
            <a:r>
              <a:rPr lang="he-IL" sz="2400" dirty="0">
                <a:latin typeface="Times New Roman" pitchFamily="18" charset="0"/>
                <a:cs typeface="Times New Roman" pitchFamily="18" charset="0"/>
              </a:rPr>
              <a:t>במקרה שלנו, נקבל מקוד הפונקציה את הביטוי הבא, שמתאר את </a:t>
            </a:r>
            <a:r>
              <a:rPr lang="en-US" sz="2400" dirty="0">
                <a:latin typeface="Times New Roman" pitchFamily="18" charset="0"/>
                <a:cs typeface="Times New Roman" pitchFamily="18" charset="0"/>
              </a:rPr>
              <a:t>T(n)</a:t>
            </a:r>
            <a:r>
              <a:rPr lang="he-IL" sz="2400" dirty="0">
                <a:latin typeface="Times New Roman" pitchFamily="18" charset="0"/>
                <a:cs typeface="Times New Roman" pitchFamily="18" charset="0"/>
              </a:rPr>
              <a:t> באופן לא מפורש (כאשר </a:t>
            </a:r>
            <a:r>
              <a:rPr lang="en-US" sz="2400" dirty="0">
                <a:latin typeface="Times New Roman" pitchFamily="18" charset="0"/>
                <a:cs typeface="Times New Roman" pitchFamily="18" charset="0"/>
              </a:rPr>
              <a:t>C</a:t>
            </a:r>
            <a:r>
              <a:rPr lang="he-IL" sz="2400" dirty="0">
                <a:latin typeface="Times New Roman" pitchFamily="18" charset="0"/>
                <a:cs typeface="Times New Roman" pitchFamily="18" charset="0"/>
              </a:rPr>
              <a:t> הוא קבוע המציין את מספר הפעולות שמתבצעות בפונקציה ללא הקריאה הרקורסיבית):</a:t>
            </a:r>
          </a:p>
        </p:txBody>
      </p:sp>
      <p:graphicFrame>
        <p:nvGraphicFramePr>
          <p:cNvPr id="1072139" name="Object 11"/>
          <p:cNvGraphicFramePr>
            <a:graphicFrameLocks noChangeAspect="1"/>
          </p:cNvGraphicFramePr>
          <p:nvPr/>
        </p:nvGraphicFramePr>
        <p:xfrm>
          <a:off x="1403350" y="5465763"/>
          <a:ext cx="2520950" cy="434975"/>
        </p:xfrm>
        <a:graphic>
          <a:graphicData uri="http://schemas.openxmlformats.org/presentationml/2006/ole">
            <mc:AlternateContent xmlns:mc="http://schemas.openxmlformats.org/markup-compatibility/2006">
              <mc:Choice xmlns:v="urn:schemas-microsoft-com:vml" Requires="v">
                <p:oleObj spid="_x0000_s1071" name="Equation" r:id="rId4" imgW="1180588" imgH="203112" progId="Equation.DSMT4">
                  <p:embed/>
                </p:oleObj>
              </mc:Choice>
              <mc:Fallback>
                <p:oleObj name="Equation" r:id="rId4" imgW="1180588" imgH="203112" progId="Equation.DSMT4">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465763"/>
                        <a:ext cx="25209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897" name="Text Box 4"/>
          <p:cNvSpPr txBox="1">
            <a:spLocks noChangeArrowheads="1"/>
          </p:cNvSpPr>
          <p:nvPr/>
        </p:nvSpPr>
        <p:spPr bwMode="auto">
          <a:xfrm>
            <a:off x="900113" y="1268413"/>
            <a:ext cx="7416800" cy="830997"/>
          </a:xfrm>
          <a:prstGeom prst="rect">
            <a:avLst/>
          </a:prstGeom>
          <a:noFill/>
          <a:ln w="9525">
            <a:noFill/>
            <a:miter lim="800000"/>
            <a:headEnd/>
            <a:tailEnd/>
          </a:ln>
          <a:effectLst/>
        </p:spPr>
        <p:txBody>
          <a:bodyPr>
            <a:spAutoFit/>
          </a:bodyPr>
          <a:lstStyle/>
          <a:p>
            <a:pPr marL="355600" indent="-355600" algn="r" rtl="1">
              <a:spcBef>
                <a:spcPct val="40000"/>
              </a:spcBef>
              <a:buFont typeface="Arial" charset="0"/>
              <a:buAutoNum type="arabicPeriod"/>
            </a:pPr>
            <a:r>
              <a:rPr lang="he-IL" sz="2400" dirty="0" smtClean="0">
                <a:latin typeface="Times New Roman" pitchFamily="18" charset="0"/>
                <a:cs typeface="Times New Roman" pitchFamily="18" charset="0"/>
              </a:rPr>
              <a:t>נסמן ב-</a:t>
            </a:r>
            <a:r>
              <a:rPr lang="en-US" sz="2400" dirty="0">
                <a:latin typeface="Times New Roman" pitchFamily="18" charset="0"/>
                <a:cs typeface="Times New Roman" pitchFamily="18" charset="0"/>
              </a:rPr>
              <a:t>T(n</a:t>
            </a:r>
            <a:r>
              <a:rPr lang="en-US" sz="2400" dirty="0" smtClean="0">
                <a:latin typeface="Times New Roman" pitchFamily="18" charset="0"/>
                <a:cs typeface="Times New Roman" pitchFamily="18" charset="0"/>
              </a:rPr>
              <a:t>)</a:t>
            </a:r>
            <a:r>
              <a:rPr lang="he-IL" sz="2400" dirty="0" smtClean="0">
                <a:latin typeface="Times New Roman" pitchFamily="18" charset="0"/>
                <a:cs typeface="Times New Roman" pitchFamily="18" charset="0"/>
              </a:rPr>
              <a:t> את זמן הריצה של הפונקציה על קלט </a:t>
            </a:r>
            <a:r>
              <a:rPr lang="en-US" sz="2400" dirty="0" smtClean="0">
                <a:latin typeface="Times New Roman" pitchFamily="18" charset="0"/>
                <a:cs typeface="Times New Roman" pitchFamily="18" charset="0"/>
              </a:rPr>
              <a:t>n</a:t>
            </a:r>
            <a:r>
              <a:rPr lang="he-IL" sz="2400" dirty="0" smtClean="0">
                <a:latin typeface="Times New Roman" pitchFamily="18" charset="0"/>
                <a:cs typeface="Times New Roman" pitchFamily="18" charset="0"/>
              </a:rPr>
              <a:t> ונבטא אותו ע"י התבוננות בקוד הפונקציה:</a:t>
            </a:r>
            <a:endParaRPr lang="he-IL" sz="2400" dirty="0">
              <a:latin typeface="Times New Roman" pitchFamily="18" charset="0"/>
              <a:cs typeface="Times New Roman" pitchFamily="18" charset="0"/>
            </a:endParaRPr>
          </a:p>
        </p:txBody>
      </p:sp>
      <p:sp>
        <p:nvSpPr>
          <p:cNvPr id="10" name="AutoShape 6"/>
          <p:cNvSpPr>
            <a:spLocks/>
          </p:cNvSpPr>
          <p:nvPr/>
        </p:nvSpPr>
        <p:spPr bwMode="auto">
          <a:xfrm>
            <a:off x="1008113" y="4240778"/>
            <a:ext cx="3600400" cy="702419"/>
          </a:xfrm>
          <a:prstGeom prst="borderCallout2">
            <a:avLst>
              <a:gd name="adj1" fmla="val 102238"/>
              <a:gd name="adj2" fmla="val 49957"/>
              <a:gd name="adj3" fmla="val 148050"/>
              <a:gd name="adj4" fmla="val 50988"/>
              <a:gd name="adj5" fmla="val 174892"/>
              <a:gd name="adj6" fmla="val 5047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lvl="1" algn="r" rtl="1"/>
            <a:r>
              <a:rPr lang="he-IL" dirty="0" smtClean="0"/>
              <a:t>הקריאה </a:t>
            </a:r>
            <a:r>
              <a:rPr lang="en-US" dirty="0" smtClean="0"/>
              <a:t>factorial(n-1)</a:t>
            </a:r>
            <a:r>
              <a:rPr lang="he-IL" dirty="0" smtClean="0"/>
              <a:t> לוקחת </a:t>
            </a:r>
            <a:r>
              <a:rPr lang="en-US" dirty="0" smtClean="0"/>
              <a:t>T(n-1)</a:t>
            </a:r>
            <a:r>
              <a:rPr lang="he-IL" dirty="0" smtClean="0"/>
              <a:t> זמן, לפי הסימון שלנו</a:t>
            </a:r>
            <a:endParaRPr lang="en-US" dirty="0"/>
          </a:p>
        </p:txBody>
      </p:sp>
      <p:sp>
        <p:nvSpPr>
          <p:cNvPr id="11"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3122551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21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21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21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3" grpId="0" animBg="1"/>
      <p:bldP spid="1072138"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0B2D821D-C158-462E-B441-92478CF9E4A4}" type="slidenum">
              <a:rPr lang="ar-SA"/>
              <a:pPr>
                <a:defRPr/>
              </a:pPr>
              <a:t>33</a:t>
            </a:fld>
            <a:endParaRPr lang="en-US"/>
          </a:p>
        </p:txBody>
      </p:sp>
      <p:sp>
        <p:nvSpPr>
          <p:cNvPr id="38916" name="Rectangle 2"/>
          <p:cNvSpPr>
            <a:spLocks noGrp="1" noChangeArrowheads="1"/>
          </p:cNvSpPr>
          <p:nvPr>
            <p:ph type="title"/>
          </p:nvPr>
        </p:nvSpPr>
        <p:spPr>
          <a:xfrm>
            <a:off x="-36512" y="215900"/>
            <a:ext cx="9073008" cy="1268413"/>
          </a:xfrm>
        </p:spPr>
        <p:txBody>
          <a:bodyPr>
            <a:normAutofit fontScale="90000"/>
          </a:bodyPr>
          <a:lstStyle/>
          <a:p>
            <a:r>
              <a:rPr lang="he-IL" b="1" dirty="0">
                <a:solidFill>
                  <a:schemeClr val="tx2">
                    <a:lumMod val="60000"/>
                    <a:lumOff val="40000"/>
                  </a:schemeClr>
                </a:solidFill>
                <a:latin typeface="David" panose="020E0502060401010101" pitchFamily="34" charset="-79"/>
                <a:cs typeface="David" panose="020E0502060401010101" pitchFamily="34" charset="-79"/>
              </a:rPr>
              <a:t>סיבוכיות של </a:t>
            </a:r>
            <a:r>
              <a:rPr lang="en-US" b="1" dirty="0">
                <a:solidFill>
                  <a:schemeClr val="tx2">
                    <a:lumMod val="60000"/>
                    <a:lumOff val="40000"/>
                  </a:schemeClr>
                </a:solidFill>
                <a:latin typeface="David" panose="020E0502060401010101" pitchFamily="34" charset="-79"/>
                <a:cs typeface="David" panose="020E0502060401010101" pitchFamily="34" charset="-79"/>
              </a:rPr>
              <a:t>factorial</a:t>
            </a:r>
            <a:r>
              <a:rPr lang="he-IL" b="1" dirty="0">
                <a:solidFill>
                  <a:schemeClr val="tx2">
                    <a:lumMod val="60000"/>
                    <a:lumOff val="40000"/>
                  </a:schemeClr>
                </a:solidFill>
                <a:latin typeface="David" panose="020E0502060401010101" pitchFamily="34" charset="-79"/>
                <a:cs typeface="David" panose="020E0502060401010101" pitchFamily="34" charset="-79"/>
              </a:rPr>
              <a:t> – השיטה </a:t>
            </a:r>
            <a:r>
              <a:rPr lang="he-IL" b="1" dirty="0" err="1">
                <a:solidFill>
                  <a:schemeClr val="tx2">
                    <a:lumMod val="60000"/>
                    <a:lumOff val="40000"/>
                  </a:schemeClr>
                </a:solidFill>
                <a:latin typeface="David" panose="020E0502060401010101" pitchFamily="34" charset="-79"/>
                <a:cs typeface="David" panose="020E0502060401010101" pitchFamily="34" charset="-79"/>
              </a:rPr>
              <a:t>האיטרטיבית</a:t>
            </a:r>
            <a:endParaRPr lang="en-US" b="1" dirty="0">
              <a:solidFill>
                <a:schemeClr val="tx2">
                  <a:lumMod val="60000"/>
                  <a:lumOff val="40000"/>
                </a:schemeClr>
              </a:solidFill>
              <a:latin typeface="David" panose="020E0502060401010101" pitchFamily="34" charset="-79"/>
              <a:cs typeface="David" panose="020E0502060401010101" pitchFamily="34" charset="-79"/>
            </a:endParaRPr>
          </a:p>
        </p:txBody>
      </p:sp>
      <p:sp>
        <p:nvSpPr>
          <p:cNvPr id="38917" name="Text Box 3"/>
          <p:cNvSpPr txBox="1">
            <a:spLocks noChangeArrowheads="1"/>
          </p:cNvSpPr>
          <p:nvPr/>
        </p:nvSpPr>
        <p:spPr bwMode="auto">
          <a:xfrm>
            <a:off x="827088" y="1412875"/>
            <a:ext cx="7705725" cy="830997"/>
          </a:xfrm>
          <a:prstGeom prst="rect">
            <a:avLst/>
          </a:prstGeom>
          <a:noFill/>
          <a:ln w="9525">
            <a:noFill/>
            <a:miter lim="800000"/>
            <a:headEnd/>
            <a:tailEnd/>
          </a:ln>
          <a:effectLst/>
        </p:spPr>
        <p:txBody>
          <a:bodyPr>
            <a:spAutoFit/>
          </a:bodyPr>
          <a:lstStyle/>
          <a:p>
            <a:pPr marL="355600" indent="-355600" algn="r" rtl="1">
              <a:spcBef>
                <a:spcPct val="80000"/>
              </a:spcBef>
              <a:buFont typeface="Arial" charset="0"/>
              <a:buAutoNum type="arabicPeriod" startAt="2"/>
            </a:pPr>
            <a:r>
              <a:rPr lang="he-IL" sz="2400" dirty="0" smtClean="0">
                <a:latin typeface="Times New Roman" pitchFamily="18" charset="0"/>
                <a:cs typeface="Times New Roman" pitchFamily="18" charset="0"/>
              </a:rPr>
              <a:t>לפי המשוואה הזו, אם </a:t>
            </a:r>
            <a:r>
              <a:rPr lang="he-IL" sz="2400" dirty="0">
                <a:latin typeface="Times New Roman" pitchFamily="18" charset="0"/>
                <a:cs typeface="Times New Roman" pitchFamily="18" charset="0"/>
              </a:rPr>
              <a:t>נציב </a:t>
            </a:r>
            <a:r>
              <a:rPr lang="en-US" sz="2400" dirty="0">
                <a:latin typeface="Times New Roman" pitchFamily="18" charset="0"/>
                <a:cs typeface="Times New Roman" pitchFamily="18" charset="0"/>
              </a:rPr>
              <a:t>n-1</a:t>
            </a:r>
            <a:r>
              <a:rPr lang="he-IL" sz="2400" dirty="0">
                <a:latin typeface="Times New Roman" pitchFamily="18" charset="0"/>
                <a:cs typeface="Times New Roman" pitchFamily="18" charset="0"/>
              </a:rPr>
              <a:t> במקום </a:t>
            </a:r>
            <a:r>
              <a:rPr lang="en-US" sz="2400" dirty="0">
                <a:latin typeface="Times New Roman" pitchFamily="18" charset="0"/>
                <a:cs typeface="Times New Roman" pitchFamily="18" charset="0"/>
              </a:rPr>
              <a:t>n</a:t>
            </a:r>
            <a:r>
              <a:rPr lang="he-IL" sz="2400" dirty="0">
                <a:latin typeface="Times New Roman" pitchFamily="18" charset="0"/>
                <a:cs typeface="Times New Roman" pitchFamily="18" charset="0"/>
              </a:rPr>
              <a:t> </a:t>
            </a:r>
            <a:r>
              <a:rPr lang="he-IL" sz="2400" dirty="0" smtClean="0">
                <a:latin typeface="Times New Roman" pitchFamily="18" charset="0"/>
                <a:cs typeface="Times New Roman" pitchFamily="18" charset="0"/>
              </a:rPr>
              <a:t>נקבל </a:t>
            </a:r>
            <a:r>
              <a:rPr lang="he-IL" sz="2400" dirty="0">
                <a:latin typeface="Times New Roman" pitchFamily="18" charset="0"/>
                <a:cs typeface="Times New Roman" pitchFamily="18" charset="0"/>
              </a:rPr>
              <a:t>כי זמן הריצה עבור </a:t>
            </a:r>
            <a:r>
              <a:rPr lang="en-US" sz="2400" dirty="0">
                <a:latin typeface="Times New Roman" pitchFamily="18" charset="0"/>
                <a:cs typeface="Times New Roman" pitchFamily="18" charset="0"/>
              </a:rPr>
              <a:t>(n-1)</a:t>
            </a:r>
            <a:r>
              <a:rPr lang="he-IL" sz="2400" dirty="0">
                <a:latin typeface="Times New Roman" pitchFamily="18" charset="0"/>
                <a:cs typeface="Times New Roman" pitchFamily="18" charset="0"/>
              </a:rPr>
              <a:t> מקיים:</a:t>
            </a:r>
          </a:p>
        </p:txBody>
      </p:sp>
      <p:sp>
        <p:nvSpPr>
          <p:cNvPr id="986121" name="Text Box 9"/>
          <p:cNvSpPr txBox="1">
            <a:spLocks noChangeArrowheads="1"/>
          </p:cNvSpPr>
          <p:nvPr/>
        </p:nvSpPr>
        <p:spPr bwMode="auto">
          <a:xfrm>
            <a:off x="827088" y="3116263"/>
            <a:ext cx="7705725" cy="457200"/>
          </a:xfrm>
          <a:prstGeom prst="rect">
            <a:avLst/>
          </a:prstGeom>
          <a:noFill/>
          <a:ln w="9525">
            <a:noFill/>
            <a:miter lim="800000"/>
            <a:headEnd/>
            <a:tailEnd/>
          </a:ln>
          <a:effectLst/>
        </p:spPr>
        <p:txBody>
          <a:bodyPr>
            <a:spAutoFit/>
          </a:bodyPr>
          <a:lstStyle/>
          <a:p>
            <a:pPr marL="292100" indent="-292100" algn="r" rtl="1">
              <a:spcBef>
                <a:spcPct val="80000"/>
              </a:spcBef>
              <a:buFont typeface="Arial" charset="0"/>
              <a:buChar char="•"/>
            </a:pPr>
            <a:r>
              <a:rPr lang="he-IL" sz="2400">
                <a:latin typeface="Times New Roman" pitchFamily="18" charset="0"/>
                <a:cs typeface="Times New Roman" pitchFamily="18" charset="0"/>
              </a:rPr>
              <a:t>ערך זה ניתן להציב בחזרה בביטוי ל-</a:t>
            </a:r>
            <a:r>
              <a:rPr lang="en-US" sz="2400">
                <a:latin typeface="Times New Roman" pitchFamily="18" charset="0"/>
                <a:cs typeface="Times New Roman" pitchFamily="18" charset="0"/>
              </a:rPr>
              <a:t>T(n)</a:t>
            </a:r>
            <a:r>
              <a:rPr lang="he-IL" sz="2400">
                <a:latin typeface="Times New Roman" pitchFamily="18" charset="0"/>
                <a:cs typeface="Times New Roman" pitchFamily="18" charset="0"/>
              </a:rPr>
              <a:t>. נקבל:</a:t>
            </a:r>
          </a:p>
        </p:txBody>
      </p:sp>
      <p:sp>
        <p:nvSpPr>
          <p:cNvPr id="986126" name="Text Box 14"/>
          <p:cNvSpPr txBox="1">
            <a:spLocks noChangeArrowheads="1"/>
          </p:cNvSpPr>
          <p:nvPr/>
        </p:nvSpPr>
        <p:spPr bwMode="auto">
          <a:xfrm>
            <a:off x="827088" y="5589588"/>
            <a:ext cx="7705725" cy="457200"/>
          </a:xfrm>
          <a:prstGeom prst="rect">
            <a:avLst/>
          </a:prstGeom>
          <a:noFill/>
          <a:ln w="9525">
            <a:noFill/>
            <a:miter lim="800000"/>
            <a:headEnd/>
            <a:tailEnd/>
          </a:ln>
          <a:effectLst/>
        </p:spPr>
        <p:txBody>
          <a:bodyPr>
            <a:spAutoFit/>
          </a:bodyPr>
          <a:lstStyle/>
          <a:p>
            <a:pPr marL="292100" indent="-292100" algn="r" rtl="1">
              <a:spcBef>
                <a:spcPct val="80000"/>
              </a:spcBef>
              <a:buFont typeface="Arial" charset="0"/>
              <a:buChar char="•"/>
            </a:pPr>
            <a:r>
              <a:rPr lang="he-IL" sz="2400">
                <a:latin typeface="Times New Roman" pitchFamily="18" charset="0"/>
                <a:cs typeface="Times New Roman" pitchFamily="18" charset="0"/>
              </a:rPr>
              <a:t>באופן דומה נוכל להמשיך ולהציב עבור </a:t>
            </a:r>
            <a:r>
              <a:rPr lang="en-US" sz="2400">
                <a:latin typeface="Times New Roman" pitchFamily="18" charset="0"/>
                <a:cs typeface="Times New Roman" pitchFamily="18" charset="0"/>
              </a:rPr>
              <a:t>n-2</a:t>
            </a:r>
            <a:r>
              <a:rPr lang="he-IL" sz="2400">
                <a:latin typeface="Times New Roman" pitchFamily="18" charset="0"/>
                <a:cs typeface="Times New Roman" pitchFamily="18" charset="0"/>
              </a:rPr>
              <a:t>, </a:t>
            </a:r>
            <a:r>
              <a:rPr lang="en-US" sz="2400">
                <a:latin typeface="Times New Roman" pitchFamily="18" charset="0"/>
                <a:cs typeface="Times New Roman" pitchFamily="18" charset="0"/>
              </a:rPr>
              <a:t>n-3</a:t>
            </a:r>
            <a:r>
              <a:rPr lang="he-IL" sz="2400">
                <a:latin typeface="Times New Roman" pitchFamily="18" charset="0"/>
                <a:cs typeface="Times New Roman" pitchFamily="18" charset="0"/>
              </a:rPr>
              <a:t> וכן הלאה.</a:t>
            </a:r>
          </a:p>
        </p:txBody>
      </p:sp>
      <p:sp>
        <p:nvSpPr>
          <p:cNvPr id="38920" name="Rectangle 20"/>
          <p:cNvSpPr>
            <a:spLocks noChangeArrowheads="1"/>
          </p:cNvSpPr>
          <p:nvPr/>
        </p:nvSpPr>
        <p:spPr bwMode="auto">
          <a:xfrm>
            <a:off x="1187450" y="2379663"/>
            <a:ext cx="6913563" cy="544512"/>
          </a:xfrm>
          <a:prstGeom prst="rect">
            <a:avLst/>
          </a:prstGeom>
          <a:solidFill>
            <a:srgbClr val="F8F8F8"/>
          </a:solidFill>
          <a:ln w="9525">
            <a:solidFill>
              <a:schemeClr val="folHlink"/>
            </a:solidFill>
            <a:miter lim="800000"/>
            <a:headEnd/>
            <a:tailEnd/>
          </a:ln>
          <a:effectLst/>
        </p:spPr>
        <p:txBody>
          <a:bodyPr wrap="none" anchor="ctr"/>
          <a:lstStyle/>
          <a:p>
            <a:pPr algn="ctr"/>
            <a:endParaRPr lang="ru-RU"/>
          </a:p>
        </p:txBody>
      </p:sp>
      <p:graphicFrame>
        <p:nvGraphicFramePr>
          <p:cNvPr id="38921" name="Object 21"/>
          <p:cNvGraphicFramePr>
            <a:graphicFrameLocks noChangeAspect="1"/>
          </p:cNvGraphicFramePr>
          <p:nvPr/>
        </p:nvGraphicFramePr>
        <p:xfrm>
          <a:off x="1374775" y="2439988"/>
          <a:ext cx="2981325" cy="434975"/>
        </p:xfrm>
        <a:graphic>
          <a:graphicData uri="http://schemas.openxmlformats.org/presentationml/2006/ole">
            <mc:AlternateContent xmlns:mc="http://schemas.openxmlformats.org/markup-compatibility/2006">
              <mc:Choice xmlns:v="urn:schemas-microsoft-com:vml" Requires="v">
                <p:oleObj spid="_x0000_s2140" name="Equation" r:id="rId4" imgW="1396394" imgH="203112" progId="Equation.DSMT4">
                  <p:embed/>
                </p:oleObj>
              </mc:Choice>
              <mc:Fallback>
                <p:oleObj name="Equation" r:id="rId4" imgW="1396394" imgH="203112" progId="Equation.DSMT4">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2439988"/>
                        <a:ext cx="29813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86134" name="Rectangle 22"/>
          <p:cNvSpPr>
            <a:spLocks noChangeArrowheads="1"/>
          </p:cNvSpPr>
          <p:nvPr/>
        </p:nvSpPr>
        <p:spPr bwMode="auto">
          <a:xfrm>
            <a:off x="1187450" y="3787775"/>
            <a:ext cx="6913563" cy="1657350"/>
          </a:xfrm>
          <a:prstGeom prst="rect">
            <a:avLst/>
          </a:prstGeom>
          <a:solidFill>
            <a:srgbClr val="F8F8F8"/>
          </a:solidFill>
          <a:ln w="9525">
            <a:solidFill>
              <a:schemeClr val="folHlink"/>
            </a:solidFill>
            <a:miter lim="800000"/>
            <a:headEnd/>
            <a:tailEnd/>
          </a:ln>
          <a:effectLst/>
        </p:spPr>
        <p:txBody>
          <a:bodyPr wrap="none" anchor="ctr"/>
          <a:lstStyle/>
          <a:p>
            <a:pPr algn="ctr"/>
            <a:endParaRPr lang="ru-RU"/>
          </a:p>
        </p:txBody>
      </p:sp>
      <p:graphicFrame>
        <p:nvGraphicFramePr>
          <p:cNvPr id="986135" name="Object 23"/>
          <p:cNvGraphicFramePr>
            <a:graphicFrameLocks noChangeAspect="1"/>
          </p:cNvGraphicFramePr>
          <p:nvPr/>
        </p:nvGraphicFramePr>
        <p:xfrm>
          <a:off x="1390650" y="3903663"/>
          <a:ext cx="3686175" cy="1468437"/>
        </p:xfrm>
        <a:graphic>
          <a:graphicData uri="http://schemas.openxmlformats.org/presentationml/2006/ole">
            <mc:AlternateContent xmlns:mc="http://schemas.openxmlformats.org/markup-compatibility/2006">
              <mc:Choice xmlns:v="urn:schemas-microsoft-com:vml" Requires="v">
                <p:oleObj spid="_x0000_s2141" name="Equation" r:id="rId6" imgW="1727200" imgH="685800" progId="Equation.DSMT4">
                  <p:embed/>
                </p:oleObj>
              </mc:Choice>
              <mc:Fallback>
                <p:oleObj name="Equation" r:id="rId6" imgW="1727200" imgH="685800" progId="Equation.DSMT4">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0650" y="3903663"/>
                        <a:ext cx="3686175"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5941634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61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61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6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6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1" grpId="0"/>
      <p:bldP spid="986126" grpId="0"/>
      <p:bldP spid="9861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93631A96-6006-4016-A55C-B5961E512554}" type="slidenum">
              <a:rPr lang="ar-SA"/>
              <a:pPr>
                <a:defRPr/>
              </a:pPr>
              <a:t>34</a:t>
            </a:fld>
            <a:endParaRPr lang="en-US"/>
          </a:p>
        </p:txBody>
      </p:sp>
      <p:sp>
        <p:nvSpPr>
          <p:cNvPr id="39940" name="Rectangle 2"/>
          <p:cNvSpPr>
            <a:spLocks noGrp="1" noChangeArrowheads="1"/>
          </p:cNvSpPr>
          <p:nvPr>
            <p:ph type="title"/>
          </p:nvPr>
        </p:nvSpPr>
        <p:spPr>
          <a:xfrm>
            <a:off x="-36512" y="215900"/>
            <a:ext cx="9180512" cy="1268413"/>
          </a:xfrm>
        </p:spPr>
        <p:txBody>
          <a:bodyPr>
            <a:normAutofit fontScale="90000"/>
          </a:bodyPr>
          <a:lstStyle/>
          <a:p>
            <a:r>
              <a:rPr lang="he-IL" b="1" dirty="0">
                <a:solidFill>
                  <a:schemeClr val="tx2">
                    <a:lumMod val="60000"/>
                    <a:lumOff val="40000"/>
                  </a:schemeClr>
                </a:solidFill>
                <a:latin typeface="David" panose="020E0502060401010101" pitchFamily="34" charset="-79"/>
                <a:cs typeface="David" panose="020E0502060401010101" pitchFamily="34" charset="-79"/>
              </a:rPr>
              <a:t>סיבוכיות של </a:t>
            </a:r>
            <a:r>
              <a:rPr lang="en-US" b="1" dirty="0">
                <a:solidFill>
                  <a:schemeClr val="tx2">
                    <a:lumMod val="60000"/>
                    <a:lumOff val="40000"/>
                  </a:schemeClr>
                </a:solidFill>
                <a:latin typeface="David" panose="020E0502060401010101" pitchFamily="34" charset="-79"/>
                <a:cs typeface="David" panose="020E0502060401010101" pitchFamily="34" charset="-79"/>
              </a:rPr>
              <a:t>factorial</a:t>
            </a:r>
            <a:r>
              <a:rPr lang="he-IL" b="1" dirty="0">
                <a:solidFill>
                  <a:schemeClr val="tx2">
                    <a:lumMod val="60000"/>
                    <a:lumOff val="40000"/>
                  </a:schemeClr>
                </a:solidFill>
                <a:latin typeface="David" panose="020E0502060401010101" pitchFamily="34" charset="-79"/>
                <a:cs typeface="David" panose="020E0502060401010101" pitchFamily="34" charset="-79"/>
              </a:rPr>
              <a:t> – השיטה </a:t>
            </a:r>
            <a:r>
              <a:rPr lang="he-IL" b="1" dirty="0" err="1">
                <a:solidFill>
                  <a:schemeClr val="tx2">
                    <a:lumMod val="60000"/>
                    <a:lumOff val="40000"/>
                  </a:schemeClr>
                </a:solidFill>
                <a:latin typeface="David" panose="020E0502060401010101" pitchFamily="34" charset="-79"/>
                <a:cs typeface="David" panose="020E0502060401010101" pitchFamily="34" charset="-79"/>
              </a:rPr>
              <a:t>האיטרטיבית</a:t>
            </a:r>
            <a:endParaRPr lang="en-US" b="1" dirty="0">
              <a:solidFill>
                <a:schemeClr val="tx2">
                  <a:lumMod val="60000"/>
                  <a:lumOff val="40000"/>
                </a:schemeClr>
              </a:solidFill>
              <a:latin typeface="David" panose="020E0502060401010101" pitchFamily="34" charset="-79"/>
              <a:cs typeface="David" panose="020E0502060401010101" pitchFamily="34" charset="-79"/>
            </a:endParaRPr>
          </a:p>
        </p:txBody>
      </p:sp>
      <p:sp>
        <p:nvSpPr>
          <p:cNvPr id="39941" name="Text Box 3"/>
          <p:cNvSpPr txBox="1">
            <a:spLocks noChangeArrowheads="1"/>
          </p:cNvSpPr>
          <p:nvPr/>
        </p:nvSpPr>
        <p:spPr bwMode="auto">
          <a:xfrm>
            <a:off x="827088" y="1412875"/>
            <a:ext cx="7705725" cy="457200"/>
          </a:xfrm>
          <a:prstGeom prst="rect">
            <a:avLst/>
          </a:prstGeom>
          <a:noFill/>
          <a:ln w="9525">
            <a:noFill/>
            <a:miter lim="800000"/>
            <a:headEnd/>
            <a:tailEnd/>
          </a:ln>
          <a:effectLst/>
        </p:spPr>
        <p:txBody>
          <a:bodyPr>
            <a:spAutoFit/>
          </a:bodyPr>
          <a:lstStyle/>
          <a:p>
            <a:pPr marL="355600" indent="-355600" algn="r" rtl="1">
              <a:spcBef>
                <a:spcPct val="80000"/>
              </a:spcBef>
              <a:buFont typeface="Arial" charset="0"/>
              <a:buAutoNum type="arabicPeriod" startAt="3"/>
            </a:pPr>
            <a:r>
              <a:rPr lang="he-IL" sz="2400" dirty="0">
                <a:latin typeface="Times New Roman" pitchFamily="18" charset="0"/>
                <a:cs typeface="Times New Roman" pitchFamily="18" charset="0"/>
              </a:rPr>
              <a:t>נמשיך כך, ונקבל את </a:t>
            </a:r>
            <a:r>
              <a:rPr lang="he-IL" sz="2400" b="1" dirty="0">
                <a:latin typeface="Times New Roman" pitchFamily="18" charset="0"/>
                <a:cs typeface="Times New Roman" pitchFamily="18" charset="0"/>
              </a:rPr>
              <a:t>הפיתוח </a:t>
            </a:r>
            <a:r>
              <a:rPr lang="he-IL" sz="2400" dirty="0" smtClean="0">
                <a:latin typeface="Times New Roman" pitchFamily="18" charset="0"/>
                <a:cs typeface="Times New Roman" pitchFamily="18" charset="0"/>
              </a:rPr>
              <a:t>של </a:t>
            </a:r>
            <a:r>
              <a:rPr lang="en-US" sz="2400" dirty="0">
                <a:latin typeface="Times New Roman" pitchFamily="18" charset="0"/>
                <a:cs typeface="Times New Roman" pitchFamily="18" charset="0"/>
              </a:rPr>
              <a:t>T(n)</a:t>
            </a:r>
            <a:r>
              <a:rPr lang="he-IL" sz="2400" dirty="0">
                <a:latin typeface="Times New Roman" pitchFamily="18" charset="0"/>
                <a:cs typeface="Times New Roman" pitchFamily="18" charset="0"/>
              </a:rPr>
              <a:t>:</a:t>
            </a:r>
          </a:p>
        </p:txBody>
      </p:sp>
      <p:sp>
        <p:nvSpPr>
          <p:cNvPr id="988167" name="Text Box 7"/>
          <p:cNvSpPr txBox="1">
            <a:spLocks noChangeArrowheads="1"/>
          </p:cNvSpPr>
          <p:nvPr/>
        </p:nvSpPr>
        <p:spPr bwMode="auto">
          <a:xfrm>
            <a:off x="827088" y="5516563"/>
            <a:ext cx="7705725" cy="457200"/>
          </a:xfrm>
          <a:prstGeom prst="rect">
            <a:avLst/>
          </a:prstGeom>
          <a:noFill/>
          <a:ln w="9525">
            <a:noFill/>
            <a:miter lim="800000"/>
            <a:headEnd/>
            <a:tailEnd/>
          </a:ln>
          <a:effectLst/>
        </p:spPr>
        <p:txBody>
          <a:bodyPr>
            <a:spAutoFit/>
          </a:bodyPr>
          <a:lstStyle/>
          <a:p>
            <a:pPr marL="292100" indent="-292100" algn="r" rtl="1">
              <a:spcBef>
                <a:spcPct val="80000"/>
              </a:spcBef>
              <a:buFont typeface="Arial" charset="0"/>
              <a:buNone/>
            </a:pPr>
            <a:r>
              <a:rPr lang="he-IL" sz="2400" dirty="0">
                <a:latin typeface="Times New Roman" pitchFamily="18" charset="0"/>
                <a:cs typeface="Times New Roman" pitchFamily="18" charset="0"/>
              </a:rPr>
              <a:t>	כאשר השורה התחתונה היא השורה ה-</a:t>
            </a:r>
            <a:r>
              <a:rPr lang="en-US" sz="2400" i="1" dirty="0">
                <a:latin typeface="Times New Roman" pitchFamily="18" charset="0"/>
                <a:cs typeface="Times New Roman" pitchFamily="18" charset="0"/>
              </a:rPr>
              <a:t>k</a:t>
            </a:r>
            <a:r>
              <a:rPr lang="he-IL" sz="2400" dirty="0">
                <a:latin typeface="Times New Roman" pitchFamily="18" charset="0"/>
                <a:cs typeface="Times New Roman" pitchFamily="18" charset="0"/>
              </a:rPr>
              <a:t> </a:t>
            </a:r>
            <a:r>
              <a:rPr lang="he-IL" sz="2400" dirty="0" smtClean="0">
                <a:latin typeface="Times New Roman" pitchFamily="18" charset="0"/>
                <a:cs typeface="Times New Roman" pitchFamily="18" charset="0"/>
              </a:rPr>
              <a:t>בשיטה </a:t>
            </a:r>
            <a:r>
              <a:rPr lang="he-IL" sz="2400" dirty="0" err="1" smtClean="0">
                <a:latin typeface="Times New Roman" pitchFamily="18" charset="0"/>
                <a:cs typeface="Times New Roman" pitchFamily="18" charset="0"/>
              </a:rPr>
              <a:t>האיטרטיבית</a:t>
            </a:r>
            <a:r>
              <a:rPr lang="he-IL" sz="2400" dirty="0" smtClean="0">
                <a:latin typeface="Times New Roman" pitchFamily="18" charset="0"/>
                <a:cs typeface="Times New Roman" pitchFamily="18" charset="0"/>
              </a:rPr>
              <a:t>.</a:t>
            </a:r>
            <a:endParaRPr lang="he-IL" sz="2400" dirty="0">
              <a:latin typeface="Times New Roman" pitchFamily="18" charset="0"/>
              <a:cs typeface="Times New Roman" pitchFamily="18" charset="0"/>
            </a:endParaRPr>
          </a:p>
        </p:txBody>
      </p:sp>
      <p:sp>
        <p:nvSpPr>
          <p:cNvPr id="39943" name="Rectangle 29"/>
          <p:cNvSpPr>
            <a:spLocks noChangeArrowheads="1"/>
          </p:cNvSpPr>
          <p:nvPr/>
        </p:nvSpPr>
        <p:spPr bwMode="auto">
          <a:xfrm>
            <a:off x="1692275" y="2060575"/>
            <a:ext cx="6408738" cy="3240088"/>
          </a:xfrm>
          <a:prstGeom prst="rect">
            <a:avLst/>
          </a:prstGeom>
          <a:solidFill>
            <a:srgbClr val="F8F8F8"/>
          </a:solidFill>
          <a:ln w="9525">
            <a:solidFill>
              <a:schemeClr val="folHlink"/>
            </a:solidFill>
            <a:miter lim="800000"/>
            <a:headEnd/>
            <a:tailEnd/>
          </a:ln>
          <a:effectLst/>
        </p:spPr>
        <p:txBody>
          <a:bodyPr wrap="none" anchor="ctr"/>
          <a:lstStyle/>
          <a:p>
            <a:pPr algn="ctr"/>
            <a:endParaRPr lang="ru-RU"/>
          </a:p>
        </p:txBody>
      </p:sp>
      <p:graphicFrame>
        <p:nvGraphicFramePr>
          <p:cNvPr id="39944" name="Object 30"/>
          <p:cNvGraphicFramePr>
            <a:graphicFrameLocks noChangeAspect="1"/>
          </p:cNvGraphicFramePr>
          <p:nvPr/>
        </p:nvGraphicFramePr>
        <p:xfrm>
          <a:off x="1979613" y="2219325"/>
          <a:ext cx="3686175" cy="2936875"/>
        </p:xfrm>
        <a:graphic>
          <a:graphicData uri="http://schemas.openxmlformats.org/presentationml/2006/ole">
            <mc:AlternateContent xmlns:mc="http://schemas.openxmlformats.org/markup-compatibility/2006">
              <mc:Choice xmlns:v="urn:schemas-microsoft-com:vml" Requires="v">
                <p:oleObj spid="_x0000_s3164" name="Equation" r:id="rId4" imgW="1727200" imgH="1371600" progId="Equation.DSMT4">
                  <p:embed/>
                </p:oleObj>
              </mc:Choice>
              <mc:Fallback>
                <p:oleObj name="Equation" r:id="rId4" imgW="1727200" imgH="1371600" progId="Equation.DSMT4">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219325"/>
                        <a:ext cx="368617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88192" name="AutoShape 32"/>
          <p:cNvSpPr>
            <a:spLocks noChangeArrowheads="1"/>
          </p:cNvSpPr>
          <p:nvPr/>
        </p:nvSpPr>
        <p:spPr bwMode="auto">
          <a:xfrm>
            <a:off x="5219700" y="4221163"/>
            <a:ext cx="3240088" cy="647700"/>
          </a:xfrm>
          <a:prstGeom prst="wedgeEllipseCallout">
            <a:avLst>
              <a:gd name="adj1" fmla="val -45444"/>
              <a:gd name="adj2" fmla="val -110537"/>
            </a:avLst>
          </a:prstGeom>
          <a:solidFill>
            <a:schemeClr val="bg1">
              <a:alpha val="85097"/>
            </a:schemeClr>
          </a:solidFill>
          <a:ln w="9525">
            <a:solidFill>
              <a:schemeClr val="tx1"/>
            </a:solidFill>
            <a:prstDash val="dash"/>
            <a:miter lim="800000"/>
            <a:headEnd/>
            <a:tailEnd/>
          </a:ln>
          <a:effectLst/>
        </p:spPr>
        <p:txBody>
          <a:bodyPr/>
          <a:lstStyle/>
          <a:p>
            <a:pPr algn="ctr"/>
            <a:endParaRPr lang="ru-RU"/>
          </a:p>
        </p:txBody>
      </p:sp>
      <p:graphicFrame>
        <p:nvGraphicFramePr>
          <p:cNvPr id="988191" name="Object 31"/>
          <p:cNvGraphicFramePr>
            <a:graphicFrameLocks noChangeAspect="1"/>
          </p:cNvGraphicFramePr>
          <p:nvPr/>
        </p:nvGraphicFramePr>
        <p:xfrm>
          <a:off x="5605463" y="4383088"/>
          <a:ext cx="2519362" cy="363537"/>
        </p:xfrm>
        <a:graphic>
          <a:graphicData uri="http://schemas.openxmlformats.org/presentationml/2006/ole">
            <mc:AlternateContent xmlns:mc="http://schemas.openxmlformats.org/markup-compatibility/2006">
              <mc:Choice xmlns:v="urn:schemas-microsoft-com:vml" Requires="v">
                <p:oleObj spid="_x0000_s3165" name="Equation" r:id="rId6" imgW="1409088" imgH="203112" progId="Equation.DSMT4">
                  <p:embed/>
                </p:oleObj>
              </mc:Choice>
              <mc:Fallback>
                <p:oleObj name="Equation" r:id="rId6" imgW="1409088" imgH="203112" progId="Equation.DSMT4">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5463" y="4383088"/>
                        <a:ext cx="25193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9172873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81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819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8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7" grpId="0"/>
      <p:bldP spid="98819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8EDF1BF9-4ADA-4F40-A22D-4F1734E2C27C}" type="slidenum">
              <a:rPr lang="ar-SA"/>
              <a:pPr>
                <a:defRPr/>
              </a:pPr>
              <a:t>35</a:t>
            </a:fld>
            <a:endParaRPr lang="en-US"/>
          </a:p>
        </p:txBody>
      </p:sp>
      <p:sp>
        <p:nvSpPr>
          <p:cNvPr id="40964" name="Rectangle 2"/>
          <p:cNvSpPr>
            <a:spLocks noGrp="1" noChangeArrowheads="1"/>
          </p:cNvSpPr>
          <p:nvPr>
            <p:ph type="title"/>
          </p:nvPr>
        </p:nvSpPr>
        <p:spPr>
          <a:xfrm>
            <a:off x="-36512" y="225425"/>
            <a:ext cx="9180512" cy="1268413"/>
          </a:xfrm>
        </p:spPr>
        <p:txBody>
          <a:bodyPr>
            <a:normAutofit fontScale="90000"/>
          </a:bodyPr>
          <a:lstStyle/>
          <a:p>
            <a:r>
              <a:rPr lang="he-IL" b="1" dirty="0">
                <a:solidFill>
                  <a:schemeClr val="tx2">
                    <a:lumMod val="60000"/>
                    <a:lumOff val="40000"/>
                  </a:schemeClr>
                </a:solidFill>
                <a:latin typeface="David" panose="020E0502060401010101" pitchFamily="34" charset="-79"/>
                <a:cs typeface="David" panose="020E0502060401010101" pitchFamily="34" charset="-79"/>
              </a:rPr>
              <a:t>סיבוכיות של </a:t>
            </a:r>
            <a:r>
              <a:rPr lang="en-US" b="1" dirty="0">
                <a:solidFill>
                  <a:schemeClr val="tx2">
                    <a:lumMod val="60000"/>
                    <a:lumOff val="40000"/>
                  </a:schemeClr>
                </a:solidFill>
                <a:latin typeface="David" panose="020E0502060401010101" pitchFamily="34" charset="-79"/>
                <a:cs typeface="David" panose="020E0502060401010101" pitchFamily="34" charset="-79"/>
              </a:rPr>
              <a:t>factorial</a:t>
            </a:r>
            <a:r>
              <a:rPr lang="he-IL" b="1" dirty="0">
                <a:solidFill>
                  <a:schemeClr val="tx2">
                    <a:lumMod val="60000"/>
                    <a:lumOff val="40000"/>
                  </a:schemeClr>
                </a:solidFill>
                <a:latin typeface="David" panose="020E0502060401010101" pitchFamily="34" charset="-79"/>
                <a:cs typeface="David" panose="020E0502060401010101" pitchFamily="34" charset="-79"/>
              </a:rPr>
              <a:t> – השיטה </a:t>
            </a:r>
            <a:r>
              <a:rPr lang="he-IL" b="1" dirty="0" err="1">
                <a:solidFill>
                  <a:schemeClr val="tx2">
                    <a:lumMod val="60000"/>
                    <a:lumOff val="40000"/>
                  </a:schemeClr>
                </a:solidFill>
                <a:latin typeface="David" panose="020E0502060401010101" pitchFamily="34" charset="-79"/>
                <a:cs typeface="David" panose="020E0502060401010101" pitchFamily="34" charset="-79"/>
              </a:rPr>
              <a:t>האיטרטיבית</a:t>
            </a:r>
            <a:endParaRPr lang="en-US" b="1" dirty="0">
              <a:solidFill>
                <a:schemeClr val="tx2">
                  <a:lumMod val="60000"/>
                  <a:lumOff val="40000"/>
                </a:schemeClr>
              </a:solidFill>
              <a:latin typeface="David" panose="020E0502060401010101" pitchFamily="34" charset="-79"/>
              <a:cs typeface="David" panose="020E0502060401010101" pitchFamily="34" charset="-79"/>
            </a:endParaRPr>
          </a:p>
        </p:txBody>
      </p:sp>
      <p:sp>
        <p:nvSpPr>
          <p:cNvPr id="40965" name="Text Box 3"/>
          <p:cNvSpPr txBox="1">
            <a:spLocks noChangeArrowheads="1"/>
          </p:cNvSpPr>
          <p:nvPr/>
        </p:nvSpPr>
        <p:spPr bwMode="auto">
          <a:xfrm>
            <a:off x="755650" y="1347788"/>
            <a:ext cx="7777163" cy="2123658"/>
          </a:xfrm>
          <a:prstGeom prst="rect">
            <a:avLst/>
          </a:prstGeom>
          <a:noFill/>
          <a:ln w="9525">
            <a:noFill/>
            <a:miter lim="800000"/>
            <a:headEnd/>
            <a:tailEnd/>
          </a:ln>
          <a:effectLst/>
        </p:spPr>
        <p:txBody>
          <a:bodyPr>
            <a:spAutoFit/>
          </a:bodyPr>
          <a:lstStyle/>
          <a:p>
            <a:pPr marL="304800" indent="-304800" algn="r" rtl="1">
              <a:spcBef>
                <a:spcPct val="50000"/>
              </a:spcBef>
              <a:buFont typeface="Arial" charset="0"/>
              <a:buAutoNum type="arabicPeriod" startAt="4"/>
            </a:pPr>
            <a:r>
              <a:rPr lang="he-IL" sz="2400" dirty="0">
                <a:latin typeface="Times New Roman" pitchFamily="18" charset="0"/>
                <a:cs typeface="Times New Roman" pitchFamily="18" charset="0"/>
              </a:rPr>
              <a:t>שרשרת הפיתוח נעצרת כאשר מגיעים למקרה הבסיס. שימו לב שעבור מקרה זה, הביטוי שרשמנו בתחילה ל- </a:t>
            </a:r>
            <a:r>
              <a:rPr lang="en-US" sz="2400" dirty="0">
                <a:latin typeface="Times New Roman" pitchFamily="18" charset="0"/>
                <a:cs typeface="Times New Roman" pitchFamily="18" charset="0"/>
              </a:rPr>
              <a:t>T(n)</a:t>
            </a:r>
            <a:r>
              <a:rPr lang="he-IL" sz="2400" dirty="0">
                <a:latin typeface="Times New Roman" pitchFamily="18" charset="0"/>
                <a:cs typeface="Times New Roman" pitchFamily="18" charset="0"/>
              </a:rPr>
              <a:t> </a:t>
            </a:r>
            <a:r>
              <a:rPr lang="he-IL" sz="2400" b="1" dirty="0">
                <a:latin typeface="Times New Roman" pitchFamily="18" charset="0"/>
                <a:cs typeface="Times New Roman" pitchFamily="18" charset="0"/>
              </a:rPr>
              <a:t>איננו תקף</a:t>
            </a:r>
            <a:r>
              <a:rPr lang="he-IL" sz="2400" dirty="0">
                <a:latin typeface="Times New Roman" pitchFamily="18" charset="0"/>
                <a:cs typeface="Times New Roman" pitchFamily="18" charset="0"/>
              </a:rPr>
              <a:t>.</a:t>
            </a:r>
          </a:p>
          <a:p>
            <a:pPr marL="304800" indent="-304800" algn="r" rtl="1">
              <a:spcBef>
                <a:spcPct val="50000"/>
              </a:spcBef>
              <a:buFont typeface="Arial" charset="0"/>
              <a:buChar char="•"/>
            </a:pPr>
            <a:r>
              <a:rPr lang="he-IL" sz="2400" dirty="0">
                <a:latin typeface="Times New Roman" pitchFamily="18" charset="0"/>
                <a:cs typeface="Times New Roman" pitchFamily="18" charset="0"/>
              </a:rPr>
              <a:t>במקרה של </a:t>
            </a:r>
            <a:r>
              <a:rPr lang="en-US" sz="2400" b="1" dirty="0">
                <a:latin typeface="Courier New" pitchFamily="49" charset="0"/>
              </a:rPr>
              <a:t>factorial()</a:t>
            </a:r>
            <a:r>
              <a:rPr lang="he-IL" sz="2400" dirty="0">
                <a:latin typeface="Times New Roman" pitchFamily="18" charset="0"/>
                <a:cs typeface="Times New Roman" pitchFamily="18" charset="0"/>
              </a:rPr>
              <a:t>, מקרה הבסיס הוא </a:t>
            </a:r>
            <a:r>
              <a:rPr lang="en-US" sz="2400" dirty="0">
                <a:latin typeface="Times New Roman" pitchFamily="18" charset="0"/>
                <a:cs typeface="Times New Roman" pitchFamily="18" charset="0"/>
              </a:rPr>
              <a:t>n=0</a:t>
            </a:r>
            <a:r>
              <a:rPr lang="he-IL" sz="2400" dirty="0">
                <a:latin typeface="Times New Roman" pitchFamily="18" charset="0"/>
                <a:cs typeface="Times New Roman" pitchFamily="18" charset="0"/>
              </a:rPr>
              <a:t>, ולכן כאשר נגיע ל-</a:t>
            </a:r>
            <a:r>
              <a:rPr lang="en-US" sz="2400" dirty="0">
                <a:latin typeface="Times New Roman" pitchFamily="18" charset="0"/>
                <a:cs typeface="Times New Roman" pitchFamily="18" charset="0"/>
              </a:rPr>
              <a:t>T(0)</a:t>
            </a:r>
            <a:r>
              <a:rPr lang="he-IL" sz="2400" dirty="0">
                <a:latin typeface="Times New Roman" pitchFamily="18" charset="0"/>
                <a:cs typeface="Times New Roman" pitchFamily="18" charset="0"/>
              </a:rPr>
              <a:t> בפיתוח נעצור.</a:t>
            </a:r>
            <a:r>
              <a:rPr lang="en-US" sz="2400" dirty="0">
                <a:latin typeface="Times New Roman" pitchFamily="18" charset="0"/>
                <a:cs typeface="Times New Roman" pitchFamily="18" charset="0"/>
              </a:rPr>
              <a:t> </a:t>
            </a:r>
            <a:r>
              <a:rPr lang="he-IL" sz="2400" dirty="0">
                <a:latin typeface="Times New Roman" pitchFamily="18" charset="0"/>
                <a:cs typeface="Times New Roman" pitchFamily="18" charset="0"/>
              </a:rPr>
              <a:t>ובכן, מתי נגיע ל-</a:t>
            </a:r>
            <a:r>
              <a:rPr lang="en-US" sz="2400" dirty="0">
                <a:latin typeface="Times New Roman" pitchFamily="18" charset="0"/>
                <a:cs typeface="Times New Roman" pitchFamily="18" charset="0"/>
              </a:rPr>
              <a:t>T(0)</a:t>
            </a:r>
            <a:r>
              <a:rPr lang="he-IL" sz="2400" dirty="0">
                <a:latin typeface="Times New Roman" pitchFamily="18" charset="0"/>
                <a:cs typeface="Times New Roman" pitchFamily="18" charset="0"/>
              </a:rPr>
              <a:t> </a:t>
            </a:r>
            <a:r>
              <a:rPr lang="he-IL" sz="2400" dirty="0" smtClean="0">
                <a:latin typeface="Times New Roman" pitchFamily="18" charset="0"/>
                <a:cs typeface="Times New Roman" pitchFamily="18" charset="0"/>
              </a:rPr>
              <a:t>בפיתוח? </a:t>
            </a:r>
            <a:r>
              <a:rPr lang="he-IL" sz="2400" dirty="0">
                <a:latin typeface="Times New Roman" pitchFamily="18" charset="0"/>
                <a:cs typeface="Times New Roman" pitchFamily="18" charset="0"/>
              </a:rPr>
              <a:t>לשם כך נתבונן בביטוי שחישבנו עבור השורה ה-</a:t>
            </a:r>
            <a:r>
              <a:rPr lang="en-US" sz="2400" i="1" dirty="0">
                <a:latin typeface="Times New Roman" pitchFamily="18" charset="0"/>
                <a:cs typeface="Times New Roman" pitchFamily="18" charset="0"/>
              </a:rPr>
              <a:t>k</a:t>
            </a:r>
            <a:r>
              <a:rPr lang="he-IL" sz="2400" dirty="0">
                <a:latin typeface="Times New Roman" pitchFamily="18" charset="0"/>
                <a:cs typeface="Times New Roman" pitchFamily="18" charset="0"/>
              </a:rPr>
              <a:t> בפיתוח:</a:t>
            </a:r>
          </a:p>
        </p:txBody>
      </p:sp>
      <p:sp>
        <p:nvSpPr>
          <p:cNvPr id="990223" name="Text Box 15"/>
          <p:cNvSpPr txBox="1">
            <a:spLocks noChangeArrowheads="1"/>
          </p:cNvSpPr>
          <p:nvPr/>
        </p:nvSpPr>
        <p:spPr bwMode="auto">
          <a:xfrm>
            <a:off x="755650" y="4425950"/>
            <a:ext cx="7777163" cy="822325"/>
          </a:xfrm>
          <a:prstGeom prst="rect">
            <a:avLst/>
          </a:prstGeom>
          <a:noFill/>
          <a:ln w="9525">
            <a:noFill/>
            <a:miter lim="800000"/>
            <a:headEnd/>
            <a:tailEnd/>
          </a:ln>
          <a:effectLst/>
        </p:spPr>
        <p:txBody>
          <a:bodyPr>
            <a:spAutoFit/>
          </a:bodyPr>
          <a:lstStyle/>
          <a:p>
            <a:pPr marL="292100" indent="-292100" algn="r" rtl="1">
              <a:spcBef>
                <a:spcPct val="35000"/>
              </a:spcBef>
              <a:buFont typeface="Arial" charset="0"/>
              <a:buChar char="•"/>
            </a:pPr>
            <a:r>
              <a:rPr lang="he-IL" sz="2400" dirty="0">
                <a:latin typeface="Times New Roman" pitchFamily="18" charset="0"/>
                <a:cs typeface="Times New Roman" pitchFamily="18" charset="0"/>
              </a:rPr>
              <a:t>אנו רואים כי עבור ההצבה </a:t>
            </a:r>
            <a:r>
              <a:rPr lang="en-US" sz="2400" i="1" dirty="0">
                <a:latin typeface="Times New Roman" pitchFamily="18" charset="0"/>
                <a:cs typeface="Times New Roman" pitchFamily="18" charset="0"/>
              </a:rPr>
              <a:t>k=n</a:t>
            </a:r>
            <a:r>
              <a:rPr lang="he-IL" sz="2400" dirty="0">
                <a:latin typeface="Times New Roman" pitchFamily="18" charset="0"/>
                <a:cs typeface="Times New Roman" pitchFamily="18" charset="0"/>
              </a:rPr>
              <a:t> (כלומר בשורה ה-</a:t>
            </a:r>
            <a:r>
              <a:rPr lang="en-US" sz="2400" dirty="0">
                <a:latin typeface="Times New Roman" pitchFamily="18" charset="0"/>
                <a:cs typeface="Times New Roman" pitchFamily="18" charset="0"/>
              </a:rPr>
              <a:t>n</a:t>
            </a:r>
            <a:r>
              <a:rPr lang="he-IL" sz="2400" dirty="0">
                <a:latin typeface="Times New Roman" pitchFamily="18" charset="0"/>
                <a:cs typeface="Times New Roman" pitchFamily="18" charset="0"/>
              </a:rPr>
              <a:t> של הפיתוח) נקבל בדיוק </a:t>
            </a:r>
            <a:r>
              <a:rPr lang="en-US" sz="2400" dirty="0">
                <a:latin typeface="Times New Roman" pitchFamily="18" charset="0"/>
                <a:cs typeface="Times New Roman" pitchFamily="18" charset="0"/>
              </a:rPr>
              <a:t>T(0)</a:t>
            </a:r>
            <a:r>
              <a:rPr lang="he-IL" sz="2400" dirty="0">
                <a:latin typeface="Times New Roman" pitchFamily="18" charset="0"/>
                <a:cs typeface="Times New Roman" pitchFamily="18" charset="0"/>
              </a:rPr>
              <a:t>. נציב אם כך </a:t>
            </a:r>
            <a:r>
              <a:rPr lang="en-US" sz="2400" i="1" dirty="0">
                <a:latin typeface="Times New Roman" pitchFamily="18" charset="0"/>
                <a:cs typeface="Times New Roman" pitchFamily="18" charset="0"/>
              </a:rPr>
              <a:t>k=n</a:t>
            </a:r>
            <a:r>
              <a:rPr lang="he-IL" sz="2400" dirty="0">
                <a:latin typeface="Times New Roman" pitchFamily="18" charset="0"/>
                <a:cs typeface="Times New Roman" pitchFamily="18" charset="0"/>
              </a:rPr>
              <a:t> בביטוי זה ונקבל:</a:t>
            </a:r>
          </a:p>
        </p:txBody>
      </p:sp>
      <p:sp>
        <p:nvSpPr>
          <p:cNvPr id="40967" name="Rectangle 17"/>
          <p:cNvSpPr>
            <a:spLocks noChangeArrowheads="1"/>
          </p:cNvSpPr>
          <p:nvPr/>
        </p:nvSpPr>
        <p:spPr bwMode="auto">
          <a:xfrm>
            <a:off x="971550" y="3695700"/>
            <a:ext cx="7129463" cy="544513"/>
          </a:xfrm>
          <a:prstGeom prst="rect">
            <a:avLst/>
          </a:prstGeom>
          <a:solidFill>
            <a:srgbClr val="F8F8F8"/>
          </a:solidFill>
          <a:ln w="9525">
            <a:solidFill>
              <a:schemeClr val="folHlink"/>
            </a:solidFill>
            <a:miter lim="800000"/>
            <a:headEnd/>
            <a:tailEnd/>
          </a:ln>
          <a:effectLst/>
        </p:spPr>
        <p:txBody>
          <a:bodyPr wrap="none" anchor="ctr"/>
          <a:lstStyle/>
          <a:p>
            <a:pPr algn="ctr"/>
            <a:endParaRPr lang="ru-RU"/>
          </a:p>
        </p:txBody>
      </p:sp>
      <p:sp>
        <p:nvSpPr>
          <p:cNvPr id="990228" name="Rectangle 20"/>
          <p:cNvSpPr>
            <a:spLocks noChangeArrowheads="1"/>
          </p:cNvSpPr>
          <p:nvPr/>
        </p:nvSpPr>
        <p:spPr bwMode="auto">
          <a:xfrm>
            <a:off x="971550" y="5464175"/>
            <a:ext cx="7129463" cy="544513"/>
          </a:xfrm>
          <a:prstGeom prst="rect">
            <a:avLst/>
          </a:prstGeom>
          <a:solidFill>
            <a:srgbClr val="F8F8F8"/>
          </a:solidFill>
          <a:ln w="9525">
            <a:solidFill>
              <a:schemeClr val="folHlink"/>
            </a:solidFill>
            <a:miter lim="800000"/>
            <a:headEnd/>
            <a:tailEnd/>
          </a:ln>
          <a:effectLst/>
        </p:spPr>
        <p:txBody>
          <a:bodyPr wrap="none" anchor="ctr"/>
          <a:lstStyle/>
          <a:p>
            <a:pPr algn="ctr"/>
            <a:endParaRPr lang="ru-RU"/>
          </a:p>
        </p:txBody>
      </p:sp>
      <p:graphicFrame>
        <p:nvGraphicFramePr>
          <p:cNvPr id="40969" name="Object 21"/>
          <p:cNvGraphicFramePr>
            <a:graphicFrameLocks noChangeAspect="1"/>
          </p:cNvGraphicFramePr>
          <p:nvPr/>
        </p:nvGraphicFramePr>
        <p:xfrm>
          <a:off x="1187450" y="3773488"/>
          <a:ext cx="2927350" cy="434975"/>
        </p:xfrm>
        <a:graphic>
          <a:graphicData uri="http://schemas.openxmlformats.org/presentationml/2006/ole">
            <mc:AlternateContent xmlns:mc="http://schemas.openxmlformats.org/markup-compatibility/2006">
              <mc:Choice xmlns:v="urn:schemas-microsoft-com:vml" Requires="v">
                <p:oleObj spid="_x0000_s4188" name="Equation" r:id="rId4" imgW="1371600" imgH="203200" progId="Equation.DSMT4">
                  <p:embed/>
                </p:oleObj>
              </mc:Choice>
              <mc:Fallback>
                <p:oleObj name="Equation" r:id="rId4" imgW="1371600" imgH="203200" progId="Equation.DSMT4">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773488"/>
                        <a:ext cx="29273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90230" name="Object 22"/>
          <p:cNvGraphicFramePr>
            <a:graphicFrameLocks noChangeAspect="1"/>
          </p:cNvGraphicFramePr>
          <p:nvPr/>
        </p:nvGraphicFramePr>
        <p:xfrm>
          <a:off x="1187450" y="5522913"/>
          <a:ext cx="2465388" cy="434975"/>
        </p:xfrm>
        <a:graphic>
          <a:graphicData uri="http://schemas.openxmlformats.org/presentationml/2006/ole">
            <mc:AlternateContent xmlns:mc="http://schemas.openxmlformats.org/markup-compatibility/2006">
              <mc:Choice xmlns:v="urn:schemas-microsoft-com:vml" Requires="v">
                <p:oleObj spid="_x0000_s4189" name="Equation" r:id="rId6" imgW="1155700" imgH="203200" progId="Equation.DSMT4">
                  <p:embed/>
                </p:oleObj>
              </mc:Choice>
              <mc:Fallback>
                <p:oleObj name="Equation" r:id="rId6" imgW="1155700" imgH="203200" progId="Equation.DSMT4">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5522913"/>
                        <a:ext cx="24653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2076951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02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02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0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23" grpId="0"/>
      <p:bldP spid="9902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89AD6E8-3AE1-435C-B4D4-C368539C6F46}" type="slidenum">
              <a:rPr lang="ar-SA"/>
              <a:pPr>
                <a:defRPr/>
              </a:pPr>
              <a:t>36</a:t>
            </a:fld>
            <a:endParaRPr lang="en-US"/>
          </a:p>
        </p:txBody>
      </p:sp>
      <p:sp>
        <p:nvSpPr>
          <p:cNvPr id="41988" name="Rectangle 2"/>
          <p:cNvSpPr>
            <a:spLocks noGrp="1" noChangeArrowheads="1"/>
          </p:cNvSpPr>
          <p:nvPr>
            <p:ph type="title"/>
          </p:nvPr>
        </p:nvSpPr>
        <p:spPr>
          <a:xfrm>
            <a:off x="-36513" y="215900"/>
            <a:ext cx="9018587" cy="1268413"/>
          </a:xfrm>
        </p:spPr>
        <p:txBody>
          <a:bodyPr>
            <a:normAutofit fontScale="90000"/>
          </a:bodyPr>
          <a:lstStyle/>
          <a:p>
            <a:r>
              <a:rPr lang="he-IL" b="1" dirty="0">
                <a:solidFill>
                  <a:schemeClr val="tx2">
                    <a:lumMod val="60000"/>
                    <a:lumOff val="40000"/>
                  </a:schemeClr>
                </a:solidFill>
                <a:latin typeface="David" panose="020E0502060401010101" pitchFamily="34" charset="-79"/>
                <a:cs typeface="David" panose="020E0502060401010101" pitchFamily="34" charset="-79"/>
              </a:rPr>
              <a:t>סיבוכיות של </a:t>
            </a:r>
            <a:r>
              <a:rPr lang="en-US" b="1" dirty="0">
                <a:solidFill>
                  <a:schemeClr val="tx2">
                    <a:lumMod val="60000"/>
                    <a:lumOff val="40000"/>
                  </a:schemeClr>
                </a:solidFill>
                <a:latin typeface="David" panose="020E0502060401010101" pitchFamily="34" charset="-79"/>
                <a:cs typeface="David" panose="020E0502060401010101" pitchFamily="34" charset="-79"/>
              </a:rPr>
              <a:t>factorial</a:t>
            </a:r>
            <a:r>
              <a:rPr lang="he-IL" b="1" dirty="0">
                <a:solidFill>
                  <a:schemeClr val="tx2">
                    <a:lumMod val="60000"/>
                    <a:lumOff val="40000"/>
                  </a:schemeClr>
                </a:solidFill>
                <a:latin typeface="David" panose="020E0502060401010101" pitchFamily="34" charset="-79"/>
                <a:cs typeface="David" panose="020E0502060401010101" pitchFamily="34" charset="-79"/>
              </a:rPr>
              <a:t> – השיטה </a:t>
            </a:r>
            <a:r>
              <a:rPr lang="he-IL" b="1" dirty="0" err="1">
                <a:solidFill>
                  <a:schemeClr val="tx2">
                    <a:lumMod val="60000"/>
                    <a:lumOff val="40000"/>
                  </a:schemeClr>
                </a:solidFill>
                <a:latin typeface="David" panose="020E0502060401010101" pitchFamily="34" charset="-79"/>
                <a:cs typeface="David" panose="020E0502060401010101" pitchFamily="34" charset="-79"/>
              </a:rPr>
              <a:t>האיטרטיבית</a:t>
            </a:r>
            <a:endParaRPr lang="en-US" b="1" dirty="0">
              <a:solidFill>
                <a:schemeClr val="tx2">
                  <a:lumMod val="60000"/>
                  <a:lumOff val="40000"/>
                </a:schemeClr>
              </a:solidFill>
              <a:latin typeface="David" panose="020E0502060401010101" pitchFamily="34" charset="-79"/>
              <a:cs typeface="David" panose="020E0502060401010101" pitchFamily="34" charset="-79"/>
            </a:endParaRPr>
          </a:p>
        </p:txBody>
      </p:sp>
      <p:sp>
        <p:nvSpPr>
          <p:cNvPr id="41989" name="Text Box 3"/>
          <p:cNvSpPr txBox="1">
            <a:spLocks noChangeArrowheads="1"/>
          </p:cNvSpPr>
          <p:nvPr/>
        </p:nvSpPr>
        <p:spPr bwMode="auto">
          <a:xfrm>
            <a:off x="827088" y="1484313"/>
            <a:ext cx="7705725" cy="1187450"/>
          </a:xfrm>
          <a:prstGeom prst="rect">
            <a:avLst/>
          </a:prstGeom>
          <a:noFill/>
          <a:ln w="9525">
            <a:noFill/>
            <a:miter lim="800000"/>
            <a:headEnd/>
            <a:tailEnd/>
          </a:ln>
          <a:effectLst/>
        </p:spPr>
        <p:txBody>
          <a:bodyPr>
            <a:spAutoFit/>
          </a:bodyPr>
          <a:lstStyle/>
          <a:p>
            <a:pPr marL="355600" indent="-355600" algn="r" rtl="1">
              <a:spcBef>
                <a:spcPct val="60000"/>
              </a:spcBef>
              <a:buFont typeface="Arial" charset="0"/>
              <a:buAutoNum type="arabicPeriod" startAt="5"/>
            </a:pPr>
            <a:r>
              <a:rPr lang="he-IL" sz="2400">
                <a:latin typeface="Times New Roman" pitchFamily="18" charset="0"/>
                <a:cs typeface="Times New Roman" pitchFamily="18" charset="0"/>
              </a:rPr>
              <a:t>זהו, סיימנו! </a:t>
            </a:r>
            <a:r>
              <a:rPr lang="en-US" sz="2400">
                <a:latin typeface="Times New Roman" pitchFamily="18" charset="0"/>
                <a:cs typeface="Times New Roman" pitchFamily="18" charset="0"/>
              </a:rPr>
              <a:t>T(0)</a:t>
            </a:r>
            <a:r>
              <a:rPr lang="he-IL" sz="2400">
                <a:latin typeface="Times New Roman" pitchFamily="18" charset="0"/>
                <a:cs typeface="Times New Roman" pitchFamily="18" charset="0"/>
              </a:rPr>
              <a:t> הוא </a:t>
            </a:r>
            <a:r>
              <a:rPr lang="he-IL" sz="2400" b="1">
                <a:latin typeface="Times New Roman" pitchFamily="18" charset="0"/>
                <a:cs typeface="Times New Roman" pitchFamily="18" charset="0"/>
              </a:rPr>
              <a:t>מספר קבוע</a:t>
            </a:r>
            <a:r>
              <a:rPr lang="he-IL" sz="2400">
                <a:latin typeface="Times New Roman" pitchFamily="18" charset="0"/>
                <a:cs typeface="Times New Roman" pitchFamily="18" charset="0"/>
              </a:rPr>
              <a:t>, כיוון שהוא איננו תלוי ב-</a:t>
            </a:r>
            <a:r>
              <a:rPr lang="en-US" sz="2400">
                <a:latin typeface="Times New Roman" pitchFamily="18" charset="0"/>
                <a:cs typeface="Times New Roman" pitchFamily="18" charset="0"/>
              </a:rPr>
              <a:t>n</a:t>
            </a:r>
            <a:r>
              <a:rPr lang="he-IL" sz="2400">
                <a:latin typeface="Times New Roman" pitchFamily="18" charset="0"/>
                <a:cs typeface="Times New Roman" pitchFamily="18" charset="0"/>
              </a:rPr>
              <a:t>. לכן נוכל להחליפו בקבוע </a:t>
            </a:r>
            <a:r>
              <a:rPr lang="en-US" sz="2400">
                <a:latin typeface="Times New Roman" pitchFamily="18" charset="0"/>
                <a:cs typeface="Times New Roman" pitchFamily="18" charset="0"/>
              </a:rPr>
              <a:t>C</a:t>
            </a:r>
            <a:r>
              <a:rPr lang="en-US" sz="2400" baseline="-25000">
                <a:latin typeface="Times New Roman" pitchFamily="18" charset="0"/>
                <a:cs typeface="Times New Roman" pitchFamily="18" charset="0"/>
              </a:rPr>
              <a:t>1</a:t>
            </a:r>
            <a:r>
              <a:rPr lang="he-IL" sz="2400">
                <a:latin typeface="Times New Roman" pitchFamily="18" charset="0"/>
                <a:cs typeface="Times New Roman" pitchFamily="18" charset="0"/>
              </a:rPr>
              <a:t> (זהו למעשה מספר הפעולות הדרושות עבור הקלט </a:t>
            </a:r>
            <a:r>
              <a:rPr lang="en-US" sz="2400">
                <a:latin typeface="Times New Roman" pitchFamily="18" charset="0"/>
                <a:cs typeface="Times New Roman" pitchFamily="18" charset="0"/>
              </a:rPr>
              <a:t>n=0</a:t>
            </a:r>
            <a:r>
              <a:rPr lang="he-IL" sz="2400">
                <a:latin typeface="Times New Roman" pitchFamily="18" charset="0"/>
                <a:cs typeface="Times New Roman" pitchFamily="18" charset="0"/>
              </a:rPr>
              <a:t>), ואנו מקבלים את הביטוי המפורש ל-</a:t>
            </a:r>
            <a:r>
              <a:rPr lang="en-US" sz="2400">
                <a:latin typeface="Times New Roman" pitchFamily="18" charset="0"/>
                <a:cs typeface="Times New Roman" pitchFamily="18" charset="0"/>
              </a:rPr>
              <a:t>T(n)</a:t>
            </a:r>
            <a:r>
              <a:rPr lang="he-IL" sz="2400">
                <a:latin typeface="Times New Roman" pitchFamily="18" charset="0"/>
                <a:cs typeface="Times New Roman" pitchFamily="18" charset="0"/>
              </a:rPr>
              <a:t> :</a:t>
            </a:r>
          </a:p>
        </p:txBody>
      </p:sp>
      <p:sp>
        <p:nvSpPr>
          <p:cNvPr id="41991" name="Rectangle 18"/>
          <p:cNvSpPr>
            <a:spLocks noChangeArrowheads="1"/>
          </p:cNvSpPr>
          <p:nvPr/>
        </p:nvSpPr>
        <p:spPr bwMode="auto">
          <a:xfrm>
            <a:off x="4643438" y="3141663"/>
            <a:ext cx="3384550" cy="1657350"/>
          </a:xfrm>
          <a:prstGeom prst="rect">
            <a:avLst/>
          </a:prstGeom>
          <a:solidFill>
            <a:srgbClr val="F8F8F8"/>
          </a:solidFill>
          <a:ln w="9525">
            <a:solidFill>
              <a:schemeClr val="folHlink"/>
            </a:solidFill>
            <a:miter lim="800000"/>
            <a:headEnd/>
            <a:tailEnd/>
          </a:ln>
          <a:effectLst/>
        </p:spPr>
        <p:txBody>
          <a:bodyPr wrap="none" anchor="ctr"/>
          <a:lstStyle/>
          <a:p>
            <a:pPr algn="ctr"/>
            <a:endParaRPr lang="ru-RU"/>
          </a:p>
        </p:txBody>
      </p:sp>
      <p:graphicFrame>
        <p:nvGraphicFramePr>
          <p:cNvPr id="41992" name="Object 19"/>
          <p:cNvGraphicFramePr>
            <a:graphicFrameLocks noChangeAspect="1"/>
          </p:cNvGraphicFramePr>
          <p:nvPr/>
        </p:nvGraphicFramePr>
        <p:xfrm>
          <a:off x="4859338" y="3284538"/>
          <a:ext cx="2846387" cy="1414462"/>
        </p:xfrm>
        <a:graphic>
          <a:graphicData uri="http://schemas.openxmlformats.org/presentationml/2006/ole">
            <mc:AlternateContent xmlns:mc="http://schemas.openxmlformats.org/markup-compatibility/2006">
              <mc:Choice xmlns:v="urn:schemas-microsoft-com:vml" Requires="v">
                <p:oleObj spid="_x0000_s5168" name="Equation" r:id="rId4" imgW="1333500" imgH="660400" progId="Equation.DSMT4">
                  <p:embed/>
                </p:oleObj>
              </mc:Choice>
              <mc:Fallback>
                <p:oleObj name="Equation" r:id="rId4" imgW="1333500" imgH="6604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3284538"/>
                        <a:ext cx="2846387"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Oval Callout 1"/>
              <p:cNvSpPr/>
              <p:nvPr/>
            </p:nvSpPr>
            <p:spPr bwMode="auto">
              <a:xfrm>
                <a:off x="4679950" y="4941888"/>
                <a:ext cx="4302125" cy="1322288"/>
              </a:xfrm>
              <a:prstGeom prst="wedgeEllipseCallout">
                <a:avLst>
                  <a:gd name="adj1" fmla="val -20454"/>
                  <a:gd name="adj2" fmla="val -6927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1" eaLnBrk="0" fontAlgn="base" latinLnBrk="0" hangingPunct="0">
                  <a:lnSpc>
                    <a:spcPct val="100000"/>
                  </a:lnSpc>
                  <a:spcBef>
                    <a:spcPct val="0"/>
                  </a:spcBef>
                  <a:spcAft>
                    <a:spcPct val="0"/>
                  </a:spcAft>
                  <a:buClrTx/>
                  <a:buSzTx/>
                  <a:buFontTx/>
                  <a:buNone/>
                  <a:tabLst/>
                </a:pPr>
                <a14:m>
                  <m:oMath xmlns:m="http://schemas.openxmlformats.org/officeDocument/2006/math">
                    <m:r>
                      <m:rPr>
                        <m:sty m:val="p"/>
                      </m:rPr>
                      <a:rPr kumimoji="0" lang="en-US" sz="2000" b="0" i="0" u="none" strike="noStrike" cap="none" normalizeH="0" baseline="0" smtClean="0">
                        <a:ln>
                          <a:noFill/>
                        </a:ln>
                        <a:solidFill>
                          <a:schemeClr val="tx1"/>
                        </a:solidFill>
                        <a:effectLst/>
                        <a:latin typeface="Cambria Math" panose="02040503050406030204" pitchFamily="18" charset="0"/>
                      </a:rPr>
                      <m:t>θ</m:t>
                    </m:r>
                  </m:oMath>
                </a14:m>
                <a:r>
                  <a:rPr kumimoji="0" lang="he-IL" sz="2000" b="0" i="0" u="none" strike="noStrike" cap="none" normalizeH="0" baseline="0" dirty="0" smtClean="0">
                    <a:ln>
                      <a:noFill/>
                    </a:ln>
                    <a:solidFill>
                      <a:schemeClr val="tx1"/>
                    </a:solidFill>
                    <a:effectLst/>
                    <a:latin typeface="+mn-lt"/>
                  </a:rPr>
                  <a:t> </a:t>
                </a:r>
                <a:r>
                  <a:rPr kumimoji="0" lang="he-IL" sz="2000" b="0" i="0" u="none" strike="noStrike" cap="none" normalizeH="0" baseline="0" dirty="0" smtClean="0">
                    <a:ln>
                      <a:noFill/>
                    </a:ln>
                    <a:solidFill>
                      <a:schemeClr val="tx1"/>
                    </a:solidFill>
                    <a:effectLst/>
                    <a:latin typeface="+mn-lt"/>
                    <a:cs typeface="+mn-cs"/>
                  </a:rPr>
                  <a:t>מציין חסם הדוק. כלומר</a:t>
                </a:r>
                <a:r>
                  <a:rPr kumimoji="0" lang="he-IL" sz="2000" b="0" i="0" u="none" strike="noStrike" cap="none" normalizeH="0" dirty="0" smtClean="0">
                    <a:ln>
                      <a:noFill/>
                    </a:ln>
                    <a:solidFill>
                      <a:schemeClr val="tx1"/>
                    </a:solidFill>
                    <a:effectLst/>
                    <a:latin typeface="+mn-lt"/>
                    <a:cs typeface="+mn-cs"/>
                  </a:rPr>
                  <a:t> זמן ריצת התוכנית הוא לא יותר ולא פחות מלינארי בקלט</a:t>
                </a:r>
                <a:endParaRPr kumimoji="0" lang="en-US" sz="2000" b="0" i="0" u="none" strike="noStrike" cap="none" normalizeH="0" baseline="0" dirty="0" smtClean="0">
                  <a:ln>
                    <a:noFill/>
                  </a:ln>
                  <a:solidFill>
                    <a:schemeClr val="tx1"/>
                  </a:solidFill>
                  <a:effectLst/>
                  <a:latin typeface="+mn-lt"/>
                  <a:cs typeface="+mn-cs"/>
                </a:endParaRPr>
              </a:p>
            </p:txBody>
          </p:sp>
        </mc:Choice>
        <mc:Fallback xmlns="">
          <p:sp>
            <p:nvSpPr>
              <p:cNvPr id="2" name="Oval Callout 1"/>
              <p:cNvSpPr>
                <a:spLocks noRot="1" noChangeAspect="1" noMove="1" noResize="1" noEditPoints="1" noAdjustHandles="1" noChangeArrowheads="1" noChangeShapeType="1" noTextEdit="1"/>
              </p:cNvSpPr>
              <p:nvPr/>
            </p:nvSpPr>
            <p:spPr bwMode="auto">
              <a:xfrm>
                <a:off x="4679950" y="4941888"/>
                <a:ext cx="4302125" cy="1322288"/>
              </a:xfrm>
              <a:prstGeom prst="wedgeEllipseCallout">
                <a:avLst>
                  <a:gd name="adj1" fmla="val -20454"/>
                  <a:gd name="adj2" fmla="val -69276"/>
                </a:avLst>
              </a:prstGeom>
              <a:blipFill rotWithShape="1">
                <a:blip r:embed="rId6"/>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0"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pic>
        <p:nvPicPr>
          <p:cNvPr id="5137" name="Picture 17" descr="http://www.tiltan.com/tiltan.com/originals/telescope-40.jpg"/>
          <p:cNvPicPr>
            <a:picLocks noChangeAspect="1" noChangeArrowheads="1"/>
          </p:cNvPicPr>
          <p:nvPr/>
        </p:nvPicPr>
        <p:blipFill>
          <a:blip r:embed="rId7" cstate="print"/>
          <a:srcRect/>
          <a:stretch>
            <a:fillRect/>
          </a:stretch>
        </p:blipFill>
        <p:spPr bwMode="auto">
          <a:xfrm>
            <a:off x="1043608" y="3068960"/>
            <a:ext cx="2808312" cy="28083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9186543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5"/>
          <p:cNvSpPr>
            <a:spLocks noGrp="1"/>
          </p:cNvSpPr>
          <p:nvPr>
            <p:ph type="ftr" sz="quarter" idx="11"/>
          </p:nvPr>
        </p:nvSpPr>
        <p:spPr>
          <a:noFill/>
          <a:ln>
            <a:miter lim="800000"/>
            <a:headEnd/>
            <a:tailEnd/>
          </a:ln>
        </p:spPr>
        <p:txBody>
          <a:bodyPr/>
          <a:lstStyle/>
          <a:p>
            <a:r>
              <a:rPr lang="he-IL" smtClean="0"/>
              <a:t>מבוא למדעי המחשב מ' - תירגול 10</a:t>
            </a:r>
            <a:endParaRPr lang="en-US" dirty="0" smtClean="0"/>
          </a:p>
        </p:txBody>
      </p:sp>
      <p:sp>
        <p:nvSpPr>
          <p:cNvPr id="8"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33FCF3D-89A8-4A15-9510-C8633EC399F7}" type="slidenum">
              <a:rPr lang="ar-SA"/>
              <a:pPr>
                <a:defRPr/>
              </a:pPr>
              <a:t>37</a:t>
            </a:fld>
            <a:endParaRPr lang="en-US"/>
          </a:p>
        </p:txBody>
      </p:sp>
      <p:sp>
        <p:nvSpPr>
          <p:cNvPr id="56324" name="Text Box 2"/>
          <p:cNvSpPr txBox="1">
            <a:spLocks noChangeArrowheads="1"/>
          </p:cNvSpPr>
          <p:nvPr/>
        </p:nvSpPr>
        <p:spPr bwMode="auto">
          <a:xfrm>
            <a:off x="901700" y="1233488"/>
            <a:ext cx="7631113" cy="1200329"/>
          </a:xfrm>
          <a:prstGeom prst="rect">
            <a:avLst/>
          </a:prstGeom>
          <a:noFill/>
          <a:ln w="9525">
            <a:noFill/>
            <a:miter lim="800000"/>
            <a:headEnd/>
            <a:tailEnd/>
          </a:ln>
          <a:effectLst/>
        </p:spPr>
        <p:txBody>
          <a:bodyPr>
            <a:spAutoFit/>
          </a:bodyPr>
          <a:lstStyle/>
          <a:p>
            <a:pPr marL="401638" indent="-401638" algn="r" rtl="1">
              <a:spcBef>
                <a:spcPct val="50000"/>
              </a:spcBef>
              <a:buFont typeface="Arial" charset="0"/>
              <a:buChar char="•"/>
            </a:pPr>
            <a:r>
              <a:rPr lang="he-IL" sz="2400" dirty="0" smtClean="0">
                <a:latin typeface="Times New Roman" pitchFamily="18" charset="0"/>
                <a:cs typeface="Times New Roman" pitchFamily="18" charset="0"/>
              </a:rPr>
              <a:t>תרגיל: הפונקציה </a:t>
            </a:r>
            <a:r>
              <a:rPr lang="en-US" sz="2400" b="1" dirty="0" smtClean="0">
                <a:latin typeface="Courier New" pitchFamily="49" charset="0"/>
              </a:rPr>
              <a:t>strflip1()</a:t>
            </a:r>
            <a:r>
              <a:rPr lang="he-IL" sz="2400" dirty="0" smtClean="0">
                <a:latin typeface="Times New Roman" pitchFamily="18" charset="0"/>
                <a:cs typeface="Times New Roman" pitchFamily="18" charset="0"/>
              </a:rPr>
              <a:t> מקבלת </a:t>
            </a:r>
            <a:r>
              <a:rPr lang="he-IL" sz="2400" dirty="0">
                <a:latin typeface="Times New Roman" pitchFamily="18" charset="0"/>
                <a:cs typeface="Times New Roman" pitchFamily="18" charset="0"/>
              </a:rPr>
              <a:t>מחרוזת ומחזירה אותה הפוכה (מהסוף להתחלה), אך מבצעת זאת רקורסיבית. </a:t>
            </a:r>
            <a:r>
              <a:rPr lang="he-IL" sz="2400" dirty="0" smtClean="0">
                <a:latin typeface="Times New Roman" pitchFamily="18" charset="0"/>
                <a:cs typeface="Times New Roman" pitchFamily="18" charset="0"/>
              </a:rPr>
              <a:t>נתחו את סיבוכיות הזמן של הפונקציה באמצעות השיטה </a:t>
            </a:r>
            <a:r>
              <a:rPr lang="he-IL" sz="2400" dirty="0" err="1" smtClean="0">
                <a:latin typeface="Times New Roman" pitchFamily="18" charset="0"/>
                <a:cs typeface="Times New Roman" pitchFamily="18" charset="0"/>
              </a:rPr>
              <a:t>האיטרטיבית</a:t>
            </a:r>
            <a:r>
              <a:rPr lang="he-IL" sz="2400" dirty="0" smtClean="0">
                <a:latin typeface="Times New Roman" pitchFamily="18" charset="0"/>
                <a:cs typeface="Times New Roman" pitchFamily="18" charset="0"/>
              </a:rPr>
              <a:t>.</a:t>
            </a:r>
            <a:endParaRPr lang="he-IL" sz="2400" dirty="0">
              <a:latin typeface="Times New Roman" pitchFamily="18" charset="0"/>
              <a:cs typeface="Times New Roman" pitchFamily="18" charset="0"/>
            </a:endParaRPr>
          </a:p>
        </p:txBody>
      </p:sp>
      <p:sp>
        <p:nvSpPr>
          <p:cNvPr id="56325" name="Rectangle 3"/>
          <p:cNvSpPr>
            <a:spLocks noGrp="1" noChangeArrowheads="1"/>
          </p:cNvSpPr>
          <p:nvPr>
            <p:ph type="title"/>
          </p:nvPr>
        </p:nvSpPr>
        <p:spPr>
          <a:xfrm>
            <a:off x="685800" y="188913"/>
            <a:ext cx="7772400" cy="1143000"/>
          </a:xfrm>
        </p:spPr>
        <p:txBody>
          <a:bodyPr/>
          <a:lstStyle/>
          <a:p>
            <a:pPr rtl="1" eaLnBrk="1" hangingPunct="1"/>
            <a:r>
              <a:rPr lang="he-IL" dirty="0" smtClean="0">
                <a:solidFill>
                  <a:schemeClr val="tx2">
                    <a:lumMod val="60000"/>
                    <a:lumOff val="40000"/>
                  </a:schemeClr>
                </a:solidFill>
                <a:latin typeface="Tahoma" pitchFamily="34" charset="0"/>
              </a:rPr>
              <a:t>היפוך מחרוזת</a:t>
            </a:r>
            <a:endParaRPr lang="en-US" dirty="0" smtClean="0">
              <a:solidFill>
                <a:schemeClr val="tx2">
                  <a:lumMod val="60000"/>
                  <a:lumOff val="40000"/>
                </a:schemeClr>
              </a:solidFill>
              <a:latin typeface="Tahoma" pitchFamily="34" charset="0"/>
            </a:endParaRPr>
          </a:p>
        </p:txBody>
      </p:sp>
      <p:sp>
        <p:nvSpPr>
          <p:cNvPr id="1018884" name="Text Box 4"/>
          <p:cNvSpPr txBox="1">
            <a:spLocks noChangeArrowheads="1"/>
          </p:cNvSpPr>
          <p:nvPr/>
        </p:nvSpPr>
        <p:spPr bwMode="auto">
          <a:xfrm>
            <a:off x="1258888" y="2668588"/>
            <a:ext cx="6769100" cy="3079750"/>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900" b="1" dirty="0">
                <a:latin typeface="Courier New" pitchFamily="49" charset="0"/>
              </a:rPr>
              <a:t>void strflip1(char *</a:t>
            </a:r>
            <a:r>
              <a:rPr lang="en-US" sz="1900" b="1" dirty="0" err="1">
                <a:latin typeface="Courier New" pitchFamily="49" charset="0"/>
              </a:rPr>
              <a:t>str</a:t>
            </a:r>
            <a:r>
              <a:rPr lang="en-US" sz="1900" b="1" dirty="0">
                <a:latin typeface="Courier New" pitchFamily="49" charset="0"/>
              </a:rPr>
              <a:t>)</a:t>
            </a:r>
          </a:p>
          <a:p>
            <a:pPr algn="l" rtl="0"/>
            <a:r>
              <a:rPr lang="en-US" sz="1900" b="1" dirty="0">
                <a:latin typeface="Courier New" pitchFamily="49" charset="0"/>
              </a:rPr>
              <a:t>{</a:t>
            </a:r>
          </a:p>
          <a:p>
            <a:pPr algn="l" rtl="0"/>
            <a:r>
              <a:rPr lang="en-US" sz="1900" b="1" dirty="0">
                <a:latin typeface="Courier New" pitchFamily="49" charset="0"/>
              </a:rPr>
              <a:t>  if (*</a:t>
            </a:r>
            <a:r>
              <a:rPr lang="en-US" sz="1900" b="1" dirty="0" err="1">
                <a:latin typeface="Courier New" pitchFamily="49" charset="0"/>
              </a:rPr>
              <a:t>str</a:t>
            </a:r>
            <a:r>
              <a:rPr lang="en-US" sz="1900" b="1" dirty="0">
                <a:latin typeface="Courier New" pitchFamily="49" charset="0"/>
              </a:rPr>
              <a:t> == 0) return;</a:t>
            </a:r>
          </a:p>
          <a:p>
            <a:pPr algn="l" rtl="0"/>
            <a:endParaRPr lang="en-US" sz="1000" b="1" dirty="0">
              <a:latin typeface="Courier New" pitchFamily="49" charset="0"/>
            </a:endParaRPr>
          </a:p>
          <a:p>
            <a:pPr algn="l" rtl="0"/>
            <a:r>
              <a:rPr lang="en-US" sz="1900" b="1" dirty="0">
                <a:latin typeface="Courier New" pitchFamily="49" charset="0"/>
              </a:rPr>
              <a:t>  strflip1(str+1);</a:t>
            </a:r>
          </a:p>
          <a:p>
            <a:pPr algn="l" rtl="0"/>
            <a:endParaRPr lang="en-US" sz="1000" b="1" dirty="0">
              <a:latin typeface="Courier New" pitchFamily="49" charset="0"/>
            </a:endParaRPr>
          </a:p>
          <a:p>
            <a:pPr algn="l" rtl="0"/>
            <a:r>
              <a:rPr lang="en-US" sz="1900" b="1" dirty="0">
                <a:latin typeface="Courier New" pitchFamily="49" charset="0"/>
              </a:rPr>
              <a:t>  while (</a:t>
            </a:r>
            <a:r>
              <a:rPr lang="en-US" sz="1900" b="1" dirty="0" err="1">
                <a:latin typeface="Courier New" pitchFamily="49" charset="0"/>
              </a:rPr>
              <a:t>str</a:t>
            </a:r>
            <a:r>
              <a:rPr lang="en-US" sz="1900" b="1" dirty="0">
                <a:latin typeface="Courier New" pitchFamily="49" charset="0"/>
              </a:rPr>
              <a:t>[1] != 0) {</a:t>
            </a:r>
          </a:p>
          <a:p>
            <a:pPr algn="l" rtl="0"/>
            <a:r>
              <a:rPr lang="en-US" sz="1900" b="1" dirty="0">
                <a:latin typeface="Courier New" pitchFamily="49" charset="0"/>
              </a:rPr>
              <a:t>    swap(str,str+1);</a:t>
            </a:r>
          </a:p>
          <a:p>
            <a:pPr algn="l" rtl="0"/>
            <a:r>
              <a:rPr lang="en-US" sz="1900" b="1" dirty="0">
                <a:latin typeface="Courier New" pitchFamily="49" charset="0"/>
              </a:rPr>
              <a:t>    </a:t>
            </a:r>
            <a:r>
              <a:rPr lang="en-US" sz="1900" b="1" dirty="0" err="1">
                <a:latin typeface="Courier New" pitchFamily="49" charset="0"/>
              </a:rPr>
              <a:t>str</a:t>
            </a:r>
            <a:r>
              <a:rPr lang="en-US" sz="1900" b="1" dirty="0">
                <a:latin typeface="Courier New" pitchFamily="49" charset="0"/>
              </a:rPr>
              <a:t>++;</a:t>
            </a:r>
          </a:p>
          <a:p>
            <a:pPr algn="l" rtl="0"/>
            <a:r>
              <a:rPr lang="en-US" sz="1900" b="1" dirty="0">
                <a:latin typeface="Courier New" pitchFamily="49" charset="0"/>
              </a:rPr>
              <a:t>  }</a:t>
            </a:r>
          </a:p>
          <a:p>
            <a:pPr algn="l" rtl="0"/>
            <a:r>
              <a:rPr lang="en-US" sz="1900" b="1" dirty="0">
                <a:latin typeface="Courier New" pitchFamily="49" charset="0"/>
              </a:rPr>
              <a:t>}</a:t>
            </a:r>
          </a:p>
        </p:txBody>
      </p:sp>
    </p:spTree>
    <p:extLst>
      <p:ext uri="{BB962C8B-B14F-4D97-AF65-F5344CB8AC3E}">
        <p14:creationId xmlns:p14="http://schemas.microsoft.com/office/powerpoint/2010/main" val="22170162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888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888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8884">
                                            <p:txEl>
                                              <p:pRg st="10" end="1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88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888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888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8884">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1888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888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33FCF3D-89A8-4A15-9510-C8633EC399F7}" type="slidenum">
              <a:rPr lang="ar-SA"/>
              <a:pPr>
                <a:defRPr/>
              </a:pPr>
              <a:t>38</a:t>
            </a:fld>
            <a:endParaRPr lang="en-US"/>
          </a:p>
        </p:txBody>
      </p:sp>
      <p:sp>
        <p:nvSpPr>
          <p:cNvPr id="56325" name="Rectangle 3"/>
          <p:cNvSpPr>
            <a:spLocks noGrp="1" noChangeArrowheads="1"/>
          </p:cNvSpPr>
          <p:nvPr>
            <p:ph type="title"/>
          </p:nvPr>
        </p:nvSpPr>
        <p:spPr>
          <a:xfrm>
            <a:off x="685800" y="188913"/>
            <a:ext cx="7772400" cy="1143000"/>
          </a:xfrm>
        </p:spPr>
        <p:txBody>
          <a:bodyPr>
            <a:normAutofit fontScale="90000"/>
          </a:bodyPr>
          <a:lstStyle/>
          <a:p>
            <a:pPr rtl="1" eaLnBrk="1" hangingPunct="1"/>
            <a:r>
              <a:rPr lang="he-IL" dirty="0" smtClean="0">
                <a:solidFill>
                  <a:schemeClr val="tx2">
                    <a:lumMod val="60000"/>
                    <a:lumOff val="40000"/>
                  </a:schemeClr>
                </a:solidFill>
                <a:latin typeface="Tahoma" pitchFamily="34" charset="0"/>
              </a:rPr>
              <a:t>היפוך מחרוזת – השיטה </a:t>
            </a:r>
            <a:r>
              <a:rPr lang="he-IL" dirty="0" err="1" smtClean="0">
                <a:solidFill>
                  <a:schemeClr val="tx2">
                    <a:lumMod val="60000"/>
                    <a:lumOff val="40000"/>
                  </a:schemeClr>
                </a:solidFill>
                <a:latin typeface="Tahoma" pitchFamily="34" charset="0"/>
              </a:rPr>
              <a:t>האיטרטיבית</a:t>
            </a:r>
            <a:endParaRPr lang="en-US" dirty="0" smtClean="0">
              <a:solidFill>
                <a:schemeClr val="tx2">
                  <a:lumMod val="60000"/>
                  <a:lumOff val="40000"/>
                </a:schemeClr>
              </a:solidFill>
              <a:latin typeface="Tahoma" pitchFamily="34" charset="0"/>
            </a:endParaRPr>
          </a:p>
        </p:txBody>
      </p:sp>
      <p:sp>
        <p:nvSpPr>
          <p:cNvPr id="1018884" name="Text Box 4"/>
          <p:cNvSpPr txBox="1">
            <a:spLocks noChangeArrowheads="1"/>
          </p:cNvSpPr>
          <p:nvPr/>
        </p:nvSpPr>
        <p:spPr bwMode="auto">
          <a:xfrm>
            <a:off x="467544" y="1196752"/>
            <a:ext cx="6769100" cy="2875651"/>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1600" b="1" dirty="0">
                <a:latin typeface="Courier New" pitchFamily="49" charset="0"/>
              </a:rPr>
              <a:t>void strflip1(char *</a:t>
            </a:r>
            <a:r>
              <a:rPr lang="en-US" sz="1600" b="1" dirty="0" err="1">
                <a:latin typeface="Courier New" pitchFamily="49" charset="0"/>
              </a:rPr>
              <a:t>str</a:t>
            </a:r>
            <a:r>
              <a:rPr lang="en-US" sz="1600" b="1" dirty="0">
                <a:latin typeface="Courier New" pitchFamily="49" charset="0"/>
              </a:rPr>
              <a:t>)</a:t>
            </a:r>
          </a:p>
          <a:p>
            <a:pPr algn="l" rtl="0"/>
            <a:r>
              <a:rPr lang="en-US" sz="1600" b="1" dirty="0">
                <a:latin typeface="Courier New" pitchFamily="49" charset="0"/>
              </a:rPr>
              <a:t>{</a:t>
            </a:r>
          </a:p>
          <a:p>
            <a:pPr algn="l" rtl="0"/>
            <a:r>
              <a:rPr lang="en-US" sz="1600" b="1" dirty="0">
                <a:latin typeface="Courier New" pitchFamily="49" charset="0"/>
              </a:rPr>
              <a:t>  if (*</a:t>
            </a:r>
            <a:r>
              <a:rPr lang="en-US" sz="1600" b="1" dirty="0" err="1">
                <a:latin typeface="Courier New" pitchFamily="49" charset="0"/>
              </a:rPr>
              <a:t>str</a:t>
            </a:r>
            <a:r>
              <a:rPr lang="en-US" sz="1600" b="1" dirty="0">
                <a:latin typeface="Courier New" pitchFamily="49" charset="0"/>
              </a:rPr>
              <a:t> == 0) return;</a:t>
            </a:r>
          </a:p>
          <a:p>
            <a:pPr algn="l" rtl="0"/>
            <a:endParaRPr lang="en-US" sz="1600" b="1" dirty="0">
              <a:latin typeface="Courier New" pitchFamily="49" charset="0"/>
            </a:endParaRPr>
          </a:p>
          <a:p>
            <a:pPr algn="l" rtl="0"/>
            <a:r>
              <a:rPr lang="en-US" sz="1600" b="1" dirty="0">
                <a:latin typeface="Courier New" pitchFamily="49" charset="0"/>
              </a:rPr>
              <a:t>  strflip1(str+1);</a:t>
            </a:r>
          </a:p>
          <a:p>
            <a:pPr algn="l" rtl="0"/>
            <a:endParaRPr lang="en-US" sz="1600" b="1" dirty="0">
              <a:latin typeface="Courier New" pitchFamily="49" charset="0"/>
            </a:endParaRPr>
          </a:p>
          <a:p>
            <a:pPr algn="l" rtl="0"/>
            <a:r>
              <a:rPr lang="en-US" sz="1600" b="1" dirty="0">
                <a:latin typeface="Courier New" pitchFamily="49" charset="0"/>
              </a:rPr>
              <a:t>  while (</a:t>
            </a:r>
            <a:r>
              <a:rPr lang="en-US" sz="1600" b="1" dirty="0" err="1">
                <a:latin typeface="Courier New" pitchFamily="49" charset="0"/>
              </a:rPr>
              <a:t>str</a:t>
            </a:r>
            <a:r>
              <a:rPr lang="en-US" sz="1600" b="1" dirty="0">
                <a:latin typeface="Courier New" pitchFamily="49" charset="0"/>
              </a:rPr>
              <a:t>[1] != 0) {</a:t>
            </a:r>
          </a:p>
          <a:p>
            <a:pPr algn="l" rtl="0"/>
            <a:r>
              <a:rPr lang="en-US" sz="1600" b="1" dirty="0">
                <a:latin typeface="Courier New" pitchFamily="49" charset="0"/>
              </a:rPr>
              <a:t>    swap(str,str+1);</a:t>
            </a:r>
          </a:p>
          <a:p>
            <a:pPr algn="l" rtl="0"/>
            <a:r>
              <a:rPr lang="en-US" sz="1600" b="1" dirty="0">
                <a:latin typeface="Courier New" pitchFamily="49" charset="0"/>
              </a:rPr>
              <a:t>    </a:t>
            </a:r>
            <a:r>
              <a:rPr lang="en-US" sz="1600" b="1" dirty="0" err="1">
                <a:latin typeface="Courier New" pitchFamily="49" charset="0"/>
              </a:rPr>
              <a:t>str</a:t>
            </a:r>
            <a:r>
              <a:rPr lang="en-US" sz="1600" b="1" dirty="0">
                <a:latin typeface="Courier New" pitchFamily="49" charset="0"/>
              </a:rPr>
              <a:t>++;</a:t>
            </a:r>
          </a:p>
          <a:p>
            <a:pPr algn="l" rtl="0"/>
            <a:r>
              <a:rPr lang="en-US" sz="1600" b="1" dirty="0">
                <a:latin typeface="Courier New" pitchFamily="49" charset="0"/>
              </a:rPr>
              <a:t>  }</a:t>
            </a:r>
          </a:p>
          <a:p>
            <a:pPr algn="l" rtl="0"/>
            <a:r>
              <a:rPr lang="en-US" sz="1600" b="1" dirty="0">
                <a:latin typeface="Courier New" pitchFamily="49" charset="0"/>
              </a:rPr>
              <a:t>}</a:t>
            </a:r>
          </a:p>
        </p:txBody>
      </p:sp>
      <p:graphicFrame>
        <p:nvGraphicFramePr>
          <p:cNvPr id="1018886" name="Object 6"/>
          <p:cNvGraphicFramePr>
            <a:graphicFrameLocks noChangeAspect="1"/>
          </p:cNvGraphicFramePr>
          <p:nvPr>
            <p:extLst>
              <p:ext uri="{D42A27DB-BD31-4B8C-83A1-F6EECF244321}">
                <p14:modId xmlns:p14="http://schemas.microsoft.com/office/powerpoint/2010/main" val="267167611"/>
              </p:ext>
            </p:extLst>
          </p:nvPr>
        </p:nvGraphicFramePr>
        <p:xfrm>
          <a:off x="1547664" y="4072403"/>
          <a:ext cx="7102475" cy="2468562"/>
        </p:xfrm>
        <a:graphic>
          <a:graphicData uri="http://schemas.openxmlformats.org/presentationml/2006/ole">
            <mc:AlternateContent xmlns:mc="http://schemas.openxmlformats.org/markup-compatibility/2006">
              <mc:Choice xmlns:v="urn:schemas-microsoft-com:vml" Requires="v">
                <p:oleObj spid="_x0000_s17455" name="Equation" r:id="rId4" imgW="3327120" imgH="1155600" progId="Equation.DSMT4">
                  <p:embed/>
                </p:oleObj>
              </mc:Choice>
              <mc:Fallback>
                <p:oleObj name="Equation" r:id="rId4" imgW="3327120" imgH="1155600" progId="Equation.DSMT4">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4072403"/>
                        <a:ext cx="7102475"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Footer Placeholder 1"/>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Tree>
    <p:extLst>
      <p:ext uri="{BB962C8B-B14F-4D97-AF65-F5344CB8AC3E}">
        <p14:creationId xmlns:p14="http://schemas.microsoft.com/office/powerpoint/2010/main" val="1087648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888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888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8884">
                                            <p:txEl>
                                              <p:pRg st="10" end="1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88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888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888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8884">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1888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888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18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smtClean="0"/>
              <a:t>ניתוח סיבוכיות באמצעות ציור עץ הרקורסיה</a:t>
            </a:r>
            <a:endParaRPr lang="he-IL" dirty="0"/>
          </a:p>
        </p:txBody>
      </p:sp>
      <p:sp>
        <p:nvSpPr>
          <p:cNvPr id="4" name="Content Placeholder 3"/>
          <p:cNvSpPr>
            <a:spLocks noGrp="1"/>
          </p:cNvSpPr>
          <p:nvPr>
            <p:ph sz="half" idx="2"/>
          </p:nvPr>
        </p:nvSpPr>
        <p:spPr>
          <a:xfrm>
            <a:off x="755576" y="1772816"/>
            <a:ext cx="7774632" cy="5085184"/>
          </a:xfrm>
        </p:spPr>
        <p:txBody>
          <a:bodyPr>
            <a:normAutofit/>
          </a:bodyPr>
          <a:lstStyle/>
          <a:p>
            <a:r>
              <a:rPr lang="he-IL" sz="2600" dirty="0" smtClean="0"/>
              <a:t>נתבונן בפונקציה המבצעת חיפוש בינארי רקורסיבי:</a:t>
            </a:r>
          </a:p>
          <a:p>
            <a:endParaRPr lang="he-IL" sz="2600" dirty="0" smtClean="0"/>
          </a:p>
          <a:p>
            <a:endParaRPr lang="he-IL" sz="2600" dirty="0" smtClean="0"/>
          </a:p>
          <a:p>
            <a:endParaRPr lang="he-IL" sz="2600" dirty="0" smtClean="0"/>
          </a:p>
          <a:p>
            <a:endParaRPr lang="he-IL" sz="2600" dirty="0" smtClean="0"/>
          </a:p>
          <a:p>
            <a:endParaRPr lang="he-IL" sz="2600" dirty="0" smtClean="0"/>
          </a:p>
          <a:p>
            <a:endParaRPr lang="he-IL" sz="2600" dirty="0" smtClean="0"/>
          </a:p>
          <a:p>
            <a:endParaRPr lang="he-IL" sz="2600" dirty="0" smtClean="0"/>
          </a:p>
          <a:p>
            <a:r>
              <a:rPr lang="he-IL" sz="2600" dirty="0" smtClean="0"/>
              <a:t>ננתח את סיבוכיות הזמן של הפונקציה כתלות בגודל המערך המועבר אליה, </a:t>
            </a:r>
            <a:r>
              <a:rPr lang="en-US" sz="2600" dirty="0" smtClean="0"/>
              <a:t>n</a:t>
            </a:r>
            <a:r>
              <a:rPr lang="he-IL" sz="2600" dirty="0" smtClean="0"/>
              <a:t>, באמצעות ציור עץ הרקורסיה</a:t>
            </a: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39</a:t>
            </a:fld>
            <a:endParaRPr lang="en-US">
              <a:solidFill>
                <a:prstClr val="black">
                  <a:tint val="75000"/>
                </a:prstClr>
              </a:solidFill>
            </a:endParaRPr>
          </a:p>
        </p:txBody>
      </p:sp>
      <p:sp>
        <p:nvSpPr>
          <p:cNvPr id="9" name="Text Box 4"/>
          <p:cNvSpPr txBox="1">
            <a:spLocks noChangeArrowheads="1"/>
          </p:cNvSpPr>
          <p:nvPr/>
        </p:nvSpPr>
        <p:spPr bwMode="auto">
          <a:xfrm>
            <a:off x="251172" y="2348880"/>
            <a:ext cx="8713316" cy="3121872"/>
          </a:xfrm>
          <a:prstGeom prst="rect">
            <a:avLst/>
          </a:prstGeom>
          <a:solidFill>
            <a:srgbClr val="F0F0F0"/>
          </a:solidFill>
          <a:ln w="9525">
            <a:solidFill>
              <a:schemeClr val="folHlink"/>
            </a:solidFill>
            <a:miter lim="800000"/>
            <a:headEnd/>
            <a:tailEnd/>
          </a:ln>
          <a:effectLst/>
        </p:spPr>
        <p:txBody>
          <a:bodyPr wrap="square" lIns="126000" tIns="82800" rIns="126000" bIns="82800">
            <a:spAutoFit/>
          </a:bodyPr>
          <a:lstStyle/>
          <a:p>
            <a:pPr lvl="0" algn="l" rtl="0"/>
            <a:r>
              <a:rPr lang="en-US" sz="2400" dirty="0" err="1" smtClean="0"/>
              <a:t>int</a:t>
            </a:r>
            <a:r>
              <a:rPr lang="en-US" sz="2400" dirty="0" smtClean="0"/>
              <a:t> </a:t>
            </a:r>
            <a:r>
              <a:rPr lang="en-US" sz="2400" dirty="0" err="1" smtClean="0"/>
              <a:t>BinarySearch</a:t>
            </a:r>
            <a:r>
              <a:rPr lang="en-US" sz="2400" dirty="0" smtClean="0"/>
              <a:t>(</a:t>
            </a:r>
            <a:r>
              <a:rPr lang="en-US" sz="2400" dirty="0" err="1" smtClean="0"/>
              <a:t>arr</a:t>
            </a:r>
            <a:r>
              <a:rPr lang="en-US" sz="2400" dirty="0" smtClean="0"/>
              <a:t> </a:t>
            </a:r>
            <a:r>
              <a:rPr lang="en-US" sz="2400" dirty="0" err="1" smtClean="0"/>
              <a:t>a,int</a:t>
            </a:r>
            <a:r>
              <a:rPr lang="en-US" sz="2400" dirty="0" smtClean="0"/>
              <a:t> x, </a:t>
            </a:r>
            <a:r>
              <a:rPr lang="en-US" sz="2400" dirty="0" err="1" smtClean="0"/>
              <a:t>int</a:t>
            </a:r>
            <a:r>
              <a:rPr lang="en-US" sz="2400" dirty="0" smtClean="0"/>
              <a:t> left, </a:t>
            </a:r>
            <a:r>
              <a:rPr lang="en-US" sz="2400" dirty="0" err="1" smtClean="0"/>
              <a:t>int</a:t>
            </a:r>
            <a:r>
              <a:rPr lang="en-US" sz="2400" dirty="0" smtClean="0"/>
              <a:t> right) {</a:t>
            </a:r>
          </a:p>
          <a:p>
            <a:pPr lvl="0" algn="l" rtl="0"/>
            <a:r>
              <a:rPr lang="en-US" sz="2400" dirty="0" smtClean="0"/>
              <a:t>	 if(left&gt;right) return -1; </a:t>
            </a:r>
          </a:p>
          <a:p>
            <a:pPr lvl="0" algn="l" rtl="0"/>
            <a:endParaRPr lang="en-US" sz="2400" dirty="0" smtClean="0"/>
          </a:p>
          <a:p>
            <a:pPr lvl="0" algn="l" rtl="0"/>
            <a:r>
              <a:rPr lang="en-US" sz="2400" dirty="0" smtClean="0"/>
              <a:t>	</a:t>
            </a:r>
            <a:r>
              <a:rPr lang="en-US" sz="2400" dirty="0" err="1" smtClean="0"/>
              <a:t>int</a:t>
            </a:r>
            <a:r>
              <a:rPr lang="en-US" sz="2400" dirty="0" smtClean="0"/>
              <a:t> middle=(</a:t>
            </a:r>
            <a:r>
              <a:rPr lang="en-US" sz="2400" dirty="0" err="1" smtClean="0"/>
              <a:t>left+right</a:t>
            </a:r>
            <a:r>
              <a:rPr lang="en-US" sz="2400" dirty="0" smtClean="0"/>
              <a:t>)/2; </a:t>
            </a:r>
          </a:p>
          <a:p>
            <a:pPr lvl="0" algn="l" rtl="0"/>
            <a:r>
              <a:rPr lang="en-US" sz="2400" dirty="0" smtClean="0"/>
              <a:t>	if(a[middle]==x) return middle; </a:t>
            </a:r>
          </a:p>
          <a:p>
            <a:pPr lvl="0" algn="l" rtl="0"/>
            <a:r>
              <a:rPr lang="en-US" sz="2400" dirty="0" smtClean="0"/>
              <a:t>	else if(x&lt;a[middle]) return </a:t>
            </a:r>
            <a:r>
              <a:rPr lang="en-US" sz="2400" dirty="0" err="1" smtClean="0"/>
              <a:t>BinarySearch</a:t>
            </a:r>
            <a:r>
              <a:rPr lang="en-US" sz="2400" dirty="0" smtClean="0"/>
              <a:t>(a,x,left,middle-1); </a:t>
            </a:r>
          </a:p>
          <a:p>
            <a:pPr lvl="0" algn="l" rtl="0"/>
            <a:r>
              <a:rPr lang="en-US" sz="2400" dirty="0" smtClean="0"/>
              <a:t>	else return </a:t>
            </a:r>
            <a:r>
              <a:rPr lang="en-US" sz="2400" dirty="0" err="1" smtClean="0"/>
              <a:t>BinarySearch</a:t>
            </a:r>
            <a:r>
              <a:rPr lang="en-US" sz="2400" dirty="0" smtClean="0"/>
              <a:t>(a,x,middle+1,right); </a:t>
            </a:r>
          </a:p>
          <a:p>
            <a:pPr lvl="0" algn="l" rtl="0"/>
            <a:r>
              <a:rPr lang="en-US" sz="2400" dirty="0" smtClean="0"/>
              <a:t> }</a:t>
            </a:r>
            <a:endParaRPr lang="en-US" sz="2200" dirty="0">
              <a:latin typeface="Courier New" pitchFamily="49" charset="0"/>
              <a:cs typeface="Courier New" pitchFamily="49" charset="0"/>
            </a:endParaRPr>
          </a:p>
        </p:txBody>
      </p:sp>
    </p:spTree>
    <p:extLst>
      <p:ext uri="{BB962C8B-B14F-4D97-AF65-F5344CB8AC3E}">
        <p14:creationId xmlns:p14="http://schemas.microsoft.com/office/powerpoint/2010/main" val="75678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cs typeface="+mn-cs"/>
              </a:rPr>
              <a:t>רקורסיה</a:t>
            </a:r>
            <a:endParaRPr lang="he-IL" dirty="0">
              <a:cs typeface="+mn-cs"/>
            </a:endParaRPr>
          </a:p>
        </p:txBody>
      </p:sp>
      <p:sp>
        <p:nvSpPr>
          <p:cNvPr id="6" name="Text Box 3"/>
          <p:cNvSpPr txBox="1">
            <a:spLocks noChangeArrowheads="1"/>
          </p:cNvSpPr>
          <p:nvPr/>
        </p:nvSpPr>
        <p:spPr bwMode="auto">
          <a:xfrm>
            <a:off x="971872" y="1484784"/>
            <a:ext cx="7848600" cy="2492990"/>
          </a:xfrm>
          <a:prstGeom prst="rect">
            <a:avLst/>
          </a:prstGeom>
          <a:noFill/>
          <a:ln w="9525">
            <a:noFill/>
            <a:miter lim="800000"/>
            <a:headEnd/>
            <a:tailEnd/>
          </a:ln>
          <a:effectLst/>
        </p:spPr>
        <p:txBody>
          <a:bodyPr>
            <a:spAutoFit/>
          </a:bodyPr>
          <a:lstStyle/>
          <a:p>
            <a:pPr marL="457200" indent="-457200" algn="r" rtl="1">
              <a:spcBef>
                <a:spcPct val="50000"/>
              </a:spcBef>
              <a:buFontTx/>
              <a:buChar char="•"/>
            </a:pPr>
            <a:r>
              <a:rPr lang="he-IL" sz="2400" b="1" dirty="0">
                <a:latin typeface="Times New Roman" pitchFamily="18" charset="0"/>
                <a:cs typeface="Times New Roman" pitchFamily="18" charset="0"/>
              </a:rPr>
              <a:t>רקורסיה</a:t>
            </a:r>
            <a:r>
              <a:rPr lang="he-IL" sz="2400" dirty="0">
                <a:latin typeface="Times New Roman" pitchFamily="18" charset="0"/>
                <a:cs typeface="Times New Roman" pitchFamily="18" charset="0"/>
              </a:rPr>
              <a:t> הינה שיטה לתכנון אלגוריתמים, שבה הפתרון לקלט </a:t>
            </a:r>
            <a:r>
              <a:rPr lang="he-IL" sz="2400" dirty="0" smtClean="0">
                <a:latin typeface="Times New Roman" pitchFamily="18" charset="0"/>
                <a:cs typeface="Times New Roman" pitchFamily="18" charset="0"/>
              </a:rPr>
              <a:t>מסוים מתקבל </a:t>
            </a:r>
            <a:r>
              <a:rPr lang="he-IL" sz="2400" dirty="0">
                <a:latin typeface="Times New Roman" pitchFamily="18" charset="0"/>
                <a:cs typeface="Times New Roman" pitchFamily="18" charset="0"/>
              </a:rPr>
              <a:t>על ידי פתרון </a:t>
            </a:r>
            <a:r>
              <a:rPr lang="he-IL" sz="2400" b="1" dirty="0">
                <a:latin typeface="Times New Roman" pitchFamily="18" charset="0"/>
                <a:cs typeface="Times New Roman" pitchFamily="18" charset="0"/>
              </a:rPr>
              <a:t>אותה הבעיה בדיוק</a:t>
            </a:r>
            <a:r>
              <a:rPr lang="he-IL" sz="2400" dirty="0">
                <a:latin typeface="Times New Roman" pitchFamily="18" charset="0"/>
                <a:cs typeface="Times New Roman" pitchFamily="18" charset="0"/>
              </a:rPr>
              <a:t> על קלט פשוט יותר, </a:t>
            </a:r>
            <a:r>
              <a:rPr lang="he-IL" sz="2400" dirty="0" smtClean="0">
                <a:latin typeface="Times New Roman" pitchFamily="18" charset="0"/>
                <a:cs typeface="Times New Roman" pitchFamily="18" charset="0"/>
              </a:rPr>
              <a:t>ובניית הפתרון עבור הקלט המורכב יותר מהפתרונות עבור </a:t>
            </a:r>
            <a:r>
              <a:rPr lang="he-IL" sz="2400" dirty="0" err="1" smtClean="0">
                <a:latin typeface="Times New Roman" pitchFamily="18" charset="0"/>
                <a:cs typeface="Times New Roman" pitchFamily="18" charset="0"/>
              </a:rPr>
              <a:t>הקלטים</a:t>
            </a:r>
            <a:r>
              <a:rPr lang="he-IL" sz="2400" dirty="0" smtClean="0">
                <a:latin typeface="Times New Roman" pitchFamily="18" charset="0"/>
                <a:cs typeface="Times New Roman" pitchFamily="18" charset="0"/>
              </a:rPr>
              <a:t> הפשוטים יותר.</a:t>
            </a:r>
            <a:endParaRPr lang="he-IL" sz="2400" dirty="0">
              <a:latin typeface="Times New Roman" pitchFamily="18" charset="0"/>
              <a:cs typeface="Times New Roman" pitchFamily="18" charset="0"/>
            </a:endParaRPr>
          </a:p>
          <a:p>
            <a:pPr marL="457200" indent="-457200" algn="r" rtl="1">
              <a:spcBef>
                <a:spcPct val="50000"/>
              </a:spcBef>
              <a:buFontTx/>
              <a:buChar char="•"/>
            </a:pPr>
            <a:r>
              <a:rPr lang="he-IL" sz="2400" dirty="0" smtClean="0">
                <a:latin typeface="Times New Roman" pitchFamily="18" charset="0"/>
                <a:cs typeface="Times New Roman" pitchFamily="18" charset="0"/>
              </a:rPr>
              <a:t>באופן </a:t>
            </a:r>
            <a:r>
              <a:rPr lang="he-IL" sz="2400" dirty="0">
                <a:latin typeface="Times New Roman" pitchFamily="18" charset="0"/>
                <a:cs typeface="Times New Roman" pitchFamily="18" charset="0"/>
              </a:rPr>
              <a:t>מעשי, </a:t>
            </a:r>
            <a:r>
              <a:rPr lang="he-IL" sz="2400" b="1" dirty="0">
                <a:latin typeface="Times New Roman" pitchFamily="18" charset="0"/>
                <a:cs typeface="Times New Roman" pitchFamily="18" charset="0"/>
              </a:rPr>
              <a:t>פונקציה רקורסיבית</a:t>
            </a:r>
            <a:r>
              <a:rPr lang="he-IL" sz="2400" dirty="0">
                <a:latin typeface="Times New Roman" pitchFamily="18" charset="0"/>
                <a:cs typeface="Times New Roman" pitchFamily="18" charset="0"/>
              </a:rPr>
              <a:t> הינה </a:t>
            </a:r>
            <a:r>
              <a:rPr lang="he-IL" sz="2400" dirty="0" smtClean="0">
                <a:latin typeface="Times New Roman" pitchFamily="18" charset="0"/>
                <a:cs typeface="Times New Roman" pitchFamily="18" charset="0"/>
              </a:rPr>
              <a:t>פונקציה </a:t>
            </a:r>
            <a:r>
              <a:rPr lang="en-US" sz="2400" b="1" dirty="0">
                <a:latin typeface="Courier New" pitchFamily="49" charset="0"/>
              </a:rPr>
              <a:t>f()</a:t>
            </a:r>
            <a:r>
              <a:rPr lang="he-IL" sz="2400" dirty="0">
                <a:latin typeface="Times New Roman" pitchFamily="18" charset="0"/>
                <a:cs typeface="Times New Roman" pitchFamily="18" charset="0"/>
              </a:rPr>
              <a:t> שתוך כדי ריצתה גורמת </a:t>
            </a:r>
            <a:r>
              <a:rPr lang="he-IL" sz="2400" dirty="0" smtClean="0">
                <a:latin typeface="Times New Roman" pitchFamily="18" charset="0"/>
                <a:cs typeface="Times New Roman" pitchFamily="18" charset="0"/>
              </a:rPr>
              <a:t>לקריאה </a:t>
            </a:r>
            <a:r>
              <a:rPr lang="he-IL" sz="2400" dirty="0">
                <a:latin typeface="Times New Roman" pitchFamily="18" charset="0"/>
                <a:cs typeface="Times New Roman" pitchFamily="18" charset="0"/>
              </a:rPr>
              <a:t>חוזרת לעצמה.</a:t>
            </a:r>
          </a:p>
        </p:txBody>
      </p:sp>
      <p:sp>
        <p:nvSpPr>
          <p:cNvPr id="7" name="Text Box 22"/>
          <p:cNvSpPr txBox="1">
            <a:spLocks noChangeArrowheads="1"/>
          </p:cNvSpPr>
          <p:nvPr/>
        </p:nvSpPr>
        <p:spPr bwMode="auto">
          <a:xfrm>
            <a:off x="3275335" y="3997459"/>
            <a:ext cx="5545137" cy="2100263"/>
          </a:xfrm>
          <a:prstGeom prst="rect">
            <a:avLst/>
          </a:prstGeom>
          <a:noFill/>
          <a:ln w="9525">
            <a:noFill/>
            <a:miter lim="800000"/>
            <a:headEnd/>
            <a:tailEnd/>
          </a:ln>
          <a:effectLst/>
        </p:spPr>
        <p:txBody>
          <a:bodyPr>
            <a:spAutoFit/>
          </a:bodyPr>
          <a:lstStyle/>
          <a:p>
            <a:pPr marL="457200" indent="-457200" algn="r" rtl="1">
              <a:spcBef>
                <a:spcPct val="150000"/>
              </a:spcBef>
              <a:buFontTx/>
              <a:buChar char="•"/>
            </a:pPr>
            <a:r>
              <a:rPr lang="he-IL" sz="2400" u="sng" dirty="0">
                <a:latin typeface="Times New Roman" pitchFamily="18" charset="0"/>
                <a:cs typeface="Times New Roman" pitchFamily="18" charset="0"/>
              </a:rPr>
              <a:t>ברקורסיה ישירה</a:t>
            </a:r>
            <a:r>
              <a:rPr lang="he-IL" sz="2400" dirty="0">
                <a:latin typeface="Times New Roman" pitchFamily="18" charset="0"/>
                <a:cs typeface="Times New Roman" pitchFamily="18" charset="0"/>
              </a:rPr>
              <a:t> הפונקציה </a:t>
            </a:r>
            <a:r>
              <a:rPr lang="en-US" sz="2400" b="1" dirty="0">
                <a:latin typeface="Courier New" pitchFamily="49" charset="0"/>
              </a:rPr>
              <a:t>f()</a:t>
            </a:r>
            <a:r>
              <a:rPr lang="he-IL" sz="2400" dirty="0">
                <a:latin typeface="Times New Roman" pitchFamily="18" charset="0"/>
                <a:cs typeface="Times New Roman" pitchFamily="18" charset="0"/>
              </a:rPr>
              <a:t> מבצעת קריאה מפורשת לעצמה.</a:t>
            </a:r>
          </a:p>
          <a:p>
            <a:pPr marL="457200" indent="-457200" algn="r" rtl="1">
              <a:spcBef>
                <a:spcPct val="50000"/>
              </a:spcBef>
              <a:buFontTx/>
              <a:buChar char="•"/>
            </a:pPr>
            <a:r>
              <a:rPr lang="he-IL" sz="2400" u="sng" dirty="0">
                <a:latin typeface="Times New Roman" pitchFamily="18" charset="0"/>
                <a:cs typeface="Times New Roman" pitchFamily="18" charset="0"/>
              </a:rPr>
              <a:t>ברקורסיה עקיפה</a:t>
            </a:r>
            <a:r>
              <a:rPr lang="he-IL" sz="2400" dirty="0">
                <a:latin typeface="Times New Roman" pitchFamily="18" charset="0"/>
                <a:cs typeface="Times New Roman" pitchFamily="18" charset="0"/>
              </a:rPr>
              <a:t> הפונקציה </a:t>
            </a:r>
            <a:r>
              <a:rPr lang="en-US" sz="2400" b="1" dirty="0">
                <a:latin typeface="Courier New" pitchFamily="49" charset="0"/>
              </a:rPr>
              <a:t>f()</a:t>
            </a:r>
            <a:r>
              <a:rPr lang="he-IL" sz="2400" dirty="0">
                <a:latin typeface="Times New Roman" pitchFamily="18" charset="0"/>
                <a:cs typeface="Times New Roman" pitchFamily="18" charset="0"/>
              </a:rPr>
              <a:t> קוראת לפונקציה אחרת </a:t>
            </a:r>
            <a:r>
              <a:rPr lang="en-US" sz="2400" b="1" dirty="0">
                <a:latin typeface="Courier New" pitchFamily="49" charset="0"/>
              </a:rPr>
              <a:t>g()</a:t>
            </a:r>
            <a:r>
              <a:rPr lang="he-IL" sz="2400" b="1" dirty="0">
                <a:latin typeface="Times New Roman" pitchFamily="18" charset="0"/>
                <a:cs typeface="Times New Roman" pitchFamily="18" charset="0"/>
              </a:rPr>
              <a:t>,</a:t>
            </a:r>
            <a:r>
              <a:rPr lang="he-IL" sz="2400" dirty="0">
                <a:latin typeface="Times New Roman" pitchFamily="18" charset="0"/>
                <a:cs typeface="Times New Roman" pitchFamily="18" charset="0"/>
              </a:rPr>
              <a:t> וזו קוראת בשלב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מאוחר יותר ל-</a:t>
            </a:r>
            <a:r>
              <a:rPr lang="en-US" sz="2400" b="1" dirty="0">
                <a:latin typeface="Courier New" pitchFamily="49" charset="0"/>
              </a:rPr>
              <a:t>f()</a:t>
            </a:r>
            <a:r>
              <a:rPr lang="he-IL" sz="2400" dirty="0">
                <a:latin typeface="Times New Roman" pitchFamily="18" charset="0"/>
                <a:cs typeface="Times New Roman" pitchFamily="18" charset="0"/>
              </a:rPr>
              <a:t>.</a:t>
            </a:r>
          </a:p>
        </p:txBody>
      </p:sp>
      <p:pic>
        <p:nvPicPr>
          <p:cNvPr id="8" name="Picture 24" descr="megamonalisa_recursion"/>
          <p:cNvPicPr>
            <a:picLocks noGrp="1" noChangeAspect="1" noChangeArrowheads="1"/>
          </p:cNvPicPr>
          <p:nvPr>
            <p:ph idx="1"/>
          </p:nvPr>
        </p:nvPicPr>
        <p:blipFill>
          <a:blip r:embed="rId3" cstate="print"/>
          <a:srcRect/>
          <a:stretch>
            <a:fillRect/>
          </a:stretch>
        </p:blipFill>
        <p:spPr>
          <a:xfrm>
            <a:off x="1469412" y="3643446"/>
            <a:ext cx="1805923" cy="2808288"/>
          </a:xfrm>
          <a:noFill/>
        </p:spPr>
      </p:pic>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6443953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7772400" cy="1143000"/>
          </a:xfrm>
        </p:spPr>
        <p:txBody>
          <a:bodyPr>
            <a:normAutofit fontScale="90000"/>
          </a:bodyPr>
          <a:lstStyle/>
          <a:p>
            <a:r>
              <a:rPr lang="he-IL" dirty="0" smtClean="0"/>
              <a:t>ניתוח הסיבוכיות של </a:t>
            </a:r>
            <a:r>
              <a:rPr lang="en-US" dirty="0" smtClean="0"/>
              <a:t>Binary Search</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40</a:t>
            </a:fld>
            <a:endParaRPr lang="en-US">
              <a:solidFill>
                <a:prstClr val="black">
                  <a:tint val="75000"/>
                </a:prstClr>
              </a:solidFill>
            </a:endParaRPr>
          </a:p>
        </p:txBody>
      </p:sp>
      <p:sp>
        <p:nvSpPr>
          <p:cNvPr id="45" name="Content Placeholder 3"/>
          <p:cNvSpPr>
            <a:spLocks noGrp="1"/>
          </p:cNvSpPr>
          <p:nvPr>
            <p:ph sz="half" idx="2"/>
          </p:nvPr>
        </p:nvSpPr>
        <p:spPr>
          <a:xfrm>
            <a:off x="2627784" y="1268760"/>
            <a:ext cx="6336704" cy="5076564"/>
          </a:xfrm>
        </p:spPr>
        <p:txBody>
          <a:bodyPr>
            <a:normAutofit/>
          </a:bodyPr>
          <a:lstStyle/>
          <a:p>
            <a:r>
              <a:rPr lang="he-IL" sz="2400" dirty="0" smtClean="0"/>
              <a:t>הציור משמאל הוא עץ הרקורסיה (או עץ הקריאות) של הפונקציה. </a:t>
            </a:r>
          </a:p>
          <a:p>
            <a:r>
              <a:rPr lang="he-IL" sz="2400" dirty="0" smtClean="0"/>
              <a:t>כל עיגול בציור נקרא צומת והוא מייצג קריאה אחת בשרשרת הקריאות הרקורסיביות (כל צומת מייצג למעשה איבר נפרד על המחסנית). </a:t>
            </a:r>
          </a:p>
          <a:p>
            <a:r>
              <a:rPr lang="he-IL" sz="2400" dirty="0" smtClean="0"/>
              <a:t>המספר הרשום בכל צומת הוא גודל הקלט עבור אותה קריאה.</a:t>
            </a:r>
          </a:p>
          <a:p>
            <a:r>
              <a:rPr lang="he-IL" sz="2400" dirty="0" smtClean="0"/>
              <a:t>מכל צומת יוצאים חיצים כלפי מטה לכל הקריאות הרקורסיביות אותן הוא מבצע. הצמתים אליהם יש חץ נקראים הבנים של הצומת. במקרה של חיפוש בינארי יש רק קריאה רקורסיבית אחת ולכן לכל צומת יש רק בן אחד (במקרה הכללי אכן עלול להיווצר מעין עץ הפוך)</a:t>
            </a:r>
          </a:p>
        </p:txBody>
      </p:sp>
      <p:sp>
        <p:nvSpPr>
          <p:cNvPr id="53" name="Oval 52"/>
          <p:cNvSpPr/>
          <p:nvPr/>
        </p:nvSpPr>
        <p:spPr>
          <a:xfrm>
            <a:off x="1414257"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4" name="Object 53"/>
          <p:cNvGraphicFramePr>
            <a:graphicFrameLocks noChangeAspect="1"/>
          </p:cNvGraphicFramePr>
          <p:nvPr>
            <p:extLst>
              <p:ext uri="{D42A27DB-BD31-4B8C-83A1-F6EECF244321}">
                <p14:modId xmlns:p14="http://schemas.microsoft.com/office/powerpoint/2010/main" val="851266384"/>
              </p:ext>
            </p:extLst>
          </p:nvPr>
        </p:nvGraphicFramePr>
        <p:xfrm>
          <a:off x="1486265" y="5636260"/>
          <a:ext cx="723900" cy="884238"/>
        </p:xfrm>
        <a:graphic>
          <a:graphicData uri="http://schemas.openxmlformats.org/presentationml/2006/ole">
            <mc:AlternateContent xmlns:mc="http://schemas.openxmlformats.org/markup-compatibility/2006">
              <mc:Choice xmlns:v="urn:schemas-microsoft-com:vml" Requires="v">
                <p:oleObj spid="_x0000_s139398" name="Equation" r:id="rId3" imgW="215640" imgH="393480" progId="Equation.DSMT4">
                  <p:embed/>
                </p:oleObj>
              </mc:Choice>
              <mc:Fallback>
                <p:oleObj name="Equation" r:id="rId3" imgW="21564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6265"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Oval 55"/>
          <p:cNvSpPr/>
          <p:nvPr/>
        </p:nvSpPr>
        <p:spPr>
          <a:xfrm>
            <a:off x="1414257" y="120306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57" name="Oval 56"/>
          <p:cNvSpPr/>
          <p:nvPr/>
        </p:nvSpPr>
        <p:spPr>
          <a:xfrm>
            <a:off x="1414257" y="2334205"/>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58" name="Oval 57"/>
          <p:cNvSpPr/>
          <p:nvPr/>
        </p:nvSpPr>
        <p:spPr>
          <a:xfrm>
            <a:off x="1414257" y="35010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9" name="Object 58"/>
          <p:cNvGraphicFramePr>
            <a:graphicFrameLocks noChangeAspect="1"/>
          </p:cNvGraphicFramePr>
          <p:nvPr>
            <p:extLst>
              <p:ext uri="{D42A27DB-BD31-4B8C-83A1-F6EECF244321}">
                <p14:modId xmlns:p14="http://schemas.microsoft.com/office/powerpoint/2010/main" val="554470496"/>
              </p:ext>
            </p:extLst>
          </p:nvPr>
        </p:nvGraphicFramePr>
        <p:xfrm>
          <a:off x="1558273" y="1432208"/>
          <a:ext cx="567556" cy="418277"/>
        </p:xfrm>
        <a:graphic>
          <a:graphicData uri="http://schemas.openxmlformats.org/presentationml/2006/ole">
            <mc:AlternateContent xmlns:mc="http://schemas.openxmlformats.org/markup-compatibility/2006">
              <mc:Choice xmlns:v="urn:schemas-microsoft-com:vml" Requires="v">
                <p:oleObj spid="_x0000_s139399" name="Equation" r:id="rId5" imgW="126720" imgH="139680" progId="Equation.DSMT4">
                  <p:embed/>
                </p:oleObj>
              </mc:Choice>
              <mc:Fallback>
                <p:oleObj name="Equation" r:id="rId5" imgW="126720" imgH="1396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8273" y="1432208"/>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672327708"/>
              </p:ext>
            </p:extLst>
          </p:nvPr>
        </p:nvGraphicFramePr>
        <p:xfrm>
          <a:off x="1594975" y="2235344"/>
          <a:ext cx="511080" cy="884287"/>
        </p:xfrm>
        <a:graphic>
          <a:graphicData uri="http://schemas.openxmlformats.org/presentationml/2006/ole">
            <mc:AlternateContent xmlns:mc="http://schemas.openxmlformats.org/markup-compatibility/2006">
              <mc:Choice xmlns:v="urn:schemas-microsoft-com:vml" Requires="v">
                <p:oleObj spid="_x0000_s139400" name="Equation" r:id="rId7" imgW="152280" imgH="393480" progId="Equation.DSMT4">
                  <p:embed/>
                </p:oleObj>
              </mc:Choice>
              <mc:Fallback>
                <p:oleObj name="Equation" r:id="rId7" imgW="152280" imgH="393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4975" y="2235344"/>
                        <a:ext cx="511080" cy="8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4232927152"/>
              </p:ext>
            </p:extLst>
          </p:nvPr>
        </p:nvGraphicFramePr>
        <p:xfrm>
          <a:off x="1588753" y="3432483"/>
          <a:ext cx="511175" cy="884237"/>
        </p:xfrm>
        <a:graphic>
          <a:graphicData uri="http://schemas.openxmlformats.org/presentationml/2006/ole">
            <mc:AlternateContent xmlns:mc="http://schemas.openxmlformats.org/markup-compatibility/2006">
              <mc:Choice xmlns:v="urn:schemas-microsoft-com:vml" Requires="v">
                <p:oleObj spid="_x0000_s139401" name="Equation" r:id="rId9" imgW="152280" imgH="393480" progId="Equation.DSMT4">
                  <p:embed/>
                </p:oleObj>
              </mc:Choice>
              <mc:Fallback>
                <p:oleObj name="Equation" r:id="rId9" imgW="152280" imgH="3934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753" y="343248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2" name="Straight Arrow Connector 61"/>
          <p:cNvCxnSpPr>
            <a:stCxn id="56" idx="4"/>
            <a:endCxn id="57" idx="0"/>
          </p:cNvCxnSpPr>
          <p:nvPr/>
        </p:nvCxnSpPr>
        <p:spPr>
          <a:xfrm>
            <a:off x="1810301" y="1995148"/>
            <a:ext cx="0" cy="33905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4"/>
            <a:endCxn id="58" idx="0"/>
          </p:cNvCxnSpPr>
          <p:nvPr/>
        </p:nvCxnSpPr>
        <p:spPr>
          <a:xfrm>
            <a:off x="1810301" y="3126293"/>
            <a:ext cx="0" cy="37471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8" idx="4"/>
          </p:cNvCxnSpPr>
          <p:nvPr/>
        </p:nvCxnSpPr>
        <p:spPr>
          <a:xfrm>
            <a:off x="1810301" y="4293096"/>
            <a:ext cx="0" cy="44986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53" idx="0"/>
          </p:cNvCxnSpPr>
          <p:nvPr/>
        </p:nvCxnSpPr>
        <p:spPr>
          <a:xfrm>
            <a:off x="1810301" y="5301208"/>
            <a:ext cx="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rot="16200000">
            <a:off x="1440827" y="4869442"/>
            <a:ext cx="576064" cy="492443"/>
          </a:xfrm>
          <a:prstGeom prst="rect">
            <a:avLst/>
          </a:prstGeom>
          <a:noFill/>
        </p:spPr>
        <p:txBody>
          <a:bodyPr wrap="square" rtlCol="1">
            <a:spAutoFit/>
          </a:bodyPr>
          <a:lstStyle/>
          <a:p>
            <a:r>
              <a:rPr lang="en-US" sz="2600" dirty="0" smtClean="0">
                <a:solidFill>
                  <a:schemeClr val="accent1">
                    <a:lumMod val="75000"/>
                  </a:schemeClr>
                </a:solidFill>
              </a:rPr>
              <a:t>...</a:t>
            </a:r>
            <a:endParaRPr lang="he-IL" sz="2600" dirty="0">
              <a:solidFill>
                <a:schemeClr val="accent1">
                  <a:lumMod val="75000"/>
                </a:schemeClr>
              </a:solidFill>
            </a:endParaRPr>
          </a:p>
        </p:txBody>
      </p:sp>
    </p:spTree>
    <p:extLst>
      <p:ext uri="{BB962C8B-B14F-4D97-AF65-F5344CB8AC3E}">
        <p14:creationId xmlns:p14="http://schemas.microsoft.com/office/powerpoint/2010/main" val="3657403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B5513CE-29D8-4BF7-9CE8-38972C32CEA2}" type="slidenum">
              <a:rPr lang="ar-SA"/>
              <a:pPr>
                <a:defRPr/>
              </a:pPr>
              <a:t>41</a:t>
            </a:fld>
            <a:endParaRPr lang="en-US"/>
          </a:p>
        </p:txBody>
      </p:sp>
      <p:sp>
        <p:nvSpPr>
          <p:cNvPr id="43012" name="Rectangle 2"/>
          <p:cNvSpPr>
            <a:spLocks noGrp="1" noChangeArrowheads="1"/>
          </p:cNvSpPr>
          <p:nvPr>
            <p:ph type="title"/>
          </p:nvPr>
        </p:nvSpPr>
        <p:spPr>
          <a:xfrm>
            <a:off x="35496" y="288379"/>
            <a:ext cx="8820150" cy="1268413"/>
          </a:xfrm>
        </p:spPr>
        <p:txBody>
          <a:bodyPr/>
          <a:lstStyle/>
          <a:p>
            <a:pPr rtl="1" eaLnBrk="1" hangingPunct="1"/>
            <a:r>
              <a:rPr lang="he-IL" dirty="0" smtClean="0">
                <a:solidFill>
                  <a:schemeClr val="tx2">
                    <a:lumMod val="60000"/>
                    <a:lumOff val="40000"/>
                  </a:schemeClr>
                </a:solidFill>
                <a:latin typeface="Tahoma" pitchFamily="34" charset="0"/>
              </a:rPr>
              <a:t>ניתוח הסיבוכיות של </a:t>
            </a:r>
            <a:r>
              <a:rPr lang="en-US" dirty="0" smtClean="0">
                <a:solidFill>
                  <a:schemeClr val="tx2">
                    <a:lumMod val="60000"/>
                    <a:lumOff val="40000"/>
                  </a:schemeClr>
                </a:solidFill>
                <a:cs typeface="Arial" charset="0"/>
              </a:rPr>
              <a:t>Binary Search</a:t>
            </a:r>
          </a:p>
        </p:txBody>
      </p:sp>
      <p:sp>
        <p:nvSpPr>
          <p:cNvPr id="43013" name="Text Box 3"/>
          <p:cNvSpPr txBox="1">
            <a:spLocks noChangeArrowheads="1"/>
          </p:cNvSpPr>
          <p:nvPr/>
        </p:nvSpPr>
        <p:spPr bwMode="auto">
          <a:xfrm>
            <a:off x="755650" y="1427163"/>
            <a:ext cx="7705725" cy="2899255"/>
          </a:xfrm>
          <a:prstGeom prst="rect">
            <a:avLst/>
          </a:prstGeom>
          <a:noFill/>
          <a:ln w="9525">
            <a:noFill/>
            <a:miter lim="800000"/>
            <a:headEnd/>
            <a:tailEnd/>
          </a:ln>
          <a:effectLst/>
        </p:spPr>
        <p:txBody>
          <a:bodyPr>
            <a:spAutoFit/>
          </a:bodyPr>
          <a:lstStyle/>
          <a:p>
            <a:pPr marL="344488" indent="-344488" algn="r" rtl="1">
              <a:spcBef>
                <a:spcPct val="60000"/>
              </a:spcBef>
              <a:buFont typeface="Arial" charset="0"/>
              <a:buChar char="•"/>
            </a:pPr>
            <a:r>
              <a:rPr lang="he-IL" sz="2400" dirty="0">
                <a:latin typeface="Times New Roman" pitchFamily="18" charset="0"/>
              </a:rPr>
              <a:t>נראה כעת כיצד ניתן לקבל את זמן הריצה של </a:t>
            </a:r>
            <a:r>
              <a:rPr lang="en-US" sz="2400" dirty="0">
                <a:latin typeface="Times New Roman" pitchFamily="18" charset="0"/>
              </a:rPr>
              <a:t>binary search</a:t>
            </a:r>
            <a:r>
              <a:rPr lang="he-IL" sz="2400" dirty="0">
                <a:latin typeface="Times New Roman" pitchFamily="18" charset="0"/>
              </a:rPr>
              <a:t> </a:t>
            </a:r>
            <a:r>
              <a:rPr lang="he-IL" sz="2400" dirty="0" smtClean="0">
                <a:latin typeface="Times New Roman" pitchFamily="18" charset="0"/>
              </a:rPr>
              <a:t>באמצעות ציור העץ שבשקף הקודם.</a:t>
            </a:r>
            <a:endParaRPr lang="he-IL" sz="2400" dirty="0">
              <a:latin typeface="Times New Roman" pitchFamily="18" charset="0"/>
            </a:endParaRPr>
          </a:p>
          <a:p>
            <a:pPr marL="344488" indent="-344488" algn="r" rtl="1">
              <a:spcBef>
                <a:spcPct val="60000"/>
              </a:spcBef>
              <a:buFont typeface="Arial" charset="0"/>
              <a:buAutoNum type="arabicPeriod"/>
            </a:pPr>
            <a:r>
              <a:rPr lang="he-IL" sz="2400" dirty="0" smtClean="0">
                <a:latin typeface="Times New Roman" pitchFamily="18" charset="0"/>
              </a:rPr>
              <a:t>נכתוב ליד כל צומת את כמות הזמן שהריצה לוקחת, </a:t>
            </a:r>
            <a:r>
              <a:rPr lang="he-IL" sz="2400" b="1" dirty="0" smtClean="0">
                <a:latin typeface="Times New Roman" pitchFamily="18" charset="0"/>
              </a:rPr>
              <a:t>ללא החלק הרקורסיבי</a:t>
            </a:r>
            <a:r>
              <a:rPr lang="he-IL" sz="2400" dirty="0" smtClean="0">
                <a:latin typeface="Times New Roman" pitchFamily="18" charset="0"/>
              </a:rPr>
              <a:t>:</a:t>
            </a:r>
            <a:r>
              <a:rPr lang="en-US" sz="2400" dirty="0" smtClean="0">
                <a:latin typeface="Times New Roman" pitchFamily="18" charset="0"/>
              </a:rPr>
              <a:t/>
            </a:r>
            <a:br>
              <a:rPr lang="en-US" sz="2400" dirty="0" smtClean="0">
                <a:latin typeface="Times New Roman" pitchFamily="18" charset="0"/>
              </a:rPr>
            </a:br>
            <a:r>
              <a:rPr lang="he-IL" sz="2400" dirty="0" smtClean="0">
                <a:latin typeface="Times New Roman" pitchFamily="18" charset="0"/>
              </a:rPr>
              <a:t>בכל </a:t>
            </a:r>
            <a:r>
              <a:rPr lang="he-IL" sz="2400" dirty="0" err="1" smtClean="0">
                <a:latin typeface="Times New Roman" pitchFamily="18" charset="0"/>
              </a:rPr>
              <a:t>איטרציה</a:t>
            </a:r>
            <a:r>
              <a:rPr lang="he-IL" sz="2400" dirty="0" smtClean="0">
                <a:latin typeface="Times New Roman" pitchFamily="18" charset="0"/>
              </a:rPr>
              <a:t> </a:t>
            </a:r>
            <a:r>
              <a:rPr lang="he-IL" sz="2400" dirty="0">
                <a:latin typeface="Times New Roman" pitchFamily="18" charset="0"/>
              </a:rPr>
              <a:t>מתבצע מספר קבוע </a:t>
            </a:r>
            <a:r>
              <a:rPr lang="he-IL" sz="2400" dirty="0" smtClean="0">
                <a:latin typeface="Times New Roman" pitchFamily="18" charset="0"/>
              </a:rPr>
              <a:t>       של </a:t>
            </a:r>
            <a:r>
              <a:rPr lang="he-IL" sz="2400" dirty="0">
                <a:latin typeface="Times New Roman" pitchFamily="18" charset="0"/>
              </a:rPr>
              <a:t>פעולות, וכן מתבצעת קריאה רקורסיבית עם קלט </a:t>
            </a:r>
            <a:r>
              <a:rPr lang="he-IL" sz="2400" dirty="0" smtClean="0">
                <a:latin typeface="Times New Roman" pitchFamily="18" charset="0"/>
              </a:rPr>
              <a:t>בגודל  </a:t>
            </a:r>
            <a:r>
              <a:rPr lang="en-US" sz="2400" dirty="0">
                <a:latin typeface="Times New Roman" pitchFamily="18" charset="0"/>
              </a:rPr>
              <a:t>n/2</a:t>
            </a:r>
            <a:r>
              <a:rPr lang="he-IL" sz="2400" dirty="0">
                <a:latin typeface="Times New Roman" pitchFamily="18" charset="0"/>
              </a:rPr>
              <a:t>. </a:t>
            </a:r>
            <a:r>
              <a:rPr lang="he-IL" sz="2400" dirty="0" smtClean="0">
                <a:latin typeface="Times New Roman" pitchFamily="18" charset="0"/>
              </a:rPr>
              <a:t>לכן לכל צומת נסמן       ונצייר בן עד שנגיע לבסיס הרקורסיה.</a:t>
            </a:r>
            <a:endParaRPr lang="he-IL" sz="2400" dirty="0">
              <a:latin typeface="Times New Roman" pitchFamily="18" charset="0"/>
            </a:endParaRPr>
          </a:p>
        </p:txBody>
      </p:sp>
      <p:sp>
        <p:nvSpPr>
          <p:cNvPr id="11"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graphicFrame>
        <p:nvGraphicFramePr>
          <p:cNvPr id="12" name="Object 11"/>
          <p:cNvGraphicFramePr>
            <a:graphicFrameLocks noChangeAspect="1"/>
          </p:cNvGraphicFramePr>
          <p:nvPr>
            <p:extLst>
              <p:ext uri="{D42A27DB-BD31-4B8C-83A1-F6EECF244321}">
                <p14:modId xmlns:p14="http://schemas.microsoft.com/office/powerpoint/2010/main" val="3678972037"/>
              </p:ext>
            </p:extLst>
          </p:nvPr>
        </p:nvGraphicFramePr>
        <p:xfrm>
          <a:off x="3590176" y="3132615"/>
          <a:ext cx="576064" cy="497169"/>
        </p:xfrm>
        <a:graphic>
          <a:graphicData uri="http://schemas.openxmlformats.org/presentationml/2006/ole">
            <mc:AlternateContent xmlns:mc="http://schemas.openxmlformats.org/markup-compatibility/2006">
              <mc:Choice xmlns:v="urn:schemas-microsoft-com:vml" Requires="v">
                <p:oleObj spid="_x0000_s8286" name="Equation" r:id="rId4" imgW="177646" imgH="228402" progId="Equation.DSMT4">
                  <p:embed/>
                </p:oleObj>
              </mc:Choice>
              <mc:Fallback>
                <p:oleObj name="Equation" r:id="rId4" imgW="177646" imgH="228402" progId="Equation.DSMT4">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176" y="3132615"/>
                        <a:ext cx="576064" cy="497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776753534"/>
              </p:ext>
            </p:extLst>
          </p:nvPr>
        </p:nvGraphicFramePr>
        <p:xfrm>
          <a:off x="6300192" y="3868217"/>
          <a:ext cx="576263" cy="496887"/>
        </p:xfrm>
        <a:graphic>
          <a:graphicData uri="http://schemas.openxmlformats.org/presentationml/2006/ole">
            <mc:AlternateContent xmlns:mc="http://schemas.openxmlformats.org/markup-compatibility/2006">
              <mc:Choice xmlns:v="urn:schemas-microsoft-com:vml" Requires="v">
                <p:oleObj spid="_x0000_s8287" name="Equation" r:id="rId6" imgW="177646" imgH="228402" progId="Equation.DSMT4">
                  <p:embed/>
                </p:oleObj>
              </mc:Choice>
              <mc:Fallback>
                <p:oleObj name="Equation" r:id="rId6" imgW="177646" imgH="228402" progId="Equation.DSMT4">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3868217"/>
                        <a:ext cx="576263"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9916185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256"/>
            <a:ext cx="7772400" cy="1143000"/>
          </a:xfrm>
        </p:spPr>
        <p:txBody>
          <a:bodyPr>
            <a:normAutofit fontScale="90000"/>
          </a:bodyPr>
          <a:lstStyle/>
          <a:p>
            <a:r>
              <a:rPr lang="he-IL" dirty="0" smtClean="0"/>
              <a:t>ניתוח הסיבוכיות של </a:t>
            </a:r>
            <a:r>
              <a:rPr lang="en-US" dirty="0" smtClean="0"/>
              <a:t>Binary Search</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42</a:t>
            </a:fld>
            <a:endParaRPr lang="en-US">
              <a:solidFill>
                <a:prstClr val="black">
                  <a:tint val="75000"/>
                </a:prstClr>
              </a:solidFill>
            </a:endParaRPr>
          </a:p>
        </p:txBody>
      </p:sp>
      <p:sp>
        <p:nvSpPr>
          <p:cNvPr id="45" name="Content Placeholder 3"/>
          <p:cNvSpPr>
            <a:spLocks noGrp="1"/>
          </p:cNvSpPr>
          <p:nvPr>
            <p:ph sz="half" idx="2"/>
          </p:nvPr>
        </p:nvSpPr>
        <p:spPr>
          <a:xfrm>
            <a:off x="2699792" y="1376772"/>
            <a:ext cx="6336704" cy="2700300"/>
          </a:xfrm>
        </p:spPr>
        <p:txBody>
          <a:bodyPr>
            <a:normAutofit/>
          </a:bodyPr>
          <a:lstStyle/>
          <a:p>
            <a:r>
              <a:rPr lang="he-IL" sz="2400" dirty="0" smtClean="0"/>
              <a:t>בציור סימנו כל צומת בגודל הקלט שהוא מקבל: תחילה מקבלים מערך בגודל </a:t>
            </a:r>
            <a:r>
              <a:rPr lang="en-US" sz="2400" dirty="0" smtClean="0"/>
              <a:t>n</a:t>
            </a:r>
            <a:r>
              <a:rPr lang="he-IL" sz="2400" dirty="0" smtClean="0"/>
              <a:t>, בקריאה הבאה מצמצמים אותו בחצי, וכן הלאה.</a:t>
            </a:r>
          </a:p>
        </p:txBody>
      </p:sp>
      <p:sp>
        <p:nvSpPr>
          <p:cNvPr id="46" name="Content Placeholder 3"/>
          <p:cNvSpPr txBox="1">
            <a:spLocks/>
          </p:cNvSpPr>
          <p:nvPr/>
        </p:nvSpPr>
        <p:spPr>
          <a:xfrm>
            <a:off x="3419872" y="3437909"/>
            <a:ext cx="3779912" cy="1935307"/>
          </a:xfrm>
          <a:prstGeom prst="rect">
            <a:avLst/>
          </a:prstGeom>
        </p:spPr>
        <p:txBody>
          <a:bodyPr vert="horz" lIns="91440" tIns="45720" rIns="91440" bIns="45720" rtlCol="0">
            <a:norm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he-IL" sz="2400" dirty="0" smtClean="0"/>
              <a:t>איך נחלץ את סיבוכיות הזמן והמקום מהציור?</a:t>
            </a:r>
          </a:p>
        </p:txBody>
      </p:sp>
      <p:grpSp>
        <p:nvGrpSpPr>
          <p:cNvPr id="47" name="Group 46"/>
          <p:cNvGrpSpPr/>
          <p:nvPr/>
        </p:nvGrpSpPr>
        <p:grpSpPr>
          <a:xfrm>
            <a:off x="827584" y="1203060"/>
            <a:ext cx="1382581" cy="5322284"/>
            <a:chOff x="3697295" y="1203060"/>
            <a:chExt cx="1382581" cy="5322284"/>
          </a:xfrm>
        </p:grpSpPr>
        <p:grpSp>
          <p:nvGrpSpPr>
            <p:cNvPr id="48" name="Group 47"/>
            <p:cNvGrpSpPr/>
            <p:nvPr/>
          </p:nvGrpSpPr>
          <p:grpSpPr>
            <a:xfrm>
              <a:off x="4283968" y="1203060"/>
              <a:ext cx="795908" cy="5322284"/>
              <a:chOff x="4283968" y="1203060"/>
              <a:chExt cx="795908" cy="5322284"/>
            </a:xfrm>
          </p:grpSpPr>
          <p:sp>
            <p:nvSpPr>
              <p:cNvPr id="53" name="Oval 52"/>
              <p:cNvSpPr/>
              <p:nvPr/>
            </p:nvSpPr>
            <p:spPr>
              <a:xfrm>
                <a:off x="428396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4" name="Object 53"/>
              <p:cNvGraphicFramePr>
                <a:graphicFrameLocks noChangeAspect="1"/>
              </p:cNvGraphicFramePr>
              <p:nvPr>
                <p:extLst>
                  <p:ext uri="{D42A27DB-BD31-4B8C-83A1-F6EECF244321}">
                    <p14:modId xmlns:p14="http://schemas.microsoft.com/office/powerpoint/2010/main" val="851266384"/>
                  </p:ext>
                </p:extLst>
              </p:nvPr>
            </p:nvGraphicFramePr>
            <p:xfrm>
              <a:off x="4355976" y="5636260"/>
              <a:ext cx="723900" cy="884238"/>
            </p:xfrm>
            <a:graphic>
              <a:graphicData uri="http://schemas.openxmlformats.org/presentationml/2006/ole">
                <mc:AlternateContent xmlns:mc="http://schemas.openxmlformats.org/markup-compatibility/2006">
                  <mc:Choice xmlns:v="urn:schemas-microsoft-com:vml" Requires="v">
                    <p:oleObj spid="_x0000_s18767" name="Equation" r:id="rId3" imgW="215640" imgH="393480" progId="Equation.DSMT4">
                      <p:embed/>
                    </p:oleObj>
                  </mc:Choice>
                  <mc:Fallback>
                    <p:oleObj name="Equation" r:id="rId3" imgW="215640" imgH="393480" progId="Equation.DSMT4">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5" name="Group 54"/>
              <p:cNvGrpSpPr/>
              <p:nvPr/>
            </p:nvGrpSpPr>
            <p:grpSpPr>
              <a:xfrm>
                <a:off x="4283968" y="1203060"/>
                <a:ext cx="792088" cy="4530196"/>
                <a:chOff x="4283968" y="1203060"/>
                <a:chExt cx="792088" cy="4530196"/>
              </a:xfrm>
            </p:grpSpPr>
            <p:sp>
              <p:nvSpPr>
                <p:cNvPr id="56" name="Oval 55"/>
                <p:cNvSpPr/>
                <p:nvPr/>
              </p:nvSpPr>
              <p:spPr>
                <a:xfrm>
                  <a:off x="4283968" y="120306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57" name="Oval 56"/>
                <p:cNvSpPr/>
                <p:nvPr/>
              </p:nvSpPr>
              <p:spPr>
                <a:xfrm>
                  <a:off x="4283968" y="2334205"/>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58" name="Oval 57"/>
                <p:cNvSpPr/>
                <p:nvPr/>
              </p:nvSpPr>
              <p:spPr>
                <a:xfrm>
                  <a:off x="4283968" y="35010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9" name="Object 58"/>
                <p:cNvGraphicFramePr>
                  <a:graphicFrameLocks noChangeAspect="1"/>
                </p:cNvGraphicFramePr>
                <p:nvPr>
                  <p:extLst>
                    <p:ext uri="{D42A27DB-BD31-4B8C-83A1-F6EECF244321}">
                      <p14:modId xmlns:p14="http://schemas.microsoft.com/office/powerpoint/2010/main" val="554470496"/>
                    </p:ext>
                  </p:extLst>
                </p:nvPr>
              </p:nvGraphicFramePr>
              <p:xfrm>
                <a:off x="4427984" y="1432208"/>
                <a:ext cx="567556" cy="418277"/>
              </p:xfrm>
              <a:graphic>
                <a:graphicData uri="http://schemas.openxmlformats.org/presentationml/2006/ole">
                  <mc:AlternateContent xmlns:mc="http://schemas.openxmlformats.org/markup-compatibility/2006">
                    <mc:Choice xmlns:v="urn:schemas-microsoft-com:vml" Requires="v">
                      <p:oleObj spid="_x0000_s18768" name="Equation" r:id="rId5" imgW="126720" imgH="139680" progId="Equation.DSMT4">
                        <p:embed/>
                      </p:oleObj>
                    </mc:Choice>
                    <mc:Fallback>
                      <p:oleObj name="Equation" r:id="rId5" imgW="126720" imgH="139680" progId="Equation.DSMT4">
                        <p:embed/>
                        <p:pic>
                          <p:nvPicPr>
                            <p:cNvPr id="0"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1432208"/>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672327708"/>
                    </p:ext>
                  </p:extLst>
                </p:nvPr>
              </p:nvGraphicFramePr>
              <p:xfrm>
                <a:off x="4464686" y="2235344"/>
                <a:ext cx="511080" cy="884287"/>
              </p:xfrm>
              <a:graphic>
                <a:graphicData uri="http://schemas.openxmlformats.org/presentationml/2006/ole">
                  <mc:AlternateContent xmlns:mc="http://schemas.openxmlformats.org/markup-compatibility/2006">
                    <mc:Choice xmlns:v="urn:schemas-microsoft-com:vml" Requires="v">
                      <p:oleObj spid="_x0000_s18769" name="Equation" r:id="rId7" imgW="152280" imgH="393480" progId="Equation.DSMT4">
                        <p:embed/>
                      </p:oleObj>
                    </mc:Choice>
                    <mc:Fallback>
                      <p:oleObj name="Equation" r:id="rId7" imgW="152280" imgH="393480" progId="Equation.DSMT4">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686" y="2235344"/>
                              <a:ext cx="511080" cy="8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4232927152"/>
                    </p:ext>
                  </p:extLst>
                </p:nvPr>
              </p:nvGraphicFramePr>
              <p:xfrm>
                <a:off x="4458464" y="3432483"/>
                <a:ext cx="511175" cy="884237"/>
              </p:xfrm>
              <a:graphic>
                <a:graphicData uri="http://schemas.openxmlformats.org/presentationml/2006/ole">
                  <mc:AlternateContent xmlns:mc="http://schemas.openxmlformats.org/markup-compatibility/2006">
                    <mc:Choice xmlns:v="urn:schemas-microsoft-com:vml" Requires="v">
                      <p:oleObj spid="_x0000_s18770" name="Equation" r:id="rId9" imgW="152280" imgH="393480" progId="Equation.DSMT4">
                        <p:embed/>
                      </p:oleObj>
                    </mc:Choice>
                    <mc:Fallback>
                      <p:oleObj name="Equation" r:id="rId9" imgW="152280" imgH="393480" progId="Equation.DSMT4">
                        <p:embed/>
                        <p:pic>
                          <p:nvPicPr>
                            <p:cNvPr id="0"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8464" y="343248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2" name="Straight Arrow Connector 61"/>
                <p:cNvCxnSpPr>
                  <a:stCxn id="56" idx="4"/>
                  <a:endCxn id="57" idx="0"/>
                </p:cNvCxnSpPr>
                <p:nvPr/>
              </p:nvCxnSpPr>
              <p:spPr>
                <a:xfrm>
                  <a:off x="4680012" y="1995148"/>
                  <a:ext cx="0" cy="33905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4"/>
                  <a:endCxn id="58" idx="0"/>
                </p:cNvCxnSpPr>
                <p:nvPr/>
              </p:nvCxnSpPr>
              <p:spPr>
                <a:xfrm>
                  <a:off x="4680012" y="3126293"/>
                  <a:ext cx="0" cy="37471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8" idx="4"/>
                </p:cNvCxnSpPr>
                <p:nvPr/>
              </p:nvCxnSpPr>
              <p:spPr>
                <a:xfrm>
                  <a:off x="4680012" y="4293096"/>
                  <a:ext cx="0" cy="44986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53" idx="0"/>
                </p:cNvCxnSpPr>
                <p:nvPr/>
              </p:nvCxnSpPr>
              <p:spPr>
                <a:xfrm>
                  <a:off x="4680012" y="5301208"/>
                  <a:ext cx="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rot="16200000">
                  <a:off x="4310538" y="4869442"/>
                  <a:ext cx="576064" cy="492443"/>
                </a:xfrm>
                <a:prstGeom prst="rect">
                  <a:avLst/>
                </a:prstGeom>
                <a:noFill/>
              </p:spPr>
              <p:txBody>
                <a:bodyPr wrap="square" rtlCol="1">
                  <a:spAutoFit/>
                </a:bodyPr>
                <a:lstStyle/>
                <a:p>
                  <a:r>
                    <a:rPr lang="en-US" sz="2600" dirty="0" smtClean="0">
                      <a:solidFill>
                        <a:schemeClr val="accent1">
                          <a:lumMod val="75000"/>
                        </a:schemeClr>
                      </a:solidFill>
                    </a:rPr>
                    <a:t>...</a:t>
                  </a:r>
                  <a:endParaRPr lang="he-IL" sz="2600" dirty="0">
                    <a:solidFill>
                      <a:schemeClr val="accent1">
                        <a:lumMod val="75000"/>
                      </a:schemeClr>
                    </a:solidFill>
                  </a:endParaRPr>
                </a:p>
              </p:txBody>
            </p:sp>
          </p:grpSp>
        </p:grpSp>
        <p:graphicFrame>
          <p:nvGraphicFramePr>
            <p:cNvPr id="49" name="Object 48"/>
            <p:cNvGraphicFramePr>
              <a:graphicFrameLocks noChangeAspect="1"/>
            </p:cNvGraphicFramePr>
            <p:nvPr>
              <p:extLst>
                <p:ext uri="{D42A27DB-BD31-4B8C-83A1-F6EECF244321}">
                  <p14:modId xmlns:p14="http://schemas.microsoft.com/office/powerpoint/2010/main" val="2269229220"/>
                </p:ext>
              </p:extLst>
            </p:nvPr>
          </p:nvGraphicFramePr>
          <p:xfrm>
            <a:off x="3697295" y="1351816"/>
            <a:ext cx="565795" cy="631191"/>
          </p:xfrm>
          <a:graphic>
            <a:graphicData uri="http://schemas.openxmlformats.org/presentationml/2006/ole">
              <mc:AlternateContent xmlns:mc="http://schemas.openxmlformats.org/markup-compatibility/2006">
                <mc:Choice xmlns:v="urn:schemas-microsoft-com:vml" Requires="v">
                  <p:oleObj spid="_x0000_s18771" name="Equation" r:id="rId11" imgW="177646" imgH="228402" progId="Equation.DSMT4">
                    <p:embed/>
                  </p:oleObj>
                </mc:Choice>
                <mc:Fallback>
                  <p:oleObj name="Equation" r:id="rId11" imgW="177646" imgH="228402" progId="Equation.DSMT4">
                    <p:embed/>
                    <p:pic>
                      <p:nvPicPr>
                        <p:cNvPr id="0" name="Picture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7295" y="1351816"/>
                          <a:ext cx="565795" cy="631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1297768509"/>
                </p:ext>
              </p:extLst>
            </p:nvPr>
          </p:nvGraphicFramePr>
          <p:xfrm>
            <a:off x="3707904" y="2366714"/>
            <a:ext cx="565455" cy="630238"/>
          </p:xfrm>
          <a:graphic>
            <a:graphicData uri="http://schemas.openxmlformats.org/presentationml/2006/ole">
              <mc:AlternateContent xmlns:mc="http://schemas.openxmlformats.org/markup-compatibility/2006">
                <mc:Choice xmlns:v="urn:schemas-microsoft-com:vml" Requires="v">
                  <p:oleObj spid="_x0000_s18772" name="Equation" r:id="rId13" imgW="177646" imgH="228402" progId="Equation.DSMT4">
                    <p:embed/>
                  </p:oleObj>
                </mc:Choice>
                <mc:Fallback>
                  <p:oleObj name="Equation" r:id="rId13" imgW="177646" imgH="228402" progId="Equation.DSMT4">
                    <p:embed/>
                    <p:pic>
                      <p:nvPicPr>
                        <p:cNvPr id="0" name="Picture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2366714"/>
                          <a:ext cx="56545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311604506"/>
                </p:ext>
              </p:extLst>
            </p:nvPr>
          </p:nvGraphicFramePr>
          <p:xfrm>
            <a:off x="3707904" y="3501008"/>
            <a:ext cx="565455" cy="630237"/>
          </p:xfrm>
          <a:graphic>
            <a:graphicData uri="http://schemas.openxmlformats.org/presentationml/2006/ole">
              <mc:AlternateContent xmlns:mc="http://schemas.openxmlformats.org/markup-compatibility/2006">
                <mc:Choice xmlns:v="urn:schemas-microsoft-com:vml" Requires="v">
                  <p:oleObj spid="_x0000_s18773" name="Equation" r:id="rId14" imgW="177646" imgH="228402" progId="Equation.DSMT4">
                    <p:embed/>
                  </p:oleObj>
                </mc:Choice>
                <mc:Fallback>
                  <p:oleObj name="Equation" r:id="rId14" imgW="177646" imgH="228402" progId="Equation.DSMT4">
                    <p:embed/>
                    <p:pic>
                      <p:nvPicPr>
                        <p:cNvPr id="0" name="Picture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3501008"/>
                          <a:ext cx="56545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733628347"/>
                </p:ext>
              </p:extLst>
            </p:nvPr>
          </p:nvGraphicFramePr>
          <p:xfrm>
            <a:off x="3707904" y="5823099"/>
            <a:ext cx="565455" cy="630237"/>
          </p:xfrm>
          <a:graphic>
            <a:graphicData uri="http://schemas.openxmlformats.org/presentationml/2006/ole">
              <mc:AlternateContent xmlns:mc="http://schemas.openxmlformats.org/markup-compatibility/2006">
                <mc:Choice xmlns:v="urn:schemas-microsoft-com:vml" Requires="v">
                  <p:oleObj spid="_x0000_s18774" name="Equation" r:id="rId15" imgW="177646" imgH="228402" progId="Equation.DSMT4">
                    <p:embed/>
                  </p:oleObj>
                </mc:Choice>
                <mc:Fallback>
                  <p:oleObj name="Equation" r:id="rId15" imgW="177646" imgH="228402" progId="Equation.DSMT4">
                    <p:embed/>
                    <p:pic>
                      <p:nvPicPr>
                        <p:cNvPr id="0"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5823099"/>
                          <a:ext cx="56545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6574031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256"/>
            <a:ext cx="7772400" cy="1143000"/>
          </a:xfrm>
        </p:spPr>
        <p:txBody>
          <a:bodyPr>
            <a:normAutofit fontScale="90000"/>
          </a:bodyPr>
          <a:lstStyle/>
          <a:p>
            <a:r>
              <a:rPr lang="he-IL" dirty="0" smtClean="0"/>
              <a:t>ניתוח הסיבוכיות של </a:t>
            </a:r>
            <a:r>
              <a:rPr lang="en-US" dirty="0" smtClean="0"/>
              <a:t>Binary Search</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43</a:t>
            </a:fld>
            <a:endParaRPr lang="en-US">
              <a:solidFill>
                <a:prstClr val="black">
                  <a:tint val="75000"/>
                </a:prstClr>
              </a:solidFill>
            </a:endParaRPr>
          </a:p>
        </p:txBody>
      </p:sp>
      <p:sp>
        <p:nvSpPr>
          <p:cNvPr id="45" name="Content Placeholder 3"/>
          <p:cNvSpPr>
            <a:spLocks noGrp="1"/>
          </p:cNvSpPr>
          <p:nvPr>
            <p:ph sz="half" idx="2"/>
          </p:nvPr>
        </p:nvSpPr>
        <p:spPr>
          <a:xfrm>
            <a:off x="3275856" y="1529499"/>
            <a:ext cx="5400600" cy="4275765"/>
          </a:xfrm>
        </p:spPr>
        <p:txBody>
          <a:bodyPr>
            <a:normAutofit/>
          </a:bodyPr>
          <a:lstStyle/>
          <a:p>
            <a:r>
              <a:rPr lang="he-IL" sz="2400" dirty="0" smtClean="0"/>
              <a:t>סיבוכיות הזמן של הריצה מתקבלת ע"י </a:t>
            </a:r>
            <a:r>
              <a:rPr lang="he-IL" sz="2400" dirty="0" err="1" smtClean="0"/>
              <a:t>סכימת</a:t>
            </a:r>
            <a:r>
              <a:rPr lang="he-IL" sz="2400" dirty="0" smtClean="0"/>
              <a:t> זמני כל הצמתים.</a:t>
            </a:r>
            <a:endParaRPr lang="he-IL" sz="2400" dirty="0"/>
          </a:p>
          <a:p>
            <a:r>
              <a:rPr lang="he-IL" sz="2400" dirty="0" smtClean="0"/>
              <a:t>במקרה הזה מספר הצמתים שווה לעומק העץ, שמסומן כרגע כ-</a:t>
            </a:r>
            <a:r>
              <a:rPr lang="en-US" sz="2400" dirty="0" smtClean="0"/>
              <a:t>k</a:t>
            </a:r>
            <a:endParaRPr lang="he-IL" sz="2400" dirty="0" smtClean="0"/>
          </a:p>
        </p:txBody>
      </p:sp>
      <p:sp>
        <p:nvSpPr>
          <p:cNvPr id="3" name="TextBox 2"/>
          <p:cNvSpPr txBox="1"/>
          <p:nvPr/>
        </p:nvSpPr>
        <p:spPr>
          <a:xfrm>
            <a:off x="2987824" y="3441774"/>
            <a:ext cx="2016224" cy="923330"/>
          </a:xfrm>
          <a:prstGeom prst="rect">
            <a:avLst/>
          </a:prstGeom>
          <a:noFill/>
        </p:spPr>
        <p:txBody>
          <a:bodyPr wrap="square" rtlCol="1">
            <a:spAutoFit/>
          </a:bodyPr>
          <a:lstStyle/>
          <a:p>
            <a:r>
              <a:rPr lang="he-IL" dirty="0" smtClean="0"/>
              <a:t>עומק עץ = מרחק מהצומת העליון עד לצומת הנמוך ביותר</a:t>
            </a:r>
            <a:endParaRPr lang="he-IL" dirty="0"/>
          </a:p>
        </p:txBody>
      </p:sp>
      <p:grpSp>
        <p:nvGrpSpPr>
          <p:cNvPr id="88" name="Group 87"/>
          <p:cNvGrpSpPr/>
          <p:nvPr/>
        </p:nvGrpSpPr>
        <p:grpSpPr>
          <a:xfrm>
            <a:off x="827584" y="1196752"/>
            <a:ext cx="1382581" cy="5322284"/>
            <a:chOff x="3697295" y="1203060"/>
            <a:chExt cx="1382581" cy="5322284"/>
          </a:xfrm>
        </p:grpSpPr>
        <p:grpSp>
          <p:nvGrpSpPr>
            <p:cNvPr id="89" name="Group 88"/>
            <p:cNvGrpSpPr/>
            <p:nvPr/>
          </p:nvGrpSpPr>
          <p:grpSpPr>
            <a:xfrm>
              <a:off x="4283968" y="1203060"/>
              <a:ext cx="795908" cy="5322284"/>
              <a:chOff x="4283968" y="1203060"/>
              <a:chExt cx="795908" cy="5322284"/>
            </a:xfrm>
          </p:grpSpPr>
          <p:sp>
            <p:nvSpPr>
              <p:cNvPr id="94" name="Oval 93"/>
              <p:cNvSpPr/>
              <p:nvPr/>
            </p:nvSpPr>
            <p:spPr>
              <a:xfrm>
                <a:off x="428396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95" name="Object 94"/>
              <p:cNvGraphicFramePr>
                <a:graphicFrameLocks noChangeAspect="1"/>
              </p:cNvGraphicFramePr>
              <p:nvPr>
                <p:extLst>
                  <p:ext uri="{D42A27DB-BD31-4B8C-83A1-F6EECF244321}">
                    <p14:modId xmlns:p14="http://schemas.microsoft.com/office/powerpoint/2010/main" val="4163423446"/>
                  </p:ext>
                </p:extLst>
              </p:nvPr>
            </p:nvGraphicFramePr>
            <p:xfrm>
              <a:off x="4355976" y="5636260"/>
              <a:ext cx="723900" cy="884238"/>
            </p:xfrm>
            <a:graphic>
              <a:graphicData uri="http://schemas.openxmlformats.org/presentationml/2006/ole">
                <mc:AlternateContent xmlns:mc="http://schemas.openxmlformats.org/markup-compatibility/2006">
                  <mc:Choice xmlns:v="urn:schemas-microsoft-com:vml" Requires="v">
                    <p:oleObj spid="_x0000_s19791" name="Equation" r:id="rId3" imgW="215640" imgH="393480" progId="Equation.DSMT4">
                      <p:embed/>
                    </p:oleObj>
                  </mc:Choice>
                  <mc:Fallback>
                    <p:oleObj name="Equation" r:id="rId3" imgW="215640" imgH="393480" progId="Equation.DSMT4">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6" name="Group 95"/>
              <p:cNvGrpSpPr/>
              <p:nvPr/>
            </p:nvGrpSpPr>
            <p:grpSpPr>
              <a:xfrm>
                <a:off x="4283968" y="1203060"/>
                <a:ext cx="792088" cy="4530196"/>
                <a:chOff x="4283968" y="1203060"/>
                <a:chExt cx="792088" cy="4530196"/>
              </a:xfrm>
            </p:grpSpPr>
            <p:sp>
              <p:nvSpPr>
                <p:cNvPr id="97" name="Oval 96"/>
                <p:cNvSpPr/>
                <p:nvPr/>
              </p:nvSpPr>
              <p:spPr>
                <a:xfrm>
                  <a:off x="4283968" y="120306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98" name="Oval 97"/>
                <p:cNvSpPr/>
                <p:nvPr/>
              </p:nvSpPr>
              <p:spPr>
                <a:xfrm>
                  <a:off x="4283968" y="2334205"/>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99" name="Oval 98"/>
                <p:cNvSpPr/>
                <p:nvPr/>
              </p:nvSpPr>
              <p:spPr>
                <a:xfrm>
                  <a:off x="4283968" y="35010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00" name="Object 99"/>
                <p:cNvGraphicFramePr>
                  <a:graphicFrameLocks noChangeAspect="1"/>
                </p:cNvGraphicFramePr>
                <p:nvPr>
                  <p:extLst>
                    <p:ext uri="{D42A27DB-BD31-4B8C-83A1-F6EECF244321}">
                      <p14:modId xmlns:p14="http://schemas.microsoft.com/office/powerpoint/2010/main" val="612193332"/>
                    </p:ext>
                  </p:extLst>
                </p:nvPr>
              </p:nvGraphicFramePr>
              <p:xfrm>
                <a:off x="4427984" y="1432208"/>
                <a:ext cx="567556" cy="418277"/>
              </p:xfrm>
              <a:graphic>
                <a:graphicData uri="http://schemas.openxmlformats.org/presentationml/2006/ole">
                  <mc:AlternateContent xmlns:mc="http://schemas.openxmlformats.org/markup-compatibility/2006">
                    <mc:Choice xmlns:v="urn:schemas-microsoft-com:vml" Requires="v">
                      <p:oleObj spid="_x0000_s19792" name="Equation" r:id="rId5" imgW="126720" imgH="139680" progId="Equation.DSMT4">
                        <p:embed/>
                      </p:oleObj>
                    </mc:Choice>
                    <mc:Fallback>
                      <p:oleObj name="Equation" r:id="rId5" imgW="126720" imgH="139680" progId="Equation.DSMT4">
                        <p:embed/>
                        <p:pic>
                          <p:nvPicPr>
                            <p:cNvPr id="0"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1432208"/>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00"/>
                <p:cNvGraphicFramePr>
                  <a:graphicFrameLocks noChangeAspect="1"/>
                </p:cNvGraphicFramePr>
                <p:nvPr>
                  <p:extLst>
                    <p:ext uri="{D42A27DB-BD31-4B8C-83A1-F6EECF244321}">
                      <p14:modId xmlns:p14="http://schemas.microsoft.com/office/powerpoint/2010/main" val="2068035006"/>
                    </p:ext>
                  </p:extLst>
                </p:nvPr>
              </p:nvGraphicFramePr>
              <p:xfrm>
                <a:off x="4464686" y="2235344"/>
                <a:ext cx="511080" cy="884287"/>
              </p:xfrm>
              <a:graphic>
                <a:graphicData uri="http://schemas.openxmlformats.org/presentationml/2006/ole">
                  <mc:AlternateContent xmlns:mc="http://schemas.openxmlformats.org/markup-compatibility/2006">
                    <mc:Choice xmlns:v="urn:schemas-microsoft-com:vml" Requires="v">
                      <p:oleObj spid="_x0000_s19793" name="Equation" r:id="rId7" imgW="152280" imgH="393480" progId="Equation.DSMT4">
                        <p:embed/>
                      </p:oleObj>
                    </mc:Choice>
                    <mc:Fallback>
                      <p:oleObj name="Equation" r:id="rId7" imgW="152280" imgH="393480" progId="Equation.DSMT4">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686" y="2235344"/>
                              <a:ext cx="511080" cy="8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 name="Object 101"/>
                <p:cNvGraphicFramePr>
                  <a:graphicFrameLocks noChangeAspect="1"/>
                </p:cNvGraphicFramePr>
                <p:nvPr>
                  <p:extLst>
                    <p:ext uri="{D42A27DB-BD31-4B8C-83A1-F6EECF244321}">
                      <p14:modId xmlns:p14="http://schemas.microsoft.com/office/powerpoint/2010/main" val="2342137785"/>
                    </p:ext>
                  </p:extLst>
                </p:nvPr>
              </p:nvGraphicFramePr>
              <p:xfrm>
                <a:off x="4458464" y="3432483"/>
                <a:ext cx="511175" cy="884237"/>
              </p:xfrm>
              <a:graphic>
                <a:graphicData uri="http://schemas.openxmlformats.org/presentationml/2006/ole">
                  <mc:AlternateContent xmlns:mc="http://schemas.openxmlformats.org/markup-compatibility/2006">
                    <mc:Choice xmlns:v="urn:schemas-microsoft-com:vml" Requires="v">
                      <p:oleObj spid="_x0000_s19794" name="Equation" r:id="rId9" imgW="152280" imgH="393480" progId="Equation.DSMT4">
                        <p:embed/>
                      </p:oleObj>
                    </mc:Choice>
                    <mc:Fallback>
                      <p:oleObj name="Equation" r:id="rId9" imgW="152280" imgH="393480" progId="Equation.DSMT4">
                        <p:embed/>
                        <p:pic>
                          <p:nvPicPr>
                            <p:cNvPr id="0"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8464" y="343248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3" name="Straight Arrow Connector 102"/>
                <p:cNvCxnSpPr>
                  <a:stCxn id="97" idx="4"/>
                  <a:endCxn id="98" idx="0"/>
                </p:cNvCxnSpPr>
                <p:nvPr/>
              </p:nvCxnSpPr>
              <p:spPr>
                <a:xfrm>
                  <a:off x="4680012" y="1995148"/>
                  <a:ext cx="0" cy="33905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8" idx="4"/>
                  <a:endCxn id="99" idx="0"/>
                </p:cNvCxnSpPr>
                <p:nvPr/>
              </p:nvCxnSpPr>
              <p:spPr>
                <a:xfrm>
                  <a:off x="4680012" y="3126293"/>
                  <a:ext cx="0" cy="37471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p:cNvCxnSpPr>
                <p:nvPr/>
              </p:nvCxnSpPr>
              <p:spPr>
                <a:xfrm>
                  <a:off x="4680012" y="4293096"/>
                  <a:ext cx="0" cy="44986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94" idx="0"/>
                </p:cNvCxnSpPr>
                <p:nvPr/>
              </p:nvCxnSpPr>
              <p:spPr>
                <a:xfrm>
                  <a:off x="4680012" y="5301208"/>
                  <a:ext cx="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rot="16200000">
                  <a:off x="4310538" y="4869442"/>
                  <a:ext cx="576064" cy="492443"/>
                </a:xfrm>
                <a:prstGeom prst="rect">
                  <a:avLst/>
                </a:prstGeom>
                <a:noFill/>
              </p:spPr>
              <p:txBody>
                <a:bodyPr wrap="square" rtlCol="1">
                  <a:spAutoFit/>
                </a:bodyPr>
                <a:lstStyle/>
                <a:p>
                  <a:r>
                    <a:rPr lang="en-US" sz="2600" dirty="0" smtClean="0">
                      <a:solidFill>
                        <a:schemeClr val="accent1">
                          <a:lumMod val="75000"/>
                        </a:schemeClr>
                      </a:solidFill>
                    </a:rPr>
                    <a:t>...</a:t>
                  </a:r>
                  <a:endParaRPr lang="he-IL" sz="2600" dirty="0">
                    <a:solidFill>
                      <a:schemeClr val="accent1">
                        <a:lumMod val="75000"/>
                      </a:schemeClr>
                    </a:solidFill>
                  </a:endParaRPr>
                </a:p>
              </p:txBody>
            </p:sp>
          </p:grpSp>
        </p:grpSp>
        <p:graphicFrame>
          <p:nvGraphicFramePr>
            <p:cNvPr id="90" name="Object 89"/>
            <p:cNvGraphicFramePr>
              <a:graphicFrameLocks noChangeAspect="1"/>
            </p:cNvGraphicFramePr>
            <p:nvPr>
              <p:extLst>
                <p:ext uri="{D42A27DB-BD31-4B8C-83A1-F6EECF244321}">
                  <p14:modId xmlns:p14="http://schemas.microsoft.com/office/powerpoint/2010/main" val="3653875262"/>
                </p:ext>
              </p:extLst>
            </p:nvPr>
          </p:nvGraphicFramePr>
          <p:xfrm>
            <a:off x="3697295" y="1351816"/>
            <a:ext cx="565795" cy="631191"/>
          </p:xfrm>
          <a:graphic>
            <a:graphicData uri="http://schemas.openxmlformats.org/presentationml/2006/ole">
              <mc:AlternateContent xmlns:mc="http://schemas.openxmlformats.org/markup-compatibility/2006">
                <mc:Choice xmlns:v="urn:schemas-microsoft-com:vml" Requires="v">
                  <p:oleObj spid="_x0000_s19795" name="Equation" r:id="rId11" imgW="177646" imgH="228402" progId="Equation.DSMT4">
                    <p:embed/>
                  </p:oleObj>
                </mc:Choice>
                <mc:Fallback>
                  <p:oleObj name="Equation" r:id="rId11" imgW="177646" imgH="228402" progId="Equation.DSMT4">
                    <p:embed/>
                    <p:pic>
                      <p:nvPicPr>
                        <p:cNvPr id="0" name="Picture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7295" y="1351816"/>
                          <a:ext cx="565795" cy="631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 name="Object 90"/>
            <p:cNvGraphicFramePr>
              <a:graphicFrameLocks noChangeAspect="1"/>
            </p:cNvGraphicFramePr>
            <p:nvPr>
              <p:extLst>
                <p:ext uri="{D42A27DB-BD31-4B8C-83A1-F6EECF244321}">
                  <p14:modId xmlns:p14="http://schemas.microsoft.com/office/powerpoint/2010/main" val="74631242"/>
                </p:ext>
              </p:extLst>
            </p:nvPr>
          </p:nvGraphicFramePr>
          <p:xfrm>
            <a:off x="3707904" y="2366714"/>
            <a:ext cx="565455" cy="630238"/>
          </p:xfrm>
          <a:graphic>
            <a:graphicData uri="http://schemas.openxmlformats.org/presentationml/2006/ole">
              <mc:AlternateContent xmlns:mc="http://schemas.openxmlformats.org/markup-compatibility/2006">
                <mc:Choice xmlns:v="urn:schemas-microsoft-com:vml" Requires="v">
                  <p:oleObj spid="_x0000_s19796" name="Equation" r:id="rId13" imgW="177646" imgH="228402" progId="Equation.DSMT4">
                    <p:embed/>
                  </p:oleObj>
                </mc:Choice>
                <mc:Fallback>
                  <p:oleObj name="Equation" r:id="rId13" imgW="177646" imgH="228402" progId="Equation.DSMT4">
                    <p:embed/>
                    <p:pic>
                      <p:nvPicPr>
                        <p:cNvPr id="0" name="Picture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2366714"/>
                          <a:ext cx="56545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91"/>
            <p:cNvGraphicFramePr>
              <a:graphicFrameLocks noChangeAspect="1"/>
            </p:cNvGraphicFramePr>
            <p:nvPr>
              <p:extLst>
                <p:ext uri="{D42A27DB-BD31-4B8C-83A1-F6EECF244321}">
                  <p14:modId xmlns:p14="http://schemas.microsoft.com/office/powerpoint/2010/main" val="2016734219"/>
                </p:ext>
              </p:extLst>
            </p:nvPr>
          </p:nvGraphicFramePr>
          <p:xfrm>
            <a:off x="3707904" y="3501008"/>
            <a:ext cx="565455" cy="630237"/>
          </p:xfrm>
          <a:graphic>
            <a:graphicData uri="http://schemas.openxmlformats.org/presentationml/2006/ole">
              <mc:AlternateContent xmlns:mc="http://schemas.openxmlformats.org/markup-compatibility/2006">
                <mc:Choice xmlns:v="urn:schemas-microsoft-com:vml" Requires="v">
                  <p:oleObj spid="_x0000_s19797" name="Equation" r:id="rId14" imgW="177646" imgH="228402" progId="Equation.DSMT4">
                    <p:embed/>
                  </p:oleObj>
                </mc:Choice>
                <mc:Fallback>
                  <p:oleObj name="Equation" r:id="rId14" imgW="177646" imgH="228402" progId="Equation.DSMT4">
                    <p:embed/>
                    <p:pic>
                      <p:nvPicPr>
                        <p:cNvPr id="0" name="Picture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3501008"/>
                          <a:ext cx="56545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 name="Object 92"/>
            <p:cNvGraphicFramePr>
              <a:graphicFrameLocks noChangeAspect="1"/>
            </p:cNvGraphicFramePr>
            <p:nvPr>
              <p:extLst>
                <p:ext uri="{D42A27DB-BD31-4B8C-83A1-F6EECF244321}">
                  <p14:modId xmlns:p14="http://schemas.microsoft.com/office/powerpoint/2010/main" val="976407404"/>
                </p:ext>
              </p:extLst>
            </p:nvPr>
          </p:nvGraphicFramePr>
          <p:xfrm>
            <a:off x="3707904" y="5823099"/>
            <a:ext cx="565455" cy="630237"/>
          </p:xfrm>
          <a:graphic>
            <a:graphicData uri="http://schemas.openxmlformats.org/presentationml/2006/ole">
              <mc:AlternateContent xmlns:mc="http://schemas.openxmlformats.org/markup-compatibility/2006">
                <mc:Choice xmlns:v="urn:schemas-microsoft-com:vml" Requires="v">
                  <p:oleObj spid="_x0000_s19798" name="Equation" r:id="rId15" imgW="177646" imgH="228402" progId="Equation.DSMT4">
                    <p:embed/>
                  </p:oleObj>
                </mc:Choice>
                <mc:Fallback>
                  <p:oleObj name="Equation" r:id="rId15" imgW="177646" imgH="228402" progId="Equation.DSMT4">
                    <p:embed/>
                    <p:pic>
                      <p:nvPicPr>
                        <p:cNvPr id="0"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5823099"/>
                          <a:ext cx="56545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8" name="Right Brace 107"/>
          <p:cNvSpPr/>
          <p:nvPr/>
        </p:nvSpPr>
        <p:spPr>
          <a:xfrm>
            <a:off x="2411760" y="1556792"/>
            <a:ext cx="576064" cy="4644516"/>
          </a:xfrm>
          <a:prstGeom prst="rightBrace">
            <a:avLst>
              <a:gd name="adj1" fmla="val 156484"/>
              <a:gd name="adj2"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Tree>
    <p:extLst>
      <p:ext uri="{BB962C8B-B14F-4D97-AF65-F5344CB8AC3E}">
        <p14:creationId xmlns:p14="http://schemas.microsoft.com/office/powerpoint/2010/main" val="823704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25760"/>
            <a:ext cx="7772400" cy="1143000"/>
          </a:xfrm>
        </p:spPr>
        <p:txBody>
          <a:bodyPr>
            <a:normAutofit fontScale="90000"/>
          </a:bodyPr>
          <a:lstStyle/>
          <a:p>
            <a:r>
              <a:rPr lang="he-IL" dirty="0" smtClean="0"/>
              <a:t>ניתוח הסיבוכיות של </a:t>
            </a:r>
            <a:r>
              <a:rPr lang="en-US" dirty="0" smtClean="0"/>
              <a:t>Binary Search</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44</a:t>
            </a:fld>
            <a:endParaRPr lang="en-US">
              <a:solidFill>
                <a:prstClr val="black">
                  <a:tint val="75000"/>
                </a:prstClr>
              </a:solidFill>
            </a:endParaRPr>
          </a:p>
        </p:txBody>
      </p:sp>
      <p:sp>
        <p:nvSpPr>
          <p:cNvPr id="45" name="Content Placeholder 3"/>
          <p:cNvSpPr>
            <a:spLocks noGrp="1"/>
          </p:cNvSpPr>
          <p:nvPr>
            <p:ph sz="half" idx="2"/>
          </p:nvPr>
        </p:nvSpPr>
        <p:spPr>
          <a:xfrm>
            <a:off x="3563888" y="1268760"/>
            <a:ext cx="5112568" cy="4892188"/>
          </a:xfrm>
        </p:spPr>
        <p:txBody>
          <a:bodyPr>
            <a:normAutofit/>
          </a:bodyPr>
          <a:lstStyle/>
          <a:p>
            <a:r>
              <a:rPr lang="he-IL" sz="2400" dirty="0" smtClean="0"/>
              <a:t>עומק העץ בקריאות רקורסיביות שווה למספר הקריאות שצריך לבצע עד שמגיעים למקרה בסיס.</a:t>
            </a:r>
          </a:p>
          <a:p>
            <a:r>
              <a:rPr lang="he-IL" sz="2400" dirty="0" smtClean="0"/>
              <a:t>במקרה של חיפוש בינארי – עד שמגיעים למערך בגודל 1.</a:t>
            </a:r>
          </a:p>
          <a:p>
            <a:r>
              <a:rPr lang="he-IL" sz="2400" dirty="0" smtClean="0"/>
              <a:t>כלומר במקרה הבסיס</a:t>
            </a:r>
            <a:r>
              <a:rPr lang="en-US" sz="2400" dirty="0" smtClean="0"/>
              <a:t/>
            </a:r>
            <a:br>
              <a:rPr lang="en-US" sz="2400" dirty="0" smtClean="0"/>
            </a:br>
            <a:r>
              <a:rPr lang="en-US" sz="2400" dirty="0" smtClean="0"/>
              <a:t/>
            </a:r>
            <a:br>
              <a:rPr lang="en-US" sz="2400" dirty="0" smtClean="0"/>
            </a:br>
            <a:r>
              <a:rPr lang="he-IL" sz="2400" dirty="0" smtClean="0"/>
              <a:t> מתקיים ש-</a:t>
            </a:r>
          </a:p>
          <a:p>
            <a:r>
              <a:rPr lang="he-IL" sz="2400" dirty="0" smtClean="0"/>
              <a:t>נעביר אגפים ונחלץ את </a:t>
            </a:r>
            <a:r>
              <a:rPr lang="en-US" sz="2400" dirty="0" smtClean="0"/>
              <a:t>k</a:t>
            </a:r>
            <a:r>
              <a:rPr lang="he-IL" sz="2400" dirty="0" smtClean="0"/>
              <a:t>:</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he-IL" sz="2400" dirty="0" smtClean="0"/>
          </a:p>
          <a:p>
            <a:endParaRPr lang="en-US" sz="2400" dirty="0" smtClean="0"/>
          </a:p>
          <a:p>
            <a:endParaRPr lang="he-IL" sz="2400" dirty="0" smtClean="0"/>
          </a:p>
          <a:p>
            <a:pPr marL="0" indent="0">
              <a:buNone/>
            </a:pPr>
            <a:endParaRPr lang="he-IL" sz="2400" dirty="0"/>
          </a:p>
        </p:txBody>
      </p:sp>
      <p:graphicFrame>
        <p:nvGraphicFramePr>
          <p:cNvPr id="46" name="Object 45"/>
          <p:cNvGraphicFramePr>
            <a:graphicFrameLocks noChangeAspect="1"/>
          </p:cNvGraphicFramePr>
          <p:nvPr>
            <p:extLst>
              <p:ext uri="{D42A27DB-BD31-4B8C-83A1-F6EECF244321}">
                <p14:modId xmlns:p14="http://schemas.microsoft.com/office/powerpoint/2010/main" val="3767673838"/>
              </p:ext>
            </p:extLst>
          </p:nvPr>
        </p:nvGraphicFramePr>
        <p:xfrm>
          <a:off x="5391164" y="3757225"/>
          <a:ext cx="1277215" cy="803853"/>
        </p:xfrm>
        <a:graphic>
          <a:graphicData uri="http://schemas.openxmlformats.org/presentationml/2006/ole">
            <mc:AlternateContent xmlns:mc="http://schemas.openxmlformats.org/markup-compatibility/2006">
              <mc:Choice xmlns:v="urn:schemas-microsoft-com:vml" Requires="v">
                <p:oleObj spid="_x0000_s20909" name="Equation" r:id="rId3" imgW="419040" imgH="393480" progId="Equation.DSMT4">
                  <p:embed/>
                </p:oleObj>
              </mc:Choice>
              <mc:Fallback>
                <p:oleObj name="Equation" r:id="rId3" imgW="419040" imgH="393480" progId="Equation.DSMT4">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1164" y="3757225"/>
                        <a:ext cx="1277215" cy="803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28320456"/>
              </p:ext>
            </p:extLst>
          </p:nvPr>
        </p:nvGraphicFramePr>
        <p:xfrm>
          <a:off x="3995936" y="5013176"/>
          <a:ext cx="3546287" cy="628650"/>
        </p:xfrm>
        <a:graphic>
          <a:graphicData uri="http://schemas.openxmlformats.org/presentationml/2006/ole">
            <mc:AlternateContent xmlns:mc="http://schemas.openxmlformats.org/markup-compatibility/2006">
              <mc:Choice xmlns:v="urn:schemas-microsoft-com:vml" Requires="v">
                <p:oleObj spid="_x0000_s20910" name="Equation" r:id="rId5" imgW="1231560" imgH="279360" progId="Equation.DSMT4">
                  <p:embed/>
                </p:oleObj>
              </mc:Choice>
              <mc:Fallback>
                <p:oleObj name="Equation" r:id="rId5" imgW="1231560" imgH="279360" progId="Equation.DSMT4">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5013176"/>
                        <a:ext cx="3546287"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Box 46"/>
          <p:cNvSpPr txBox="1"/>
          <p:nvPr/>
        </p:nvSpPr>
        <p:spPr>
          <a:xfrm>
            <a:off x="2684552" y="3677260"/>
            <a:ext cx="2016224" cy="400110"/>
          </a:xfrm>
          <a:prstGeom prst="rect">
            <a:avLst/>
          </a:prstGeom>
          <a:noFill/>
        </p:spPr>
        <p:txBody>
          <a:bodyPr wrap="square" rtlCol="1">
            <a:spAutoFit/>
          </a:bodyPr>
          <a:lstStyle/>
          <a:p>
            <a:r>
              <a:rPr lang="en-US" sz="2000" dirty="0" err="1" smtClean="0"/>
              <a:t>log</a:t>
            </a:r>
            <a:r>
              <a:rPr lang="en-US" sz="2000" i="1" dirty="0" err="1" smtClean="0"/>
              <a:t>n</a:t>
            </a:r>
            <a:r>
              <a:rPr lang="en-US" sz="2000" dirty="0" smtClean="0"/>
              <a:t> </a:t>
            </a:r>
            <a:r>
              <a:rPr lang="he-IL" sz="2000" dirty="0" smtClean="0"/>
              <a:t> צמתים</a:t>
            </a:r>
            <a:endParaRPr lang="he-IL" sz="2000" dirty="0"/>
          </a:p>
        </p:txBody>
      </p:sp>
      <p:grpSp>
        <p:nvGrpSpPr>
          <p:cNvPr id="90" name="Group 89"/>
          <p:cNvGrpSpPr/>
          <p:nvPr/>
        </p:nvGrpSpPr>
        <p:grpSpPr>
          <a:xfrm>
            <a:off x="827584" y="1203060"/>
            <a:ext cx="1382581" cy="5322284"/>
            <a:chOff x="3697295" y="1203060"/>
            <a:chExt cx="1382581" cy="5322284"/>
          </a:xfrm>
        </p:grpSpPr>
        <p:grpSp>
          <p:nvGrpSpPr>
            <p:cNvPr id="91" name="Group 90"/>
            <p:cNvGrpSpPr/>
            <p:nvPr/>
          </p:nvGrpSpPr>
          <p:grpSpPr>
            <a:xfrm>
              <a:off x="4283968" y="1203060"/>
              <a:ext cx="795908" cy="5322284"/>
              <a:chOff x="4283968" y="1203060"/>
              <a:chExt cx="795908" cy="5322284"/>
            </a:xfrm>
          </p:grpSpPr>
          <p:sp>
            <p:nvSpPr>
              <p:cNvPr id="96" name="Oval 95"/>
              <p:cNvSpPr/>
              <p:nvPr/>
            </p:nvSpPr>
            <p:spPr>
              <a:xfrm>
                <a:off x="428396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97" name="Object 96"/>
              <p:cNvGraphicFramePr>
                <a:graphicFrameLocks noChangeAspect="1"/>
              </p:cNvGraphicFramePr>
              <p:nvPr>
                <p:extLst>
                  <p:ext uri="{D42A27DB-BD31-4B8C-83A1-F6EECF244321}">
                    <p14:modId xmlns:p14="http://schemas.microsoft.com/office/powerpoint/2010/main" val="4163423446"/>
                  </p:ext>
                </p:extLst>
              </p:nvPr>
            </p:nvGraphicFramePr>
            <p:xfrm>
              <a:off x="4355976" y="5636260"/>
              <a:ext cx="723900" cy="884238"/>
            </p:xfrm>
            <a:graphic>
              <a:graphicData uri="http://schemas.openxmlformats.org/presentationml/2006/ole">
                <mc:AlternateContent xmlns:mc="http://schemas.openxmlformats.org/markup-compatibility/2006">
                  <mc:Choice xmlns:v="urn:schemas-microsoft-com:vml" Requires="v">
                    <p:oleObj spid="_x0000_s20911" name="Equation" r:id="rId7" imgW="215640" imgH="393480" progId="Equation.DSMT4">
                      <p:embed/>
                    </p:oleObj>
                  </mc:Choice>
                  <mc:Fallback>
                    <p:oleObj name="Equation" r:id="rId7" imgW="215640" imgH="393480" progId="Equation.DSMT4">
                      <p:embed/>
                      <p:pic>
                        <p:nvPicPr>
                          <p:cNvPr id="0" name="Picture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8" name="Group 97"/>
              <p:cNvGrpSpPr/>
              <p:nvPr/>
            </p:nvGrpSpPr>
            <p:grpSpPr>
              <a:xfrm>
                <a:off x="4283968" y="1203060"/>
                <a:ext cx="792088" cy="4530196"/>
                <a:chOff x="4283968" y="1203060"/>
                <a:chExt cx="792088" cy="4530196"/>
              </a:xfrm>
            </p:grpSpPr>
            <p:sp>
              <p:nvSpPr>
                <p:cNvPr id="99" name="Oval 98"/>
                <p:cNvSpPr/>
                <p:nvPr/>
              </p:nvSpPr>
              <p:spPr>
                <a:xfrm>
                  <a:off x="4283968" y="120306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100" name="Oval 99"/>
                <p:cNvSpPr/>
                <p:nvPr/>
              </p:nvSpPr>
              <p:spPr>
                <a:xfrm>
                  <a:off x="4283968" y="2334205"/>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101" name="Oval 100"/>
                <p:cNvSpPr/>
                <p:nvPr/>
              </p:nvSpPr>
              <p:spPr>
                <a:xfrm>
                  <a:off x="4283968" y="35010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02" name="Object 101"/>
                <p:cNvGraphicFramePr>
                  <a:graphicFrameLocks noChangeAspect="1"/>
                </p:cNvGraphicFramePr>
                <p:nvPr>
                  <p:extLst>
                    <p:ext uri="{D42A27DB-BD31-4B8C-83A1-F6EECF244321}">
                      <p14:modId xmlns:p14="http://schemas.microsoft.com/office/powerpoint/2010/main" val="612193332"/>
                    </p:ext>
                  </p:extLst>
                </p:nvPr>
              </p:nvGraphicFramePr>
              <p:xfrm>
                <a:off x="4427984" y="1432208"/>
                <a:ext cx="567556" cy="418277"/>
              </p:xfrm>
              <a:graphic>
                <a:graphicData uri="http://schemas.openxmlformats.org/presentationml/2006/ole">
                  <mc:AlternateContent xmlns:mc="http://schemas.openxmlformats.org/markup-compatibility/2006">
                    <mc:Choice xmlns:v="urn:schemas-microsoft-com:vml" Requires="v">
                      <p:oleObj spid="_x0000_s20912" name="Equation" r:id="rId9" imgW="126720" imgH="139680" progId="Equation.DSMT4">
                        <p:embed/>
                      </p:oleObj>
                    </mc:Choice>
                    <mc:Fallback>
                      <p:oleObj name="Equation" r:id="rId9" imgW="126720" imgH="139680" progId="Equation.DSMT4">
                        <p:embed/>
                        <p:pic>
                          <p:nvPicPr>
                            <p:cNvPr id="0" name="Picture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984" y="1432208"/>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 name="Object 102"/>
                <p:cNvGraphicFramePr>
                  <a:graphicFrameLocks noChangeAspect="1"/>
                </p:cNvGraphicFramePr>
                <p:nvPr>
                  <p:extLst>
                    <p:ext uri="{D42A27DB-BD31-4B8C-83A1-F6EECF244321}">
                      <p14:modId xmlns:p14="http://schemas.microsoft.com/office/powerpoint/2010/main" val="2068035006"/>
                    </p:ext>
                  </p:extLst>
                </p:nvPr>
              </p:nvGraphicFramePr>
              <p:xfrm>
                <a:off x="4464686" y="2235344"/>
                <a:ext cx="511080" cy="884287"/>
              </p:xfrm>
              <a:graphic>
                <a:graphicData uri="http://schemas.openxmlformats.org/presentationml/2006/ole">
                  <mc:AlternateContent xmlns:mc="http://schemas.openxmlformats.org/markup-compatibility/2006">
                    <mc:Choice xmlns:v="urn:schemas-microsoft-com:vml" Requires="v">
                      <p:oleObj spid="_x0000_s20913" name="Equation" r:id="rId11" imgW="152280" imgH="393480" progId="Equation.DSMT4">
                        <p:embed/>
                      </p:oleObj>
                    </mc:Choice>
                    <mc:Fallback>
                      <p:oleObj name="Equation" r:id="rId11" imgW="152280" imgH="393480" progId="Equation.DSMT4">
                        <p:embed/>
                        <p:pic>
                          <p:nvPicPr>
                            <p:cNvPr id="0" name="Picture 1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4686" y="2235344"/>
                              <a:ext cx="511080" cy="8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 name="Object 103"/>
                <p:cNvGraphicFramePr>
                  <a:graphicFrameLocks noChangeAspect="1"/>
                </p:cNvGraphicFramePr>
                <p:nvPr>
                  <p:extLst>
                    <p:ext uri="{D42A27DB-BD31-4B8C-83A1-F6EECF244321}">
                      <p14:modId xmlns:p14="http://schemas.microsoft.com/office/powerpoint/2010/main" val="2342137785"/>
                    </p:ext>
                  </p:extLst>
                </p:nvPr>
              </p:nvGraphicFramePr>
              <p:xfrm>
                <a:off x="4458464" y="3432483"/>
                <a:ext cx="511175" cy="884237"/>
              </p:xfrm>
              <a:graphic>
                <a:graphicData uri="http://schemas.openxmlformats.org/presentationml/2006/ole">
                  <mc:AlternateContent xmlns:mc="http://schemas.openxmlformats.org/markup-compatibility/2006">
                    <mc:Choice xmlns:v="urn:schemas-microsoft-com:vml" Requires="v">
                      <p:oleObj spid="_x0000_s20914" name="Equation" r:id="rId13" imgW="152280" imgH="393480" progId="Equation.DSMT4">
                        <p:embed/>
                      </p:oleObj>
                    </mc:Choice>
                    <mc:Fallback>
                      <p:oleObj name="Equation" r:id="rId13" imgW="152280" imgH="393480" progId="Equation.DSMT4">
                        <p:embed/>
                        <p:pic>
                          <p:nvPicPr>
                            <p:cNvPr id="0" name="Picture 1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58464" y="343248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5" name="Straight Arrow Connector 104"/>
                <p:cNvCxnSpPr>
                  <a:stCxn id="99" idx="4"/>
                  <a:endCxn id="100" idx="0"/>
                </p:cNvCxnSpPr>
                <p:nvPr/>
              </p:nvCxnSpPr>
              <p:spPr>
                <a:xfrm>
                  <a:off x="4680012" y="1995148"/>
                  <a:ext cx="0" cy="33905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00" idx="4"/>
                  <a:endCxn id="101" idx="0"/>
                </p:cNvCxnSpPr>
                <p:nvPr/>
              </p:nvCxnSpPr>
              <p:spPr>
                <a:xfrm>
                  <a:off x="4680012" y="3126293"/>
                  <a:ext cx="0" cy="37471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01" idx="4"/>
                </p:cNvCxnSpPr>
                <p:nvPr/>
              </p:nvCxnSpPr>
              <p:spPr>
                <a:xfrm>
                  <a:off x="4680012" y="4293096"/>
                  <a:ext cx="0" cy="44986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96" idx="0"/>
                </p:cNvCxnSpPr>
                <p:nvPr/>
              </p:nvCxnSpPr>
              <p:spPr>
                <a:xfrm>
                  <a:off x="4680012" y="5301208"/>
                  <a:ext cx="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rot="16200000">
                  <a:off x="4310538" y="4869442"/>
                  <a:ext cx="576064" cy="492443"/>
                </a:xfrm>
                <a:prstGeom prst="rect">
                  <a:avLst/>
                </a:prstGeom>
                <a:noFill/>
              </p:spPr>
              <p:txBody>
                <a:bodyPr wrap="square" rtlCol="1">
                  <a:spAutoFit/>
                </a:bodyPr>
                <a:lstStyle/>
                <a:p>
                  <a:r>
                    <a:rPr lang="en-US" sz="2600" dirty="0" smtClean="0">
                      <a:solidFill>
                        <a:schemeClr val="accent1">
                          <a:lumMod val="75000"/>
                        </a:schemeClr>
                      </a:solidFill>
                    </a:rPr>
                    <a:t>...</a:t>
                  </a:r>
                  <a:endParaRPr lang="he-IL" sz="2600" dirty="0">
                    <a:solidFill>
                      <a:schemeClr val="accent1">
                        <a:lumMod val="75000"/>
                      </a:schemeClr>
                    </a:solidFill>
                  </a:endParaRPr>
                </a:p>
              </p:txBody>
            </p:sp>
          </p:grpSp>
        </p:grpSp>
        <p:graphicFrame>
          <p:nvGraphicFramePr>
            <p:cNvPr id="92" name="Object 91"/>
            <p:cNvGraphicFramePr>
              <a:graphicFrameLocks noChangeAspect="1"/>
            </p:cNvGraphicFramePr>
            <p:nvPr>
              <p:extLst>
                <p:ext uri="{D42A27DB-BD31-4B8C-83A1-F6EECF244321}">
                  <p14:modId xmlns:p14="http://schemas.microsoft.com/office/powerpoint/2010/main" val="3653875262"/>
                </p:ext>
              </p:extLst>
            </p:nvPr>
          </p:nvGraphicFramePr>
          <p:xfrm>
            <a:off x="3697295" y="1351816"/>
            <a:ext cx="565795" cy="631191"/>
          </p:xfrm>
          <a:graphic>
            <a:graphicData uri="http://schemas.openxmlformats.org/presentationml/2006/ole">
              <mc:AlternateContent xmlns:mc="http://schemas.openxmlformats.org/markup-compatibility/2006">
                <mc:Choice xmlns:v="urn:schemas-microsoft-com:vml" Requires="v">
                  <p:oleObj spid="_x0000_s20915" name="Equation" r:id="rId15" imgW="177646" imgH="228402" progId="Equation.DSMT4">
                    <p:embed/>
                  </p:oleObj>
                </mc:Choice>
                <mc:Fallback>
                  <p:oleObj name="Equation" r:id="rId15" imgW="177646" imgH="228402" progId="Equation.DSMT4">
                    <p:embed/>
                    <p:pic>
                      <p:nvPicPr>
                        <p:cNvPr id="0" name="Picture 1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7295" y="1351816"/>
                          <a:ext cx="565795" cy="631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 name="Object 92"/>
            <p:cNvGraphicFramePr>
              <a:graphicFrameLocks noChangeAspect="1"/>
            </p:cNvGraphicFramePr>
            <p:nvPr>
              <p:extLst>
                <p:ext uri="{D42A27DB-BD31-4B8C-83A1-F6EECF244321}">
                  <p14:modId xmlns:p14="http://schemas.microsoft.com/office/powerpoint/2010/main" val="74631242"/>
                </p:ext>
              </p:extLst>
            </p:nvPr>
          </p:nvGraphicFramePr>
          <p:xfrm>
            <a:off x="3707904" y="2366714"/>
            <a:ext cx="565455" cy="630238"/>
          </p:xfrm>
          <a:graphic>
            <a:graphicData uri="http://schemas.openxmlformats.org/presentationml/2006/ole">
              <mc:AlternateContent xmlns:mc="http://schemas.openxmlformats.org/markup-compatibility/2006">
                <mc:Choice xmlns:v="urn:schemas-microsoft-com:vml" Requires="v">
                  <p:oleObj spid="_x0000_s20916" name="Equation" r:id="rId17" imgW="177646" imgH="228402" progId="Equation.DSMT4">
                    <p:embed/>
                  </p:oleObj>
                </mc:Choice>
                <mc:Fallback>
                  <p:oleObj name="Equation" r:id="rId17" imgW="177646" imgH="228402" progId="Equation.DSMT4">
                    <p:embed/>
                    <p:pic>
                      <p:nvPicPr>
                        <p:cNvPr id="0" name="Picture 10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7904" y="2366714"/>
                          <a:ext cx="56545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 name="Object 93"/>
            <p:cNvGraphicFramePr>
              <a:graphicFrameLocks noChangeAspect="1"/>
            </p:cNvGraphicFramePr>
            <p:nvPr>
              <p:extLst>
                <p:ext uri="{D42A27DB-BD31-4B8C-83A1-F6EECF244321}">
                  <p14:modId xmlns:p14="http://schemas.microsoft.com/office/powerpoint/2010/main" val="2016734219"/>
                </p:ext>
              </p:extLst>
            </p:nvPr>
          </p:nvGraphicFramePr>
          <p:xfrm>
            <a:off x="3707904" y="3501008"/>
            <a:ext cx="565455" cy="630237"/>
          </p:xfrm>
          <a:graphic>
            <a:graphicData uri="http://schemas.openxmlformats.org/presentationml/2006/ole">
              <mc:AlternateContent xmlns:mc="http://schemas.openxmlformats.org/markup-compatibility/2006">
                <mc:Choice xmlns:v="urn:schemas-microsoft-com:vml" Requires="v">
                  <p:oleObj spid="_x0000_s20917" name="Equation" r:id="rId18" imgW="177646" imgH="228402" progId="Equation.DSMT4">
                    <p:embed/>
                  </p:oleObj>
                </mc:Choice>
                <mc:Fallback>
                  <p:oleObj name="Equation" r:id="rId18" imgW="177646" imgH="228402" progId="Equation.DSMT4">
                    <p:embed/>
                    <p:pic>
                      <p:nvPicPr>
                        <p:cNvPr id="0" name="Picture 1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7904" y="3501008"/>
                          <a:ext cx="56545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 name="Object 94"/>
            <p:cNvGraphicFramePr>
              <a:graphicFrameLocks noChangeAspect="1"/>
            </p:cNvGraphicFramePr>
            <p:nvPr>
              <p:extLst>
                <p:ext uri="{D42A27DB-BD31-4B8C-83A1-F6EECF244321}">
                  <p14:modId xmlns:p14="http://schemas.microsoft.com/office/powerpoint/2010/main" val="976407404"/>
                </p:ext>
              </p:extLst>
            </p:nvPr>
          </p:nvGraphicFramePr>
          <p:xfrm>
            <a:off x="3707904" y="5823099"/>
            <a:ext cx="565455" cy="630237"/>
          </p:xfrm>
          <a:graphic>
            <a:graphicData uri="http://schemas.openxmlformats.org/presentationml/2006/ole">
              <mc:AlternateContent xmlns:mc="http://schemas.openxmlformats.org/markup-compatibility/2006">
                <mc:Choice xmlns:v="urn:schemas-microsoft-com:vml" Requires="v">
                  <p:oleObj spid="_x0000_s20918" name="Equation" r:id="rId19" imgW="177646" imgH="228402" progId="Equation.DSMT4">
                    <p:embed/>
                  </p:oleObj>
                </mc:Choice>
                <mc:Fallback>
                  <p:oleObj name="Equation" r:id="rId19" imgW="177646" imgH="228402" progId="Equation.DSMT4">
                    <p:embed/>
                    <p:pic>
                      <p:nvPicPr>
                        <p:cNvPr id="0" name="Picture 10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7904" y="5823099"/>
                          <a:ext cx="56545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0" name="Right Brace 109"/>
          <p:cNvSpPr/>
          <p:nvPr/>
        </p:nvSpPr>
        <p:spPr>
          <a:xfrm>
            <a:off x="2411760" y="1556792"/>
            <a:ext cx="576064" cy="4644516"/>
          </a:xfrm>
          <a:prstGeom prst="rightBrace">
            <a:avLst>
              <a:gd name="adj1" fmla="val 156484"/>
              <a:gd name="adj2"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Tree>
    <p:extLst>
      <p:ext uri="{BB962C8B-B14F-4D97-AF65-F5344CB8AC3E}">
        <p14:creationId xmlns:p14="http://schemas.microsoft.com/office/powerpoint/2010/main" val="13868960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25760"/>
            <a:ext cx="7772400" cy="1143000"/>
          </a:xfrm>
        </p:spPr>
        <p:txBody>
          <a:bodyPr>
            <a:normAutofit fontScale="90000"/>
          </a:bodyPr>
          <a:lstStyle/>
          <a:p>
            <a:r>
              <a:rPr lang="he-IL" dirty="0" smtClean="0"/>
              <a:t>ניתוח הסיבוכיות של </a:t>
            </a:r>
            <a:r>
              <a:rPr lang="en-US" dirty="0" smtClean="0"/>
              <a:t>Binary Search</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45</a:t>
            </a:fld>
            <a:endParaRPr lang="en-US">
              <a:solidFill>
                <a:prstClr val="black">
                  <a:tint val="75000"/>
                </a:prstClr>
              </a:solidFill>
            </a:endParaRPr>
          </a:p>
        </p:txBody>
      </p:sp>
      <p:sp>
        <p:nvSpPr>
          <p:cNvPr id="45" name="Content Placeholder 3"/>
          <p:cNvSpPr>
            <a:spLocks noGrp="1"/>
          </p:cNvSpPr>
          <p:nvPr>
            <p:ph sz="half" idx="2"/>
          </p:nvPr>
        </p:nvSpPr>
        <p:spPr>
          <a:xfrm>
            <a:off x="3563888" y="1268760"/>
            <a:ext cx="5112568" cy="4892188"/>
          </a:xfrm>
        </p:spPr>
        <p:txBody>
          <a:bodyPr>
            <a:normAutofit/>
          </a:bodyPr>
          <a:lstStyle/>
          <a:p>
            <a:r>
              <a:rPr lang="he-IL" sz="2400" b="1" dirty="0" smtClean="0"/>
              <a:t>סיבוכיות זמן: </a:t>
            </a:r>
            <a:r>
              <a:rPr lang="he-IL" sz="2400" dirty="0" smtClean="0"/>
              <a:t>ישנם</a:t>
            </a:r>
            <a:r>
              <a:rPr lang="en-US" sz="2400" dirty="0" smtClean="0"/>
              <a:t/>
            </a:r>
            <a:br>
              <a:rPr lang="en-US" sz="2400" dirty="0" smtClean="0"/>
            </a:br>
            <a:r>
              <a:rPr lang="he-IL" sz="2400" dirty="0" smtClean="0"/>
              <a:t>צמתים, כאשר כל אחד לוקח </a:t>
            </a:r>
            <a:r>
              <a:rPr lang="en-US" sz="2400" dirty="0" smtClean="0"/>
              <a:t>C</a:t>
            </a:r>
            <a:r>
              <a:rPr lang="he-IL" sz="2400" dirty="0" smtClean="0"/>
              <a:t> זמן. לכן סיבוכיות הזמן היא  </a:t>
            </a:r>
            <a:r>
              <a:rPr lang="en-US" sz="2400" dirty="0" smtClean="0"/>
              <a:t/>
            </a:r>
            <a:br>
              <a:rPr lang="en-US" sz="2400" dirty="0" smtClean="0"/>
            </a:br>
            <a:r>
              <a:rPr lang="he-IL" sz="2400" dirty="0" smtClean="0"/>
              <a:t> </a:t>
            </a:r>
            <a:endParaRPr lang="en-US" sz="2400" dirty="0" smtClean="0"/>
          </a:p>
          <a:p>
            <a:endParaRPr lang="he-IL" sz="2400" dirty="0"/>
          </a:p>
          <a:p>
            <a:r>
              <a:rPr lang="he-IL" sz="2400" dirty="0" smtClean="0"/>
              <a:t>כדי לחשב סיבוכיות מקום, עלינו לחלץ את כמות הזיכרון המקסימלית שאנחנו צריכים בו-זמנית.</a:t>
            </a:r>
          </a:p>
          <a:p>
            <a:pPr marL="0" indent="0">
              <a:buNone/>
            </a:pPr>
            <a:endParaRPr lang="he-IL"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1539307028"/>
              </p:ext>
            </p:extLst>
          </p:nvPr>
        </p:nvGraphicFramePr>
        <p:xfrm>
          <a:off x="4993103" y="1274473"/>
          <a:ext cx="818665" cy="485135"/>
        </p:xfrm>
        <a:graphic>
          <a:graphicData uri="http://schemas.openxmlformats.org/presentationml/2006/ole">
            <mc:AlternateContent xmlns:mc="http://schemas.openxmlformats.org/markup-compatibility/2006">
              <mc:Choice xmlns:v="urn:schemas-microsoft-com:vml" Requires="v">
                <p:oleObj spid="_x0000_s21919" name="Equation" r:id="rId3" imgW="342720" imgH="203040" progId="Equation.DSMT4">
                  <p:embed/>
                </p:oleObj>
              </mc:Choice>
              <mc:Fallback>
                <p:oleObj name="Equation" r:id="rId3" imgW="342720" imgH="203040" progId="Equation.DSMT4">
                  <p:embed/>
                  <p:pic>
                    <p:nvPicPr>
                      <p:cNvPr id="0" name="Picture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103" y="1274473"/>
                        <a:ext cx="818665" cy="485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65444958"/>
              </p:ext>
            </p:extLst>
          </p:nvPr>
        </p:nvGraphicFramePr>
        <p:xfrm>
          <a:off x="5076056" y="2564904"/>
          <a:ext cx="1312598" cy="570695"/>
        </p:xfrm>
        <a:graphic>
          <a:graphicData uri="http://schemas.openxmlformats.org/presentationml/2006/ole">
            <mc:AlternateContent xmlns:mc="http://schemas.openxmlformats.org/markup-compatibility/2006">
              <mc:Choice xmlns:v="urn:schemas-microsoft-com:vml" Requires="v">
                <p:oleObj spid="_x0000_s21920" name="Equation" r:id="rId5" imgW="583920" imgH="253800" progId="Equation.DSMT4">
                  <p:embed/>
                </p:oleObj>
              </mc:Choice>
              <mc:Fallback>
                <p:oleObj name="Equation" r:id="rId5" imgW="583920" imgH="253800" progId="Equation.DSMT4">
                  <p:embed/>
                  <p:pic>
                    <p:nvPicPr>
                      <p:cNvPr id="0" name="Picture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2564904"/>
                        <a:ext cx="1312598" cy="5706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8" name="Group 87"/>
          <p:cNvGrpSpPr/>
          <p:nvPr/>
        </p:nvGrpSpPr>
        <p:grpSpPr>
          <a:xfrm>
            <a:off x="827584" y="1203060"/>
            <a:ext cx="1382581" cy="5322284"/>
            <a:chOff x="3697295" y="1203060"/>
            <a:chExt cx="1382581" cy="5322284"/>
          </a:xfrm>
        </p:grpSpPr>
        <p:grpSp>
          <p:nvGrpSpPr>
            <p:cNvPr id="89" name="Group 88"/>
            <p:cNvGrpSpPr/>
            <p:nvPr/>
          </p:nvGrpSpPr>
          <p:grpSpPr>
            <a:xfrm>
              <a:off x="4283968" y="1203060"/>
              <a:ext cx="795908" cy="5322284"/>
              <a:chOff x="4283968" y="1203060"/>
              <a:chExt cx="795908" cy="5322284"/>
            </a:xfrm>
          </p:grpSpPr>
          <p:sp>
            <p:nvSpPr>
              <p:cNvPr id="94" name="Oval 93"/>
              <p:cNvSpPr/>
              <p:nvPr/>
            </p:nvSpPr>
            <p:spPr>
              <a:xfrm>
                <a:off x="428396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95" name="Object 94"/>
              <p:cNvGraphicFramePr>
                <a:graphicFrameLocks noChangeAspect="1"/>
              </p:cNvGraphicFramePr>
              <p:nvPr>
                <p:extLst>
                  <p:ext uri="{D42A27DB-BD31-4B8C-83A1-F6EECF244321}">
                    <p14:modId xmlns:p14="http://schemas.microsoft.com/office/powerpoint/2010/main" val="4163423446"/>
                  </p:ext>
                </p:extLst>
              </p:nvPr>
            </p:nvGraphicFramePr>
            <p:xfrm>
              <a:off x="4355976" y="5636260"/>
              <a:ext cx="723900" cy="884238"/>
            </p:xfrm>
            <a:graphic>
              <a:graphicData uri="http://schemas.openxmlformats.org/presentationml/2006/ole">
                <mc:AlternateContent xmlns:mc="http://schemas.openxmlformats.org/markup-compatibility/2006">
                  <mc:Choice xmlns:v="urn:schemas-microsoft-com:vml" Requires="v">
                    <p:oleObj spid="_x0000_s21921" name="Equation" r:id="rId7" imgW="215640" imgH="393480" progId="Equation.DSMT4">
                      <p:embed/>
                    </p:oleObj>
                  </mc:Choice>
                  <mc:Fallback>
                    <p:oleObj name="Equation" r:id="rId7" imgW="215640" imgH="393480" progId="Equation.DSMT4">
                      <p:embed/>
                      <p:pic>
                        <p:nvPicPr>
                          <p:cNvPr id="0" name="Picture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6" name="Group 95"/>
              <p:cNvGrpSpPr/>
              <p:nvPr/>
            </p:nvGrpSpPr>
            <p:grpSpPr>
              <a:xfrm>
                <a:off x="4283968" y="1203060"/>
                <a:ext cx="792088" cy="4530196"/>
                <a:chOff x="4283968" y="1203060"/>
                <a:chExt cx="792088" cy="4530196"/>
              </a:xfrm>
            </p:grpSpPr>
            <p:sp>
              <p:nvSpPr>
                <p:cNvPr id="97" name="Oval 96"/>
                <p:cNvSpPr/>
                <p:nvPr/>
              </p:nvSpPr>
              <p:spPr>
                <a:xfrm>
                  <a:off x="4283968" y="120306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98" name="Oval 97"/>
                <p:cNvSpPr/>
                <p:nvPr/>
              </p:nvSpPr>
              <p:spPr>
                <a:xfrm>
                  <a:off x="4283968" y="2334205"/>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99" name="Oval 98"/>
                <p:cNvSpPr/>
                <p:nvPr/>
              </p:nvSpPr>
              <p:spPr>
                <a:xfrm>
                  <a:off x="4283968" y="35010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00" name="Object 99"/>
                <p:cNvGraphicFramePr>
                  <a:graphicFrameLocks noChangeAspect="1"/>
                </p:cNvGraphicFramePr>
                <p:nvPr>
                  <p:extLst>
                    <p:ext uri="{D42A27DB-BD31-4B8C-83A1-F6EECF244321}">
                      <p14:modId xmlns:p14="http://schemas.microsoft.com/office/powerpoint/2010/main" val="612193332"/>
                    </p:ext>
                  </p:extLst>
                </p:nvPr>
              </p:nvGraphicFramePr>
              <p:xfrm>
                <a:off x="4427984" y="1432208"/>
                <a:ext cx="567556" cy="418277"/>
              </p:xfrm>
              <a:graphic>
                <a:graphicData uri="http://schemas.openxmlformats.org/presentationml/2006/ole">
                  <mc:AlternateContent xmlns:mc="http://schemas.openxmlformats.org/markup-compatibility/2006">
                    <mc:Choice xmlns:v="urn:schemas-microsoft-com:vml" Requires="v">
                      <p:oleObj spid="_x0000_s21922" name="Equation" r:id="rId9" imgW="126720" imgH="139680" progId="Equation.DSMT4">
                        <p:embed/>
                      </p:oleObj>
                    </mc:Choice>
                    <mc:Fallback>
                      <p:oleObj name="Equation" r:id="rId9" imgW="126720" imgH="139680" progId="Equation.DSMT4">
                        <p:embed/>
                        <p:pic>
                          <p:nvPicPr>
                            <p:cNvPr id="0" name="Picture 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984" y="1432208"/>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00"/>
                <p:cNvGraphicFramePr>
                  <a:graphicFrameLocks noChangeAspect="1"/>
                </p:cNvGraphicFramePr>
                <p:nvPr>
                  <p:extLst>
                    <p:ext uri="{D42A27DB-BD31-4B8C-83A1-F6EECF244321}">
                      <p14:modId xmlns:p14="http://schemas.microsoft.com/office/powerpoint/2010/main" val="2068035006"/>
                    </p:ext>
                  </p:extLst>
                </p:nvPr>
              </p:nvGraphicFramePr>
              <p:xfrm>
                <a:off x="4464686" y="2235344"/>
                <a:ext cx="511080" cy="884287"/>
              </p:xfrm>
              <a:graphic>
                <a:graphicData uri="http://schemas.openxmlformats.org/presentationml/2006/ole">
                  <mc:AlternateContent xmlns:mc="http://schemas.openxmlformats.org/markup-compatibility/2006">
                    <mc:Choice xmlns:v="urn:schemas-microsoft-com:vml" Requires="v">
                      <p:oleObj spid="_x0000_s21923" name="Equation" r:id="rId11" imgW="152280" imgH="393480" progId="Equation.DSMT4">
                        <p:embed/>
                      </p:oleObj>
                    </mc:Choice>
                    <mc:Fallback>
                      <p:oleObj name="Equation" r:id="rId11" imgW="152280" imgH="393480" progId="Equation.DSMT4">
                        <p:embed/>
                        <p:pic>
                          <p:nvPicPr>
                            <p:cNvPr id="0" name="Picture 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4686" y="2235344"/>
                              <a:ext cx="511080" cy="8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 name="Object 101"/>
                <p:cNvGraphicFramePr>
                  <a:graphicFrameLocks noChangeAspect="1"/>
                </p:cNvGraphicFramePr>
                <p:nvPr>
                  <p:extLst>
                    <p:ext uri="{D42A27DB-BD31-4B8C-83A1-F6EECF244321}">
                      <p14:modId xmlns:p14="http://schemas.microsoft.com/office/powerpoint/2010/main" val="2342137785"/>
                    </p:ext>
                  </p:extLst>
                </p:nvPr>
              </p:nvGraphicFramePr>
              <p:xfrm>
                <a:off x="4458464" y="3432483"/>
                <a:ext cx="511175" cy="884237"/>
              </p:xfrm>
              <a:graphic>
                <a:graphicData uri="http://schemas.openxmlformats.org/presentationml/2006/ole">
                  <mc:AlternateContent xmlns:mc="http://schemas.openxmlformats.org/markup-compatibility/2006">
                    <mc:Choice xmlns:v="urn:schemas-microsoft-com:vml" Requires="v">
                      <p:oleObj spid="_x0000_s21924" name="Equation" r:id="rId13" imgW="152280" imgH="393480" progId="Equation.DSMT4">
                        <p:embed/>
                      </p:oleObj>
                    </mc:Choice>
                    <mc:Fallback>
                      <p:oleObj name="Equation" r:id="rId13" imgW="152280" imgH="393480" progId="Equation.DSMT4">
                        <p:embed/>
                        <p:pic>
                          <p:nvPicPr>
                            <p:cNvPr id="0" name="Picture 9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58464" y="343248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3" name="Straight Arrow Connector 102"/>
                <p:cNvCxnSpPr>
                  <a:stCxn id="97" idx="4"/>
                  <a:endCxn id="98" idx="0"/>
                </p:cNvCxnSpPr>
                <p:nvPr/>
              </p:nvCxnSpPr>
              <p:spPr>
                <a:xfrm>
                  <a:off x="4680012" y="1995148"/>
                  <a:ext cx="0" cy="33905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8" idx="4"/>
                  <a:endCxn id="99" idx="0"/>
                </p:cNvCxnSpPr>
                <p:nvPr/>
              </p:nvCxnSpPr>
              <p:spPr>
                <a:xfrm>
                  <a:off x="4680012" y="3126293"/>
                  <a:ext cx="0" cy="37471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4"/>
                </p:cNvCxnSpPr>
                <p:nvPr/>
              </p:nvCxnSpPr>
              <p:spPr>
                <a:xfrm>
                  <a:off x="4680012" y="4293096"/>
                  <a:ext cx="0" cy="44986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94" idx="0"/>
                </p:cNvCxnSpPr>
                <p:nvPr/>
              </p:nvCxnSpPr>
              <p:spPr>
                <a:xfrm>
                  <a:off x="4680012" y="5301208"/>
                  <a:ext cx="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rot="16200000">
                  <a:off x="4310538" y="4869442"/>
                  <a:ext cx="576064" cy="492443"/>
                </a:xfrm>
                <a:prstGeom prst="rect">
                  <a:avLst/>
                </a:prstGeom>
                <a:noFill/>
              </p:spPr>
              <p:txBody>
                <a:bodyPr wrap="square" rtlCol="1">
                  <a:spAutoFit/>
                </a:bodyPr>
                <a:lstStyle/>
                <a:p>
                  <a:r>
                    <a:rPr lang="en-US" sz="2600" dirty="0" smtClean="0">
                      <a:solidFill>
                        <a:schemeClr val="accent1">
                          <a:lumMod val="75000"/>
                        </a:schemeClr>
                      </a:solidFill>
                    </a:rPr>
                    <a:t>...</a:t>
                  </a:r>
                  <a:endParaRPr lang="he-IL" sz="2600" dirty="0">
                    <a:solidFill>
                      <a:schemeClr val="accent1">
                        <a:lumMod val="75000"/>
                      </a:schemeClr>
                    </a:solidFill>
                  </a:endParaRPr>
                </a:p>
              </p:txBody>
            </p:sp>
          </p:grpSp>
        </p:grpSp>
        <p:graphicFrame>
          <p:nvGraphicFramePr>
            <p:cNvPr id="90" name="Object 89"/>
            <p:cNvGraphicFramePr>
              <a:graphicFrameLocks noChangeAspect="1"/>
            </p:cNvGraphicFramePr>
            <p:nvPr>
              <p:extLst>
                <p:ext uri="{D42A27DB-BD31-4B8C-83A1-F6EECF244321}">
                  <p14:modId xmlns:p14="http://schemas.microsoft.com/office/powerpoint/2010/main" val="3653875262"/>
                </p:ext>
              </p:extLst>
            </p:nvPr>
          </p:nvGraphicFramePr>
          <p:xfrm>
            <a:off x="3697295" y="1351816"/>
            <a:ext cx="565795" cy="631191"/>
          </p:xfrm>
          <a:graphic>
            <a:graphicData uri="http://schemas.openxmlformats.org/presentationml/2006/ole">
              <mc:AlternateContent xmlns:mc="http://schemas.openxmlformats.org/markup-compatibility/2006">
                <mc:Choice xmlns:v="urn:schemas-microsoft-com:vml" Requires="v">
                  <p:oleObj spid="_x0000_s21925" name="Equation" r:id="rId15" imgW="177646" imgH="228402" progId="Equation.DSMT4">
                    <p:embed/>
                  </p:oleObj>
                </mc:Choice>
                <mc:Fallback>
                  <p:oleObj name="Equation" r:id="rId15" imgW="177646" imgH="228402" progId="Equation.DSMT4">
                    <p:embed/>
                    <p:pic>
                      <p:nvPicPr>
                        <p:cNvPr id="0" name="Picture 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7295" y="1351816"/>
                          <a:ext cx="565795" cy="631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 name="Object 90"/>
            <p:cNvGraphicFramePr>
              <a:graphicFrameLocks noChangeAspect="1"/>
            </p:cNvGraphicFramePr>
            <p:nvPr>
              <p:extLst>
                <p:ext uri="{D42A27DB-BD31-4B8C-83A1-F6EECF244321}">
                  <p14:modId xmlns:p14="http://schemas.microsoft.com/office/powerpoint/2010/main" val="74631242"/>
                </p:ext>
              </p:extLst>
            </p:nvPr>
          </p:nvGraphicFramePr>
          <p:xfrm>
            <a:off x="3707904" y="2366714"/>
            <a:ext cx="565455" cy="630238"/>
          </p:xfrm>
          <a:graphic>
            <a:graphicData uri="http://schemas.openxmlformats.org/presentationml/2006/ole">
              <mc:AlternateContent xmlns:mc="http://schemas.openxmlformats.org/markup-compatibility/2006">
                <mc:Choice xmlns:v="urn:schemas-microsoft-com:vml" Requires="v">
                  <p:oleObj spid="_x0000_s21926" name="Equation" r:id="rId17" imgW="177646" imgH="228402" progId="Equation.DSMT4">
                    <p:embed/>
                  </p:oleObj>
                </mc:Choice>
                <mc:Fallback>
                  <p:oleObj name="Equation" r:id="rId17" imgW="177646" imgH="228402" progId="Equation.DSMT4">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7904" y="2366714"/>
                          <a:ext cx="56545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91"/>
            <p:cNvGraphicFramePr>
              <a:graphicFrameLocks noChangeAspect="1"/>
            </p:cNvGraphicFramePr>
            <p:nvPr>
              <p:extLst>
                <p:ext uri="{D42A27DB-BD31-4B8C-83A1-F6EECF244321}">
                  <p14:modId xmlns:p14="http://schemas.microsoft.com/office/powerpoint/2010/main" val="2016734219"/>
                </p:ext>
              </p:extLst>
            </p:nvPr>
          </p:nvGraphicFramePr>
          <p:xfrm>
            <a:off x="3707904" y="3501008"/>
            <a:ext cx="565455" cy="630237"/>
          </p:xfrm>
          <a:graphic>
            <a:graphicData uri="http://schemas.openxmlformats.org/presentationml/2006/ole">
              <mc:AlternateContent xmlns:mc="http://schemas.openxmlformats.org/markup-compatibility/2006">
                <mc:Choice xmlns:v="urn:schemas-microsoft-com:vml" Requires="v">
                  <p:oleObj spid="_x0000_s21927" name="Equation" r:id="rId18" imgW="177646" imgH="228402" progId="Equation.DSMT4">
                    <p:embed/>
                  </p:oleObj>
                </mc:Choice>
                <mc:Fallback>
                  <p:oleObj name="Equation" r:id="rId18" imgW="177646" imgH="228402" progId="Equation.DSMT4">
                    <p:embed/>
                    <p:pic>
                      <p:nvPicPr>
                        <p:cNvPr id="0" name="Picture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7904" y="3501008"/>
                          <a:ext cx="56545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 name="Object 92"/>
            <p:cNvGraphicFramePr>
              <a:graphicFrameLocks noChangeAspect="1"/>
            </p:cNvGraphicFramePr>
            <p:nvPr>
              <p:extLst>
                <p:ext uri="{D42A27DB-BD31-4B8C-83A1-F6EECF244321}">
                  <p14:modId xmlns:p14="http://schemas.microsoft.com/office/powerpoint/2010/main" val="976407404"/>
                </p:ext>
              </p:extLst>
            </p:nvPr>
          </p:nvGraphicFramePr>
          <p:xfrm>
            <a:off x="3707904" y="5823099"/>
            <a:ext cx="565455" cy="630237"/>
          </p:xfrm>
          <a:graphic>
            <a:graphicData uri="http://schemas.openxmlformats.org/presentationml/2006/ole">
              <mc:AlternateContent xmlns:mc="http://schemas.openxmlformats.org/markup-compatibility/2006">
                <mc:Choice xmlns:v="urn:schemas-microsoft-com:vml" Requires="v">
                  <p:oleObj spid="_x0000_s21928" name="Equation" r:id="rId19" imgW="177646" imgH="228402" progId="Equation.DSMT4">
                    <p:embed/>
                  </p:oleObj>
                </mc:Choice>
                <mc:Fallback>
                  <p:oleObj name="Equation" r:id="rId19" imgW="177646" imgH="228402" progId="Equation.DSMT4">
                    <p:embed/>
                    <p:pic>
                      <p:nvPicPr>
                        <p:cNvPr id="0" name="Picture 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7904" y="5823099"/>
                          <a:ext cx="56545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061516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25760"/>
            <a:ext cx="7772400" cy="1143000"/>
          </a:xfrm>
        </p:spPr>
        <p:txBody>
          <a:bodyPr>
            <a:normAutofit fontScale="90000"/>
          </a:bodyPr>
          <a:lstStyle/>
          <a:p>
            <a:r>
              <a:rPr lang="he-IL" dirty="0" smtClean="0"/>
              <a:t>ניתוח הסיבוכיות של </a:t>
            </a:r>
            <a:r>
              <a:rPr lang="en-US" dirty="0" smtClean="0"/>
              <a:t>Binary Search</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46</a:t>
            </a:fld>
            <a:endParaRPr lang="en-US">
              <a:solidFill>
                <a:prstClr val="black">
                  <a:tint val="75000"/>
                </a:prstClr>
              </a:solidFill>
            </a:endParaRPr>
          </a:p>
        </p:txBody>
      </p:sp>
      <p:sp>
        <p:nvSpPr>
          <p:cNvPr id="45" name="Content Placeholder 3"/>
          <p:cNvSpPr>
            <a:spLocks noGrp="1"/>
          </p:cNvSpPr>
          <p:nvPr>
            <p:ph sz="half" idx="2"/>
          </p:nvPr>
        </p:nvSpPr>
        <p:spPr>
          <a:xfrm>
            <a:off x="3563888" y="1268760"/>
            <a:ext cx="5112568" cy="4892188"/>
          </a:xfrm>
        </p:spPr>
        <p:txBody>
          <a:bodyPr>
            <a:normAutofit/>
          </a:bodyPr>
          <a:lstStyle/>
          <a:p>
            <a:r>
              <a:rPr lang="he-IL" sz="2400" dirty="0" smtClean="0"/>
              <a:t>כל קריאה צריכה כמות </a:t>
            </a:r>
            <a:r>
              <a:rPr lang="he-IL" sz="2400" dirty="0" err="1" smtClean="0"/>
              <a:t>זכרון</a:t>
            </a:r>
            <a:r>
              <a:rPr lang="he-IL" sz="2400" dirty="0" smtClean="0"/>
              <a:t> קבועה </a:t>
            </a:r>
          </a:p>
          <a:p>
            <a:r>
              <a:rPr lang="he-IL" sz="2400" dirty="0" smtClean="0"/>
              <a:t>אולם יש לקחת בחשבון כי </a:t>
            </a:r>
            <a:r>
              <a:rPr lang="he-IL" sz="2400" dirty="0" err="1" smtClean="0"/>
              <a:t>הזכרון</a:t>
            </a:r>
            <a:r>
              <a:rPr lang="he-IL" sz="2400" dirty="0" smtClean="0"/>
              <a:t> שתופסת כל קריאה אינו משתחרר ברגע שקוראים לקריאה הבאה, אלא הוא נצבר על המחסנית!</a:t>
            </a:r>
          </a:p>
          <a:p>
            <a:r>
              <a:rPr lang="he-IL" sz="2400" dirty="0" smtClean="0"/>
              <a:t>כמות </a:t>
            </a:r>
            <a:r>
              <a:rPr lang="he-IL" sz="2400" dirty="0" err="1" smtClean="0"/>
              <a:t>הזכרון</a:t>
            </a:r>
            <a:r>
              <a:rPr lang="he-IL" sz="2400" dirty="0" smtClean="0"/>
              <a:t> הכי גדולה שנתפסת בתכנית בו זמנית היא כאשר המחסנית הכי מלאה, כלומר בתחתית העץ, בקריאה הרקורסיבית האחרונה.</a:t>
            </a:r>
          </a:p>
          <a:p>
            <a:r>
              <a:rPr lang="he-IL" sz="2400" dirty="0" smtClean="0"/>
              <a:t>במצב זה יש לנו           קריאות פתוחות, כאשר כל אחת צורכת                             </a:t>
            </a:r>
            <a:r>
              <a:rPr lang="he-IL" sz="2400" dirty="0" err="1" smtClean="0"/>
              <a:t>זכרון</a:t>
            </a:r>
            <a:r>
              <a:rPr lang="he-IL" sz="2400" dirty="0" smtClean="0"/>
              <a:t>.  </a:t>
            </a:r>
            <a:endParaRPr lang="he-IL" sz="2400" dirty="0"/>
          </a:p>
        </p:txBody>
      </p:sp>
      <p:graphicFrame>
        <p:nvGraphicFramePr>
          <p:cNvPr id="65" name="Object 64"/>
          <p:cNvGraphicFramePr>
            <a:graphicFrameLocks noChangeAspect="1"/>
          </p:cNvGraphicFramePr>
          <p:nvPr>
            <p:extLst>
              <p:ext uri="{D42A27DB-BD31-4B8C-83A1-F6EECF244321}">
                <p14:modId xmlns:p14="http://schemas.microsoft.com/office/powerpoint/2010/main" val="3810116267"/>
              </p:ext>
            </p:extLst>
          </p:nvPr>
        </p:nvGraphicFramePr>
        <p:xfrm>
          <a:off x="3563888" y="1268760"/>
          <a:ext cx="523695" cy="531268"/>
        </p:xfrm>
        <a:graphic>
          <a:graphicData uri="http://schemas.openxmlformats.org/presentationml/2006/ole">
            <mc:AlternateContent xmlns:mc="http://schemas.openxmlformats.org/markup-compatibility/2006">
              <mc:Choice xmlns:v="urn:schemas-microsoft-com:vml" Requires="v">
                <p:oleObj spid="_x0000_s22990" name="Equation" r:id="rId3" imgW="190440" imgH="228600" progId="Equation.DSMT4">
                  <p:embed/>
                </p:oleObj>
              </mc:Choice>
              <mc:Fallback>
                <p:oleObj name="Equation" r:id="rId3" imgW="190440" imgH="228600" progId="Equation.DSMT4">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268760"/>
                        <a:ext cx="523695" cy="531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67954861"/>
              </p:ext>
            </p:extLst>
          </p:nvPr>
        </p:nvGraphicFramePr>
        <p:xfrm>
          <a:off x="5580112" y="4831658"/>
          <a:ext cx="745206" cy="440826"/>
        </p:xfrm>
        <a:graphic>
          <a:graphicData uri="http://schemas.openxmlformats.org/presentationml/2006/ole">
            <mc:AlternateContent xmlns:mc="http://schemas.openxmlformats.org/markup-compatibility/2006">
              <mc:Choice xmlns:v="urn:schemas-microsoft-com:vml" Requires="v">
                <p:oleObj spid="_x0000_s22991" name="Equation" r:id="rId5" imgW="342720" imgH="203040" progId="Equation.DSMT4">
                  <p:embed/>
                </p:oleObj>
              </mc:Choice>
              <mc:Fallback>
                <p:oleObj name="Equation" r:id="rId5" imgW="342720" imgH="203040" progId="Equation.DSMT4">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2" y="4831658"/>
                        <a:ext cx="745206" cy="4408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08666383"/>
              </p:ext>
            </p:extLst>
          </p:nvPr>
        </p:nvGraphicFramePr>
        <p:xfrm>
          <a:off x="4139952" y="5085184"/>
          <a:ext cx="528611" cy="531091"/>
        </p:xfrm>
        <a:graphic>
          <a:graphicData uri="http://schemas.openxmlformats.org/presentationml/2006/ole">
            <mc:AlternateContent xmlns:mc="http://schemas.openxmlformats.org/markup-compatibility/2006">
              <mc:Choice xmlns:v="urn:schemas-microsoft-com:vml" Requires="v">
                <p:oleObj spid="_x0000_s22992" name="Equation" r:id="rId7" imgW="190440" imgH="228600" progId="Equation.DSMT4">
                  <p:embed/>
                </p:oleObj>
              </mc:Choice>
              <mc:Fallback>
                <p:oleObj name="Equation" r:id="rId7" imgW="190440" imgH="228600" progId="Equation.DSMT4">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5085184"/>
                        <a:ext cx="528611" cy="5310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Box 66"/>
          <p:cNvSpPr txBox="1"/>
          <p:nvPr/>
        </p:nvSpPr>
        <p:spPr>
          <a:xfrm>
            <a:off x="2123728" y="3923764"/>
            <a:ext cx="2016224" cy="369332"/>
          </a:xfrm>
          <a:prstGeom prst="rect">
            <a:avLst/>
          </a:prstGeom>
          <a:noFill/>
        </p:spPr>
        <p:txBody>
          <a:bodyPr wrap="square" rtlCol="1">
            <a:spAutoFit/>
          </a:bodyPr>
          <a:lstStyle/>
          <a:p>
            <a:r>
              <a:rPr lang="en-US" dirty="0" err="1" smtClean="0"/>
              <a:t>log</a:t>
            </a:r>
            <a:r>
              <a:rPr lang="en-US" i="1" dirty="0" err="1" smtClean="0"/>
              <a:t>n</a:t>
            </a:r>
            <a:r>
              <a:rPr lang="en-US" dirty="0" smtClean="0"/>
              <a:t> </a:t>
            </a:r>
            <a:r>
              <a:rPr lang="he-IL" dirty="0" smtClean="0"/>
              <a:t> צמתים</a:t>
            </a:r>
            <a:endParaRPr lang="he-IL" dirty="0"/>
          </a:p>
        </p:txBody>
      </p:sp>
      <p:grpSp>
        <p:nvGrpSpPr>
          <p:cNvPr id="70" name="Group 69"/>
          <p:cNvGrpSpPr/>
          <p:nvPr/>
        </p:nvGrpSpPr>
        <p:grpSpPr>
          <a:xfrm>
            <a:off x="873820" y="1203060"/>
            <a:ext cx="1408353" cy="5322284"/>
            <a:chOff x="3671523" y="1203060"/>
            <a:chExt cx="1408353" cy="5322284"/>
          </a:xfrm>
        </p:grpSpPr>
        <p:grpSp>
          <p:nvGrpSpPr>
            <p:cNvPr id="71" name="Group 70"/>
            <p:cNvGrpSpPr/>
            <p:nvPr/>
          </p:nvGrpSpPr>
          <p:grpSpPr>
            <a:xfrm>
              <a:off x="4283968" y="1203060"/>
              <a:ext cx="795908" cy="5322284"/>
              <a:chOff x="4283968" y="1203060"/>
              <a:chExt cx="795908" cy="5322284"/>
            </a:xfrm>
          </p:grpSpPr>
          <p:sp>
            <p:nvSpPr>
              <p:cNvPr id="76" name="Oval 75"/>
              <p:cNvSpPr/>
              <p:nvPr/>
            </p:nvSpPr>
            <p:spPr>
              <a:xfrm>
                <a:off x="428396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77" name="Object 76"/>
              <p:cNvGraphicFramePr>
                <a:graphicFrameLocks noChangeAspect="1"/>
              </p:cNvGraphicFramePr>
              <p:nvPr>
                <p:extLst>
                  <p:ext uri="{D42A27DB-BD31-4B8C-83A1-F6EECF244321}">
                    <p14:modId xmlns:p14="http://schemas.microsoft.com/office/powerpoint/2010/main" val="3085374613"/>
                  </p:ext>
                </p:extLst>
              </p:nvPr>
            </p:nvGraphicFramePr>
            <p:xfrm>
              <a:off x="4355976" y="5636260"/>
              <a:ext cx="723900" cy="884238"/>
            </p:xfrm>
            <a:graphic>
              <a:graphicData uri="http://schemas.openxmlformats.org/presentationml/2006/ole">
                <mc:AlternateContent xmlns:mc="http://schemas.openxmlformats.org/markup-compatibility/2006">
                  <mc:Choice xmlns:v="urn:schemas-microsoft-com:vml" Requires="v">
                    <p:oleObj spid="_x0000_s22993" name="Equation" r:id="rId8" imgW="215640" imgH="393480" progId="Equation.DSMT4">
                      <p:embed/>
                    </p:oleObj>
                  </mc:Choice>
                  <mc:Fallback>
                    <p:oleObj name="Equation" r:id="rId8" imgW="215640" imgH="393480" progId="Equation.DSMT4">
                      <p:embed/>
                      <p:pic>
                        <p:nvPicPr>
                          <p:cNvPr id="0" name="Picture 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597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Group 77"/>
              <p:cNvGrpSpPr/>
              <p:nvPr/>
            </p:nvGrpSpPr>
            <p:grpSpPr>
              <a:xfrm>
                <a:off x="4283968" y="1203060"/>
                <a:ext cx="792088" cy="4530196"/>
                <a:chOff x="4283968" y="1203060"/>
                <a:chExt cx="792088" cy="4530196"/>
              </a:xfrm>
            </p:grpSpPr>
            <p:sp>
              <p:nvSpPr>
                <p:cNvPr id="79" name="Oval 78"/>
                <p:cNvSpPr/>
                <p:nvPr/>
              </p:nvSpPr>
              <p:spPr>
                <a:xfrm>
                  <a:off x="4283968" y="120306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80" name="Oval 79"/>
                <p:cNvSpPr/>
                <p:nvPr/>
              </p:nvSpPr>
              <p:spPr>
                <a:xfrm>
                  <a:off x="4283968" y="2334205"/>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81" name="Oval 80"/>
                <p:cNvSpPr/>
                <p:nvPr/>
              </p:nvSpPr>
              <p:spPr>
                <a:xfrm>
                  <a:off x="4283968" y="35010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82" name="Object 81"/>
                <p:cNvGraphicFramePr>
                  <a:graphicFrameLocks noChangeAspect="1"/>
                </p:cNvGraphicFramePr>
                <p:nvPr>
                  <p:extLst>
                    <p:ext uri="{D42A27DB-BD31-4B8C-83A1-F6EECF244321}">
                      <p14:modId xmlns:p14="http://schemas.microsoft.com/office/powerpoint/2010/main" val="3016573983"/>
                    </p:ext>
                  </p:extLst>
                </p:nvPr>
              </p:nvGraphicFramePr>
              <p:xfrm>
                <a:off x="4427984" y="1432208"/>
                <a:ext cx="567556" cy="418277"/>
              </p:xfrm>
              <a:graphic>
                <a:graphicData uri="http://schemas.openxmlformats.org/presentationml/2006/ole">
                  <mc:AlternateContent xmlns:mc="http://schemas.openxmlformats.org/markup-compatibility/2006">
                    <mc:Choice xmlns:v="urn:schemas-microsoft-com:vml" Requires="v">
                      <p:oleObj spid="_x0000_s22994" name="Equation" r:id="rId10" imgW="126720" imgH="139680" progId="Equation.DSMT4">
                        <p:embed/>
                      </p:oleObj>
                    </mc:Choice>
                    <mc:Fallback>
                      <p:oleObj name="Equation" r:id="rId10" imgW="126720" imgH="139680" progId="Equation.DSMT4">
                        <p:embed/>
                        <p:pic>
                          <p:nvPicPr>
                            <p:cNvPr id="0" name="Picture 1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984" y="1432208"/>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82"/>
                <p:cNvGraphicFramePr>
                  <a:graphicFrameLocks noChangeAspect="1"/>
                </p:cNvGraphicFramePr>
                <p:nvPr>
                  <p:extLst>
                    <p:ext uri="{D42A27DB-BD31-4B8C-83A1-F6EECF244321}">
                      <p14:modId xmlns:p14="http://schemas.microsoft.com/office/powerpoint/2010/main" val="717563104"/>
                    </p:ext>
                  </p:extLst>
                </p:nvPr>
              </p:nvGraphicFramePr>
              <p:xfrm>
                <a:off x="4464686" y="2235344"/>
                <a:ext cx="511080" cy="884287"/>
              </p:xfrm>
              <a:graphic>
                <a:graphicData uri="http://schemas.openxmlformats.org/presentationml/2006/ole">
                  <mc:AlternateContent xmlns:mc="http://schemas.openxmlformats.org/markup-compatibility/2006">
                    <mc:Choice xmlns:v="urn:schemas-microsoft-com:vml" Requires="v">
                      <p:oleObj spid="_x0000_s22995" name="Equation" r:id="rId12" imgW="152280" imgH="393480" progId="Equation.DSMT4">
                        <p:embed/>
                      </p:oleObj>
                    </mc:Choice>
                    <mc:Fallback>
                      <p:oleObj name="Equation" r:id="rId12" imgW="152280" imgH="393480" progId="Equation.DSMT4">
                        <p:embed/>
                        <p:pic>
                          <p:nvPicPr>
                            <p:cNvPr id="0" name="Picture 1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4686" y="2235344"/>
                              <a:ext cx="511080" cy="8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83"/>
                <p:cNvGraphicFramePr>
                  <a:graphicFrameLocks noChangeAspect="1"/>
                </p:cNvGraphicFramePr>
                <p:nvPr>
                  <p:extLst>
                    <p:ext uri="{D42A27DB-BD31-4B8C-83A1-F6EECF244321}">
                      <p14:modId xmlns:p14="http://schemas.microsoft.com/office/powerpoint/2010/main" val="2497373137"/>
                    </p:ext>
                  </p:extLst>
                </p:nvPr>
              </p:nvGraphicFramePr>
              <p:xfrm>
                <a:off x="4458464" y="3432483"/>
                <a:ext cx="511175" cy="884237"/>
              </p:xfrm>
              <a:graphic>
                <a:graphicData uri="http://schemas.openxmlformats.org/presentationml/2006/ole">
                  <mc:AlternateContent xmlns:mc="http://schemas.openxmlformats.org/markup-compatibility/2006">
                    <mc:Choice xmlns:v="urn:schemas-microsoft-com:vml" Requires="v">
                      <p:oleObj spid="_x0000_s22996" name="Equation" r:id="rId14" imgW="152280" imgH="393480" progId="Equation.DSMT4">
                        <p:embed/>
                      </p:oleObj>
                    </mc:Choice>
                    <mc:Fallback>
                      <p:oleObj name="Equation" r:id="rId14" imgW="152280" imgH="393480" progId="Equation.DSMT4">
                        <p:embed/>
                        <p:pic>
                          <p:nvPicPr>
                            <p:cNvPr id="0" name="Picture 1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58464" y="343248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5" name="Straight Arrow Connector 84"/>
                <p:cNvCxnSpPr>
                  <a:stCxn id="79" idx="4"/>
                  <a:endCxn id="80" idx="0"/>
                </p:cNvCxnSpPr>
                <p:nvPr/>
              </p:nvCxnSpPr>
              <p:spPr>
                <a:xfrm>
                  <a:off x="4680012" y="1995148"/>
                  <a:ext cx="0" cy="33905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4"/>
                  <a:endCxn id="81" idx="0"/>
                </p:cNvCxnSpPr>
                <p:nvPr/>
              </p:nvCxnSpPr>
              <p:spPr>
                <a:xfrm>
                  <a:off x="4680012" y="3126293"/>
                  <a:ext cx="0" cy="37471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1" idx="4"/>
                </p:cNvCxnSpPr>
                <p:nvPr/>
              </p:nvCxnSpPr>
              <p:spPr>
                <a:xfrm>
                  <a:off x="4680012" y="4293096"/>
                  <a:ext cx="0" cy="44986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6" idx="0"/>
                </p:cNvCxnSpPr>
                <p:nvPr/>
              </p:nvCxnSpPr>
              <p:spPr>
                <a:xfrm>
                  <a:off x="4680012" y="5301208"/>
                  <a:ext cx="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rot="16200000">
                  <a:off x="4310538" y="4869442"/>
                  <a:ext cx="576064" cy="492443"/>
                </a:xfrm>
                <a:prstGeom prst="rect">
                  <a:avLst/>
                </a:prstGeom>
                <a:noFill/>
              </p:spPr>
              <p:txBody>
                <a:bodyPr wrap="square" rtlCol="1">
                  <a:spAutoFit/>
                </a:bodyPr>
                <a:lstStyle/>
                <a:p>
                  <a:r>
                    <a:rPr lang="en-US" sz="2600" dirty="0" smtClean="0">
                      <a:solidFill>
                        <a:schemeClr val="accent1">
                          <a:lumMod val="75000"/>
                        </a:schemeClr>
                      </a:solidFill>
                    </a:rPr>
                    <a:t>...</a:t>
                  </a:r>
                  <a:endParaRPr lang="he-IL" sz="2600" dirty="0">
                    <a:solidFill>
                      <a:schemeClr val="accent1">
                        <a:lumMod val="75000"/>
                      </a:schemeClr>
                    </a:solidFill>
                  </a:endParaRPr>
                </a:p>
              </p:txBody>
            </p:sp>
          </p:grpSp>
        </p:grpSp>
        <p:graphicFrame>
          <p:nvGraphicFramePr>
            <p:cNvPr id="72" name="Object 71"/>
            <p:cNvGraphicFramePr>
              <a:graphicFrameLocks noChangeAspect="1"/>
            </p:cNvGraphicFramePr>
            <p:nvPr>
              <p:extLst>
                <p:ext uri="{D42A27DB-BD31-4B8C-83A1-F6EECF244321}">
                  <p14:modId xmlns:p14="http://schemas.microsoft.com/office/powerpoint/2010/main" val="1923172847"/>
                </p:ext>
              </p:extLst>
            </p:nvPr>
          </p:nvGraphicFramePr>
          <p:xfrm>
            <a:off x="3671523" y="1352550"/>
            <a:ext cx="518715" cy="630238"/>
          </p:xfrm>
          <a:graphic>
            <a:graphicData uri="http://schemas.openxmlformats.org/presentationml/2006/ole">
              <mc:AlternateContent xmlns:mc="http://schemas.openxmlformats.org/markup-compatibility/2006">
                <mc:Choice xmlns:v="urn:schemas-microsoft-com:vml" Requires="v">
                  <p:oleObj spid="_x0000_s22997" name="Equation" r:id="rId16" imgW="190440" imgH="228600" progId="Equation.DSMT4">
                    <p:embed/>
                  </p:oleObj>
                </mc:Choice>
                <mc:Fallback>
                  <p:oleObj name="Equation" r:id="rId16" imgW="190440" imgH="228600" progId="Equation.DSMT4">
                    <p:embed/>
                    <p:pic>
                      <p:nvPicPr>
                        <p:cNvPr id="0" name="Picture 10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71523" y="1352550"/>
                          <a:ext cx="51871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2811267938"/>
                </p:ext>
              </p:extLst>
            </p:nvPr>
          </p:nvGraphicFramePr>
          <p:xfrm>
            <a:off x="3682635" y="2366963"/>
            <a:ext cx="518716" cy="630237"/>
          </p:xfrm>
          <a:graphic>
            <a:graphicData uri="http://schemas.openxmlformats.org/presentationml/2006/ole">
              <mc:AlternateContent xmlns:mc="http://schemas.openxmlformats.org/markup-compatibility/2006">
                <mc:Choice xmlns:v="urn:schemas-microsoft-com:vml" Requires="v">
                  <p:oleObj spid="_x0000_s22998" name="Equation" r:id="rId18" imgW="190440" imgH="228600" progId="Equation.DSMT4">
                    <p:embed/>
                  </p:oleObj>
                </mc:Choice>
                <mc:Fallback>
                  <p:oleObj name="Equation" r:id="rId18" imgW="190440" imgH="228600" progId="Equation.DSMT4">
                    <p:embed/>
                    <p:pic>
                      <p:nvPicPr>
                        <p:cNvPr id="0" name="Picture 10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82635" y="2366963"/>
                          <a:ext cx="518716"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1191345969"/>
                </p:ext>
              </p:extLst>
            </p:nvPr>
          </p:nvGraphicFramePr>
          <p:xfrm>
            <a:off x="3682635" y="3500438"/>
            <a:ext cx="518716" cy="630237"/>
          </p:xfrm>
          <a:graphic>
            <a:graphicData uri="http://schemas.openxmlformats.org/presentationml/2006/ole">
              <mc:AlternateContent xmlns:mc="http://schemas.openxmlformats.org/markup-compatibility/2006">
                <mc:Choice xmlns:v="urn:schemas-microsoft-com:vml" Requires="v">
                  <p:oleObj spid="_x0000_s22999" name="Equation" r:id="rId20" imgW="190440" imgH="228600" progId="Equation.DSMT4">
                    <p:embed/>
                  </p:oleObj>
                </mc:Choice>
                <mc:Fallback>
                  <p:oleObj name="Equation" r:id="rId20" imgW="190440" imgH="228600" progId="Equation.DSMT4">
                    <p:embed/>
                    <p:pic>
                      <p:nvPicPr>
                        <p:cNvPr id="0"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2635" y="3500438"/>
                          <a:ext cx="518716"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805600488"/>
                </p:ext>
              </p:extLst>
            </p:nvPr>
          </p:nvGraphicFramePr>
          <p:xfrm>
            <a:off x="3682635" y="5822950"/>
            <a:ext cx="518716" cy="630238"/>
          </p:xfrm>
          <a:graphic>
            <a:graphicData uri="http://schemas.openxmlformats.org/presentationml/2006/ole">
              <mc:AlternateContent xmlns:mc="http://schemas.openxmlformats.org/markup-compatibility/2006">
                <mc:Choice xmlns:v="urn:schemas-microsoft-com:vml" Requires="v">
                  <p:oleObj spid="_x0000_s23000" name="Equation" r:id="rId21" imgW="190440" imgH="228600" progId="Equation.DSMT4">
                    <p:embed/>
                  </p:oleObj>
                </mc:Choice>
                <mc:Fallback>
                  <p:oleObj name="Equation" r:id="rId21" imgW="190440" imgH="228600" progId="Equation.DSMT4">
                    <p:embed/>
                    <p:pic>
                      <p:nvPicPr>
                        <p:cNvPr id="0" name="Picture 10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82635" y="5822950"/>
                          <a:ext cx="518716"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0" name="Right Brace 89"/>
          <p:cNvSpPr/>
          <p:nvPr/>
        </p:nvSpPr>
        <p:spPr>
          <a:xfrm>
            <a:off x="2411760" y="1556792"/>
            <a:ext cx="576064" cy="4644516"/>
          </a:xfrm>
          <a:prstGeom prst="rightBrace">
            <a:avLst>
              <a:gd name="adj1" fmla="val 156484"/>
              <a:gd name="adj2"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Tree>
    <p:extLst>
      <p:ext uri="{BB962C8B-B14F-4D97-AF65-F5344CB8AC3E}">
        <p14:creationId xmlns:p14="http://schemas.microsoft.com/office/powerpoint/2010/main" val="23451404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25760"/>
            <a:ext cx="7772400" cy="1143000"/>
          </a:xfrm>
        </p:spPr>
        <p:txBody>
          <a:bodyPr>
            <a:normAutofit fontScale="90000"/>
          </a:bodyPr>
          <a:lstStyle/>
          <a:p>
            <a:r>
              <a:rPr lang="he-IL" dirty="0" smtClean="0"/>
              <a:t>ניתוח הסיבוכיות של </a:t>
            </a:r>
            <a:r>
              <a:rPr lang="en-US" dirty="0" smtClean="0"/>
              <a:t>Binary Search</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47</a:t>
            </a:fld>
            <a:endParaRPr lang="en-US">
              <a:solidFill>
                <a:prstClr val="black">
                  <a:tint val="75000"/>
                </a:prstClr>
              </a:solidFill>
            </a:endParaRPr>
          </a:p>
        </p:txBody>
      </p:sp>
      <p:sp>
        <p:nvSpPr>
          <p:cNvPr id="45" name="Content Placeholder 3"/>
          <p:cNvSpPr>
            <a:spLocks noGrp="1"/>
          </p:cNvSpPr>
          <p:nvPr>
            <p:ph sz="half" idx="2"/>
          </p:nvPr>
        </p:nvSpPr>
        <p:spPr>
          <a:xfrm>
            <a:off x="3563888" y="1268760"/>
            <a:ext cx="5112568" cy="4892188"/>
          </a:xfrm>
        </p:spPr>
        <p:txBody>
          <a:bodyPr>
            <a:normAutofit/>
          </a:bodyPr>
          <a:lstStyle/>
          <a:p>
            <a:r>
              <a:rPr lang="he-IL" dirty="0" smtClean="0"/>
              <a:t>לכן סך כל </a:t>
            </a:r>
            <a:r>
              <a:rPr lang="he-IL" dirty="0" err="1" smtClean="0"/>
              <a:t>הזכרון</a:t>
            </a:r>
            <a:r>
              <a:rPr lang="he-IL" dirty="0" smtClean="0"/>
              <a:t> שאנחנו זקוקים לו בו זמנית בריצה הוא                וסיבוכיות </a:t>
            </a:r>
            <a:r>
              <a:rPr lang="he-IL" dirty="0" err="1" smtClean="0"/>
              <a:t>הזכרון</a:t>
            </a:r>
            <a:r>
              <a:rPr lang="he-IL" dirty="0" smtClean="0"/>
              <a:t> היא </a:t>
            </a:r>
            <a:endParaRPr lang="he-IL" dirty="0"/>
          </a:p>
        </p:txBody>
      </p:sp>
      <p:grpSp>
        <p:nvGrpSpPr>
          <p:cNvPr id="44" name="Group 43"/>
          <p:cNvGrpSpPr/>
          <p:nvPr/>
        </p:nvGrpSpPr>
        <p:grpSpPr>
          <a:xfrm>
            <a:off x="873820" y="1203060"/>
            <a:ext cx="1408353" cy="5322284"/>
            <a:chOff x="3671523" y="1203060"/>
            <a:chExt cx="1408353" cy="5322284"/>
          </a:xfrm>
        </p:grpSpPr>
        <p:grpSp>
          <p:nvGrpSpPr>
            <p:cNvPr id="46" name="Group 45"/>
            <p:cNvGrpSpPr/>
            <p:nvPr/>
          </p:nvGrpSpPr>
          <p:grpSpPr>
            <a:xfrm>
              <a:off x="4283968" y="1203060"/>
              <a:ext cx="795908" cy="5322284"/>
              <a:chOff x="4283968" y="1203060"/>
              <a:chExt cx="795908" cy="5322284"/>
            </a:xfrm>
          </p:grpSpPr>
          <p:sp>
            <p:nvSpPr>
              <p:cNvPr id="51" name="Oval 50"/>
              <p:cNvSpPr/>
              <p:nvPr/>
            </p:nvSpPr>
            <p:spPr>
              <a:xfrm>
                <a:off x="428396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2" name="Object 51"/>
              <p:cNvGraphicFramePr>
                <a:graphicFrameLocks noChangeAspect="1"/>
              </p:cNvGraphicFramePr>
              <p:nvPr>
                <p:extLst>
                  <p:ext uri="{D42A27DB-BD31-4B8C-83A1-F6EECF244321}">
                    <p14:modId xmlns:p14="http://schemas.microsoft.com/office/powerpoint/2010/main" val="2310184363"/>
                  </p:ext>
                </p:extLst>
              </p:nvPr>
            </p:nvGraphicFramePr>
            <p:xfrm>
              <a:off x="4355976" y="5636260"/>
              <a:ext cx="723900" cy="884238"/>
            </p:xfrm>
            <a:graphic>
              <a:graphicData uri="http://schemas.openxmlformats.org/presentationml/2006/ole">
                <mc:AlternateContent xmlns:mc="http://schemas.openxmlformats.org/markup-compatibility/2006">
                  <mc:Choice xmlns:v="urn:schemas-microsoft-com:vml" Requires="v">
                    <p:oleObj spid="_x0000_s23965" name="Equation" r:id="rId3" imgW="215640" imgH="393480" progId="Equation.DSMT4">
                      <p:embed/>
                    </p:oleObj>
                  </mc:Choice>
                  <mc:Fallback>
                    <p:oleObj name="Equation" r:id="rId3" imgW="215640" imgH="393480" progId="Equation.DSMT4">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3" name="Group 52"/>
              <p:cNvGrpSpPr/>
              <p:nvPr/>
            </p:nvGrpSpPr>
            <p:grpSpPr>
              <a:xfrm>
                <a:off x="4283968" y="1203060"/>
                <a:ext cx="792088" cy="4530196"/>
                <a:chOff x="4283968" y="1203060"/>
                <a:chExt cx="792088" cy="4530196"/>
              </a:xfrm>
            </p:grpSpPr>
            <p:sp>
              <p:nvSpPr>
                <p:cNvPr id="54" name="Oval 53"/>
                <p:cNvSpPr/>
                <p:nvPr/>
              </p:nvSpPr>
              <p:spPr>
                <a:xfrm>
                  <a:off x="4283968" y="120306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55" name="Oval 54"/>
                <p:cNvSpPr/>
                <p:nvPr/>
              </p:nvSpPr>
              <p:spPr>
                <a:xfrm>
                  <a:off x="4283968" y="2334205"/>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56" name="Oval 55"/>
                <p:cNvSpPr/>
                <p:nvPr/>
              </p:nvSpPr>
              <p:spPr>
                <a:xfrm>
                  <a:off x="4283968" y="35010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7" name="Object 56"/>
                <p:cNvGraphicFramePr>
                  <a:graphicFrameLocks noChangeAspect="1"/>
                </p:cNvGraphicFramePr>
                <p:nvPr>
                  <p:extLst>
                    <p:ext uri="{D42A27DB-BD31-4B8C-83A1-F6EECF244321}">
                      <p14:modId xmlns:p14="http://schemas.microsoft.com/office/powerpoint/2010/main" val="805027945"/>
                    </p:ext>
                  </p:extLst>
                </p:nvPr>
              </p:nvGraphicFramePr>
              <p:xfrm>
                <a:off x="4427984" y="1432208"/>
                <a:ext cx="567556" cy="418277"/>
              </p:xfrm>
              <a:graphic>
                <a:graphicData uri="http://schemas.openxmlformats.org/presentationml/2006/ole">
                  <mc:AlternateContent xmlns:mc="http://schemas.openxmlformats.org/markup-compatibility/2006">
                    <mc:Choice xmlns:v="urn:schemas-microsoft-com:vml" Requires="v">
                      <p:oleObj spid="_x0000_s23966" name="Equation" r:id="rId5" imgW="126720" imgH="139680" progId="Equation.DSMT4">
                        <p:embed/>
                      </p:oleObj>
                    </mc:Choice>
                    <mc:Fallback>
                      <p:oleObj name="Equation" r:id="rId5" imgW="126720" imgH="139680" progId="Equation.DSMT4">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1432208"/>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4116959805"/>
                    </p:ext>
                  </p:extLst>
                </p:nvPr>
              </p:nvGraphicFramePr>
              <p:xfrm>
                <a:off x="4464686" y="2235344"/>
                <a:ext cx="511080" cy="884287"/>
              </p:xfrm>
              <a:graphic>
                <a:graphicData uri="http://schemas.openxmlformats.org/presentationml/2006/ole">
                  <mc:AlternateContent xmlns:mc="http://schemas.openxmlformats.org/markup-compatibility/2006">
                    <mc:Choice xmlns:v="urn:schemas-microsoft-com:vml" Requires="v">
                      <p:oleObj spid="_x0000_s23967" name="Equation" r:id="rId7" imgW="152280" imgH="393480" progId="Equation.DSMT4">
                        <p:embed/>
                      </p:oleObj>
                    </mc:Choice>
                    <mc:Fallback>
                      <p:oleObj name="Equation" r:id="rId7" imgW="152280" imgH="393480" progId="Equation.DSMT4">
                        <p:embed/>
                        <p:pic>
                          <p:nvPicPr>
                            <p:cNvPr id="0" name="Picture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686" y="2235344"/>
                              <a:ext cx="511080" cy="8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1872530279"/>
                    </p:ext>
                  </p:extLst>
                </p:nvPr>
              </p:nvGraphicFramePr>
              <p:xfrm>
                <a:off x="4458464" y="3432483"/>
                <a:ext cx="511175" cy="884237"/>
              </p:xfrm>
              <a:graphic>
                <a:graphicData uri="http://schemas.openxmlformats.org/presentationml/2006/ole">
                  <mc:AlternateContent xmlns:mc="http://schemas.openxmlformats.org/markup-compatibility/2006">
                    <mc:Choice xmlns:v="urn:schemas-microsoft-com:vml" Requires="v">
                      <p:oleObj spid="_x0000_s23968" name="Equation" r:id="rId9" imgW="152280" imgH="393480" progId="Equation.DSMT4">
                        <p:embed/>
                      </p:oleObj>
                    </mc:Choice>
                    <mc:Fallback>
                      <p:oleObj name="Equation" r:id="rId9" imgW="152280" imgH="393480" progId="Equation.DSMT4">
                        <p:embed/>
                        <p:pic>
                          <p:nvPicPr>
                            <p:cNvPr id="0" name="Picture 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8464" y="343248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0" name="Straight Arrow Connector 59"/>
                <p:cNvCxnSpPr>
                  <a:stCxn id="54" idx="4"/>
                  <a:endCxn id="55" idx="0"/>
                </p:cNvCxnSpPr>
                <p:nvPr/>
              </p:nvCxnSpPr>
              <p:spPr>
                <a:xfrm>
                  <a:off x="4680012" y="1995148"/>
                  <a:ext cx="0" cy="33905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4"/>
                  <a:endCxn id="56" idx="0"/>
                </p:cNvCxnSpPr>
                <p:nvPr/>
              </p:nvCxnSpPr>
              <p:spPr>
                <a:xfrm>
                  <a:off x="4680012" y="3126293"/>
                  <a:ext cx="0" cy="37471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6" idx="4"/>
                </p:cNvCxnSpPr>
                <p:nvPr/>
              </p:nvCxnSpPr>
              <p:spPr>
                <a:xfrm>
                  <a:off x="4680012" y="4293096"/>
                  <a:ext cx="0" cy="44986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1" idx="0"/>
                </p:cNvCxnSpPr>
                <p:nvPr/>
              </p:nvCxnSpPr>
              <p:spPr>
                <a:xfrm>
                  <a:off x="4680012" y="5301208"/>
                  <a:ext cx="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16200000">
                  <a:off x="4310538" y="4869442"/>
                  <a:ext cx="576064" cy="492443"/>
                </a:xfrm>
                <a:prstGeom prst="rect">
                  <a:avLst/>
                </a:prstGeom>
                <a:noFill/>
              </p:spPr>
              <p:txBody>
                <a:bodyPr wrap="square" rtlCol="1">
                  <a:spAutoFit/>
                </a:bodyPr>
                <a:lstStyle/>
                <a:p>
                  <a:r>
                    <a:rPr lang="en-US" sz="2600" dirty="0" smtClean="0">
                      <a:solidFill>
                        <a:schemeClr val="accent1">
                          <a:lumMod val="75000"/>
                        </a:schemeClr>
                      </a:solidFill>
                    </a:rPr>
                    <a:t>...</a:t>
                  </a:r>
                  <a:endParaRPr lang="he-IL" sz="2600" dirty="0">
                    <a:solidFill>
                      <a:schemeClr val="accent1">
                        <a:lumMod val="75000"/>
                      </a:schemeClr>
                    </a:solidFill>
                  </a:endParaRPr>
                </a:p>
              </p:txBody>
            </p:sp>
          </p:grpSp>
        </p:grpSp>
        <p:graphicFrame>
          <p:nvGraphicFramePr>
            <p:cNvPr id="47" name="Object 46"/>
            <p:cNvGraphicFramePr>
              <a:graphicFrameLocks noChangeAspect="1"/>
            </p:cNvGraphicFramePr>
            <p:nvPr>
              <p:extLst>
                <p:ext uri="{D42A27DB-BD31-4B8C-83A1-F6EECF244321}">
                  <p14:modId xmlns:p14="http://schemas.microsoft.com/office/powerpoint/2010/main" val="1136618046"/>
                </p:ext>
              </p:extLst>
            </p:nvPr>
          </p:nvGraphicFramePr>
          <p:xfrm>
            <a:off x="3671523" y="1352550"/>
            <a:ext cx="518715" cy="630238"/>
          </p:xfrm>
          <a:graphic>
            <a:graphicData uri="http://schemas.openxmlformats.org/presentationml/2006/ole">
              <mc:AlternateContent xmlns:mc="http://schemas.openxmlformats.org/markup-compatibility/2006">
                <mc:Choice xmlns:v="urn:schemas-microsoft-com:vml" Requires="v">
                  <p:oleObj spid="_x0000_s23969" name="Equation" r:id="rId11" imgW="190440" imgH="228600" progId="Equation.DSMT4">
                    <p:embed/>
                  </p:oleObj>
                </mc:Choice>
                <mc:Fallback>
                  <p:oleObj name="Equation" r:id="rId11" imgW="190440" imgH="228600" progId="Equation.DSMT4">
                    <p:embed/>
                    <p:pic>
                      <p:nvPicPr>
                        <p:cNvPr id="0" name="Picture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1523" y="1352550"/>
                          <a:ext cx="51871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969645284"/>
                </p:ext>
              </p:extLst>
            </p:nvPr>
          </p:nvGraphicFramePr>
          <p:xfrm>
            <a:off x="3682635" y="2366963"/>
            <a:ext cx="518716" cy="630237"/>
          </p:xfrm>
          <a:graphic>
            <a:graphicData uri="http://schemas.openxmlformats.org/presentationml/2006/ole">
              <mc:AlternateContent xmlns:mc="http://schemas.openxmlformats.org/markup-compatibility/2006">
                <mc:Choice xmlns:v="urn:schemas-microsoft-com:vml" Requires="v">
                  <p:oleObj spid="_x0000_s23970" name="Equation" r:id="rId13" imgW="190440" imgH="228600" progId="Equation.DSMT4">
                    <p:embed/>
                  </p:oleObj>
                </mc:Choice>
                <mc:Fallback>
                  <p:oleObj name="Equation" r:id="rId13" imgW="190440" imgH="228600" progId="Equation.DSMT4">
                    <p:embed/>
                    <p:pic>
                      <p:nvPicPr>
                        <p:cNvPr id="0" name="Picture 8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82635" y="2366963"/>
                          <a:ext cx="518716"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255715697"/>
                </p:ext>
              </p:extLst>
            </p:nvPr>
          </p:nvGraphicFramePr>
          <p:xfrm>
            <a:off x="3682635" y="3500438"/>
            <a:ext cx="518716" cy="630237"/>
          </p:xfrm>
          <a:graphic>
            <a:graphicData uri="http://schemas.openxmlformats.org/presentationml/2006/ole">
              <mc:AlternateContent xmlns:mc="http://schemas.openxmlformats.org/markup-compatibility/2006">
                <mc:Choice xmlns:v="urn:schemas-microsoft-com:vml" Requires="v">
                  <p:oleObj spid="_x0000_s23971" name="Equation" r:id="rId15" imgW="190440" imgH="228600" progId="Equation.DSMT4">
                    <p:embed/>
                  </p:oleObj>
                </mc:Choice>
                <mc:Fallback>
                  <p:oleObj name="Equation" r:id="rId15" imgW="190440" imgH="228600" progId="Equation.DSMT4">
                    <p:embed/>
                    <p:pic>
                      <p:nvPicPr>
                        <p:cNvPr id="0" name="Picture 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82635" y="3500438"/>
                          <a:ext cx="518716"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377597033"/>
                </p:ext>
              </p:extLst>
            </p:nvPr>
          </p:nvGraphicFramePr>
          <p:xfrm>
            <a:off x="3682635" y="5822950"/>
            <a:ext cx="518716" cy="630238"/>
          </p:xfrm>
          <a:graphic>
            <a:graphicData uri="http://schemas.openxmlformats.org/presentationml/2006/ole">
              <mc:AlternateContent xmlns:mc="http://schemas.openxmlformats.org/markup-compatibility/2006">
                <mc:Choice xmlns:v="urn:schemas-microsoft-com:vml" Requires="v">
                  <p:oleObj spid="_x0000_s23972" name="Equation" r:id="rId17" imgW="190440" imgH="228600" progId="Equation.DSMT4">
                    <p:embed/>
                  </p:oleObj>
                </mc:Choice>
                <mc:Fallback>
                  <p:oleObj name="Equation" r:id="rId17" imgW="190440" imgH="228600" progId="Equation.DSMT4">
                    <p:embed/>
                    <p:pic>
                      <p:nvPicPr>
                        <p:cNvPr id="0" name="Picture 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82635" y="5822950"/>
                          <a:ext cx="518716"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 name="Object 3"/>
          <p:cNvGraphicFramePr>
            <a:graphicFrameLocks noChangeAspect="1"/>
          </p:cNvGraphicFramePr>
          <p:nvPr>
            <p:extLst>
              <p:ext uri="{D42A27DB-BD31-4B8C-83A1-F6EECF244321}">
                <p14:modId xmlns:p14="http://schemas.microsoft.com/office/powerpoint/2010/main" val="909104866"/>
              </p:ext>
            </p:extLst>
          </p:nvPr>
        </p:nvGraphicFramePr>
        <p:xfrm>
          <a:off x="5976962" y="2252861"/>
          <a:ext cx="1403350" cy="600075"/>
        </p:xfrm>
        <a:graphic>
          <a:graphicData uri="http://schemas.openxmlformats.org/presentationml/2006/ole">
            <mc:AlternateContent xmlns:mc="http://schemas.openxmlformats.org/markup-compatibility/2006">
              <mc:Choice xmlns:v="urn:schemas-microsoft-com:vml" Requires="v">
                <p:oleObj spid="_x0000_s23973" name="Equation" r:id="rId19" imgW="533160" imgH="228600" progId="Equation.DSMT4">
                  <p:embed/>
                </p:oleObj>
              </mc:Choice>
              <mc:Fallback>
                <p:oleObj name="Equation" r:id="rId19" imgW="533160" imgH="228600" progId="Equation.DSMT4">
                  <p:embed/>
                  <p:pic>
                    <p:nvPicPr>
                      <p:cNvPr id="0" name="Picture 9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76962" y="2252861"/>
                        <a:ext cx="14033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84803941"/>
              </p:ext>
            </p:extLst>
          </p:nvPr>
        </p:nvGraphicFramePr>
        <p:xfrm>
          <a:off x="5004048" y="3284984"/>
          <a:ext cx="1656184" cy="649287"/>
        </p:xfrm>
        <a:graphic>
          <a:graphicData uri="http://schemas.openxmlformats.org/presentationml/2006/ole">
            <mc:AlternateContent xmlns:mc="http://schemas.openxmlformats.org/markup-compatibility/2006">
              <mc:Choice xmlns:v="urn:schemas-microsoft-com:vml" Requires="v">
                <p:oleObj spid="_x0000_s23974" name="Equation" r:id="rId21" imgW="583920" imgH="253800" progId="Equation.DSMT4">
                  <p:embed/>
                </p:oleObj>
              </mc:Choice>
              <mc:Fallback>
                <p:oleObj name="Equation" r:id="rId21" imgW="583920" imgH="253800" progId="Equation.DSMT4">
                  <p:embed/>
                  <p:pic>
                    <p:nvPicPr>
                      <p:cNvPr id="0" name="Picture 9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04048" y="3284984"/>
                        <a:ext cx="1656184"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Box 66"/>
          <p:cNvSpPr txBox="1"/>
          <p:nvPr/>
        </p:nvSpPr>
        <p:spPr>
          <a:xfrm>
            <a:off x="2540536" y="3677260"/>
            <a:ext cx="2016224" cy="369332"/>
          </a:xfrm>
          <a:prstGeom prst="rect">
            <a:avLst/>
          </a:prstGeom>
          <a:noFill/>
        </p:spPr>
        <p:txBody>
          <a:bodyPr wrap="square" rtlCol="1">
            <a:spAutoFit/>
          </a:bodyPr>
          <a:lstStyle/>
          <a:p>
            <a:r>
              <a:rPr lang="en-US" dirty="0" err="1" smtClean="0"/>
              <a:t>log</a:t>
            </a:r>
            <a:r>
              <a:rPr lang="en-US" i="1" dirty="0" err="1" smtClean="0"/>
              <a:t>n</a:t>
            </a:r>
            <a:r>
              <a:rPr lang="en-US" dirty="0" smtClean="0"/>
              <a:t> </a:t>
            </a:r>
            <a:r>
              <a:rPr lang="he-IL" dirty="0" smtClean="0"/>
              <a:t> צמתים</a:t>
            </a:r>
            <a:endParaRPr lang="he-IL" dirty="0"/>
          </a:p>
        </p:txBody>
      </p:sp>
      <p:sp>
        <p:nvSpPr>
          <p:cNvPr id="31" name="Right Brace 30"/>
          <p:cNvSpPr/>
          <p:nvPr/>
        </p:nvSpPr>
        <p:spPr>
          <a:xfrm>
            <a:off x="2411760" y="1556792"/>
            <a:ext cx="576064" cy="4644516"/>
          </a:xfrm>
          <a:prstGeom prst="rightBrace">
            <a:avLst>
              <a:gd name="adj1" fmla="val 156484"/>
              <a:gd name="adj2"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Tree>
    <p:extLst>
      <p:ext uri="{BB962C8B-B14F-4D97-AF65-F5344CB8AC3E}">
        <p14:creationId xmlns:p14="http://schemas.microsoft.com/office/powerpoint/2010/main" val="4005361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A8FB390-D3B4-4669-A052-4B2FD93BB80F}" type="slidenum">
              <a:rPr lang="ar-SA"/>
              <a:pPr>
                <a:defRPr/>
              </a:pPr>
              <a:t>48</a:t>
            </a:fld>
            <a:endParaRPr lang="en-US"/>
          </a:p>
        </p:txBody>
      </p:sp>
      <p:sp>
        <p:nvSpPr>
          <p:cNvPr id="49156" name="Rectangle 2"/>
          <p:cNvSpPr>
            <a:spLocks noGrp="1" noChangeArrowheads="1"/>
          </p:cNvSpPr>
          <p:nvPr>
            <p:ph type="title"/>
          </p:nvPr>
        </p:nvSpPr>
        <p:spPr>
          <a:xfrm>
            <a:off x="161925" y="215900"/>
            <a:ext cx="8820150" cy="1268413"/>
          </a:xfrm>
        </p:spPr>
        <p:txBody>
          <a:bodyPr/>
          <a:lstStyle/>
          <a:p>
            <a:pPr rtl="1" eaLnBrk="1" hangingPunct="1"/>
            <a:r>
              <a:rPr lang="he-IL" dirty="0" smtClean="0">
                <a:solidFill>
                  <a:schemeClr val="tx2">
                    <a:lumMod val="60000"/>
                    <a:lumOff val="40000"/>
                  </a:schemeClr>
                </a:solidFill>
                <a:latin typeface="Tahoma" pitchFamily="34" charset="0"/>
              </a:rPr>
              <a:t>ניתוח אלגוריתם </a:t>
            </a:r>
            <a:r>
              <a:rPr lang="en-US" dirty="0" smtClean="0">
                <a:solidFill>
                  <a:schemeClr val="tx2">
                    <a:lumMod val="60000"/>
                    <a:lumOff val="40000"/>
                  </a:schemeClr>
                </a:solidFill>
                <a:cs typeface="Arial" charset="0"/>
              </a:rPr>
              <a:t>Merge Sort</a:t>
            </a:r>
          </a:p>
        </p:txBody>
      </p:sp>
      <p:sp>
        <p:nvSpPr>
          <p:cNvPr id="49157" name="Text Box 3"/>
          <p:cNvSpPr txBox="1">
            <a:spLocks noChangeArrowheads="1"/>
          </p:cNvSpPr>
          <p:nvPr/>
        </p:nvSpPr>
        <p:spPr bwMode="auto">
          <a:xfrm>
            <a:off x="684213" y="1341438"/>
            <a:ext cx="7845425" cy="867930"/>
          </a:xfrm>
          <a:prstGeom prst="rect">
            <a:avLst/>
          </a:prstGeom>
          <a:noFill/>
          <a:ln w="9525">
            <a:noFill/>
            <a:miter lim="800000"/>
            <a:headEnd/>
            <a:tailEnd/>
          </a:ln>
          <a:effectLst/>
        </p:spPr>
        <p:txBody>
          <a:bodyPr>
            <a:spAutoFit/>
          </a:bodyPr>
          <a:lstStyle/>
          <a:p>
            <a:pPr marL="292100" indent="-292100" algn="r" rtl="1">
              <a:spcBef>
                <a:spcPct val="10000"/>
              </a:spcBef>
              <a:buFont typeface="Arial" charset="0"/>
              <a:buChar char="•"/>
            </a:pPr>
            <a:r>
              <a:rPr lang="he-IL" sz="2400" dirty="0">
                <a:latin typeface="Times New Roman" pitchFamily="18" charset="0"/>
                <a:cs typeface="Times New Roman" pitchFamily="18" charset="0"/>
              </a:rPr>
              <a:t>ננתח כעת את הסיבוכיות של מיון </a:t>
            </a:r>
            <a:r>
              <a:rPr lang="en-US" sz="2400" dirty="0">
                <a:latin typeface="Times New Roman" pitchFamily="18" charset="0"/>
                <a:cs typeface="Times New Roman" pitchFamily="18" charset="0"/>
              </a:rPr>
              <a:t>merge sort</a:t>
            </a:r>
            <a:r>
              <a:rPr lang="he-IL" sz="2400" dirty="0">
                <a:latin typeface="Times New Roman" pitchFamily="18" charset="0"/>
                <a:cs typeface="Times New Roman" pitchFamily="18" charset="0"/>
              </a:rPr>
              <a:t>, בגרסתו הרקורסיבית. </a:t>
            </a:r>
          </a:p>
          <a:p>
            <a:pPr marL="292100" indent="-292100" algn="r" rtl="1">
              <a:spcBef>
                <a:spcPct val="10000"/>
              </a:spcBef>
              <a:buFont typeface="Arial" charset="0"/>
              <a:buChar char="•"/>
            </a:pPr>
            <a:r>
              <a:rPr lang="he-IL" sz="2400" dirty="0">
                <a:latin typeface="Times New Roman" pitchFamily="18" charset="0"/>
                <a:cs typeface="Times New Roman" pitchFamily="18" charset="0"/>
              </a:rPr>
              <a:t>נזכיר ראשית </a:t>
            </a:r>
            <a:r>
              <a:rPr lang="he-IL" sz="2400" u="sng" dirty="0">
                <a:latin typeface="Times New Roman" pitchFamily="18" charset="0"/>
                <a:cs typeface="Times New Roman" pitchFamily="18" charset="0"/>
              </a:rPr>
              <a:t>סקיצה של אלגוריתם </a:t>
            </a:r>
            <a:r>
              <a:rPr lang="en-US" sz="2400" dirty="0">
                <a:latin typeface="Times New Roman" pitchFamily="18" charset="0"/>
                <a:cs typeface="Times New Roman" pitchFamily="18" charset="0"/>
              </a:rPr>
              <a:t>merge sort</a:t>
            </a:r>
            <a:r>
              <a:rPr lang="he-IL" sz="2400" dirty="0">
                <a:latin typeface="Times New Roman" pitchFamily="18" charset="0"/>
                <a:cs typeface="Times New Roman" pitchFamily="18" charset="0"/>
              </a:rPr>
              <a:t> הרקורסיבי:</a:t>
            </a:r>
          </a:p>
        </p:txBody>
      </p:sp>
      <p:sp>
        <p:nvSpPr>
          <p:cNvPr id="49158" name="Text Box 5"/>
          <p:cNvSpPr txBox="1">
            <a:spLocks noChangeArrowheads="1"/>
          </p:cNvSpPr>
          <p:nvPr/>
        </p:nvSpPr>
        <p:spPr bwMode="auto">
          <a:xfrm>
            <a:off x="1187450" y="2493963"/>
            <a:ext cx="6913563" cy="3552759"/>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i="1" dirty="0" err="1">
                <a:latin typeface="Courier New" pitchFamily="49" charset="0"/>
              </a:rPr>
              <a:t>merge_sort</a:t>
            </a:r>
            <a:r>
              <a:rPr lang="en-US" sz="2000" b="1" i="1" dirty="0">
                <a:latin typeface="Courier New" pitchFamily="49" charset="0"/>
              </a:rPr>
              <a:t>(A[N]) </a:t>
            </a:r>
          </a:p>
          <a:p>
            <a:pPr algn="l" rtl="0"/>
            <a:r>
              <a:rPr lang="en-US" sz="2000" b="1" dirty="0">
                <a:latin typeface="Courier New" pitchFamily="49" charset="0"/>
              </a:rPr>
              <a:t>{</a:t>
            </a:r>
          </a:p>
          <a:p>
            <a:pPr algn="l" rtl="0"/>
            <a:r>
              <a:rPr lang="en-US" sz="2000" b="1" i="1" dirty="0">
                <a:latin typeface="Courier New" pitchFamily="49" charset="0"/>
              </a:rPr>
              <a:t>  if (N &lt;= 1) return;</a:t>
            </a:r>
          </a:p>
          <a:p>
            <a:pPr algn="l" rtl="0"/>
            <a:r>
              <a:rPr lang="en-US" sz="2000" b="1" i="1" dirty="0" smtClean="0">
                <a:latin typeface="Courier New" pitchFamily="49" charset="0"/>
              </a:rPr>
              <a:t>  </a:t>
            </a:r>
            <a:r>
              <a:rPr lang="en-US" sz="2000" b="1" i="1" dirty="0">
                <a:latin typeface="Courier New" pitchFamily="49" charset="0"/>
              </a:rPr>
              <a:t>allocate </a:t>
            </a:r>
            <a:r>
              <a:rPr lang="en-US" sz="2000" b="1" i="1" dirty="0" err="1">
                <a:latin typeface="Courier New" pitchFamily="49" charset="0"/>
              </a:rPr>
              <a:t>tmp</a:t>
            </a:r>
            <a:r>
              <a:rPr lang="en-US" sz="2000" b="1" i="1" dirty="0">
                <a:latin typeface="Courier New" pitchFamily="49" charset="0"/>
              </a:rPr>
              <a:t>[N</a:t>
            </a:r>
            <a:r>
              <a:rPr lang="en-US" sz="2000" b="1" i="1" dirty="0" smtClean="0">
                <a:latin typeface="Courier New" pitchFamily="49" charset="0"/>
              </a:rPr>
              <a:t>];</a:t>
            </a:r>
          </a:p>
          <a:p>
            <a:pPr algn="l" rtl="0"/>
            <a:endParaRPr lang="en-US" sz="2000" b="1" i="1" dirty="0">
              <a:latin typeface="Courier New" pitchFamily="49" charset="0"/>
            </a:endParaRPr>
          </a:p>
          <a:p>
            <a:pPr algn="l" rtl="0"/>
            <a:r>
              <a:rPr lang="en-US" sz="2000" b="1" i="1" dirty="0">
                <a:latin typeface="Courier New" pitchFamily="49" charset="0"/>
              </a:rPr>
              <a:t>  </a:t>
            </a:r>
            <a:r>
              <a:rPr lang="en-US" sz="2000" b="1" i="1" dirty="0" err="1">
                <a:latin typeface="Courier New" pitchFamily="49" charset="0"/>
              </a:rPr>
              <a:t>merge_sort</a:t>
            </a:r>
            <a:r>
              <a:rPr lang="en-US" sz="2000" b="1" i="1" dirty="0">
                <a:latin typeface="Courier New" pitchFamily="49" charset="0"/>
              </a:rPr>
              <a:t>( A[0..N/2] );</a:t>
            </a:r>
          </a:p>
          <a:p>
            <a:pPr algn="l" rtl="0"/>
            <a:r>
              <a:rPr lang="en-US" sz="2000" b="1" i="1" dirty="0">
                <a:latin typeface="Courier New" pitchFamily="49" charset="0"/>
              </a:rPr>
              <a:t>  </a:t>
            </a:r>
            <a:r>
              <a:rPr lang="en-US" sz="2000" b="1" i="1" dirty="0" err="1">
                <a:latin typeface="Courier New" pitchFamily="49" charset="0"/>
              </a:rPr>
              <a:t>merge_sort</a:t>
            </a:r>
            <a:r>
              <a:rPr lang="en-US" sz="2000" b="1" i="1" dirty="0">
                <a:latin typeface="Courier New" pitchFamily="49" charset="0"/>
              </a:rPr>
              <a:t>( A[N/2+1..N-1] );</a:t>
            </a:r>
          </a:p>
          <a:p>
            <a:pPr algn="l" rtl="0"/>
            <a:endParaRPr lang="en-US" sz="2000" b="1" i="1" dirty="0" smtClean="0">
              <a:latin typeface="Courier New" pitchFamily="49" charset="0"/>
            </a:endParaRPr>
          </a:p>
          <a:p>
            <a:pPr algn="l" rtl="0"/>
            <a:r>
              <a:rPr lang="en-US" sz="2000" b="1" i="1" dirty="0" smtClean="0">
                <a:latin typeface="Courier New" pitchFamily="49" charset="0"/>
              </a:rPr>
              <a:t>  </a:t>
            </a:r>
            <a:r>
              <a:rPr lang="en-US" sz="2000" b="1" i="1" dirty="0" err="1" smtClean="0">
                <a:latin typeface="Courier New" pitchFamily="49" charset="0"/>
              </a:rPr>
              <a:t>tmp</a:t>
            </a:r>
            <a:r>
              <a:rPr lang="en-US" sz="2000" b="1" i="1" dirty="0" smtClean="0">
                <a:latin typeface="Courier New" pitchFamily="49" charset="0"/>
              </a:rPr>
              <a:t> </a:t>
            </a:r>
            <a:r>
              <a:rPr lang="en-US" sz="2000" b="1" i="1" dirty="0">
                <a:latin typeface="Courier New" pitchFamily="49" charset="0"/>
              </a:rPr>
              <a:t>= merge( A[0..N/2], A[N/2+1..N-1] );</a:t>
            </a:r>
          </a:p>
          <a:p>
            <a:pPr algn="l" rtl="0"/>
            <a:r>
              <a:rPr lang="en-US" sz="2000" b="1" i="1" dirty="0">
                <a:latin typeface="Courier New" pitchFamily="49" charset="0"/>
              </a:rPr>
              <a:t>  </a:t>
            </a:r>
            <a:r>
              <a:rPr lang="en-US" sz="2000" b="1" i="1" dirty="0" err="1">
                <a:latin typeface="Courier New" pitchFamily="49" charset="0"/>
              </a:rPr>
              <a:t>memcpy</a:t>
            </a:r>
            <a:r>
              <a:rPr lang="en-US" sz="2000" b="1" i="1" dirty="0">
                <a:latin typeface="Courier New" pitchFamily="49" charset="0"/>
              </a:rPr>
              <a:t>(A </a:t>
            </a:r>
            <a:r>
              <a:rPr lang="en-US" sz="2000" dirty="0">
                <a:latin typeface="Times New Roman" pitchFamily="18" charset="0"/>
                <a:sym typeface="Symbol" pitchFamily="18" charset="2"/>
              </a:rPr>
              <a:t></a:t>
            </a:r>
            <a:r>
              <a:rPr lang="en-US" sz="2000" b="1" i="1" dirty="0">
                <a:latin typeface="Courier New" pitchFamily="49" charset="0"/>
              </a:rPr>
              <a:t> </a:t>
            </a:r>
            <a:r>
              <a:rPr lang="en-US" sz="2000" b="1" i="1" dirty="0" err="1">
                <a:latin typeface="Courier New" pitchFamily="49" charset="0"/>
              </a:rPr>
              <a:t>tmp</a:t>
            </a:r>
            <a:r>
              <a:rPr lang="en-US" sz="2000" b="1" i="1" dirty="0">
                <a:latin typeface="Courier New" pitchFamily="49" charset="0"/>
              </a:rPr>
              <a:t>);</a:t>
            </a:r>
          </a:p>
          <a:p>
            <a:pPr algn="l" rtl="0"/>
            <a:r>
              <a:rPr lang="en-US" sz="2000" b="1" dirty="0">
                <a:latin typeface="Courier New" pitchFamily="49" charset="0"/>
              </a:rPr>
              <a:t>}</a:t>
            </a:r>
            <a:endParaRPr lang="he-IL" sz="2000" b="1" dirty="0">
              <a:latin typeface="Courier New" pitchFamily="49" charset="0"/>
            </a:endParaRPr>
          </a:p>
        </p:txBody>
      </p:sp>
      <p:sp>
        <p:nvSpPr>
          <p:cNvPr id="2" name="Rectangular Callout 1"/>
          <p:cNvSpPr/>
          <p:nvPr/>
        </p:nvSpPr>
        <p:spPr bwMode="auto">
          <a:xfrm>
            <a:off x="5364088" y="2276872"/>
            <a:ext cx="3672408" cy="360040"/>
          </a:xfrm>
          <a:prstGeom prst="wedgeRectCallout">
            <a:avLst>
              <a:gd name="adj1" fmla="val -104784"/>
              <a:gd name="adj2" fmla="val 214178"/>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1" anchor="t" anchorCtr="0" compatLnSpc="1">
            <a:prstTxWarp prst="textNoShape">
              <a:avLst/>
            </a:prstTxWarp>
          </a:bodyPr>
          <a:lstStyle/>
          <a:p>
            <a:pPr algn="ctr" rtl="1"/>
            <a:r>
              <a:rPr lang="he-IL" sz="2000" dirty="0" smtClean="0">
                <a:latin typeface="+mj-lt"/>
                <a:cs typeface="Times New Roman" pitchFamily="18" charset="0"/>
              </a:rPr>
              <a:t>מערך בגודל 1 או פחות תמיד ממויין.</a:t>
            </a:r>
            <a:endParaRPr kumimoji="0" lang="he-IL" sz="2000" b="0" i="0" u="none" strike="noStrike" cap="none" normalizeH="0" baseline="0" dirty="0" smtClean="0">
              <a:ln>
                <a:noFill/>
              </a:ln>
              <a:solidFill>
                <a:schemeClr val="tx1"/>
              </a:solidFill>
              <a:effectLst/>
              <a:latin typeface="+mj-lt"/>
            </a:endParaRPr>
          </a:p>
        </p:txBody>
      </p:sp>
      <p:sp>
        <p:nvSpPr>
          <p:cNvPr id="8" name="Rectangular Callout 7"/>
          <p:cNvSpPr/>
          <p:nvPr/>
        </p:nvSpPr>
        <p:spPr bwMode="auto">
          <a:xfrm>
            <a:off x="5364088" y="3501008"/>
            <a:ext cx="3672408" cy="360040"/>
          </a:xfrm>
          <a:prstGeom prst="wedgeRectCallout">
            <a:avLst>
              <a:gd name="adj1" fmla="val -68214"/>
              <a:gd name="adj2" fmla="val 124818"/>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1" anchor="t" anchorCtr="0" compatLnSpc="1">
            <a:prstTxWarp prst="textNoShape">
              <a:avLst/>
            </a:prstTxWarp>
          </a:bodyPr>
          <a:lstStyle/>
          <a:p>
            <a:pPr algn="ctr" rtl="1"/>
            <a:r>
              <a:rPr lang="he-IL" sz="2000" dirty="0" smtClean="0">
                <a:latin typeface="+mj-lt"/>
                <a:cs typeface="Times New Roman" pitchFamily="18" charset="0"/>
              </a:rPr>
              <a:t>נמיין את האיברים בחצי הראשון במערך.</a:t>
            </a:r>
            <a:endParaRPr kumimoji="0" lang="he-IL" sz="2000" b="0" i="0" u="none" strike="noStrike" cap="none" normalizeH="0" baseline="0" dirty="0" smtClean="0">
              <a:ln>
                <a:noFill/>
              </a:ln>
              <a:solidFill>
                <a:schemeClr val="tx1"/>
              </a:solidFill>
              <a:effectLst/>
              <a:latin typeface="+mj-lt"/>
            </a:endParaRPr>
          </a:p>
        </p:txBody>
      </p:sp>
      <p:sp>
        <p:nvSpPr>
          <p:cNvPr id="9" name="Rectangular Callout 8"/>
          <p:cNvSpPr/>
          <p:nvPr/>
        </p:nvSpPr>
        <p:spPr bwMode="auto">
          <a:xfrm>
            <a:off x="5364088" y="4077072"/>
            <a:ext cx="3672408" cy="360040"/>
          </a:xfrm>
          <a:prstGeom prst="wedgeRectCallout">
            <a:avLst>
              <a:gd name="adj1" fmla="val -57064"/>
              <a:gd name="adj2" fmla="val 49567"/>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1" anchor="t" anchorCtr="0" compatLnSpc="1">
            <a:prstTxWarp prst="textNoShape">
              <a:avLst/>
            </a:prstTxWarp>
          </a:bodyPr>
          <a:lstStyle/>
          <a:p>
            <a:pPr algn="ctr" rtl="1"/>
            <a:r>
              <a:rPr lang="he-IL" sz="2000" dirty="0" smtClean="0">
                <a:latin typeface="+mj-lt"/>
                <a:cs typeface="Times New Roman" pitchFamily="18" charset="0"/>
              </a:rPr>
              <a:t>נמיין את האיברים בחצי השני במערך.</a:t>
            </a:r>
            <a:endParaRPr kumimoji="0" lang="he-IL" sz="2000" b="0" i="0" u="none" strike="noStrike" cap="none" normalizeH="0" baseline="0" dirty="0" smtClean="0">
              <a:ln>
                <a:noFill/>
              </a:ln>
              <a:solidFill>
                <a:schemeClr val="tx1"/>
              </a:solidFill>
              <a:effectLst/>
              <a:latin typeface="+mj-lt"/>
            </a:endParaRPr>
          </a:p>
        </p:txBody>
      </p:sp>
      <p:sp>
        <p:nvSpPr>
          <p:cNvPr id="10" name="Rectangular Callout 9"/>
          <p:cNvSpPr/>
          <p:nvPr/>
        </p:nvSpPr>
        <p:spPr bwMode="auto">
          <a:xfrm>
            <a:off x="5364088" y="2924944"/>
            <a:ext cx="3670779" cy="360040"/>
          </a:xfrm>
          <a:prstGeom prst="wedgeRectCallout">
            <a:avLst>
              <a:gd name="adj1" fmla="val -84973"/>
              <a:gd name="adj2" fmla="val 122467"/>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1" anchor="t" anchorCtr="0" compatLnSpc="1">
            <a:prstTxWarp prst="textNoShape">
              <a:avLst/>
            </a:prstTxWarp>
          </a:bodyPr>
          <a:lstStyle/>
          <a:p>
            <a:pPr algn="ctr" rtl="1"/>
            <a:r>
              <a:rPr lang="he-IL" sz="2000" dirty="0" smtClean="0">
                <a:latin typeface="+mj-lt"/>
                <a:cs typeface="Times New Roman" pitchFamily="18" charset="0"/>
              </a:rPr>
              <a:t>נקצה מערך כגודל המערך שעלינו למיין.</a:t>
            </a:r>
            <a:endParaRPr kumimoji="0" lang="he-IL" sz="2000" b="0" i="0" u="none" strike="noStrike" cap="none" normalizeH="0" baseline="0" dirty="0" smtClean="0">
              <a:ln>
                <a:noFill/>
              </a:ln>
              <a:solidFill>
                <a:schemeClr val="tx1"/>
              </a:solidFill>
              <a:effectLst/>
              <a:latin typeface="+mj-lt"/>
            </a:endParaRPr>
          </a:p>
        </p:txBody>
      </p:sp>
      <p:sp>
        <p:nvSpPr>
          <p:cNvPr id="11" name="Rectangular Callout 10"/>
          <p:cNvSpPr/>
          <p:nvPr/>
        </p:nvSpPr>
        <p:spPr bwMode="auto">
          <a:xfrm>
            <a:off x="4355976" y="4653136"/>
            <a:ext cx="4680520" cy="360040"/>
          </a:xfrm>
          <a:prstGeom prst="wedgeRectCallout">
            <a:avLst>
              <a:gd name="adj1" fmla="val -82424"/>
              <a:gd name="adj2" fmla="val 56622"/>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1" anchor="t" anchorCtr="0" compatLnSpc="1">
            <a:prstTxWarp prst="textNoShape">
              <a:avLst/>
            </a:prstTxWarp>
          </a:bodyPr>
          <a:lstStyle/>
          <a:p>
            <a:pPr algn="ctr" rtl="1"/>
            <a:r>
              <a:rPr lang="he-IL" sz="2000" dirty="0" smtClean="0">
                <a:latin typeface="+mj-lt"/>
                <a:cs typeface="Times New Roman" pitchFamily="18" charset="0"/>
              </a:rPr>
              <a:t>נמזג את חצי המערכים ונשמור את התוצאה ב-</a:t>
            </a:r>
            <a:r>
              <a:rPr lang="en-US" sz="2000" dirty="0" err="1" smtClean="0">
                <a:latin typeface="+mj-lt"/>
                <a:cs typeface="Times New Roman" pitchFamily="18" charset="0"/>
              </a:rPr>
              <a:t>tmp</a:t>
            </a:r>
            <a:r>
              <a:rPr lang="he-IL" sz="2000" dirty="0" smtClean="0">
                <a:latin typeface="+mj-lt"/>
                <a:cs typeface="Times New Roman" pitchFamily="18" charset="0"/>
              </a:rPr>
              <a:t>.</a:t>
            </a:r>
            <a:endParaRPr kumimoji="0" lang="he-IL" sz="2000" b="0" i="0" u="none" strike="noStrike" cap="none" normalizeH="0" baseline="0" dirty="0" smtClean="0">
              <a:ln>
                <a:noFill/>
              </a:ln>
              <a:solidFill>
                <a:schemeClr val="tx1"/>
              </a:solidFill>
              <a:effectLst/>
              <a:latin typeface="+mj-lt"/>
            </a:endParaRPr>
          </a:p>
        </p:txBody>
      </p:sp>
      <p:sp>
        <p:nvSpPr>
          <p:cNvPr id="12" name="Rectangular Callout 11"/>
          <p:cNvSpPr/>
          <p:nvPr/>
        </p:nvSpPr>
        <p:spPr bwMode="auto">
          <a:xfrm>
            <a:off x="4355976" y="5589240"/>
            <a:ext cx="4680520" cy="360040"/>
          </a:xfrm>
          <a:prstGeom prst="wedgeRectCallout">
            <a:avLst>
              <a:gd name="adj1" fmla="val -53120"/>
              <a:gd name="adj2" fmla="val -86825"/>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1" anchor="t" anchorCtr="0" compatLnSpc="1">
            <a:prstTxWarp prst="textNoShape">
              <a:avLst/>
            </a:prstTxWarp>
          </a:bodyPr>
          <a:lstStyle/>
          <a:p>
            <a:pPr algn="ctr" rtl="1"/>
            <a:r>
              <a:rPr lang="he-IL" sz="2000" dirty="0" smtClean="0">
                <a:latin typeface="+mj-lt"/>
                <a:cs typeface="Times New Roman" pitchFamily="18" charset="0"/>
              </a:rPr>
              <a:t>נעתיק חזרה מ-</a:t>
            </a:r>
            <a:r>
              <a:rPr lang="en-US" sz="2000" dirty="0" err="1" smtClean="0">
                <a:latin typeface="+mj-lt"/>
                <a:cs typeface="Times New Roman" pitchFamily="18" charset="0"/>
              </a:rPr>
              <a:t>tmp</a:t>
            </a:r>
            <a:r>
              <a:rPr lang="he-IL" sz="2000" dirty="0" smtClean="0">
                <a:latin typeface="+mj-lt"/>
                <a:cs typeface="Times New Roman" pitchFamily="18" charset="0"/>
              </a:rPr>
              <a:t> ל-</a:t>
            </a:r>
            <a:r>
              <a:rPr lang="en-US" sz="2000" dirty="0" smtClean="0">
                <a:latin typeface="+mj-lt"/>
                <a:cs typeface="Times New Roman" pitchFamily="18" charset="0"/>
              </a:rPr>
              <a:t>A</a:t>
            </a:r>
            <a:r>
              <a:rPr lang="he-IL" sz="2000" dirty="0" smtClean="0">
                <a:latin typeface="+mj-lt"/>
                <a:cs typeface="Times New Roman" pitchFamily="18" charset="0"/>
              </a:rPr>
              <a:t> את המערך הממויין.</a:t>
            </a:r>
            <a:endParaRPr kumimoji="0" lang="he-IL" sz="2000" b="0" i="0" u="none" strike="noStrike" cap="none" normalizeH="0" baseline="0" dirty="0" smtClean="0">
              <a:ln>
                <a:noFill/>
              </a:ln>
              <a:solidFill>
                <a:schemeClr val="tx1"/>
              </a:solidFill>
              <a:effectLst/>
              <a:latin typeface="+mj-lt"/>
            </a:endParaRPr>
          </a:p>
        </p:txBody>
      </p:sp>
      <p:sp>
        <p:nvSpPr>
          <p:cNvPr id="13"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32156368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15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5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158">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158">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158">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9158">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384"/>
            <a:ext cx="7772400" cy="1143000"/>
          </a:xfrm>
        </p:spPr>
        <p:txBody>
          <a:bodyPr/>
          <a:lstStyle/>
          <a:p>
            <a:r>
              <a:rPr lang="he-IL" dirty="0" smtClean="0"/>
              <a:t>ניתוח אלגוריתם </a:t>
            </a:r>
            <a:r>
              <a:rPr lang="en-US" dirty="0" smtClean="0"/>
              <a:t>Merge Sort</a:t>
            </a:r>
            <a:endParaRPr lang="he-IL" dirty="0"/>
          </a:p>
        </p:txBody>
      </p:sp>
      <p:sp>
        <p:nvSpPr>
          <p:cNvPr id="4" name="Content Placeholder 3"/>
          <p:cNvSpPr>
            <a:spLocks noGrp="1"/>
          </p:cNvSpPr>
          <p:nvPr>
            <p:ph sz="half" idx="2"/>
          </p:nvPr>
        </p:nvSpPr>
        <p:spPr>
          <a:xfrm>
            <a:off x="251520" y="928152"/>
            <a:ext cx="8640960" cy="4114800"/>
          </a:xfrm>
        </p:spPr>
        <p:txBody>
          <a:bodyPr>
            <a:normAutofit/>
          </a:bodyPr>
          <a:lstStyle/>
          <a:p>
            <a:r>
              <a:rPr lang="he-IL" sz="3000" dirty="0" smtClean="0"/>
              <a:t>נצייר את עץ הרקורסיה: בכל </a:t>
            </a:r>
            <a:r>
              <a:rPr lang="he-IL" sz="3000" dirty="0" err="1" smtClean="0"/>
              <a:t>איטרציה</a:t>
            </a:r>
            <a:r>
              <a:rPr lang="he-IL" sz="3000" dirty="0" smtClean="0"/>
              <a:t> מבצעים שתי קריאות רקורסיביות, כל אחת עם קלט קטן בחצי:</a:t>
            </a:r>
            <a:endParaRPr lang="he-IL" sz="3000"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49</a:t>
            </a:fld>
            <a:endParaRPr lang="en-US">
              <a:solidFill>
                <a:prstClr val="black">
                  <a:tint val="75000"/>
                </a:prstClr>
              </a:solidFill>
            </a:endParaRPr>
          </a:p>
        </p:txBody>
      </p:sp>
      <p:grpSp>
        <p:nvGrpSpPr>
          <p:cNvPr id="7" name="Group 6"/>
          <p:cNvGrpSpPr/>
          <p:nvPr/>
        </p:nvGrpSpPr>
        <p:grpSpPr>
          <a:xfrm>
            <a:off x="1824892" y="1988840"/>
            <a:ext cx="6203491" cy="4370456"/>
            <a:chOff x="467544" y="980728"/>
            <a:chExt cx="7941048" cy="5594592"/>
          </a:xfrm>
        </p:grpSpPr>
        <p:grpSp>
          <p:nvGrpSpPr>
            <p:cNvPr id="8" name="Group 7"/>
            <p:cNvGrpSpPr/>
            <p:nvPr/>
          </p:nvGrpSpPr>
          <p:grpSpPr>
            <a:xfrm>
              <a:off x="467544" y="5636260"/>
              <a:ext cx="795908" cy="889084"/>
              <a:chOff x="3923928" y="5636260"/>
              <a:chExt cx="795908" cy="889084"/>
            </a:xfrm>
          </p:grpSpPr>
          <p:sp>
            <p:nvSpPr>
              <p:cNvPr id="56" name="Oval 55"/>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7" name="Object 56"/>
              <p:cNvGraphicFramePr>
                <a:graphicFrameLocks noChangeAspect="1"/>
              </p:cNvGraphicFramePr>
              <p:nvPr>
                <p:extLst>
                  <p:ext uri="{D42A27DB-BD31-4B8C-83A1-F6EECF244321}">
                    <p14:modId xmlns:p14="http://schemas.microsoft.com/office/powerpoint/2010/main" val="2184780782"/>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26053" name="Equation" r:id="rId3" imgW="215640" imgH="393480" progId="Equation.DSMT4">
                      <p:embed/>
                    </p:oleObj>
                  </mc:Choice>
                  <mc:Fallback>
                    <p:oleObj name="Equation" r:id="rId3" imgW="215640" imgH="393480" progId="Equation.DSMT4">
                      <p:embed/>
                      <p:pic>
                        <p:nvPicPr>
                          <p:cNvPr id="0" name="Picture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Oval 8"/>
            <p:cNvSpPr/>
            <p:nvPr/>
          </p:nvSpPr>
          <p:spPr>
            <a:xfrm>
              <a:off x="3851920" y="98072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10" name="Oval 9"/>
            <p:cNvSpPr/>
            <p:nvPr/>
          </p:nvSpPr>
          <p:spPr>
            <a:xfrm>
              <a:off x="2339752" y="2204864"/>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11" name="Oval 10"/>
            <p:cNvSpPr/>
            <p:nvPr/>
          </p:nvSpPr>
          <p:spPr>
            <a:xfrm>
              <a:off x="1403648" y="345528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3488758551"/>
                </p:ext>
              </p:extLst>
            </p:nvPr>
          </p:nvGraphicFramePr>
          <p:xfrm>
            <a:off x="4004444" y="1210523"/>
            <a:ext cx="567556" cy="418277"/>
          </p:xfrm>
          <a:graphic>
            <a:graphicData uri="http://schemas.openxmlformats.org/presentationml/2006/ole">
              <mc:AlternateContent xmlns:mc="http://schemas.openxmlformats.org/markup-compatibility/2006">
                <mc:Choice xmlns:v="urn:schemas-microsoft-com:vml" Requires="v">
                  <p:oleObj spid="_x0000_s26054" name="Equation" r:id="rId5" imgW="126720" imgH="139680" progId="Equation.DSMT4">
                    <p:embed/>
                  </p:oleObj>
                </mc:Choice>
                <mc:Fallback>
                  <p:oleObj name="Equation" r:id="rId5" imgW="126720" imgH="139680" progId="Equation.DSMT4">
                    <p:embed/>
                    <p:pic>
                      <p:nvPicPr>
                        <p:cNvPr id="0"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4444" y="1210523"/>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Arrow Connector 12"/>
            <p:cNvCxnSpPr>
              <a:stCxn id="9" idx="3"/>
              <a:endCxn id="10" idx="0"/>
            </p:cNvCxnSpPr>
            <p:nvPr/>
          </p:nvCxnSpPr>
          <p:spPr>
            <a:xfrm flipH="1">
              <a:off x="2735796" y="1656817"/>
              <a:ext cx="1232123"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a:endCxn id="11" idx="0"/>
            </p:cNvCxnSpPr>
            <p:nvPr/>
          </p:nvCxnSpPr>
          <p:spPr>
            <a:xfrm flipH="1">
              <a:off x="1799692" y="2880953"/>
              <a:ext cx="656059" cy="57433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p:cNvCxnSpPr>
            <p:nvPr/>
          </p:nvCxnSpPr>
          <p:spPr>
            <a:xfrm flipH="1">
              <a:off x="1187624" y="413137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6" idx="0"/>
            </p:cNvCxnSpPr>
            <p:nvPr/>
          </p:nvCxnSpPr>
          <p:spPr>
            <a:xfrm flipH="1">
              <a:off x="863588" y="5301208"/>
              <a:ext cx="18002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23928" y="5724546"/>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18" name="Oval 17"/>
            <p:cNvSpPr/>
            <p:nvPr/>
          </p:nvSpPr>
          <p:spPr>
            <a:xfrm>
              <a:off x="5508104" y="2204864"/>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19" name="Straight Arrow Connector 18"/>
            <p:cNvCxnSpPr>
              <a:stCxn id="9" idx="5"/>
              <a:endCxn id="18" idx="0"/>
            </p:cNvCxnSpPr>
            <p:nvPr/>
          </p:nvCxnSpPr>
          <p:spPr>
            <a:xfrm>
              <a:off x="4528009" y="1656817"/>
              <a:ext cx="1376139"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275856" y="34248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21" name="Straight Arrow Connector 20"/>
            <p:cNvCxnSpPr>
              <a:stCxn id="10" idx="5"/>
              <a:endCxn id="20" idx="0"/>
            </p:cNvCxnSpPr>
            <p:nvPr/>
          </p:nvCxnSpPr>
          <p:spPr>
            <a:xfrm>
              <a:off x="3015841" y="2880953"/>
              <a:ext cx="656059" cy="54385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444208" y="342900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23" name="Straight Arrow Connector 22"/>
            <p:cNvCxnSpPr>
              <a:stCxn id="18" idx="5"/>
              <a:endCxn id="22" idx="0"/>
            </p:cNvCxnSpPr>
            <p:nvPr/>
          </p:nvCxnSpPr>
          <p:spPr>
            <a:xfrm>
              <a:off x="6184193" y="2880953"/>
              <a:ext cx="656059"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noChangeAspect="1"/>
            </p:cNvGraphicFramePr>
            <p:nvPr>
              <p:extLst>
                <p:ext uri="{D42A27DB-BD31-4B8C-83A1-F6EECF244321}">
                  <p14:modId xmlns:p14="http://schemas.microsoft.com/office/powerpoint/2010/main" val="1219154020"/>
                </p:ext>
              </p:extLst>
            </p:nvPr>
          </p:nvGraphicFramePr>
          <p:xfrm>
            <a:off x="3458473" y="3371523"/>
            <a:ext cx="511175" cy="884237"/>
          </p:xfrm>
          <a:graphic>
            <a:graphicData uri="http://schemas.openxmlformats.org/presentationml/2006/ole">
              <mc:AlternateContent xmlns:mc="http://schemas.openxmlformats.org/markup-compatibility/2006">
                <mc:Choice xmlns:v="urn:schemas-microsoft-com:vml" Requires="v">
                  <p:oleObj spid="_x0000_s26055" name="Equation" r:id="rId7" imgW="152280" imgH="393480" progId="Equation.DSMT4">
                    <p:embed/>
                  </p:oleObj>
                </mc:Choice>
                <mc:Fallback>
                  <p:oleObj name="Equation" r:id="rId7" imgW="152280" imgH="393480" progId="Equation.DSMT4">
                    <p:embed/>
                    <p:pic>
                      <p:nvPicPr>
                        <p:cNvPr id="0" name="Picture 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8473" y="337152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Oval 24"/>
            <p:cNvSpPr/>
            <p:nvPr/>
          </p:nvSpPr>
          <p:spPr>
            <a:xfrm>
              <a:off x="4644008" y="342900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26" name="Straight Arrow Connector 25"/>
            <p:cNvCxnSpPr>
              <a:stCxn id="18" idx="3"/>
              <a:endCxn id="25" idx="0"/>
            </p:cNvCxnSpPr>
            <p:nvPr/>
          </p:nvCxnSpPr>
          <p:spPr>
            <a:xfrm flipH="1">
              <a:off x="5040052" y="2880953"/>
              <a:ext cx="584051"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5"/>
            </p:cNvCxnSpPr>
            <p:nvPr/>
          </p:nvCxnSpPr>
          <p:spPr>
            <a:xfrm>
              <a:off x="2079736" y="413137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3"/>
            </p:cNvCxnSpPr>
            <p:nvPr/>
          </p:nvCxnSpPr>
          <p:spPr>
            <a:xfrm flipH="1">
              <a:off x="3063461" y="410089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5"/>
            </p:cNvCxnSpPr>
            <p:nvPr/>
          </p:nvCxnSpPr>
          <p:spPr>
            <a:xfrm>
              <a:off x="3951944" y="410089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p:cNvCxnSpPr>
            <p:nvPr/>
          </p:nvCxnSpPr>
          <p:spPr>
            <a:xfrm flipH="1">
              <a:off x="4420359"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5"/>
            </p:cNvCxnSpPr>
            <p:nvPr/>
          </p:nvCxnSpPr>
          <p:spPr>
            <a:xfrm>
              <a:off x="5320097"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5"/>
            </p:cNvCxnSpPr>
            <p:nvPr/>
          </p:nvCxnSpPr>
          <p:spPr>
            <a:xfrm>
              <a:off x="7120296"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p:cNvCxnSpPr>
            <p:nvPr/>
          </p:nvCxnSpPr>
          <p:spPr>
            <a:xfrm flipH="1">
              <a:off x="6184193" y="4105089"/>
              <a:ext cx="324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Object 33"/>
            <p:cNvGraphicFramePr>
              <a:graphicFrameLocks noChangeAspect="1"/>
            </p:cNvGraphicFramePr>
            <p:nvPr>
              <p:extLst>
                <p:ext uri="{D42A27DB-BD31-4B8C-83A1-F6EECF244321}">
                  <p14:modId xmlns:p14="http://schemas.microsoft.com/office/powerpoint/2010/main" val="3183378259"/>
                </p:ext>
              </p:extLst>
            </p:nvPr>
          </p:nvGraphicFramePr>
          <p:xfrm>
            <a:off x="2502937" y="2132856"/>
            <a:ext cx="511175" cy="884238"/>
          </p:xfrm>
          <a:graphic>
            <a:graphicData uri="http://schemas.openxmlformats.org/presentationml/2006/ole">
              <mc:AlternateContent xmlns:mc="http://schemas.openxmlformats.org/markup-compatibility/2006">
                <mc:Choice xmlns:v="urn:schemas-microsoft-com:vml" Requires="v">
                  <p:oleObj spid="_x0000_s26056" name="Equation" r:id="rId9" imgW="152280" imgH="393480" progId="Equation.DSMT4">
                    <p:embed/>
                  </p:oleObj>
                </mc:Choice>
                <mc:Fallback>
                  <p:oleObj name="Equation" r:id="rId9" imgW="152280" imgH="393480" progId="Equation.DSMT4">
                    <p:embed/>
                    <p:pic>
                      <p:nvPicPr>
                        <p:cNvPr id="0" name="Picture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2937" y="2132856"/>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300316711"/>
                </p:ext>
              </p:extLst>
            </p:nvPr>
          </p:nvGraphicFramePr>
          <p:xfrm>
            <a:off x="5671289" y="2112714"/>
            <a:ext cx="511175" cy="884238"/>
          </p:xfrm>
          <a:graphic>
            <a:graphicData uri="http://schemas.openxmlformats.org/presentationml/2006/ole">
              <mc:AlternateContent xmlns:mc="http://schemas.openxmlformats.org/markup-compatibility/2006">
                <mc:Choice xmlns:v="urn:schemas-microsoft-com:vml" Requires="v">
                  <p:oleObj spid="_x0000_s26057" name="Equation" r:id="rId11" imgW="152280" imgH="393480" progId="Equation.DSMT4">
                    <p:embed/>
                  </p:oleObj>
                </mc:Choice>
                <mc:Fallback>
                  <p:oleObj name="Equation" r:id="rId11" imgW="152280" imgH="393480" progId="Equation.DSMT4">
                    <p:embed/>
                    <p:pic>
                      <p:nvPicPr>
                        <p:cNvPr id="0" name="Picture 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1289" y="2112714"/>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3435259696"/>
                </p:ext>
              </p:extLst>
            </p:nvPr>
          </p:nvGraphicFramePr>
          <p:xfrm>
            <a:off x="1566833" y="3383280"/>
            <a:ext cx="511175" cy="884238"/>
          </p:xfrm>
          <a:graphic>
            <a:graphicData uri="http://schemas.openxmlformats.org/presentationml/2006/ole">
              <mc:AlternateContent xmlns:mc="http://schemas.openxmlformats.org/markup-compatibility/2006">
                <mc:Choice xmlns:v="urn:schemas-microsoft-com:vml" Requires="v">
                  <p:oleObj spid="_x0000_s26058" name="Equation" r:id="rId12" imgW="152280" imgH="393480" progId="Equation.DSMT4">
                    <p:embed/>
                  </p:oleObj>
                </mc:Choice>
                <mc:Fallback>
                  <p:oleObj name="Equation" r:id="rId12" imgW="152280" imgH="393480" progId="Equation.DSMT4">
                    <p:embed/>
                    <p:pic>
                      <p:nvPicPr>
                        <p:cNvPr id="0" name="Picture 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6833" y="3383280"/>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1110607720"/>
                </p:ext>
              </p:extLst>
            </p:nvPr>
          </p:nvGraphicFramePr>
          <p:xfrm>
            <a:off x="4852913" y="3356992"/>
            <a:ext cx="511175" cy="884238"/>
          </p:xfrm>
          <a:graphic>
            <a:graphicData uri="http://schemas.openxmlformats.org/presentationml/2006/ole">
              <mc:AlternateContent xmlns:mc="http://schemas.openxmlformats.org/markup-compatibility/2006">
                <mc:Choice xmlns:v="urn:schemas-microsoft-com:vml" Requires="v">
                  <p:oleObj spid="_x0000_s26059" name="Equation" r:id="rId13" imgW="152280" imgH="393480" progId="Equation.DSMT4">
                    <p:embed/>
                  </p:oleObj>
                </mc:Choice>
                <mc:Fallback>
                  <p:oleObj name="Equation" r:id="rId13" imgW="152280" imgH="393480" progId="Equation.DSMT4">
                    <p:embed/>
                    <p:pic>
                      <p:nvPicPr>
                        <p:cNvPr id="0" name="Picture 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2913" y="3356992"/>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2585434012"/>
                </p:ext>
              </p:extLst>
            </p:nvPr>
          </p:nvGraphicFramePr>
          <p:xfrm>
            <a:off x="6622633" y="3356992"/>
            <a:ext cx="511175" cy="884237"/>
          </p:xfrm>
          <a:graphic>
            <a:graphicData uri="http://schemas.openxmlformats.org/presentationml/2006/ole">
              <mc:AlternateContent xmlns:mc="http://schemas.openxmlformats.org/markup-compatibility/2006">
                <mc:Choice xmlns:v="urn:schemas-microsoft-com:vml" Requires="v">
                  <p:oleObj spid="_x0000_s26060" name="Equation" r:id="rId14" imgW="152280" imgH="393480" progId="Equation.DSMT4">
                    <p:embed/>
                  </p:oleObj>
                </mc:Choice>
                <mc:Fallback>
                  <p:oleObj name="Equation" r:id="rId14" imgW="152280" imgH="393480" progId="Equation.DSMT4">
                    <p:embed/>
                    <p:pic>
                      <p:nvPicPr>
                        <p:cNvPr id="0" name="Picture 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2633" y="3356992"/>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 name="Group 38"/>
            <p:cNvGrpSpPr/>
            <p:nvPr/>
          </p:nvGrpSpPr>
          <p:grpSpPr>
            <a:xfrm>
              <a:off x="1403648" y="5636260"/>
              <a:ext cx="795908" cy="889084"/>
              <a:chOff x="3923928" y="5636260"/>
              <a:chExt cx="795908" cy="889084"/>
            </a:xfrm>
          </p:grpSpPr>
          <p:sp>
            <p:nvSpPr>
              <p:cNvPr id="54" name="Oval 53"/>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329759007"/>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26061" name="Equation" r:id="rId15" imgW="215640" imgH="393480" progId="Equation.DSMT4">
                      <p:embed/>
                    </p:oleObj>
                  </mc:Choice>
                  <mc:Fallback>
                    <p:oleObj name="Equation" r:id="rId15" imgW="215640" imgH="393480" progId="Equation.DSMT4">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Group 39"/>
            <p:cNvGrpSpPr/>
            <p:nvPr/>
          </p:nvGrpSpPr>
          <p:grpSpPr>
            <a:xfrm>
              <a:off x="7579035" y="5680757"/>
              <a:ext cx="829557" cy="889083"/>
              <a:chOff x="3982455" y="5655769"/>
              <a:chExt cx="829557" cy="889083"/>
            </a:xfrm>
          </p:grpSpPr>
          <p:sp>
            <p:nvSpPr>
              <p:cNvPr id="52" name="Oval 51"/>
              <p:cNvSpPr/>
              <p:nvPr/>
            </p:nvSpPr>
            <p:spPr>
              <a:xfrm>
                <a:off x="3982455" y="5752764"/>
                <a:ext cx="792087"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3" name="Object 52"/>
              <p:cNvGraphicFramePr>
                <a:graphicFrameLocks noChangeAspect="1"/>
              </p:cNvGraphicFramePr>
              <p:nvPr>
                <p:extLst>
                  <p:ext uri="{D42A27DB-BD31-4B8C-83A1-F6EECF244321}">
                    <p14:modId xmlns:p14="http://schemas.microsoft.com/office/powerpoint/2010/main" val="2718693528"/>
                  </p:ext>
                </p:extLst>
              </p:nvPr>
            </p:nvGraphicFramePr>
            <p:xfrm>
              <a:off x="4088113" y="5655769"/>
              <a:ext cx="723899" cy="884238"/>
            </p:xfrm>
            <a:graphic>
              <a:graphicData uri="http://schemas.openxmlformats.org/presentationml/2006/ole">
                <mc:AlternateContent xmlns:mc="http://schemas.openxmlformats.org/markup-compatibility/2006">
                  <mc:Choice xmlns:v="urn:schemas-microsoft-com:vml" Requires="v">
                    <p:oleObj spid="_x0000_s26062" name="Equation" r:id="rId16" imgW="215640" imgH="393480" progId="Equation.DSMT4">
                      <p:embed/>
                    </p:oleObj>
                  </mc:Choice>
                  <mc:Fallback>
                    <p:oleObj name="Equation" r:id="rId16" imgW="215640" imgH="393480" progId="Equation.DSMT4">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113" y="5655769"/>
                            <a:ext cx="723899"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 name="Group 40"/>
            <p:cNvGrpSpPr/>
            <p:nvPr/>
          </p:nvGrpSpPr>
          <p:grpSpPr>
            <a:xfrm>
              <a:off x="6588224" y="5686236"/>
              <a:ext cx="795908" cy="889084"/>
              <a:chOff x="3923928" y="5636260"/>
              <a:chExt cx="795908" cy="889084"/>
            </a:xfrm>
          </p:grpSpPr>
          <p:sp>
            <p:nvSpPr>
              <p:cNvPr id="50" name="Oval 49"/>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1" name="Object 50"/>
              <p:cNvGraphicFramePr>
                <a:graphicFrameLocks noChangeAspect="1"/>
              </p:cNvGraphicFramePr>
              <p:nvPr>
                <p:extLst>
                  <p:ext uri="{D42A27DB-BD31-4B8C-83A1-F6EECF244321}">
                    <p14:modId xmlns:p14="http://schemas.microsoft.com/office/powerpoint/2010/main" val="2953481860"/>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26063" name="Equation" r:id="rId17" imgW="215640" imgH="393480" progId="Equation.DSMT4">
                      <p:embed/>
                    </p:oleObj>
                  </mc:Choice>
                  <mc:Fallback>
                    <p:oleObj name="Equation" r:id="rId17" imgW="215640" imgH="393480" progId="Equation.DSMT4">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42" name="Straight Arrow Connector 41"/>
            <p:cNvCxnSpPr/>
            <p:nvPr/>
          </p:nvCxnSpPr>
          <p:spPr>
            <a:xfrm flipH="1">
              <a:off x="6948264" y="5357976"/>
              <a:ext cx="18002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744248" y="5301208"/>
              <a:ext cx="72000" cy="45148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812376" y="5367736"/>
              <a:ext cx="144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7990640">
              <a:off x="792485" y="4700678"/>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46" name="TextBox 45"/>
            <p:cNvSpPr txBox="1"/>
            <p:nvPr/>
          </p:nvSpPr>
          <p:spPr>
            <a:xfrm rot="5400000">
              <a:off x="4144308" y="4665378"/>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47" name="TextBox 46"/>
            <p:cNvSpPr txBox="1"/>
            <p:nvPr/>
          </p:nvSpPr>
          <p:spPr>
            <a:xfrm rot="4141166">
              <a:off x="7508235" y="4712572"/>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48" name="TextBox 47"/>
            <p:cNvSpPr txBox="1"/>
            <p:nvPr/>
          </p:nvSpPr>
          <p:spPr>
            <a:xfrm rot="4730723">
              <a:off x="1534637" y="4648486"/>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49" name="TextBox 48"/>
            <p:cNvSpPr txBox="1"/>
            <p:nvPr/>
          </p:nvSpPr>
          <p:spPr>
            <a:xfrm rot="17990640">
              <a:off x="6839347" y="4833645"/>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grpSp>
    </p:spTree>
    <p:extLst>
      <p:ext uri="{BB962C8B-B14F-4D97-AF65-F5344CB8AC3E}">
        <p14:creationId xmlns:p14="http://schemas.microsoft.com/office/powerpoint/2010/main" val="3491068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t>רקורסיה מסביבנו</a:t>
            </a:r>
            <a:endParaRPr lang="en-US" dirty="0"/>
          </a:p>
        </p:txBody>
      </p:sp>
      <p:pic>
        <p:nvPicPr>
          <p:cNvPr id="140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184" y="1713190"/>
            <a:ext cx="24765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0292" name="Picture 4" descr="https://encrypted-tbn3.gstatic.com/images?q=tbn:ANd9GcTz0Zx4XQOYkoWS2l1ABlnQXiBVZU8S3kG9qO786hzue7X49gB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901" y="4027535"/>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40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570315"/>
            <a:ext cx="229552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029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659" y="3846196"/>
            <a:ext cx="17335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572145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19598B1-4036-4F8E-94A9-CEAA94FA26CB}" type="slidenum">
              <a:rPr lang="ar-SA"/>
              <a:pPr>
                <a:defRPr/>
              </a:pPr>
              <a:t>50</a:t>
            </a:fld>
            <a:endParaRPr lang="en-US"/>
          </a:p>
        </p:txBody>
      </p:sp>
      <p:sp>
        <p:nvSpPr>
          <p:cNvPr id="50180" name="Rectangle 2"/>
          <p:cNvSpPr>
            <a:spLocks noGrp="1" noChangeArrowheads="1"/>
          </p:cNvSpPr>
          <p:nvPr>
            <p:ph type="title"/>
          </p:nvPr>
        </p:nvSpPr>
        <p:spPr>
          <a:xfrm>
            <a:off x="161925" y="-99392"/>
            <a:ext cx="8820150" cy="1268412"/>
          </a:xfrm>
        </p:spPr>
        <p:txBody>
          <a:bodyPr/>
          <a:lstStyle/>
          <a:p>
            <a:pPr rtl="1" eaLnBrk="1" hangingPunct="1"/>
            <a:r>
              <a:rPr lang="he-IL" dirty="0" smtClean="0">
                <a:solidFill>
                  <a:schemeClr val="tx2">
                    <a:lumMod val="60000"/>
                    <a:lumOff val="40000"/>
                  </a:schemeClr>
                </a:solidFill>
                <a:latin typeface="Tahoma" pitchFamily="34" charset="0"/>
              </a:rPr>
              <a:t>סיבוכיות הזמן של </a:t>
            </a:r>
            <a:r>
              <a:rPr lang="en-US" dirty="0" smtClean="0">
                <a:solidFill>
                  <a:schemeClr val="tx2">
                    <a:lumMod val="60000"/>
                    <a:lumOff val="40000"/>
                  </a:schemeClr>
                </a:solidFill>
                <a:cs typeface="Arial" charset="0"/>
              </a:rPr>
              <a:t>Merge Sort</a:t>
            </a:r>
          </a:p>
        </p:txBody>
      </p:sp>
      <p:sp>
        <p:nvSpPr>
          <p:cNvPr id="50181" name="Text Box 3"/>
          <p:cNvSpPr txBox="1">
            <a:spLocks noChangeArrowheads="1"/>
          </p:cNvSpPr>
          <p:nvPr/>
        </p:nvSpPr>
        <p:spPr bwMode="auto">
          <a:xfrm>
            <a:off x="900113" y="1052736"/>
            <a:ext cx="7629525" cy="4561249"/>
          </a:xfrm>
          <a:prstGeom prst="rect">
            <a:avLst/>
          </a:prstGeom>
          <a:noFill/>
          <a:ln w="9525">
            <a:noFill/>
            <a:miter lim="800000"/>
            <a:headEnd/>
            <a:tailEnd/>
          </a:ln>
          <a:effectLst/>
        </p:spPr>
        <p:txBody>
          <a:bodyPr>
            <a:spAutoFit/>
          </a:bodyPr>
          <a:lstStyle/>
          <a:p>
            <a:pPr marL="292100" indent="-292100" algn="r" rtl="1">
              <a:spcBef>
                <a:spcPct val="70000"/>
              </a:spcBef>
              <a:buFont typeface="Arial" charset="0"/>
              <a:buChar char="•"/>
            </a:pPr>
            <a:r>
              <a:rPr lang="he-IL" sz="2400" dirty="0" smtClean="0">
                <a:latin typeface="Times New Roman" pitchFamily="18" charset="0"/>
              </a:rPr>
              <a:t>בכל </a:t>
            </a:r>
            <a:r>
              <a:rPr lang="he-IL" sz="2400" dirty="0">
                <a:latin typeface="Times New Roman" pitchFamily="18" charset="0"/>
              </a:rPr>
              <a:t>פעם שנכנסים לתוך קריאה רקורסיבית, אורך המערך קטן פי 2. לכן, העומק המקסימאלי של הרקורסיה הוא </a:t>
            </a:r>
            <a:r>
              <a:rPr lang="el-GR" sz="2400" dirty="0"/>
              <a:t>Θ</a:t>
            </a:r>
            <a:r>
              <a:rPr lang="en-US" sz="2400" dirty="0"/>
              <a:t>(log(n</a:t>
            </a:r>
            <a:r>
              <a:rPr lang="en-US" sz="2400" dirty="0" smtClean="0"/>
              <a:t>))</a:t>
            </a:r>
            <a:r>
              <a:rPr lang="en-US" sz="2400" dirty="0" smtClean="0">
                <a:latin typeface="Times New Roman" pitchFamily="18" charset="0"/>
              </a:rPr>
              <a:t> </a:t>
            </a:r>
            <a:r>
              <a:rPr lang="he-IL" sz="2400" dirty="0" smtClean="0">
                <a:latin typeface="Times New Roman" pitchFamily="18" charset="0"/>
              </a:rPr>
              <a:t>, כפי שראינו בדוגמה הקודמת.</a:t>
            </a:r>
          </a:p>
          <a:p>
            <a:pPr marL="292100" indent="-292100">
              <a:spcBef>
                <a:spcPct val="70000"/>
              </a:spcBef>
              <a:buFont typeface="Arial" charset="0"/>
              <a:buChar char="•"/>
            </a:pPr>
            <a:r>
              <a:rPr lang="he-IL" sz="2400" dirty="0" smtClean="0">
                <a:latin typeface="Times New Roman" pitchFamily="18" charset="0"/>
              </a:rPr>
              <a:t>לניתוח זמן הריצה נסמן כמה זמן לוקח כל צומת (ללא הקריאה הרקורסיבית) </a:t>
            </a:r>
            <a:r>
              <a:rPr lang="he-IL" sz="2400" dirty="0" err="1" smtClean="0">
                <a:latin typeface="Times New Roman" pitchFamily="18" charset="0"/>
              </a:rPr>
              <a:t>ונסכום</a:t>
            </a:r>
            <a:r>
              <a:rPr lang="he-IL" sz="2400" dirty="0" smtClean="0">
                <a:latin typeface="Times New Roman" pitchFamily="18" charset="0"/>
              </a:rPr>
              <a:t>. בכל ריצה אנחנו מבצעים  </a:t>
            </a:r>
            <a:r>
              <a:rPr lang="en-US" sz="2400" dirty="0" smtClean="0">
                <a:latin typeface="Times New Roman" pitchFamily="18" charset="0"/>
              </a:rPr>
              <a:t>merge</a:t>
            </a:r>
            <a:r>
              <a:rPr lang="he-IL" sz="2400" dirty="0" smtClean="0">
                <a:latin typeface="Times New Roman" pitchFamily="18" charset="0"/>
              </a:rPr>
              <a:t> והעתקה של מערך בגודל הקלט שקיבלנו, לכן עבור צומת עם קלט </a:t>
            </a:r>
            <a:r>
              <a:rPr lang="en-US" sz="2400" dirty="0" smtClean="0">
                <a:latin typeface="Times New Roman" pitchFamily="18" charset="0"/>
              </a:rPr>
              <a:t>m</a:t>
            </a:r>
            <a:r>
              <a:rPr lang="he-IL" sz="2400" dirty="0" smtClean="0">
                <a:latin typeface="Times New Roman" pitchFamily="18" charset="0"/>
              </a:rPr>
              <a:t> מתבצעות </a:t>
            </a:r>
            <a:r>
              <a:rPr lang="en-US" sz="2400" dirty="0" smtClean="0">
                <a:latin typeface="Times New Roman" pitchFamily="18" charset="0"/>
              </a:rPr>
              <a:t/>
            </a:r>
            <a:br>
              <a:rPr lang="en-US" sz="2400" dirty="0" smtClean="0">
                <a:latin typeface="Times New Roman" pitchFamily="18" charset="0"/>
              </a:rPr>
            </a:br>
            <a:r>
              <a:rPr lang="he-IL" sz="2400" dirty="0" smtClean="0">
                <a:latin typeface="Times New Roman" pitchFamily="18" charset="0"/>
              </a:rPr>
              <a:t>         פעולות.</a:t>
            </a:r>
          </a:p>
          <a:p>
            <a:pPr marL="292100" indent="-292100">
              <a:spcBef>
                <a:spcPct val="70000"/>
              </a:spcBef>
              <a:buFont typeface="Arial" charset="0"/>
              <a:buChar char="•"/>
            </a:pPr>
            <a:endParaRPr lang="he-IL" sz="2400" dirty="0">
              <a:latin typeface="Times New Roman" pitchFamily="18" charset="0"/>
            </a:endParaRPr>
          </a:p>
          <a:p>
            <a:pPr algn="r" rtl="1">
              <a:spcBef>
                <a:spcPct val="70000"/>
              </a:spcBef>
            </a:pPr>
            <a:endParaRPr lang="he-IL" sz="2400" dirty="0">
              <a:latin typeface="Times New Roman" pitchFamily="18" charset="0"/>
            </a:endParaRPr>
          </a:p>
        </p:txBody>
      </p:sp>
      <p:sp>
        <p:nvSpPr>
          <p:cNvPr id="8"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2859930660"/>
              </p:ext>
            </p:extLst>
          </p:nvPr>
        </p:nvGraphicFramePr>
        <p:xfrm>
          <a:off x="7552774" y="3856325"/>
          <a:ext cx="650106" cy="508779"/>
        </p:xfrm>
        <a:graphic>
          <a:graphicData uri="http://schemas.openxmlformats.org/presentationml/2006/ole">
            <mc:AlternateContent xmlns:mc="http://schemas.openxmlformats.org/markup-compatibility/2006">
              <mc:Choice xmlns:v="urn:schemas-microsoft-com:vml" Requires="v">
                <p:oleObj spid="_x0000_s13371" name="Equation" r:id="rId4" imgW="291960" imgH="228600" progId="Equation.DSMT4">
                  <p:embed/>
                </p:oleObj>
              </mc:Choice>
              <mc:Fallback>
                <p:oleObj name="Equation" r:id="rId4" imgW="291960" imgH="228600" progId="Equation.DSMT4">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2774" y="3856325"/>
                        <a:ext cx="650106" cy="508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062476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51520" y="106288"/>
            <a:ext cx="8640960" cy="2191939"/>
          </a:xfrm>
        </p:spPr>
        <p:txBody>
          <a:bodyPr>
            <a:normAutofit/>
          </a:bodyPr>
          <a:lstStyle/>
          <a:p>
            <a:pPr>
              <a:spcBef>
                <a:spcPct val="70000"/>
              </a:spcBef>
            </a:pPr>
            <a:r>
              <a:rPr lang="he-IL" sz="2800" dirty="0" smtClean="0">
                <a:latin typeface="Times New Roman" pitchFamily="18" charset="0"/>
              </a:rPr>
              <a:t>מה סכום הצמתים בעץ</a:t>
            </a:r>
            <a:r>
              <a:rPr lang="he-IL" sz="2800" dirty="0">
                <a:latin typeface="Times New Roman" pitchFamily="18" charset="0"/>
              </a:rPr>
              <a:t>?</a:t>
            </a:r>
            <a:r>
              <a:rPr lang="en-US" sz="2800" dirty="0">
                <a:latin typeface="Times New Roman" pitchFamily="18" charset="0"/>
              </a:rPr>
              <a:t/>
            </a:r>
            <a:br>
              <a:rPr lang="en-US" sz="2800" dirty="0">
                <a:latin typeface="Times New Roman" pitchFamily="18" charset="0"/>
              </a:rPr>
            </a:br>
            <a:r>
              <a:rPr lang="he-IL" sz="2800" dirty="0">
                <a:latin typeface="Times New Roman" pitchFamily="18" charset="0"/>
              </a:rPr>
              <a:t>אפשר לראות שבכל קומה של העץ, מספר הצמתים מוכפל. כלומר בקומה ה-</a:t>
            </a:r>
            <a:r>
              <a:rPr lang="en-US" sz="2800" dirty="0">
                <a:latin typeface="Times New Roman" pitchFamily="18" charset="0"/>
              </a:rPr>
              <a:t>k</a:t>
            </a:r>
            <a:r>
              <a:rPr lang="he-IL" sz="2800" dirty="0">
                <a:latin typeface="Times New Roman" pitchFamily="18" charset="0"/>
              </a:rPr>
              <a:t> יש לנו        </a:t>
            </a:r>
            <a:r>
              <a:rPr lang="he-IL" sz="2800" dirty="0" smtClean="0">
                <a:latin typeface="Times New Roman" pitchFamily="18" charset="0"/>
              </a:rPr>
              <a:t>צמתים, כאשר כל צומת לוקח</a:t>
            </a:r>
            <a:r>
              <a:rPr lang="en-US" sz="2800" dirty="0" smtClean="0">
                <a:latin typeface="Times New Roman" pitchFamily="18" charset="0"/>
              </a:rPr>
              <a:t/>
            </a:r>
            <a:br>
              <a:rPr lang="en-US" sz="2800" dirty="0" smtClean="0">
                <a:latin typeface="Times New Roman" pitchFamily="18" charset="0"/>
              </a:rPr>
            </a:br>
            <a:r>
              <a:rPr lang="he-IL" sz="2800" dirty="0" smtClean="0">
                <a:latin typeface="Times New Roman" pitchFamily="18" charset="0"/>
              </a:rPr>
              <a:t>          זמן. לכן כל קומה לוקחת         זמן.</a:t>
            </a:r>
            <a:endParaRPr lang="en-US" sz="2800" dirty="0" smtClean="0">
              <a:latin typeface="Times New Roman" pitchFamily="18" charset="0"/>
            </a:endParaRPr>
          </a:p>
        </p:txBody>
      </p:sp>
      <p:sp>
        <p:nvSpPr>
          <p:cNvPr id="5" name="Footer Placeholder 4"/>
          <p:cNvSpPr>
            <a:spLocks noGrp="1"/>
          </p:cNvSpPr>
          <p:nvPr>
            <p:ph type="ftr" sz="quarter" idx="11"/>
          </p:nvPr>
        </p:nvSpPr>
        <p:spPr>
          <a:xfrm>
            <a:off x="3124200" y="6356350"/>
            <a:ext cx="2895600" cy="365125"/>
          </a:xfrm>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87ECEBCB-9354-422A-B090-F0B7B2B34EC4}" type="slidenum">
              <a:rPr lang="he-IL" smtClean="0">
                <a:solidFill>
                  <a:prstClr val="black">
                    <a:tint val="75000"/>
                  </a:prstClr>
                </a:solidFill>
              </a:rPr>
              <a:pPr>
                <a:defRPr/>
              </a:pPr>
              <a:t>51</a:t>
            </a:fld>
            <a:endParaRPr lang="en-US">
              <a:solidFill>
                <a:prstClr val="black">
                  <a:tint val="75000"/>
                </a:prstClr>
              </a:solidFill>
            </a:endParaRPr>
          </a:p>
        </p:txBody>
      </p:sp>
      <p:grpSp>
        <p:nvGrpSpPr>
          <p:cNvPr id="7" name="Group 6"/>
          <p:cNvGrpSpPr/>
          <p:nvPr/>
        </p:nvGrpSpPr>
        <p:grpSpPr>
          <a:xfrm>
            <a:off x="1547664" y="1975928"/>
            <a:ext cx="6048672" cy="4261384"/>
            <a:chOff x="467544" y="980728"/>
            <a:chExt cx="7941048" cy="5594592"/>
          </a:xfrm>
        </p:grpSpPr>
        <p:grpSp>
          <p:nvGrpSpPr>
            <p:cNvPr id="8" name="Group 7"/>
            <p:cNvGrpSpPr/>
            <p:nvPr/>
          </p:nvGrpSpPr>
          <p:grpSpPr>
            <a:xfrm>
              <a:off x="467544" y="5636260"/>
              <a:ext cx="795908" cy="889084"/>
              <a:chOff x="3923928" y="5636260"/>
              <a:chExt cx="795908" cy="889084"/>
            </a:xfrm>
          </p:grpSpPr>
          <p:sp>
            <p:nvSpPr>
              <p:cNvPr id="56" name="Oval 55"/>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7" name="Object 56"/>
              <p:cNvGraphicFramePr>
                <a:graphicFrameLocks noChangeAspect="1"/>
              </p:cNvGraphicFramePr>
              <p:nvPr>
                <p:extLst>
                  <p:ext uri="{D42A27DB-BD31-4B8C-83A1-F6EECF244321}">
                    <p14:modId xmlns:p14="http://schemas.microsoft.com/office/powerpoint/2010/main" val="268499699"/>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141329" name="Equation" r:id="rId3" imgW="215640" imgH="393480" progId="Equation.DSMT4">
                      <p:embed/>
                    </p:oleObj>
                  </mc:Choice>
                  <mc:Fallback>
                    <p:oleObj name="Equation" r:id="rId3" imgW="215640" imgH="393480" progId="Equation.DSMT4">
                      <p:embed/>
                      <p:pic>
                        <p:nvPicPr>
                          <p:cNvPr id="0" name="Picture 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Oval 8"/>
            <p:cNvSpPr/>
            <p:nvPr/>
          </p:nvSpPr>
          <p:spPr>
            <a:xfrm>
              <a:off x="3851920" y="98072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10" name="Oval 9"/>
            <p:cNvSpPr/>
            <p:nvPr/>
          </p:nvSpPr>
          <p:spPr>
            <a:xfrm>
              <a:off x="2339752" y="2204864"/>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11" name="Oval 10"/>
            <p:cNvSpPr/>
            <p:nvPr/>
          </p:nvSpPr>
          <p:spPr>
            <a:xfrm>
              <a:off x="1403648" y="345528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161142753"/>
                </p:ext>
              </p:extLst>
            </p:nvPr>
          </p:nvGraphicFramePr>
          <p:xfrm>
            <a:off x="4004444" y="1210523"/>
            <a:ext cx="567556" cy="418277"/>
          </p:xfrm>
          <a:graphic>
            <a:graphicData uri="http://schemas.openxmlformats.org/presentationml/2006/ole">
              <mc:AlternateContent xmlns:mc="http://schemas.openxmlformats.org/markup-compatibility/2006">
                <mc:Choice xmlns:v="urn:schemas-microsoft-com:vml" Requires="v">
                  <p:oleObj spid="_x0000_s141330" name="Equation" r:id="rId5" imgW="126720" imgH="139680" progId="Equation.DSMT4">
                    <p:embed/>
                  </p:oleObj>
                </mc:Choice>
                <mc:Fallback>
                  <p:oleObj name="Equation" r:id="rId5" imgW="126720" imgH="139680" progId="Equation.DSMT4">
                    <p:embed/>
                    <p:pic>
                      <p:nvPicPr>
                        <p:cNvPr id="0" name="Picture 2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4444" y="1210523"/>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Arrow Connector 12"/>
            <p:cNvCxnSpPr>
              <a:stCxn id="9" idx="3"/>
              <a:endCxn id="10" idx="0"/>
            </p:cNvCxnSpPr>
            <p:nvPr/>
          </p:nvCxnSpPr>
          <p:spPr>
            <a:xfrm flipH="1">
              <a:off x="2735796" y="1656817"/>
              <a:ext cx="1232123"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a:endCxn id="11" idx="0"/>
            </p:cNvCxnSpPr>
            <p:nvPr/>
          </p:nvCxnSpPr>
          <p:spPr>
            <a:xfrm flipH="1">
              <a:off x="1799692" y="2880953"/>
              <a:ext cx="656059" cy="57433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p:cNvCxnSpPr>
            <p:nvPr/>
          </p:nvCxnSpPr>
          <p:spPr>
            <a:xfrm flipH="1">
              <a:off x="1187624" y="413137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6" idx="0"/>
            </p:cNvCxnSpPr>
            <p:nvPr/>
          </p:nvCxnSpPr>
          <p:spPr>
            <a:xfrm flipH="1">
              <a:off x="863588" y="5301208"/>
              <a:ext cx="18002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23928" y="5724546"/>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18" name="Oval 17"/>
            <p:cNvSpPr/>
            <p:nvPr/>
          </p:nvSpPr>
          <p:spPr>
            <a:xfrm>
              <a:off x="5508104" y="2204864"/>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19" name="Straight Arrow Connector 18"/>
            <p:cNvCxnSpPr>
              <a:stCxn id="9" idx="5"/>
              <a:endCxn id="18" idx="0"/>
            </p:cNvCxnSpPr>
            <p:nvPr/>
          </p:nvCxnSpPr>
          <p:spPr>
            <a:xfrm>
              <a:off x="4528009" y="1656817"/>
              <a:ext cx="1376139"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275856" y="34248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21" name="Straight Arrow Connector 20"/>
            <p:cNvCxnSpPr>
              <a:stCxn id="10" idx="5"/>
              <a:endCxn id="20" idx="0"/>
            </p:cNvCxnSpPr>
            <p:nvPr/>
          </p:nvCxnSpPr>
          <p:spPr>
            <a:xfrm>
              <a:off x="3015841" y="2880953"/>
              <a:ext cx="656059" cy="54385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444208" y="342900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23" name="Straight Arrow Connector 22"/>
            <p:cNvCxnSpPr>
              <a:stCxn id="18" idx="5"/>
              <a:endCxn id="22" idx="0"/>
            </p:cNvCxnSpPr>
            <p:nvPr/>
          </p:nvCxnSpPr>
          <p:spPr>
            <a:xfrm>
              <a:off x="6184193" y="2880953"/>
              <a:ext cx="656059"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noChangeAspect="1"/>
            </p:cNvGraphicFramePr>
            <p:nvPr>
              <p:extLst>
                <p:ext uri="{D42A27DB-BD31-4B8C-83A1-F6EECF244321}">
                  <p14:modId xmlns:p14="http://schemas.microsoft.com/office/powerpoint/2010/main" val="2256626306"/>
                </p:ext>
              </p:extLst>
            </p:nvPr>
          </p:nvGraphicFramePr>
          <p:xfrm>
            <a:off x="3458473" y="3371523"/>
            <a:ext cx="511175" cy="884237"/>
          </p:xfrm>
          <a:graphic>
            <a:graphicData uri="http://schemas.openxmlformats.org/presentationml/2006/ole">
              <mc:AlternateContent xmlns:mc="http://schemas.openxmlformats.org/markup-compatibility/2006">
                <mc:Choice xmlns:v="urn:schemas-microsoft-com:vml" Requires="v">
                  <p:oleObj spid="_x0000_s141331" name="Equation" r:id="rId7" imgW="152280" imgH="393480" progId="Equation.DSMT4">
                    <p:embed/>
                  </p:oleObj>
                </mc:Choice>
                <mc:Fallback>
                  <p:oleObj name="Equation" r:id="rId7" imgW="152280" imgH="393480" progId="Equation.DSMT4">
                    <p:embed/>
                    <p:pic>
                      <p:nvPicPr>
                        <p:cNvPr id="0" name="Picture 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8473" y="337152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Oval 24"/>
            <p:cNvSpPr/>
            <p:nvPr/>
          </p:nvSpPr>
          <p:spPr>
            <a:xfrm>
              <a:off x="4644008" y="342900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26" name="Straight Arrow Connector 25"/>
            <p:cNvCxnSpPr>
              <a:stCxn id="18" idx="3"/>
              <a:endCxn id="25" idx="0"/>
            </p:cNvCxnSpPr>
            <p:nvPr/>
          </p:nvCxnSpPr>
          <p:spPr>
            <a:xfrm flipH="1">
              <a:off x="5040052" y="2880953"/>
              <a:ext cx="584051"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5"/>
            </p:cNvCxnSpPr>
            <p:nvPr/>
          </p:nvCxnSpPr>
          <p:spPr>
            <a:xfrm>
              <a:off x="2079736" y="413137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3"/>
            </p:cNvCxnSpPr>
            <p:nvPr/>
          </p:nvCxnSpPr>
          <p:spPr>
            <a:xfrm flipH="1">
              <a:off x="3063461" y="410089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5"/>
            </p:cNvCxnSpPr>
            <p:nvPr/>
          </p:nvCxnSpPr>
          <p:spPr>
            <a:xfrm>
              <a:off x="3951944" y="410089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p:cNvCxnSpPr>
            <p:nvPr/>
          </p:nvCxnSpPr>
          <p:spPr>
            <a:xfrm flipH="1">
              <a:off x="4420359"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5"/>
            </p:cNvCxnSpPr>
            <p:nvPr/>
          </p:nvCxnSpPr>
          <p:spPr>
            <a:xfrm>
              <a:off x="5320097"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5"/>
            </p:cNvCxnSpPr>
            <p:nvPr/>
          </p:nvCxnSpPr>
          <p:spPr>
            <a:xfrm>
              <a:off x="7120296"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p:cNvCxnSpPr>
            <p:nvPr/>
          </p:nvCxnSpPr>
          <p:spPr>
            <a:xfrm flipH="1">
              <a:off x="6184193" y="4105089"/>
              <a:ext cx="324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Object 33"/>
            <p:cNvGraphicFramePr>
              <a:graphicFrameLocks noChangeAspect="1"/>
            </p:cNvGraphicFramePr>
            <p:nvPr>
              <p:extLst>
                <p:ext uri="{D42A27DB-BD31-4B8C-83A1-F6EECF244321}">
                  <p14:modId xmlns:p14="http://schemas.microsoft.com/office/powerpoint/2010/main" val="1727472132"/>
                </p:ext>
              </p:extLst>
            </p:nvPr>
          </p:nvGraphicFramePr>
          <p:xfrm>
            <a:off x="2502937" y="2132856"/>
            <a:ext cx="511175" cy="884238"/>
          </p:xfrm>
          <a:graphic>
            <a:graphicData uri="http://schemas.openxmlformats.org/presentationml/2006/ole">
              <mc:AlternateContent xmlns:mc="http://schemas.openxmlformats.org/markup-compatibility/2006">
                <mc:Choice xmlns:v="urn:schemas-microsoft-com:vml" Requires="v">
                  <p:oleObj spid="_x0000_s141332" name="Equation" r:id="rId9" imgW="152280" imgH="393480" progId="Equation.DSMT4">
                    <p:embed/>
                  </p:oleObj>
                </mc:Choice>
                <mc:Fallback>
                  <p:oleObj name="Equation" r:id="rId9" imgW="152280" imgH="393480" progId="Equation.DSMT4">
                    <p:embed/>
                    <p:pic>
                      <p:nvPicPr>
                        <p:cNvPr id="0" name="Picture 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2937" y="2132856"/>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771087993"/>
                </p:ext>
              </p:extLst>
            </p:nvPr>
          </p:nvGraphicFramePr>
          <p:xfrm>
            <a:off x="5671289" y="2112714"/>
            <a:ext cx="511175" cy="884238"/>
          </p:xfrm>
          <a:graphic>
            <a:graphicData uri="http://schemas.openxmlformats.org/presentationml/2006/ole">
              <mc:AlternateContent xmlns:mc="http://schemas.openxmlformats.org/markup-compatibility/2006">
                <mc:Choice xmlns:v="urn:schemas-microsoft-com:vml" Requires="v">
                  <p:oleObj spid="_x0000_s141333" name="Equation" r:id="rId11" imgW="152280" imgH="393480" progId="Equation.DSMT4">
                    <p:embed/>
                  </p:oleObj>
                </mc:Choice>
                <mc:Fallback>
                  <p:oleObj name="Equation" r:id="rId11" imgW="152280" imgH="393480" progId="Equation.DSMT4">
                    <p:embed/>
                    <p:pic>
                      <p:nvPicPr>
                        <p:cNvPr id="0" name="Picture 2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1289" y="2112714"/>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4046042513"/>
                </p:ext>
              </p:extLst>
            </p:nvPr>
          </p:nvGraphicFramePr>
          <p:xfrm>
            <a:off x="1566833" y="3383280"/>
            <a:ext cx="511175" cy="884238"/>
          </p:xfrm>
          <a:graphic>
            <a:graphicData uri="http://schemas.openxmlformats.org/presentationml/2006/ole">
              <mc:AlternateContent xmlns:mc="http://schemas.openxmlformats.org/markup-compatibility/2006">
                <mc:Choice xmlns:v="urn:schemas-microsoft-com:vml" Requires="v">
                  <p:oleObj spid="_x0000_s141334" name="Equation" r:id="rId12" imgW="152280" imgH="393480" progId="Equation.DSMT4">
                    <p:embed/>
                  </p:oleObj>
                </mc:Choice>
                <mc:Fallback>
                  <p:oleObj name="Equation" r:id="rId12" imgW="152280" imgH="393480" progId="Equation.DSMT4">
                    <p:embed/>
                    <p:pic>
                      <p:nvPicPr>
                        <p:cNvPr id="0" name="Picture 2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6833" y="3383280"/>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1891061502"/>
                </p:ext>
              </p:extLst>
            </p:nvPr>
          </p:nvGraphicFramePr>
          <p:xfrm>
            <a:off x="4852913" y="3356992"/>
            <a:ext cx="511175" cy="884238"/>
          </p:xfrm>
          <a:graphic>
            <a:graphicData uri="http://schemas.openxmlformats.org/presentationml/2006/ole">
              <mc:AlternateContent xmlns:mc="http://schemas.openxmlformats.org/markup-compatibility/2006">
                <mc:Choice xmlns:v="urn:schemas-microsoft-com:vml" Requires="v">
                  <p:oleObj spid="_x0000_s141335" name="Equation" r:id="rId13" imgW="152280" imgH="393480" progId="Equation.DSMT4">
                    <p:embed/>
                  </p:oleObj>
                </mc:Choice>
                <mc:Fallback>
                  <p:oleObj name="Equation" r:id="rId13" imgW="152280" imgH="393480" progId="Equation.DSMT4">
                    <p:embed/>
                    <p:pic>
                      <p:nvPicPr>
                        <p:cNvPr id="0" name="Picture 2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2913" y="3356992"/>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2182660221"/>
                </p:ext>
              </p:extLst>
            </p:nvPr>
          </p:nvGraphicFramePr>
          <p:xfrm>
            <a:off x="6622633" y="3356992"/>
            <a:ext cx="511175" cy="884237"/>
          </p:xfrm>
          <a:graphic>
            <a:graphicData uri="http://schemas.openxmlformats.org/presentationml/2006/ole">
              <mc:AlternateContent xmlns:mc="http://schemas.openxmlformats.org/markup-compatibility/2006">
                <mc:Choice xmlns:v="urn:schemas-microsoft-com:vml" Requires="v">
                  <p:oleObj spid="_x0000_s141336" name="Equation" r:id="rId14" imgW="152280" imgH="393480" progId="Equation.DSMT4">
                    <p:embed/>
                  </p:oleObj>
                </mc:Choice>
                <mc:Fallback>
                  <p:oleObj name="Equation" r:id="rId14" imgW="152280" imgH="393480" progId="Equation.DSMT4">
                    <p:embed/>
                    <p:pic>
                      <p:nvPicPr>
                        <p:cNvPr id="0" name="Picture 2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2633" y="3356992"/>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 name="Group 38"/>
            <p:cNvGrpSpPr/>
            <p:nvPr/>
          </p:nvGrpSpPr>
          <p:grpSpPr>
            <a:xfrm>
              <a:off x="1403648" y="5636260"/>
              <a:ext cx="795908" cy="889084"/>
              <a:chOff x="3923928" y="5636260"/>
              <a:chExt cx="795908" cy="889084"/>
            </a:xfrm>
          </p:grpSpPr>
          <p:sp>
            <p:nvSpPr>
              <p:cNvPr id="54" name="Oval 53"/>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2862214379"/>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141337" name="Equation" r:id="rId15" imgW="215640" imgH="393480" progId="Equation.DSMT4">
                      <p:embed/>
                    </p:oleObj>
                  </mc:Choice>
                  <mc:Fallback>
                    <p:oleObj name="Equation" r:id="rId15" imgW="215640" imgH="393480" progId="Equation.DSMT4">
                      <p:embed/>
                      <p:pic>
                        <p:nvPicPr>
                          <p:cNvPr id="0" name="Picture 2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Group 39"/>
            <p:cNvGrpSpPr/>
            <p:nvPr/>
          </p:nvGrpSpPr>
          <p:grpSpPr>
            <a:xfrm>
              <a:off x="7579035" y="5680757"/>
              <a:ext cx="829557" cy="889083"/>
              <a:chOff x="3982455" y="5655769"/>
              <a:chExt cx="829557" cy="889083"/>
            </a:xfrm>
          </p:grpSpPr>
          <p:sp>
            <p:nvSpPr>
              <p:cNvPr id="52" name="Oval 51"/>
              <p:cNvSpPr/>
              <p:nvPr/>
            </p:nvSpPr>
            <p:spPr>
              <a:xfrm>
                <a:off x="3982455" y="5752764"/>
                <a:ext cx="792087"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3" name="Object 52"/>
              <p:cNvGraphicFramePr>
                <a:graphicFrameLocks noChangeAspect="1"/>
              </p:cNvGraphicFramePr>
              <p:nvPr>
                <p:extLst>
                  <p:ext uri="{D42A27DB-BD31-4B8C-83A1-F6EECF244321}">
                    <p14:modId xmlns:p14="http://schemas.microsoft.com/office/powerpoint/2010/main" val="3290431580"/>
                  </p:ext>
                </p:extLst>
              </p:nvPr>
            </p:nvGraphicFramePr>
            <p:xfrm>
              <a:off x="4088113" y="5655769"/>
              <a:ext cx="723899" cy="884238"/>
            </p:xfrm>
            <a:graphic>
              <a:graphicData uri="http://schemas.openxmlformats.org/presentationml/2006/ole">
                <mc:AlternateContent xmlns:mc="http://schemas.openxmlformats.org/markup-compatibility/2006">
                  <mc:Choice xmlns:v="urn:schemas-microsoft-com:vml" Requires="v">
                    <p:oleObj spid="_x0000_s141338" name="Equation" r:id="rId16" imgW="215640" imgH="393480" progId="Equation.DSMT4">
                      <p:embed/>
                    </p:oleObj>
                  </mc:Choice>
                  <mc:Fallback>
                    <p:oleObj name="Equation" r:id="rId16" imgW="215640" imgH="393480" progId="Equation.DSMT4">
                      <p:embed/>
                      <p:pic>
                        <p:nvPicPr>
                          <p:cNvPr id="0" name="Picture 2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113" y="5655769"/>
                            <a:ext cx="723899"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 name="Group 40"/>
            <p:cNvGrpSpPr/>
            <p:nvPr/>
          </p:nvGrpSpPr>
          <p:grpSpPr>
            <a:xfrm>
              <a:off x="6588224" y="5686236"/>
              <a:ext cx="795908" cy="889084"/>
              <a:chOff x="3923928" y="5636260"/>
              <a:chExt cx="795908" cy="889084"/>
            </a:xfrm>
          </p:grpSpPr>
          <p:sp>
            <p:nvSpPr>
              <p:cNvPr id="50" name="Oval 49"/>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1" name="Object 50"/>
              <p:cNvGraphicFramePr>
                <a:graphicFrameLocks noChangeAspect="1"/>
              </p:cNvGraphicFramePr>
              <p:nvPr>
                <p:extLst>
                  <p:ext uri="{D42A27DB-BD31-4B8C-83A1-F6EECF244321}">
                    <p14:modId xmlns:p14="http://schemas.microsoft.com/office/powerpoint/2010/main" val="2805684194"/>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141339" name="Equation" r:id="rId17" imgW="215640" imgH="393480" progId="Equation.DSMT4">
                      <p:embed/>
                    </p:oleObj>
                  </mc:Choice>
                  <mc:Fallback>
                    <p:oleObj name="Equation" r:id="rId17" imgW="215640" imgH="393480" progId="Equation.DSMT4">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42" name="Straight Arrow Connector 41"/>
            <p:cNvCxnSpPr/>
            <p:nvPr/>
          </p:nvCxnSpPr>
          <p:spPr>
            <a:xfrm flipH="1">
              <a:off x="6948264" y="5357976"/>
              <a:ext cx="18002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744248" y="5301208"/>
              <a:ext cx="72000" cy="45148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812376" y="5367736"/>
              <a:ext cx="144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7990640">
              <a:off x="792485" y="4700678"/>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46" name="TextBox 45"/>
            <p:cNvSpPr txBox="1"/>
            <p:nvPr/>
          </p:nvSpPr>
          <p:spPr>
            <a:xfrm rot="5400000">
              <a:off x="4144308" y="4665378"/>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47" name="TextBox 46"/>
            <p:cNvSpPr txBox="1"/>
            <p:nvPr/>
          </p:nvSpPr>
          <p:spPr>
            <a:xfrm rot="4141166">
              <a:off x="7508235" y="4712572"/>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48" name="TextBox 47"/>
            <p:cNvSpPr txBox="1"/>
            <p:nvPr/>
          </p:nvSpPr>
          <p:spPr>
            <a:xfrm rot="4730723">
              <a:off x="1534637" y="4648486"/>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sp>
          <p:nvSpPr>
            <p:cNvPr id="49" name="TextBox 48"/>
            <p:cNvSpPr txBox="1"/>
            <p:nvPr/>
          </p:nvSpPr>
          <p:spPr>
            <a:xfrm rot="17990640">
              <a:off x="6839347" y="4833645"/>
              <a:ext cx="576064" cy="551576"/>
            </a:xfrm>
            <a:prstGeom prst="rect">
              <a:avLst/>
            </a:prstGeom>
            <a:noFill/>
          </p:spPr>
          <p:txBody>
            <a:bodyPr wrap="square" rtlCol="1">
              <a:spAutoFit/>
            </a:bodyPr>
            <a:lstStyle/>
            <a:p>
              <a:r>
                <a:rPr lang="en-US" sz="2200" b="1" dirty="0" smtClean="0">
                  <a:solidFill>
                    <a:schemeClr val="accent1">
                      <a:lumMod val="75000"/>
                    </a:schemeClr>
                  </a:solidFill>
                </a:rPr>
                <a:t>...</a:t>
              </a:r>
              <a:endParaRPr lang="he-IL" sz="2200" b="1" dirty="0">
                <a:solidFill>
                  <a:schemeClr val="accent1">
                    <a:lumMod val="75000"/>
                  </a:schemeClr>
                </a:solidFill>
              </a:endParaRPr>
            </a:p>
          </p:txBody>
        </p:sp>
      </p:grpSp>
      <p:graphicFrame>
        <p:nvGraphicFramePr>
          <p:cNvPr id="58" name="Object 57"/>
          <p:cNvGraphicFramePr>
            <a:graphicFrameLocks noChangeAspect="1"/>
          </p:cNvGraphicFramePr>
          <p:nvPr>
            <p:extLst>
              <p:ext uri="{D42A27DB-BD31-4B8C-83A1-F6EECF244321}">
                <p14:modId xmlns:p14="http://schemas.microsoft.com/office/powerpoint/2010/main" val="4174983722"/>
              </p:ext>
            </p:extLst>
          </p:nvPr>
        </p:nvGraphicFramePr>
        <p:xfrm>
          <a:off x="4572000" y="980728"/>
          <a:ext cx="395288" cy="423863"/>
        </p:xfrm>
        <a:graphic>
          <a:graphicData uri="http://schemas.openxmlformats.org/presentationml/2006/ole">
            <mc:AlternateContent xmlns:mc="http://schemas.openxmlformats.org/markup-compatibility/2006">
              <mc:Choice xmlns:v="urn:schemas-microsoft-com:vml" Requires="v">
                <p:oleObj spid="_x0000_s141340" name="Equation" r:id="rId18" imgW="177646" imgH="190335" progId="Equation.DSMT4">
                  <p:embed/>
                </p:oleObj>
              </mc:Choice>
              <mc:Fallback>
                <p:oleObj name="Equation" r:id="rId18" imgW="177646" imgH="190335" progId="Equation.DSMT4">
                  <p:embed/>
                  <p:pic>
                    <p:nvPicPr>
                      <p:cNvPr id="0" name="Picture 2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0" y="980728"/>
                        <a:ext cx="395288"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820730023"/>
              </p:ext>
            </p:extLst>
          </p:nvPr>
        </p:nvGraphicFramePr>
        <p:xfrm>
          <a:off x="7609532" y="1258144"/>
          <a:ext cx="850900" cy="874712"/>
        </p:xfrm>
        <a:graphic>
          <a:graphicData uri="http://schemas.openxmlformats.org/presentationml/2006/ole">
            <mc:AlternateContent xmlns:mc="http://schemas.openxmlformats.org/markup-compatibility/2006">
              <mc:Choice xmlns:v="urn:schemas-microsoft-com:vml" Requires="v">
                <p:oleObj spid="_x0000_s141341" name="Equation" r:id="rId20" imgW="380880" imgH="393480" progId="Equation.DSMT4">
                  <p:embed/>
                </p:oleObj>
              </mc:Choice>
              <mc:Fallback>
                <p:oleObj name="Equation" r:id="rId20" imgW="380880" imgH="393480" progId="Equation.DSMT4">
                  <p:embed/>
                  <p:pic>
                    <p:nvPicPr>
                      <p:cNvPr id="0" name="Picture 2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09532" y="1258144"/>
                        <a:ext cx="850900"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1739136159"/>
              </p:ext>
            </p:extLst>
          </p:nvPr>
        </p:nvGraphicFramePr>
        <p:xfrm>
          <a:off x="3419872" y="1443256"/>
          <a:ext cx="566738" cy="508000"/>
        </p:xfrm>
        <a:graphic>
          <a:graphicData uri="http://schemas.openxmlformats.org/presentationml/2006/ole">
            <mc:AlternateContent xmlns:mc="http://schemas.openxmlformats.org/markup-compatibility/2006">
              <mc:Choice xmlns:v="urn:schemas-microsoft-com:vml" Requires="v">
                <p:oleObj spid="_x0000_s141342" name="Equation" r:id="rId22" imgW="253800" imgH="228600" progId="Equation.DSMT4">
                  <p:embed/>
                </p:oleObj>
              </mc:Choice>
              <mc:Fallback>
                <p:oleObj name="Equation" r:id="rId22" imgW="253800" imgH="228600" progId="Equation.DSMT4">
                  <p:embed/>
                  <p:pic>
                    <p:nvPicPr>
                      <p:cNvPr id="0" name="Picture 2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19872" y="1443256"/>
                        <a:ext cx="56673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65"/>
          <p:cNvGraphicFramePr>
            <a:graphicFrameLocks noChangeAspect="1"/>
          </p:cNvGraphicFramePr>
          <p:nvPr>
            <p:extLst>
              <p:ext uri="{D42A27DB-BD31-4B8C-83A1-F6EECF244321}">
                <p14:modId xmlns:p14="http://schemas.microsoft.com/office/powerpoint/2010/main" val="1903785858"/>
              </p:ext>
            </p:extLst>
          </p:nvPr>
        </p:nvGraphicFramePr>
        <p:xfrm>
          <a:off x="3316610" y="2043794"/>
          <a:ext cx="565150" cy="508000"/>
        </p:xfrm>
        <a:graphic>
          <a:graphicData uri="http://schemas.openxmlformats.org/presentationml/2006/ole">
            <mc:AlternateContent xmlns:mc="http://schemas.openxmlformats.org/markup-compatibility/2006">
              <mc:Choice xmlns:v="urn:schemas-microsoft-com:vml" Requires="v">
                <p:oleObj spid="_x0000_s141343" name="Equation" r:id="rId24" imgW="253800" imgH="228600" progId="Equation.DSMT4">
                  <p:embed/>
                </p:oleObj>
              </mc:Choice>
              <mc:Fallback>
                <p:oleObj name="Equation" r:id="rId24" imgW="253800" imgH="228600" progId="Equation.DSMT4">
                  <p:embed/>
                  <p:pic>
                    <p:nvPicPr>
                      <p:cNvPr id="0" name="Picture 2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16610" y="2043794"/>
                        <a:ext cx="5651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66"/>
          <p:cNvGraphicFramePr>
            <a:graphicFrameLocks noChangeAspect="1"/>
          </p:cNvGraphicFramePr>
          <p:nvPr>
            <p:extLst>
              <p:ext uri="{D42A27DB-BD31-4B8C-83A1-F6EECF244321}">
                <p14:modId xmlns:p14="http://schemas.microsoft.com/office/powerpoint/2010/main" val="2309698115"/>
              </p:ext>
            </p:extLst>
          </p:nvPr>
        </p:nvGraphicFramePr>
        <p:xfrm>
          <a:off x="2187650" y="2780964"/>
          <a:ext cx="584200" cy="722313"/>
        </p:xfrm>
        <a:graphic>
          <a:graphicData uri="http://schemas.openxmlformats.org/presentationml/2006/ole">
            <mc:AlternateContent xmlns:mc="http://schemas.openxmlformats.org/markup-compatibility/2006">
              <mc:Choice xmlns:v="urn:schemas-microsoft-com:vml" Requires="v">
                <p:oleObj spid="_x0000_s141344" name="Equation" r:id="rId26" imgW="317160" imgH="393480" progId="Equation.DSMT4">
                  <p:embed/>
                </p:oleObj>
              </mc:Choice>
              <mc:Fallback>
                <p:oleObj name="Equation" r:id="rId26" imgW="317160" imgH="393480" progId="Equation.DSMT4">
                  <p:embed/>
                  <p:pic>
                    <p:nvPicPr>
                      <p:cNvPr id="0" name="Picture 23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87650" y="2780964"/>
                        <a:ext cx="5842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1195153373"/>
              </p:ext>
            </p:extLst>
          </p:nvPr>
        </p:nvGraphicFramePr>
        <p:xfrm>
          <a:off x="6076032" y="2768016"/>
          <a:ext cx="584200" cy="722312"/>
        </p:xfrm>
        <a:graphic>
          <a:graphicData uri="http://schemas.openxmlformats.org/presentationml/2006/ole">
            <mc:AlternateContent xmlns:mc="http://schemas.openxmlformats.org/markup-compatibility/2006">
              <mc:Choice xmlns:v="urn:schemas-microsoft-com:vml" Requires="v">
                <p:oleObj spid="_x0000_s141345" name="Equation" r:id="rId28" imgW="317160" imgH="393480" progId="Equation.DSMT4">
                  <p:embed/>
                </p:oleObj>
              </mc:Choice>
              <mc:Fallback>
                <p:oleObj name="Equation" r:id="rId28" imgW="317160" imgH="393480" progId="Equation.DSMT4">
                  <p:embed/>
                  <p:pic>
                    <p:nvPicPr>
                      <p:cNvPr id="0" name="Picture 23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76032" y="2768016"/>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8"/>
          <p:cNvGraphicFramePr>
            <a:graphicFrameLocks noChangeAspect="1"/>
          </p:cNvGraphicFramePr>
          <p:nvPr>
            <p:extLst>
              <p:ext uri="{D42A27DB-BD31-4B8C-83A1-F6EECF244321}">
                <p14:modId xmlns:p14="http://schemas.microsoft.com/office/powerpoint/2010/main" val="1760601809"/>
              </p:ext>
            </p:extLst>
          </p:nvPr>
        </p:nvGraphicFramePr>
        <p:xfrm>
          <a:off x="1547664" y="3773896"/>
          <a:ext cx="584200" cy="722312"/>
        </p:xfrm>
        <a:graphic>
          <a:graphicData uri="http://schemas.openxmlformats.org/presentationml/2006/ole">
            <mc:AlternateContent xmlns:mc="http://schemas.openxmlformats.org/markup-compatibility/2006">
              <mc:Choice xmlns:v="urn:schemas-microsoft-com:vml" Requires="v">
                <p:oleObj spid="_x0000_s141346" name="Equation" r:id="rId29" imgW="317160" imgH="393480" progId="Equation.DSMT4">
                  <p:embed/>
                </p:oleObj>
              </mc:Choice>
              <mc:Fallback>
                <p:oleObj name="Equation" r:id="rId29" imgW="317160" imgH="393480" progId="Equation.DSMT4">
                  <p:embed/>
                  <p:pic>
                    <p:nvPicPr>
                      <p:cNvPr id="0" name="Picture 2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47664" y="3773896"/>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69"/>
          <p:cNvGraphicFramePr>
            <a:graphicFrameLocks noChangeAspect="1"/>
          </p:cNvGraphicFramePr>
          <p:nvPr>
            <p:extLst>
              <p:ext uri="{D42A27DB-BD31-4B8C-83A1-F6EECF244321}">
                <p14:modId xmlns:p14="http://schemas.microsoft.com/office/powerpoint/2010/main" val="211008638"/>
              </p:ext>
            </p:extLst>
          </p:nvPr>
        </p:nvGraphicFramePr>
        <p:xfrm>
          <a:off x="3051696" y="3704120"/>
          <a:ext cx="584200" cy="722312"/>
        </p:xfrm>
        <a:graphic>
          <a:graphicData uri="http://schemas.openxmlformats.org/presentationml/2006/ole">
            <mc:AlternateContent xmlns:mc="http://schemas.openxmlformats.org/markup-compatibility/2006">
              <mc:Choice xmlns:v="urn:schemas-microsoft-com:vml" Requires="v">
                <p:oleObj spid="_x0000_s141347" name="Equation" r:id="rId31" imgW="317160" imgH="393480" progId="Equation.DSMT4">
                  <p:embed/>
                </p:oleObj>
              </mc:Choice>
              <mc:Fallback>
                <p:oleObj name="Equation" r:id="rId31" imgW="317160" imgH="393480" progId="Equation.DSMT4">
                  <p:embed/>
                  <p:pic>
                    <p:nvPicPr>
                      <p:cNvPr id="0" name="Picture 2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51696" y="3704120"/>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2930775198"/>
              </p:ext>
            </p:extLst>
          </p:nvPr>
        </p:nvGraphicFramePr>
        <p:xfrm>
          <a:off x="5355952" y="3629880"/>
          <a:ext cx="584200" cy="722312"/>
        </p:xfrm>
        <a:graphic>
          <a:graphicData uri="http://schemas.openxmlformats.org/presentationml/2006/ole">
            <mc:AlternateContent xmlns:mc="http://schemas.openxmlformats.org/markup-compatibility/2006">
              <mc:Choice xmlns:v="urn:schemas-microsoft-com:vml" Requires="v">
                <p:oleObj spid="_x0000_s141348" name="Equation" r:id="rId32" imgW="317160" imgH="393480" progId="Equation.DSMT4">
                  <p:embed/>
                </p:oleObj>
              </mc:Choice>
              <mc:Fallback>
                <p:oleObj name="Equation" r:id="rId32" imgW="317160" imgH="393480" progId="Equation.DSMT4">
                  <p:embed/>
                  <p:pic>
                    <p:nvPicPr>
                      <p:cNvPr id="0" name="Picture 23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55952" y="3629880"/>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868920919"/>
              </p:ext>
            </p:extLst>
          </p:nvPr>
        </p:nvGraphicFramePr>
        <p:xfrm>
          <a:off x="6868120" y="3567794"/>
          <a:ext cx="584200" cy="722312"/>
        </p:xfrm>
        <a:graphic>
          <a:graphicData uri="http://schemas.openxmlformats.org/presentationml/2006/ole">
            <mc:AlternateContent xmlns:mc="http://schemas.openxmlformats.org/markup-compatibility/2006">
              <mc:Choice xmlns:v="urn:schemas-microsoft-com:vml" Requires="v">
                <p:oleObj spid="_x0000_s141349" name="Equation" r:id="rId33" imgW="317160" imgH="393480" progId="Equation.DSMT4">
                  <p:embed/>
                </p:oleObj>
              </mc:Choice>
              <mc:Fallback>
                <p:oleObj name="Equation" r:id="rId33" imgW="317160" imgH="393480" progId="Equation.DSMT4">
                  <p:embed/>
                  <p:pic>
                    <p:nvPicPr>
                      <p:cNvPr id="0" name="Picture 23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68120" y="3567794"/>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1720842266"/>
              </p:ext>
            </p:extLst>
          </p:nvPr>
        </p:nvGraphicFramePr>
        <p:xfrm>
          <a:off x="7614741" y="5502088"/>
          <a:ext cx="701675" cy="722312"/>
        </p:xfrm>
        <a:graphic>
          <a:graphicData uri="http://schemas.openxmlformats.org/presentationml/2006/ole">
            <mc:AlternateContent xmlns:mc="http://schemas.openxmlformats.org/markup-compatibility/2006">
              <mc:Choice xmlns:v="urn:schemas-microsoft-com:vml" Requires="v">
                <p:oleObj spid="_x0000_s141350" name="Equation" r:id="rId34" imgW="380880" imgH="393480" progId="Equation.DSMT4">
                  <p:embed/>
                </p:oleObj>
              </mc:Choice>
              <mc:Fallback>
                <p:oleObj name="Equation" r:id="rId34" imgW="380880" imgH="393480" progId="Equation.DSMT4">
                  <p:embed/>
                  <p:pic>
                    <p:nvPicPr>
                      <p:cNvPr id="0" name="Picture 23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614741" y="5502088"/>
                        <a:ext cx="7016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258184532"/>
              </p:ext>
            </p:extLst>
          </p:nvPr>
        </p:nvGraphicFramePr>
        <p:xfrm>
          <a:off x="5436096" y="5504320"/>
          <a:ext cx="701675" cy="722312"/>
        </p:xfrm>
        <a:graphic>
          <a:graphicData uri="http://schemas.openxmlformats.org/presentationml/2006/ole">
            <mc:AlternateContent xmlns:mc="http://schemas.openxmlformats.org/markup-compatibility/2006">
              <mc:Choice xmlns:v="urn:schemas-microsoft-com:vml" Requires="v">
                <p:oleObj spid="_x0000_s141351" name="Equation" r:id="rId36" imgW="380880" imgH="393480" progId="Equation.DSMT4">
                  <p:embed/>
                </p:oleObj>
              </mc:Choice>
              <mc:Fallback>
                <p:oleObj name="Equation" r:id="rId36" imgW="380880" imgH="393480" progId="Equation.DSMT4">
                  <p:embed/>
                  <p:pic>
                    <p:nvPicPr>
                      <p:cNvPr id="0" name="Picture 23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436096" y="5504320"/>
                        <a:ext cx="7016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4053766727"/>
              </p:ext>
            </p:extLst>
          </p:nvPr>
        </p:nvGraphicFramePr>
        <p:xfrm>
          <a:off x="2934221" y="5430080"/>
          <a:ext cx="701675" cy="722312"/>
        </p:xfrm>
        <a:graphic>
          <a:graphicData uri="http://schemas.openxmlformats.org/presentationml/2006/ole">
            <mc:AlternateContent xmlns:mc="http://schemas.openxmlformats.org/markup-compatibility/2006">
              <mc:Choice xmlns:v="urn:schemas-microsoft-com:vml" Requires="v">
                <p:oleObj spid="_x0000_s141352" name="Equation" r:id="rId37" imgW="380880" imgH="393480" progId="Equation.DSMT4">
                  <p:embed/>
                </p:oleObj>
              </mc:Choice>
              <mc:Fallback>
                <p:oleObj name="Equation" r:id="rId37" imgW="380880" imgH="393480" progId="Equation.DSMT4">
                  <p:embed/>
                  <p:pic>
                    <p:nvPicPr>
                      <p:cNvPr id="0" name="Picture 23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934221" y="5430080"/>
                        <a:ext cx="7016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75"/>
          <p:cNvGraphicFramePr>
            <a:graphicFrameLocks noChangeAspect="1"/>
          </p:cNvGraphicFramePr>
          <p:nvPr>
            <p:extLst>
              <p:ext uri="{D42A27DB-BD31-4B8C-83A1-F6EECF244321}">
                <p14:modId xmlns:p14="http://schemas.microsoft.com/office/powerpoint/2010/main" val="1360865697"/>
              </p:ext>
            </p:extLst>
          </p:nvPr>
        </p:nvGraphicFramePr>
        <p:xfrm>
          <a:off x="755576" y="5502088"/>
          <a:ext cx="701675" cy="722312"/>
        </p:xfrm>
        <a:graphic>
          <a:graphicData uri="http://schemas.openxmlformats.org/presentationml/2006/ole">
            <mc:AlternateContent xmlns:mc="http://schemas.openxmlformats.org/markup-compatibility/2006">
              <mc:Choice xmlns:v="urn:schemas-microsoft-com:vml" Requires="v">
                <p:oleObj spid="_x0000_s141353" name="Equation" r:id="rId38" imgW="380880" imgH="393480" progId="Equation.DSMT4">
                  <p:embed/>
                </p:oleObj>
              </mc:Choice>
              <mc:Fallback>
                <p:oleObj name="Equation" r:id="rId38" imgW="380880" imgH="393480" progId="Equation.DSMT4">
                  <p:embed/>
                  <p:pic>
                    <p:nvPicPr>
                      <p:cNvPr id="0" name="Picture 24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55576" y="5502088"/>
                        <a:ext cx="7016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1564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52</a:t>
            </a:fld>
            <a:endParaRPr lang="en-US">
              <a:solidFill>
                <a:prstClr val="black">
                  <a:tint val="75000"/>
                </a:prstClr>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006298758"/>
              </p:ext>
            </p:extLst>
          </p:nvPr>
        </p:nvGraphicFramePr>
        <p:xfrm>
          <a:off x="3707904" y="5208811"/>
          <a:ext cx="762000" cy="452437"/>
        </p:xfrm>
        <a:graphic>
          <a:graphicData uri="http://schemas.openxmlformats.org/presentationml/2006/ole">
            <mc:AlternateContent xmlns:mc="http://schemas.openxmlformats.org/markup-compatibility/2006">
              <mc:Choice xmlns:v="urn:schemas-microsoft-com:vml" Requires="v">
                <p:oleObj spid="_x0000_s140427" name="Equation" r:id="rId3" imgW="342751" imgH="203112" progId="Equation.DSMT4">
                  <p:embed/>
                </p:oleObj>
              </mc:Choice>
              <mc:Fallback>
                <p:oleObj name="Equation" r:id="rId3" imgW="342751" imgH="203112" progId="Equation.DSMT4">
                  <p:embed/>
                  <p:pic>
                    <p:nvPicPr>
                      <p:cNvPr id="0" name="Picture 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5208811"/>
                        <a:ext cx="76200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3"/>
          <p:cNvSpPr txBox="1">
            <a:spLocks/>
          </p:cNvSpPr>
          <p:nvPr/>
        </p:nvSpPr>
        <p:spPr>
          <a:xfrm>
            <a:off x="3052780" y="5229200"/>
            <a:ext cx="5849679" cy="1362014"/>
          </a:xfrm>
          <a:prstGeom prst="rect">
            <a:avLst/>
          </a:prstGeom>
        </p:spPr>
        <p:txBody>
          <a:bodyPr vert="horz" lIns="91440" tIns="45720" rIns="91440" bIns="45720" rtlCol="0">
            <a:normAutofit fontScale="92500" lnSpcReduction="20000"/>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70000"/>
              </a:spcBef>
            </a:pPr>
            <a:r>
              <a:rPr lang="he-IL" sz="2800" dirty="0">
                <a:latin typeface="Times New Roman" pitchFamily="18" charset="0"/>
              </a:rPr>
              <a:t>מספר הקומות הוא כעומק העץ          </a:t>
            </a:r>
          </a:p>
          <a:p>
            <a:pPr>
              <a:spcBef>
                <a:spcPct val="70000"/>
              </a:spcBef>
            </a:pPr>
            <a:r>
              <a:rPr lang="he-IL" sz="2800" dirty="0">
                <a:latin typeface="Times New Roman" pitchFamily="18" charset="0"/>
              </a:rPr>
              <a:t>לכן סה"כ זמן הריצה הוא</a:t>
            </a:r>
            <a:r>
              <a:rPr lang="en-US" sz="2800" dirty="0">
                <a:latin typeface="Times New Roman" pitchFamily="18" charset="0"/>
              </a:rPr>
              <a:t/>
            </a:r>
            <a:br>
              <a:rPr lang="en-US" sz="2800" dirty="0">
                <a:latin typeface="Times New Roman" pitchFamily="18" charset="0"/>
              </a:rPr>
            </a:br>
            <a:endParaRPr lang="he-IL" sz="2800" dirty="0">
              <a:latin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850255839"/>
              </p:ext>
            </p:extLst>
          </p:nvPr>
        </p:nvGraphicFramePr>
        <p:xfrm>
          <a:off x="2051720" y="5703465"/>
          <a:ext cx="3216275" cy="677863"/>
        </p:xfrm>
        <a:graphic>
          <a:graphicData uri="http://schemas.openxmlformats.org/presentationml/2006/ole">
            <mc:AlternateContent xmlns:mc="http://schemas.openxmlformats.org/markup-compatibility/2006">
              <mc:Choice xmlns:v="urn:schemas-microsoft-com:vml" Requires="v">
                <p:oleObj spid="_x0000_s140428" name="Equation" r:id="rId5" imgW="1447560" imgH="304560" progId="Equation.DSMT4">
                  <p:embed/>
                </p:oleObj>
              </mc:Choice>
              <mc:Fallback>
                <p:oleObj name="Equation" r:id="rId5" imgW="1447560" imgH="304560" progId="Equation.DSMT4">
                  <p:embed/>
                  <p:pic>
                    <p:nvPicPr>
                      <p:cNvPr id="0" name="Picture 2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5703465"/>
                        <a:ext cx="3216275"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3" name="Group 72"/>
          <p:cNvGrpSpPr/>
          <p:nvPr/>
        </p:nvGrpSpPr>
        <p:grpSpPr>
          <a:xfrm>
            <a:off x="2339752" y="418297"/>
            <a:ext cx="6628667" cy="3959719"/>
            <a:chOff x="1901580" y="116632"/>
            <a:chExt cx="7133661" cy="4261384"/>
          </a:xfrm>
        </p:grpSpPr>
        <p:grpSp>
          <p:nvGrpSpPr>
            <p:cNvPr id="11" name="Group 10"/>
            <p:cNvGrpSpPr/>
            <p:nvPr/>
          </p:nvGrpSpPr>
          <p:grpSpPr>
            <a:xfrm>
              <a:off x="2339752" y="116632"/>
              <a:ext cx="6048672" cy="4261384"/>
              <a:chOff x="467544" y="980728"/>
              <a:chExt cx="7941048" cy="5594592"/>
            </a:xfrm>
          </p:grpSpPr>
          <p:grpSp>
            <p:nvGrpSpPr>
              <p:cNvPr id="12" name="Group 11"/>
              <p:cNvGrpSpPr/>
              <p:nvPr/>
            </p:nvGrpSpPr>
            <p:grpSpPr>
              <a:xfrm>
                <a:off x="467544" y="5636260"/>
                <a:ext cx="795908" cy="889084"/>
                <a:chOff x="3923928" y="5636260"/>
                <a:chExt cx="795908" cy="889084"/>
              </a:xfrm>
            </p:grpSpPr>
            <p:sp>
              <p:nvSpPr>
                <p:cNvPr id="60" name="Oval 59"/>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61" name="Object 60"/>
                <p:cNvGraphicFramePr>
                  <a:graphicFrameLocks noChangeAspect="1"/>
                </p:cNvGraphicFramePr>
                <p:nvPr>
                  <p:extLst>
                    <p:ext uri="{D42A27DB-BD31-4B8C-83A1-F6EECF244321}">
                      <p14:modId xmlns:p14="http://schemas.microsoft.com/office/powerpoint/2010/main" val="3347762700"/>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140429" name="Equation" r:id="rId7" imgW="215640" imgH="393480" progId="Equation.DSMT4">
                        <p:embed/>
                      </p:oleObj>
                    </mc:Choice>
                    <mc:Fallback>
                      <p:oleObj name="Equation" r:id="rId7" imgW="215640" imgH="393480" progId="Equation.DSMT4">
                        <p:embed/>
                        <p:pic>
                          <p:nvPicPr>
                            <p:cNvPr id="0" name="Picture 2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Oval 12"/>
              <p:cNvSpPr/>
              <p:nvPr/>
            </p:nvSpPr>
            <p:spPr>
              <a:xfrm>
                <a:off x="3851920" y="98072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14" name="Oval 13"/>
              <p:cNvSpPr/>
              <p:nvPr/>
            </p:nvSpPr>
            <p:spPr>
              <a:xfrm>
                <a:off x="2339752" y="2204864"/>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15" name="Oval 14"/>
              <p:cNvSpPr/>
              <p:nvPr/>
            </p:nvSpPr>
            <p:spPr>
              <a:xfrm>
                <a:off x="1403648" y="345528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3040344712"/>
                  </p:ext>
                </p:extLst>
              </p:nvPr>
            </p:nvGraphicFramePr>
            <p:xfrm>
              <a:off x="4004444" y="1210523"/>
              <a:ext cx="567556" cy="418277"/>
            </p:xfrm>
            <a:graphic>
              <a:graphicData uri="http://schemas.openxmlformats.org/presentationml/2006/ole">
                <mc:AlternateContent xmlns:mc="http://schemas.openxmlformats.org/markup-compatibility/2006">
                  <mc:Choice xmlns:v="urn:schemas-microsoft-com:vml" Requires="v">
                    <p:oleObj spid="_x0000_s140430" name="Equation" r:id="rId9" imgW="126720" imgH="139680" progId="Equation.DSMT4">
                      <p:embed/>
                    </p:oleObj>
                  </mc:Choice>
                  <mc:Fallback>
                    <p:oleObj name="Equation" r:id="rId9" imgW="126720" imgH="139680" progId="Equation.DSMT4">
                      <p:embed/>
                      <p:pic>
                        <p:nvPicPr>
                          <p:cNvPr id="0" name="Picture 2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4444" y="1210523"/>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Straight Arrow Connector 16"/>
              <p:cNvCxnSpPr>
                <a:stCxn id="13" idx="3"/>
                <a:endCxn id="14" idx="0"/>
              </p:cNvCxnSpPr>
              <p:nvPr/>
            </p:nvCxnSpPr>
            <p:spPr>
              <a:xfrm flipH="1">
                <a:off x="2735796" y="1656817"/>
                <a:ext cx="1232123"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a:endCxn id="15" idx="0"/>
              </p:cNvCxnSpPr>
              <p:nvPr/>
            </p:nvCxnSpPr>
            <p:spPr>
              <a:xfrm flipH="1">
                <a:off x="1799692" y="2880953"/>
                <a:ext cx="656059" cy="57433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3"/>
              </p:cNvCxnSpPr>
              <p:nvPr/>
            </p:nvCxnSpPr>
            <p:spPr>
              <a:xfrm flipH="1">
                <a:off x="1187624" y="413137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0" idx="0"/>
              </p:cNvCxnSpPr>
              <p:nvPr/>
            </p:nvCxnSpPr>
            <p:spPr>
              <a:xfrm flipH="1">
                <a:off x="863588" y="5301208"/>
                <a:ext cx="18002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23927" y="5724545"/>
                <a:ext cx="576063" cy="565306"/>
              </a:xfrm>
              <a:prstGeom prst="rect">
                <a:avLst/>
              </a:prstGeom>
              <a:noFill/>
            </p:spPr>
            <p:txBody>
              <a:bodyPr wrap="square" rtlCol="1">
                <a:spAutoFit/>
              </a:bodyPr>
              <a:lstStyle/>
              <a:p>
                <a:r>
                  <a:rPr lang="en-US" sz="2000" b="1" dirty="0" smtClean="0">
                    <a:solidFill>
                      <a:schemeClr val="accent1">
                        <a:lumMod val="75000"/>
                      </a:schemeClr>
                    </a:solidFill>
                  </a:rPr>
                  <a:t>...</a:t>
                </a:r>
                <a:endParaRPr lang="he-IL" sz="2000" b="1" dirty="0">
                  <a:solidFill>
                    <a:schemeClr val="accent1">
                      <a:lumMod val="75000"/>
                    </a:schemeClr>
                  </a:solidFill>
                </a:endParaRPr>
              </a:p>
            </p:txBody>
          </p:sp>
          <p:sp>
            <p:nvSpPr>
              <p:cNvPr id="22" name="Oval 21"/>
              <p:cNvSpPr/>
              <p:nvPr/>
            </p:nvSpPr>
            <p:spPr>
              <a:xfrm>
                <a:off x="5508104" y="2204864"/>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23" name="Straight Arrow Connector 22"/>
              <p:cNvCxnSpPr>
                <a:stCxn id="13" idx="5"/>
                <a:endCxn id="22" idx="0"/>
              </p:cNvCxnSpPr>
              <p:nvPr/>
            </p:nvCxnSpPr>
            <p:spPr>
              <a:xfrm>
                <a:off x="4528009" y="1656817"/>
                <a:ext cx="1376139"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275856" y="34248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25" name="Straight Arrow Connector 24"/>
              <p:cNvCxnSpPr>
                <a:stCxn id="14" idx="5"/>
                <a:endCxn id="24" idx="0"/>
              </p:cNvCxnSpPr>
              <p:nvPr/>
            </p:nvCxnSpPr>
            <p:spPr>
              <a:xfrm>
                <a:off x="3015841" y="2880953"/>
                <a:ext cx="656059" cy="54385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44208" y="342900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27" name="Straight Arrow Connector 26"/>
              <p:cNvCxnSpPr>
                <a:stCxn id="22" idx="5"/>
                <a:endCxn id="26" idx="0"/>
              </p:cNvCxnSpPr>
              <p:nvPr/>
            </p:nvCxnSpPr>
            <p:spPr>
              <a:xfrm>
                <a:off x="6184193" y="2880953"/>
                <a:ext cx="656059"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8" name="Object 27"/>
              <p:cNvGraphicFramePr>
                <a:graphicFrameLocks noChangeAspect="1"/>
              </p:cNvGraphicFramePr>
              <p:nvPr>
                <p:extLst>
                  <p:ext uri="{D42A27DB-BD31-4B8C-83A1-F6EECF244321}">
                    <p14:modId xmlns:p14="http://schemas.microsoft.com/office/powerpoint/2010/main" val="2842040847"/>
                  </p:ext>
                </p:extLst>
              </p:nvPr>
            </p:nvGraphicFramePr>
            <p:xfrm>
              <a:off x="3458473" y="3371523"/>
              <a:ext cx="511175" cy="884237"/>
            </p:xfrm>
            <a:graphic>
              <a:graphicData uri="http://schemas.openxmlformats.org/presentationml/2006/ole">
                <mc:AlternateContent xmlns:mc="http://schemas.openxmlformats.org/markup-compatibility/2006">
                  <mc:Choice xmlns:v="urn:schemas-microsoft-com:vml" Requires="v">
                    <p:oleObj spid="_x0000_s140431" name="Equation" r:id="rId11" imgW="152280" imgH="393480" progId="Equation.DSMT4">
                      <p:embed/>
                    </p:oleObj>
                  </mc:Choice>
                  <mc:Fallback>
                    <p:oleObj name="Equation" r:id="rId11" imgW="152280" imgH="393480" progId="Equation.DSMT4">
                      <p:embed/>
                      <p:pic>
                        <p:nvPicPr>
                          <p:cNvPr id="0" name="Picture 2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8473" y="337152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Oval 28"/>
              <p:cNvSpPr/>
              <p:nvPr/>
            </p:nvSpPr>
            <p:spPr>
              <a:xfrm>
                <a:off x="4644008" y="342900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30" name="Straight Arrow Connector 29"/>
              <p:cNvCxnSpPr>
                <a:stCxn id="22" idx="3"/>
                <a:endCxn id="29" idx="0"/>
              </p:cNvCxnSpPr>
              <p:nvPr/>
            </p:nvCxnSpPr>
            <p:spPr>
              <a:xfrm flipH="1">
                <a:off x="5040052" y="2880953"/>
                <a:ext cx="584051"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5"/>
              </p:cNvCxnSpPr>
              <p:nvPr/>
            </p:nvCxnSpPr>
            <p:spPr>
              <a:xfrm>
                <a:off x="2079736" y="413137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3"/>
              </p:cNvCxnSpPr>
              <p:nvPr/>
            </p:nvCxnSpPr>
            <p:spPr>
              <a:xfrm flipH="1">
                <a:off x="3063461" y="410089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5"/>
              </p:cNvCxnSpPr>
              <p:nvPr/>
            </p:nvCxnSpPr>
            <p:spPr>
              <a:xfrm>
                <a:off x="3951944" y="410089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3"/>
              </p:cNvCxnSpPr>
              <p:nvPr/>
            </p:nvCxnSpPr>
            <p:spPr>
              <a:xfrm flipH="1">
                <a:off x="4420359"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5"/>
              </p:cNvCxnSpPr>
              <p:nvPr/>
            </p:nvCxnSpPr>
            <p:spPr>
              <a:xfrm>
                <a:off x="5320097"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5"/>
              </p:cNvCxnSpPr>
              <p:nvPr/>
            </p:nvCxnSpPr>
            <p:spPr>
              <a:xfrm>
                <a:off x="7120296"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6" idx="3"/>
              </p:cNvCxnSpPr>
              <p:nvPr/>
            </p:nvCxnSpPr>
            <p:spPr>
              <a:xfrm flipH="1">
                <a:off x="6184193" y="4105089"/>
                <a:ext cx="324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8" name="Object 37"/>
              <p:cNvGraphicFramePr>
                <a:graphicFrameLocks noChangeAspect="1"/>
              </p:cNvGraphicFramePr>
              <p:nvPr>
                <p:extLst>
                  <p:ext uri="{D42A27DB-BD31-4B8C-83A1-F6EECF244321}">
                    <p14:modId xmlns:p14="http://schemas.microsoft.com/office/powerpoint/2010/main" val="3524619857"/>
                  </p:ext>
                </p:extLst>
              </p:nvPr>
            </p:nvGraphicFramePr>
            <p:xfrm>
              <a:off x="2502937" y="2132856"/>
              <a:ext cx="511175" cy="884238"/>
            </p:xfrm>
            <a:graphic>
              <a:graphicData uri="http://schemas.openxmlformats.org/presentationml/2006/ole">
                <mc:AlternateContent xmlns:mc="http://schemas.openxmlformats.org/markup-compatibility/2006">
                  <mc:Choice xmlns:v="urn:schemas-microsoft-com:vml" Requires="v">
                    <p:oleObj spid="_x0000_s140432" name="Equation" r:id="rId13" imgW="152280" imgH="393480" progId="Equation.DSMT4">
                      <p:embed/>
                    </p:oleObj>
                  </mc:Choice>
                  <mc:Fallback>
                    <p:oleObj name="Equation" r:id="rId13" imgW="152280" imgH="393480" progId="Equation.DSMT4">
                      <p:embed/>
                      <p:pic>
                        <p:nvPicPr>
                          <p:cNvPr id="0" name="Picture 2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2937" y="2132856"/>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794241335"/>
                  </p:ext>
                </p:extLst>
              </p:nvPr>
            </p:nvGraphicFramePr>
            <p:xfrm>
              <a:off x="5671289" y="2112714"/>
              <a:ext cx="511175" cy="884238"/>
            </p:xfrm>
            <a:graphic>
              <a:graphicData uri="http://schemas.openxmlformats.org/presentationml/2006/ole">
                <mc:AlternateContent xmlns:mc="http://schemas.openxmlformats.org/markup-compatibility/2006">
                  <mc:Choice xmlns:v="urn:schemas-microsoft-com:vml" Requires="v">
                    <p:oleObj spid="_x0000_s140433" name="Equation" r:id="rId15" imgW="152280" imgH="393480" progId="Equation.DSMT4">
                      <p:embed/>
                    </p:oleObj>
                  </mc:Choice>
                  <mc:Fallback>
                    <p:oleObj name="Equation" r:id="rId15" imgW="152280" imgH="393480" progId="Equation.DSMT4">
                      <p:embed/>
                      <p:pic>
                        <p:nvPicPr>
                          <p:cNvPr id="0" name="Picture 2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71289" y="2112714"/>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126375937"/>
                  </p:ext>
                </p:extLst>
              </p:nvPr>
            </p:nvGraphicFramePr>
            <p:xfrm>
              <a:off x="1566833" y="3383280"/>
              <a:ext cx="511175" cy="884238"/>
            </p:xfrm>
            <a:graphic>
              <a:graphicData uri="http://schemas.openxmlformats.org/presentationml/2006/ole">
                <mc:AlternateContent xmlns:mc="http://schemas.openxmlformats.org/markup-compatibility/2006">
                  <mc:Choice xmlns:v="urn:schemas-microsoft-com:vml" Requires="v">
                    <p:oleObj spid="_x0000_s140434" name="Equation" r:id="rId16" imgW="152280" imgH="393480" progId="Equation.DSMT4">
                      <p:embed/>
                    </p:oleObj>
                  </mc:Choice>
                  <mc:Fallback>
                    <p:oleObj name="Equation" r:id="rId16" imgW="152280" imgH="393480" progId="Equation.DSMT4">
                      <p:embed/>
                      <p:pic>
                        <p:nvPicPr>
                          <p:cNvPr id="0" name="Picture 2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6833" y="3383280"/>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3930314231"/>
                  </p:ext>
                </p:extLst>
              </p:nvPr>
            </p:nvGraphicFramePr>
            <p:xfrm>
              <a:off x="4852913" y="3356992"/>
              <a:ext cx="511175" cy="884238"/>
            </p:xfrm>
            <a:graphic>
              <a:graphicData uri="http://schemas.openxmlformats.org/presentationml/2006/ole">
                <mc:AlternateContent xmlns:mc="http://schemas.openxmlformats.org/markup-compatibility/2006">
                  <mc:Choice xmlns:v="urn:schemas-microsoft-com:vml" Requires="v">
                    <p:oleObj spid="_x0000_s140435" name="Equation" r:id="rId17" imgW="152280" imgH="393480" progId="Equation.DSMT4">
                      <p:embed/>
                    </p:oleObj>
                  </mc:Choice>
                  <mc:Fallback>
                    <p:oleObj name="Equation" r:id="rId17" imgW="152280" imgH="393480" progId="Equation.DSMT4">
                      <p:embed/>
                      <p:pic>
                        <p:nvPicPr>
                          <p:cNvPr id="0" name="Picture 2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2913" y="3356992"/>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1821339481"/>
                  </p:ext>
                </p:extLst>
              </p:nvPr>
            </p:nvGraphicFramePr>
            <p:xfrm>
              <a:off x="6622633" y="3356992"/>
              <a:ext cx="511175" cy="884237"/>
            </p:xfrm>
            <a:graphic>
              <a:graphicData uri="http://schemas.openxmlformats.org/presentationml/2006/ole">
                <mc:AlternateContent xmlns:mc="http://schemas.openxmlformats.org/markup-compatibility/2006">
                  <mc:Choice xmlns:v="urn:schemas-microsoft-com:vml" Requires="v">
                    <p:oleObj spid="_x0000_s140436" name="Equation" r:id="rId18" imgW="152280" imgH="393480" progId="Equation.DSMT4">
                      <p:embed/>
                    </p:oleObj>
                  </mc:Choice>
                  <mc:Fallback>
                    <p:oleObj name="Equation" r:id="rId18" imgW="152280" imgH="393480" progId="Equation.DSMT4">
                      <p:embed/>
                      <p:pic>
                        <p:nvPicPr>
                          <p:cNvPr id="0" name="Picture 2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2633" y="3356992"/>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 name="Group 42"/>
              <p:cNvGrpSpPr/>
              <p:nvPr/>
            </p:nvGrpSpPr>
            <p:grpSpPr>
              <a:xfrm>
                <a:off x="1403648" y="5636260"/>
                <a:ext cx="795908" cy="889084"/>
                <a:chOff x="3923928" y="5636260"/>
                <a:chExt cx="795908" cy="889084"/>
              </a:xfrm>
            </p:grpSpPr>
            <p:sp>
              <p:nvSpPr>
                <p:cNvPr id="58" name="Oval 57"/>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9" name="Object 58"/>
                <p:cNvGraphicFramePr>
                  <a:graphicFrameLocks noChangeAspect="1"/>
                </p:cNvGraphicFramePr>
                <p:nvPr>
                  <p:extLst>
                    <p:ext uri="{D42A27DB-BD31-4B8C-83A1-F6EECF244321}">
                      <p14:modId xmlns:p14="http://schemas.microsoft.com/office/powerpoint/2010/main" val="2659106276"/>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140437" name="Equation" r:id="rId19" imgW="215640" imgH="393480" progId="Equation.DSMT4">
                        <p:embed/>
                      </p:oleObj>
                    </mc:Choice>
                    <mc:Fallback>
                      <p:oleObj name="Equation" r:id="rId19" imgW="215640" imgH="393480" progId="Equation.DSMT4">
                        <p:embed/>
                        <p:pic>
                          <p:nvPicPr>
                            <p:cNvPr id="0" name="Picture 2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4" name="Group 43"/>
              <p:cNvGrpSpPr/>
              <p:nvPr/>
            </p:nvGrpSpPr>
            <p:grpSpPr>
              <a:xfrm>
                <a:off x="7579035" y="5680757"/>
                <a:ext cx="829557" cy="889083"/>
                <a:chOff x="3982455" y="5655769"/>
                <a:chExt cx="829557" cy="889083"/>
              </a:xfrm>
            </p:grpSpPr>
            <p:sp>
              <p:nvSpPr>
                <p:cNvPr id="56" name="Oval 55"/>
                <p:cNvSpPr/>
                <p:nvPr/>
              </p:nvSpPr>
              <p:spPr>
                <a:xfrm>
                  <a:off x="3982455" y="5752764"/>
                  <a:ext cx="792087"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7" name="Object 56"/>
                <p:cNvGraphicFramePr>
                  <a:graphicFrameLocks noChangeAspect="1"/>
                </p:cNvGraphicFramePr>
                <p:nvPr>
                  <p:extLst>
                    <p:ext uri="{D42A27DB-BD31-4B8C-83A1-F6EECF244321}">
                      <p14:modId xmlns:p14="http://schemas.microsoft.com/office/powerpoint/2010/main" val="3009539961"/>
                    </p:ext>
                  </p:extLst>
                </p:nvPr>
              </p:nvGraphicFramePr>
              <p:xfrm>
                <a:off x="4088113" y="5655769"/>
                <a:ext cx="723899" cy="884238"/>
              </p:xfrm>
              <a:graphic>
                <a:graphicData uri="http://schemas.openxmlformats.org/presentationml/2006/ole">
                  <mc:AlternateContent xmlns:mc="http://schemas.openxmlformats.org/markup-compatibility/2006">
                    <mc:Choice xmlns:v="urn:schemas-microsoft-com:vml" Requires="v">
                      <p:oleObj spid="_x0000_s140438" name="Equation" r:id="rId20" imgW="215640" imgH="393480" progId="Equation.DSMT4">
                        <p:embed/>
                      </p:oleObj>
                    </mc:Choice>
                    <mc:Fallback>
                      <p:oleObj name="Equation" r:id="rId20" imgW="215640" imgH="393480" progId="Equation.DSMT4">
                        <p:embed/>
                        <p:pic>
                          <p:nvPicPr>
                            <p:cNvPr id="0" name="Picture 2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8113" y="5655769"/>
                              <a:ext cx="723899"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5" name="Group 44"/>
              <p:cNvGrpSpPr/>
              <p:nvPr/>
            </p:nvGrpSpPr>
            <p:grpSpPr>
              <a:xfrm>
                <a:off x="6588224" y="5686236"/>
                <a:ext cx="795908" cy="889084"/>
                <a:chOff x="3923928" y="5636260"/>
                <a:chExt cx="795908" cy="889084"/>
              </a:xfrm>
            </p:grpSpPr>
            <p:sp>
              <p:nvSpPr>
                <p:cNvPr id="54" name="Oval 53"/>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1756412563"/>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140439" name="Equation" r:id="rId21" imgW="215640" imgH="393480" progId="Equation.DSMT4">
                        <p:embed/>
                      </p:oleObj>
                    </mc:Choice>
                    <mc:Fallback>
                      <p:oleObj name="Equation" r:id="rId21" imgW="215640" imgH="393480" progId="Equation.DSMT4">
                        <p:embed/>
                        <p:pic>
                          <p:nvPicPr>
                            <p:cNvPr id="0" name="Picture 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46" name="Straight Arrow Connector 45"/>
              <p:cNvCxnSpPr/>
              <p:nvPr/>
            </p:nvCxnSpPr>
            <p:spPr>
              <a:xfrm flipH="1">
                <a:off x="6948264" y="5357976"/>
                <a:ext cx="18002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744248" y="5301208"/>
                <a:ext cx="72000" cy="45148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812376" y="5367736"/>
                <a:ext cx="144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7990640">
                <a:off x="792486" y="4693813"/>
                <a:ext cx="576063" cy="565306"/>
              </a:xfrm>
              <a:prstGeom prst="rect">
                <a:avLst/>
              </a:prstGeom>
              <a:noFill/>
            </p:spPr>
            <p:txBody>
              <a:bodyPr wrap="square" rtlCol="1">
                <a:spAutoFit/>
              </a:bodyPr>
              <a:lstStyle/>
              <a:p>
                <a:r>
                  <a:rPr lang="en-US" sz="2000" b="1" dirty="0" smtClean="0">
                    <a:solidFill>
                      <a:schemeClr val="accent1">
                        <a:lumMod val="75000"/>
                      </a:schemeClr>
                    </a:solidFill>
                  </a:rPr>
                  <a:t>...</a:t>
                </a:r>
                <a:endParaRPr lang="he-IL" sz="2000" b="1" dirty="0">
                  <a:solidFill>
                    <a:schemeClr val="accent1">
                      <a:lumMod val="75000"/>
                    </a:schemeClr>
                  </a:solidFill>
                </a:endParaRPr>
              </a:p>
            </p:txBody>
          </p:sp>
          <p:sp>
            <p:nvSpPr>
              <p:cNvPr id="50" name="TextBox 49"/>
              <p:cNvSpPr txBox="1"/>
              <p:nvPr/>
            </p:nvSpPr>
            <p:spPr>
              <a:xfrm rot="5400000">
                <a:off x="4144308" y="4658514"/>
                <a:ext cx="576063" cy="565306"/>
              </a:xfrm>
              <a:prstGeom prst="rect">
                <a:avLst/>
              </a:prstGeom>
              <a:noFill/>
            </p:spPr>
            <p:txBody>
              <a:bodyPr wrap="square" rtlCol="1">
                <a:spAutoFit/>
              </a:bodyPr>
              <a:lstStyle/>
              <a:p>
                <a:r>
                  <a:rPr lang="en-US" sz="2000" b="1" dirty="0" smtClean="0">
                    <a:solidFill>
                      <a:schemeClr val="accent1">
                        <a:lumMod val="75000"/>
                      </a:schemeClr>
                    </a:solidFill>
                  </a:rPr>
                  <a:t>...</a:t>
                </a:r>
                <a:endParaRPr lang="he-IL" sz="2000" b="1" dirty="0">
                  <a:solidFill>
                    <a:schemeClr val="accent1">
                      <a:lumMod val="75000"/>
                    </a:schemeClr>
                  </a:solidFill>
                </a:endParaRPr>
              </a:p>
            </p:txBody>
          </p:sp>
          <p:sp>
            <p:nvSpPr>
              <p:cNvPr id="51" name="TextBox 50"/>
              <p:cNvSpPr txBox="1"/>
              <p:nvPr/>
            </p:nvSpPr>
            <p:spPr>
              <a:xfrm rot="4141166">
                <a:off x="7508235" y="4705706"/>
                <a:ext cx="576063" cy="565306"/>
              </a:xfrm>
              <a:prstGeom prst="rect">
                <a:avLst/>
              </a:prstGeom>
              <a:noFill/>
            </p:spPr>
            <p:txBody>
              <a:bodyPr wrap="square" rtlCol="1">
                <a:spAutoFit/>
              </a:bodyPr>
              <a:lstStyle/>
              <a:p>
                <a:r>
                  <a:rPr lang="en-US" sz="2000" b="1" dirty="0" smtClean="0">
                    <a:solidFill>
                      <a:schemeClr val="accent1">
                        <a:lumMod val="75000"/>
                      </a:schemeClr>
                    </a:solidFill>
                  </a:rPr>
                  <a:t>...</a:t>
                </a:r>
                <a:endParaRPr lang="he-IL" sz="2000" b="1" dirty="0">
                  <a:solidFill>
                    <a:schemeClr val="accent1">
                      <a:lumMod val="75000"/>
                    </a:schemeClr>
                  </a:solidFill>
                </a:endParaRPr>
              </a:p>
            </p:txBody>
          </p:sp>
          <p:sp>
            <p:nvSpPr>
              <p:cNvPr id="52" name="TextBox 51"/>
              <p:cNvSpPr txBox="1"/>
              <p:nvPr/>
            </p:nvSpPr>
            <p:spPr>
              <a:xfrm rot="4730723">
                <a:off x="1534637" y="4641621"/>
                <a:ext cx="576063" cy="565306"/>
              </a:xfrm>
              <a:prstGeom prst="rect">
                <a:avLst/>
              </a:prstGeom>
              <a:noFill/>
            </p:spPr>
            <p:txBody>
              <a:bodyPr wrap="square" rtlCol="1">
                <a:spAutoFit/>
              </a:bodyPr>
              <a:lstStyle/>
              <a:p>
                <a:r>
                  <a:rPr lang="en-US" sz="2000" b="1" dirty="0" smtClean="0">
                    <a:solidFill>
                      <a:schemeClr val="accent1">
                        <a:lumMod val="75000"/>
                      </a:schemeClr>
                    </a:solidFill>
                  </a:rPr>
                  <a:t>...</a:t>
                </a:r>
                <a:endParaRPr lang="he-IL" sz="2000" b="1" dirty="0">
                  <a:solidFill>
                    <a:schemeClr val="accent1">
                      <a:lumMod val="75000"/>
                    </a:schemeClr>
                  </a:solidFill>
                </a:endParaRPr>
              </a:p>
            </p:txBody>
          </p:sp>
          <p:sp>
            <p:nvSpPr>
              <p:cNvPr id="53" name="TextBox 52"/>
              <p:cNvSpPr txBox="1"/>
              <p:nvPr/>
            </p:nvSpPr>
            <p:spPr>
              <a:xfrm rot="17990640">
                <a:off x="6839347" y="4826780"/>
                <a:ext cx="576063" cy="565306"/>
              </a:xfrm>
              <a:prstGeom prst="rect">
                <a:avLst/>
              </a:prstGeom>
              <a:noFill/>
            </p:spPr>
            <p:txBody>
              <a:bodyPr wrap="square" rtlCol="1">
                <a:spAutoFit/>
              </a:bodyPr>
              <a:lstStyle/>
              <a:p>
                <a:r>
                  <a:rPr lang="en-US" sz="2000" b="1" dirty="0" smtClean="0">
                    <a:solidFill>
                      <a:schemeClr val="accent1">
                        <a:lumMod val="75000"/>
                      </a:schemeClr>
                    </a:solidFill>
                  </a:rPr>
                  <a:t>...</a:t>
                </a:r>
                <a:endParaRPr lang="he-IL" sz="2000" b="1" dirty="0">
                  <a:solidFill>
                    <a:schemeClr val="accent1">
                      <a:lumMod val="75000"/>
                    </a:schemeClr>
                  </a:solidFill>
                </a:endParaRPr>
              </a:p>
            </p:txBody>
          </p:sp>
        </p:grpSp>
        <p:graphicFrame>
          <p:nvGraphicFramePr>
            <p:cNvPr id="62" name="Object 61"/>
            <p:cNvGraphicFramePr>
              <a:graphicFrameLocks noChangeAspect="1"/>
            </p:cNvGraphicFramePr>
            <p:nvPr>
              <p:extLst>
                <p:ext uri="{D42A27DB-BD31-4B8C-83A1-F6EECF244321}">
                  <p14:modId xmlns:p14="http://schemas.microsoft.com/office/powerpoint/2010/main" val="2008709496"/>
                </p:ext>
              </p:extLst>
            </p:nvPr>
          </p:nvGraphicFramePr>
          <p:xfrm>
            <a:off x="4108698" y="184498"/>
            <a:ext cx="565150" cy="508000"/>
          </p:xfrm>
          <a:graphic>
            <a:graphicData uri="http://schemas.openxmlformats.org/presentationml/2006/ole">
              <mc:AlternateContent xmlns:mc="http://schemas.openxmlformats.org/markup-compatibility/2006">
                <mc:Choice xmlns:v="urn:schemas-microsoft-com:vml" Requires="v">
                  <p:oleObj spid="_x0000_s140440" name="Equation" r:id="rId22" imgW="253800" imgH="228600" progId="Equation.DSMT4">
                    <p:embed/>
                  </p:oleObj>
                </mc:Choice>
                <mc:Fallback>
                  <p:oleObj name="Equation" r:id="rId22" imgW="253800" imgH="228600" progId="Equation.DSMT4">
                    <p:embed/>
                    <p:pic>
                      <p:nvPicPr>
                        <p:cNvPr id="0" name="Picture 2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08698" y="184498"/>
                          <a:ext cx="5651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4132517509"/>
                </p:ext>
              </p:extLst>
            </p:nvPr>
          </p:nvGraphicFramePr>
          <p:xfrm>
            <a:off x="2979738" y="921668"/>
            <a:ext cx="584200" cy="722313"/>
          </p:xfrm>
          <a:graphic>
            <a:graphicData uri="http://schemas.openxmlformats.org/presentationml/2006/ole">
              <mc:AlternateContent xmlns:mc="http://schemas.openxmlformats.org/markup-compatibility/2006">
                <mc:Choice xmlns:v="urn:schemas-microsoft-com:vml" Requires="v">
                  <p:oleObj spid="_x0000_s140441" name="Equation" r:id="rId24" imgW="317160" imgH="393480" progId="Equation.DSMT4">
                    <p:embed/>
                  </p:oleObj>
                </mc:Choice>
                <mc:Fallback>
                  <p:oleObj name="Equation" r:id="rId24" imgW="317160" imgH="393480" progId="Equation.DSMT4">
                    <p:embed/>
                    <p:pic>
                      <p:nvPicPr>
                        <p:cNvPr id="0" name="Picture 2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79738" y="921668"/>
                          <a:ext cx="5842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1162590512"/>
                </p:ext>
              </p:extLst>
            </p:nvPr>
          </p:nvGraphicFramePr>
          <p:xfrm>
            <a:off x="6868120" y="908720"/>
            <a:ext cx="584200" cy="722312"/>
          </p:xfrm>
          <a:graphic>
            <a:graphicData uri="http://schemas.openxmlformats.org/presentationml/2006/ole">
              <mc:AlternateContent xmlns:mc="http://schemas.openxmlformats.org/markup-compatibility/2006">
                <mc:Choice xmlns:v="urn:schemas-microsoft-com:vml" Requires="v">
                  <p:oleObj spid="_x0000_s140442" name="Equation" r:id="rId26" imgW="317160" imgH="393480" progId="Equation.DSMT4">
                    <p:embed/>
                  </p:oleObj>
                </mc:Choice>
                <mc:Fallback>
                  <p:oleObj name="Equation" r:id="rId26" imgW="317160" imgH="393480" progId="Equation.DSMT4">
                    <p:embed/>
                    <p:pic>
                      <p:nvPicPr>
                        <p:cNvPr id="0" name="Picture 22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68120" y="908720"/>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64"/>
            <p:cNvGraphicFramePr>
              <a:graphicFrameLocks noChangeAspect="1"/>
            </p:cNvGraphicFramePr>
            <p:nvPr>
              <p:extLst>
                <p:ext uri="{D42A27DB-BD31-4B8C-83A1-F6EECF244321}">
                  <p14:modId xmlns:p14="http://schemas.microsoft.com/office/powerpoint/2010/main" val="3102141012"/>
                </p:ext>
              </p:extLst>
            </p:nvPr>
          </p:nvGraphicFramePr>
          <p:xfrm>
            <a:off x="2339752" y="1914600"/>
            <a:ext cx="584200" cy="722312"/>
          </p:xfrm>
          <a:graphic>
            <a:graphicData uri="http://schemas.openxmlformats.org/presentationml/2006/ole">
              <mc:AlternateContent xmlns:mc="http://schemas.openxmlformats.org/markup-compatibility/2006">
                <mc:Choice xmlns:v="urn:schemas-microsoft-com:vml" Requires="v">
                  <p:oleObj spid="_x0000_s140443" name="Equation" r:id="rId27" imgW="317160" imgH="393480" progId="Equation.DSMT4">
                    <p:embed/>
                  </p:oleObj>
                </mc:Choice>
                <mc:Fallback>
                  <p:oleObj name="Equation" r:id="rId27" imgW="317160" imgH="393480" progId="Equation.DSMT4">
                    <p:embed/>
                    <p:pic>
                      <p:nvPicPr>
                        <p:cNvPr id="0" name="Picture 2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39752" y="1914600"/>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65"/>
            <p:cNvGraphicFramePr>
              <a:graphicFrameLocks noChangeAspect="1"/>
            </p:cNvGraphicFramePr>
            <p:nvPr>
              <p:extLst>
                <p:ext uri="{D42A27DB-BD31-4B8C-83A1-F6EECF244321}">
                  <p14:modId xmlns:p14="http://schemas.microsoft.com/office/powerpoint/2010/main" val="2528097993"/>
                </p:ext>
              </p:extLst>
            </p:nvPr>
          </p:nvGraphicFramePr>
          <p:xfrm>
            <a:off x="3843784" y="1844824"/>
            <a:ext cx="584200" cy="722312"/>
          </p:xfrm>
          <a:graphic>
            <a:graphicData uri="http://schemas.openxmlformats.org/presentationml/2006/ole">
              <mc:AlternateContent xmlns:mc="http://schemas.openxmlformats.org/markup-compatibility/2006">
                <mc:Choice xmlns:v="urn:schemas-microsoft-com:vml" Requires="v">
                  <p:oleObj spid="_x0000_s140444" name="Equation" r:id="rId29" imgW="317160" imgH="393480" progId="Equation.DSMT4">
                    <p:embed/>
                  </p:oleObj>
                </mc:Choice>
                <mc:Fallback>
                  <p:oleObj name="Equation" r:id="rId29" imgW="317160" imgH="393480" progId="Equation.DSMT4">
                    <p:embed/>
                    <p:pic>
                      <p:nvPicPr>
                        <p:cNvPr id="0" name="Picture 2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43784" y="1844824"/>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66"/>
            <p:cNvGraphicFramePr>
              <a:graphicFrameLocks noChangeAspect="1"/>
            </p:cNvGraphicFramePr>
            <p:nvPr>
              <p:extLst>
                <p:ext uri="{D42A27DB-BD31-4B8C-83A1-F6EECF244321}">
                  <p14:modId xmlns:p14="http://schemas.microsoft.com/office/powerpoint/2010/main" val="2206439903"/>
                </p:ext>
              </p:extLst>
            </p:nvPr>
          </p:nvGraphicFramePr>
          <p:xfrm>
            <a:off x="6148040" y="1770584"/>
            <a:ext cx="584200" cy="722312"/>
          </p:xfrm>
          <a:graphic>
            <a:graphicData uri="http://schemas.openxmlformats.org/presentationml/2006/ole">
              <mc:AlternateContent xmlns:mc="http://schemas.openxmlformats.org/markup-compatibility/2006">
                <mc:Choice xmlns:v="urn:schemas-microsoft-com:vml" Requires="v">
                  <p:oleObj spid="_x0000_s140445" name="Equation" r:id="rId30" imgW="317160" imgH="393480" progId="Equation.DSMT4">
                    <p:embed/>
                  </p:oleObj>
                </mc:Choice>
                <mc:Fallback>
                  <p:oleObj name="Equation" r:id="rId30" imgW="317160" imgH="393480" progId="Equation.DSMT4">
                    <p:embed/>
                    <p:pic>
                      <p:nvPicPr>
                        <p:cNvPr id="0" name="Picture 2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48040" y="1770584"/>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180348913"/>
                </p:ext>
              </p:extLst>
            </p:nvPr>
          </p:nvGraphicFramePr>
          <p:xfrm>
            <a:off x="7660208" y="1708498"/>
            <a:ext cx="584200" cy="722312"/>
          </p:xfrm>
          <a:graphic>
            <a:graphicData uri="http://schemas.openxmlformats.org/presentationml/2006/ole">
              <mc:AlternateContent xmlns:mc="http://schemas.openxmlformats.org/markup-compatibility/2006">
                <mc:Choice xmlns:v="urn:schemas-microsoft-com:vml" Requires="v">
                  <p:oleObj spid="_x0000_s140446" name="Equation" r:id="rId31" imgW="317160" imgH="393480" progId="Equation.DSMT4">
                    <p:embed/>
                  </p:oleObj>
                </mc:Choice>
                <mc:Fallback>
                  <p:oleObj name="Equation" r:id="rId31" imgW="317160" imgH="393480" progId="Equation.DSMT4">
                    <p:embed/>
                    <p:pic>
                      <p:nvPicPr>
                        <p:cNvPr id="0" name="Picture 2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60208" y="1708498"/>
                          <a:ext cx="5842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8"/>
            <p:cNvGraphicFramePr>
              <a:graphicFrameLocks noChangeAspect="1"/>
            </p:cNvGraphicFramePr>
            <p:nvPr>
              <p:extLst>
                <p:ext uri="{D42A27DB-BD31-4B8C-83A1-F6EECF244321}">
                  <p14:modId xmlns:p14="http://schemas.microsoft.com/office/powerpoint/2010/main" val="626385221"/>
                </p:ext>
              </p:extLst>
            </p:nvPr>
          </p:nvGraphicFramePr>
          <p:xfrm>
            <a:off x="8333566" y="3099352"/>
            <a:ext cx="701675" cy="722312"/>
          </p:xfrm>
          <a:graphic>
            <a:graphicData uri="http://schemas.openxmlformats.org/presentationml/2006/ole">
              <mc:AlternateContent xmlns:mc="http://schemas.openxmlformats.org/markup-compatibility/2006">
                <mc:Choice xmlns:v="urn:schemas-microsoft-com:vml" Requires="v">
                  <p:oleObj spid="_x0000_s140447" name="Equation" r:id="rId32" imgW="380880" imgH="393480" progId="Equation.DSMT4">
                    <p:embed/>
                  </p:oleObj>
                </mc:Choice>
                <mc:Fallback>
                  <p:oleObj name="Equation" r:id="rId32" imgW="380880" imgH="393480" progId="Equation.DSMT4">
                    <p:embed/>
                    <p:pic>
                      <p:nvPicPr>
                        <p:cNvPr id="0" name="Picture 22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333566" y="3099352"/>
                          <a:ext cx="7016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69"/>
            <p:cNvGraphicFramePr>
              <a:graphicFrameLocks noChangeAspect="1"/>
            </p:cNvGraphicFramePr>
            <p:nvPr>
              <p:extLst>
                <p:ext uri="{D42A27DB-BD31-4B8C-83A1-F6EECF244321}">
                  <p14:modId xmlns:p14="http://schemas.microsoft.com/office/powerpoint/2010/main" val="1043657484"/>
                </p:ext>
              </p:extLst>
            </p:nvPr>
          </p:nvGraphicFramePr>
          <p:xfrm>
            <a:off x="6391990" y="3124219"/>
            <a:ext cx="701675" cy="722312"/>
          </p:xfrm>
          <a:graphic>
            <a:graphicData uri="http://schemas.openxmlformats.org/presentationml/2006/ole">
              <mc:AlternateContent xmlns:mc="http://schemas.openxmlformats.org/markup-compatibility/2006">
                <mc:Choice xmlns:v="urn:schemas-microsoft-com:vml" Requires="v">
                  <p:oleObj spid="_x0000_s140448" name="Equation" r:id="rId34" imgW="380880" imgH="393480" progId="Equation.DSMT4">
                    <p:embed/>
                  </p:oleObj>
                </mc:Choice>
                <mc:Fallback>
                  <p:oleObj name="Equation" r:id="rId34" imgW="380880" imgH="393480" progId="Equation.DSMT4">
                    <p:embed/>
                    <p:pic>
                      <p:nvPicPr>
                        <p:cNvPr id="0" name="Picture 22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391990" y="3124219"/>
                          <a:ext cx="7016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3108689432"/>
                </p:ext>
              </p:extLst>
            </p:nvPr>
          </p:nvGraphicFramePr>
          <p:xfrm>
            <a:off x="3606444" y="3124219"/>
            <a:ext cx="701675" cy="722312"/>
          </p:xfrm>
          <a:graphic>
            <a:graphicData uri="http://schemas.openxmlformats.org/presentationml/2006/ole">
              <mc:AlternateContent xmlns:mc="http://schemas.openxmlformats.org/markup-compatibility/2006">
                <mc:Choice xmlns:v="urn:schemas-microsoft-com:vml" Requires="v">
                  <p:oleObj spid="_x0000_s140449" name="Equation" r:id="rId35" imgW="380880" imgH="393480" progId="Equation.DSMT4">
                    <p:embed/>
                  </p:oleObj>
                </mc:Choice>
                <mc:Fallback>
                  <p:oleObj name="Equation" r:id="rId35" imgW="380880" imgH="393480" progId="Equation.DSMT4">
                    <p:embed/>
                    <p:pic>
                      <p:nvPicPr>
                        <p:cNvPr id="0" name="Picture 22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06444" y="3124219"/>
                          <a:ext cx="7016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2228001256"/>
                </p:ext>
              </p:extLst>
            </p:nvPr>
          </p:nvGraphicFramePr>
          <p:xfrm>
            <a:off x="1901580" y="3124219"/>
            <a:ext cx="701675" cy="722312"/>
          </p:xfrm>
          <a:graphic>
            <a:graphicData uri="http://schemas.openxmlformats.org/presentationml/2006/ole">
              <mc:AlternateContent xmlns:mc="http://schemas.openxmlformats.org/markup-compatibility/2006">
                <mc:Choice xmlns:v="urn:schemas-microsoft-com:vml" Requires="v">
                  <p:oleObj spid="_x0000_s140450" name="Equation" r:id="rId36" imgW="380880" imgH="393480" progId="Equation.DSMT4">
                    <p:embed/>
                  </p:oleObj>
                </mc:Choice>
                <mc:Fallback>
                  <p:oleObj name="Equation" r:id="rId36" imgW="380880" imgH="393480" progId="Equation.DSMT4">
                    <p:embed/>
                    <p:pic>
                      <p:nvPicPr>
                        <p:cNvPr id="0" name="Picture 22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901580" y="3124219"/>
                          <a:ext cx="7016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4" name="Object 73"/>
          <p:cNvGraphicFramePr>
            <a:graphicFrameLocks noChangeAspect="1"/>
          </p:cNvGraphicFramePr>
          <p:nvPr>
            <p:extLst>
              <p:ext uri="{D42A27DB-BD31-4B8C-83A1-F6EECF244321}">
                <p14:modId xmlns:p14="http://schemas.microsoft.com/office/powerpoint/2010/main" val="845371451"/>
              </p:ext>
            </p:extLst>
          </p:nvPr>
        </p:nvGraphicFramePr>
        <p:xfrm>
          <a:off x="1779264" y="476672"/>
          <a:ext cx="525143" cy="472038"/>
        </p:xfrm>
        <a:graphic>
          <a:graphicData uri="http://schemas.openxmlformats.org/presentationml/2006/ole">
            <mc:AlternateContent xmlns:mc="http://schemas.openxmlformats.org/markup-compatibility/2006">
              <mc:Choice xmlns:v="urn:schemas-microsoft-com:vml" Requires="v">
                <p:oleObj spid="_x0000_s140451" name="Equation" r:id="rId37" imgW="253800" imgH="228600" progId="Equation.DSMT4">
                  <p:embed/>
                </p:oleObj>
              </mc:Choice>
              <mc:Fallback>
                <p:oleObj name="Equation" r:id="rId37" imgW="253800" imgH="228600" progId="Equation.DSMT4">
                  <p:embed/>
                  <p:pic>
                    <p:nvPicPr>
                      <p:cNvPr id="0" name="Picture 2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79264" y="476672"/>
                        <a:ext cx="525143" cy="472038"/>
                      </a:xfrm>
                      <a:prstGeom prst="rect">
                        <a:avLst/>
                      </a:prstGeom>
                      <a:solidFill>
                        <a:srgbClr val="FFC000"/>
                      </a:solidFill>
                    </p:spPr>
                  </p:pic>
                </p:oleObj>
              </mc:Fallback>
            </mc:AlternateContent>
          </a:graphicData>
        </a:graphic>
      </p:graphicFrame>
      <p:sp>
        <p:nvSpPr>
          <p:cNvPr id="75" name="Rectangle 74"/>
          <p:cNvSpPr/>
          <p:nvPr/>
        </p:nvSpPr>
        <p:spPr>
          <a:xfrm>
            <a:off x="1728343" y="418296"/>
            <a:ext cx="4283817" cy="6368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76" name="Object 75"/>
          <p:cNvGraphicFramePr>
            <a:graphicFrameLocks noChangeAspect="1"/>
          </p:cNvGraphicFramePr>
          <p:nvPr>
            <p:extLst>
              <p:ext uri="{D42A27DB-BD31-4B8C-83A1-F6EECF244321}">
                <p14:modId xmlns:p14="http://schemas.microsoft.com/office/powerpoint/2010/main" val="1021683979"/>
              </p:ext>
            </p:extLst>
          </p:nvPr>
        </p:nvGraphicFramePr>
        <p:xfrm>
          <a:off x="1779264" y="1255331"/>
          <a:ext cx="525143" cy="472038"/>
        </p:xfrm>
        <a:graphic>
          <a:graphicData uri="http://schemas.openxmlformats.org/presentationml/2006/ole">
            <mc:AlternateContent xmlns:mc="http://schemas.openxmlformats.org/markup-compatibility/2006">
              <mc:Choice xmlns:v="urn:schemas-microsoft-com:vml" Requires="v">
                <p:oleObj spid="_x0000_s140452" name="Equation" r:id="rId38" imgW="253800" imgH="228600" progId="Equation.DSMT4">
                  <p:embed/>
                </p:oleObj>
              </mc:Choice>
              <mc:Fallback>
                <p:oleObj name="Equation" r:id="rId38" imgW="253800" imgH="228600" progId="Equation.DSMT4">
                  <p:embed/>
                  <p:pic>
                    <p:nvPicPr>
                      <p:cNvPr id="0" name="Picture 2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79264" y="1255331"/>
                        <a:ext cx="525143" cy="472038"/>
                      </a:xfrm>
                      <a:prstGeom prst="rect">
                        <a:avLst/>
                      </a:prstGeom>
                      <a:solidFill>
                        <a:srgbClr val="FFC000"/>
                      </a:solidFill>
                    </p:spPr>
                  </p:pic>
                </p:oleObj>
              </mc:Fallback>
            </mc:AlternateContent>
          </a:graphicData>
        </a:graphic>
      </p:graphicFrame>
      <p:sp>
        <p:nvSpPr>
          <p:cNvPr id="77" name="Rectangle 76"/>
          <p:cNvSpPr/>
          <p:nvPr/>
        </p:nvSpPr>
        <p:spPr>
          <a:xfrm>
            <a:off x="1728343" y="1212195"/>
            <a:ext cx="5911256" cy="6368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78" name="Object 77"/>
          <p:cNvGraphicFramePr>
            <a:graphicFrameLocks noChangeAspect="1"/>
          </p:cNvGraphicFramePr>
          <p:nvPr>
            <p:extLst>
              <p:ext uri="{D42A27DB-BD31-4B8C-83A1-F6EECF244321}">
                <p14:modId xmlns:p14="http://schemas.microsoft.com/office/powerpoint/2010/main" val="1610061955"/>
              </p:ext>
            </p:extLst>
          </p:nvPr>
        </p:nvGraphicFramePr>
        <p:xfrm>
          <a:off x="1792769" y="2206675"/>
          <a:ext cx="551110" cy="472038"/>
        </p:xfrm>
        <a:graphic>
          <a:graphicData uri="http://schemas.openxmlformats.org/presentationml/2006/ole">
            <mc:AlternateContent xmlns:mc="http://schemas.openxmlformats.org/markup-compatibility/2006">
              <mc:Choice xmlns:v="urn:schemas-microsoft-com:vml" Requires="v">
                <p:oleObj spid="_x0000_s140453" name="Equation" r:id="rId39" imgW="253800" imgH="228600" progId="Equation.DSMT4">
                  <p:embed/>
                </p:oleObj>
              </mc:Choice>
              <mc:Fallback>
                <p:oleObj name="Equation" r:id="rId39" imgW="253800" imgH="228600" progId="Equation.DSMT4">
                  <p:embed/>
                  <p:pic>
                    <p:nvPicPr>
                      <p:cNvPr id="0" name="Picture 2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92769" y="2206675"/>
                        <a:ext cx="551110" cy="472038"/>
                      </a:xfrm>
                      <a:prstGeom prst="rect">
                        <a:avLst/>
                      </a:prstGeom>
                      <a:solidFill>
                        <a:srgbClr val="FFC000"/>
                      </a:solidFill>
                    </p:spPr>
                  </p:pic>
                </p:oleObj>
              </mc:Fallback>
            </mc:AlternateContent>
          </a:graphicData>
        </a:graphic>
      </p:graphicFrame>
      <p:sp>
        <p:nvSpPr>
          <p:cNvPr id="79" name="Rectangle 78"/>
          <p:cNvSpPr/>
          <p:nvPr/>
        </p:nvSpPr>
        <p:spPr>
          <a:xfrm>
            <a:off x="1741848" y="2117819"/>
            <a:ext cx="6203556" cy="6368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80" name="Object 79"/>
          <p:cNvGraphicFramePr>
            <a:graphicFrameLocks noChangeAspect="1"/>
          </p:cNvGraphicFramePr>
          <p:nvPr>
            <p:extLst>
              <p:ext uri="{D42A27DB-BD31-4B8C-83A1-F6EECF244321}">
                <p14:modId xmlns:p14="http://schemas.microsoft.com/office/powerpoint/2010/main" val="1436606521"/>
              </p:ext>
            </p:extLst>
          </p:nvPr>
        </p:nvGraphicFramePr>
        <p:xfrm>
          <a:off x="1803741" y="3817139"/>
          <a:ext cx="551110" cy="472038"/>
        </p:xfrm>
        <a:graphic>
          <a:graphicData uri="http://schemas.openxmlformats.org/presentationml/2006/ole">
            <mc:AlternateContent xmlns:mc="http://schemas.openxmlformats.org/markup-compatibility/2006">
              <mc:Choice xmlns:v="urn:schemas-microsoft-com:vml" Requires="v">
                <p:oleObj spid="_x0000_s140454" name="Equation" r:id="rId40" imgW="253800" imgH="228600" progId="Equation.DSMT4">
                  <p:embed/>
                </p:oleObj>
              </mc:Choice>
              <mc:Fallback>
                <p:oleObj name="Equation" r:id="rId40" imgW="253800" imgH="228600" progId="Equation.DSMT4">
                  <p:embed/>
                  <p:pic>
                    <p:nvPicPr>
                      <p:cNvPr id="0" name="Picture 2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03741" y="3817139"/>
                        <a:ext cx="551110" cy="472038"/>
                      </a:xfrm>
                      <a:prstGeom prst="rect">
                        <a:avLst/>
                      </a:prstGeom>
                      <a:solidFill>
                        <a:srgbClr val="FFC000"/>
                      </a:solidFill>
                    </p:spPr>
                  </p:pic>
                </p:oleObj>
              </mc:Fallback>
            </mc:AlternateContent>
          </a:graphicData>
        </a:graphic>
      </p:graphicFrame>
      <p:sp>
        <p:nvSpPr>
          <p:cNvPr id="81" name="Rectangle 80"/>
          <p:cNvSpPr/>
          <p:nvPr/>
        </p:nvSpPr>
        <p:spPr>
          <a:xfrm>
            <a:off x="1752819" y="3728283"/>
            <a:ext cx="6588051" cy="6368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2" name="Left Brace 81"/>
          <p:cNvSpPr/>
          <p:nvPr/>
        </p:nvSpPr>
        <p:spPr>
          <a:xfrm>
            <a:off x="1078953" y="707435"/>
            <a:ext cx="468711" cy="3513653"/>
          </a:xfrm>
          <a:prstGeom prst="leftBrace">
            <a:avLst>
              <a:gd name="adj1" fmla="val 27842"/>
              <a:gd name="adj2" fmla="val 53470"/>
            </a:avLst>
          </a:prstGeom>
          <a:ln w="3810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aphicFrame>
        <p:nvGraphicFramePr>
          <p:cNvPr id="83" name="Object 82"/>
          <p:cNvGraphicFramePr>
            <a:graphicFrameLocks noChangeAspect="1"/>
          </p:cNvGraphicFramePr>
          <p:nvPr>
            <p:extLst>
              <p:ext uri="{D42A27DB-BD31-4B8C-83A1-F6EECF244321}">
                <p14:modId xmlns:p14="http://schemas.microsoft.com/office/powerpoint/2010/main" val="3828654338"/>
              </p:ext>
            </p:extLst>
          </p:nvPr>
        </p:nvGraphicFramePr>
        <p:xfrm>
          <a:off x="209600" y="2348880"/>
          <a:ext cx="762000" cy="452437"/>
        </p:xfrm>
        <a:graphic>
          <a:graphicData uri="http://schemas.openxmlformats.org/presentationml/2006/ole">
            <mc:AlternateContent xmlns:mc="http://schemas.openxmlformats.org/markup-compatibility/2006">
              <mc:Choice xmlns:v="urn:schemas-microsoft-com:vml" Requires="v">
                <p:oleObj spid="_x0000_s140455" name="Equation" r:id="rId41" imgW="342751" imgH="203112" progId="Equation.DSMT4">
                  <p:embed/>
                </p:oleObj>
              </mc:Choice>
              <mc:Fallback>
                <p:oleObj name="Equation" r:id="rId41" imgW="342751" imgH="203112" progId="Equation.DSMT4">
                  <p:embed/>
                  <p:pic>
                    <p:nvPicPr>
                      <p:cNvPr id="0" name="Picture 2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600" y="2348880"/>
                        <a:ext cx="76200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43879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24200" y="6356350"/>
            <a:ext cx="2895600" cy="365125"/>
          </a:xfrm>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87ECEBCB-9354-422A-B090-F0B7B2B34EC4}" type="slidenum">
              <a:rPr lang="he-IL" smtClean="0">
                <a:solidFill>
                  <a:prstClr val="black">
                    <a:tint val="75000"/>
                  </a:prstClr>
                </a:solidFill>
              </a:rPr>
              <a:pPr>
                <a:defRPr/>
              </a:pPr>
              <a:t>53</a:t>
            </a:fld>
            <a:endParaRPr lang="en-US">
              <a:solidFill>
                <a:prstClr val="black">
                  <a:tint val="75000"/>
                </a:prstClr>
              </a:solidFill>
            </a:endParaRPr>
          </a:p>
        </p:txBody>
      </p:sp>
      <p:sp>
        <p:nvSpPr>
          <p:cNvPr id="77" name="Rectangle 2"/>
          <p:cNvSpPr>
            <a:spLocks noGrp="1" noChangeArrowheads="1"/>
          </p:cNvSpPr>
          <p:nvPr>
            <p:ph type="title"/>
          </p:nvPr>
        </p:nvSpPr>
        <p:spPr>
          <a:xfrm>
            <a:off x="161925" y="-99392"/>
            <a:ext cx="8820150" cy="1268412"/>
          </a:xfrm>
        </p:spPr>
        <p:txBody>
          <a:bodyPr>
            <a:normAutofit/>
          </a:bodyPr>
          <a:lstStyle/>
          <a:p>
            <a:pPr rtl="1" eaLnBrk="1" hangingPunct="1"/>
            <a:r>
              <a:rPr lang="he-IL" sz="4000" dirty="0" smtClean="0">
                <a:solidFill>
                  <a:schemeClr val="tx2">
                    <a:lumMod val="60000"/>
                    <a:lumOff val="40000"/>
                  </a:schemeClr>
                </a:solidFill>
                <a:latin typeface="Tahoma" pitchFamily="34" charset="0"/>
              </a:rPr>
              <a:t>סיבוכיות המקום של </a:t>
            </a:r>
            <a:r>
              <a:rPr lang="en-US" sz="4000" dirty="0" smtClean="0">
                <a:solidFill>
                  <a:schemeClr val="tx2">
                    <a:lumMod val="60000"/>
                    <a:lumOff val="40000"/>
                  </a:schemeClr>
                </a:solidFill>
              </a:rPr>
              <a:t>Merge Sort</a:t>
            </a:r>
          </a:p>
        </p:txBody>
      </p:sp>
      <p:sp>
        <p:nvSpPr>
          <p:cNvPr id="78" name="Text Box 3"/>
          <p:cNvSpPr txBox="1">
            <a:spLocks noChangeArrowheads="1"/>
          </p:cNvSpPr>
          <p:nvPr/>
        </p:nvSpPr>
        <p:spPr bwMode="auto">
          <a:xfrm>
            <a:off x="900113" y="1052736"/>
            <a:ext cx="7629525" cy="1717393"/>
          </a:xfrm>
          <a:prstGeom prst="rect">
            <a:avLst/>
          </a:prstGeom>
          <a:noFill/>
          <a:ln w="9525">
            <a:noFill/>
            <a:miter lim="800000"/>
            <a:headEnd/>
            <a:tailEnd/>
          </a:ln>
          <a:effectLst/>
        </p:spPr>
        <p:txBody>
          <a:bodyPr>
            <a:spAutoFit/>
          </a:bodyPr>
          <a:lstStyle/>
          <a:p>
            <a:pPr marL="292100" indent="-292100" algn="r" rtl="1">
              <a:spcBef>
                <a:spcPct val="70000"/>
              </a:spcBef>
              <a:buFont typeface="Arial" charset="0"/>
              <a:buChar char="•"/>
            </a:pPr>
            <a:r>
              <a:rPr lang="he-IL" sz="2400" dirty="0" smtClean="0">
                <a:latin typeface="Times New Roman" pitchFamily="18" charset="0"/>
              </a:rPr>
              <a:t>עלינו למצוא את כמות </a:t>
            </a:r>
            <a:r>
              <a:rPr lang="he-IL" sz="2400" dirty="0" err="1" smtClean="0">
                <a:latin typeface="Times New Roman" pitchFamily="18" charset="0"/>
              </a:rPr>
              <a:t>הזכרון</a:t>
            </a:r>
            <a:r>
              <a:rPr lang="he-IL" sz="2400" dirty="0" smtClean="0">
                <a:latin typeface="Times New Roman" pitchFamily="18" charset="0"/>
              </a:rPr>
              <a:t> המקסימלית שתפוסה בו-זמנית.</a:t>
            </a:r>
          </a:p>
          <a:p>
            <a:pPr marL="292100" indent="-292100" algn="r" rtl="1">
              <a:spcBef>
                <a:spcPct val="70000"/>
              </a:spcBef>
              <a:buFont typeface="Arial" charset="0"/>
              <a:buChar char="•"/>
            </a:pPr>
            <a:r>
              <a:rPr lang="he-IL" sz="2400" dirty="0" smtClean="0">
                <a:latin typeface="Times New Roman" pitchFamily="18" charset="0"/>
              </a:rPr>
              <a:t>נשים לב שהקריאות הרקורסיביות קורות אחת אחרי </a:t>
            </a:r>
            <a:r>
              <a:rPr lang="he-IL" sz="2400" dirty="0" err="1" smtClean="0">
                <a:latin typeface="Times New Roman" pitchFamily="18" charset="0"/>
              </a:rPr>
              <a:t>השניה</a:t>
            </a:r>
            <a:r>
              <a:rPr lang="he-IL" sz="2400" dirty="0" smtClean="0">
                <a:latin typeface="Times New Roman" pitchFamily="18" charset="0"/>
              </a:rPr>
              <a:t>:</a:t>
            </a:r>
          </a:p>
          <a:p>
            <a:pPr marL="292100" indent="-292100" algn="r" rtl="1">
              <a:spcBef>
                <a:spcPct val="70000"/>
              </a:spcBef>
              <a:buFont typeface="Arial" charset="0"/>
              <a:buChar char="•"/>
            </a:pPr>
            <a:endParaRPr lang="he-IL" sz="2400" dirty="0">
              <a:latin typeface="Times New Roman" pitchFamily="18" charset="0"/>
            </a:endParaRPr>
          </a:p>
        </p:txBody>
      </p:sp>
      <p:sp>
        <p:nvSpPr>
          <p:cNvPr id="79" name="Text Box 5"/>
          <p:cNvSpPr txBox="1">
            <a:spLocks noChangeArrowheads="1"/>
          </p:cNvSpPr>
          <p:nvPr/>
        </p:nvSpPr>
        <p:spPr bwMode="auto">
          <a:xfrm>
            <a:off x="899592" y="2348880"/>
            <a:ext cx="6913563" cy="3552759"/>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i="1" dirty="0" err="1">
                <a:latin typeface="Courier New" pitchFamily="49" charset="0"/>
              </a:rPr>
              <a:t>merge_sort</a:t>
            </a:r>
            <a:r>
              <a:rPr lang="en-US" sz="2000" b="1" i="1" dirty="0">
                <a:latin typeface="Courier New" pitchFamily="49" charset="0"/>
              </a:rPr>
              <a:t>(A[N]) </a:t>
            </a:r>
          </a:p>
          <a:p>
            <a:pPr algn="l" rtl="0"/>
            <a:r>
              <a:rPr lang="en-US" sz="2000" b="1" dirty="0">
                <a:latin typeface="Courier New" pitchFamily="49" charset="0"/>
              </a:rPr>
              <a:t>{</a:t>
            </a:r>
          </a:p>
          <a:p>
            <a:pPr algn="l" rtl="0"/>
            <a:r>
              <a:rPr lang="en-US" sz="2000" b="1" i="1" dirty="0">
                <a:latin typeface="Courier New" pitchFamily="49" charset="0"/>
              </a:rPr>
              <a:t>  if (N &lt;= 1) return;</a:t>
            </a:r>
          </a:p>
          <a:p>
            <a:pPr algn="l" rtl="0"/>
            <a:r>
              <a:rPr lang="en-US" sz="2000" b="1" i="1" dirty="0" smtClean="0">
                <a:latin typeface="Courier New" pitchFamily="49" charset="0"/>
              </a:rPr>
              <a:t>  </a:t>
            </a:r>
            <a:r>
              <a:rPr lang="en-US" sz="2000" b="1" i="1" dirty="0">
                <a:latin typeface="Courier New" pitchFamily="49" charset="0"/>
              </a:rPr>
              <a:t>allocate </a:t>
            </a:r>
            <a:r>
              <a:rPr lang="en-US" sz="2000" b="1" i="1" dirty="0" err="1">
                <a:latin typeface="Courier New" pitchFamily="49" charset="0"/>
              </a:rPr>
              <a:t>tmp</a:t>
            </a:r>
            <a:r>
              <a:rPr lang="en-US" sz="2000" b="1" i="1" dirty="0">
                <a:latin typeface="Courier New" pitchFamily="49" charset="0"/>
              </a:rPr>
              <a:t>[N</a:t>
            </a:r>
            <a:r>
              <a:rPr lang="en-US" sz="2000" b="1" i="1" dirty="0" smtClean="0">
                <a:latin typeface="Courier New" pitchFamily="49" charset="0"/>
              </a:rPr>
              <a:t>];</a:t>
            </a:r>
          </a:p>
          <a:p>
            <a:pPr algn="l" rtl="0"/>
            <a:endParaRPr lang="en-US" sz="2000" b="1" i="1" dirty="0">
              <a:latin typeface="Courier New" pitchFamily="49" charset="0"/>
            </a:endParaRPr>
          </a:p>
          <a:p>
            <a:pPr algn="l" rtl="0"/>
            <a:r>
              <a:rPr lang="en-US" sz="2000" b="1" i="1" dirty="0">
                <a:latin typeface="Courier New" pitchFamily="49" charset="0"/>
              </a:rPr>
              <a:t>  </a:t>
            </a:r>
            <a:r>
              <a:rPr lang="en-US" sz="2000" b="1" i="1" dirty="0" err="1">
                <a:latin typeface="Courier New" pitchFamily="49" charset="0"/>
              </a:rPr>
              <a:t>merge_sort</a:t>
            </a:r>
            <a:r>
              <a:rPr lang="en-US" sz="2000" b="1" i="1" dirty="0">
                <a:latin typeface="Courier New" pitchFamily="49" charset="0"/>
              </a:rPr>
              <a:t>( A[0..N/2] );</a:t>
            </a:r>
          </a:p>
          <a:p>
            <a:pPr algn="l" rtl="0"/>
            <a:r>
              <a:rPr lang="en-US" sz="2000" b="1" i="1" dirty="0">
                <a:latin typeface="Courier New" pitchFamily="49" charset="0"/>
              </a:rPr>
              <a:t>  </a:t>
            </a:r>
            <a:r>
              <a:rPr lang="en-US" sz="2000" b="1" i="1" dirty="0" err="1">
                <a:latin typeface="Courier New" pitchFamily="49" charset="0"/>
              </a:rPr>
              <a:t>merge_sort</a:t>
            </a:r>
            <a:r>
              <a:rPr lang="en-US" sz="2000" b="1" i="1" dirty="0">
                <a:latin typeface="Courier New" pitchFamily="49" charset="0"/>
              </a:rPr>
              <a:t>( A[N/2+1..N-1] );</a:t>
            </a:r>
          </a:p>
          <a:p>
            <a:pPr algn="l" rtl="0"/>
            <a:endParaRPr lang="en-US" sz="2000" b="1" i="1" dirty="0" smtClean="0">
              <a:latin typeface="Courier New" pitchFamily="49" charset="0"/>
            </a:endParaRPr>
          </a:p>
          <a:p>
            <a:pPr algn="l" rtl="0"/>
            <a:r>
              <a:rPr lang="en-US" sz="2000" b="1" i="1" dirty="0" smtClean="0">
                <a:latin typeface="Courier New" pitchFamily="49" charset="0"/>
              </a:rPr>
              <a:t>  </a:t>
            </a:r>
            <a:r>
              <a:rPr lang="en-US" sz="2000" b="1" i="1" dirty="0" err="1" smtClean="0">
                <a:latin typeface="Courier New" pitchFamily="49" charset="0"/>
              </a:rPr>
              <a:t>tmp</a:t>
            </a:r>
            <a:r>
              <a:rPr lang="en-US" sz="2000" b="1" i="1" dirty="0" smtClean="0">
                <a:latin typeface="Courier New" pitchFamily="49" charset="0"/>
              </a:rPr>
              <a:t> </a:t>
            </a:r>
            <a:r>
              <a:rPr lang="en-US" sz="2000" b="1" i="1" dirty="0">
                <a:latin typeface="Courier New" pitchFamily="49" charset="0"/>
              </a:rPr>
              <a:t>= merge( A[0..N/2], A[N/2+1..N-1] );</a:t>
            </a:r>
          </a:p>
          <a:p>
            <a:pPr algn="l" rtl="0"/>
            <a:r>
              <a:rPr lang="en-US" sz="2000" b="1" i="1" dirty="0">
                <a:latin typeface="Courier New" pitchFamily="49" charset="0"/>
              </a:rPr>
              <a:t>  </a:t>
            </a:r>
            <a:r>
              <a:rPr lang="en-US" sz="2000" b="1" i="1" dirty="0" err="1">
                <a:latin typeface="Courier New" pitchFamily="49" charset="0"/>
              </a:rPr>
              <a:t>memcpy</a:t>
            </a:r>
            <a:r>
              <a:rPr lang="en-US" sz="2000" b="1" i="1" dirty="0">
                <a:latin typeface="Courier New" pitchFamily="49" charset="0"/>
              </a:rPr>
              <a:t>(A </a:t>
            </a:r>
            <a:r>
              <a:rPr lang="en-US" sz="2000" dirty="0">
                <a:latin typeface="Times New Roman" pitchFamily="18" charset="0"/>
                <a:sym typeface="Symbol" pitchFamily="18" charset="2"/>
              </a:rPr>
              <a:t></a:t>
            </a:r>
            <a:r>
              <a:rPr lang="en-US" sz="2000" b="1" i="1" dirty="0">
                <a:latin typeface="Courier New" pitchFamily="49" charset="0"/>
              </a:rPr>
              <a:t> </a:t>
            </a:r>
            <a:r>
              <a:rPr lang="en-US" sz="2000" b="1" i="1" dirty="0" err="1">
                <a:latin typeface="Courier New" pitchFamily="49" charset="0"/>
              </a:rPr>
              <a:t>tmp</a:t>
            </a:r>
            <a:r>
              <a:rPr lang="en-US" sz="2000" b="1" i="1" dirty="0">
                <a:latin typeface="Courier New" pitchFamily="49" charset="0"/>
              </a:rPr>
              <a:t>);</a:t>
            </a:r>
          </a:p>
          <a:p>
            <a:pPr algn="l" rtl="0"/>
            <a:r>
              <a:rPr lang="en-US" sz="2000" b="1" dirty="0">
                <a:latin typeface="Courier New" pitchFamily="49" charset="0"/>
              </a:rPr>
              <a:t>}</a:t>
            </a:r>
            <a:endParaRPr lang="he-IL" sz="2000" b="1" dirty="0">
              <a:latin typeface="Courier New" pitchFamily="49" charset="0"/>
            </a:endParaRPr>
          </a:p>
        </p:txBody>
      </p:sp>
      <p:sp>
        <p:nvSpPr>
          <p:cNvPr id="3" name="Rectangle 2"/>
          <p:cNvSpPr/>
          <p:nvPr/>
        </p:nvSpPr>
        <p:spPr>
          <a:xfrm>
            <a:off x="971600" y="3959344"/>
            <a:ext cx="6480199" cy="648072"/>
          </a:xfrm>
          <a:prstGeom prst="rect">
            <a:avLst/>
          </a:prstGeom>
          <a:noFill/>
          <a:ln w="38100">
            <a:solidFill>
              <a:srgbClr val="DA267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73406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24200" y="6356350"/>
            <a:ext cx="2895600" cy="365125"/>
          </a:xfrm>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87ECEBCB-9354-422A-B090-F0B7B2B34EC4}" type="slidenum">
              <a:rPr lang="he-IL" smtClean="0">
                <a:solidFill>
                  <a:prstClr val="black">
                    <a:tint val="75000"/>
                  </a:prstClr>
                </a:solidFill>
              </a:rPr>
              <a:pPr>
                <a:defRPr/>
              </a:pPr>
              <a:t>54</a:t>
            </a:fld>
            <a:endParaRPr lang="en-US">
              <a:solidFill>
                <a:prstClr val="black">
                  <a:tint val="75000"/>
                </a:prstClr>
              </a:solidFill>
            </a:endParaRPr>
          </a:p>
        </p:txBody>
      </p:sp>
      <p:sp>
        <p:nvSpPr>
          <p:cNvPr id="77" name="Rectangle 2"/>
          <p:cNvSpPr>
            <a:spLocks noGrp="1" noChangeArrowheads="1"/>
          </p:cNvSpPr>
          <p:nvPr>
            <p:ph type="title"/>
          </p:nvPr>
        </p:nvSpPr>
        <p:spPr>
          <a:xfrm>
            <a:off x="161925" y="-99392"/>
            <a:ext cx="8820150" cy="1268412"/>
          </a:xfrm>
        </p:spPr>
        <p:txBody>
          <a:bodyPr>
            <a:normAutofit/>
          </a:bodyPr>
          <a:lstStyle/>
          <a:p>
            <a:pPr rtl="1" eaLnBrk="1" hangingPunct="1"/>
            <a:r>
              <a:rPr lang="he-IL" sz="4000" dirty="0" smtClean="0">
                <a:solidFill>
                  <a:schemeClr val="tx2">
                    <a:lumMod val="60000"/>
                    <a:lumOff val="40000"/>
                  </a:schemeClr>
                </a:solidFill>
                <a:latin typeface="Tahoma" pitchFamily="34" charset="0"/>
              </a:rPr>
              <a:t>סיבוכיות המקום של </a:t>
            </a:r>
            <a:r>
              <a:rPr lang="en-US" sz="4000" dirty="0" smtClean="0">
                <a:solidFill>
                  <a:schemeClr val="tx2">
                    <a:lumMod val="60000"/>
                    <a:lumOff val="40000"/>
                  </a:schemeClr>
                </a:solidFill>
              </a:rPr>
              <a:t>Merge Sort</a:t>
            </a:r>
          </a:p>
        </p:txBody>
      </p:sp>
      <p:sp>
        <p:nvSpPr>
          <p:cNvPr id="78" name="Text Box 3"/>
          <p:cNvSpPr txBox="1">
            <a:spLocks noChangeArrowheads="1"/>
          </p:cNvSpPr>
          <p:nvPr/>
        </p:nvSpPr>
        <p:spPr bwMode="auto">
          <a:xfrm>
            <a:off x="467545" y="1052736"/>
            <a:ext cx="8062094" cy="2259080"/>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200" dirty="0" smtClean="0">
                <a:latin typeface="Times New Roman" pitchFamily="18" charset="0"/>
              </a:rPr>
              <a:t>כלומר כל צומת קורא לבן הראשון ורק אחרי שהבן הראשון מסיים לרוץ, הוא קורא לבן השני.</a:t>
            </a:r>
          </a:p>
          <a:p>
            <a:pPr marL="292100" indent="-292100" algn="r" rtl="1">
              <a:spcBef>
                <a:spcPct val="70000"/>
              </a:spcBef>
              <a:buFont typeface="Arial" charset="0"/>
              <a:buChar char="•"/>
            </a:pPr>
            <a:r>
              <a:rPr lang="he-IL" sz="2200" dirty="0" smtClean="0">
                <a:latin typeface="Times New Roman" pitchFamily="18" charset="0"/>
              </a:rPr>
              <a:t>לכן המספר הגדול ביותר של קריאות שפתוחות </a:t>
            </a:r>
            <a:r>
              <a:rPr lang="he-IL" sz="2200" dirty="0" err="1" smtClean="0">
                <a:latin typeface="Times New Roman" pitchFamily="18" charset="0"/>
              </a:rPr>
              <a:t>בו"ז</a:t>
            </a:r>
            <a:r>
              <a:rPr lang="he-IL" sz="2200" dirty="0" smtClean="0">
                <a:latin typeface="Times New Roman" pitchFamily="18" charset="0"/>
              </a:rPr>
              <a:t> הוא כעומק העץ.</a:t>
            </a:r>
          </a:p>
          <a:p>
            <a:pPr marL="292100" indent="-292100" algn="r" rtl="1">
              <a:spcBef>
                <a:spcPct val="70000"/>
              </a:spcBef>
              <a:buFont typeface="Arial" charset="0"/>
              <a:buChar char="•"/>
            </a:pPr>
            <a:r>
              <a:rPr lang="he-IL" sz="2200" dirty="0" smtClean="0">
                <a:latin typeface="Times New Roman" pitchFamily="18" charset="0"/>
              </a:rPr>
              <a:t>כל קריאה עם קלט בגודל         זקוקה ל-             </a:t>
            </a:r>
            <a:r>
              <a:rPr lang="he-IL" sz="2200" dirty="0" err="1" smtClean="0">
                <a:latin typeface="Times New Roman" pitchFamily="18" charset="0"/>
              </a:rPr>
              <a:t>זכרון</a:t>
            </a:r>
            <a:r>
              <a:rPr lang="he-IL" sz="2200" dirty="0" smtClean="0">
                <a:latin typeface="Times New Roman" pitchFamily="18" charset="0"/>
              </a:rPr>
              <a:t>, לכן סה"כ </a:t>
            </a:r>
            <a:r>
              <a:rPr lang="he-IL" sz="2200" dirty="0" err="1" smtClean="0">
                <a:latin typeface="Times New Roman" pitchFamily="18" charset="0"/>
              </a:rPr>
              <a:t>הזכרון</a:t>
            </a:r>
            <a:r>
              <a:rPr lang="he-IL" sz="2200" dirty="0" smtClean="0">
                <a:latin typeface="Times New Roman" pitchFamily="18" charset="0"/>
              </a:rPr>
              <a:t> הדרוש הוא </a:t>
            </a:r>
            <a:endParaRPr lang="he-IL" sz="22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484447727"/>
              </p:ext>
            </p:extLst>
          </p:nvPr>
        </p:nvGraphicFramePr>
        <p:xfrm>
          <a:off x="3131840" y="2348880"/>
          <a:ext cx="676275" cy="874712"/>
        </p:xfrm>
        <a:graphic>
          <a:graphicData uri="http://schemas.openxmlformats.org/presentationml/2006/ole">
            <mc:AlternateContent xmlns:mc="http://schemas.openxmlformats.org/markup-compatibility/2006">
              <mc:Choice xmlns:v="urn:schemas-microsoft-com:vml" Requires="v">
                <p:oleObj spid="_x0000_s28193" name="Equation" r:id="rId3" imgW="304560" imgH="393480" progId="Equation.DSMT4">
                  <p:embed/>
                </p:oleObj>
              </mc:Choice>
              <mc:Fallback>
                <p:oleObj name="Equation" r:id="rId3" imgW="304560" imgH="393480" progId="Equation.DSMT4">
                  <p:embed/>
                  <p:pic>
                    <p:nvPicPr>
                      <p:cNvPr id="0" name="Picture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348880"/>
                        <a:ext cx="676275"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2946141273"/>
              </p:ext>
            </p:extLst>
          </p:nvPr>
        </p:nvGraphicFramePr>
        <p:xfrm>
          <a:off x="4932040" y="2276872"/>
          <a:ext cx="452437" cy="876300"/>
        </p:xfrm>
        <a:graphic>
          <a:graphicData uri="http://schemas.openxmlformats.org/presentationml/2006/ole">
            <mc:AlternateContent xmlns:mc="http://schemas.openxmlformats.org/markup-compatibility/2006">
              <mc:Choice xmlns:v="urn:schemas-microsoft-com:vml" Requires="v">
                <p:oleObj spid="_x0000_s28194" name="Equation" r:id="rId5" imgW="203040" imgH="393480" progId="Equation.DSMT4">
                  <p:embed/>
                </p:oleObj>
              </mc:Choice>
              <mc:Fallback>
                <p:oleObj name="Equation" r:id="rId5" imgW="203040" imgH="393480" progId="Equation.DSMT4">
                  <p:embed/>
                  <p:pic>
                    <p:nvPicPr>
                      <p:cNvPr id="0" name="Picture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2276872"/>
                        <a:ext cx="452437"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4" name="Group 63"/>
          <p:cNvGrpSpPr/>
          <p:nvPr/>
        </p:nvGrpSpPr>
        <p:grpSpPr>
          <a:xfrm>
            <a:off x="1946098" y="3356992"/>
            <a:ext cx="4261515" cy="3002304"/>
            <a:chOff x="467544" y="980728"/>
            <a:chExt cx="7941048" cy="5594592"/>
          </a:xfrm>
        </p:grpSpPr>
        <p:grpSp>
          <p:nvGrpSpPr>
            <p:cNvPr id="65" name="Group 64"/>
            <p:cNvGrpSpPr/>
            <p:nvPr/>
          </p:nvGrpSpPr>
          <p:grpSpPr>
            <a:xfrm>
              <a:off x="467544" y="5636260"/>
              <a:ext cx="795908" cy="889084"/>
              <a:chOff x="3923928" y="5636260"/>
              <a:chExt cx="795908" cy="889084"/>
            </a:xfrm>
          </p:grpSpPr>
          <p:sp>
            <p:nvSpPr>
              <p:cNvPr id="116" name="Oval 115"/>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17" name="Object 116"/>
              <p:cNvGraphicFramePr>
                <a:graphicFrameLocks noChangeAspect="1"/>
              </p:cNvGraphicFramePr>
              <p:nvPr>
                <p:extLst>
                  <p:ext uri="{D42A27DB-BD31-4B8C-83A1-F6EECF244321}">
                    <p14:modId xmlns:p14="http://schemas.microsoft.com/office/powerpoint/2010/main" val="2963903427"/>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28195" name="Equation" r:id="rId7" imgW="215640" imgH="393480" progId="Equation.DSMT4">
                      <p:embed/>
                    </p:oleObj>
                  </mc:Choice>
                  <mc:Fallback>
                    <p:oleObj name="Equation" r:id="rId7" imgW="215640" imgH="393480" progId="Equation.DSMT4">
                      <p:embed/>
                      <p:pic>
                        <p:nvPicPr>
                          <p:cNvPr id="0" name="Picture 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 name="Oval 65"/>
            <p:cNvSpPr/>
            <p:nvPr/>
          </p:nvSpPr>
          <p:spPr>
            <a:xfrm>
              <a:off x="3851920" y="98072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67" name="Oval 66"/>
            <p:cNvSpPr/>
            <p:nvPr/>
          </p:nvSpPr>
          <p:spPr>
            <a:xfrm>
              <a:off x="2339752" y="2204864"/>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68" name="Oval 67"/>
            <p:cNvSpPr/>
            <p:nvPr/>
          </p:nvSpPr>
          <p:spPr>
            <a:xfrm>
              <a:off x="1403648" y="345528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69" name="Object 68"/>
            <p:cNvGraphicFramePr>
              <a:graphicFrameLocks noChangeAspect="1"/>
            </p:cNvGraphicFramePr>
            <p:nvPr>
              <p:extLst>
                <p:ext uri="{D42A27DB-BD31-4B8C-83A1-F6EECF244321}">
                  <p14:modId xmlns:p14="http://schemas.microsoft.com/office/powerpoint/2010/main" val="142991322"/>
                </p:ext>
              </p:extLst>
            </p:nvPr>
          </p:nvGraphicFramePr>
          <p:xfrm>
            <a:off x="4004444" y="1210523"/>
            <a:ext cx="567556" cy="418277"/>
          </p:xfrm>
          <a:graphic>
            <a:graphicData uri="http://schemas.openxmlformats.org/presentationml/2006/ole">
              <mc:AlternateContent xmlns:mc="http://schemas.openxmlformats.org/markup-compatibility/2006">
                <mc:Choice xmlns:v="urn:schemas-microsoft-com:vml" Requires="v">
                  <p:oleObj spid="_x0000_s28196" name="Equation" r:id="rId9" imgW="126720" imgH="139680" progId="Equation.DSMT4">
                    <p:embed/>
                  </p:oleObj>
                </mc:Choice>
                <mc:Fallback>
                  <p:oleObj name="Equation" r:id="rId9" imgW="126720" imgH="139680" progId="Equation.DSMT4">
                    <p:embed/>
                    <p:pic>
                      <p:nvPicPr>
                        <p:cNvPr id="0" name="Picture 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4444" y="1210523"/>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0" name="Straight Arrow Connector 69"/>
            <p:cNvCxnSpPr>
              <a:stCxn id="66" idx="3"/>
              <a:endCxn id="67" idx="0"/>
            </p:cNvCxnSpPr>
            <p:nvPr/>
          </p:nvCxnSpPr>
          <p:spPr>
            <a:xfrm flipH="1">
              <a:off x="2735796" y="1656817"/>
              <a:ext cx="1232123"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7" idx="3"/>
              <a:endCxn id="68" idx="0"/>
            </p:cNvCxnSpPr>
            <p:nvPr/>
          </p:nvCxnSpPr>
          <p:spPr>
            <a:xfrm flipH="1">
              <a:off x="1799692" y="2880953"/>
              <a:ext cx="656059" cy="57433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8" idx="3"/>
            </p:cNvCxnSpPr>
            <p:nvPr/>
          </p:nvCxnSpPr>
          <p:spPr>
            <a:xfrm flipH="1">
              <a:off x="1187624" y="413137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116" idx="0"/>
            </p:cNvCxnSpPr>
            <p:nvPr/>
          </p:nvCxnSpPr>
          <p:spPr>
            <a:xfrm flipH="1">
              <a:off x="863588" y="5301208"/>
              <a:ext cx="18002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923927" y="5724545"/>
              <a:ext cx="576064" cy="516169"/>
            </a:xfrm>
            <a:prstGeom prst="rect">
              <a:avLst/>
            </a:prstGeom>
            <a:noFill/>
          </p:spPr>
          <p:txBody>
            <a:bodyPr wrap="square" rtlCol="1">
              <a:spAutoFit/>
            </a:bodyPr>
            <a:lstStyle/>
            <a:p>
              <a:r>
                <a:rPr lang="en-US" sz="1200" b="1" dirty="0" smtClean="0">
                  <a:solidFill>
                    <a:schemeClr val="accent1">
                      <a:lumMod val="75000"/>
                    </a:schemeClr>
                  </a:solidFill>
                </a:rPr>
                <a:t>...</a:t>
              </a:r>
              <a:endParaRPr lang="he-IL" sz="1200" b="1" dirty="0">
                <a:solidFill>
                  <a:schemeClr val="accent1">
                    <a:lumMod val="75000"/>
                  </a:schemeClr>
                </a:solidFill>
              </a:endParaRPr>
            </a:p>
          </p:txBody>
        </p:sp>
        <p:sp>
          <p:nvSpPr>
            <p:cNvPr id="75" name="Oval 74"/>
            <p:cNvSpPr/>
            <p:nvPr/>
          </p:nvSpPr>
          <p:spPr>
            <a:xfrm>
              <a:off x="5508104" y="2204864"/>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76" name="Straight Arrow Connector 75"/>
            <p:cNvCxnSpPr>
              <a:stCxn id="66" idx="5"/>
              <a:endCxn id="75" idx="0"/>
            </p:cNvCxnSpPr>
            <p:nvPr/>
          </p:nvCxnSpPr>
          <p:spPr>
            <a:xfrm>
              <a:off x="4528009" y="1656817"/>
              <a:ext cx="1376139"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3275856" y="34248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81" name="Straight Arrow Connector 80"/>
            <p:cNvCxnSpPr>
              <a:stCxn id="67" idx="5"/>
              <a:endCxn id="80" idx="0"/>
            </p:cNvCxnSpPr>
            <p:nvPr/>
          </p:nvCxnSpPr>
          <p:spPr>
            <a:xfrm>
              <a:off x="3015841" y="2880953"/>
              <a:ext cx="656059" cy="54385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6444208" y="342900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83" name="Straight Arrow Connector 82"/>
            <p:cNvCxnSpPr>
              <a:stCxn id="75" idx="5"/>
              <a:endCxn id="82" idx="0"/>
            </p:cNvCxnSpPr>
            <p:nvPr/>
          </p:nvCxnSpPr>
          <p:spPr>
            <a:xfrm>
              <a:off x="6184193" y="2880953"/>
              <a:ext cx="656059"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4" name="Object 83"/>
            <p:cNvGraphicFramePr>
              <a:graphicFrameLocks noChangeAspect="1"/>
            </p:cNvGraphicFramePr>
            <p:nvPr>
              <p:extLst>
                <p:ext uri="{D42A27DB-BD31-4B8C-83A1-F6EECF244321}">
                  <p14:modId xmlns:p14="http://schemas.microsoft.com/office/powerpoint/2010/main" val="4233936833"/>
                </p:ext>
              </p:extLst>
            </p:nvPr>
          </p:nvGraphicFramePr>
          <p:xfrm>
            <a:off x="3458473" y="3371523"/>
            <a:ext cx="511175" cy="884237"/>
          </p:xfrm>
          <a:graphic>
            <a:graphicData uri="http://schemas.openxmlformats.org/presentationml/2006/ole">
              <mc:AlternateContent xmlns:mc="http://schemas.openxmlformats.org/markup-compatibility/2006">
                <mc:Choice xmlns:v="urn:schemas-microsoft-com:vml" Requires="v">
                  <p:oleObj spid="_x0000_s28197" name="Equation" r:id="rId11" imgW="152280" imgH="393480" progId="Equation.DSMT4">
                    <p:embed/>
                  </p:oleObj>
                </mc:Choice>
                <mc:Fallback>
                  <p:oleObj name="Equation" r:id="rId11" imgW="152280" imgH="393480" progId="Equation.DSMT4">
                    <p:embed/>
                    <p:pic>
                      <p:nvPicPr>
                        <p:cNvPr id="0" name="Picture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8473" y="337152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Oval 84"/>
            <p:cNvSpPr/>
            <p:nvPr/>
          </p:nvSpPr>
          <p:spPr>
            <a:xfrm>
              <a:off x="4644008" y="342900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cxnSp>
          <p:nvCxnSpPr>
            <p:cNvPr id="86" name="Straight Arrow Connector 85"/>
            <p:cNvCxnSpPr>
              <a:stCxn id="75" idx="3"/>
              <a:endCxn id="85" idx="0"/>
            </p:cNvCxnSpPr>
            <p:nvPr/>
          </p:nvCxnSpPr>
          <p:spPr>
            <a:xfrm flipH="1">
              <a:off x="5040052" y="2880953"/>
              <a:ext cx="584051" cy="54804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8" idx="5"/>
            </p:cNvCxnSpPr>
            <p:nvPr/>
          </p:nvCxnSpPr>
          <p:spPr>
            <a:xfrm>
              <a:off x="2079736" y="413137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0" idx="3"/>
            </p:cNvCxnSpPr>
            <p:nvPr/>
          </p:nvCxnSpPr>
          <p:spPr>
            <a:xfrm flipH="1">
              <a:off x="3063461" y="410089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0" idx="5"/>
            </p:cNvCxnSpPr>
            <p:nvPr/>
          </p:nvCxnSpPr>
          <p:spPr>
            <a:xfrm>
              <a:off x="3951944" y="4100897"/>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5" idx="3"/>
            </p:cNvCxnSpPr>
            <p:nvPr/>
          </p:nvCxnSpPr>
          <p:spPr>
            <a:xfrm flipH="1">
              <a:off x="4420359"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5" idx="5"/>
            </p:cNvCxnSpPr>
            <p:nvPr/>
          </p:nvCxnSpPr>
          <p:spPr>
            <a:xfrm>
              <a:off x="5320097"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2" idx="5"/>
            </p:cNvCxnSpPr>
            <p:nvPr/>
          </p:nvCxnSpPr>
          <p:spPr>
            <a:xfrm>
              <a:off x="7120296" y="4105089"/>
              <a:ext cx="288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2" idx="3"/>
            </p:cNvCxnSpPr>
            <p:nvPr/>
          </p:nvCxnSpPr>
          <p:spPr>
            <a:xfrm flipH="1">
              <a:off x="6184193" y="4105089"/>
              <a:ext cx="324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4" name="Object 93"/>
            <p:cNvGraphicFramePr>
              <a:graphicFrameLocks noChangeAspect="1"/>
            </p:cNvGraphicFramePr>
            <p:nvPr>
              <p:extLst>
                <p:ext uri="{D42A27DB-BD31-4B8C-83A1-F6EECF244321}">
                  <p14:modId xmlns:p14="http://schemas.microsoft.com/office/powerpoint/2010/main" val="3775305912"/>
                </p:ext>
              </p:extLst>
            </p:nvPr>
          </p:nvGraphicFramePr>
          <p:xfrm>
            <a:off x="2502937" y="2132856"/>
            <a:ext cx="511175" cy="884238"/>
          </p:xfrm>
          <a:graphic>
            <a:graphicData uri="http://schemas.openxmlformats.org/presentationml/2006/ole">
              <mc:AlternateContent xmlns:mc="http://schemas.openxmlformats.org/markup-compatibility/2006">
                <mc:Choice xmlns:v="urn:schemas-microsoft-com:vml" Requires="v">
                  <p:oleObj spid="_x0000_s28198" name="Equation" r:id="rId13" imgW="152280" imgH="393480" progId="Equation.DSMT4">
                    <p:embed/>
                  </p:oleObj>
                </mc:Choice>
                <mc:Fallback>
                  <p:oleObj name="Equation" r:id="rId13" imgW="152280" imgH="393480" progId="Equation.DSMT4">
                    <p:embed/>
                    <p:pic>
                      <p:nvPicPr>
                        <p:cNvPr id="0" name="Picture 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2937" y="2132856"/>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 name="Object 94"/>
            <p:cNvGraphicFramePr>
              <a:graphicFrameLocks noChangeAspect="1"/>
            </p:cNvGraphicFramePr>
            <p:nvPr>
              <p:extLst>
                <p:ext uri="{D42A27DB-BD31-4B8C-83A1-F6EECF244321}">
                  <p14:modId xmlns:p14="http://schemas.microsoft.com/office/powerpoint/2010/main" val="1218720242"/>
                </p:ext>
              </p:extLst>
            </p:nvPr>
          </p:nvGraphicFramePr>
          <p:xfrm>
            <a:off x="5671289" y="2112714"/>
            <a:ext cx="511175" cy="884238"/>
          </p:xfrm>
          <a:graphic>
            <a:graphicData uri="http://schemas.openxmlformats.org/presentationml/2006/ole">
              <mc:AlternateContent xmlns:mc="http://schemas.openxmlformats.org/markup-compatibility/2006">
                <mc:Choice xmlns:v="urn:schemas-microsoft-com:vml" Requires="v">
                  <p:oleObj spid="_x0000_s28199" name="Equation" r:id="rId15" imgW="152280" imgH="393480" progId="Equation.DSMT4">
                    <p:embed/>
                  </p:oleObj>
                </mc:Choice>
                <mc:Fallback>
                  <p:oleObj name="Equation" r:id="rId15" imgW="152280" imgH="393480" progId="Equation.DSMT4">
                    <p:embed/>
                    <p:pic>
                      <p:nvPicPr>
                        <p:cNvPr id="0" name="Picture 1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71289" y="2112714"/>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 name="Object 95"/>
            <p:cNvGraphicFramePr>
              <a:graphicFrameLocks noChangeAspect="1"/>
            </p:cNvGraphicFramePr>
            <p:nvPr>
              <p:extLst>
                <p:ext uri="{D42A27DB-BD31-4B8C-83A1-F6EECF244321}">
                  <p14:modId xmlns:p14="http://schemas.microsoft.com/office/powerpoint/2010/main" val="3605511290"/>
                </p:ext>
              </p:extLst>
            </p:nvPr>
          </p:nvGraphicFramePr>
          <p:xfrm>
            <a:off x="1566833" y="3383280"/>
            <a:ext cx="511175" cy="884238"/>
          </p:xfrm>
          <a:graphic>
            <a:graphicData uri="http://schemas.openxmlformats.org/presentationml/2006/ole">
              <mc:AlternateContent xmlns:mc="http://schemas.openxmlformats.org/markup-compatibility/2006">
                <mc:Choice xmlns:v="urn:schemas-microsoft-com:vml" Requires="v">
                  <p:oleObj spid="_x0000_s28200" name="Equation" r:id="rId16" imgW="152280" imgH="393480" progId="Equation.DSMT4">
                    <p:embed/>
                  </p:oleObj>
                </mc:Choice>
                <mc:Fallback>
                  <p:oleObj name="Equation" r:id="rId16" imgW="152280" imgH="393480" progId="Equation.DSMT4">
                    <p:embed/>
                    <p:pic>
                      <p:nvPicPr>
                        <p:cNvPr id="0" name="Picture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6833" y="3383280"/>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 name="Object 96"/>
            <p:cNvGraphicFramePr>
              <a:graphicFrameLocks noChangeAspect="1"/>
            </p:cNvGraphicFramePr>
            <p:nvPr>
              <p:extLst>
                <p:ext uri="{D42A27DB-BD31-4B8C-83A1-F6EECF244321}">
                  <p14:modId xmlns:p14="http://schemas.microsoft.com/office/powerpoint/2010/main" val="2856388721"/>
                </p:ext>
              </p:extLst>
            </p:nvPr>
          </p:nvGraphicFramePr>
          <p:xfrm>
            <a:off x="4852913" y="3356992"/>
            <a:ext cx="511175" cy="884238"/>
          </p:xfrm>
          <a:graphic>
            <a:graphicData uri="http://schemas.openxmlformats.org/presentationml/2006/ole">
              <mc:AlternateContent xmlns:mc="http://schemas.openxmlformats.org/markup-compatibility/2006">
                <mc:Choice xmlns:v="urn:schemas-microsoft-com:vml" Requires="v">
                  <p:oleObj spid="_x0000_s28201" name="Equation" r:id="rId17" imgW="152280" imgH="393480" progId="Equation.DSMT4">
                    <p:embed/>
                  </p:oleObj>
                </mc:Choice>
                <mc:Fallback>
                  <p:oleObj name="Equation" r:id="rId17" imgW="152280" imgH="393480" progId="Equation.DSMT4">
                    <p:embed/>
                    <p:pic>
                      <p:nvPicPr>
                        <p:cNvPr id="0" name="Picture 1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2913" y="3356992"/>
                          <a:ext cx="51117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 name="Object 97"/>
            <p:cNvGraphicFramePr>
              <a:graphicFrameLocks noChangeAspect="1"/>
            </p:cNvGraphicFramePr>
            <p:nvPr>
              <p:extLst>
                <p:ext uri="{D42A27DB-BD31-4B8C-83A1-F6EECF244321}">
                  <p14:modId xmlns:p14="http://schemas.microsoft.com/office/powerpoint/2010/main" val="3542115442"/>
                </p:ext>
              </p:extLst>
            </p:nvPr>
          </p:nvGraphicFramePr>
          <p:xfrm>
            <a:off x="6622633" y="3356992"/>
            <a:ext cx="511175" cy="884237"/>
          </p:xfrm>
          <a:graphic>
            <a:graphicData uri="http://schemas.openxmlformats.org/presentationml/2006/ole">
              <mc:AlternateContent xmlns:mc="http://schemas.openxmlformats.org/markup-compatibility/2006">
                <mc:Choice xmlns:v="urn:schemas-microsoft-com:vml" Requires="v">
                  <p:oleObj spid="_x0000_s28202" name="Equation" r:id="rId18" imgW="152280" imgH="393480" progId="Equation.DSMT4">
                    <p:embed/>
                  </p:oleObj>
                </mc:Choice>
                <mc:Fallback>
                  <p:oleObj name="Equation" r:id="rId18" imgW="152280" imgH="393480" progId="Equation.DSMT4">
                    <p:embed/>
                    <p:pic>
                      <p:nvPicPr>
                        <p:cNvPr id="0" name="Picture 1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2633" y="3356992"/>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9" name="Group 98"/>
            <p:cNvGrpSpPr/>
            <p:nvPr/>
          </p:nvGrpSpPr>
          <p:grpSpPr>
            <a:xfrm>
              <a:off x="1403648" y="5636260"/>
              <a:ext cx="795908" cy="889084"/>
              <a:chOff x="3923928" y="5636260"/>
              <a:chExt cx="795908" cy="889084"/>
            </a:xfrm>
          </p:grpSpPr>
          <p:sp>
            <p:nvSpPr>
              <p:cNvPr id="114" name="Oval 113"/>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15" name="Object 114"/>
              <p:cNvGraphicFramePr>
                <a:graphicFrameLocks noChangeAspect="1"/>
              </p:cNvGraphicFramePr>
              <p:nvPr>
                <p:extLst>
                  <p:ext uri="{D42A27DB-BD31-4B8C-83A1-F6EECF244321}">
                    <p14:modId xmlns:p14="http://schemas.microsoft.com/office/powerpoint/2010/main" val="3409580141"/>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28203" name="Equation" r:id="rId19" imgW="215640" imgH="393480" progId="Equation.DSMT4">
                      <p:embed/>
                    </p:oleObj>
                  </mc:Choice>
                  <mc:Fallback>
                    <p:oleObj name="Equation" r:id="rId19" imgW="215640" imgH="393480" progId="Equation.DSMT4">
                      <p:embed/>
                      <p:pic>
                        <p:nvPicPr>
                          <p:cNvPr id="0"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0" name="Group 99"/>
            <p:cNvGrpSpPr/>
            <p:nvPr/>
          </p:nvGrpSpPr>
          <p:grpSpPr>
            <a:xfrm>
              <a:off x="7579035" y="5680757"/>
              <a:ext cx="829557" cy="889083"/>
              <a:chOff x="3982455" y="5655769"/>
              <a:chExt cx="829557" cy="889083"/>
            </a:xfrm>
          </p:grpSpPr>
          <p:sp>
            <p:nvSpPr>
              <p:cNvPr id="112" name="Oval 111"/>
              <p:cNvSpPr/>
              <p:nvPr/>
            </p:nvSpPr>
            <p:spPr>
              <a:xfrm>
                <a:off x="3982455" y="5752764"/>
                <a:ext cx="792087"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13" name="Object 112"/>
              <p:cNvGraphicFramePr>
                <a:graphicFrameLocks noChangeAspect="1"/>
              </p:cNvGraphicFramePr>
              <p:nvPr>
                <p:extLst>
                  <p:ext uri="{D42A27DB-BD31-4B8C-83A1-F6EECF244321}">
                    <p14:modId xmlns:p14="http://schemas.microsoft.com/office/powerpoint/2010/main" val="2744945381"/>
                  </p:ext>
                </p:extLst>
              </p:nvPr>
            </p:nvGraphicFramePr>
            <p:xfrm>
              <a:off x="4088113" y="5655769"/>
              <a:ext cx="723899" cy="884238"/>
            </p:xfrm>
            <a:graphic>
              <a:graphicData uri="http://schemas.openxmlformats.org/presentationml/2006/ole">
                <mc:AlternateContent xmlns:mc="http://schemas.openxmlformats.org/markup-compatibility/2006">
                  <mc:Choice xmlns:v="urn:schemas-microsoft-com:vml" Requires="v">
                    <p:oleObj spid="_x0000_s28204" name="Equation" r:id="rId20" imgW="215640" imgH="393480" progId="Equation.DSMT4">
                      <p:embed/>
                    </p:oleObj>
                  </mc:Choice>
                  <mc:Fallback>
                    <p:oleObj name="Equation" r:id="rId20" imgW="215640" imgH="393480" progId="Equation.DSMT4">
                      <p:embed/>
                      <p:pic>
                        <p:nvPicPr>
                          <p:cNvPr id="0" name="Picture 1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8113" y="5655769"/>
                            <a:ext cx="723899"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1" name="Group 100"/>
            <p:cNvGrpSpPr/>
            <p:nvPr/>
          </p:nvGrpSpPr>
          <p:grpSpPr>
            <a:xfrm>
              <a:off x="6588224" y="5686236"/>
              <a:ext cx="795908" cy="889084"/>
              <a:chOff x="3923928" y="5636260"/>
              <a:chExt cx="795908" cy="889084"/>
            </a:xfrm>
          </p:grpSpPr>
          <p:sp>
            <p:nvSpPr>
              <p:cNvPr id="110" name="Oval 109"/>
              <p:cNvSpPr/>
              <p:nvPr/>
            </p:nvSpPr>
            <p:spPr>
              <a:xfrm>
                <a:off x="392392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11" name="Object 110"/>
              <p:cNvGraphicFramePr>
                <a:graphicFrameLocks noChangeAspect="1"/>
              </p:cNvGraphicFramePr>
              <p:nvPr>
                <p:extLst>
                  <p:ext uri="{D42A27DB-BD31-4B8C-83A1-F6EECF244321}">
                    <p14:modId xmlns:p14="http://schemas.microsoft.com/office/powerpoint/2010/main" val="3454024707"/>
                  </p:ext>
                </p:extLst>
              </p:nvPr>
            </p:nvGraphicFramePr>
            <p:xfrm>
              <a:off x="3995936" y="5636260"/>
              <a:ext cx="723900" cy="884238"/>
            </p:xfrm>
            <a:graphic>
              <a:graphicData uri="http://schemas.openxmlformats.org/presentationml/2006/ole">
                <mc:AlternateContent xmlns:mc="http://schemas.openxmlformats.org/markup-compatibility/2006">
                  <mc:Choice xmlns:v="urn:schemas-microsoft-com:vml" Requires="v">
                    <p:oleObj spid="_x0000_s28205" name="Equation" r:id="rId21" imgW="215640" imgH="393480" progId="Equation.DSMT4">
                      <p:embed/>
                    </p:oleObj>
                  </mc:Choice>
                  <mc:Fallback>
                    <p:oleObj name="Equation" r:id="rId21" imgW="215640" imgH="393480" progId="Equation.DSMT4">
                      <p:embed/>
                      <p:pic>
                        <p:nvPicPr>
                          <p:cNvPr id="0" name="Picture 1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02" name="Straight Arrow Connector 101"/>
            <p:cNvCxnSpPr/>
            <p:nvPr/>
          </p:nvCxnSpPr>
          <p:spPr>
            <a:xfrm flipH="1">
              <a:off x="6948264" y="5357976"/>
              <a:ext cx="18002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744248" y="5301208"/>
              <a:ext cx="72000" cy="45148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812376" y="5367736"/>
              <a:ext cx="144000" cy="396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17990640">
              <a:off x="792486" y="4718381"/>
              <a:ext cx="576064" cy="516169"/>
            </a:xfrm>
            <a:prstGeom prst="rect">
              <a:avLst/>
            </a:prstGeom>
            <a:noFill/>
          </p:spPr>
          <p:txBody>
            <a:bodyPr wrap="square" rtlCol="1">
              <a:spAutoFit/>
            </a:bodyPr>
            <a:lstStyle/>
            <a:p>
              <a:r>
                <a:rPr lang="en-US" sz="1200" b="1" dirty="0" smtClean="0">
                  <a:solidFill>
                    <a:schemeClr val="accent1">
                      <a:lumMod val="75000"/>
                    </a:schemeClr>
                  </a:solidFill>
                </a:rPr>
                <a:t>...</a:t>
              </a:r>
              <a:endParaRPr lang="he-IL" sz="1200" b="1" dirty="0">
                <a:solidFill>
                  <a:schemeClr val="accent1">
                    <a:lumMod val="75000"/>
                  </a:schemeClr>
                </a:solidFill>
              </a:endParaRPr>
            </a:p>
          </p:txBody>
        </p:sp>
        <p:sp>
          <p:nvSpPr>
            <p:cNvPr id="106" name="TextBox 105"/>
            <p:cNvSpPr txBox="1"/>
            <p:nvPr/>
          </p:nvSpPr>
          <p:spPr>
            <a:xfrm rot="5400000">
              <a:off x="4144308" y="4683080"/>
              <a:ext cx="576064" cy="516169"/>
            </a:xfrm>
            <a:prstGeom prst="rect">
              <a:avLst/>
            </a:prstGeom>
            <a:noFill/>
          </p:spPr>
          <p:txBody>
            <a:bodyPr wrap="square" rtlCol="1">
              <a:spAutoFit/>
            </a:bodyPr>
            <a:lstStyle/>
            <a:p>
              <a:r>
                <a:rPr lang="en-US" sz="1200" b="1" dirty="0" smtClean="0">
                  <a:solidFill>
                    <a:schemeClr val="accent1">
                      <a:lumMod val="75000"/>
                    </a:schemeClr>
                  </a:solidFill>
                </a:rPr>
                <a:t>...</a:t>
              </a:r>
              <a:endParaRPr lang="he-IL" sz="1200" b="1" dirty="0">
                <a:solidFill>
                  <a:schemeClr val="accent1">
                    <a:lumMod val="75000"/>
                  </a:schemeClr>
                </a:solidFill>
              </a:endParaRPr>
            </a:p>
          </p:txBody>
        </p:sp>
        <p:sp>
          <p:nvSpPr>
            <p:cNvPr id="107" name="TextBox 106"/>
            <p:cNvSpPr txBox="1"/>
            <p:nvPr/>
          </p:nvSpPr>
          <p:spPr>
            <a:xfrm rot="4141166">
              <a:off x="7508235" y="4730275"/>
              <a:ext cx="576064" cy="516169"/>
            </a:xfrm>
            <a:prstGeom prst="rect">
              <a:avLst/>
            </a:prstGeom>
            <a:noFill/>
          </p:spPr>
          <p:txBody>
            <a:bodyPr wrap="square" rtlCol="1">
              <a:spAutoFit/>
            </a:bodyPr>
            <a:lstStyle/>
            <a:p>
              <a:r>
                <a:rPr lang="en-US" sz="1200" b="1" dirty="0" smtClean="0">
                  <a:solidFill>
                    <a:schemeClr val="accent1">
                      <a:lumMod val="75000"/>
                    </a:schemeClr>
                  </a:solidFill>
                </a:rPr>
                <a:t>...</a:t>
              </a:r>
              <a:endParaRPr lang="he-IL" sz="1200" b="1" dirty="0">
                <a:solidFill>
                  <a:schemeClr val="accent1">
                    <a:lumMod val="75000"/>
                  </a:schemeClr>
                </a:solidFill>
              </a:endParaRPr>
            </a:p>
          </p:txBody>
        </p:sp>
        <p:sp>
          <p:nvSpPr>
            <p:cNvPr id="108" name="TextBox 107"/>
            <p:cNvSpPr txBox="1"/>
            <p:nvPr/>
          </p:nvSpPr>
          <p:spPr>
            <a:xfrm rot="4730723">
              <a:off x="1534637" y="4666188"/>
              <a:ext cx="576064" cy="516169"/>
            </a:xfrm>
            <a:prstGeom prst="rect">
              <a:avLst/>
            </a:prstGeom>
            <a:noFill/>
          </p:spPr>
          <p:txBody>
            <a:bodyPr wrap="square" rtlCol="1">
              <a:spAutoFit/>
            </a:bodyPr>
            <a:lstStyle/>
            <a:p>
              <a:r>
                <a:rPr lang="en-US" sz="1200" b="1" dirty="0" smtClean="0">
                  <a:solidFill>
                    <a:schemeClr val="accent1">
                      <a:lumMod val="75000"/>
                    </a:schemeClr>
                  </a:solidFill>
                </a:rPr>
                <a:t>...</a:t>
              </a:r>
              <a:endParaRPr lang="he-IL" sz="1200" b="1" dirty="0">
                <a:solidFill>
                  <a:schemeClr val="accent1">
                    <a:lumMod val="75000"/>
                  </a:schemeClr>
                </a:solidFill>
              </a:endParaRPr>
            </a:p>
          </p:txBody>
        </p:sp>
        <p:sp>
          <p:nvSpPr>
            <p:cNvPr id="109" name="TextBox 108"/>
            <p:cNvSpPr txBox="1"/>
            <p:nvPr/>
          </p:nvSpPr>
          <p:spPr>
            <a:xfrm rot="17990640">
              <a:off x="6839347" y="4851348"/>
              <a:ext cx="576064" cy="516169"/>
            </a:xfrm>
            <a:prstGeom prst="rect">
              <a:avLst/>
            </a:prstGeom>
            <a:noFill/>
          </p:spPr>
          <p:txBody>
            <a:bodyPr wrap="square" rtlCol="1">
              <a:spAutoFit/>
            </a:bodyPr>
            <a:lstStyle/>
            <a:p>
              <a:r>
                <a:rPr lang="en-US" sz="1200" b="1" dirty="0" smtClean="0">
                  <a:solidFill>
                    <a:schemeClr val="accent1">
                      <a:lumMod val="75000"/>
                    </a:schemeClr>
                  </a:solidFill>
                </a:rPr>
                <a:t>...</a:t>
              </a:r>
              <a:endParaRPr lang="he-IL" sz="1200" b="1" dirty="0">
                <a:solidFill>
                  <a:schemeClr val="accent1">
                    <a:lumMod val="75000"/>
                  </a:schemeClr>
                </a:solidFill>
              </a:endParaRPr>
            </a:p>
          </p:txBody>
        </p:sp>
      </p:grpSp>
      <p:sp>
        <p:nvSpPr>
          <p:cNvPr id="118" name="Freeform 117"/>
          <p:cNvSpPr/>
          <p:nvPr/>
        </p:nvSpPr>
        <p:spPr>
          <a:xfrm>
            <a:off x="1889222" y="3232714"/>
            <a:ext cx="2424221" cy="3283341"/>
          </a:xfrm>
          <a:custGeom>
            <a:avLst/>
            <a:gdLst>
              <a:gd name="connsiteX0" fmla="*/ 1814098 w 2424221"/>
              <a:gd name="connsiteY0" fmla="*/ 74366 h 3283341"/>
              <a:gd name="connsiteX1" fmla="*/ 2118898 w 2424221"/>
              <a:gd name="connsiteY1" fmla="*/ 28646 h 3283341"/>
              <a:gd name="connsiteX2" fmla="*/ 2423698 w 2424221"/>
              <a:gd name="connsiteY2" fmla="*/ 242006 h 3283341"/>
              <a:gd name="connsiteX3" fmla="*/ 2179858 w 2424221"/>
              <a:gd name="connsiteY3" fmla="*/ 683966 h 3283341"/>
              <a:gd name="connsiteX4" fmla="*/ 1737898 w 2424221"/>
              <a:gd name="connsiteY4" fmla="*/ 912566 h 3283341"/>
              <a:gd name="connsiteX5" fmla="*/ 1402618 w 2424221"/>
              <a:gd name="connsiteY5" fmla="*/ 1415486 h 3283341"/>
              <a:gd name="connsiteX6" fmla="*/ 1097818 w 2424221"/>
              <a:gd name="connsiteY6" fmla="*/ 1659326 h 3283341"/>
              <a:gd name="connsiteX7" fmla="*/ 808258 w 2424221"/>
              <a:gd name="connsiteY7" fmla="*/ 1964126 h 3283341"/>
              <a:gd name="connsiteX8" fmla="*/ 564418 w 2424221"/>
              <a:gd name="connsiteY8" fmla="*/ 2497526 h 3283341"/>
              <a:gd name="connsiteX9" fmla="*/ 503458 w 2424221"/>
              <a:gd name="connsiteY9" fmla="*/ 3198566 h 3283341"/>
              <a:gd name="connsiteX10" fmla="*/ 91978 w 2424221"/>
              <a:gd name="connsiteY10" fmla="*/ 3213806 h 3283341"/>
              <a:gd name="connsiteX11" fmla="*/ 15778 w 2424221"/>
              <a:gd name="connsiteY11" fmla="*/ 2680406 h 3283341"/>
              <a:gd name="connsiteX12" fmla="*/ 320578 w 2424221"/>
              <a:gd name="connsiteY12" fmla="*/ 1766006 h 3283341"/>
              <a:gd name="connsiteX13" fmla="*/ 1143538 w 2424221"/>
              <a:gd name="connsiteY13" fmla="*/ 683966 h 3283341"/>
              <a:gd name="connsiteX14" fmla="*/ 1814098 w 2424221"/>
              <a:gd name="connsiteY14" fmla="*/ 74366 h 328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24221" h="3283341">
                <a:moveTo>
                  <a:pt x="1814098" y="74366"/>
                </a:moveTo>
                <a:cubicBezTo>
                  <a:pt x="1976658" y="-34854"/>
                  <a:pt x="2017298" y="706"/>
                  <a:pt x="2118898" y="28646"/>
                </a:cubicBezTo>
                <a:cubicBezTo>
                  <a:pt x="2220498" y="56586"/>
                  <a:pt x="2413538" y="132786"/>
                  <a:pt x="2423698" y="242006"/>
                </a:cubicBezTo>
                <a:cubicBezTo>
                  <a:pt x="2433858" y="351226"/>
                  <a:pt x="2294158" y="572206"/>
                  <a:pt x="2179858" y="683966"/>
                </a:cubicBezTo>
                <a:cubicBezTo>
                  <a:pt x="2065558" y="795726"/>
                  <a:pt x="1867438" y="790646"/>
                  <a:pt x="1737898" y="912566"/>
                </a:cubicBezTo>
                <a:cubicBezTo>
                  <a:pt x="1608358" y="1034486"/>
                  <a:pt x="1509298" y="1291026"/>
                  <a:pt x="1402618" y="1415486"/>
                </a:cubicBezTo>
                <a:cubicBezTo>
                  <a:pt x="1295938" y="1539946"/>
                  <a:pt x="1196878" y="1567886"/>
                  <a:pt x="1097818" y="1659326"/>
                </a:cubicBezTo>
                <a:cubicBezTo>
                  <a:pt x="998758" y="1750766"/>
                  <a:pt x="897158" y="1824426"/>
                  <a:pt x="808258" y="1964126"/>
                </a:cubicBezTo>
                <a:cubicBezTo>
                  <a:pt x="719358" y="2103826"/>
                  <a:pt x="615218" y="2291786"/>
                  <a:pt x="564418" y="2497526"/>
                </a:cubicBezTo>
                <a:cubicBezTo>
                  <a:pt x="513618" y="2703266"/>
                  <a:pt x="582198" y="3079186"/>
                  <a:pt x="503458" y="3198566"/>
                </a:cubicBezTo>
                <a:cubicBezTo>
                  <a:pt x="424718" y="3317946"/>
                  <a:pt x="173258" y="3300166"/>
                  <a:pt x="91978" y="3213806"/>
                </a:cubicBezTo>
                <a:cubicBezTo>
                  <a:pt x="10698" y="3127446"/>
                  <a:pt x="-22322" y="2921706"/>
                  <a:pt x="15778" y="2680406"/>
                </a:cubicBezTo>
                <a:cubicBezTo>
                  <a:pt x="53878" y="2439106"/>
                  <a:pt x="132618" y="2098746"/>
                  <a:pt x="320578" y="1766006"/>
                </a:cubicBezTo>
                <a:cubicBezTo>
                  <a:pt x="508538" y="1433266"/>
                  <a:pt x="892078" y="963366"/>
                  <a:pt x="1143538" y="683966"/>
                </a:cubicBezTo>
                <a:cubicBezTo>
                  <a:pt x="1394998" y="404566"/>
                  <a:pt x="1651538" y="183586"/>
                  <a:pt x="1814098" y="74366"/>
                </a:cubicBezTo>
                <a:close/>
              </a:path>
            </a:pathLst>
          </a:custGeom>
          <a:noFill/>
          <a:ln>
            <a:solidFill>
              <a:srgbClr val="DA267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9" name="TextBox 118"/>
          <p:cNvSpPr txBox="1"/>
          <p:nvPr/>
        </p:nvSpPr>
        <p:spPr>
          <a:xfrm>
            <a:off x="420848" y="4067780"/>
            <a:ext cx="2206936" cy="369332"/>
          </a:xfrm>
          <a:prstGeom prst="rect">
            <a:avLst/>
          </a:prstGeom>
          <a:noFill/>
        </p:spPr>
        <p:txBody>
          <a:bodyPr wrap="square" rtlCol="1">
            <a:spAutoFit/>
          </a:bodyPr>
          <a:lstStyle/>
          <a:p>
            <a:r>
              <a:rPr lang="he-IL" dirty="0" smtClean="0"/>
              <a:t>מסלול קריאות לדוגמה</a:t>
            </a:r>
            <a:endParaRPr lang="he-IL" dirty="0"/>
          </a:p>
        </p:txBody>
      </p:sp>
      <mc:AlternateContent xmlns:mc="http://schemas.openxmlformats.org/markup-compatibility/2006" xmlns:a14="http://schemas.microsoft.com/office/drawing/2010/main">
        <mc:Choice Requires="a14">
          <p:sp>
            <p:nvSpPr>
              <p:cNvPr id="2" name="TextBox 1"/>
              <p:cNvSpPr txBox="1"/>
              <p:nvPr/>
            </p:nvSpPr>
            <p:spPr>
              <a:xfrm>
                <a:off x="5330552" y="3264182"/>
                <a:ext cx="3228865" cy="12365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m:t>
                          </m:r>
                          <m:r>
                            <m:rPr>
                              <m:brk m:alnAt="23"/>
                            </m:rPr>
                            <a:rPr lang="en-US" sz="2600" b="0" i="1" smtClean="0">
                              <a:latin typeface="Cambria Math" panose="02040503050406030204" pitchFamily="18" charset="0"/>
                            </a:rPr>
                            <m:t>0</m:t>
                          </m:r>
                        </m:sub>
                        <m:sup>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log</m:t>
                              </m:r>
                            </m:fName>
                            <m:e>
                              <m:r>
                                <a:rPr lang="en-US" sz="2600" b="0" i="1" smtClean="0">
                                  <a:latin typeface="Cambria Math" panose="02040503050406030204" pitchFamily="18" charset="0"/>
                                </a:rPr>
                                <m:t>𝑛</m:t>
                              </m:r>
                            </m:e>
                          </m:func>
                        </m:sup>
                        <m:e>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𝑛</m:t>
                              </m:r>
                            </m:num>
                            <m:den>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2</m:t>
                                  </m:r>
                                </m:e>
                                <m:sup>
                                  <m:r>
                                    <a:rPr lang="en-US" sz="2600" b="0" i="1" smtClean="0">
                                      <a:latin typeface="Cambria Math" panose="02040503050406030204" pitchFamily="18" charset="0"/>
                                    </a:rPr>
                                    <m:t>𝑖</m:t>
                                  </m:r>
                                </m:sup>
                              </m:sSup>
                            </m:den>
                          </m:f>
                        </m:e>
                      </m:nary>
                      <m:r>
                        <a:rPr lang="en-US" sz="2600" b="0" i="1" smtClean="0">
                          <a:latin typeface="Cambria Math" panose="02040503050406030204" pitchFamily="18" charset="0"/>
                        </a:rPr>
                        <m:t>=</m:t>
                      </m:r>
                      <m:r>
                        <m:rPr>
                          <m:sty m:val="p"/>
                        </m:rPr>
                        <a:rPr lang="en-US" sz="2600" b="0" i="0" smtClean="0">
                          <a:latin typeface="Cambria Math" panose="02040503050406030204" pitchFamily="18" charset="0"/>
                        </a:rPr>
                        <m:t>Θ</m:t>
                      </m:r>
                      <m:r>
                        <a:rPr lang="en-US" sz="2600" b="0" i="1" smtClean="0">
                          <a:latin typeface="Cambria Math" panose="02040503050406030204" pitchFamily="18" charset="0"/>
                        </a:rPr>
                        <m:t>(</m:t>
                      </m:r>
                      <m:r>
                        <a:rPr lang="en-US" sz="2600" b="0" i="1" smtClean="0">
                          <a:latin typeface="Cambria Math" panose="02040503050406030204" pitchFamily="18" charset="0"/>
                        </a:rPr>
                        <m:t>𝑛</m:t>
                      </m:r>
                      <m:r>
                        <a:rPr lang="en-US" sz="2600" b="0" i="1" smtClean="0">
                          <a:latin typeface="Cambria Math" panose="02040503050406030204" pitchFamily="18" charset="0"/>
                        </a:rPr>
                        <m:t>)</m:t>
                      </m:r>
                    </m:oMath>
                  </m:oMathPara>
                </a14:m>
                <a:endParaRPr lang="en-US" sz="2600" dirty="0"/>
              </a:p>
            </p:txBody>
          </p:sp>
        </mc:Choice>
        <mc:Fallback xmlns="">
          <p:sp>
            <p:nvSpPr>
              <p:cNvPr id="2" name="TextBox 1"/>
              <p:cNvSpPr txBox="1">
                <a:spLocks noRot="1" noChangeAspect="1" noMove="1" noResize="1" noEditPoints="1" noAdjustHandles="1" noChangeArrowheads="1" noChangeShapeType="1" noTextEdit="1"/>
              </p:cNvSpPr>
              <p:nvPr/>
            </p:nvSpPr>
            <p:spPr>
              <a:xfrm>
                <a:off x="5330552" y="3264182"/>
                <a:ext cx="3228865" cy="1236557"/>
              </a:xfrm>
              <a:prstGeom prst="rect">
                <a:avLst/>
              </a:prstGeom>
              <a:blipFill>
                <a:blip r:embed="rId2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55317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he-IL" dirty="0" smtClean="0"/>
              <a:t>שאלות ממבחנים</a:t>
            </a:r>
            <a:endParaRPr lang="en-US" dirty="0"/>
          </a:p>
        </p:txBody>
      </p:sp>
      <p:sp>
        <p:nvSpPr>
          <p:cNvPr id="4" name="Slide Number Placeholder 3"/>
          <p:cNvSpPr>
            <a:spLocks noGrp="1"/>
          </p:cNvSpPr>
          <p:nvPr>
            <p:ph type="sldNum" sz="quarter" idx="12"/>
          </p:nvPr>
        </p:nvSpPr>
        <p:spPr/>
        <p:txBody>
          <a:bodyPr/>
          <a:lstStyle/>
          <a:p>
            <a:fld id="{F600508C-DFED-4842-9117-7E92FA1D62A1}" type="slidenum">
              <a:rPr lang="en-US" smtClean="0"/>
              <a:pPr/>
              <a:t>55</a:t>
            </a:fld>
            <a:endParaRPr lang="en-US"/>
          </a:p>
        </p:txBody>
      </p:sp>
      <p:sp>
        <p:nvSpPr>
          <p:cNvPr id="5" name="Footer Placeholder 5"/>
          <p:cNvSpPr>
            <a:spLocks noGrp="1"/>
          </p:cNvSpPr>
          <p:nvPr>
            <p:ph type="ftr" sz="quarter" idx="11"/>
          </p:nvPr>
        </p:nvSpPr>
        <p:spPr>
          <a:xfrm>
            <a:off x="3124200" y="6356350"/>
            <a:ext cx="2895600" cy="365125"/>
          </a:xfrm>
          <a:noFill/>
          <a:ln>
            <a:miter lim="800000"/>
            <a:headEnd/>
            <a:tailEnd/>
          </a:ln>
        </p:spPr>
        <p:txBody>
          <a:bodyPr/>
          <a:lstStyle/>
          <a:p>
            <a:r>
              <a:rPr lang="he-IL" smtClean="0"/>
              <a:t>מבוא למדעי המחשב מ' - תירגול 10</a:t>
            </a:r>
            <a:endParaRPr lang="en-US" dirty="0" smtClean="0"/>
          </a:p>
        </p:txBody>
      </p:sp>
    </p:spTree>
    <p:extLst>
      <p:ext uri="{BB962C8B-B14F-4D97-AF65-F5344CB8AC3E}">
        <p14:creationId xmlns:p14="http://schemas.microsoft.com/office/powerpoint/2010/main" val="8721151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392"/>
            <a:ext cx="7990656" cy="1143000"/>
          </a:xfrm>
        </p:spPr>
        <p:txBody>
          <a:bodyPr>
            <a:normAutofit fontScale="90000"/>
          </a:bodyPr>
          <a:lstStyle/>
          <a:p>
            <a:r>
              <a:rPr lang="he-IL" dirty="0" smtClean="0"/>
              <a:t>שאלות ממבחנים – חורף 2013 מועד א'</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56</a:t>
            </a:fld>
            <a:endParaRPr lang="en-US">
              <a:solidFill>
                <a:prstClr val="black">
                  <a:tint val="75000"/>
                </a:prstClr>
              </a:solidFill>
            </a:endParaRPr>
          </a:p>
        </p:txBody>
      </p:sp>
      <p:sp>
        <p:nvSpPr>
          <p:cNvPr id="7" name="Text Box 5"/>
          <p:cNvSpPr txBox="1">
            <a:spLocks noChangeArrowheads="1"/>
          </p:cNvSpPr>
          <p:nvPr/>
        </p:nvSpPr>
        <p:spPr bwMode="auto">
          <a:xfrm>
            <a:off x="467544" y="1577718"/>
            <a:ext cx="6913563" cy="5091642"/>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anose="02070309020205020404" pitchFamily="49" charset="0"/>
                <a:cs typeface="Courier New" panose="02070309020205020404" pitchFamily="49" charset="0"/>
              </a:rPr>
              <a:t>void aux(</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n</a:t>
            </a:r>
            <a:r>
              <a:rPr lang="en-US" sz="2000" b="1" dirty="0" smtClean="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m=0</a:t>
            </a:r>
            <a:r>
              <a:rPr lang="en-US" sz="2000" b="1" dirty="0" smtClean="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for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=0;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&lt;n;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m </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smtClean="0">
                <a:latin typeface="Courier New" panose="02070309020205020404" pitchFamily="49" charset="0"/>
                <a:cs typeface="Courier New" panose="02070309020205020404" pitchFamily="49" charset="0"/>
              </a:rPr>
              <a:t>;</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p>
          <a:p>
            <a:pPr algn="l" rtl="0"/>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("%d\n", m</a:t>
            </a:r>
            <a:r>
              <a:rPr lang="en-US" sz="2000" b="1" dirty="0" smtClean="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a:t>
            </a:r>
          </a:p>
          <a:p>
            <a:pPr algn="l" rtl="0"/>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func</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n) </a:t>
            </a:r>
            <a:endParaRPr lang="en-US" sz="2000" b="1" dirty="0" smtClean="0">
              <a:latin typeface="Courier New" panose="02070309020205020404" pitchFamily="49" charset="0"/>
              <a:cs typeface="Courier New" panose="02070309020205020404" pitchFamily="49" charset="0"/>
            </a:endParaRPr>
          </a:p>
          <a:p>
            <a:pPr algn="l" rtl="0"/>
            <a:r>
              <a:rPr lang="en-US" sz="2000" b="1" dirty="0" smtClean="0">
                <a:latin typeface="Courier New" panose="02070309020205020404" pitchFamily="49" charset="0"/>
                <a:cs typeface="Courier New" panose="02070309020205020404" pitchFamily="49" charset="0"/>
              </a:rPr>
              <a:t>{ </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if </a:t>
            </a:r>
            <a:r>
              <a:rPr lang="en-US" sz="2000" b="1" dirty="0">
                <a:latin typeface="Courier New" panose="02070309020205020404" pitchFamily="49" charset="0"/>
                <a:cs typeface="Courier New" panose="02070309020205020404" pitchFamily="49" charset="0"/>
              </a:rPr>
              <a:t>(n &lt; 2</a:t>
            </a:r>
            <a:r>
              <a:rPr lang="en-US" sz="2000" b="1" dirty="0" smtClean="0">
                <a:latin typeface="Courier New" panose="02070309020205020404" pitchFamily="49" charset="0"/>
                <a:cs typeface="Courier New" panose="02070309020205020404" pitchFamily="49" charset="0"/>
              </a:rPr>
              <a:t>){ </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return </a:t>
            </a:r>
            <a:r>
              <a:rPr lang="en-US" sz="2000" b="1" dirty="0">
                <a:latin typeface="Courier New" panose="02070309020205020404" pitchFamily="49" charset="0"/>
                <a:cs typeface="Courier New" panose="02070309020205020404" pitchFamily="49" charset="0"/>
              </a:rPr>
              <a:t>0</a:t>
            </a:r>
            <a:r>
              <a:rPr lang="en-US" sz="2000" b="1" dirty="0" smtClean="0">
                <a:latin typeface="Courier New" panose="02070309020205020404" pitchFamily="49" charset="0"/>
                <a:cs typeface="Courier New" panose="02070309020205020404" pitchFamily="49" charset="0"/>
              </a:rPr>
              <a:t>;</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endParaRPr lang="en-US" sz="2000" b="1" dirty="0" smtClean="0">
              <a:latin typeface="Courier New" panose="02070309020205020404" pitchFamily="49" charset="0"/>
              <a:cs typeface="Courier New" panose="02070309020205020404" pitchFamily="49" charset="0"/>
            </a:endParaRP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aux(</a:t>
            </a:r>
            <a:r>
              <a:rPr lang="en-US" sz="2000" b="1" dirty="0" err="1" smtClean="0">
                <a:latin typeface="Courier New" panose="02070309020205020404" pitchFamily="49" charset="0"/>
                <a:cs typeface="Courier New" panose="02070309020205020404" pitchFamily="49" charset="0"/>
              </a:rPr>
              <a:t>func</a:t>
            </a:r>
            <a:r>
              <a:rPr lang="en-US" sz="2000" b="1" dirty="0" smtClean="0">
                <a:latin typeface="Courier New" panose="02070309020205020404" pitchFamily="49" charset="0"/>
                <a:cs typeface="Courier New" panose="02070309020205020404" pitchFamily="49" charset="0"/>
              </a:rPr>
              <a:t>(n/2</a:t>
            </a:r>
            <a:r>
              <a:rPr lang="en-US" sz="2000" b="1" dirty="0">
                <a:latin typeface="Courier New" panose="02070309020205020404" pitchFamily="49" charset="0"/>
                <a:cs typeface="Courier New" panose="02070309020205020404" pitchFamily="49" charset="0"/>
              </a:rPr>
              <a:t>)); </a:t>
            </a:r>
            <a:endParaRPr lang="en-US" sz="2000" b="1" dirty="0" smtClean="0">
              <a:latin typeface="Courier New" panose="02070309020205020404" pitchFamily="49" charset="0"/>
              <a:cs typeface="Courier New" panose="02070309020205020404" pitchFamily="49" charset="0"/>
            </a:endParaRP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return </a:t>
            </a:r>
            <a:r>
              <a:rPr lang="en-US" sz="2000" b="1" dirty="0">
                <a:latin typeface="Courier New" panose="02070309020205020404" pitchFamily="49" charset="0"/>
                <a:cs typeface="Courier New" panose="02070309020205020404" pitchFamily="49" charset="0"/>
              </a:rPr>
              <a:t>n; </a:t>
            </a:r>
            <a:endParaRPr lang="en-US" sz="2000" b="1" dirty="0" smtClean="0">
              <a:latin typeface="Courier New" panose="02070309020205020404" pitchFamily="49" charset="0"/>
              <a:cs typeface="Courier New" panose="02070309020205020404" pitchFamily="49" charset="0"/>
            </a:endParaRPr>
          </a:p>
          <a:p>
            <a:pPr algn="l" rtl="0"/>
            <a:r>
              <a:rPr lang="en-US" sz="2000" b="1" dirty="0" smtClean="0">
                <a:latin typeface="Courier New" panose="02070309020205020404" pitchFamily="49" charset="0"/>
                <a:cs typeface="Courier New" panose="02070309020205020404" pitchFamily="49" charset="0"/>
              </a:rPr>
              <a:t>}</a:t>
            </a:r>
            <a:endParaRPr lang="he-IL" sz="2000" b="1" dirty="0">
              <a:latin typeface="Courier New" pitchFamily="49" charset="0"/>
              <a:cs typeface="Courier New" panose="02070309020205020404" pitchFamily="49" charset="0"/>
            </a:endParaRPr>
          </a:p>
        </p:txBody>
      </p:sp>
      <p:sp>
        <p:nvSpPr>
          <p:cNvPr id="8" name="Text Box 3"/>
          <p:cNvSpPr txBox="1">
            <a:spLocks noChangeArrowheads="1"/>
          </p:cNvSpPr>
          <p:nvPr/>
        </p:nvSpPr>
        <p:spPr bwMode="auto">
          <a:xfrm>
            <a:off x="900113" y="980728"/>
            <a:ext cx="7629525" cy="461665"/>
          </a:xfrm>
          <a:prstGeom prst="rect">
            <a:avLst/>
          </a:prstGeom>
          <a:noFill/>
          <a:ln w="9525">
            <a:noFill/>
            <a:miter lim="800000"/>
            <a:headEnd/>
            <a:tailEnd/>
          </a:ln>
          <a:effectLst/>
        </p:spPr>
        <p:txBody>
          <a:bodyPr>
            <a:spAutoFit/>
          </a:bodyPr>
          <a:lstStyle/>
          <a:p>
            <a:pPr marL="292100" indent="-292100" algn="r" rtl="1">
              <a:spcBef>
                <a:spcPct val="70000"/>
              </a:spcBef>
              <a:buFont typeface="Arial" charset="0"/>
              <a:buChar char="•"/>
            </a:pPr>
            <a:r>
              <a:rPr lang="he-IL" sz="2400" dirty="0" smtClean="0">
                <a:latin typeface="Times New Roman" pitchFamily="18" charset="0"/>
              </a:rPr>
              <a:t>חשבו את סיבוכיות הזמן והמקום של הפונקציה  </a:t>
            </a:r>
            <a:r>
              <a:rPr lang="en-US" sz="2400" dirty="0" err="1" smtClean="0">
                <a:latin typeface="Times New Roman" pitchFamily="18" charset="0"/>
              </a:rPr>
              <a:t>func</a:t>
            </a:r>
            <a:r>
              <a:rPr lang="he-IL" sz="2400" dirty="0" smtClean="0">
                <a:latin typeface="Times New Roman" pitchFamily="18" charset="0"/>
              </a:rPr>
              <a:t>.</a:t>
            </a:r>
            <a:endParaRPr lang="he-IL" sz="2400" dirty="0">
              <a:latin typeface="Times New Roman" pitchFamily="18" charset="0"/>
            </a:endParaRPr>
          </a:p>
        </p:txBody>
      </p:sp>
    </p:spTree>
    <p:extLst>
      <p:ext uri="{BB962C8B-B14F-4D97-AF65-F5344CB8AC3E}">
        <p14:creationId xmlns:p14="http://schemas.microsoft.com/office/powerpoint/2010/main" val="931351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392"/>
            <a:ext cx="7990656" cy="1143000"/>
          </a:xfrm>
        </p:spPr>
        <p:txBody>
          <a:bodyPr>
            <a:normAutofit fontScale="90000"/>
          </a:bodyPr>
          <a:lstStyle/>
          <a:p>
            <a:r>
              <a:rPr lang="he-IL" dirty="0" smtClean="0"/>
              <a:t>שאלות ממבחנים – חורף 2013 מועד א'</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57</a:t>
            </a:fld>
            <a:endParaRPr lang="en-US">
              <a:solidFill>
                <a:prstClr val="black">
                  <a:tint val="75000"/>
                </a:prstClr>
              </a:solidFill>
            </a:endParaRPr>
          </a:p>
        </p:txBody>
      </p:sp>
      <p:sp>
        <p:nvSpPr>
          <p:cNvPr id="7" name="Text Box 5"/>
          <p:cNvSpPr txBox="1">
            <a:spLocks noChangeArrowheads="1"/>
          </p:cNvSpPr>
          <p:nvPr/>
        </p:nvSpPr>
        <p:spPr bwMode="auto">
          <a:xfrm>
            <a:off x="467544" y="1015594"/>
            <a:ext cx="6913563" cy="2629430"/>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func</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n) </a:t>
            </a:r>
            <a:endParaRPr lang="en-US" sz="2000" b="1" dirty="0" smtClean="0">
              <a:latin typeface="Courier New" panose="02070309020205020404" pitchFamily="49" charset="0"/>
              <a:cs typeface="Courier New" panose="02070309020205020404" pitchFamily="49" charset="0"/>
            </a:endParaRPr>
          </a:p>
          <a:p>
            <a:pPr algn="l" rtl="0"/>
            <a:r>
              <a:rPr lang="en-US" sz="2000" b="1" dirty="0" smtClean="0">
                <a:latin typeface="Courier New" panose="02070309020205020404" pitchFamily="49" charset="0"/>
                <a:cs typeface="Courier New" panose="02070309020205020404" pitchFamily="49" charset="0"/>
              </a:rPr>
              <a:t>{ </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if </a:t>
            </a:r>
            <a:r>
              <a:rPr lang="en-US" sz="2000" b="1" dirty="0">
                <a:latin typeface="Courier New" panose="02070309020205020404" pitchFamily="49" charset="0"/>
                <a:cs typeface="Courier New" panose="02070309020205020404" pitchFamily="49" charset="0"/>
              </a:rPr>
              <a:t>(n &lt; 2</a:t>
            </a:r>
            <a:r>
              <a:rPr lang="en-US" sz="2000" b="1" dirty="0" smtClean="0">
                <a:latin typeface="Courier New" panose="02070309020205020404" pitchFamily="49" charset="0"/>
                <a:cs typeface="Courier New" panose="02070309020205020404" pitchFamily="49" charset="0"/>
              </a:rPr>
              <a:t>){ </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return </a:t>
            </a:r>
            <a:r>
              <a:rPr lang="en-US" sz="2000" b="1" dirty="0">
                <a:latin typeface="Courier New" panose="02070309020205020404" pitchFamily="49" charset="0"/>
                <a:cs typeface="Courier New" panose="02070309020205020404" pitchFamily="49" charset="0"/>
              </a:rPr>
              <a:t>0</a:t>
            </a:r>
            <a:r>
              <a:rPr lang="en-US" sz="2000" b="1" dirty="0" smtClean="0">
                <a:latin typeface="Courier New" panose="02070309020205020404" pitchFamily="49" charset="0"/>
                <a:cs typeface="Courier New" panose="02070309020205020404" pitchFamily="49" charset="0"/>
              </a:rPr>
              <a:t>;</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endParaRPr lang="en-US" sz="2000" b="1" dirty="0" smtClean="0">
              <a:latin typeface="Courier New" panose="02070309020205020404" pitchFamily="49" charset="0"/>
              <a:cs typeface="Courier New" panose="02070309020205020404" pitchFamily="49" charset="0"/>
            </a:endParaRP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aux(</a:t>
            </a:r>
            <a:r>
              <a:rPr lang="en-US" sz="2000" b="1" dirty="0" err="1" smtClean="0">
                <a:latin typeface="Courier New" panose="02070309020205020404" pitchFamily="49" charset="0"/>
                <a:cs typeface="Courier New" panose="02070309020205020404" pitchFamily="49" charset="0"/>
              </a:rPr>
              <a:t>func</a:t>
            </a:r>
            <a:r>
              <a:rPr lang="en-US" sz="2000" b="1" dirty="0" smtClean="0">
                <a:latin typeface="Courier New" panose="02070309020205020404" pitchFamily="49" charset="0"/>
                <a:cs typeface="Courier New" panose="02070309020205020404" pitchFamily="49" charset="0"/>
              </a:rPr>
              <a:t>(n/2</a:t>
            </a:r>
            <a:r>
              <a:rPr lang="en-US" sz="2000" b="1" dirty="0">
                <a:latin typeface="Courier New" panose="02070309020205020404" pitchFamily="49" charset="0"/>
                <a:cs typeface="Courier New" panose="02070309020205020404" pitchFamily="49" charset="0"/>
              </a:rPr>
              <a:t>)); </a:t>
            </a:r>
            <a:endParaRPr lang="en-US" sz="2000" b="1" dirty="0" smtClean="0">
              <a:latin typeface="Courier New" panose="02070309020205020404" pitchFamily="49" charset="0"/>
              <a:cs typeface="Courier New" panose="02070309020205020404" pitchFamily="49" charset="0"/>
            </a:endParaRP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return </a:t>
            </a:r>
            <a:r>
              <a:rPr lang="en-US" sz="2000" b="1" dirty="0">
                <a:latin typeface="Courier New" panose="02070309020205020404" pitchFamily="49" charset="0"/>
                <a:cs typeface="Courier New" panose="02070309020205020404" pitchFamily="49" charset="0"/>
              </a:rPr>
              <a:t>n; </a:t>
            </a:r>
            <a:endParaRPr lang="en-US" sz="2000" b="1" dirty="0" smtClean="0">
              <a:latin typeface="Courier New" panose="02070309020205020404" pitchFamily="49" charset="0"/>
              <a:cs typeface="Courier New" panose="02070309020205020404" pitchFamily="49" charset="0"/>
            </a:endParaRPr>
          </a:p>
          <a:p>
            <a:pPr algn="l" rtl="0"/>
            <a:r>
              <a:rPr lang="en-US" sz="2000" b="1" dirty="0" smtClean="0">
                <a:latin typeface="Courier New" panose="02070309020205020404" pitchFamily="49" charset="0"/>
                <a:cs typeface="Courier New" panose="02070309020205020404" pitchFamily="49" charset="0"/>
              </a:rPr>
              <a:t>}</a:t>
            </a:r>
            <a:endParaRPr lang="he-IL" sz="2000" b="1" dirty="0">
              <a:latin typeface="Courier New" pitchFamily="49" charset="0"/>
              <a:cs typeface="Courier New" panose="02070309020205020404" pitchFamily="49" charset="0"/>
            </a:endParaRPr>
          </a:p>
        </p:txBody>
      </p:sp>
      <p:sp>
        <p:nvSpPr>
          <p:cNvPr id="8" name="Text Box 3"/>
          <p:cNvSpPr txBox="1">
            <a:spLocks noChangeArrowheads="1"/>
          </p:cNvSpPr>
          <p:nvPr/>
        </p:nvSpPr>
        <p:spPr bwMode="auto">
          <a:xfrm>
            <a:off x="107504" y="5013176"/>
            <a:ext cx="8891959" cy="830997"/>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לכן, כל צומת ברקורסיה של </a:t>
            </a:r>
            <a:r>
              <a:rPr lang="en-US" sz="2400" dirty="0" err="1" smtClean="0">
                <a:latin typeface="Times New Roman" pitchFamily="18" charset="0"/>
              </a:rPr>
              <a:t>func</a:t>
            </a:r>
            <a:r>
              <a:rPr lang="he-IL" sz="2400" dirty="0" smtClean="0">
                <a:latin typeface="Times New Roman" pitchFamily="18" charset="0"/>
              </a:rPr>
              <a:t> לוקח זמן קבוע + הזמן שלוקח ל-</a:t>
            </a:r>
            <a:r>
              <a:rPr lang="en-US" sz="2400" dirty="0" smtClean="0">
                <a:latin typeface="Times New Roman" pitchFamily="18" charset="0"/>
              </a:rPr>
              <a:t>aux(n/2)</a:t>
            </a:r>
            <a:r>
              <a:rPr lang="he-IL" sz="2400" dirty="0" smtClean="0">
                <a:latin typeface="Times New Roman" pitchFamily="18" charset="0"/>
              </a:rPr>
              <a:t> לרוץ.</a:t>
            </a:r>
          </a:p>
        </p:txBody>
      </p:sp>
      <p:sp>
        <p:nvSpPr>
          <p:cNvPr id="9" name="Text Box 3"/>
          <p:cNvSpPr txBox="1">
            <a:spLocks noChangeArrowheads="1"/>
          </p:cNvSpPr>
          <p:nvPr/>
        </p:nvSpPr>
        <p:spPr bwMode="auto">
          <a:xfrm>
            <a:off x="35496" y="3789040"/>
            <a:ext cx="8891959" cy="1089529"/>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נשים לב ש-</a:t>
            </a:r>
            <a:r>
              <a:rPr lang="en-US" sz="2400" dirty="0" err="1" smtClean="0">
                <a:latin typeface="Times New Roman" pitchFamily="18" charset="0"/>
              </a:rPr>
              <a:t>func</a:t>
            </a:r>
            <a:r>
              <a:rPr lang="he-IL" sz="2400" dirty="0" smtClean="0">
                <a:latin typeface="Times New Roman" pitchFamily="18" charset="0"/>
              </a:rPr>
              <a:t> על פרמטר </a:t>
            </a:r>
            <a:r>
              <a:rPr lang="en-US" sz="2400" dirty="0" smtClean="0">
                <a:latin typeface="Times New Roman" pitchFamily="18" charset="0"/>
              </a:rPr>
              <a:t>n</a:t>
            </a:r>
            <a:r>
              <a:rPr lang="he-IL" sz="2400" dirty="0" smtClean="0">
                <a:latin typeface="Times New Roman" pitchFamily="18" charset="0"/>
              </a:rPr>
              <a:t> מחזירה בסופו של דבר </a:t>
            </a:r>
            <a:r>
              <a:rPr lang="en-US" sz="2400" dirty="0" smtClean="0">
                <a:latin typeface="Times New Roman" pitchFamily="18" charset="0"/>
              </a:rPr>
              <a:t>n</a:t>
            </a:r>
            <a:r>
              <a:rPr lang="he-IL" sz="2400" dirty="0" smtClean="0">
                <a:latin typeface="Times New Roman" pitchFamily="18" charset="0"/>
              </a:rPr>
              <a:t>.</a:t>
            </a:r>
          </a:p>
          <a:p>
            <a:pPr marL="292100" indent="-292100" algn="r" rtl="1">
              <a:spcBef>
                <a:spcPct val="70000"/>
              </a:spcBef>
              <a:buFont typeface="Arial" charset="0"/>
              <a:buChar char="•"/>
            </a:pPr>
            <a:r>
              <a:rPr lang="he-IL" sz="2400" dirty="0" smtClean="0">
                <a:latin typeface="Times New Roman" pitchFamily="18" charset="0"/>
              </a:rPr>
              <a:t>כלומר </a:t>
            </a:r>
            <a:r>
              <a:rPr lang="en-US" sz="2400" dirty="0" smtClean="0">
                <a:latin typeface="Times New Roman" pitchFamily="18" charset="0"/>
              </a:rPr>
              <a:t>aux(</a:t>
            </a:r>
            <a:r>
              <a:rPr lang="en-US" sz="2400" dirty="0" err="1" smtClean="0">
                <a:latin typeface="Times New Roman" pitchFamily="18" charset="0"/>
              </a:rPr>
              <a:t>func</a:t>
            </a:r>
            <a:r>
              <a:rPr lang="en-US" sz="2400" dirty="0" smtClean="0">
                <a:latin typeface="Times New Roman" pitchFamily="18" charset="0"/>
              </a:rPr>
              <a:t>(n/2))</a:t>
            </a:r>
            <a:r>
              <a:rPr lang="he-IL" sz="2400" dirty="0" smtClean="0">
                <a:latin typeface="Times New Roman" pitchFamily="18" charset="0"/>
              </a:rPr>
              <a:t> שקול מבחינת פרמטרים ל-</a:t>
            </a:r>
            <a:r>
              <a:rPr lang="en-US" sz="2400" dirty="0" smtClean="0">
                <a:latin typeface="Times New Roman" pitchFamily="18" charset="0"/>
              </a:rPr>
              <a:t>aux(n/2)</a:t>
            </a:r>
            <a:r>
              <a:rPr lang="he-IL" sz="2400" dirty="0" smtClean="0">
                <a:latin typeface="Times New Roman" pitchFamily="18" charset="0"/>
              </a:rPr>
              <a:t>.</a:t>
            </a:r>
          </a:p>
        </p:txBody>
      </p:sp>
    </p:spTree>
    <p:extLst>
      <p:ext uri="{BB962C8B-B14F-4D97-AF65-F5344CB8AC3E}">
        <p14:creationId xmlns:p14="http://schemas.microsoft.com/office/powerpoint/2010/main" val="35428186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00"/>
            <a:ext cx="7990656" cy="1143000"/>
          </a:xfrm>
        </p:spPr>
        <p:txBody>
          <a:bodyPr>
            <a:normAutofit fontScale="90000"/>
          </a:bodyPr>
          <a:lstStyle/>
          <a:p>
            <a:r>
              <a:rPr lang="he-IL" dirty="0" smtClean="0"/>
              <a:t>שאלות ממבחנים – חורף 2013 מועד א'</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58</a:t>
            </a:fld>
            <a:endParaRPr lang="en-US">
              <a:solidFill>
                <a:prstClr val="black">
                  <a:tint val="75000"/>
                </a:prstClr>
              </a:solidFill>
            </a:endParaRPr>
          </a:p>
        </p:txBody>
      </p:sp>
      <p:sp>
        <p:nvSpPr>
          <p:cNvPr id="8" name="Text Box 3"/>
          <p:cNvSpPr txBox="1">
            <a:spLocks noChangeArrowheads="1"/>
          </p:cNvSpPr>
          <p:nvPr/>
        </p:nvSpPr>
        <p:spPr bwMode="auto">
          <a:xfrm>
            <a:off x="900113" y="5055567"/>
            <a:ext cx="7629525" cy="461665"/>
          </a:xfrm>
          <a:prstGeom prst="rect">
            <a:avLst/>
          </a:prstGeom>
          <a:noFill/>
          <a:ln w="9525">
            <a:noFill/>
            <a:miter lim="800000"/>
            <a:headEnd/>
            <a:tailEnd/>
          </a:ln>
          <a:effectLst/>
        </p:spPr>
        <p:txBody>
          <a:bodyPr>
            <a:spAutoFit/>
          </a:bodyPr>
          <a:lstStyle/>
          <a:p>
            <a:pPr marL="292100" indent="-292100" algn="r" rtl="1">
              <a:spcBef>
                <a:spcPct val="70000"/>
              </a:spcBef>
              <a:buFont typeface="Arial" charset="0"/>
              <a:buChar char="•"/>
            </a:pPr>
            <a:r>
              <a:rPr lang="he-IL" sz="2400" dirty="0" smtClean="0">
                <a:latin typeface="Times New Roman" pitchFamily="18" charset="0"/>
              </a:rPr>
              <a:t>נשים לב שהסיבוכיות של </a:t>
            </a:r>
            <a:r>
              <a:rPr lang="en-US" sz="2400" dirty="0" smtClean="0">
                <a:latin typeface="Times New Roman" pitchFamily="18" charset="0"/>
              </a:rPr>
              <a:t>aux</a:t>
            </a:r>
            <a:r>
              <a:rPr lang="he-IL" sz="2400" dirty="0" smtClean="0">
                <a:latin typeface="Times New Roman" pitchFamily="18" charset="0"/>
              </a:rPr>
              <a:t> היא           על פרמטר </a:t>
            </a:r>
            <a:r>
              <a:rPr lang="en-US" sz="2400" dirty="0" smtClean="0">
                <a:latin typeface="Times New Roman" pitchFamily="18" charset="0"/>
              </a:rPr>
              <a:t>n</a:t>
            </a:r>
            <a:r>
              <a:rPr lang="he-IL" sz="2400" dirty="0" smtClean="0">
                <a:latin typeface="Times New Roman" pitchFamily="18" charset="0"/>
              </a:rPr>
              <a:t>  </a:t>
            </a:r>
          </a:p>
        </p:txBody>
      </p:sp>
      <p:sp>
        <p:nvSpPr>
          <p:cNvPr id="9" name="Text Box 5"/>
          <p:cNvSpPr txBox="1">
            <a:spLocks noChangeArrowheads="1"/>
          </p:cNvSpPr>
          <p:nvPr/>
        </p:nvSpPr>
        <p:spPr bwMode="auto">
          <a:xfrm>
            <a:off x="467544" y="1412776"/>
            <a:ext cx="6913563" cy="2629430"/>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anose="02070309020205020404" pitchFamily="49" charset="0"/>
                <a:cs typeface="Courier New" panose="02070309020205020404" pitchFamily="49" charset="0"/>
              </a:rPr>
              <a:t>void aux(</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n</a:t>
            </a:r>
            <a:r>
              <a:rPr lang="en-US" sz="2000" b="1" dirty="0" smtClean="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m=0</a:t>
            </a:r>
            <a:r>
              <a:rPr lang="en-US" sz="2000" b="1" dirty="0" smtClean="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for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=0;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&lt;n;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m </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smtClean="0">
                <a:latin typeface="Courier New" panose="02070309020205020404" pitchFamily="49" charset="0"/>
                <a:cs typeface="Courier New" panose="02070309020205020404" pitchFamily="49" charset="0"/>
              </a:rPr>
              <a:t>;</a:t>
            </a:r>
          </a:p>
          <a:p>
            <a:pPr algn="l" rtl="0"/>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p>
          <a:p>
            <a:pPr algn="l" rtl="0"/>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("%d\n", m</a:t>
            </a:r>
            <a:r>
              <a:rPr lang="en-US" sz="2000" b="1" dirty="0" smtClean="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1381193463"/>
              </p:ext>
            </p:extLst>
          </p:nvPr>
        </p:nvGraphicFramePr>
        <p:xfrm>
          <a:off x="3482878" y="5085184"/>
          <a:ext cx="729082" cy="432048"/>
        </p:xfrm>
        <a:graphic>
          <a:graphicData uri="http://schemas.openxmlformats.org/presentationml/2006/ole">
            <mc:AlternateContent xmlns:mc="http://schemas.openxmlformats.org/markup-compatibility/2006">
              <mc:Choice xmlns:v="urn:schemas-microsoft-com:vml" Requires="v">
                <p:oleObj spid="_x0000_s28712" name="Equation" r:id="rId3" imgW="342720" imgH="203040" progId="Equation.DSMT4">
                  <p:embed/>
                </p:oleObj>
              </mc:Choice>
              <mc:Fallback>
                <p:oleObj name="Equation" r:id="rId3" imgW="342720" imgH="20304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878" y="5085184"/>
                        <a:ext cx="72908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7548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59</a:t>
            </a:fld>
            <a:endParaRPr lang="en-US">
              <a:solidFill>
                <a:prstClr val="black">
                  <a:tint val="75000"/>
                </a:prstClr>
              </a:solidFill>
            </a:endParaRPr>
          </a:p>
        </p:txBody>
      </p:sp>
      <p:grpSp>
        <p:nvGrpSpPr>
          <p:cNvPr id="8" name="Group 7"/>
          <p:cNvGrpSpPr/>
          <p:nvPr/>
        </p:nvGrpSpPr>
        <p:grpSpPr>
          <a:xfrm>
            <a:off x="222619" y="763644"/>
            <a:ext cx="4061349" cy="5389232"/>
            <a:chOff x="2549271" y="1136112"/>
            <a:chExt cx="4061349" cy="5389232"/>
          </a:xfrm>
        </p:grpSpPr>
        <p:grpSp>
          <p:nvGrpSpPr>
            <p:cNvPr id="9" name="Group 8"/>
            <p:cNvGrpSpPr/>
            <p:nvPr/>
          </p:nvGrpSpPr>
          <p:grpSpPr>
            <a:xfrm>
              <a:off x="2549271" y="1136112"/>
              <a:ext cx="2530605" cy="5389232"/>
              <a:chOff x="2549271" y="1136112"/>
              <a:chExt cx="2530605" cy="5389232"/>
            </a:xfrm>
          </p:grpSpPr>
          <p:grpSp>
            <p:nvGrpSpPr>
              <p:cNvPr id="13" name="Group 12"/>
              <p:cNvGrpSpPr/>
              <p:nvPr/>
            </p:nvGrpSpPr>
            <p:grpSpPr>
              <a:xfrm>
                <a:off x="4283968" y="1203060"/>
                <a:ext cx="795908" cy="5322284"/>
                <a:chOff x="4283968" y="1203060"/>
                <a:chExt cx="795908" cy="5322284"/>
              </a:xfrm>
            </p:grpSpPr>
            <p:sp>
              <p:nvSpPr>
                <p:cNvPr id="17" name="Oval 16"/>
                <p:cNvSpPr/>
                <p:nvPr/>
              </p:nvSpPr>
              <p:spPr>
                <a:xfrm>
                  <a:off x="4283968" y="573325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1605418777"/>
                    </p:ext>
                  </p:extLst>
                </p:nvPr>
              </p:nvGraphicFramePr>
              <p:xfrm>
                <a:off x="4355976" y="5636260"/>
                <a:ext cx="723900" cy="884238"/>
              </p:xfrm>
              <a:graphic>
                <a:graphicData uri="http://schemas.openxmlformats.org/presentationml/2006/ole">
                  <mc:AlternateContent xmlns:mc="http://schemas.openxmlformats.org/markup-compatibility/2006">
                    <mc:Choice xmlns:v="urn:schemas-microsoft-com:vml" Requires="v">
                      <p:oleObj spid="_x0000_s30202" name="Equation" r:id="rId3" imgW="215640" imgH="393480" progId="Equation.DSMT4">
                        <p:embed/>
                      </p:oleObj>
                    </mc:Choice>
                    <mc:Fallback>
                      <p:oleObj name="Equation" r:id="rId3" imgW="215640" imgH="393480" progId="Equation.DSMT4">
                        <p:embed/>
                        <p:pic>
                          <p:nvPicPr>
                            <p:cNvPr id="0"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5636260"/>
                              <a:ext cx="7239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p:nvGrpSpPr>
              <p:grpSpPr>
                <a:xfrm>
                  <a:off x="4283968" y="1203060"/>
                  <a:ext cx="792088" cy="4530196"/>
                  <a:chOff x="4283968" y="1203060"/>
                  <a:chExt cx="792088" cy="4530196"/>
                </a:xfrm>
              </p:grpSpPr>
              <p:sp>
                <p:nvSpPr>
                  <p:cNvPr id="20" name="Oval 19"/>
                  <p:cNvSpPr/>
                  <p:nvPr/>
                </p:nvSpPr>
                <p:spPr>
                  <a:xfrm>
                    <a:off x="4283968" y="1203060"/>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21" name="Oval 20"/>
                  <p:cNvSpPr/>
                  <p:nvPr/>
                </p:nvSpPr>
                <p:spPr>
                  <a:xfrm>
                    <a:off x="4283968" y="2334205"/>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sp>
                <p:nvSpPr>
                  <p:cNvPr id="22" name="Oval 21"/>
                  <p:cNvSpPr/>
                  <p:nvPr/>
                </p:nvSpPr>
                <p:spPr>
                  <a:xfrm>
                    <a:off x="4283968" y="3501008"/>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292642024"/>
                      </p:ext>
                    </p:extLst>
                  </p:nvPr>
                </p:nvGraphicFramePr>
                <p:xfrm>
                  <a:off x="4427984" y="1432208"/>
                  <a:ext cx="567556" cy="418277"/>
                </p:xfrm>
                <a:graphic>
                  <a:graphicData uri="http://schemas.openxmlformats.org/presentationml/2006/ole">
                    <mc:AlternateContent xmlns:mc="http://schemas.openxmlformats.org/markup-compatibility/2006">
                      <mc:Choice xmlns:v="urn:schemas-microsoft-com:vml" Requires="v">
                        <p:oleObj spid="_x0000_s30203" name="Equation" r:id="rId5" imgW="126720" imgH="139680" progId="Equation.DSMT4">
                          <p:embed/>
                        </p:oleObj>
                      </mc:Choice>
                      <mc:Fallback>
                        <p:oleObj name="Equation" r:id="rId5" imgW="126720" imgH="139680" progId="Equation.DSMT4">
                          <p:embed/>
                          <p:pic>
                            <p:nvPicPr>
                              <p:cNvPr id="0"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1432208"/>
                                <a:ext cx="567556" cy="418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690844911"/>
                      </p:ext>
                    </p:extLst>
                  </p:nvPr>
                </p:nvGraphicFramePr>
                <p:xfrm>
                  <a:off x="4464686" y="2235344"/>
                  <a:ext cx="511080" cy="884287"/>
                </p:xfrm>
                <a:graphic>
                  <a:graphicData uri="http://schemas.openxmlformats.org/presentationml/2006/ole">
                    <mc:AlternateContent xmlns:mc="http://schemas.openxmlformats.org/markup-compatibility/2006">
                      <mc:Choice xmlns:v="urn:schemas-microsoft-com:vml" Requires="v">
                        <p:oleObj spid="_x0000_s30204" name="Equation" r:id="rId7" imgW="152280" imgH="393480" progId="Equation.DSMT4">
                          <p:embed/>
                        </p:oleObj>
                      </mc:Choice>
                      <mc:Fallback>
                        <p:oleObj name="Equation" r:id="rId7" imgW="152280" imgH="393480" progId="Equation.DSMT4">
                          <p:embed/>
                          <p:pic>
                            <p:nvPicPr>
                              <p:cNvPr id="0" name="Picture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686" y="2235344"/>
                                <a:ext cx="511080" cy="8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013672203"/>
                      </p:ext>
                    </p:extLst>
                  </p:nvPr>
                </p:nvGraphicFramePr>
                <p:xfrm>
                  <a:off x="4458464" y="3432483"/>
                  <a:ext cx="511175" cy="884237"/>
                </p:xfrm>
                <a:graphic>
                  <a:graphicData uri="http://schemas.openxmlformats.org/presentationml/2006/ole">
                    <mc:AlternateContent xmlns:mc="http://schemas.openxmlformats.org/markup-compatibility/2006">
                      <mc:Choice xmlns:v="urn:schemas-microsoft-com:vml" Requires="v">
                        <p:oleObj spid="_x0000_s30205" name="Equation" r:id="rId9" imgW="152280" imgH="393480" progId="Equation.DSMT4">
                          <p:embed/>
                        </p:oleObj>
                      </mc:Choice>
                      <mc:Fallback>
                        <p:oleObj name="Equation" r:id="rId9" imgW="152280" imgH="393480" progId="Equation.DSMT4">
                          <p:embed/>
                          <p:pic>
                            <p:nvPicPr>
                              <p:cNvPr id="0" name="Picture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8464" y="3432483"/>
                                <a:ext cx="51117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6" name="Straight Arrow Connector 25"/>
                  <p:cNvCxnSpPr>
                    <a:stCxn id="20" idx="4"/>
                    <a:endCxn id="21" idx="0"/>
                  </p:cNvCxnSpPr>
                  <p:nvPr/>
                </p:nvCxnSpPr>
                <p:spPr>
                  <a:xfrm>
                    <a:off x="4680012" y="1995148"/>
                    <a:ext cx="0" cy="339057"/>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4"/>
                    <a:endCxn id="22" idx="0"/>
                  </p:cNvCxnSpPr>
                  <p:nvPr/>
                </p:nvCxnSpPr>
                <p:spPr>
                  <a:xfrm>
                    <a:off x="4680012" y="3126293"/>
                    <a:ext cx="0" cy="37471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4"/>
                  </p:cNvCxnSpPr>
                  <p:nvPr/>
                </p:nvCxnSpPr>
                <p:spPr>
                  <a:xfrm>
                    <a:off x="4680012" y="4293096"/>
                    <a:ext cx="0" cy="449865"/>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7" idx="0"/>
                  </p:cNvCxnSpPr>
                  <p:nvPr/>
                </p:nvCxnSpPr>
                <p:spPr>
                  <a:xfrm>
                    <a:off x="4680012" y="5301208"/>
                    <a:ext cx="0" cy="432048"/>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6200000">
                    <a:off x="4310538" y="4869442"/>
                    <a:ext cx="576064" cy="492443"/>
                  </a:xfrm>
                  <a:prstGeom prst="rect">
                    <a:avLst/>
                  </a:prstGeom>
                  <a:noFill/>
                </p:spPr>
                <p:txBody>
                  <a:bodyPr wrap="square" rtlCol="1">
                    <a:spAutoFit/>
                  </a:bodyPr>
                  <a:lstStyle/>
                  <a:p>
                    <a:r>
                      <a:rPr lang="en-US" sz="2600" dirty="0" smtClean="0">
                        <a:solidFill>
                          <a:schemeClr val="accent1">
                            <a:lumMod val="75000"/>
                          </a:schemeClr>
                        </a:solidFill>
                      </a:rPr>
                      <a:t>...</a:t>
                    </a:r>
                    <a:endParaRPr lang="he-IL" sz="2600" dirty="0">
                      <a:solidFill>
                        <a:schemeClr val="accent1">
                          <a:lumMod val="75000"/>
                        </a:schemeClr>
                      </a:solidFill>
                    </a:endParaRPr>
                  </a:p>
                </p:txBody>
              </p:sp>
            </p:grpSp>
          </p:grpSp>
          <p:graphicFrame>
            <p:nvGraphicFramePr>
              <p:cNvPr id="15" name="Object 14"/>
              <p:cNvGraphicFramePr>
                <a:graphicFrameLocks noChangeAspect="1"/>
              </p:cNvGraphicFramePr>
              <p:nvPr>
                <p:extLst>
                  <p:ext uri="{D42A27DB-BD31-4B8C-83A1-F6EECF244321}">
                    <p14:modId xmlns:p14="http://schemas.microsoft.com/office/powerpoint/2010/main" val="1128115798"/>
                  </p:ext>
                </p:extLst>
              </p:nvPr>
            </p:nvGraphicFramePr>
            <p:xfrm>
              <a:off x="2549271" y="1136112"/>
              <a:ext cx="1246532" cy="925983"/>
            </p:xfrm>
            <a:graphic>
              <a:graphicData uri="http://schemas.openxmlformats.org/presentationml/2006/ole">
                <mc:AlternateContent xmlns:mc="http://schemas.openxmlformats.org/markup-compatibility/2006">
                  <mc:Choice xmlns:v="urn:schemas-microsoft-com:vml" Requires="v">
                    <p:oleObj spid="_x0000_s30206" name="Equation" r:id="rId11" imgW="431640" imgH="393480" progId="Equation.DSMT4">
                      <p:embed/>
                    </p:oleObj>
                  </mc:Choice>
                  <mc:Fallback>
                    <p:oleObj name="Equation" r:id="rId11" imgW="431640" imgH="393480" progId="Equation.DSMT4">
                      <p:embed/>
                      <p:pic>
                        <p:nvPicPr>
                          <p:cNvPr id="0"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9271" y="1136112"/>
                            <a:ext cx="1246532" cy="9259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2653002237"/>
                </p:ext>
              </p:extLst>
            </p:nvPr>
          </p:nvGraphicFramePr>
          <p:xfrm>
            <a:off x="2564991" y="2214495"/>
            <a:ext cx="1246532" cy="925983"/>
          </p:xfrm>
          <a:graphic>
            <a:graphicData uri="http://schemas.openxmlformats.org/presentationml/2006/ole">
              <mc:AlternateContent xmlns:mc="http://schemas.openxmlformats.org/markup-compatibility/2006">
                <mc:Choice xmlns:v="urn:schemas-microsoft-com:vml" Requires="v">
                  <p:oleObj spid="_x0000_s30207" name="Equation" r:id="rId13" imgW="431640" imgH="393480" progId="Equation.DSMT4">
                    <p:embed/>
                  </p:oleObj>
                </mc:Choice>
                <mc:Fallback>
                  <p:oleObj name="Equation" r:id="rId13" imgW="431640" imgH="393480" progId="Equation.DSMT4">
                    <p:embed/>
                    <p:pic>
                      <p:nvPicPr>
                        <p:cNvPr id="0" name="Picture 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4991" y="2214495"/>
                          <a:ext cx="1246532" cy="9259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ight Brace 10"/>
            <p:cNvSpPr/>
            <p:nvPr/>
          </p:nvSpPr>
          <p:spPr>
            <a:xfrm>
              <a:off x="5170460" y="1484784"/>
              <a:ext cx="576064" cy="4644516"/>
            </a:xfrm>
            <a:prstGeom prst="rightBrace">
              <a:avLst>
                <a:gd name="adj1" fmla="val 156484"/>
                <a:gd name="adj2"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aphicFrame>
          <p:nvGraphicFramePr>
            <p:cNvPr id="12" name="Object 11"/>
            <p:cNvGraphicFramePr>
              <a:graphicFrameLocks noChangeAspect="1"/>
            </p:cNvGraphicFramePr>
            <p:nvPr>
              <p:extLst>
                <p:ext uri="{D42A27DB-BD31-4B8C-83A1-F6EECF244321}">
                  <p14:modId xmlns:p14="http://schemas.microsoft.com/office/powerpoint/2010/main" val="2038953373"/>
                </p:ext>
              </p:extLst>
            </p:nvPr>
          </p:nvGraphicFramePr>
          <p:xfrm>
            <a:off x="5746524" y="3573016"/>
            <a:ext cx="864096" cy="477838"/>
          </p:xfrm>
          <a:graphic>
            <a:graphicData uri="http://schemas.openxmlformats.org/presentationml/2006/ole">
              <mc:AlternateContent xmlns:mc="http://schemas.openxmlformats.org/markup-compatibility/2006">
                <mc:Choice xmlns:v="urn:schemas-microsoft-com:vml" Requires="v">
                  <p:oleObj spid="_x0000_s30208" name="Equation" r:id="rId15" imgW="342720" imgH="203040" progId="Equation.DSMT4">
                    <p:embed/>
                  </p:oleObj>
                </mc:Choice>
                <mc:Fallback>
                  <p:oleObj name="Equation" r:id="rId15" imgW="342720" imgH="203040" progId="Equation.DSMT4">
                    <p:embed/>
                    <p:pic>
                      <p:nvPicPr>
                        <p:cNvPr id="0" name="Picture 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46524" y="3573016"/>
                          <a:ext cx="864096"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Text Box 3"/>
          <p:cNvSpPr txBox="1">
            <a:spLocks noChangeArrowheads="1"/>
          </p:cNvSpPr>
          <p:nvPr/>
        </p:nvSpPr>
        <p:spPr bwMode="auto">
          <a:xfrm>
            <a:off x="5004048" y="836712"/>
            <a:ext cx="4003799" cy="461665"/>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סכום הצמתים הוא:</a:t>
            </a:r>
          </a:p>
        </p:txBody>
      </p:sp>
      <p:graphicFrame>
        <p:nvGraphicFramePr>
          <p:cNvPr id="32" name="Object 31"/>
          <p:cNvGraphicFramePr>
            <a:graphicFrameLocks noChangeAspect="1"/>
          </p:cNvGraphicFramePr>
          <p:nvPr>
            <p:extLst>
              <p:ext uri="{D42A27DB-BD31-4B8C-83A1-F6EECF244321}">
                <p14:modId xmlns:p14="http://schemas.microsoft.com/office/powerpoint/2010/main" val="3967271239"/>
              </p:ext>
            </p:extLst>
          </p:nvPr>
        </p:nvGraphicFramePr>
        <p:xfrm>
          <a:off x="4644008" y="548680"/>
          <a:ext cx="1584176" cy="1044575"/>
        </p:xfrm>
        <a:graphic>
          <a:graphicData uri="http://schemas.openxmlformats.org/presentationml/2006/ole">
            <mc:AlternateContent xmlns:mc="http://schemas.openxmlformats.org/markup-compatibility/2006">
              <mc:Choice xmlns:v="urn:schemas-microsoft-com:vml" Requires="v">
                <p:oleObj spid="_x0000_s30209" name="Equation" r:id="rId17" imgW="634680" imgH="444240" progId="Equation.DSMT4">
                  <p:embed/>
                </p:oleObj>
              </mc:Choice>
              <mc:Fallback>
                <p:oleObj name="Equation" r:id="rId17" imgW="634680" imgH="444240" progId="Equation.DSMT4">
                  <p:embed/>
                  <p:pic>
                    <p:nvPicPr>
                      <p:cNvPr id="0" name="Picture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4008" y="548680"/>
                        <a:ext cx="1584176"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 Box 3"/>
          <p:cNvSpPr txBox="1">
            <a:spLocks noChangeArrowheads="1"/>
          </p:cNvSpPr>
          <p:nvPr/>
        </p:nvSpPr>
        <p:spPr bwMode="auto">
          <a:xfrm>
            <a:off x="4977760" y="1599183"/>
            <a:ext cx="4003799" cy="461665"/>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ומתקיים:</a:t>
            </a:r>
          </a:p>
        </p:txBody>
      </p:sp>
      <p:graphicFrame>
        <p:nvGraphicFramePr>
          <p:cNvPr id="34" name="Object 33"/>
          <p:cNvGraphicFramePr>
            <a:graphicFrameLocks noChangeAspect="1"/>
          </p:cNvGraphicFramePr>
          <p:nvPr>
            <p:extLst>
              <p:ext uri="{D42A27DB-BD31-4B8C-83A1-F6EECF244321}">
                <p14:modId xmlns:p14="http://schemas.microsoft.com/office/powerpoint/2010/main" val="2728268208"/>
              </p:ext>
            </p:extLst>
          </p:nvPr>
        </p:nvGraphicFramePr>
        <p:xfrm>
          <a:off x="4563938" y="1880369"/>
          <a:ext cx="3320430" cy="1044575"/>
        </p:xfrm>
        <a:graphic>
          <a:graphicData uri="http://schemas.openxmlformats.org/presentationml/2006/ole">
            <mc:AlternateContent xmlns:mc="http://schemas.openxmlformats.org/markup-compatibility/2006">
              <mc:Choice xmlns:v="urn:schemas-microsoft-com:vml" Requires="v">
                <p:oleObj spid="_x0000_s30210" name="Equation" r:id="rId19" imgW="1257120" imgH="444240" progId="Equation.DSMT4">
                  <p:embed/>
                </p:oleObj>
              </mc:Choice>
              <mc:Fallback>
                <p:oleObj name="Equation" r:id="rId19" imgW="1257120" imgH="444240" progId="Equation.DSMT4">
                  <p:embed/>
                  <p:pic>
                    <p:nvPicPr>
                      <p:cNvPr id="0" name="Picture 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63938" y="1880369"/>
                        <a:ext cx="3320430"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3"/>
          <p:cNvSpPr txBox="1">
            <a:spLocks noChangeArrowheads="1"/>
          </p:cNvSpPr>
          <p:nvPr/>
        </p:nvSpPr>
        <p:spPr bwMode="auto">
          <a:xfrm>
            <a:off x="5004048" y="3039343"/>
            <a:ext cx="4003799" cy="461665"/>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לכן סיבוכיות הזמן היא </a:t>
            </a:r>
          </a:p>
        </p:txBody>
      </p:sp>
      <p:graphicFrame>
        <p:nvGraphicFramePr>
          <p:cNvPr id="36" name="Object 35"/>
          <p:cNvGraphicFramePr>
            <a:graphicFrameLocks noChangeAspect="1"/>
          </p:cNvGraphicFramePr>
          <p:nvPr>
            <p:extLst>
              <p:ext uri="{D42A27DB-BD31-4B8C-83A1-F6EECF244321}">
                <p14:modId xmlns:p14="http://schemas.microsoft.com/office/powerpoint/2010/main" val="2299502049"/>
              </p:ext>
            </p:extLst>
          </p:nvPr>
        </p:nvGraphicFramePr>
        <p:xfrm>
          <a:off x="5618423" y="3527226"/>
          <a:ext cx="825785" cy="477838"/>
        </p:xfrm>
        <a:graphic>
          <a:graphicData uri="http://schemas.openxmlformats.org/presentationml/2006/ole">
            <mc:AlternateContent xmlns:mc="http://schemas.openxmlformats.org/markup-compatibility/2006">
              <mc:Choice xmlns:v="urn:schemas-microsoft-com:vml" Requires="v">
                <p:oleObj spid="_x0000_s30211" name="Equation" r:id="rId21" imgW="342720" imgH="203040" progId="Equation.DSMT4">
                  <p:embed/>
                </p:oleObj>
              </mc:Choice>
              <mc:Fallback>
                <p:oleObj name="Equation" r:id="rId21" imgW="342720" imgH="203040" progId="Equation.DSMT4">
                  <p:embed/>
                  <p:pic>
                    <p:nvPicPr>
                      <p:cNvPr id="0" name="Picture 8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18423" y="3527226"/>
                        <a:ext cx="82578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3"/>
          <p:cNvSpPr txBox="1">
            <a:spLocks noChangeArrowheads="1"/>
          </p:cNvSpPr>
          <p:nvPr/>
        </p:nvSpPr>
        <p:spPr bwMode="auto">
          <a:xfrm>
            <a:off x="3563888" y="4407495"/>
            <a:ext cx="5443959" cy="1200329"/>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וכפי שניתן לראות עומק העץ הוא</a:t>
            </a:r>
            <a:r>
              <a:rPr lang="en-US" sz="2400" dirty="0" smtClean="0">
                <a:latin typeface="Times New Roman" pitchFamily="18" charset="0"/>
              </a:rPr>
              <a:t/>
            </a:r>
            <a:br>
              <a:rPr lang="en-US" sz="2400" dirty="0" smtClean="0">
                <a:latin typeface="Times New Roman" pitchFamily="18" charset="0"/>
              </a:rPr>
            </a:br>
            <a:r>
              <a:rPr lang="he-IL" sz="2400" dirty="0" smtClean="0">
                <a:latin typeface="Times New Roman" pitchFamily="18" charset="0"/>
              </a:rPr>
              <a:t>ומכיוון שאין </a:t>
            </a:r>
            <a:r>
              <a:rPr lang="he-IL" sz="2400" dirty="0" err="1" smtClean="0">
                <a:latin typeface="Times New Roman" pitchFamily="18" charset="0"/>
              </a:rPr>
              <a:t>זכרון</a:t>
            </a:r>
            <a:r>
              <a:rPr lang="he-IL" sz="2400" dirty="0" smtClean="0">
                <a:latin typeface="Times New Roman" pitchFamily="18" charset="0"/>
              </a:rPr>
              <a:t> נוסף התלוי בגודל הקלט, סיבוכיות </a:t>
            </a:r>
            <a:r>
              <a:rPr lang="he-IL" sz="2400" dirty="0" err="1" smtClean="0">
                <a:latin typeface="Times New Roman" pitchFamily="18" charset="0"/>
              </a:rPr>
              <a:t>הזכרון</a:t>
            </a:r>
            <a:r>
              <a:rPr lang="he-IL" sz="2400" dirty="0" smtClean="0">
                <a:latin typeface="Times New Roman" pitchFamily="18" charset="0"/>
              </a:rPr>
              <a:t> היא  </a:t>
            </a:r>
          </a:p>
        </p:txBody>
      </p:sp>
      <p:graphicFrame>
        <p:nvGraphicFramePr>
          <p:cNvPr id="38" name="Object 37"/>
          <p:cNvGraphicFramePr>
            <a:graphicFrameLocks noChangeAspect="1"/>
          </p:cNvGraphicFramePr>
          <p:nvPr>
            <p:extLst>
              <p:ext uri="{D42A27DB-BD31-4B8C-83A1-F6EECF244321}">
                <p14:modId xmlns:p14="http://schemas.microsoft.com/office/powerpoint/2010/main" val="477566784"/>
              </p:ext>
            </p:extLst>
          </p:nvPr>
        </p:nvGraphicFramePr>
        <p:xfrm>
          <a:off x="3851920" y="4437112"/>
          <a:ext cx="901796" cy="455525"/>
        </p:xfrm>
        <a:graphic>
          <a:graphicData uri="http://schemas.openxmlformats.org/presentationml/2006/ole">
            <mc:AlternateContent xmlns:mc="http://schemas.openxmlformats.org/markup-compatibility/2006">
              <mc:Choice xmlns:v="urn:schemas-microsoft-com:vml" Requires="v">
                <p:oleObj spid="_x0000_s30212" name="Equation" r:id="rId23" imgW="342720" imgH="203040" progId="Equation.DSMT4">
                  <p:embed/>
                </p:oleObj>
              </mc:Choice>
              <mc:Fallback>
                <p:oleObj name="Equation" r:id="rId23" imgW="342720" imgH="203040" progId="Equation.DSMT4">
                  <p:embed/>
                  <p:pic>
                    <p:nvPicPr>
                      <p:cNvPr id="0" name="Picture 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1920" y="4437112"/>
                        <a:ext cx="901796" cy="45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951807298"/>
              </p:ext>
            </p:extLst>
          </p:nvPr>
        </p:nvGraphicFramePr>
        <p:xfrm>
          <a:off x="4860032" y="5157192"/>
          <a:ext cx="1221395" cy="477837"/>
        </p:xfrm>
        <a:graphic>
          <a:graphicData uri="http://schemas.openxmlformats.org/presentationml/2006/ole">
            <mc:AlternateContent xmlns:mc="http://schemas.openxmlformats.org/markup-compatibility/2006">
              <mc:Choice xmlns:v="urn:schemas-microsoft-com:vml" Requires="v">
                <p:oleObj spid="_x0000_s30213" name="Equation" r:id="rId24" imgW="558720" imgH="203040" progId="Equation.DSMT4">
                  <p:embed/>
                </p:oleObj>
              </mc:Choice>
              <mc:Fallback>
                <p:oleObj name="Equation" r:id="rId24" imgW="558720" imgH="203040" progId="Equation.DSMT4">
                  <p:embed/>
                  <p:pic>
                    <p:nvPicPr>
                      <p:cNvPr id="0" name="Picture 8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60032" y="5157192"/>
                        <a:ext cx="122139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179512" y="3053469"/>
                <a:ext cx="1324059" cy="88306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𝑛</m:t>
                          </m:r>
                        </m:num>
                        <m:den>
                          <m:r>
                            <a:rPr lang="en-US" sz="3000" b="0" i="1" smtClean="0">
                              <a:latin typeface="Cambria Math" panose="02040503050406030204" pitchFamily="18" charset="0"/>
                            </a:rPr>
                            <m:t>8</m:t>
                          </m:r>
                        </m:den>
                      </m:f>
                    </m:oMath>
                  </m:oMathPara>
                </a14:m>
                <a:endParaRPr lang="he-IL" sz="3000" dirty="0"/>
              </a:p>
            </p:txBody>
          </p:sp>
        </mc:Choice>
        <mc:Fallback xmlns="">
          <p:sp>
            <p:nvSpPr>
              <p:cNvPr id="2" name="TextBox 1"/>
              <p:cNvSpPr txBox="1">
                <a:spLocks noRot="1" noChangeAspect="1" noMove="1" noResize="1" noEditPoints="1" noAdjustHandles="1" noChangeArrowheads="1" noChangeShapeType="1" noTextEdit="1"/>
              </p:cNvSpPr>
              <p:nvPr/>
            </p:nvSpPr>
            <p:spPr>
              <a:xfrm>
                <a:off x="179512" y="3053469"/>
                <a:ext cx="1324059" cy="883062"/>
              </a:xfrm>
              <a:prstGeom prst="rect">
                <a:avLst/>
              </a:prstGeom>
              <a:blipFill rotWithShape="0">
                <a:blip r:embed="rId2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79362" y="5278236"/>
                <a:ext cx="1581347" cy="880049"/>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𝑛</m:t>
                          </m:r>
                        </m:num>
                        <m:den>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2</m:t>
                              </m:r>
                            </m:e>
                            <m:sup>
                              <m:r>
                                <a:rPr lang="en-US" sz="3000" b="0" i="1" smtClean="0">
                                  <a:latin typeface="Cambria Math" panose="02040503050406030204" pitchFamily="18" charset="0"/>
                                </a:rPr>
                                <m:t>𝑘</m:t>
                              </m:r>
                            </m:sup>
                          </m:sSup>
                        </m:den>
                      </m:f>
                    </m:oMath>
                  </m:oMathPara>
                </a14:m>
                <a:endParaRPr lang="he-IL" sz="30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79362" y="5278236"/>
                <a:ext cx="1581347" cy="880049"/>
              </a:xfrm>
              <a:prstGeom prst="rect">
                <a:avLst/>
              </a:prstGeom>
              <a:blipFill rotWithShape="0">
                <a:blip r:embed="rId29"/>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738694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solidFill>
                  <a:schemeClr val="tx2">
                    <a:lumMod val="60000"/>
                    <a:lumOff val="40000"/>
                  </a:schemeClr>
                </a:solidFill>
                <a:latin typeface="Tahoma" pitchFamily="34" charset="0"/>
              </a:rPr>
              <a:t>תרגיל 1: </a:t>
            </a:r>
            <a:r>
              <a:rPr lang="he-IL" dirty="0">
                <a:solidFill>
                  <a:schemeClr val="tx2">
                    <a:lumMod val="60000"/>
                    <a:lumOff val="40000"/>
                  </a:schemeClr>
                </a:solidFill>
                <a:latin typeface="Tahoma" pitchFamily="34" charset="0"/>
              </a:rPr>
              <a:t>חישוב עצרת</a:t>
            </a:r>
            <a:endParaRPr lang="he-IL" dirty="0">
              <a:solidFill>
                <a:schemeClr val="tx2">
                  <a:lumMod val="60000"/>
                  <a:lumOff val="40000"/>
                </a:schemeClr>
              </a:solidFill>
              <a:cs typeface="+mn-cs"/>
            </a:endParaRPr>
          </a:p>
        </p:txBody>
      </p:sp>
      <p:sp>
        <p:nvSpPr>
          <p:cNvPr id="3" name="Text Box 15"/>
          <p:cNvSpPr txBox="1">
            <a:spLocks noChangeArrowheads="1"/>
          </p:cNvSpPr>
          <p:nvPr/>
        </p:nvSpPr>
        <p:spPr bwMode="auto">
          <a:xfrm>
            <a:off x="1043608" y="1773238"/>
            <a:ext cx="7775575" cy="1015663"/>
          </a:xfrm>
          <a:prstGeom prst="rect">
            <a:avLst/>
          </a:prstGeom>
          <a:noFill/>
          <a:ln w="9525">
            <a:noFill/>
            <a:miter lim="800000"/>
            <a:headEnd/>
            <a:tailEnd/>
          </a:ln>
          <a:effectLst/>
        </p:spPr>
        <p:txBody>
          <a:bodyPr>
            <a:spAutoFit/>
          </a:bodyPr>
          <a:lstStyle/>
          <a:p>
            <a:pPr marL="401638" indent="-401638" algn="r" rtl="1">
              <a:spcBef>
                <a:spcPct val="50000"/>
              </a:spcBef>
              <a:buFont typeface="Arial" charset="0"/>
              <a:buChar char="•"/>
              <a:tabLst>
                <a:tab pos="2159000" algn="r"/>
              </a:tabLst>
            </a:pPr>
            <a:r>
              <a:rPr lang="he-IL" sz="2400" dirty="0" smtClean="0">
                <a:latin typeface="Times New Roman" pitchFamily="18" charset="0"/>
                <a:cs typeface="Times New Roman" pitchFamily="18" charset="0"/>
              </a:rPr>
              <a:t>כתבו פונקציה שמקבלת מספר שלם ומחשבת את העצרת של המספר.</a:t>
            </a:r>
          </a:p>
          <a:p>
            <a:pPr algn="r" rtl="1">
              <a:spcBef>
                <a:spcPct val="50000"/>
              </a:spcBef>
              <a:tabLst>
                <a:tab pos="2159000" algn="r"/>
              </a:tabLst>
            </a:pPr>
            <a:r>
              <a:rPr lang="he-IL" sz="2400" dirty="0" smtClean="0">
                <a:latin typeface="Times New Roman" pitchFamily="18" charset="0"/>
                <a:cs typeface="Times New Roman" pitchFamily="18" charset="0"/>
              </a:rPr>
              <a:t>תזכורת: </a:t>
            </a:r>
            <a:r>
              <a:rPr lang="en-US" sz="2400" dirty="0" smtClean="0">
                <a:latin typeface="Times New Roman" pitchFamily="18" charset="0"/>
                <a:cs typeface="Times New Roman" pitchFamily="18" charset="0"/>
              </a:rPr>
              <a:t>n! = n(n-1)(n-2)...1</a:t>
            </a:r>
            <a:r>
              <a:rPr lang="he-IL" sz="2400" dirty="0" smtClean="0">
                <a:latin typeface="Times New Roman" pitchFamily="18" charset="0"/>
                <a:cs typeface="Times New Roman" pitchFamily="18" charset="0"/>
              </a:rPr>
              <a:t>, ומוגדר </a:t>
            </a:r>
            <a:r>
              <a:rPr lang="en-US" sz="2400" dirty="0" smtClean="0">
                <a:latin typeface="Times New Roman" pitchFamily="18" charset="0"/>
                <a:cs typeface="Times New Roman" pitchFamily="18" charset="0"/>
              </a:rPr>
              <a:t>0!=1</a:t>
            </a:r>
            <a:endParaRPr lang="he-IL" sz="2400" dirty="0">
              <a:latin typeface="Times New Roman" pitchFamily="18" charset="0"/>
              <a:cs typeface="Times New Roman" pitchFamily="18" charset="0"/>
            </a:endParaRPr>
          </a:p>
        </p:txBody>
      </p:sp>
      <p:sp>
        <p:nvSpPr>
          <p:cNvPr id="5" name="Text Box 15"/>
          <p:cNvSpPr txBox="1">
            <a:spLocks noChangeArrowheads="1"/>
          </p:cNvSpPr>
          <p:nvPr/>
        </p:nvSpPr>
        <p:spPr bwMode="auto">
          <a:xfrm>
            <a:off x="1027936" y="3140968"/>
            <a:ext cx="7775575" cy="461665"/>
          </a:xfrm>
          <a:prstGeom prst="rect">
            <a:avLst/>
          </a:prstGeom>
          <a:noFill/>
          <a:ln w="9525">
            <a:noFill/>
            <a:miter lim="800000"/>
            <a:headEnd/>
            <a:tailEnd/>
          </a:ln>
          <a:effectLst/>
        </p:spPr>
        <p:txBody>
          <a:bodyPr>
            <a:spAutoFit/>
          </a:bodyPr>
          <a:lstStyle/>
          <a:p>
            <a:pPr marL="401638" indent="-401638" algn="r" rtl="1">
              <a:spcBef>
                <a:spcPct val="50000"/>
              </a:spcBef>
              <a:buFont typeface="Arial" charset="0"/>
              <a:buChar char="•"/>
              <a:tabLst>
                <a:tab pos="2159000" algn="r"/>
              </a:tabLst>
            </a:pPr>
            <a:r>
              <a:rPr lang="he-IL" sz="2400" dirty="0" smtClean="0">
                <a:latin typeface="Times New Roman" pitchFamily="18" charset="0"/>
                <a:cs typeface="Times New Roman" pitchFamily="18" charset="0"/>
              </a:rPr>
              <a:t>אילו היה לנו פתרון עבור הקלט </a:t>
            </a:r>
            <a:r>
              <a:rPr lang="en-US" sz="2400" dirty="0" smtClean="0">
                <a:latin typeface="Times New Roman" pitchFamily="18" charset="0"/>
                <a:cs typeface="Times New Roman" pitchFamily="18" charset="0"/>
              </a:rPr>
              <a:t>n-1</a:t>
            </a:r>
            <a:r>
              <a:rPr lang="he-IL" sz="2400" dirty="0" smtClean="0">
                <a:latin typeface="Times New Roman" pitchFamily="18" charset="0"/>
                <a:cs typeface="Times New Roman" pitchFamily="18" charset="0"/>
              </a:rPr>
              <a:t>, איך היינו בונים פתרון עבור </a:t>
            </a:r>
            <a:r>
              <a:rPr lang="en-US" sz="2400" dirty="0" smtClean="0">
                <a:latin typeface="Times New Roman" pitchFamily="18" charset="0"/>
                <a:cs typeface="Times New Roman" pitchFamily="18" charset="0"/>
              </a:rPr>
              <a:t>n</a:t>
            </a:r>
            <a:r>
              <a:rPr lang="he-IL" sz="2400" dirty="0" smtClean="0">
                <a:latin typeface="Times New Roman" pitchFamily="18" charset="0"/>
                <a:cs typeface="Times New Roman" pitchFamily="18" charset="0"/>
              </a:rPr>
              <a:t>?</a:t>
            </a:r>
            <a:endParaRPr lang="he-IL" sz="2400" dirty="0">
              <a:latin typeface="Times New Roman" pitchFamily="18" charset="0"/>
              <a:cs typeface="Times New Roman" pitchFamily="18" charset="0"/>
            </a:endParaRPr>
          </a:p>
        </p:txBody>
      </p:sp>
      <p:sp>
        <p:nvSpPr>
          <p:cNvPr id="6" name="Text Box 15"/>
          <p:cNvSpPr txBox="1">
            <a:spLocks noChangeArrowheads="1"/>
          </p:cNvSpPr>
          <p:nvPr/>
        </p:nvSpPr>
        <p:spPr bwMode="auto">
          <a:xfrm>
            <a:off x="1032560" y="3759423"/>
            <a:ext cx="7775575" cy="461665"/>
          </a:xfrm>
          <a:prstGeom prst="rect">
            <a:avLst/>
          </a:prstGeom>
          <a:noFill/>
          <a:ln w="9525">
            <a:noFill/>
            <a:miter lim="800000"/>
            <a:headEnd/>
            <a:tailEnd/>
          </a:ln>
          <a:effectLst/>
        </p:spPr>
        <p:txBody>
          <a:bodyPr>
            <a:spAutoFit/>
          </a:bodyPr>
          <a:lstStyle/>
          <a:p>
            <a:pPr marL="401638" indent="-401638" algn="r" rtl="1">
              <a:spcBef>
                <a:spcPct val="50000"/>
              </a:spcBef>
              <a:buFont typeface="Arial" charset="0"/>
              <a:buChar char="•"/>
              <a:tabLst>
                <a:tab pos="2159000" algn="r"/>
              </a:tabLst>
            </a:pPr>
            <a:r>
              <a:rPr lang="he-IL" sz="2400" dirty="0" smtClean="0">
                <a:latin typeface="Times New Roman" pitchFamily="18" charset="0"/>
                <a:cs typeface="Times New Roman" pitchFamily="18" charset="0"/>
              </a:rPr>
              <a:t>עבור איזה מקרה אנחנו כבר יודעים מה הפתרון?</a:t>
            </a:r>
            <a:endParaRPr lang="he-IL" sz="2400" dirty="0">
              <a:latin typeface="Times New Roman" pitchFamily="18" charset="0"/>
              <a:cs typeface="Times New Roman" pitchFamily="18" charset="0"/>
            </a:endParaRPr>
          </a:p>
        </p:txBody>
      </p:sp>
      <p:sp>
        <p:nvSpPr>
          <p:cNvPr id="7" name="AutoShape 6"/>
          <p:cNvSpPr>
            <a:spLocks/>
          </p:cNvSpPr>
          <p:nvPr/>
        </p:nvSpPr>
        <p:spPr bwMode="auto">
          <a:xfrm>
            <a:off x="899592" y="2752150"/>
            <a:ext cx="3401928" cy="345588"/>
          </a:xfrm>
          <a:prstGeom prst="borderCallout2">
            <a:avLst>
              <a:gd name="adj1" fmla="val 101681"/>
              <a:gd name="adj2" fmla="val 50279"/>
              <a:gd name="adj3" fmla="val 154015"/>
              <a:gd name="adj4" fmla="val 87995"/>
              <a:gd name="adj5" fmla="val 180383"/>
              <a:gd name="adj6" fmla="val 99519"/>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lvl="1" algn="r" rtl="1"/>
            <a:r>
              <a:rPr lang="he-IL" dirty="0" smtClean="0"/>
              <a:t>נראה פה קריאה רקורסיבית</a:t>
            </a:r>
            <a:endParaRPr lang="en-US"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F600508C-DFED-4842-9117-7E92FA1D62A1}"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34223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392"/>
            <a:ext cx="7990656" cy="1143000"/>
          </a:xfrm>
        </p:spPr>
        <p:txBody>
          <a:bodyPr>
            <a:normAutofit fontScale="90000"/>
          </a:bodyPr>
          <a:lstStyle/>
          <a:p>
            <a:r>
              <a:rPr lang="he-IL" dirty="0" smtClean="0"/>
              <a:t>שאלות ממבחנים – אביב 2011 מועד א'</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60</a:t>
            </a:fld>
            <a:endParaRPr lang="en-US">
              <a:solidFill>
                <a:prstClr val="black">
                  <a:tint val="75000"/>
                </a:prstClr>
              </a:solidFill>
            </a:endParaRPr>
          </a:p>
        </p:txBody>
      </p:sp>
      <p:sp>
        <p:nvSpPr>
          <p:cNvPr id="7" name="Text Box 5"/>
          <p:cNvSpPr txBox="1">
            <a:spLocks noChangeArrowheads="1"/>
          </p:cNvSpPr>
          <p:nvPr/>
        </p:nvSpPr>
        <p:spPr bwMode="auto">
          <a:xfrm>
            <a:off x="107504" y="2279219"/>
            <a:ext cx="3816424" cy="2013877"/>
          </a:xfrm>
          <a:prstGeom prst="rect">
            <a:avLst/>
          </a:prstGeom>
          <a:solidFill>
            <a:srgbClr val="F0F0F0"/>
          </a:solidFill>
          <a:ln w="9525">
            <a:solidFill>
              <a:schemeClr val="folHlink"/>
            </a:solidFill>
            <a:miter lim="800000"/>
            <a:headEnd/>
            <a:tailEnd/>
          </a:ln>
          <a:effectLst/>
        </p:spPr>
        <p:txBody>
          <a:bodyPr wrap="square" lIns="126000" tIns="82800" rIns="126000" bIns="82800">
            <a:spAutoFit/>
          </a:bodyPr>
          <a:lstStyle/>
          <a:p>
            <a:pPr algn="l" rtl="0"/>
            <a:r>
              <a:rPr lang="en-US" sz="2000" b="1" dirty="0">
                <a:latin typeface="Courier New" panose="02070309020205020404" pitchFamily="49" charset="0"/>
                <a:cs typeface="Courier New" panose="02070309020205020404" pitchFamily="49" charset="0"/>
              </a:rPr>
              <a:t>char </a:t>
            </a:r>
            <a:r>
              <a:rPr lang="en-US" sz="2000" b="1" dirty="0" smtClean="0">
                <a:latin typeface="Courier New" panose="02070309020205020404" pitchFamily="49" charset="0"/>
                <a:cs typeface="Courier New" panose="02070309020205020404" pitchFamily="49" charset="0"/>
              </a:rPr>
              <a:t>f(char </a:t>
            </a:r>
            <a:r>
              <a:rPr lang="en-US" sz="2000" b="1" dirty="0">
                <a:latin typeface="Courier New" panose="02070309020205020404" pitchFamily="49" charset="0"/>
                <a:cs typeface="Courier New" panose="02070309020205020404" pitchFamily="49" charset="0"/>
              </a:rPr>
              <a:t>*s,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n)</a:t>
            </a:r>
          </a:p>
          <a:p>
            <a:pPr algn="l" rtl="0"/>
            <a:r>
              <a:rPr lang="en-US" sz="2000" b="1" dirty="0" smtClean="0">
                <a:latin typeface="Courier New" panose="02070309020205020404" pitchFamily="49" charset="0"/>
                <a:cs typeface="Courier New" panose="02070309020205020404" pitchFamily="49" charset="0"/>
              </a:rPr>
              <a:t>{</a:t>
            </a:r>
            <a:endParaRPr lang="he-IL" sz="2000" b="1" dirty="0">
              <a:latin typeface="Courier New" panose="02070309020205020404" pitchFamily="49" charset="0"/>
              <a:cs typeface="Courier New" panose="02070309020205020404" pitchFamily="49" charset="0"/>
            </a:endParaRPr>
          </a:p>
          <a:p>
            <a:pPr algn="l" rtl="0"/>
            <a:r>
              <a:rPr lang="en-US" sz="2000" b="1" dirty="0" smtClean="0">
                <a:latin typeface="Courier New" panose="02070309020205020404" pitchFamily="49" charset="0"/>
                <a:cs typeface="Courier New" panose="02070309020205020404" pitchFamily="49" charset="0"/>
              </a:rPr>
              <a:t>   if </a:t>
            </a:r>
            <a:r>
              <a:rPr lang="en-US" sz="2000" b="1" dirty="0">
                <a:latin typeface="Courier New" panose="02070309020205020404" pitchFamily="49" charset="0"/>
                <a:cs typeface="Courier New" panose="02070309020205020404" pitchFamily="49" charset="0"/>
              </a:rPr>
              <a:t>(n == 1)</a:t>
            </a:r>
          </a:p>
          <a:p>
            <a:pPr algn="l" rtl="0"/>
            <a:r>
              <a:rPr lang="en-US" sz="2000" b="1" dirty="0" smtClean="0">
                <a:latin typeface="Courier New" panose="02070309020205020404" pitchFamily="49" charset="0"/>
                <a:cs typeface="Courier New" panose="02070309020205020404" pitchFamily="49" charset="0"/>
              </a:rPr>
              <a:t>      return </a:t>
            </a:r>
            <a:r>
              <a:rPr lang="en-US" sz="2000" b="1" dirty="0">
                <a:latin typeface="Courier New" panose="02070309020205020404" pitchFamily="49" charset="0"/>
                <a:cs typeface="Courier New" panose="02070309020205020404" pitchFamily="49" charset="0"/>
              </a:rPr>
              <a:t>*s;</a:t>
            </a:r>
          </a:p>
          <a:p>
            <a:pPr algn="l" rtl="0"/>
            <a:r>
              <a:rPr lang="en-US" sz="2000" b="1" dirty="0" smtClean="0">
                <a:latin typeface="Courier New" panose="02070309020205020404" pitchFamily="49" charset="0"/>
                <a:cs typeface="Courier New" panose="02070309020205020404" pitchFamily="49" charset="0"/>
              </a:rPr>
              <a:t>   return g(s</a:t>
            </a:r>
            <a:r>
              <a:rPr lang="en-US" sz="2000" b="1" dirty="0">
                <a:latin typeface="Courier New" panose="02070309020205020404" pitchFamily="49" charset="0"/>
                <a:cs typeface="Courier New" panose="02070309020205020404" pitchFamily="49" charset="0"/>
              </a:rPr>
              <a:t>, n-1);</a:t>
            </a:r>
          </a:p>
          <a:p>
            <a:pPr algn="l" rtl="0"/>
            <a:r>
              <a:rPr lang="he-IL" sz="2000" b="1" dirty="0" smtClean="0">
                <a:latin typeface="Courier New" panose="02070309020205020404" pitchFamily="49" charset="0"/>
                <a:cs typeface="Courier New" panose="02070309020205020404" pitchFamily="49" charset="0"/>
              </a:rPr>
              <a:t>{</a:t>
            </a:r>
            <a:endParaRPr lang="en-US" sz="2000" b="1" dirty="0" smtClean="0">
              <a:latin typeface="Courier New" panose="02070309020205020404" pitchFamily="49" charset="0"/>
              <a:cs typeface="Courier New" panose="02070309020205020404" pitchFamily="49" charset="0"/>
            </a:endParaRPr>
          </a:p>
        </p:txBody>
      </p:sp>
      <p:sp>
        <p:nvSpPr>
          <p:cNvPr id="8" name="Text Box 3"/>
          <p:cNvSpPr txBox="1">
            <a:spLocks noChangeArrowheads="1"/>
          </p:cNvSpPr>
          <p:nvPr/>
        </p:nvSpPr>
        <p:spPr bwMode="auto">
          <a:xfrm>
            <a:off x="900113" y="1052736"/>
            <a:ext cx="7629525" cy="461665"/>
          </a:xfrm>
          <a:prstGeom prst="rect">
            <a:avLst/>
          </a:prstGeom>
          <a:noFill/>
          <a:ln w="9525">
            <a:noFill/>
            <a:miter lim="800000"/>
            <a:headEnd/>
            <a:tailEnd/>
          </a:ln>
          <a:effectLst/>
        </p:spPr>
        <p:txBody>
          <a:bodyPr>
            <a:spAutoFit/>
          </a:bodyPr>
          <a:lstStyle/>
          <a:p>
            <a:pPr marL="292100" indent="-292100" algn="r" rtl="1">
              <a:spcBef>
                <a:spcPct val="70000"/>
              </a:spcBef>
              <a:buFont typeface="Arial" charset="0"/>
              <a:buChar char="•"/>
            </a:pPr>
            <a:r>
              <a:rPr lang="he-IL" sz="2400" dirty="0" smtClean="0">
                <a:latin typeface="Times New Roman" pitchFamily="18" charset="0"/>
              </a:rPr>
              <a:t>חשבו את סיבוכיות הזמן והמקום של הפונקציה  </a:t>
            </a:r>
            <a:r>
              <a:rPr lang="en-US" sz="2400" dirty="0" smtClean="0">
                <a:latin typeface="Times New Roman" pitchFamily="18" charset="0"/>
              </a:rPr>
              <a:t>f</a:t>
            </a:r>
            <a:r>
              <a:rPr lang="he-IL" sz="2400" dirty="0" smtClean="0">
                <a:latin typeface="Times New Roman" pitchFamily="18" charset="0"/>
              </a:rPr>
              <a:t>.</a:t>
            </a:r>
            <a:endParaRPr lang="he-IL" sz="2400" dirty="0">
              <a:latin typeface="Times New Roman" pitchFamily="18" charset="0"/>
            </a:endParaRPr>
          </a:p>
        </p:txBody>
      </p:sp>
      <p:sp>
        <p:nvSpPr>
          <p:cNvPr id="10" name="Text Box 5"/>
          <p:cNvSpPr txBox="1">
            <a:spLocks noChangeArrowheads="1"/>
          </p:cNvSpPr>
          <p:nvPr/>
        </p:nvSpPr>
        <p:spPr bwMode="auto">
          <a:xfrm>
            <a:off x="3995936" y="1944728"/>
            <a:ext cx="4896544" cy="3860536"/>
          </a:xfrm>
          <a:prstGeom prst="rect">
            <a:avLst/>
          </a:prstGeom>
          <a:solidFill>
            <a:srgbClr val="F0F0F0"/>
          </a:solidFill>
          <a:ln w="9525">
            <a:solidFill>
              <a:schemeClr val="folHlink"/>
            </a:solidFill>
            <a:miter lim="800000"/>
            <a:headEnd/>
            <a:tailEnd/>
          </a:ln>
          <a:effectLst/>
        </p:spPr>
        <p:txBody>
          <a:bodyPr wrap="square" lIns="126000" tIns="82800" rIns="126000" bIns="82800">
            <a:spAutoFit/>
          </a:bodyPr>
          <a:lstStyle/>
          <a:p>
            <a:pPr algn="l" rtl="0"/>
            <a:r>
              <a:rPr lang="en-US" sz="2000" b="1" dirty="0" smtClean="0">
                <a:latin typeface="Courier New" panose="02070309020205020404" pitchFamily="49" charset="0"/>
                <a:cs typeface="Courier New" panose="02070309020205020404" pitchFamily="49" charset="0"/>
              </a:rPr>
              <a:t>char g(char </a:t>
            </a:r>
            <a:r>
              <a:rPr lang="en-US" sz="2000" b="1" dirty="0">
                <a:latin typeface="Courier New" panose="02070309020205020404" pitchFamily="49" charset="0"/>
                <a:cs typeface="Courier New" panose="02070309020205020404" pitchFamily="49" charset="0"/>
              </a:rPr>
              <a:t>*s,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n)</a:t>
            </a:r>
          </a:p>
          <a:p>
            <a:pPr algn="l" rtl="0"/>
            <a:r>
              <a:rPr lang="he-IL" sz="2000" b="1" dirty="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char </a:t>
            </a:r>
            <a:r>
              <a:rPr lang="en-US" sz="2000" b="1" dirty="0">
                <a:latin typeface="Courier New" panose="02070309020205020404" pitchFamily="49" charset="0"/>
                <a:cs typeface="Courier New" panose="02070309020205020404" pitchFamily="49" charset="0"/>
              </a:rPr>
              <a:t>t;</a:t>
            </a:r>
          </a:p>
          <a:p>
            <a:pPr algn="l" rtl="0"/>
            <a:r>
              <a:rPr lang="nn-NO" sz="2000" b="1" dirty="0" smtClean="0">
                <a:latin typeface="Courier New" panose="02070309020205020404" pitchFamily="49" charset="0"/>
                <a:cs typeface="Courier New" panose="02070309020205020404" pitchFamily="49" charset="0"/>
              </a:rPr>
              <a:t>   for </a:t>
            </a:r>
            <a:r>
              <a:rPr lang="nn-NO" sz="2000" b="1" dirty="0">
                <a:latin typeface="Courier New" panose="02070309020205020404" pitchFamily="49" charset="0"/>
                <a:cs typeface="Courier New" panose="02070309020205020404" pitchFamily="49" charset="0"/>
              </a:rPr>
              <a:t>(i = 0; i &lt; n/2; i++) {</a:t>
            </a:r>
          </a:p>
          <a:p>
            <a:pPr algn="l" rtl="0"/>
            <a:r>
              <a:rPr lang="en-US" sz="2000" b="1" dirty="0" smtClean="0">
                <a:latin typeface="Courier New" panose="02070309020205020404" pitchFamily="49" charset="0"/>
                <a:cs typeface="Courier New" panose="02070309020205020404" pitchFamily="49" charset="0"/>
              </a:rPr>
              <a:t>      t </a:t>
            </a:r>
            <a:r>
              <a:rPr lang="en-US" sz="2000" b="1" dirty="0">
                <a:latin typeface="Courier New" panose="02070309020205020404" pitchFamily="49" charset="0"/>
                <a:cs typeface="Courier New" panose="02070309020205020404" pitchFamily="49" charset="0"/>
              </a:rPr>
              <a:t>= *(s +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a:t>
            </a:r>
            <a:r>
              <a:rPr lang="en-US" sz="2000" b="1" dirty="0">
                <a:latin typeface="Courier New" panose="02070309020205020404" pitchFamily="49" charset="0"/>
                <a:cs typeface="Courier New" panose="02070309020205020404" pitchFamily="49" charset="0"/>
              </a:rPr>
              <a:t>) = s[n-1-i];</a:t>
            </a:r>
          </a:p>
          <a:p>
            <a:pPr algn="l" rtl="0"/>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s+n-1-i) = t;</a:t>
            </a:r>
          </a:p>
          <a:p>
            <a:pPr algn="l" rtl="0"/>
            <a:r>
              <a:rPr lang="en-US" sz="2000" b="1" dirty="0" smtClean="0">
                <a:latin typeface="Courier New" panose="02070309020205020404" pitchFamily="49" charset="0"/>
                <a:cs typeface="Courier New" panose="02070309020205020404" pitchFamily="49" charset="0"/>
              </a:rPr>
              <a:t>   </a:t>
            </a:r>
            <a:r>
              <a:rPr lang="he-IL" sz="2000" b="1" dirty="0" smtClean="0">
                <a:latin typeface="Courier New" panose="02070309020205020404" pitchFamily="49" charset="0"/>
                <a:cs typeface="Courier New" panose="02070309020205020404" pitchFamily="49" charset="0"/>
              </a:rPr>
              <a:t>{</a:t>
            </a:r>
            <a:endParaRPr lang="he-IL" sz="2000" b="1" dirty="0">
              <a:latin typeface="Courier New" panose="02070309020205020404" pitchFamily="49" charset="0"/>
              <a:cs typeface="Courier New" panose="02070309020205020404" pitchFamily="49" charset="0"/>
            </a:endParaRPr>
          </a:p>
          <a:p>
            <a:pPr algn="l" rtl="0"/>
            <a:r>
              <a:rPr lang="en-US" sz="2000" b="1" dirty="0" smtClean="0">
                <a:latin typeface="Courier New" panose="02070309020205020404" pitchFamily="49" charset="0"/>
                <a:cs typeface="Courier New" panose="02070309020205020404" pitchFamily="49" charset="0"/>
              </a:rPr>
              <a:t>   return f(s</a:t>
            </a:r>
            <a:r>
              <a:rPr lang="en-US" sz="2000" b="1" dirty="0">
                <a:latin typeface="Courier New" panose="02070309020205020404" pitchFamily="49" charset="0"/>
                <a:cs typeface="Courier New" panose="02070309020205020404" pitchFamily="49" charset="0"/>
              </a:rPr>
              <a:t>, n);</a:t>
            </a:r>
          </a:p>
          <a:p>
            <a:pPr algn="l" rtl="0"/>
            <a:r>
              <a:rPr lang="he-IL" sz="2000" b="1" dirty="0">
                <a:latin typeface="Courier New" pitchFamily="49" charset="0"/>
                <a:cs typeface="Courier New" panose="02070309020205020404" pitchFamily="49" charset="0"/>
              </a:rPr>
              <a:t>{</a:t>
            </a:r>
          </a:p>
          <a:p>
            <a:pPr algn="l" rtl="0"/>
            <a:endParaRPr lang="he-IL" sz="2000" b="1" dirty="0">
              <a:latin typeface="Courier New" pitchFamily="49" charset="0"/>
              <a:cs typeface="Courier New" panose="02070309020205020404" pitchFamily="49" charset="0"/>
            </a:endParaRPr>
          </a:p>
        </p:txBody>
      </p:sp>
    </p:spTree>
    <p:extLst>
      <p:ext uri="{BB962C8B-B14F-4D97-AF65-F5344CB8AC3E}">
        <p14:creationId xmlns:p14="http://schemas.microsoft.com/office/powerpoint/2010/main" val="22235692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392"/>
            <a:ext cx="7990656" cy="1143000"/>
          </a:xfrm>
        </p:spPr>
        <p:txBody>
          <a:bodyPr>
            <a:normAutofit fontScale="90000"/>
          </a:bodyPr>
          <a:lstStyle/>
          <a:p>
            <a:r>
              <a:rPr lang="he-IL" dirty="0" smtClean="0"/>
              <a:t>שאלות ממבחנים – אביב 2011 מועד א'</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61</a:t>
            </a:fld>
            <a:endParaRPr lang="en-US">
              <a:solidFill>
                <a:prstClr val="black">
                  <a:tint val="75000"/>
                </a:prstClr>
              </a:solidFill>
            </a:endParaRPr>
          </a:p>
        </p:txBody>
      </p:sp>
      <p:sp>
        <p:nvSpPr>
          <p:cNvPr id="8" name="Text Box 3"/>
          <p:cNvSpPr txBox="1">
            <a:spLocks noChangeArrowheads="1"/>
          </p:cNvSpPr>
          <p:nvPr/>
        </p:nvSpPr>
        <p:spPr bwMode="auto">
          <a:xfrm>
            <a:off x="0" y="1052736"/>
            <a:ext cx="8892481" cy="830997"/>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נבדיל בין סוגי הצמתים ונשים לב שמבחינת הרקורסיה, רק הפרמטר </a:t>
            </a:r>
            <a:r>
              <a:rPr lang="en-US" sz="2400" dirty="0" smtClean="0">
                <a:latin typeface="Times New Roman" pitchFamily="18" charset="0"/>
              </a:rPr>
              <a:t>n</a:t>
            </a:r>
            <a:r>
              <a:rPr lang="he-IL" sz="2400" dirty="0" smtClean="0">
                <a:latin typeface="Times New Roman" pitchFamily="18" charset="0"/>
              </a:rPr>
              <a:t> משנה.</a:t>
            </a:r>
            <a:endParaRPr lang="he-IL" sz="2400" dirty="0">
              <a:latin typeface="Times New Roman" pitchFamily="18" charset="0"/>
            </a:endParaRPr>
          </a:p>
        </p:txBody>
      </p:sp>
      <p:sp>
        <p:nvSpPr>
          <p:cNvPr id="10" name="Text Box 5"/>
          <p:cNvSpPr txBox="1">
            <a:spLocks noChangeArrowheads="1"/>
          </p:cNvSpPr>
          <p:nvPr/>
        </p:nvSpPr>
        <p:spPr bwMode="auto">
          <a:xfrm>
            <a:off x="251520" y="1916832"/>
            <a:ext cx="4896544" cy="3860536"/>
          </a:xfrm>
          <a:prstGeom prst="rect">
            <a:avLst/>
          </a:prstGeom>
          <a:solidFill>
            <a:srgbClr val="F0F0F0"/>
          </a:solidFill>
          <a:ln w="9525">
            <a:solidFill>
              <a:schemeClr val="folHlink"/>
            </a:solidFill>
            <a:miter lim="800000"/>
            <a:headEnd/>
            <a:tailEnd/>
          </a:ln>
          <a:effectLst/>
        </p:spPr>
        <p:txBody>
          <a:bodyPr wrap="square" lIns="126000" tIns="82800" rIns="126000" bIns="82800">
            <a:spAutoFit/>
          </a:bodyPr>
          <a:lstStyle/>
          <a:p>
            <a:pPr algn="l" rtl="0"/>
            <a:r>
              <a:rPr lang="en-US" sz="2000" b="1" dirty="0" smtClean="0">
                <a:latin typeface="Courier New" panose="02070309020205020404" pitchFamily="49" charset="0"/>
                <a:cs typeface="Courier New" panose="02070309020205020404" pitchFamily="49" charset="0"/>
              </a:rPr>
              <a:t>char g(char </a:t>
            </a:r>
            <a:r>
              <a:rPr lang="en-US" sz="2000" b="1" dirty="0">
                <a:latin typeface="Courier New" panose="02070309020205020404" pitchFamily="49" charset="0"/>
                <a:cs typeface="Courier New" panose="02070309020205020404" pitchFamily="49" charset="0"/>
              </a:rPr>
              <a:t>*s,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n)</a:t>
            </a:r>
          </a:p>
          <a:p>
            <a:pPr algn="l" rtl="0"/>
            <a:r>
              <a:rPr lang="he-IL" sz="2000" b="1" dirty="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char </a:t>
            </a:r>
            <a:r>
              <a:rPr lang="en-US" sz="2000" b="1" dirty="0">
                <a:latin typeface="Courier New" panose="02070309020205020404" pitchFamily="49" charset="0"/>
                <a:cs typeface="Courier New" panose="02070309020205020404" pitchFamily="49" charset="0"/>
              </a:rPr>
              <a:t>t;</a:t>
            </a:r>
          </a:p>
          <a:p>
            <a:pPr algn="l" rtl="0"/>
            <a:r>
              <a:rPr lang="nn-NO" sz="2000" b="1" dirty="0" smtClean="0">
                <a:latin typeface="Courier New" panose="02070309020205020404" pitchFamily="49" charset="0"/>
                <a:cs typeface="Courier New" panose="02070309020205020404" pitchFamily="49" charset="0"/>
              </a:rPr>
              <a:t>   for </a:t>
            </a:r>
            <a:r>
              <a:rPr lang="nn-NO" sz="2000" b="1" dirty="0">
                <a:latin typeface="Courier New" panose="02070309020205020404" pitchFamily="49" charset="0"/>
                <a:cs typeface="Courier New" panose="02070309020205020404" pitchFamily="49" charset="0"/>
              </a:rPr>
              <a:t>(i = 0; i &lt; n/2; i++) {</a:t>
            </a:r>
          </a:p>
          <a:p>
            <a:pPr algn="l" rtl="0"/>
            <a:r>
              <a:rPr lang="en-US" sz="2000" b="1" dirty="0" smtClean="0">
                <a:latin typeface="Courier New" panose="02070309020205020404" pitchFamily="49" charset="0"/>
                <a:cs typeface="Courier New" panose="02070309020205020404" pitchFamily="49" charset="0"/>
              </a:rPr>
              <a:t>      t </a:t>
            </a:r>
            <a:r>
              <a:rPr lang="en-US" sz="2000" b="1" dirty="0">
                <a:latin typeface="Courier New" panose="02070309020205020404" pitchFamily="49" charset="0"/>
                <a:cs typeface="Courier New" panose="02070309020205020404" pitchFamily="49" charset="0"/>
              </a:rPr>
              <a:t>= *(s +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lgn="l" rtl="0"/>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a:t>
            </a:r>
            <a:r>
              <a:rPr lang="en-US" sz="2000" b="1" dirty="0">
                <a:latin typeface="Courier New" panose="02070309020205020404" pitchFamily="49" charset="0"/>
                <a:cs typeface="Courier New" panose="02070309020205020404" pitchFamily="49" charset="0"/>
              </a:rPr>
              <a:t>) = s[n-1-i];</a:t>
            </a:r>
          </a:p>
          <a:p>
            <a:pPr algn="l" rtl="0"/>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s+n-1-i) = t;</a:t>
            </a:r>
          </a:p>
          <a:p>
            <a:pPr algn="l" rtl="0"/>
            <a:r>
              <a:rPr lang="en-US" sz="2000" b="1" dirty="0" smtClean="0">
                <a:latin typeface="Courier New" panose="02070309020205020404" pitchFamily="49" charset="0"/>
                <a:cs typeface="Courier New" panose="02070309020205020404" pitchFamily="49" charset="0"/>
              </a:rPr>
              <a:t>   </a:t>
            </a:r>
            <a:r>
              <a:rPr lang="he-IL" sz="2000" b="1" dirty="0" smtClean="0">
                <a:latin typeface="Courier New" panose="02070309020205020404" pitchFamily="49" charset="0"/>
                <a:cs typeface="Courier New" panose="02070309020205020404" pitchFamily="49" charset="0"/>
              </a:rPr>
              <a:t>{</a:t>
            </a:r>
            <a:endParaRPr lang="he-IL" sz="2000" b="1" dirty="0">
              <a:latin typeface="Courier New" panose="02070309020205020404" pitchFamily="49" charset="0"/>
              <a:cs typeface="Courier New" panose="02070309020205020404" pitchFamily="49" charset="0"/>
            </a:endParaRPr>
          </a:p>
          <a:p>
            <a:pPr algn="l" rtl="0"/>
            <a:r>
              <a:rPr lang="en-US" sz="2000" b="1" dirty="0" smtClean="0">
                <a:latin typeface="Courier New" panose="02070309020205020404" pitchFamily="49" charset="0"/>
                <a:cs typeface="Courier New" panose="02070309020205020404" pitchFamily="49" charset="0"/>
              </a:rPr>
              <a:t>   return f(s</a:t>
            </a:r>
            <a:r>
              <a:rPr lang="en-US" sz="2000" b="1" dirty="0">
                <a:latin typeface="Courier New" panose="02070309020205020404" pitchFamily="49" charset="0"/>
                <a:cs typeface="Courier New" panose="02070309020205020404" pitchFamily="49" charset="0"/>
              </a:rPr>
              <a:t>, n);</a:t>
            </a:r>
          </a:p>
          <a:p>
            <a:pPr algn="l" rtl="0"/>
            <a:r>
              <a:rPr lang="he-IL" sz="2000" b="1" dirty="0">
                <a:latin typeface="Courier New" pitchFamily="49" charset="0"/>
                <a:cs typeface="Courier New" panose="02070309020205020404" pitchFamily="49" charset="0"/>
              </a:rPr>
              <a:t>{</a:t>
            </a:r>
          </a:p>
          <a:p>
            <a:pPr algn="l" rtl="0"/>
            <a:endParaRPr lang="he-IL" sz="2000" b="1" dirty="0">
              <a:latin typeface="Courier New" pitchFamily="49" charset="0"/>
              <a:cs typeface="Courier New" panose="02070309020205020404" pitchFamily="49" charset="0"/>
            </a:endParaRPr>
          </a:p>
        </p:txBody>
      </p:sp>
      <p:sp>
        <p:nvSpPr>
          <p:cNvPr id="9" name="Text Box 3"/>
          <p:cNvSpPr txBox="1">
            <a:spLocks noChangeArrowheads="1"/>
          </p:cNvSpPr>
          <p:nvPr/>
        </p:nvSpPr>
        <p:spPr bwMode="auto">
          <a:xfrm>
            <a:off x="5646538" y="1839478"/>
            <a:ext cx="3245942" cy="2597634"/>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200" dirty="0" smtClean="0">
                <a:latin typeface="Times New Roman" pitchFamily="18" charset="0"/>
              </a:rPr>
              <a:t>צמתי </a:t>
            </a:r>
            <a:r>
              <a:rPr lang="en-US" sz="2200" dirty="0" smtClean="0">
                <a:latin typeface="Times New Roman" pitchFamily="18" charset="0"/>
              </a:rPr>
              <a:t>g</a:t>
            </a:r>
            <a:r>
              <a:rPr lang="he-IL" sz="2200" dirty="0" smtClean="0">
                <a:latin typeface="Times New Roman" pitchFamily="18" charset="0"/>
              </a:rPr>
              <a:t> נקראים מצמתי </a:t>
            </a:r>
            <a:r>
              <a:rPr lang="en-US" sz="2200" dirty="0" smtClean="0">
                <a:latin typeface="Times New Roman" pitchFamily="18" charset="0"/>
              </a:rPr>
              <a:t>f</a:t>
            </a:r>
            <a:r>
              <a:rPr lang="he-IL" sz="2200" dirty="0" smtClean="0">
                <a:latin typeface="Times New Roman" pitchFamily="18" charset="0"/>
              </a:rPr>
              <a:t> וקוראים לצמתי </a:t>
            </a:r>
            <a:r>
              <a:rPr lang="en-US" sz="2200" dirty="0" smtClean="0">
                <a:latin typeface="Times New Roman" pitchFamily="18" charset="0"/>
              </a:rPr>
              <a:t>f</a:t>
            </a:r>
            <a:r>
              <a:rPr lang="he-IL" sz="2200" dirty="0" smtClean="0">
                <a:latin typeface="Times New Roman" pitchFamily="18" charset="0"/>
              </a:rPr>
              <a:t> מבלי לשנות את פרמטר </a:t>
            </a:r>
            <a:r>
              <a:rPr lang="en-US" sz="2200" dirty="0" smtClean="0">
                <a:latin typeface="Times New Roman" pitchFamily="18" charset="0"/>
              </a:rPr>
              <a:t>n</a:t>
            </a:r>
            <a:r>
              <a:rPr lang="he-IL" sz="2200" dirty="0" smtClean="0">
                <a:latin typeface="Times New Roman" pitchFamily="18" charset="0"/>
              </a:rPr>
              <a:t>.</a:t>
            </a:r>
          </a:p>
          <a:p>
            <a:pPr marL="292100" indent="-292100" algn="r" rtl="1">
              <a:spcBef>
                <a:spcPct val="70000"/>
              </a:spcBef>
              <a:buFont typeface="Arial" charset="0"/>
              <a:buChar char="•"/>
            </a:pPr>
            <a:r>
              <a:rPr lang="he-IL" sz="2200" dirty="0" smtClean="0">
                <a:latin typeface="Times New Roman" pitchFamily="18" charset="0"/>
              </a:rPr>
              <a:t>לפני הקריאה מבצעת לולאה שלוקחת </a:t>
            </a:r>
            <a:r>
              <a:rPr lang="en-US" sz="2200" dirty="0" smtClean="0">
                <a:latin typeface="Times New Roman" pitchFamily="18" charset="0"/>
              </a:rPr>
              <a:t>n/2</a:t>
            </a:r>
            <a:r>
              <a:rPr lang="he-IL" sz="2200" dirty="0" smtClean="0">
                <a:latin typeface="Times New Roman" pitchFamily="18" charset="0"/>
              </a:rPr>
              <a:t> זמן.</a:t>
            </a:r>
          </a:p>
          <a:p>
            <a:pPr marL="292100" indent="-292100" algn="r" rtl="1">
              <a:spcBef>
                <a:spcPct val="70000"/>
              </a:spcBef>
              <a:buFont typeface="Arial" charset="0"/>
              <a:buChar char="•"/>
            </a:pPr>
            <a:r>
              <a:rPr lang="he-IL" sz="2200" dirty="0" smtClean="0">
                <a:latin typeface="Times New Roman" pitchFamily="18" charset="0"/>
              </a:rPr>
              <a:t>לכן צמתי </a:t>
            </a:r>
            <a:r>
              <a:rPr lang="en-US" sz="2200" dirty="0" smtClean="0">
                <a:latin typeface="Times New Roman" pitchFamily="18" charset="0"/>
              </a:rPr>
              <a:t>g</a:t>
            </a:r>
            <a:r>
              <a:rPr lang="he-IL" sz="2200" dirty="0" smtClean="0">
                <a:latin typeface="Times New Roman" pitchFamily="18" charset="0"/>
              </a:rPr>
              <a:t> ייראו כך:</a:t>
            </a:r>
            <a:endParaRPr lang="he-IL" sz="2200" dirty="0">
              <a:latin typeface="Times New Roman" pitchFamily="18" charset="0"/>
            </a:endParaRPr>
          </a:p>
        </p:txBody>
      </p:sp>
      <p:sp>
        <p:nvSpPr>
          <p:cNvPr id="11" name="Oval 10"/>
          <p:cNvSpPr/>
          <p:nvPr/>
        </p:nvSpPr>
        <p:spPr>
          <a:xfrm>
            <a:off x="6948264" y="5157192"/>
            <a:ext cx="792088" cy="792088"/>
          </a:xfrm>
          <a:prstGeom prst="ellipse">
            <a:avLst/>
          </a:prstGeom>
          <a:solidFill>
            <a:srgbClr val="FF89F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786335475"/>
              </p:ext>
            </p:extLst>
          </p:nvPr>
        </p:nvGraphicFramePr>
        <p:xfrm>
          <a:off x="7169621" y="5418931"/>
          <a:ext cx="427038" cy="314325"/>
        </p:xfrm>
        <a:graphic>
          <a:graphicData uri="http://schemas.openxmlformats.org/presentationml/2006/ole">
            <mc:AlternateContent xmlns:mc="http://schemas.openxmlformats.org/markup-compatibility/2006">
              <mc:Choice xmlns:v="urn:schemas-microsoft-com:vml" Requires="v">
                <p:oleObj spid="_x0000_s32848" name="Equation" r:id="rId3" imgW="126720" imgH="139680" progId="Equation.DSMT4">
                  <p:embed/>
                </p:oleObj>
              </mc:Choice>
              <mc:Fallback>
                <p:oleObj name="Equation" r:id="rId3" imgW="126720" imgH="139680"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621" y="5418931"/>
                        <a:ext cx="427038"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Arrow Connector 12"/>
          <p:cNvCxnSpPr>
            <a:endCxn id="11" idx="0"/>
          </p:cNvCxnSpPr>
          <p:nvPr/>
        </p:nvCxnSpPr>
        <p:spPr>
          <a:xfrm>
            <a:off x="7344308" y="4581128"/>
            <a:ext cx="0" cy="57606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p:cNvCxnSpPr>
          <p:nvPr/>
        </p:nvCxnSpPr>
        <p:spPr>
          <a:xfrm>
            <a:off x="7344308" y="5949280"/>
            <a:ext cx="0" cy="50405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 name="Object 2"/>
          <p:cNvGraphicFramePr>
            <a:graphicFrameLocks noChangeAspect="1"/>
          </p:cNvGraphicFramePr>
          <p:nvPr>
            <p:extLst>
              <p:ext uri="{D42A27DB-BD31-4B8C-83A1-F6EECF244321}">
                <p14:modId xmlns:p14="http://schemas.microsoft.com/office/powerpoint/2010/main" val="1243798955"/>
              </p:ext>
            </p:extLst>
          </p:nvPr>
        </p:nvGraphicFramePr>
        <p:xfrm>
          <a:off x="5676131" y="5345361"/>
          <a:ext cx="984101" cy="514350"/>
        </p:xfrm>
        <a:graphic>
          <a:graphicData uri="http://schemas.openxmlformats.org/presentationml/2006/ole">
            <mc:AlternateContent xmlns:mc="http://schemas.openxmlformats.org/markup-compatibility/2006">
              <mc:Choice xmlns:v="urn:schemas-microsoft-com:vml" Requires="v">
                <p:oleObj spid="_x0000_s32849" name="Equation" r:id="rId5" imgW="583920" imgH="228600" progId="Equation.DSMT4">
                  <p:embed/>
                </p:oleObj>
              </mc:Choice>
              <mc:Fallback>
                <p:oleObj name="Equation" r:id="rId5" imgW="583920" imgH="228600" progId="Equation.DSMT4">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6131" y="5345361"/>
                        <a:ext cx="984101"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78765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392"/>
            <a:ext cx="7990656" cy="1143000"/>
          </a:xfrm>
        </p:spPr>
        <p:txBody>
          <a:bodyPr>
            <a:normAutofit fontScale="90000"/>
          </a:bodyPr>
          <a:lstStyle/>
          <a:p>
            <a:r>
              <a:rPr lang="he-IL" dirty="0" smtClean="0"/>
              <a:t>שאלות ממבחנים – אביב 2011 מועד א'</a:t>
            </a:r>
            <a:endParaRPr lang="he-IL" dirty="0"/>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62</a:t>
            </a:fld>
            <a:endParaRPr lang="en-US">
              <a:solidFill>
                <a:prstClr val="black">
                  <a:tint val="75000"/>
                </a:prstClr>
              </a:solidFill>
            </a:endParaRPr>
          </a:p>
        </p:txBody>
      </p:sp>
      <p:sp>
        <p:nvSpPr>
          <p:cNvPr id="8" name="Text Box 3"/>
          <p:cNvSpPr txBox="1">
            <a:spLocks noChangeArrowheads="1"/>
          </p:cNvSpPr>
          <p:nvPr/>
        </p:nvSpPr>
        <p:spPr bwMode="auto">
          <a:xfrm>
            <a:off x="0" y="1052736"/>
            <a:ext cx="8892481" cy="830997"/>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צמתי  </a:t>
            </a:r>
            <a:r>
              <a:rPr lang="en-US" sz="2400" dirty="0" smtClean="0">
                <a:latin typeface="Times New Roman" pitchFamily="18" charset="0"/>
              </a:rPr>
              <a:t>f</a:t>
            </a:r>
            <a:r>
              <a:rPr lang="he-IL" sz="2400" dirty="0" smtClean="0">
                <a:latin typeface="Times New Roman" pitchFamily="18" charset="0"/>
              </a:rPr>
              <a:t> מורידים את הפרמטר </a:t>
            </a:r>
            <a:r>
              <a:rPr lang="en-US" sz="2400" dirty="0" smtClean="0">
                <a:latin typeface="Times New Roman" pitchFamily="18" charset="0"/>
              </a:rPr>
              <a:t>n</a:t>
            </a:r>
            <a:r>
              <a:rPr lang="he-IL" sz="2400" dirty="0" smtClean="0">
                <a:latin typeface="Times New Roman" pitchFamily="18" charset="0"/>
              </a:rPr>
              <a:t> באחד בקריאה ל- </a:t>
            </a:r>
            <a:r>
              <a:rPr lang="en-US" sz="2400" dirty="0" smtClean="0">
                <a:latin typeface="Times New Roman" pitchFamily="18" charset="0"/>
              </a:rPr>
              <a:t>g</a:t>
            </a:r>
            <a:r>
              <a:rPr lang="he-IL" sz="2400" dirty="0" smtClean="0">
                <a:latin typeface="Times New Roman" pitchFamily="18" charset="0"/>
              </a:rPr>
              <a:t>, ולפני כן מבצעים מספר קבוע של פעולות.</a:t>
            </a:r>
          </a:p>
        </p:txBody>
      </p:sp>
      <p:sp>
        <p:nvSpPr>
          <p:cNvPr id="9" name="Text Box 3"/>
          <p:cNvSpPr txBox="1">
            <a:spLocks noChangeArrowheads="1"/>
          </p:cNvSpPr>
          <p:nvPr/>
        </p:nvSpPr>
        <p:spPr bwMode="auto">
          <a:xfrm>
            <a:off x="5646538" y="1772816"/>
            <a:ext cx="3245942" cy="830997"/>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לכן צמתי  </a:t>
            </a:r>
            <a:r>
              <a:rPr lang="en-US" sz="2400" dirty="0" smtClean="0">
                <a:latin typeface="Times New Roman" pitchFamily="18" charset="0"/>
              </a:rPr>
              <a:t>f</a:t>
            </a:r>
            <a:r>
              <a:rPr lang="he-IL" sz="2400" dirty="0" smtClean="0">
                <a:latin typeface="Times New Roman" pitchFamily="18" charset="0"/>
              </a:rPr>
              <a:t> ייראו כך, כאשר מתחת צומת </a:t>
            </a:r>
            <a:r>
              <a:rPr lang="en-US" sz="2400" dirty="0">
                <a:latin typeface="Times New Roman" pitchFamily="18" charset="0"/>
              </a:rPr>
              <a:t>g</a:t>
            </a:r>
            <a:r>
              <a:rPr lang="he-IL" sz="2400" dirty="0" smtClean="0">
                <a:latin typeface="Times New Roman" pitchFamily="18" charset="0"/>
              </a:rPr>
              <a:t>:</a:t>
            </a:r>
            <a:endParaRPr lang="he-IL" sz="2400" dirty="0">
              <a:latin typeface="Times New Roman" pitchFamily="18" charset="0"/>
            </a:endParaRPr>
          </a:p>
        </p:txBody>
      </p:sp>
      <p:sp>
        <p:nvSpPr>
          <p:cNvPr id="11" name="Oval 10"/>
          <p:cNvSpPr/>
          <p:nvPr/>
        </p:nvSpPr>
        <p:spPr>
          <a:xfrm>
            <a:off x="6348189" y="321297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448398602"/>
              </p:ext>
            </p:extLst>
          </p:nvPr>
        </p:nvGraphicFramePr>
        <p:xfrm>
          <a:off x="6569546" y="3474715"/>
          <a:ext cx="427038" cy="314325"/>
        </p:xfrm>
        <a:graphic>
          <a:graphicData uri="http://schemas.openxmlformats.org/presentationml/2006/ole">
            <mc:AlternateContent xmlns:mc="http://schemas.openxmlformats.org/markup-compatibility/2006">
              <mc:Choice xmlns:v="urn:schemas-microsoft-com:vml" Requires="v">
                <p:oleObj spid="_x0000_s33942" name="Equation" r:id="rId3" imgW="126720" imgH="139680" progId="Equation.DSMT4">
                  <p:embed/>
                </p:oleObj>
              </mc:Choice>
              <mc:Fallback>
                <p:oleObj name="Equation" r:id="rId3" imgW="126720" imgH="139680"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546" y="3474715"/>
                        <a:ext cx="427038"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Arrow Connector 12"/>
          <p:cNvCxnSpPr>
            <a:endCxn id="11" idx="0"/>
          </p:cNvCxnSpPr>
          <p:nvPr/>
        </p:nvCxnSpPr>
        <p:spPr>
          <a:xfrm>
            <a:off x="6744233" y="2636912"/>
            <a:ext cx="0" cy="57606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p:cNvCxnSpPr>
          <p:nvPr/>
        </p:nvCxnSpPr>
        <p:spPr>
          <a:xfrm>
            <a:off x="6744233" y="4005064"/>
            <a:ext cx="0" cy="50405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 name="Object 2"/>
          <p:cNvGraphicFramePr>
            <a:graphicFrameLocks noChangeAspect="1"/>
          </p:cNvGraphicFramePr>
          <p:nvPr>
            <p:extLst>
              <p:ext uri="{D42A27DB-BD31-4B8C-83A1-F6EECF244321}">
                <p14:modId xmlns:p14="http://schemas.microsoft.com/office/powerpoint/2010/main" val="306662184"/>
              </p:ext>
            </p:extLst>
          </p:nvPr>
        </p:nvGraphicFramePr>
        <p:xfrm>
          <a:off x="5407025" y="3401690"/>
          <a:ext cx="389111" cy="514350"/>
        </p:xfrm>
        <a:graphic>
          <a:graphicData uri="http://schemas.openxmlformats.org/presentationml/2006/ole">
            <mc:AlternateContent xmlns:mc="http://schemas.openxmlformats.org/markup-compatibility/2006">
              <mc:Choice xmlns:v="urn:schemas-microsoft-com:vml" Requires="v">
                <p:oleObj spid="_x0000_s33943" name="Equation" r:id="rId5" imgW="190440" imgH="228600" progId="Equation.DSMT4">
                  <p:embed/>
                </p:oleObj>
              </mc:Choice>
              <mc:Fallback>
                <p:oleObj name="Equation" r:id="rId5" imgW="190440" imgH="228600"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025" y="3401690"/>
                        <a:ext cx="389111"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5"/>
          <p:cNvSpPr txBox="1">
            <a:spLocks noChangeArrowheads="1"/>
          </p:cNvSpPr>
          <p:nvPr/>
        </p:nvSpPr>
        <p:spPr bwMode="auto">
          <a:xfrm>
            <a:off x="323528" y="2279219"/>
            <a:ext cx="3816424" cy="2013877"/>
          </a:xfrm>
          <a:prstGeom prst="rect">
            <a:avLst/>
          </a:prstGeom>
          <a:solidFill>
            <a:srgbClr val="F0F0F0"/>
          </a:solidFill>
          <a:ln w="9525">
            <a:solidFill>
              <a:schemeClr val="folHlink"/>
            </a:solidFill>
            <a:miter lim="800000"/>
            <a:headEnd/>
            <a:tailEnd/>
          </a:ln>
          <a:effectLst/>
        </p:spPr>
        <p:txBody>
          <a:bodyPr wrap="square" lIns="126000" tIns="82800" rIns="126000" bIns="82800">
            <a:spAutoFit/>
          </a:bodyPr>
          <a:lstStyle/>
          <a:p>
            <a:pPr algn="l" rtl="0"/>
            <a:r>
              <a:rPr lang="en-US" sz="2000" b="1" dirty="0">
                <a:latin typeface="Courier New" panose="02070309020205020404" pitchFamily="49" charset="0"/>
                <a:cs typeface="Courier New" panose="02070309020205020404" pitchFamily="49" charset="0"/>
              </a:rPr>
              <a:t>char </a:t>
            </a:r>
            <a:r>
              <a:rPr lang="en-US" sz="2000" b="1" dirty="0" smtClean="0">
                <a:latin typeface="Courier New" panose="02070309020205020404" pitchFamily="49" charset="0"/>
                <a:cs typeface="Courier New" panose="02070309020205020404" pitchFamily="49" charset="0"/>
              </a:rPr>
              <a:t>f(char </a:t>
            </a:r>
            <a:r>
              <a:rPr lang="en-US" sz="2000" b="1" dirty="0">
                <a:latin typeface="Courier New" panose="02070309020205020404" pitchFamily="49" charset="0"/>
                <a:cs typeface="Courier New" panose="02070309020205020404" pitchFamily="49" charset="0"/>
              </a:rPr>
              <a:t>*s,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n)</a:t>
            </a:r>
          </a:p>
          <a:p>
            <a:pPr algn="l" rtl="0"/>
            <a:r>
              <a:rPr lang="en-US" sz="2000" b="1" dirty="0" smtClean="0">
                <a:latin typeface="Courier New" panose="02070309020205020404" pitchFamily="49" charset="0"/>
                <a:cs typeface="Courier New" panose="02070309020205020404" pitchFamily="49" charset="0"/>
              </a:rPr>
              <a:t>{</a:t>
            </a:r>
            <a:endParaRPr lang="he-IL" sz="2000" b="1" dirty="0">
              <a:latin typeface="Courier New" panose="02070309020205020404" pitchFamily="49" charset="0"/>
              <a:cs typeface="Courier New" panose="02070309020205020404" pitchFamily="49" charset="0"/>
            </a:endParaRPr>
          </a:p>
          <a:p>
            <a:pPr algn="l" rtl="0"/>
            <a:r>
              <a:rPr lang="en-US" sz="2000" b="1" dirty="0" smtClean="0">
                <a:latin typeface="Courier New" panose="02070309020205020404" pitchFamily="49" charset="0"/>
                <a:cs typeface="Courier New" panose="02070309020205020404" pitchFamily="49" charset="0"/>
              </a:rPr>
              <a:t>   if </a:t>
            </a:r>
            <a:r>
              <a:rPr lang="en-US" sz="2000" b="1" dirty="0">
                <a:latin typeface="Courier New" panose="02070309020205020404" pitchFamily="49" charset="0"/>
                <a:cs typeface="Courier New" panose="02070309020205020404" pitchFamily="49" charset="0"/>
              </a:rPr>
              <a:t>(n == 1)</a:t>
            </a:r>
          </a:p>
          <a:p>
            <a:pPr algn="l" rtl="0"/>
            <a:r>
              <a:rPr lang="en-US" sz="2000" b="1" dirty="0" smtClean="0">
                <a:latin typeface="Courier New" panose="02070309020205020404" pitchFamily="49" charset="0"/>
                <a:cs typeface="Courier New" panose="02070309020205020404" pitchFamily="49" charset="0"/>
              </a:rPr>
              <a:t>      return </a:t>
            </a:r>
            <a:r>
              <a:rPr lang="en-US" sz="2000" b="1" dirty="0">
                <a:latin typeface="Courier New" panose="02070309020205020404" pitchFamily="49" charset="0"/>
                <a:cs typeface="Courier New" panose="02070309020205020404" pitchFamily="49" charset="0"/>
              </a:rPr>
              <a:t>*s;</a:t>
            </a:r>
          </a:p>
          <a:p>
            <a:pPr algn="l" rtl="0"/>
            <a:r>
              <a:rPr lang="en-US" sz="2000" b="1" dirty="0" smtClean="0">
                <a:latin typeface="Courier New" panose="02070309020205020404" pitchFamily="49" charset="0"/>
                <a:cs typeface="Courier New" panose="02070309020205020404" pitchFamily="49" charset="0"/>
              </a:rPr>
              <a:t>   return g(s</a:t>
            </a:r>
            <a:r>
              <a:rPr lang="en-US" sz="2000" b="1" dirty="0">
                <a:latin typeface="Courier New" panose="02070309020205020404" pitchFamily="49" charset="0"/>
                <a:cs typeface="Courier New" panose="02070309020205020404" pitchFamily="49" charset="0"/>
              </a:rPr>
              <a:t>, n-1);</a:t>
            </a:r>
          </a:p>
          <a:p>
            <a:pPr algn="l" rtl="0"/>
            <a:r>
              <a:rPr lang="he-IL" sz="2000" b="1" dirty="0" smtClean="0">
                <a:latin typeface="Courier New" panose="02070309020205020404" pitchFamily="49" charset="0"/>
                <a:cs typeface="Courier New" panose="02070309020205020404" pitchFamily="49" charset="0"/>
              </a:rPr>
              <a:t>{</a:t>
            </a:r>
            <a:endParaRPr lang="en-US" sz="2000" b="1" dirty="0" smtClean="0">
              <a:latin typeface="Courier New" panose="02070309020205020404" pitchFamily="49" charset="0"/>
              <a:cs typeface="Courier New" panose="02070309020205020404" pitchFamily="49" charset="0"/>
            </a:endParaRPr>
          </a:p>
        </p:txBody>
      </p:sp>
      <p:sp>
        <p:nvSpPr>
          <p:cNvPr id="16" name="Oval 15"/>
          <p:cNvSpPr/>
          <p:nvPr/>
        </p:nvSpPr>
        <p:spPr>
          <a:xfrm>
            <a:off x="6348189" y="4509120"/>
            <a:ext cx="792088" cy="792088"/>
          </a:xfrm>
          <a:prstGeom prst="ellipse">
            <a:avLst/>
          </a:prstGeom>
          <a:solidFill>
            <a:srgbClr val="FF89F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470531179"/>
              </p:ext>
            </p:extLst>
          </p:nvPr>
        </p:nvGraphicFramePr>
        <p:xfrm>
          <a:off x="6444208" y="4705139"/>
          <a:ext cx="550577" cy="400050"/>
        </p:xfrm>
        <a:graphic>
          <a:graphicData uri="http://schemas.openxmlformats.org/presentationml/2006/ole">
            <mc:AlternateContent xmlns:mc="http://schemas.openxmlformats.org/markup-compatibility/2006">
              <mc:Choice xmlns:v="urn:schemas-microsoft-com:vml" Requires="v">
                <p:oleObj spid="_x0000_s33944" name="Equation" r:id="rId7" imgW="304560" imgH="177480" progId="Equation.DSMT4">
                  <p:embed/>
                </p:oleObj>
              </mc:Choice>
              <mc:Fallback>
                <p:oleObj name="Equation" r:id="rId7" imgW="304560" imgH="177480" progId="Equation.DSMT4">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4705139"/>
                        <a:ext cx="55057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47549803"/>
              </p:ext>
            </p:extLst>
          </p:nvPr>
        </p:nvGraphicFramePr>
        <p:xfrm>
          <a:off x="5148064" y="4653136"/>
          <a:ext cx="982663" cy="514350"/>
        </p:xfrm>
        <a:graphic>
          <a:graphicData uri="http://schemas.openxmlformats.org/presentationml/2006/ole">
            <mc:AlternateContent xmlns:mc="http://schemas.openxmlformats.org/markup-compatibility/2006">
              <mc:Choice xmlns:v="urn:schemas-microsoft-com:vml" Requires="v">
                <p:oleObj spid="_x0000_s33945" name="Equation" r:id="rId9" imgW="583920" imgH="228600" progId="Equation.DSMT4">
                  <p:embed/>
                </p:oleObj>
              </mc:Choice>
              <mc:Fallback>
                <p:oleObj name="Equation" r:id="rId9" imgW="583920" imgH="228600" progId="Equation.DSMT4">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064" y="4653136"/>
                        <a:ext cx="9826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Straight Arrow Connector 16"/>
          <p:cNvCxnSpPr/>
          <p:nvPr/>
        </p:nvCxnSpPr>
        <p:spPr>
          <a:xfrm>
            <a:off x="6762720" y="5301208"/>
            <a:ext cx="0" cy="57606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9963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7ECEBCB-9354-422A-B090-F0B7B2B34EC4}" type="slidenum">
              <a:rPr lang="he-IL" smtClean="0">
                <a:solidFill>
                  <a:prstClr val="black">
                    <a:tint val="75000"/>
                  </a:prstClr>
                </a:solidFill>
              </a:rPr>
              <a:pPr>
                <a:defRPr/>
              </a:pPr>
              <a:t>63</a:t>
            </a:fld>
            <a:endParaRPr lang="en-US">
              <a:solidFill>
                <a:prstClr val="black">
                  <a:tint val="75000"/>
                </a:prstClr>
              </a:solidFill>
            </a:endParaRPr>
          </a:p>
        </p:txBody>
      </p:sp>
      <p:sp>
        <p:nvSpPr>
          <p:cNvPr id="8" name="Text Box 3"/>
          <p:cNvSpPr txBox="1">
            <a:spLocks noChangeArrowheads="1"/>
          </p:cNvSpPr>
          <p:nvPr/>
        </p:nvSpPr>
        <p:spPr bwMode="auto">
          <a:xfrm>
            <a:off x="3995936" y="1052736"/>
            <a:ext cx="4896545" cy="1089529"/>
          </a:xfrm>
          <a:prstGeom prst="rect">
            <a:avLst/>
          </a:prstGeom>
          <a:noFill/>
          <a:ln w="9525">
            <a:noFill/>
            <a:miter lim="800000"/>
            <a:headEnd/>
            <a:tailEnd/>
          </a:ln>
          <a:effectLst/>
        </p:spPr>
        <p:txBody>
          <a:bodyPr wrap="square">
            <a:spAutoFit/>
          </a:bodyPr>
          <a:lstStyle/>
          <a:p>
            <a:pPr marL="292100" indent="-292100" algn="r" rtl="1">
              <a:spcBef>
                <a:spcPct val="70000"/>
              </a:spcBef>
              <a:buFont typeface="Arial" charset="0"/>
              <a:buChar char="•"/>
            </a:pPr>
            <a:r>
              <a:rPr lang="he-IL" sz="2400" dirty="0" smtClean="0">
                <a:latin typeface="Times New Roman" pitchFamily="18" charset="0"/>
              </a:rPr>
              <a:t>סיבוכיות מקום: עומק העץ  </a:t>
            </a:r>
            <a:endParaRPr lang="he-IL" sz="2400" dirty="0">
              <a:latin typeface="Times New Roman" pitchFamily="18" charset="0"/>
            </a:endParaRPr>
          </a:p>
          <a:p>
            <a:pPr marL="292100" indent="-292100" algn="r" rtl="1">
              <a:spcBef>
                <a:spcPct val="70000"/>
              </a:spcBef>
              <a:buFont typeface="Arial" charset="0"/>
              <a:buChar char="•"/>
            </a:pPr>
            <a:r>
              <a:rPr lang="he-IL" sz="2400" dirty="0" smtClean="0">
                <a:latin typeface="Times New Roman" pitchFamily="18" charset="0"/>
              </a:rPr>
              <a:t>סיבוכיות זמן:</a:t>
            </a:r>
          </a:p>
        </p:txBody>
      </p:sp>
      <p:grpSp>
        <p:nvGrpSpPr>
          <p:cNvPr id="18" name="Group 17"/>
          <p:cNvGrpSpPr/>
          <p:nvPr/>
        </p:nvGrpSpPr>
        <p:grpSpPr>
          <a:xfrm>
            <a:off x="353628" y="332656"/>
            <a:ext cx="2109355" cy="5963473"/>
            <a:chOff x="3122030" y="116632"/>
            <a:chExt cx="2109355" cy="5963473"/>
          </a:xfrm>
        </p:grpSpPr>
        <p:grpSp>
          <p:nvGrpSpPr>
            <p:cNvPr id="19" name="Group 18"/>
            <p:cNvGrpSpPr/>
            <p:nvPr/>
          </p:nvGrpSpPr>
          <p:grpSpPr>
            <a:xfrm>
              <a:off x="3122030" y="116632"/>
              <a:ext cx="2098042" cy="4375916"/>
              <a:chOff x="2627784" y="188640"/>
              <a:chExt cx="2520280" cy="5256584"/>
            </a:xfrm>
          </p:grpSpPr>
          <p:grpSp>
            <p:nvGrpSpPr>
              <p:cNvPr id="25" name="Group 24"/>
              <p:cNvGrpSpPr/>
              <p:nvPr/>
            </p:nvGrpSpPr>
            <p:grpSpPr>
              <a:xfrm>
                <a:off x="2627784" y="188640"/>
                <a:ext cx="2520280" cy="3456384"/>
                <a:chOff x="2627784" y="692696"/>
                <a:chExt cx="2520280" cy="3456384"/>
              </a:xfrm>
            </p:grpSpPr>
            <p:sp>
              <p:nvSpPr>
                <p:cNvPr id="32" name="Oval 31"/>
                <p:cNvSpPr/>
                <p:nvPr/>
              </p:nvSpPr>
              <p:spPr>
                <a:xfrm>
                  <a:off x="4331965" y="692696"/>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1056432272"/>
                    </p:ext>
                  </p:extLst>
                </p:nvPr>
              </p:nvGraphicFramePr>
              <p:xfrm>
                <a:off x="4553322" y="954435"/>
                <a:ext cx="427038" cy="314325"/>
              </p:xfrm>
              <a:graphic>
                <a:graphicData uri="http://schemas.openxmlformats.org/presentationml/2006/ole">
                  <mc:AlternateContent xmlns:mc="http://schemas.openxmlformats.org/markup-compatibility/2006">
                    <mc:Choice xmlns:v="urn:schemas-microsoft-com:vml" Requires="v">
                      <p:oleObj spid="_x0000_s35283" name="Equation" r:id="rId3" imgW="126720" imgH="139680" progId="Equation.DSMT4">
                        <p:embed/>
                      </p:oleObj>
                    </mc:Choice>
                    <mc:Fallback>
                      <p:oleObj name="Equation" r:id="rId3" imgW="126720" imgH="13968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322" y="954435"/>
                              <a:ext cx="427038"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4" name="Straight Arrow Connector 33"/>
                <p:cNvCxnSpPr>
                  <a:stCxn id="32" idx="4"/>
                </p:cNvCxnSpPr>
                <p:nvPr/>
              </p:nvCxnSpPr>
              <p:spPr>
                <a:xfrm>
                  <a:off x="4728009" y="1484784"/>
                  <a:ext cx="0" cy="50405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788350557"/>
                    </p:ext>
                  </p:extLst>
                </p:nvPr>
              </p:nvGraphicFramePr>
              <p:xfrm>
                <a:off x="3390801" y="881410"/>
                <a:ext cx="389111" cy="514350"/>
              </p:xfrm>
              <a:graphic>
                <a:graphicData uri="http://schemas.openxmlformats.org/presentationml/2006/ole">
                  <mc:AlternateContent xmlns:mc="http://schemas.openxmlformats.org/markup-compatibility/2006">
                    <mc:Choice xmlns:v="urn:schemas-microsoft-com:vml" Requires="v">
                      <p:oleObj spid="_x0000_s35284" name="Equation" r:id="rId5" imgW="190440" imgH="228600" progId="Equation.DSMT4">
                        <p:embed/>
                      </p:oleObj>
                    </mc:Choice>
                    <mc:Fallback>
                      <p:oleObj name="Equation" r:id="rId5" imgW="190440" imgH="228600"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801" y="881410"/>
                              <a:ext cx="389111"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35"/>
                <p:cNvSpPr/>
                <p:nvPr/>
              </p:nvSpPr>
              <p:spPr>
                <a:xfrm>
                  <a:off x="4331965" y="1988840"/>
                  <a:ext cx="792088" cy="792088"/>
                </a:xfrm>
                <a:prstGeom prst="ellipse">
                  <a:avLst/>
                </a:prstGeom>
                <a:solidFill>
                  <a:srgbClr val="FF89F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37" name="Object 36"/>
                <p:cNvGraphicFramePr>
                  <a:graphicFrameLocks noChangeAspect="1"/>
                </p:cNvGraphicFramePr>
                <p:nvPr>
                  <p:extLst>
                    <p:ext uri="{D42A27DB-BD31-4B8C-83A1-F6EECF244321}">
                      <p14:modId xmlns:p14="http://schemas.microsoft.com/office/powerpoint/2010/main" val="3739125475"/>
                    </p:ext>
                  </p:extLst>
                </p:nvPr>
              </p:nvGraphicFramePr>
              <p:xfrm>
                <a:off x="4427984" y="2184859"/>
                <a:ext cx="550577" cy="400050"/>
              </p:xfrm>
              <a:graphic>
                <a:graphicData uri="http://schemas.openxmlformats.org/presentationml/2006/ole">
                  <mc:AlternateContent xmlns:mc="http://schemas.openxmlformats.org/markup-compatibility/2006">
                    <mc:Choice xmlns:v="urn:schemas-microsoft-com:vml" Requires="v">
                      <p:oleObj spid="_x0000_s35285" name="Equation" r:id="rId7" imgW="304560" imgH="177480" progId="Equation.DSMT4">
                        <p:embed/>
                      </p:oleObj>
                    </mc:Choice>
                    <mc:Fallback>
                      <p:oleObj name="Equation" r:id="rId7" imgW="304560" imgH="177480" progId="Equation.DSMT4">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2184859"/>
                              <a:ext cx="55057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1291877310"/>
                    </p:ext>
                  </p:extLst>
                </p:nvPr>
              </p:nvGraphicFramePr>
              <p:xfrm>
                <a:off x="2627784" y="2132831"/>
                <a:ext cx="1452562" cy="514350"/>
              </p:xfrm>
              <a:graphic>
                <a:graphicData uri="http://schemas.openxmlformats.org/presentationml/2006/ole">
                  <mc:AlternateContent xmlns:mc="http://schemas.openxmlformats.org/markup-compatibility/2006">
                    <mc:Choice xmlns:v="urn:schemas-microsoft-com:vml" Requires="v">
                      <p:oleObj spid="_x0000_s35286" name="Equation" r:id="rId9" imgW="863280" imgH="228600" progId="Equation.DSMT4">
                        <p:embed/>
                      </p:oleObj>
                    </mc:Choice>
                    <mc:Fallback>
                      <p:oleObj name="Equation" r:id="rId9" imgW="863280" imgH="228600" progId="Equation.DSMT4">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784" y="2132831"/>
                              <a:ext cx="1452562"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9" name="Straight Arrow Connector 38"/>
                <p:cNvCxnSpPr/>
                <p:nvPr/>
              </p:nvCxnSpPr>
              <p:spPr>
                <a:xfrm>
                  <a:off x="4746496" y="2780928"/>
                  <a:ext cx="0" cy="57606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355976" y="3356992"/>
                  <a:ext cx="792088" cy="792088"/>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41" name="Object 40"/>
                <p:cNvGraphicFramePr>
                  <a:graphicFrameLocks noChangeAspect="1"/>
                </p:cNvGraphicFramePr>
                <p:nvPr>
                  <p:extLst>
                    <p:ext uri="{D42A27DB-BD31-4B8C-83A1-F6EECF244321}">
                      <p14:modId xmlns:p14="http://schemas.microsoft.com/office/powerpoint/2010/main" val="1948873012"/>
                    </p:ext>
                  </p:extLst>
                </p:nvPr>
              </p:nvGraphicFramePr>
              <p:xfrm>
                <a:off x="4499992" y="3531488"/>
                <a:ext cx="473707" cy="400050"/>
              </p:xfrm>
              <a:graphic>
                <a:graphicData uri="http://schemas.openxmlformats.org/presentationml/2006/ole">
                  <mc:AlternateContent xmlns:mc="http://schemas.openxmlformats.org/markup-compatibility/2006">
                    <mc:Choice xmlns:v="urn:schemas-microsoft-com:vml" Requires="v">
                      <p:oleObj spid="_x0000_s35287" name="Equation" r:id="rId11" imgW="304560" imgH="177480" progId="Equation.DSMT4">
                        <p:embed/>
                      </p:oleObj>
                    </mc:Choice>
                    <mc:Fallback>
                      <p:oleObj name="Equation" r:id="rId11" imgW="304560" imgH="177480" progId="Equation.DSMT4">
                        <p:embed/>
                        <p:pic>
                          <p:nvPicPr>
                            <p:cNvPr id="0"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9992" y="3531488"/>
                              <a:ext cx="47370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6" name="Object 25"/>
              <p:cNvGraphicFramePr>
                <a:graphicFrameLocks noChangeAspect="1"/>
              </p:cNvGraphicFramePr>
              <p:nvPr>
                <p:extLst>
                  <p:ext uri="{D42A27DB-BD31-4B8C-83A1-F6EECF244321}">
                    <p14:modId xmlns:p14="http://schemas.microsoft.com/office/powerpoint/2010/main" val="2909165353"/>
                  </p:ext>
                </p:extLst>
              </p:nvPr>
            </p:nvGraphicFramePr>
            <p:xfrm>
              <a:off x="3419872" y="2986658"/>
              <a:ext cx="389111" cy="514350"/>
            </p:xfrm>
            <a:graphic>
              <a:graphicData uri="http://schemas.openxmlformats.org/presentationml/2006/ole">
                <mc:AlternateContent xmlns:mc="http://schemas.openxmlformats.org/markup-compatibility/2006">
                  <mc:Choice xmlns:v="urn:schemas-microsoft-com:vml" Requires="v">
                    <p:oleObj spid="_x0000_s35288" name="Equation" r:id="rId13" imgW="190440" imgH="228600" progId="Equation.DSMT4">
                      <p:embed/>
                    </p:oleObj>
                  </mc:Choice>
                  <mc:Fallback>
                    <p:oleObj name="Equation" r:id="rId13" imgW="190440" imgH="228600" progId="Equation.DSMT4">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2986658"/>
                            <a:ext cx="389111"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7" name="Straight Arrow Connector 26"/>
              <p:cNvCxnSpPr/>
              <p:nvPr/>
            </p:nvCxnSpPr>
            <p:spPr>
              <a:xfrm>
                <a:off x="4752020" y="3664456"/>
                <a:ext cx="0" cy="50405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355976" y="4168512"/>
                <a:ext cx="792088" cy="792088"/>
              </a:xfrm>
              <a:prstGeom prst="ellipse">
                <a:avLst/>
              </a:prstGeom>
              <a:solidFill>
                <a:srgbClr val="FF89F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29" name="Object 28"/>
              <p:cNvGraphicFramePr>
                <a:graphicFrameLocks noChangeAspect="1"/>
              </p:cNvGraphicFramePr>
              <p:nvPr>
                <p:extLst>
                  <p:ext uri="{D42A27DB-BD31-4B8C-83A1-F6EECF244321}">
                    <p14:modId xmlns:p14="http://schemas.microsoft.com/office/powerpoint/2010/main" val="1744852171"/>
                  </p:ext>
                </p:extLst>
              </p:nvPr>
            </p:nvGraphicFramePr>
            <p:xfrm>
              <a:off x="4429125" y="4364038"/>
              <a:ext cx="596900" cy="400050"/>
            </p:xfrm>
            <a:graphic>
              <a:graphicData uri="http://schemas.openxmlformats.org/presentationml/2006/ole">
                <mc:AlternateContent xmlns:mc="http://schemas.openxmlformats.org/markup-compatibility/2006">
                  <mc:Choice xmlns:v="urn:schemas-microsoft-com:vml" Requires="v">
                    <p:oleObj spid="_x0000_s35289" name="Equation" r:id="rId14" imgW="330120" imgH="177480" progId="Equation.DSMT4">
                      <p:embed/>
                    </p:oleObj>
                  </mc:Choice>
                  <mc:Fallback>
                    <p:oleObj name="Equation" r:id="rId14" imgW="330120" imgH="177480" progId="Equation.DSMT4">
                      <p:embed/>
                      <p:pic>
                        <p:nvPicPr>
                          <p:cNvPr id="0" name="Picture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9125" y="4364038"/>
                            <a:ext cx="5969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485049369"/>
                  </p:ext>
                </p:extLst>
              </p:nvPr>
            </p:nvGraphicFramePr>
            <p:xfrm>
              <a:off x="2627784" y="4354513"/>
              <a:ext cx="1495425" cy="514350"/>
            </p:xfrm>
            <a:graphic>
              <a:graphicData uri="http://schemas.openxmlformats.org/presentationml/2006/ole">
                <mc:AlternateContent xmlns:mc="http://schemas.openxmlformats.org/markup-compatibility/2006">
                  <mc:Choice xmlns:v="urn:schemas-microsoft-com:vml" Requires="v">
                    <p:oleObj spid="_x0000_s35290" name="Equation" r:id="rId16" imgW="888840" imgH="228600" progId="Equation.DSMT4">
                      <p:embed/>
                    </p:oleObj>
                  </mc:Choice>
                  <mc:Fallback>
                    <p:oleObj name="Equation" r:id="rId16" imgW="888840" imgH="228600" progId="Equation.DSMT4">
                      <p:embed/>
                      <p:pic>
                        <p:nvPicPr>
                          <p:cNvPr id="0" name="Picture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7784" y="4354513"/>
                            <a:ext cx="1495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Straight Arrow Connector 30"/>
              <p:cNvCxnSpPr/>
              <p:nvPr/>
            </p:nvCxnSpPr>
            <p:spPr>
              <a:xfrm>
                <a:off x="4757544" y="4941168"/>
                <a:ext cx="0" cy="50405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rot="5400000">
              <a:off x="4473273" y="4206279"/>
              <a:ext cx="1008112" cy="461665"/>
            </a:xfrm>
            <a:prstGeom prst="rect">
              <a:avLst/>
            </a:prstGeom>
            <a:noFill/>
          </p:spPr>
          <p:txBody>
            <a:bodyPr wrap="square" rtlCol="1">
              <a:spAutoFit/>
            </a:bodyPr>
            <a:lstStyle/>
            <a:p>
              <a:r>
                <a:rPr lang="he-IL" sz="2400" dirty="0" smtClean="0">
                  <a:solidFill>
                    <a:schemeClr val="accent1">
                      <a:lumMod val="75000"/>
                    </a:schemeClr>
                  </a:solidFill>
                </a:rPr>
                <a:t>...</a:t>
              </a:r>
              <a:endParaRPr lang="he-IL" sz="2400" dirty="0">
                <a:solidFill>
                  <a:schemeClr val="accent1">
                    <a:lumMod val="75000"/>
                  </a:schemeClr>
                </a:solidFill>
              </a:endParaRPr>
            </a:p>
          </p:txBody>
        </p:sp>
        <p:cxnSp>
          <p:nvCxnSpPr>
            <p:cNvPr id="21" name="Straight Arrow Connector 20"/>
            <p:cNvCxnSpPr/>
            <p:nvPr/>
          </p:nvCxnSpPr>
          <p:spPr>
            <a:xfrm>
              <a:off x="4897094" y="4941168"/>
              <a:ext cx="0" cy="47955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5420720"/>
              <a:ext cx="659385" cy="659385"/>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800" dirty="0">
                <a:solidFill>
                  <a:schemeClr val="tx1"/>
                </a:solidFill>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1273393333"/>
                </p:ext>
              </p:extLst>
            </p:nvPr>
          </p:nvGraphicFramePr>
          <p:xfrm>
            <a:off x="4815523" y="5604480"/>
            <a:ext cx="115887" cy="309562"/>
          </p:xfrm>
          <a:graphic>
            <a:graphicData uri="http://schemas.openxmlformats.org/presentationml/2006/ole">
              <mc:AlternateContent xmlns:mc="http://schemas.openxmlformats.org/markup-compatibility/2006">
                <mc:Choice xmlns:v="urn:schemas-microsoft-com:vml" Requires="v">
                  <p:oleObj spid="_x0000_s35291" name="Equation" r:id="rId18" imgW="88560" imgH="164880" progId="Equation.DSMT4">
                    <p:embed/>
                  </p:oleObj>
                </mc:Choice>
                <mc:Fallback>
                  <p:oleObj name="Equation" r:id="rId18" imgW="88560" imgH="164880" progId="Equation.DSMT4">
                    <p:embed/>
                    <p:pic>
                      <p:nvPicPr>
                        <p:cNvPr id="0" name="Picture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15523" y="5604480"/>
                          <a:ext cx="115887"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35326865"/>
                </p:ext>
              </p:extLst>
            </p:nvPr>
          </p:nvGraphicFramePr>
          <p:xfrm>
            <a:off x="3779912" y="5593110"/>
            <a:ext cx="323921" cy="428178"/>
          </p:xfrm>
          <a:graphic>
            <a:graphicData uri="http://schemas.openxmlformats.org/presentationml/2006/ole">
              <mc:AlternateContent xmlns:mc="http://schemas.openxmlformats.org/markup-compatibility/2006">
                <mc:Choice xmlns:v="urn:schemas-microsoft-com:vml" Requires="v">
                  <p:oleObj spid="_x0000_s35292" name="Equation" r:id="rId20" imgW="190440" imgH="228600" progId="Equation.DSMT4">
                    <p:embed/>
                  </p:oleObj>
                </mc:Choice>
                <mc:Fallback>
                  <p:oleObj name="Equation" r:id="rId20" imgW="190440" imgH="228600" progId="Equation.DSMT4">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5593110"/>
                          <a:ext cx="323921" cy="428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 name="Right Brace 41"/>
          <p:cNvSpPr/>
          <p:nvPr/>
        </p:nvSpPr>
        <p:spPr>
          <a:xfrm>
            <a:off x="2483768" y="662348"/>
            <a:ext cx="504056" cy="5430948"/>
          </a:xfrm>
          <a:prstGeom prst="rightBrace">
            <a:avLst>
              <a:gd name="adj1" fmla="val 132296"/>
              <a:gd name="adj2" fmla="val 5000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lumMod val="75000"/>
                </a:schemeClr>
              </a:solidFill>
            </a:endParaRPr>
          </a:p>
        </p:txBody>
      </p:sp>
      <p:graphicFrame>
        <p:nvGraphicFramePr>
          <p:cNvPr id="43" name="Object 42"/>
          <p:cNvGraphicFramePr>
            <a:graphicFrameLocks noChangeAspect="1"/>
          </p:cNvGraphicFramePr>
          <p:nvPr>
            <p:extLst>
              <p:ext uri="{D42A27DB-BD31-4B8C-83A1-F6EECF244321}">
                <p14:modId xmlns:p14="http://schemas.microsoft.com/office/powerpoint/2010/main" val="2144066949"/>
              </p:ext>
            </p:extLst>
          </p:nvPr>
        </p:nvGraphicFramePr>
        <p:xfrm>
          <a:off x="2987824" y="3151312"/>
          <a:ext cx="898525" cy="417512"/>
        </p:xfrm>
        <a:graphic>
          <a:graphicData uri="http://schemas.openxmlformats.org/presentationml/2006/ole">
            <mc:AlternateContent xmlns:mc="http://schemas.openxmlformats.org/markup-compatibility/2006">
              <mc:Choice xmlns:v="urn:schemas-microsoft-com:vml" Requires="v">
                <p:oleObj spid="_x0000_s35293" name="Equation" r:id="rId21" imgW="380880" imgH="177480" progId="Equation.DSMT4">
                  <p:embed/>
                </p:oleObj>
              </mc:Choice>
              <mc:Fallback>
                <p:oleObj name="Equation" r:id="rId21" imgW="380880" imgH="177480" progId="Equation.DSMT4">
                  <p:embed/>
                  <p:pic>
                    <p:nvPicPr>
                      <p:cNvPr id="0" name="Picture 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87824" y="3151312"/>
                        <a:ext cx="898525"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3461221545"/>
              </p:ext>
            </p:extLst>
          </p:nvPr>
        </p:nvGraphicFramePr>
        <p:xfrm>
          <a:off x="4554463" y="1078954"/>
          <a:ext cx="809625" cy="477838"/>
        </p:xfrm>
        <a:graphic>
          <a:graphicData uri="http://schemas.openxmlformats.org/presentationml/2006/ole">
            <mc:AlternateContent xmlns:mc="http://schemas.openxmlformats.org/markup-compatibility/2006">
              <mc:Choice xmlns:v="urn:schemas-microsoft-com:vml" Requires="v">
                <p:oleObj spid="_x0000_s35294" name="Equation" r:id="rId23" imgW="342720" imgH="203040" progId="Equation.DSMT4">
                  <p:embed/>
                </p:oleObj>
              </mc:Choice>
              <mc:Fallback>
                <p:oleObj name="Equation" r:id="rId23" imgW="342720" imgH="203040" progId="Equation.DSMT4">
                  <p:embed/>
                  <p:pic>
                    <p:nvPicPr>
                      <p:cNvPr id="0" name="Picture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54463" y="1078954"/>
                        <a:ext cx="80962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300069959"/>
              </p:ext>
            </p:extLst>
          </p:nvPr>
        </p:nvGraphicFramePr>
        <p:xfrm>
          <a:off x="4314825" y="2276475"/>
          <a:ext cx="4381500" cy="923925"/>
        </p:xfrm>
        <a:graphic>
          <a:graphicData uri="http://schemas.openxmlformats.org/presentationml/2006/ole">
            <mc:AlternateContent xmlns:mc="http://schemas.openxmlformats.org/markup-compatibility/2006">
              <mc:Choice xmlns:v="urn:schemas-microsoft-com:vml" Requires="v">
                <p:oleObj spid="_x0000_s35295" name="Equation" r:id="rId25" imgW="2044440" imgH="431640" progId="Equation.DSMT4">
                  <p:embed/>
                </p:oleObj>
              </mc:Choice>
              <mc:Fallback>
                <p:oleObj name="Equation" r:id="rId25" imgW="2044440" imgH="431640" progId="Equation.DSMT4">
                  <p:embed/>
                  <p:pic>
                    <p:nvPicPr>
                      <p:cNvPr id="0" name="Picture 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14825" y="2276475"/>
                        <a:ext cx="43815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8" name="Straight Arrow Connector 47"/>
          <p:cNvCxnSpPr/>
          <p:nvPr/>
        </p:nvCxnSpPr>
        <p:spPr>
          <a:xfrm flipV="1">
            <a:off x="4716016" y="3068960"/>
            <a:ext cx="0" cy="555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11960" y="3645755"/>
            <a:ext cx="1008112" cy="430887"/>
          </a:xfrm>
          <a:prstGeom prst="rect">
            <a:avLst/>
          </a:prstGeom>
          <a:noFill/>
        </p:spPr>
        <p:txBody>
          <a:bodyPr wrap="square" rtlCol="1">
            <a:spAutoFit/>
          </a:bodyPr>
          <a:lstStyle/>
          <a:p>
            <a:r>
              <a:rPr lang="he-IL" sz="2200" dirty="0" smtClean="0"/>
              <a:t>צמתי </a:t>
            </a:r>
            <a:r>
              <a:rPr lang="en-US" sz="2200" dirty="0" smtClean="0"/>
              <a:t>f</a:t>
            </a:r>
            <a:endParaRPr lang="he-IL" sz="2200" dirty="0"/>
          </a:p>
        </p:txBody>
      </p:sp>
      <p:cxnSp>
        <p:nvCxnSpPr>
          <p:cNvPr id="52" name="Straight Arrow Connector 51"/>
          <p:cNvCxnSpPr/>
          <p:nvPr/>
        </p:nvCxnSpPr>
        <p:spPr>
          <a:xfrm flipV="1">
            <a:off x="6516216" y="3068960"/>
            <a:ext cx="0" cy="555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012160" y="3645755"/>
            <a:ext cx="1008112" cy="430887"/>
          </a:xfrm>
          <a:prstGeom prst="rect">
            <a:avLst/>
          </a:prstGeom>
          <a:noFill/>
        </p:spPr>
        <p:txBody>
          <a:bodyPr wrap="square" rtlCol="1">
            <a:spAutoFit/>
          </a:bodyPr>
          <a:lstStyle/>
          <a:p>
            <a:r>
              <a:rPr lang="he-IL" sz="2200" dirty="0" smtClean="0"/>
              <a:t>צמתי </a:t>
            </a:r>
            <a:r>
              <a:rPr lang="en-US" sz="2200" dirty="0" smtClean="0"/>
              <a:t>g</a:t>
            </a:r>
            <a:endParaRPr lang="he-IL" sz="2200" dirty="0"/>
          </a:p>
        </p:txBody>
      </p:sp>
    </p:spTree>
    <p:extLst>
      <p:ext uri="{BB962C8B-B14F-4D97-AF65-F5344CB8AC3E}">
        <p14:creationId xmlns:p14="http://schemas.microsoft.com/office/powerpoint/2010/main" val="2661535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solidFill>
                  <a:schemeClr val="tx2">
                    <a:lumMod val="60000"/>
                    <a:lumOff val="40000"/>
                  </a:schemeClr>
                </a:solidFill>
                <a:latin typeface="Tahoma" pitchFamily="34" charset="0"/>
              </a:rPr>
              <a:t>תרגיל 1: פתרון</a:t>
            </a:r>
            <a:endParaRPr lang="he-IL" dirty="0">
              <a:solidFill>
                <a:schemeClr val="tx2">
                  <a:lumMod val="60000"/>
                  <a:lumOff val="40000"/>
                </a:schemeClr>
              </a:solidFill>
              <a:cs typeface="+mn-cs"/>
            </a:endParaRPr>
          </a:p>
        </p:txBody>
      </p:sp>
      <p:sp>
        <p:nvSpPr>
          <p:cNvPr id="5" name="Text Box 3"/>
          <p:cNvSpPr txBox="1">
            <a:spLocks noChangeArrowheads="1"/>
          </p:cNvSpPr>
          <p:nvPr/>
        </p:nvSpPr>
        <p:spPr bwMode="auto">
          <a:xfrm>
            <a:off x="1222082" y="1772816"/>
            <a:ext cx="6840538" cy="16986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itchFamily="49" charset="0"/>
              </a:rPr>
              <a:t>unsigned </a:t>
            </a:r>
            <a:r>
              <a:rPr lang="en-US" sz="2000" b="1" dirty="0" smtClean="0">
                <a:latin typeface="Courier New" pitchFamily="49" charset="0"/>
              </a:rPr>
              <a:t>long factorial(unsigned </a:t>
            </a:r>
            <a:r>
              <a:rPr lang="en-US" sz="2000" b="1" dirty="0" err="1">
                <a:latin typeface="Courier New" pitchFamily="49" charset="0"/>
              </a:rPr>
              <a:t>int</a:t>
            </a:r>
            <a:r>
              <a:rPr lang="en-US" sz="2000" b="1" dirty="0">
                <a:latin typeface="Courier New" pitchFamily="49" charset="0"/>
              </a:rPr>
              <a:t> n)</a:t>
            </a:r>
          </a:p>
          <a:p>
            <a:pPr algn="l" rtl="0"/>
            <a:r>
              <a:rPr lang="en-US" sz="2000" b="1" dirty="0">
                <a:latin typeface="Courier New" pitchFamily="49" charset="0"/>
              </a:rPr>
              <a:t>{</a:t>
            </a:r>
          </a:p>
          <a:p>
            <a:pPr algn="l" rtl="0"/>
            <a:r>
              <a:rPr lang="en-US" sz="2000" b="1" dirty="0">
                <a:latin typeface="Courier New" pitchFamily="49" charset="0"/>
              </a:rPr>
              <a:t>  if (n == 0) return 1;</a:t>
            </a:r>
          </a:p>
          <a:p>
            <a:pPr algn="l" rtl="0"/>
            <a:r>
              <a:rPr lang="en-US" sz="2000" b="1" dirty="0">
                <a:latin typeface="Courier New" pitchFamily="49" charset="0"/>
              </a:rPr>
              <a:t>  return n * factorial(n-1);</a:t>
            </a:r>
          </a:p>
          <a:p>
            <a:pPr algn="l" rtl="0"/>
            <a:r>
              <a:rPr lang="en-US" sz="2000" b="1" dirty="0">
                <a:latin typeface="Courier New" pitchFamily="49" charset="0"/>
              </a:rPr>
              <a:t>}</a:t>
            </a:r>
          </a:p>
        </p:txBody>
      </p:sp>
      <p:sp>
        <p:nvSpPr>
          <p:cNvPr id="6" name="Text Box 4"/>
          <p:cNvSpPr txBox="1">
            <a:spLocks noChangeArrowheads="1"/>
          </p:cNvSpPr>
          <p:nvPr/>
        </p:nvSpPr>
        <p:spPr bwMode="auto">
          <a:xfrm>
            <a:off x="898525" y="3861048"/>
            <a:ext cx="7631113" cy="2209800"/>
          </a:xfrm>
          <a:prstGeom prst="rect">
            <a:avLst/>
          </a:prstGeom>
          <a:noFill/>
          <a:ln w="9525">
            <a:noFill/>
            <a:miter lim="800000"/>
            <a:headEnd/>
            <a:tailEnd/>
          </a:ln>
          <a:effectLst/>
        </p:spPr>
        <p:txBody>
          <a:bodyPr>
            <a:spAutoFit/>
          </a:bodyPr>
          <a:lstStyle/>
          <a:p>
            <a:pPr marL="401638" indent="-401638" algn="r" rtl="1">
              <a:spcBef>
                <a:spcPct val="40000"/>
              </a:spcBef>
              <a:buFont typeface="Arial" charset="0"/>
              <a:buChar char="•"/>
              <a:tabLst>
                <a:tab pos="2159000" algn="r"/>
              </a:tabLst>
            </a:pPr>
            <a:r>
              <a:rPr lang="he-IL" sz="2400" u="sng" dirty="0">
                <a:latin typeface="Times New Roman" pitchFamily="18" charset="0"/>
                <a:cs typeface="Times New Roman" pitchFamily="18" charset="0"/>
              </a:rPr>
              <a:t>מקרה הבסיס</a:t>
            </a:r>
            <a:r>
              <a:rPr lang="he-IL" sz="2400" dirty="0">
                <a:latin typeface="Times New Roman" pitchFamily="18" charset="0"/>
                <a:cs typeface="Times New Roman" pitchFamily="18" charset="0"/>
              </a:rPr>
              <a:t> הוא </a:t>
            </a:r>
            <a:r>
              <a:rPr lang="en-US" sz="2400" b="1" dirty="0">
                <a:latin typeface="Courier New" pitchFamily="49" charset="0"/>
              </a:rPr>
              <a:t>n==0</a:t>
            </a:r>
            <a:r>
              <a:rPr lang="he-IL" sz="2400" dirty="0">
                <a:latin typeface="Times New Roman" pitchFamily="18" charset="0"/>
                <a:cs typeface="Times New Roman" pitchFamily="18" charset="0"/>
              </a:rPr>
              <a:t>, שעבורו התוצאה ידועה.</a:t>
            </a:r>
          </a:p>
          <a:p>
            <a:pPr marL="401638" indent="-401638" algn="r" rtl="1">
              <a:spcBef>
                <a:spcPct val="30000"/>
              </a:spcBef>
              <a:buFont typeface="Arial" charset="0"/>
              <a:buChar char="•"/>
              <a:tabLst>
                <a:tab pos="2159000" algn="r"/>
              </a:tabLst>
            </a:pPr>
            <a:r>
              <a:rPr lang="he-IL" sz="2400" u="sng" dirty="0">
                <a:latin typeface="Times New Roman" pitchFamily="18" charset="0"/>
                <a:cs typeface="Times New Roman" pitchFamily="18" charset="0"/>
              </a:rPr>
              <a:t>צעד המעבר</a:t>
            </a:r>
            <a:r>
              <a:rPr lang="he-IL" sz="2400" dirty="0">
                <a:latin typeface="Times New Roman" pitchFamily="18" charset="0"/>
                <a:cs typeface="Times New Roman" pitchFamily="18" charset="0"/>
              </a:rPr>
              <a:t> מצמצם את הבעיה מ-</a:t>
            </a:r>
            <a:r>
              <a:rPr lang="en-US" sz="2400" b="1" dirty="0">
                <a:latin typeface="Courier New" pitchFamily="49" charset="0"/>
              </a:rPr>
              <a:t>n</a:t>
            </a:r>
            <a:r>
              <a:rPr lang="he-IL" sz="2400" dirty="0">
                <a:latin typeface="Times New Roman" pitchFamily="18" charset="0"/>
                <a:cs typeface="Times New Roman" pitchFamily="18" charset="0"/>
              </a:rPr>
              <a:t> ל- </a:t>
            </a:r>
            <a:r>
              <a:rPr lang="en-US" sz="2400" b="1" dirty="0">
                <a:latin typeface="Courier New" pitchFamily="49" charset="0"/>
              </a:rPr>
              <a:t>n-1</a:t>
            </a:r>
            <a:r>
              <a:rPr lang="he-IL" sz="2400" dirty="0">
                <a:latin typeface="Times New Roman" pitchFamily="18" charset="0"/>
                <a:cs typeface="Times New Roman" pitchFamily="18" charset="0"/>
              </a:rPr>
              <a:t> , באמצעות הנוסחה</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a:latin typeface="Courier New" pitchFamily="49" charset="0"/>
              </a:rPr>
              <a:t>n!=(n-1)!·n</a:t>
            </a:r>
            <a:r>
              <a:rPr lang="he-IL" sz="2400" dirty="0">
                <a:latin typeface="Times New Roman" pitchFamily="18" charset="0"/>
                <a:cs typeface="Times New Roman" pitchFamily="18" charset="0"/>
              </a:rPr>
              <a:t>.</a:t>
            </a:r>
          </a:p>
          <a:p>
            <a:pPr marL="401638" indent="-401638" algn="r" rtl="1">
              <a:spcBef>
                <a:spcPct val="50000"/>
              </a:spcBef>
              <a:buFont typeface="Arial" charset="0"/>
              <a:buChar char="•"/>
              <a:tabLst>
                <a:tab pos="2159000" algn="r"/>
              </a:tabLst>
            </a:pPr>
            <a:r>
              <a:rPr lang="he-IL" sz="2400" dirty="0">
                <a:latin typeface="Times New Roman" pitchFamily="18" charset="0"/>
                <a:cs typeface="Times New Roman" pitchFamily="18" charset="0"/>
              </a:rPr>
              <a:t>קל לוודא שמכל </a:t>
            </a:r>
            <a:r>
              <a:rPr lang="en-US" sz="2400" b="1" dirty="0">
                <a:latin typeface="Courier New" pitchFamily="49" charset="0"/>
              </a:rPr>
              <a:t>n</a:t>
            </a:r>
            <a:r>
              <a:rPr lang="he-IL" sz="2400" dirty="0">
                <a:latin typeface="Times New Roman" pitchFamily="18" charset="0"/>
                <a:cs typeface="Times New Roman" pitchFamily="18" charset="0"/>
              </a:rPr>
              <a:t> שמתחילים, תמיד מגיעים בסוף השרשרת למקרה הבסיס </a:t>
            </a:r>
            <a:r>
              <a:rPr lang="en-US" sz="2400" b="1" dirty="0">
                <a:latin typeface="Courier New" pitchFamily="49" charset="0"/>
              </a:rPr>
              <a:t>n==0</a:t>
            </a:r>
            <a:r>
              <a:rPr lang="he-IL" sz="2400" b="1" dirty="0">
                <a:latin typeface="Times New Roman" pitchFamily="18" charset="0"/>
                <a:cs typeface="Times New Roman" pitchFamily="18" charset="0"/>
              </a:rPr>
              <a:t>,</a:t>
            </a:r>
            <a:r>
              <a:rPr lang="he-IL" sz="2400" dirty="0">
                <a:latin typeface="Times New Roman" pitchFamily="18" charset="0"/>
                <a:cs typeface="Times New Roman" pitchFamily="18" charset="0"/>
              </a:rPr>
              <a:t> כיוון שאנו מקטינים בכל קריאה את </a:t>
            </a:r>
            <a:r>
              <a:rPr lang="en-US" sz="2400" b="1" dirty="0">
                <a:latin typeface="Courier New" pitchFamily="49" charset="0"/>
              </a:rPr>
              <a:t>n</a:t>
            </a:r>
            <a:r>
              <a:rPr lang="he-IL" sz="2400" dirty="0">
                <a:latin typeface="Times New Roman" pitchFamily="18" charset="0"/>
                <a:cs typeface="Times New Roman" pitchFamily="18" charset="0"/>
              </a:rPr>
              <a:t> ב-1.</a:t>
            </a:r>
            <a:endParaRPr lang="he-IL" sz="2400" u="sng" dirty="0">
              <a:latin typeface="Times New Roman" pitchFamily="18" charset="0"/>
              <a:cs typeface="Times New Roman" pitchFamily="18" charset="0"/>
            </a:endParaRPr>
          </a:p>
        </p:txBody>
      </p:sp>
      <p:sp>
        <p:nvSpPr>
          <p:cNvPr id="7" name="AutoShape 6"/>
          <p:cNvSpPr>
            <a:spLocks/>
          </p:cNvSpPr>
          <p:nvPr/>
        </p:nvSpPr>
        <p:spPr bwMode="auto">
          <a:xfrm>
            <a:off x="539552" y="692696"/>
            <a:ext cx="3024336" cy="961517"/>
          </a:xfrm>
          <a:prstGeom prst="borderCallout2">
            <a:avLst>
              <a:gd name="adj1" fmla="val 101681"/>
              <a:gd name="adj2" fmla="val 50279"/>
              <a:gd name="adj3" fmla="val 173429"/>
              <a:gd name="adj4" fmla="val 77412"/>
              <a:gd name="adj5" fmla="val 218475"/>
              <a:gd name="adj6" fmla="val 104558"/>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lvl="1" algn="r" rtl="1"/>
            <a:r>
              <a:rPr lang="he-IL" dirty="0" smtClean="0"/>
              <a:t>מניחים שיש לנו פתרון על קלט קטן יותר, ובונים פתרון עבור הקלט הנוכחי</a:t>
            </a:r>
            <a:endParaRPr lang="en-US" dirty="0"/>
          </a:p>
        </p:txBody>
      </p:sp>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30381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defRPr/>
            </a:pPr>
            <a:fld id="{6A22E134-3F75-4E94-95EC-6908EABB20C2}" type="slidenum">
              <a:rPr lang="ar-SA"/>
              <a:pPr algn="r">
                <a:defRPr/>
              </a:pPr>
              <a:t>8</a:t>
            </a:fld>
            <a:endParaRPr lang="en-US"/>
          </a:p>
        </p:txBody>
      </p:sp>
      <p:sp>
        <p:nvSpPr>
          <p:cNvPr id="6148" name="Rectangle 2"/>
          <p:cNvSpPr>
            <a:spLocks noGrp="1" noChangeArrowheads="1"/>
          </p:cNvSpPr>
          <p:nvPr>
            <p:ph type="title"/>
          </p:nvPr>
        </p:nvSpPr>
        <p:spPr>
          <a:xfrm>
            <a:off x="395288" y="188913"/>
            <a:ext cx="8353425" cy="1143000"/>
          </a:xfrm>
        </p:spPr>
        <p:txBody>
          <a:bodyPr/>
          <a:lstStyle/>
          <a:p>
            <a:pPr algn="r" eaLnBrk="1" hangingPunct="1"/>
            <a:r>
              <a:rPr lang="he-IL" dirty="0" smtClean="0">
                <a:solidFill>
                  <a:schemeClr val="tx2">
                    <a:lumMod val="60000"/>
                    <a:lumOff val="40000"/>
                  </a:schemeClr>
                </a:solidFill>
                <a:latin typeface="Tahoma" pitchFamily="34" charset="0"/>
              </a:rPr>
              <a:t>תמונת המחסנית ב-</a:t>
            </a:r>
            <a:r>
              <a:rPr lang="en-US" dirty="0" smtClean="0">
                <a:solidFill>
                  <a:schemeClr val="tx2">
                    <a:lumMod val="60000"/>
                    <a:lumOff val="40000"/>
                  </a:schemeClr>
                </a:solidFill>
                <a:latin typeface="Courier New" pitchFamily="49" charset="0"/>
                <a:cs typeface="Courier New" pitchFamily="49" charset="0"/>
              </a:rPr>
              <a:t>factorial()</a:t>
            </a:r>
          </a:p>
        </p:txBody>
      </p:sp>
      <p:graphicFrame>
        <p:nvGraphicFramePr>
          <p:cNvPr id="821410" name="Group 162"/>
          <p:cNvGraphicFramePr>
            <a:graphicFrameLocks noGrp="1"/>
          </p:cNvGraphicFramePr>
          <p:nvPr>
            <p:extLst/>
          </p:nvPr>
        </p:nvGraphicFramePr>
        <p:xfrm>
          <a:off x="5940425" y="2044700"/>
          <a:ext cx="1871663" cy="1097142"/>
        </p:xfrm>
        <a:graphic>
          <a:graphicData uri="http://schemas.openxmlformats.org/drawingml/2006/table">
            <a:tbl>
              <a:tblPr/>
              <a:tblGrid>
                <a:gridCol w="1871663">
                  <a:extLst>
                    <a:ext uri="{9D8B030D-6E8A-4147-A177-3AD203B41FA5}">
                      <a16:colId xmlns="" xmlns:a16="http://schemas.microsoft.com/office/drawing/2014/main" val="20000"/>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chemeClr val="tx1"/>
                        </a:solidFill>
                        <a:effectLst/>
                        <a:latin typeface="Courier New" pitchFamily="49" charset="0"/>
                        <a:cs typeface="Courier New" pitchFamily="49" charset="0"/>
                      </a:endParaRPr>
                    </a:p>
                  </a:txBody>
                  <a:tcPr marT="45697" marB="456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chemeClr val="tx1"/>
                        </a:solidFill>
                        <a:effectLst/>
                        <a:latin typeface="Courier New" pitchFamily="49" charset="0"/>
                        <a:cs typeface="Courier New" pitchFamily="49" charset="0"/>
                      </a:endParaRPr>
                    </a:p>
                  </a:txBody>
                  <a:tcPr marT="45697" marB="456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6600"/>
                          </a:solidFill>
                          <a:effectLst/>
                          <a:latin typeface="Courier New" pitchFamily="49" charset="0"/>
                          <a:cs typeface="Courier New" pitchFamily="49" charset="0"/>
                        </a:rPr>
                        <a:t>factorial(2)</a:t>
                      </a:r>
                    </a:p>
                  </a:txBody>
                  <a:tcPr marT="45697" marB="456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821268" name="Text Box 20"/>
          <p:cNvSpPr txBox="1">
            <a:spLocks noChangeArrowheads="1"/>
          </p:cNvSpPr>
          <p:nvPr/>
        </p:nvSpPr>
        <p:spPr bwMode="auto">
          <a:xfrm>
            <a:off x="1835150" y="2133600"/>
            <a:ext cx="3529013" cy="1025525"/>
          </a:xfrm>
          <a:prstGeom prst="rect">
            <a:avLst/>
          </a:prstGeom>
          <a:solidFill>
            <a:srgbClr val="EAEAEA"/>
          </a:solidFill>
          <a:ln w="9525">
            <a:solidFill>
              <a:schemeClr val="folHlink"/>
            </a:solidFill>
            <a:miter lim="800000"/>
            <a:headEnd/>
            <a:tailEnd/>
          </a:ln>
          <a:effectLst/>
        </p:spPr>
        <p:txBody>
          <a:bodyPr lIns="126000" tIns="82800" rIns="126000" bIns="82800">
            <a:spAutoFit/>
          </a:bodyPr>
          <a:lstStyle/>
          <a:p>
            <a:pPr algn="l" rtl="0"/>
            <a:r>
              <a:rPr lang="en-US" sz="1400">
                <a:latin typeface="Arial Black" pitchFamily="34" charset="0"/>
              </a:rPr>
              <a:t>factorial(n=2)</a:t>
            </a:r>
            <a:r>
              <a:rPr lang="en-US" sz="1400" b="1">
                <a:latin typeface="Courier New" pitchFamily="49" charset="0"/>
              </a:rPr>
              <a:t> {</a:t>
            </a:r>
          </a:p>
          <a:p>
            <a:pPr algn="l" rtl="0"/>
            <a:endParaRPr lang="he-IL" sz="1400" b="1">
              <a:latin typeface="Courier New" pitchFamily="49" charset="0"/>
            </a:endParaRPr>
          </a:p>
          <a:p>
            <a:pPr algn="l" rtl="0"/>
            <a:endParaRPr lang="he-IL" sz="1400" b="1">
              <a:latin typeface="Courier New" pitchFamily="49" charset="0"/>
            </a:endParaRPr>
          </a:p>
          <a:p>
            <a:pPr algn="l" rtl="0"/>
            <a:r>
              <a:rPr lang="en-US" sz="1400" b="1">
                <a:latin typeface="Courier New" pitchFamily="49" charset="0"/>
              </a:rPr>
              <a:t>}</a:t>
            </a:r>
          </a:p>
        </p:txBody>
      </p:sp>
      <p:sp>
        <p:nvSpPr>
          <p:cNvPr id="6160" name="Text Box 21"/>
          <p:cNvSpPr txBox="1">
            <a:spLocks noChangeArrowheads="1"/>
          </p:cNvSpPr>
          <p:nvPr/>
        </p:nvSpPr>
        <p:spPr bwMode="auto">
          <a:xfrm>
            <a:off x="971550" y="1374775"/>
            <a:ext cx="2952750" cy="479425"/>
          </a:xfrm>
          <a:prstGeom prst="rect">
            <a:avLst/>
          </a:prstGeom>
          <a:solidFill>
            <a:srgbClr val="EAEAEA"/>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itchFamily="49" charset="0"/>
              </a:rPr>
              <a:t>x = factorial(2);</a:t>
            </a:r>
          </a:p>
        </p:txBody>
      </p:sp>
      <p:sp>
        <p:nvSpPr>
          <p:cNvPr id="821280" name="Text Box 32"/>
          <p:cNvSpPr txBox="1">
            <a:spLocks noChangeArrowheads="1"/>
          </p:cNvSpPr>
          <p:nvPr/>
        </p:nvSpPr>
        <p:spPr bwMode="auto">
          <a:xfrm>
            <a:off x="2122488" y="3556000"/>
            <a:ext cx="3529012" cy="1025525"/>
          </a:xfrm>
          <a:prstGeom prst="rect">
            <a:avLst/>
          </a:prstGeom>
          <a:solidFill>
            <a:srgbClr val="EAEAEA"/>
          </a:solidFill>
          <a:ln w="9525">
            <a:solidFill>
              <a:schemeClr val="folHlink"/>
            </a:solidFill>
            <a:miter lim="800000"/>
            <a:headEnd/>
            <a:tailEnd/>
          </a:ln>
          <a:effectLst/>
        </p:spPr>
        <p:txBody>
          <a:bodyPr lIns="126000" tIns="82800" rIns="126000" bIns="82800">
            <a:spAutoFit/>
          </a:bodyPr>
          <a:lstStyle/>
          <a:p>
            <a:pPr algn="l" rtl="0"/>
            <a:r>
              <a:rPr lang="en-US" sz="1400">
                <a:latin typeface="Arial Black" pitchFamily="34" charset="0"/>
              </a:rPr>
              <a:t>factorial(n=1)</a:t>
            </a:r>
            <a:r>
              <a:rPr lang="en-US" sz="1400" b="1">
                <a:latin typeface="Courier New" pitchFamily="49" charset="0"/>
              </a:rPr>
              <a:t> {</a:t>
            </a:r>
          </a:p>
          <a:p>
            <a:pPr algn="l" rtl="0"/>
            <a:endParaRPr lang="he-IL" sz="1400" b="1">
              <a:latin typeface="Courier New" pitchFamily="49" charset="0"/>
            </a:endParaRPr>
          </a:p>
          <a:p>
            <a:pPr algn="l" rtl="0"/>
            <a:endParaRPr lang="he-IL" sz="1400" b="1">
              <a:latin typeface="Courier New" pitchFamily="49" charset="0"/>
            </a:endParaRPr>
          </a:p>
          <a:p>
            <a:pPr algn="l" rtl="0"/>
            <a:r>
              <a:rPr lang="en-US" sz="1400" b="1">
                <a:latin typeface="Courier New" pitchFamily="49" charset="0"/>
              </a:rPr>
              <a:t>}</a:t>
            </a:r>
          </a:p>
        </p:txBody>
      </p:sp>
      <p:sp>
        <p:nvSpPr>
          <p:cNvPr id="821281" name="Text Box 33"/>
          <p:cNvSpPr txBox="1">
            <a:spLocks noChangeArrowheads="1"/>
          </p:cNvSpPr>
          <p:nvPr/>
        </p:nvSpPr>
        <p:spPr bwMode="auto">
          <a:xfrm>
            <a:off x="2339975" y="4995863"/>
            <a:ext cx="3529013" cy="1025525"/>
          </a:xfrm>
          <a:prstGeom prst="rect">
            <a:avLst/>
          </a:prstGeom>
          <a:solidFill>
            <a:srgbClr val="EAEAEA"/>
          </a:solidFill>
          <a:ln w="9525">
            <a:solidFill>
              <a:schemeClr val="folHlink"/>
            </a:solidFill>
            <a:miter lim="800000"/>
            <a:headEnd/>
            <a:tailEnd/>
          </a:ln>
          <a:effectLst/>
        </p:spPr>
        <p:txBody>
          <a:bodyPr lIns="126000" tIns="82800" rIns="126000" bIns="82800">
            <a:spAutoFit/>
          </a:bodyPr>
          <a:lstStyle/>
          <a:p>
            <a:pPr algn="l" rtl="0"/>
            <a:r>
              <a:rPr lang="en-US" sz="1400">
                <a:latin typeface="Arial Black" pitchFamily="34" charset="0"/>
              </a:rPr>
              <a:t>factorial(n=0)</a:t>
            </a:r>
            <a:r>
              <a:rPr lang="en-US" sz="1400" b="1">
                <a:latin typeface="Courier New" pitchFamily="49" charset="0"/>
              </a:rPr>
              <a:t> {</a:t>
            </a:r>
          </a:p>
          <a:p>
            <a:pPr algn="l" rtl="0"/>
            <a:endParaRPr lang="he-IL" sz="1400" b="1">
              <a:latin typeface="Courier New" pitchFamily="49" charset="0"/>
            </a:endParaRPr>
          </a:p>
          <a:p>
            <a:pPr algn="l" rtl="0"/>
            <a:endParaRPr lang="he-IL" sz="1400" b="1">
              <a:latin typeface="Courier New" pitchFamily="49" charset="0"/>
            </a:endParaRPr>
          </a:p>
          <a:p>
            <a:pPr algn="l" rtl="0"/>
            <a:r>
              <a:rPr lang="en-US" sz="1400" b="1">
                <a:latin typeface="Courier New" pitchFamily="49" charset="0"/>
              </a:rPr>
              <a:t>}</a:t>
            </a:r>
          </a:p>
        </p:txBody>
      </p:sp>
      <p:grpSp>
        <p:nvGrpSpPr>
          <p:cNvPr id="821365" name="Group 117"/>
          <p:cNvGrpSpPr>
            <a:grpSpLocks/>
          </p:cNvGrpSpPr>
          <p:nvPr/>
        </p:nvGrpSpPr>
        <p:grpSpPr bwMode="auto">
          <a:xfrm>
            <a:off x="2771775" y="2925763"/>
            <a:ext cx="1152525" cy="719137"/>
            <a:chOff x="1837" y="1822"/>
            <a:chExt cx="726" cy="453"/>
          </a:xfrm>
        </p:grpSpPr>
        <p:sp>
          <p:nvSpPr>
            <p:cNvPr id="6210" name="Line 34"/>
            <p:cNvSpPr>
              <a:spLocks noChangeShapeType="1"/>
            </p:cNvSpPr>
            <p:nvPr/>
          </p:nvSpPr>
          <p:spPr bwMode="auto">
            <a:xfrm>
              <a:off x="1837" y="2049"/>
              <a:ext cx="0" cy="226"/>
            </a:xfrm>
            <a:prstGeom prst="line">
              <a:avLst/>
            </a:prstGeom>
            <a:noFill/>
            <a:ln w="28575">
              <a:solidFill>
                <a:srgbClr val="FF0000"/>
              </a:solidFill>
              <a:round/>
              <a:headEnd/>
              <a:tailEnd type="triangle" w="med" len="med"/>
            </a:ln>
            <a:effectLst/>
          </p:spPr>
          <p:txBody>
            <a:bodyPr/>
            <a:lstStyle/>
            <a:p>
              <a:pPr algn="l" rtl="0"/>
              <a:endParaRPr lang="en-US"/>
            </a:p>
          </p:txBody>
        </p:sp>
        <p:sp>
          <p:nvSpPr>
            <p:cNvPr id="6211" name="Line 35"/>
            <p:cNvSpPr>
              <a:spLocks noChangeShapeType="1"/>
            </p:cNvSpPr>
            <p:nvPr/>
          </p:nvSpPr>
          <p:spPr bwMode="auto">
            <a:xfrm>
              <a:off x="1837" y="2049"/>
              <a:ext cx="726" cy="0"/>
            </a:xfrm>
            <a:prstGeom prst="line">
              <a:avLst/>
            </a:prstGeom>
            <a:noFill/>
            <a:ln w="28575">
              <a:solidFill>
                <a:srgbClr val="FF0000"/>
              </a:solidFill>
              <a:round/>
              <a:headEnd/>
              <a:tailEnd/>
            </a:ln>
            <a:effectLst/>
          </p:spPr>
          <p:txBody>
            <a:bodyPr/>
            <a:lstStyle/>
            <a:p>
              <a:pPr algn="l" rtl="0"/>
              <a:endParaRPr lang="en-US"/>
            </a:p>
          </p:txBody>
        </p:sp>
        <p:sp>
          <p:nvSpPr>
            <p:cNvPr id="6212" name="Line 36"/>
            <p:cNvSpPr>
              <a:spLocks noChangeShapeType="1"/>
            </p:cNvSpPr>
            <p:nvPr/>
          </p:nvSpPr>
          <p:spPr bwMode="auto">
            <a:xfrm flipV="1">
              <a:off x="2563" y="1822"/>
              <a:ext cx="0" cy="227"/>
            </a:xfrm>
            <a:prstGeom prst="line">
              <a:avLst/>
            </a:prstGeom>
            <a:noFill/>
            <a:ln w="28575">
              <a:solidFill>
                <a:srgbClr val="FF0000"/>
              </a:solidFill>
              <a:round/>
              <a:headEnd/>
              <a:tailEnd/>
            </a:ln>
            <a:effectLst/>
          </p:spPr>
          <p:txBody>
            <a:bodyPr/>
            <a:lstStyle/>
            <a:p>
              <a:pPr algn="l" rtl="0"/>
              <a:endParaRPr lang="en-US"/>
            </a:p>
          </p:txBody>
        </p:sp>
      </p:grpSp>
      <p:grpSp>
        <p:nvGrpSpPr>
          <p:cNvPr id="821366" name="Group 118"/>
          <p:cNvGrpSpPr>
            <a:grpSpLocks/>
          </p:cNvGrpSpPr>
          <p:nvPr/>
        </p:nvGrpSpPr>
        <p:grpSpPr bwMode="auto">
          <a:xfrm>
            <a:off x="2987675" y="4325938"/>
            <a:ext cx="1152525" cy="758825"/>
            <a:chOff x="1973" y="2704"/>
            <a:chExt cx="726" cy="478"/>
          </a:xfrm>
        </p:grpSpPr>
        <p:sp>
          <p:nvSpPr>
            <p:cNvPr id="6207" name="Line 40"/>
            <p:cNvSpPr>
              <a:spLocks noChangeShapeType="1"/>
            </p:cNvSpPr>
            <p:nvPr/>
          </p:nvSpPr>
          <p:spPr bwMode="auto">
            <a:xfrm>
              <a:off x="1973" y="2931"/>
              <a:ext cx="0" cy="251"/>
            </a:xfrm>
            <a:prstGeom prst="line">
              <a:avLst/>
            </a:prstGeom>
            <a:noFill/>
            <a:ln w="28575">
              <a:solidFill>
                <a:srgbClr val="FF0000"/>
              </a:solidFill>
              <a:round/>
              <a:headEnd/>
              <a:tailEnd type="triangle" w="med" len="med"/>
            </a:ln>
            <a:effectLst/>
          </p:spPr>
          <p:txBody>
            <a:bodyPr/>
            <a:lstStyle/>
            <a:p>
              <a:pPr algn="l" rtl="0"/>
              <a:endParaRPr lang="en-US"/>
            </a:p>
          </p:txBody>
        </p:sp>
        <p:sp>
          <p:nvSpPr>
            <p:cNvPr id="6208" name="Line 41"/>
            <p:cNvSpPr>
              <a:spLocks noChangeShapeType="1"/>
            </p:cNvSpPr>
            <p:nvPr/>
          </p:nvSpPr>
          <p:spPr bwMode="auto">
            <a:xfrm>
              <a:off x="1973" y="2931"/>
              <a:ext cx="726" cy="0"/>
            </a:xfrm>
            <a:prstGeom prst="line">
              <a:avLst/>
            </a:prstGeom>
            <a:noFill/>
            <a:ln w="28575">
              <a:solidFill>
                <a:srgbClr val="FF0000"/>
              </a:solidFill>
              <a:round/>
              <a:headEnd/>
              <a:tailEnd/>
            </a:ln>
            <a:effectLst/>
          </p:spPr>
          <p:txBody>
            <a:bodyPr/>
            <a:lstStyle/>
            <a:p>
              <a:pPr algn="l" rtl="0"/>
              <a:endParaRPr lang="en-US"/>
            </a:p>
          </p:txBody>
        </p:sp>
        <p:sp>
          <p:nvSpPr>
            <p:cNvPr id="6209" name="Line 42"/>
            <p:cNvSpPr>
              <a:spLocks noChangeShapeType="1"/>
            </p:cNvSpPr>
            <p:nvPr/>
          </p:nvSpPr>
          <p:spPr bwMode="auto">
            <a:xfrm flipV="1">
              <a:off x="2699" y="2704"/>
              <a:ext cx="0" cy="227"/>
            </a:xfrm>
            <a:prstGeom prst="line">
              <a:avLst/>
            </a:prstGeom>
            <a:noFill/>
            <a:ln w="28575">
              <a:solidFill>
                <a:srgbClr val="FF0000"/>
              </a:solidFill>
              <a:round/>
              <a:headEnd/>
              <a:tailEnd/>
            </a:ln>
            <a:effectLst/>
          </p:spPr>
          <p:txBody>
            <a:bodyPr/>
            <a:lstStyle/>
            <a:p>
              <a:pPr algn="l" rtl="0"/>
              <a:endParaRPr lang="en-US"/>
            </a:p>
          </p:txBody>
        </p:sp>
      </p:grpSp>
      <p:graphicFrame>
        <p:nvGraphicFramePr>
          <p:cNvPr id="821411" name="Group 163"/>
          <p:cNvGraphicFramePr>
            <a:graphicFrameLocks noGrp="1"/>
          </p:cNvGraphicFramePr>
          <p:nvPr>
            <p:ph idx="1"/>
            <p:extLst/>
          </p:nvPr>
        </p:nvGraphicFramePr>
        <p:xfrm>
          <a:off x="6227763" y="3486150"/>
          <a:ext cx="1871662" cy="1097142"/>
        </p:xfrm>
        <a:graphic>
          <a:graphicData uri="http://schemas.openxmlformats.org/drawingml/2006/table">
            <a:tbl>
              <a:tblPr/>
              <a:tblGrid>
                <a:gridCol w="1871662">
                  <a:extLst>
                    <a:ext uri="{9D8B030D-6E8A-4147-A177-3AD203B41FA5}">
                      <a16:colId xmlns="" xmlns:a16="http://schemas.microsoft.com/office/drawing/2014/main" val="20000"/>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chemeClr val="tx1"/>
                        </a:solidFill>
                        <a:effectLst/>
                        <a:latin typeface="Courier New" pitchFamily="49" charset="0"/>
                        <a:cs typeface="Courier New" pitchFamily="49" charset="0"/>
                      </a:endParaRPr>
                    </a:p>
                  </a:txBody>
                  <a:tcPr marT="45697" marB="456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6600"/>
                          </a:solidFill>
                          <a:effectLst/>
                          <a:latin typeface="Courier New" pitchFamily="49" charset="0"/>
                          <a:cs typeface="Courier New" pitchFamily="49" charset="0"/>
                        </a:rPr>
                        <a:t>factorial(1)</a:t>
                      </a:r>
                    </a:p>
                  </a:txBody>
                  <a:tcPr marT="45697" marB="456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cs typeface="Courier New" pitchFamily="49" charset="0"/>
                        </a:rPr>
                        <a:t>factorial(2)</a:t>
                      </a:r>
                    </a:p>
                  </a:txBody>
                  <a:tcPr marT="45697" marB="456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821412" name="Group 164"/>
          <p:cNvGraphicFramePr>
            <a:graphicFrameLocks noGrp="1"/>
          </p:cNvGraphicFramePr>
          <p:nvPr>
            <p:extLst/>
          </p:nvPr>
        </p:nvGraphicFramePr>
        <p:xfrm>
          <a:off x="6515100" y="4926013"/>
          <a:ext cx="1873250" cy="1097142"/>
        </p:xfrm>
        <a:graphic>
          <a:graphicData uri="http://schemas.openxmlformats.org/drawingml/2006/table">
            <a:tbl>
              <a:tblPr/>
              <a:tblGrid>
                <a:gridCol w="1873250">
                  <a:extLst>
                    <a:ext uri="{9D8B030D-6E8A-4147-A177-3AD203B41FA5}">
                      <a16:colId xmlns="" xmlns:a16="http://schemas.microsoft.com/office/drawing/2014/main" val="20000"/>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6600"/>
                          </a:solidFill>
                          <a:effectLst/>
                          <a:latin typeface="Courier New" pitchFamily="49" charset="0"/>
                          <a:cs typeface="Courier New" pitchFamily="49" charset="0"/>
                        </a:rPr>
                        <a:t>factorial(0)</a:t>
                      </a:r>
                    </a:p>
                  </a:txBody>
                  <a:tcPr marT="45697" marB="456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cs typeface="Courier New" pitchFamily="49" charset="0"/>
                        </a:rPr>
                        <a:t>factorial(1)</a:t>
                      </a:r>
                    </a:p>
                  </a:txBody>
                  <a:tcPr marT="45697" marB="456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cs typeface="Courier New" pitchFamily="49" charset="0"/>
                        </a:rPr>
                        <a:t>factorial(2)</a:t>
                      </a:r>
                    </a:p>
                  </a:txBody>
                  <a:tcPr marT="45697" marB="456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821334" name="Text Box 86"/>
          <p:cNvSpPr txBox="1">
            <a:spLocks noChangeArrowheads="1"/>
          </p:cNvSpPr>
          <p:nvPr/>
        </p:nvSpPr>
        <p:spPr bwMode="auto">
          <a:xfrm>
            <a:off x="1403350" y="3644900"/>
            <a:ext cx="287338" cy="396875"/>
          </a:xfrm>
          <a:prstGeom prst="rect">
            <a:avLst/>
          </a:prstGeom>
          <a:noFill/>
          <a:ln w="9525">
            <a:noFill/>
            <a:miter lim="800000"/>
            <a:headEnd/>
            <a:tailEnd/>
          </a:ln>
          <a:effectLst/>
        </p:spPr>
        <p:txBody>
          <a:bodyPr>
            <a:spAutoFit/>
          </a:bodyPr>
          <a:lstStyle/>
          <a:p>
            <a:pPr algn="l" rtl="0">
              <a:spcBef>
                <a:spcPct val="50000"/>
              </a:spcBef>
            </a:pPr>
            <a:r>
              <a:rPr lang="en-US" sz="2000">
                <a:latin typeface="Arial Black" pitchFamily="34" charset="0"/>
              </a:rPr>
              <a:t>1</a:t>
            </a:r>
          </a:p>
        </p:txBody>
      </p:sp>
      <p:grpSp>
        <p:nvGrpSpPr>
          <p:cNvPr id="821369" name="Group 121"/>
          <p:cNvGrpSpPr>
            <a:grpSpLocks/>
          </p:cNvGrpSpPr>
          <p:nvPr/>
        </p:nvGrpSpPr>
        <p:grpSpPr bwMode="auto">
          <a:xfrm>
            <a:off x="1763713" y="2925763"/>
            <a:ext cx="2376487" cy="1296987"/>
            <a:chOff x="1202" y="1822"/>
            <a:chExt cx="1497" cy="817"/>
          </a:xfrm>
        </p:grpSpPr>
        <p:sp>
          <p:nvSpPr>
            <p:cNvPr id="6203" name="Line 85"/>
            <p:cNvSpPr>
              <a:spLocks noChangeShapeType="1"/>
            </p:cNvSpPr>
            <p:nvPr/>
          </p:nvSpPr>
          <p:spPr bwMode="auto">
            <a:xfrm flipV="1">
              <a:off x="2699" y="1822"/>
              <a:ext cx="0" cy="318"/>
            </a:xfrm>
            <a:prstGeom prst="line">
              <a:avLst/>
            </a:prstGeom>
            <a:noFill/>
            <a:ln w="28575">
              <a:solidFill>
                <a:srgbClr val="0000CC"/>
              </a:solidFill>
              <a:prstDash val="sysDot"/>
              <a:round/>
              <a:headEnd/>
              <a:tailEnd type="triangle" w="med" len="med"/>
            </a:ln>
            <a:effectLst/>
          </p:spPr>
          <p:txBody>
            <a:bodyPr/>
            <a:lstStyle/>
            <a:p>
              <a:pPr algn="l" rtl="0"/>
              <a:endParaRPr lang="en-US"/>
            </a:p>
          </p:txBody>
        </p:sp>
        <p:sp>
          <p:nvSpPr>
            <p:cNvPr id="6204" name="Line 88"/>
            <p:cNvSpPr>
              <a:spLocks noChangeShapeType="1"/>
            </p:cNvSpPr>
            <p:nvPr/>
          </p:nvSpPr>
          <p:spPr bwMode="auto">
            <a:xfrm flipH="1" flipV="1">
              <a:off x="1202" y="2638"/>
              <a:ext cx="363" cy="1"/>
            </a:xfrm>
            <a:prstGeom prst="line">
              <a:avLst/>
            </a:prstGeom>
            <a:noFill/>
            <a:ln w="28575">
              <a:solidFill>
                <a:srgbClr val="0000CC"/>
              </a:solidFill>
              <a:prstDash val="sysDot"/>
              <a:round/>
              <a:headEnd/>
              <a:tailEnd/>
            </a:ln>
            <a:effectLst/>
          </p:spPr>
          <p:txBody>
            <a:bodyPr/>
            <a:lstStyle/>
            <a:p>
              <a:pPr algn="l" rtl="0"/>
              <a:endParaRPr lang="en-US"/>
            </a:p>
          </p:txBody>
        </p:sp>
        <p:sp>
          <p:nvSpPr>
            <p:cNvPr id="6205" name="Line 89"/>
            <p:cNvSpPr>
              <a:spLocks noChangeShapeType="1"/>
            </p:cNvSpPr>
            <p:nvPr/>
          </p:nvSpPr>
          <p:spPr bwMode="auto">
            <a:xfrm flipH="1" flipV="1">
              <a:off x="1202" y="2139"/>
              <a:ext cx="1497" cy="0"/>
            </a:xfrm>
            <a:prstGeom prst="line">
              <a:avLst/>
            </a:prstGeom>
            <a:noFill/>
            <a:ln w="28575">
              <a:solidFill>
                <a:srgbClr val="0000CC"/>
              </a:solidFill>
              <a:prstDash val="sysDot"/>
              <a:round/>
              <a:headEnd/>
              <a:tailEnd/>
            </a:ln>
            <a:effectLst/>
          </p:spPr>
          <p:txBody>
            <a:bodyPr/>
            <a:lstStyle/>
            <a:p>
              <a:pPr algn="l" rtl="0"/>
              <a:endParaRPr lang="en-US"/>
            </a:p>
          </p:txBody>
        </p:sp>
        <p:sp>
          <p:nvSpPr>
            <p:cNvPr id="6206" name="Line 90"/>
            <p:cNvSpPr>
              <a:spLocks noChangeShapeType="1"/>
            </p:cNvSpPr>
            <p:nvPr/>
          </p:nvSpPr>
          <p:spPr bwMode="auto">
            <a:xfrm flipV="1">
              <a:off x="1202" y="2139"/>
              <a:ext cx="0" cy="499"/>
            </a:xfrm>
            <a:prstGeom prst="line">
              <a:avLst/>
            </a:prstGeom>
            <a:noFill/>
            <a:ln w="28575">
              <a:solidFill>
                <a:srgbClr val="0000CC"/>
              </a:solidFill>
              <a:prstDash val="sysDot"/>
              <a:round/>
              <a:headEnd/>
              <a:tailEnd/>
            </a:ln>
            <a:effectLst/>
          </p:spPr>
          <p:txBody>
            <a:bodyPr/>
            <a:lstStyle/>
            <a:p>
              <a:pPr algn="l" rtl="0"/>
              <a:endParaRPr lang="en-US"/>
            </a:p>
          </p:txBody>
        </p:sp>
      </p:grpSp>
      <p:sp>
        <p:nvSpPr>
          <p:cNvPr id="821351" name="Text Box 103"/>
          <p:cNvSpPr txBox="1">
            <a:spLocks noChangeArrowheads="1"/>
          </p:cNvSpPr>
          <p:nvPr/>
        </p:nvSpPr>
        <p:spPr bwMode="auto">
          <a:xfrm>
            <a:off x="1044575" y="2239963"/>
            <a:ext cx="358775" cy="396875"/>
          </a:xfrm>
          <a:prstGeom prst="rect">
            <a:avLst/>
          </a:prstGeom>
          <a:noFill/>
          <a:ln w="9525">
            <a:noFill/>
            <a:miter lim="800000"/>
            <a:headEnd/>
            <a:tailEnd/>
          </a:ln>
          <a:effectLst/>
        </p:spPr>
        <p:txBody>
          <a:bodyPr>
            <a:spAutoFit/>
          </a:bodyPr>
          <a:lstStyle/>
          <a:p>
            <a:pPr algn="l" rtl="0">
              <a:spcBef>
                <a:spcPct val="50000"/>
              </a:spcBef>
            </a:pPr>
            <a:r>
              <a:rPr lang="en-US" sz="2000">
                <a:latin typeface="Arial Black" pitchFamily="34" charset="0"/>
              </a:rPr>
              <a:t>2</a:t>
            </a:r>
          </a:p>
        </p:txBody>
      </p:sp>
      <p:grpSp>
        <p:nvGrpSpPr>
          <p:cNvPr id="821368" name="Group 120"/>
          <p:cNvGrpSpPr>
            <a:grpSpLocks/>
          </p:cNvGrpSpPr>
          <p:nvPr/>
        </p:nvGrpSpPr>
        <p:grpSpPr bwMode="auto">
          <a:xfrm>
            <a:off x="1403350" y="1733550"/>
            <a:ext cx="1081088" cy="1049338"/>
            <a:chOff x="975" y="1071"/>
            <a:chExt cx="681" cy="661"/>
          </a:xfrm>
        </p:grpSpPr>
        <p:sp>
          <p:nvSpPr>
            <p:cNvPr id="6199" name="Line 102"/>
            <p:cNvSpPr>
              <a:spLocks noChangeShapeType="1"/>
            </p:cNvSpPr>
            <p:nvPr/>
          </p:nvSpPr>
          <p:spPr bwMode="auto">
            <a:xfrm flipV="1">
              <a:off x="1656" y="1071"/>
              <a:ext cx="0" cy="182"/>
            </a:xfrm>
            <a:prstGeom prst="line">
              <a:avLst/>
            </a:prstGeom>
            <a:noFill/>
            <a:ln w="28575">
              <a:solidFill>
                <a:srgbClr val="0000CC"/>
              </a:solidFill>
              <a:prstDash val="sysDot"/>
              <a:round/>
              <a:headEnd/>
              <a:tailEnd type="triangle" w="med" len="med"/>
            </a:ln>
            <a:effectLst/>
          </p:spPr>
          <p:txBody>
            <a:bodyPr/>
            <a:lstStyle/>
            <a:p>
              <a:pPr algn="l" rtl="0"/>
              <a:endParaRPr lang="en-US"/>
            </a:p>
          </p:txBody>
        </p:sp>
        <p:sp>
          <p:nvSpPr>
            <p:cNvPr id="6200" name="Line 104"/>
            <p:cNvSpPr>
              <a:spLocks noChangeShapeType="1"/>
            </p:cNvSpPr>
            <p:nvPr/>
          </p:nvSpPr>
          <p:spPr bwMode="auto">
            <a:xfrm flipH="1" flipV="1">
              <a:off x="975" y="1731"/>
              <a:ext cx="363" cy="1"/>
            </a:xfrm>
            <a:prstGeom prst="line">
              <a:avLst/>
            </a:prstGeom>
            <a:noFill/>
            <a:ln w="28575">
              <a:solidFill>
                <a:srgbClr val="0000CC"/>
              </a:solidFill>
              <a:prstDash val="sysDot"/>
              <a:round/>
              <a:headEnd/>
              <a:tailEnd/>
            </a:ln>
            <a:effectLst/>
          </p:spPr>
          <p:txBody>
            <a:bodyPr/>
            <a:lstStyle/>
            <a:p>
              <a:pPr algn="l" rtl="0"/>
              <a:endParaRPr lang="en-US"/>
            </a:p>
          </p:txBody>
        </p:sp>
        <p:sp>
          <p:nvSpPr>
            <p:cNvPr id="6201" name="Line 105"/>
            <p:cNvSpPr>
              <a:spLocks noChangeShapeType="1"/>
            </p:cNvSpPr>
            <p:nvPr/>
          </p:nvSpPr>
          <p:spPr bwMode="auto">
            <a:xfrm flipH="1" flipV="1">
              <a:off x="975" y="1253"/>
              <a:ext cx="681" cy="0"/>
            </a:xfrm>
            <a:prstGeom prst="line">
              <a:avLst/>
            </a:prstGeom>
            <a:noFill/>
            <a:ln w="28575">
              <a:solidFill>
                <a:srgbClr val="0000CC"/>
              </a:solidFill>
              <a:prstDash val="sysDot"/>
              <a:round/>
              <a:headEnd/>
              <a:tailEnd/>
            </a:ln>
            <a:effectLst/>
          </p:spPr>
          <p:txBody>
            <a:bodyPr/>
            <a:lstStyle/>
            <a:p>
              <a:pPr algn="l" rtl="0"/>
              <a:endParaRPr lang="en-US"/>
            </a:p>
          </p:txBody>
        </p:sp>
        <p:sp>
          <p:nvSpPr>
            <p:cNvPr id="6202" name="Line 106"/>
            <p:cNvSpPr>
              <a:spLocks noChangeShapeType="1"/>
            </p:cNvSpPr>
            <p:nvPr/>
          </p:nvSpPr>
          <p:spPr bwMode="auto">
            <a:xfrm flipV="1">
              <a:off x="975" y="1253"/>
              <a:ext cx="0" cy="478"/>
            </a:xfrm>
            <a:prstGeom prst="line">
              <a:avLst/>
            </a:prstGeom>
            <a:noFill/>
            <a:ln w="28575">
              <a:solidFill>
                <a:srgbClr val="0000CC"/>
              </a:solidFill>
              <a:prstDash val="sysDot"/>
              <a:round/>
              <a:headEnd/>
              <a:tailEnd/>
            </a:ln>
            <a:effectLst/>
          </p:spPr>
          <p:txBody>
            <a:bodyPr/>
            <a:lstStyle/>
            <a:p>
              <a:pPr algn="l" rtl="0"/>
              <a:endParaRPr lang="en-US"/>
            </a:p>
          </p:txBody>
        </p:sp>
      </p:grpSp>
      <p:sp>
        <p:nvSpPr>
          <p:cNvPr id="821359" name="Text Box 111"/>
          <p:cNvSpPr txBox="1">
            <a:spLocks noChangeArrowheads="1"/>
          </p:cNvSpPr>
          <p:nvPr/>
        </p:nvSpPr>
        <p:spPr bwMode="auto">
          <a:xfrm>
            <a:off x="1619250" y="4830763"/>
            <a:ext cx="287338" cy="396875"/>
          </a:xfrm>
          <a:prstGeom prst="rect">
            <a:avLst/>
          </a:prstGeom>
          <a:noFill/>
          <a:ln w="9525">
            <a:noFill/>
            <a:miter lim="800000"/>
            <a:headEnd/>
            <a:tailEnd/>
          </a:ln>
          <a:effectLst/>
        </p:spPr>
        <p:txBody>
          <a:bodyPr>
            <a:spAutoFit/>
          </a:bodyPr>
          <a:lstStyle/>
          <a:p>
            <a:pPr algn="l" rtl="0">
              <a:spcBef>
                <a:spcPct val="50000"/>
              </a:spcBef>
            </a:pPr>
            <a:r>
              <a:rPr lang="en-US" sz="2000">
                <a:latin typeface="Arial Black" pitchFamily="34" charset="0"/>
              </a:rPr>
              <a:t>1</a:t>
            </a:r>
          </a:p>
        </p:txBody>
      </p:sp>
      <p:grpSp>
        <p:nvGrpSpPr>
          <p:cNvPr id="821367" name="Group 119"/>
          <p:cNvGrpSpPr>
            <a:grpSpLocks/>
          </p:cNvGrpSpPr>
          <p:nvPr/>
        </p:nvGrpSpPr>
        <p:grpSpPr bwMode="auto">
          <a:xfrm>
            <a:off x="1979613" y="4325938"/>
            <a:ext cx="2376487" cy="1082675"/>
            <a:chOff x="1338" y="2704"/>
            <a:chExt cx="1497" cy="682"/>
          </a:xfrm>
        </p:grpSpPr>
        <p:sp>
          <p:nvSpPr>
            <p:cNvPr id="6195" name="Line 110"/>
            <p:cNvSpPr>
              <a:spLocks noChangeShapeType="1"/>
            </p:cNvSpPr>
            <p:nvPr/>
          </p:nvSpPr>
          <p:spPr bwMode="auto">
            <a:xfrm flipV="1">
              <a:off x="2835" y="2704"/>
              <a:ext cx="0" cy="318"/>
            </a:xfrm>
            <a:prstGeom prst="line">
              <a:avLst/>
            </a:prstGeom>
            <a:noFill/>
            <a:ln w="28575">
              <a:solidFill>
                <a:srgbClr val="0000CC"/>
              </a:solidFill>
              <a:prstDash val="sysDot"/>
              <a:round/>
              <a:headEnd/>
              <a:tailEnd type="triangle" w="med" len="med"/>
            </a:ln>
            <a:effectLst/>
          </p:spPr>
          <p:txBody>
            <a:bodyPr/>
            <a:lstStyle/>
            <a:p>
              <a:pPr algn="l" rtl="0"/>
              <a:endParaRPr lang="en-US"/>
            </a:p>
          </p:txBody>
        </p:sp>
        <p:sp>
          <p:nvSpPr>
            <p:cNvPr id="6196" name="Line 112"/>
            <p:cNvSpPr>
              <a:spLocks noChangeShapeType="1"/>
            </p:cNvSpPr>
            <p:nvPr/>
          </p:nvSpPr>
          <p:spPr bwMode="auto">
            <a:xfrm flipH="1" flipV="1">
              <a:off x="1338" y="3385"/>
              <a:ext cx="363" cy="1"/>
            </a:xfrm>
            <a:prstGeom prst="line">
              <a:avLst/>
            </a:prstGeom>
            <a:noFill/>
            <a:ln w="28575">
              <a:solidFill>
                <a:srgbClr val="0000CC"/>
              </a:solidFill>
              <a:prstDash val="sysDot"/>
              <a:round/>
              <a:headEnd/>
              <a:tailEnd/>
            </a:ln>
            <a:effectLst/>
          </p:spPr>
          <p:txBody>
            <a:bodyPr/>
            <a:lstStyle/>
            <a:p>
              <a:pPr algn="l" rtl="0"/>
              <a:endParaRPr lang="en-US"/>
            </a:p>
          </p:txBody>
        </p:sp>
        <p:sp>
          <p:nvSpPr>
            <p:cNvPr id="6197" name="Line 113"/>
            <p:cNvSpPr>
              <a:spLocks noChangeShapeType="1"/>
            </p:cNvSpPr>
            <p:nvPr/>
          </p:nvSpPr>
          <p:spPr bwMode="auto">
            <a:xfrm flipH="1" flipV="1">
              <a:off x="1338" y="3022"/>
              <a:ext cx="1497" cy="0"/>
            </a:xfrm>
            <a:prstGeom prst="line">
              <a:avLst/>
            </a:prstGeom>
            <a:noFill/>
            <a:ln w="28575">
              <a:solidFill>
                <a:srgbClr val="0000CC"/>
              </a:solidFill>
              <a:prstDash val="sysDot"/>
              <a:round/>
              <a:headEnd/>
              <a:tailEnd/>
            </a:ln>
            <a:effectLst/>
          </p:spPr>
          <p:txBody>
            <a:bodyPr/>
            <a:lstStyle/>
            <a:p>
              <a:pPr algn="l" rtl="0"/>
              <a:endParaRPr lang="en-US"/>
            </a:p>
          </p:txBody>
        </p:sp>
        <p:sp>
          <p:nvSpPr>
            <p:cNvPr id="6198" name="Line 114"/>
            <p:cNvSpPr>
              <a:spLocks noChangeShapeType="1"/>
            </p:cNvSpPr>
            <p:nvPr/>
          </p:nvSpPr>
          <p:spPr bwMode="auto">
            <a:xfrm flipV="1">
              <a:off x="1338" y="3022"/>
              <a:ext cx="0" cy="363"/>
            </a:xfrm>
            <a:prstGeom prst="line">
              <a:avLst/>
            </a:prstGeom>
            <a:noFill/>
            <a:ln w="28575">
              <a:solidFill>
                <a:srgbClr val="0000CC"/>
              </a:solidFill>
              <a:prstDash val="sysDot"/>
              <a:round/>
              <a:headEnd/>
              <a:tailEnd/>
            </a:ln>
            <a:effectLst/>
          </p:spPr>
          <p:txBody>
            <a:bodyPr/>
            <a:lstStyle/>
            <a:p>
              <a:pPr algn="l" rtl="0"/>
              <a:endParaRPr lang="en-US"/>
            </a:p>
          </p:txBody>
        </p:sp>
      </p:grpSp>
      <p:sp>
        <p:nvSpPr>
          <p:cNvPr id="821364" name="Line 116"/>
          <p:cNvSpPr>
            <a:spLocks noChangeShapeType="1"/>
          </p:cNvSpPr>
          <p:nvPr/>
        </p:nvSpPr>
        <p:spPr bwMode="auto">
          <a:xfrm>
            <a:off x="2627313" y="1733550"/>
            <a:ext cx="0" cy="503238"/>
          </a:xfrm>
          <a:prstGeom prst="line">
            <a:avLst/>
          </a:prstGeom>
          <a:noFill/>
          <a:ln w="28575">
            <a:solidFill>
              <a:srgbClr val="FF0000"/>
            </a:solidFill>
            <a:round/>
            <a:headEnd/>
            <a:tailEnd type="triangle" w="med" len="med"/>
          </a:ln>
          <a:effectLst/>
        </p:spPr>
        <p:txBody>
          <a:bodyPr/>
          <a:lstStyle/>
          <a:p>
            <a:pPr algn="l" rtl="0"/>
            <a:endParaRPr lang="en-US"/>
          </a:p>
        </p:txBody>
      </p:sp>
      <p:sp>
        <p:nvSpPr>
          <p:cNvPr id="821413" name="Text Box 165"/>
          <p:cNvSpPr txBox="1">
            <a:spLocks noChangeArrowheads="1"/>
          </p:cNvSpPr>
          <p:nvPr/>
        </p:nvSpPr>
        <p:spPr bwMode="auto">
          <a:xfrm>
            <a:off x="1844675" y="2132856"/>
            <a:ext cx="3529013" cy="1028992"/>
          </a:xfrm>
          <a:prstGeom prst="rect">
            <a:avLst/>
          </a:prstGeom>
          <a:noFill/>
          <a:ln w="9525">
            <a:noFill/>
            <a:miter lim="800000"/>
            <a:headEnd/>
            <a:tailEnd/>
          </a:ln>
          <a:effectLst/>
        </p:spPr>
        <p:txBody>
          <a:bodyPr lIns="126000" tIns="82800" rIns="126000" bIns="82800">
            <a:spAutoFit/>
          </a:bodyPr>
          <a:lstStyle/>
          <a:p>
            <a:pPr algn="l" rtl="0"/>
            <a:endParaRPr lang="en-US" sz="1400" b="1" dirty="0">
              <a:latin typeface="Courier New" pitchFamily="49" charset="0"/>
            </a:endParaRPr>
          </a:p>
          <a:p>
            <a:pPr algn="l" rtl="0"/>
            <a:r>
              <a:rPr lang="en-US" sz="1400" b="1" dirty="0">
                <a:latin typeface="Courier New" pitchFamily="49" charset="0"/>
              </a:rPr>
              <a:t>  if (n==0) return 1;</a:t>
            </a:r>
          </a:p>
          <a:p>
            <a:pPr algn="l" rtl="0"/>
            <a:r>
              <a:rPr lang="en-US" sz="1400" b="1" dirty="0">
                <a:latin typeface="Courier New" pitchFamily="49" charset="0"/>
              </a:rPr>
              <a:t>  return n * </a:t>
            </a:r>
            <a:r>
              <a:rPr lang="en-US" sz="1400" dirty="0">
                <a:latin typeface="Arial Black" pitchFamily="34" charset="0"/>
              </a:rPr>
              <a:t>factorial(n-1)</a:t>
            </a:r>
            <a:r>
              <a:rPr lang="en-US" sz="1400" b="1" dirty="0">
                <a:latin typeface="Courier New" pitchFamily="49" charset="0"/>
              </a:rPr>
              <a:t>;</a:t>
            </a:r>
          </a:p>
          <a:p>
            <a:pPr algn="l" rtl="0"/>
            <a:endParaRPr lang="en-US" sz="1400" b="1" dirty="0">
              <a:latin typeface="Courier New" pitchFamily="49" charset="0"/>
            </a:endParaRPr>
          </a:p>
        </p:txBody>
      </p:sp>
      <p:sp>
        <p:nvSpPr>
          <p:cNvPr id="821414" name="Text Box 166"/>
          <p:cNvSpPr txBox="1">
            <a:spLocks noChangeArrowheads="1"/>
          </p:cNvSpPr>
          <p:nvPr/>
        </p:nvSpPr>
        <p:spPr bwMode="auto">
          <a:xfrm>
            <a:off x="2122488" y="3573463"/>
            <a:ext cx="3529012" cy="1028992"/>
          </a:xfrm>
          <a:prstGeom prst="rect">
            <a:avLst/>
          </a:prstGeom>
          <a:noFill/>
          <a:ln w="9525">
            <a:noFill/>
            <a:miter lim="800000"/>
            <a:headEnd/>
            <a:tailEnd/>
          </a:ln>
          <a:effectLst/>
        </p:spPr>
        <p:txBody>
          <a:bodyPr lIns="126000" tIns="82800" rIns="126000" bIns="82800">
            <a:spAutoFit/>
          </a:bodyPr>
          <a:lstStyle/>
          <a:p>
            <a:pPr algn="l" rtl="0"/>
            <a:endParaRPr lang="en-US" sz="1400" b="1">
              <a:latin typeface="Courier New" pitchFamily="49" charset="0"/>
            </a:endParaRPr>
          </a:p>
          <a:p>
            <a:pPr algn="l" rtl="0"/>
            <a:r>
              <a:rPr lang="en-US" sz="1400" b="1">
                <a:latin typeface="Courier New" pitchFamily="49" charset="0"/>
              </a:rPr>
              <a:t>  if (n==0) return 1;</a:t>
            </a:r>
          </a:p>
          <a:p>
            <a:pPr algn="l" rtl="0"/>
            <a:r>
              <a:rPr lang="en-US" sz="1400" b="1">
                <a:latin typeface="Courier New" pitchFamily="49" charset="0"/>
              </a:rPr>
              <a:t>  return n * </a:t>
            </a:r>
            <a:r>
              <a:rPr lang="en-US" sz="1400">
                <a:latin typeface="Arial Black" pitchFamily="34" charset="0"/>
              </a:rPr>
              <a:t>factorial(n-1)</a:t>
            </a:r>
            <a:r>
              <a:rPr lang="en-US" sz="1400" b="1">
                <a:latin typeface="Courier New" pitchFamily="49" charset="0"/>
              </a:rPr>
              <a:t>;</a:t>
            </a:r>
          </a:p>
          <a:p>
            <a:pPr algn="l" rtl="0"/>
            <a:endParaRPr lang="en-US" sz="1400" b="1">
              <a:latin typeface="Courier New" pitchFamily="49" charset="0"/>
            </a:endParaRPr>
          </a:p>
        </p:txBody>
      </p:sp>
      <p:sp>
        <p:nvSpPr>
          <p:cNvPr id="821416" name="Text Box 168"/>
          <p:cNvSpPr txBox="1">
            <a:spLocks noChangeArrowheads="1"/>
          </p:cNvSpPr>
          <p:nvPr/>
        </p:nvSpPr>
        <p:spPr bwMode="auto">
          <a:xfrm>
            <a:off x="2344738" y="5013325"/>
            <a:ext cx="3529012" cy="1028992"/>
          </a:xfrm>
          <a:prstGeom prst="rect">
            <a:avLst/>
          </a:prstGeom>
          <a:noFill/>
          <a:ln w="9525">
            <a:noFill/>
            <a:miter lim="800000"/>
            <a:headEnd/>
            <a:tailEnd/>
          </a:ln>
          <a:effectLst/>
        </p:spPr>
        <p:txBody>
          <a:bodyPr lIns="126000" tIns="82800" rIns="126000" bIns="82800">
            <a:spAutoFit/>
          </a:bodyPr>
          <a:lstStyle/>
          <a:p>
            <a:pPr algn="l" rtl="0"/>
            <a:endParaRPr lang="en-US" sz="1400" b="1">
              <a:latin typeface="Courier New" pitchFamily="49" charset="0"/>
            </a:endParaRPr>
          </a:p>
          <a:p>
            <a:pPr algn="l" rtl="0"/>
            <a:r>
              <a:rPr lang="en-US" sz="1400" b="1">
                <a:latin typeface="Courier New" pitchFamily="49" charset="0"/>
              </a:rPr>
              <a:t>  if (n==0) </a:t>
            </a:r>
            <a:r>
              <a:rPr lang="en-US" sz="1400">
                <a:latin typeface="Arial Black" pitchFamily="34" charset="0"/>
              </a:rPr>
              <a:t>return 1</a:t>
            </a:r>
            <a:r>
              <a:rPr lang="en-US" sz="1400" b="1">
                <a:latin typeface="Courier New" pitchFamily="49" charset="0"/>
              </a:rPr>
              <a:t>;</a:t>
            </a:r>
          </a:p>
          <a:p>
            <a:pPr algn="l" rtl="0"/>
            <a:r>
              <a:rPr lang="en-US" sz="1400" b="1">
                <a:latin typeface="Courier New" pitchFamily="49" charset="0"/>
              </a:rPr>
              <a:t>  return n * factorial(n-1);</a:t>
            </a:r>
          </a:p>
          <a:p>
            <a:pPr algn="l" rtl="0"/>
            <a:endParaRPr lang="en-US" sz="1400" b="1">
              <a:latin typeface="Courier New" pitchFamily="49" charset="0"/>
            </a:endParaRPr>
          </a:p>
        </p:txBody>
      </p:sp>
      <p:sp>
        <p:nvSpPr>
          <p:cNvPr id="42" name="Footer Placeholder 5"/>
          <p:cNvSpPr>
            <a:spLocks noGrp="1"/>
          </p:cNvSpPr>
          <p:nvPr>
            <p:ph type="ftr" sz="quarter" idx="11"/>
          </p:nvPr>
        </p:nvSpPr>
        <p:spPr>
          <a:xfrm>
            <a:off x="3124200" y="6376243"/>
            <a:ext cx="2895600" cy="365125"/>
          </a:xfrm>
          <a:noFill/>
          <a:ln>
            <a:miter lim="800000"/>
            <a:headEnd/>
            <a:tailEnd/>
          </a:ln>
        </p:spPr>
        <p:txBody>
          <a:bodyPr/>
          <a:lstStyle/>
          <a:p>
            <a:pPr rtl="0"/>
            <a:r>
              <a:rPr lang="he-IL" smtClean="0"/>
              <a:t>מבוא למדעי המחשב מ' - תירגול 10</a:t>
            </a:r>
            <a:endParaRPr lang="en-US" dirty="0" smtClean="0"/>
          </a:p>
        </p:txBody>
      </p:sp>
    </p:spTree>
    <p:extLst>
      <p:ext uri="{BB962C8B-B14F-4D97-AF65-F5344CB8AC3E}">
        <p14:creationId xmlns:p14="http://schemas.microsoft.com/office/powerpoint/2010/main" val="33090060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821416">
                                            <p:txEl>
                                              <p:pRg st="2" end="2"/>
                                            </p:txEl>
                                          </p:spTgt>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821364"/>
                                        </p:tgtEl>
                                        <p:attrNameLst>
                                          <p:attrName>style.visibility</p:attrName>
                                        </p:attrNameLst>
                                      </p:cBhvr>
                                      <p:to>
                                        <p:strVal val="visible"/>
                                      </p:to>
                                    </p:set>
                                    <p:animEffect transition="in" filter="slide(fromTop)">
                                      <p:cBhvr>
                                        <p:cTn id="11" dur="500"/>
                                        <p:tgtEl>
                                          <p:spTgt spid="821364"/>
                                        </p:tgtEl>
                                      </p:cBhvr>
                                    </p:animEffect>
                                  </p:childTnLst>
                                </p:cTn>
                              </p:par>
                              <p:par>
                                <p:cTn id="12" presetID="12" presetClass="entr" presetSubtype="1" fill="hold" grpId="0" nodeType="withEffect">
                                  <p:stCondLst>
                                    <p:cond delay="0"/>
                                  </p:stCondLst>
                                  <p:childTnLst>
                                    <p:set>
                                      <p:cBhvr>
                                        <p:cTn id="13" dur="1" fill="hold">
                                          <p:stCondLst>
                                            <p:cond delay="0"/>
                                          </p:stCondLst>
                                        </p:cTn>
                                        <p:tgtEl>
                                          <p:spTgt spid="821268"/>
                                        </p:tgtEl>
                                        <p:attrNameLst>
                                          <p:attrName>style.visibility</p:attrName>
                                        </p:attrNameLst>
                                      </p:cBhvr>
                                      <p:to>
                                        <p:strVal val="visible"/>
                                      </p:to>
                                    </p:set>
                                    <p:animEffect transition="in" filter="slide(fromTop)">
                                      <p:cBhvr>
                                        <p:cTn id="14" dur="500"/>
                                        <p:tgtEl>
                                          <p:spTgt spid="821268"/>
                                        </p:tgtEl>
                                      </p:cBhvr>
                                    </p:animEffect>
                                  </p:childTnLst>
                                </p:cTn>
                              </p:par>
                              <p:par>
                                <p:cTn id="15" presetID="1" presetClass="entr" presetSubtype="0" fill="hold" nodeType="withEffect">
                                  <p:stCondLst>
                                    <p:cond delay="0"/>
                                  </p:stCondLst>
                                  <p:childTnLst>
                                    <p:set>
                                      <p:cBhvr>
                                        <p:cTn id="16" dur="1" fill="hold">
                                          <p:stCondLst>
                                            <p:cond delay="499"/>
                                          </p:stCondLst>
                                        </p:cTn>
                                        <p:tgtEl>
                                          <p:spTgt spid="8214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1413">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1413">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nodeType="clickEffect">
                                  <p:stCondLst>
                                    <p:cond delay="0"/>
                                  </p:stCondLst>
                                  <p:childTnLst>
                                    <p:set>
                                      <p:cBhvr>
                                        <p:cTn id="28" dur="1" fill="hold">
                                          <p:stCondLst>
                                            <p:cond delay="0"/>
                                          </p:stCondLst>
                                        </p:cTn>
                                        <p:tgtEl>
                                          <p:spTgt spid="821365"/>
                                        </p:tgtEl>
                                        <p:attrNameLst>
                                          <p:attrName>style.visibility</p:attrName>
                                        </p:attrNameLst>
                                      </p:cBhvr>
                                      <p:to>
                                        <p:strVal val="visible"/>
                                      </p:to>
                                    </p:set>
                                    <p:animEffect transition="in" filter="slide(fromTop)">
                                      <p:cBhvr>
                                        <p:cTn id="29" dur="500"/>
                                        <p:tgtEl>
                                          <p:spTgt spid="821365"/>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821280"/>
                                        </p:tgtEl>
                                        <p:attrNameLst>
                                          <p:attrName>style.visibility</p:attrName>
                                        </p:attrNameLst>
                                      </p:cBhvr>
                                      <p:to>
                                        <p:strVal val="visible"/>
                                      </p:to>
                                    </p:set>
                                    <p:animEffect transition="in" filter="slide(fromTop)">
                                      <p:cBhvr>
                                        <p:cTn id="32" dur="500"/>
                                        <p:tgtEl>
                                          <p:spTgt spid="821280"/>
                                        </p:tgtEl>
                                      </p:cBhvr>
                                    </p:animEffect>
                                  </p:childTnLst>
                                </p:cTn>
                              </p:par>
                              <p:par>
                                <p:cTn id="33" presetID="1" presetClass="entr" presetSubtype="0" fill="hold" nodeType="withEffect">
                                  <p:stCondLst>
                                    <p:cond delay="0"/>
                                  </p:stCondLst>
                                  <p:childTnLst>
                                    <p:set>
                                      <p:cBhvr>
                                        <p:cTn id="34" dur="1" fill="hold">
                                          <p:stCondLst>
                                            <p:cond delay="499"/>
                                          </p:stCondLst>
                                        </p:cTn>
                                        <p:tgtEl>
                                          <p:spTgt spid="8214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1414">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1414">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1" fill="hold" nodeType="clickEffect">
                                  <p:stCondLst>
                                    <p:cond delay="0"/>
                                  </p:stCondLst>
                                  <p:childTnLst>
                                    <p:set>
                                      <p:cBhvr>
                                        <p:cTn id="46" dur="1" fill="hold">
                                          <p:stCondLst>
                                            <p:cond delay="0"/>
                                          </p:stCondLst>
                                        </p:cTn>
                                        <p:tgtEl>
                                          <p:spTgt spid="821366"/>
                                        </p:tgtEl>
                                        <p:attrNameLst>
                                          <p:attrName>style.visibility</p:attrName>
                                        </p:attrNameLst>
                                      </p:cBhvr>
                                      <p:to>
                                        <p:strVal val="visible"/>
                                      </p:to>
                                    </p:set>
                                    <p:animEffect transition="in" filter="slide(fromTop)">
                                      <p:cBhvr>
                                        <p:cTn id="47" dur="500"/>
                                        <p:tgtEl>
                                          <p:spTgt spid="821366"/>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821281"/>
                                        </p:tgtEl>
                                        <p:attrNameLst>
                                          <p:attrName>style.visibility</p:attrName>
                                        </p:attrNameLst>
                                      </p:cBhvr>
                                      <p:to>
                                        <p:strVal val="visible"/>
                                      </p:to>
                                    </p:set>
                                    <p:animEffect transition="in" filter="slide(fromTop)">
                                      <p:cBhvr>
                                        <p:cTn id="50" dur="500"/>
                                        <p:tgtEl>
                                          <p:spTgt spid="821281"/>
                                        </p:tgtEl>
                                      </p:cBhvr>
                                    </p:animEffect>
                                  </p:childTnLst>
                                </p:cTn>
                              </p:par>
                              <p:par>
                                <p:cTn id="51" presetID="1" presetClass="entr" presetSubtype="0" fill="hold" nodeType="withEffect">
                                  <p:stCondLst>
                                    <p:cond delay="0"/>
                                  </p:stCondLst>
                                  <p:childTnLst>
                                    <p:set>
                                      <p:cBhvr>
                                        <p:cTn id="52" dur="1" fill="hold">
                                          <p:stCondLst>
                                            <p:cond delay="499"/>
                                          </p:stCondLst>
                                        </p:cTn>
                                        <p:tgtEl>
                                          <p:spTgt spid="82141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21416">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821367"/>
                                        </p:tgtEl>
                                        <p:attrNameLst>
                                          <p:attrName>style.visibility</p:attrName>
                                        </p:attrNameLst>
                                      </p:cBhvr>
                                      <p:to>
                                        <p:strVal val="visible"/>
                                      </p:to>
                                    </p:set>
                                    <p:animEffect transition="in" filter="dissolve">
                                      <p:cBhvr>
                                        <p:cTn id="61" dur="500"/>
                                        <p:tgtEl>
                                          <p:spTgt spid="82136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821359"/>
                                        </p:tgtEl>
                                        <p:attrNameLst>
                                          <p:attrName>style.visibility</p:attrName>
                                        </p:attrNameLst>
                                      </p:cBhvr>
                                      <p:to>
                                        <p:strVal val="visible"/>
                                      </p:to>
                                    </p:set>
                                    <p:animEffect transition="in" filter="dissolve">
                                      <p:cBhvr>
                                        <p:cTn id="64" dur="500"/>
                                        <p:tgtEl>
                                          <p:spTgt spid="821359"/>
                                        </p:tgtEl>
                                      </p:cBhvr>
                                    </p:animEffect>
                                  </p:childTnLst>
                                </p:cTn>
                              </p:par>
                            </p:childTnLst>
                          </p:cTn>
                        </p:par>
                        <p:par>
                          <p:cTn id="65" fill="hold" nodeType="afterGroup">
                            <p:stCondLst>
                              <p:cond delay="500"/>
                            </p:stCondLst>
                            <p:childTnLst>
                              <p:par>
                                <p:cTn id="66" presetID="1" presetClass="exit" presetSubtype="0" fill="hold" nodeType="afterEffect">
                                  <p:stCondLst>
                                    <p:cond delay="0"/>
                                  </p:stCondLst>
                                  <p:childTnLst>
                                    <p:set>
                                      <p:cBhvr>
                                        <p:cTn id="67" dur="1" fill="hold">
                                          <p:stCondLst>
                                            <p:cond delay="0"/>
                                          </p:stCondLst>
                                        </p:cTn>
                                        <p:tgtEl>
                                          <p:spTgt spid="821412"/>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821369"/>
                                        </p:tgtEl>
                                        <p:attrNameLst>
                                          <p:attrName>style.visibility</p:attrName>
                                        </p:attrNameLst>
                                      </p:cBhvr>
                                      <p:to>
                                        <p:strVal val="visible"/>
                                      </p:to>
                                    </p:set>
                                    <p:animEffect transition="in" filter="dissolve">
                                      <p:cBhvr>
                                        <p:cTn id="72" dur="500"/>
                                        <p:tgtEl>
                                          <p:spTgt spid="82136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21334"/>
                                        </p:tgtEl>
                                        <p:attrNameLst>
                                          <p:attrName>style.visibility</p:attrName>
                                        </p:attrNameLst>
                                      </p:cBhvr>
                                      <p:to>
                                        <p:strVal val="visible"/>
                                      </p:to>
                                    </p:set>
                                    <p:animEffect transition="in" filter="dissolve">
                                      <p:cBhvr>
                                        <p:cTn id="75" dur="500"/>
                                        <p:tgtEl>
                                          <p:spTgt spid="821334"/>
                                        </p:tgtEl>
                                      </p:cBhvr>
                                    </p:animEffect>
                                  </p:childTnLst>
                                </p:cTn>
                              </p:par>
                            </p:childTnLst>
                          </p:cTn>
                        </p:par>
                        <p:par>
                          <p:cTn id="76" fill="hold" nodeType="afterGroup">
                            <p:stCondLst>
                              <p:cond delay="500"/>
                            </p:stCondLst>
                            <p:childTnLst>
                              <p:par>
                                <p:cTn id="77" presetID="1" presetClass="exit" presetSubtype="0" fill="hold" nodeType="afterEffect">
                                  <p:stCondLst>
                                    <p:cond delay="0"/>
                                  </p:stCondLst>
                                  <p:childTnLst>
                                    <p:set>
                                      <p:cBhvr>
                                        <p:cTn id="78" dur="1" fill="hold">
                                          <p:stCondLst>
                                            <p:cond delay="0"/>
                                          </p:stCondLst>
                                        </p:cTn>
                                        <p:tgtEl>
                                          <p:spTgt spid="821411"/>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821368"/>
                                        </p:tgtEl>
                                        <p:attrNameLst>
                                          <p:attrName>style.visibility</p:attrName>
                                        </p:attrNameLst>
                                      </p:cBhvr>
                                      <p:to>
                                        <p:strVal val="visible"/>
                                      </p:to>
                                    </p:set>
                                    <p:animEffect transition="in" filter="dissolve">
                                      <p:cBhvr>
                                        <p:cTn id="83" dur="500"/>
                                        <p:tgtEl>
                                          <p:spTgt spid="82136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821351"/>
                                        </p:tgtEl>
                                        <p:attrNameLst>
                                          <p:attrName>style.visibility</p:attrName>
                                        </p:attrNameLst>
                                      </p:cBhvr>
                                      <p:to>
                                        <p:strVal val="visible"/>
                                      </p:to>
                                    </p:set>
                                    <p:animEffect transition="in" filter="dissolve">
                                      <p:cBhvr>
                                        <p:cTn id="86" dur="500"/>
                                        <p:tgtEl>
                                          <p:spTgt spid="821351"/>
                                        </p:tgtEl>
                                      </p:cBhvr>
                                    </p:animEffect>
                                  </p:childTnLst>
                                </p:cTn>
                              </p:par>
                            </p:childTnLst>
                          </p:cTn>
                        </p:par>
                        <p:par>
                          <p:cTn id="87" fill="hold" nodeType="afterGroup">
                            <p:stCondLst>
                              <p:cond delay="500"/>
                            </p:stCondLst>
                            <p:childTnLst>
                              <p:par>
                                <p:cTn id="88" presetID="1" presetClass="exit" presetSubtype="0" fill="hold" nodeType="afterEffect">
                                  <p:stCondLst>
                                    <p:cond delay="0"/>
                                  </p:stCondLst>
                                  <p:childTnLst>
                                    <p:set>
                                      <p:cBhvr>
                                        <p:cTn id="89" dur="1" fill="hold">
                                          <p:stCondLst>
                                            <p:cond delay="0"/>
                                          </p:stCondLst>
                                        </p:cTn>
                                        <p:tgtEl>
                                          <p:spTgt spid="821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68" grpId="0" animBg="1" autoUpdateAnimBg="0"/>
      <p:bldP spid="821280" grpId="0" animBg="1" autoUpdateAnimBg="0"/>
      <p:bldP spid="821281" grpId="0" animBg="1" autoUpdateAnimBg="0"/>
      <p:bldP spid="821334" grpId="0" autoUpdateAnimBg="0"/>
      <p:bldP spid="821351" grpId="0" autoUpdateAnimBg="0"/>
      <p:bldP spid="821359" grpId="0" autoUpdateAnimBg="0"/>
      <p:bldP spid="821364" grpId="0" animBg="1"/>
      <p:bldP spid="821413" grpId="0" build="p"/>
      <p:bldP spid="821414" grpId="0" build="p"/>
      <p:bldP spid="8214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smtClean="0">
                <a:solidFill>
                  <a:schemeClr val="tx2">
                    <a:lumMod val="60000"/>
                    <a:lumOff val="40000"/>
                  </a:schemeClr>
                </a:solidFill>
                <a:latin typeface="Tahoma" pitchFamily="34" charset="0"/>
              </a:rPr>
              <a:t>תרגיל 1: פתרון</a:t>
            </a:r>
            <a:endParaRPr lang="he-IL" dirty="0">
              <a:solidFill>
                <a:schemeClr val="tx2">
                  <a:lumMod val="60000"/>
                  <a:lumOff val="40000"/>
                </a:schemeClr>
              </a:solidFill>
              <a:cs typeface="+mn-cs"/>
            </a:endParaRPr>
          </a:p>
        </p:txBody>
      </p:sp>
      <p:sp>
        <p:nvSpPr>
          <p:cNvPr id="5" name="Text Box 3"/>
          <p:cNvSpPr txBox="1">
            <a:spLocks noChangeArrowheads="1"/>
          </p:cNvSpPr>
          <p:nvPr/>
        </p:nvSpPr>
        <p:spPr bwMode="auto">
          <a:xfrm>
            <a:off x="1222082" y="1772816"/>
            <a:ext cx="6840538" cy="1698625"/>
          </a:xfrm>
          <a:prstGeom prst="rect">
            <a:avLst/>
          </a:prstGeom>
          <a:solidFill>
            <a:srgbClr val="F0F0F0"/>
          </a:solidFill>
          <a:ln w="9525">
            <a:solidFill>
              <a:schemeClr val="folHlink"/>
            </a:solidFill>
            <a:miter lim="800000"/>
            <a:headEnd/>
            <a:tailEnd/>
          </a:ln>
          <a:effectLst/>
        </p:spPr>
        <p:txBody>
          <a:bodyPr lIns="126000" tIns="82800" rIns="126000" bIns="82800">
            <a:spAutoFit/>
          </a:bodyPr>
          <a:lstStyle/>
          <a:p>
            <a:pPr algn="l" rtl="0"/>
            <a:r>
              <a:rPr lang="en-US" sz="2000" b="1" dirty="0">
                <a:latin typeface="Courier New" pitchFamily="49" charset="0"/>
              </a:rPr>
              <a:t>unsigned </a:t>
            </a:r>
            <a:r>
              <a:rPr lang="en-US" sz="2000" b="1" dirty="0" smtClean="0">
                <a:latin typeface="Courier New" pitchFamily="49" charset="0"/>
              </a:rPr>
              <a:t>long factorial(unsigned </a:t>
            </a:r>
            <a:r>
              <a:rPr lang="en-US" sz="2000" b="1" dirty="0" err="1">
                <a:latin typeface="Courier New" pitchFamily="49" charset="0"/>
              </a:rPr>
              <a:t>int</a:t>
            </a:r>
            <a:r>
              <a:rPr lang="en-US" sz="2000" b="1" dirty="0">
                <a:latin typeface="Courier New" pitchFamily="49" charset="0"/>
              </a:rPr>
              <a:t> n)</a:t>
            </a:r>
          </a:p>
          <a:p>
            <a:pPr algn="l" rtl="0"/>
            <a:r>
              <a:rPr lang="en-US" sz="2000" b="1" dirty="0">
                <a:latin typeface="Courier New" pitchFamily="49" charset="0"/>
              </a:rPr>
              <a:t>{</a:t>
            </a:r>
          </a:p>
          <a:p>
            <a:pPr algn="l" rtl="0"/>
            <a:r>
              <a:rPr lang="en-US" sz="2000" b="1" dirty="0">
                <a:latin typeface="Courier New" pitchFamily="49" charset="0"/>
              </a:rPr>
              <a:t>  if (n == 0) return 1;</a:t>
            </a:r>
          </a:p>
          <a:p>
            <a:pPr algn="l" rtl="0"/>
            <a:r>
              <a:rPr lang="en-US" sz="2000" b="1" dirty="0">
                <a:latin typeface="Courier New" pitchFamily="49" charset="0"/>
              </a:rPr>
              <a:t>  return n * factorial(n-1);</a:t>
            </a:r>
          </a:p>
          <a:p>
            <a:pPr algn="l" rtl="0"/>
            <a:r>
              <a:rPr lang="en-US" sz="2000" b="1" dirty="0">
                <a:latin typeface="Courier New" pitchFamily="49" charset="0"/>
              </a:rPr>
              <a:t>}</a:t>
            </a:r>
          </a:p>
        </p:txBody>
      </p:sp>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10</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3564376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2469</TotalTime>
  <Words>4122</Words>
  <Application>Microsoft Office PowerPoint</Application>
  <PresentationFormat>On-screen Show (4:3)</PresentationFormat>
  <Paragraphs>807</Paragraphs>
  <Slides>63</Slides>
  <Notes>34</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5" baseType="lpstr">
      <vt:lpstr>Arial</vt:lpstr>
      <vt:lpstr>Arial Black</vt:lpstr>
      <vt:lpstr>Calibri</vt:lpstr>
      <vt:lpstr>Cambria Math</vt:lpstr>
      <vt:lpstr>Courier New</vt:lpstr>
      <vt:lpstr>David</vt:lpstr>
      <vt:lpstr>Symbol</vt:lpstr>
      <vt:lpstr>Tahoma</vt:lpstr>
      <vt:lpstr>Times New Roman</vt:lpstr>
      <vt:lpstr>Wingdings</vt:lpstr>
      <vt:lpstr>1_Office Theme</vt:lpstr>
      <vt:lpstr>Equation</vt:lpstr>
      <vt:lpstr>PowerPoint Presentation</vt:lpstr>
      <vt:lpstr>תוכנייה</vt:lpstr>
      <vt:lpstr>רקורסיה</vt:lpstr>
      <vt:lpstr>רקורסיה</vt:lpstr>
      <vt:lpstr>רקורסיה מסביבנו</vt:lpstr>
      <vt:lpstr>תרגיל 1: חישוב עצרת</vt:lpstr>
      <vt:lpstr>תרגיל 1: פתרון</vt:lpstr>
      <vt:lpstr>תמונת המחסנית ב-factorial()</vt:lpstr>
      <vt:lpstr>תרגיל 1: פתרון</vt:lpstr>
      <vt:lpstr>תרגיל 1: הוספת תנאי עצירה מיותרים</vt:lpstr>
      <vt:lpstr>תרגיל 1: הוספת תנאי עצירה מיותרים</vt:lpstr>
      <vt:lpstr>רקורסיה</vt:lpstr>
      <vt:lpstr>רקורסיה</vt:lpstr>
      <vt:lpstr>גישה כללית לפתרון רקורסיבי</vt:lpstr>
      <vt:lpstr>תרגיל 2</vt:lpstr>
      <vt:lpstr>תרגיל 2: פתרון</vt:lpstr>
      <vt:lpstr>מפת הקריאות בהדפסת משולש</vt:lpstr>
      <vt:lpstr>ניתוח תהליך הרקורסיה</vt:lpstr>
      <vt:lpstr>מפת הקריאות בהדפסת משולש הפוך</vt:lpstr>
      <vt:lpstr>ניתוח תהליך הרקורסיה</vt:lpstr>
      <vt:lpstr>ניתוח תהליך הרקורסיה</vt:lpstr>
      <vt:lpstr>תרגיל 3: סדרת פיבונאצ'י</vt:lpstr>
      <vt:lpstr>תרגיל 3: פתרון</vt:lpstr>
      <vt:lpstr>תמונת הקריאות ב-fibonacci()</vt:lpstr>
      <vt:lpstr>תרגיל 4- מיון רקורסיבי</vt:lpstr>
      <vt:lpstr>תרגיל 4- פתרון</vt:lpstr>
      <vt:lpstr>תרגיל 4- הדמיה</vt:lpstr>
      <vt:lpstr>תרגיל 5- חיפוש מינימום במערך</vt:lpstr>
      <vt:lpstr>תרגיל 5- פתרון</vt:lpstr>
      <vt:lpstr>סיבוכיות קוד רקורסיבי</vt:lpstr>
      <vt:lpstr>ניתוח סיבוכיות של קוד רקורסיבי</vt:lpstr>
      <vt:lpstr>PowerPoint Presentation</vt:lpstr>
      <vt:lpstr>סיבוכיות של factorial – השיטה האיטרטיבית</vt:lpstr>
      <vt:lpstr>סיבוכיות של factorial – השיטה האיטרטיבית</vt:lpstr>
      <vt:lpstr>סיבוכיות של factorial – השיטה האיטרטיבית</vt:lpstr>
      <vt:lpstr>סיבוכיות של factorial – השיטה האיטרטיבית</vt:lpstr>
      <vt:lpstr>היפוך מחרוזת</vt:lpstr>
      <vt:lpstr>היפוך מחרוזת – השיטה האיטרטיבית</vt:lpstr>
      <vt:lpstr>ניתוח סיבוכיות באמצעות ציור עץ הרקורסיה</vt:lpstr>
      <vt:lpstr>ניתוח הסיבוכיות של Binary Search</vt:lpstr>
      <vt:lpstr>ניתוח הסיבוכיות של Binary Search</vt:lpstr>
      <vt:lpstr>ניתוח הסיבוכיות של Binary Search</vt:lpstr>
      <vt:lpstr>ניתוח הסיבוכיות של Binary Search</vt:lpstr>
      <vt:lpstr>ניתוח הסיבוכיות של Binary Search</vt:lpstr>
      <vt:lpstr>ניתוח הסיבוכיות של Binary Search</vt:lpstr>
      <vt:lpstr>ניתוח הסיבוכיות של Binary Search</vt:lpstr>
      <vt:lpstr>ניתוח הסיבוכיות של Binary Search</vt:lpstr>
      <vt:lpstr>ניתוח אלגוריתם Merge Sort</vt:lpstr>
      <vt:lpstr>ניתוח אלגוריתם Merge Sort</vt:lpstr>
      <vt:lpstr>סיבוכיות הזמן של Merge Sort</vt:lpstr>
      <vt:lpstr>PowerPoint Presentation</vt:lpstr>
      <vt:lpstr>PowerPoint Presentation</vt:lpstr>
      <vt:lpstr>סיבוכיות המקום של Merge Sort</vt:lpstr>
      <vt:lpstr>סיבוכיות המקום של Merge Sort</vt:lpstr>
      <vt:lpstr>שאלות ממבחנים</vt:lpstr>
      <vt:lpstr>שאלות ממבחנים – חורף 2013 מועד א'</vt:lpstr>
      <vt:lpstr>שאלות ממבחנים – חורף 2013 מועד א'</vt:lpstr>
      <vt:lpstr>שאלות ממבחנים – חורף 2013 מועד א'</vt:lpstr>
      <vt:lpstr>PowerPoint Presentation</vt:lpstr>
      <vt:lpstr>שאלות ממבחנים – אביב 2011 מועד א'</vt:lpstr>
      <vt:lpstr>שאלות ממבחנים – אביב 2011 מועד א'</vt:lpstr>
      <vt:lpstr>שאלות ממבחנים – אביב 2011 מועד א'</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Labai Nadia</dc:creator>
  <cp:lastModifiedBy>Dmitry Rabinovich</cp:lastModifiedBy>
  <cp:revision>110</cp:revision>
  <dcterms:created xsi:type="dcterms:W3CDTF">2014-04-21T08:47:13Z</dcterms:created>
  <dcterms:modified xsi:type="dcterms:W3CDTF">2017-12-31T08:17:43Z</dcterms:modified>
</cp:coreProperties>
</file>