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75" r:id="rId2"/>
  </p:sldMasterIdLst>
  <p:notesMasterIdLst>
    <p:notesMasterId r:id="rId59"/>
  </p:notesMasterIdLst>
  <p:sldIdLst>
    <p:sldId id="259" r:id="rId3"/>
    <p:sldId id="261" r:id="rId4"/>
    <p:sldId id="385" r:id="rId5"/>
    <p:sldId id="461" r:id="rId6"/>
    <p:sldId id="464" r:id="rId7"/>
    <p:sldId id="466" r:id="rId8"/>
    <p:sldId id="467" r:id="rId9"/>
    <p:sldId id="468" r:id="rId10"/>
    <p:sldId id="469" r:id="rId11"/>
    <p:sldId id="470" r:id="rId12"/>
    <p:sldId id="473" r:id="rId13"/>
    <p:sldId id="474" r:id="rId14"/>
    <p:sldId id="475" r:id="rId15"/>
    <p:sldId id="476" r:id="rId16"/>
    <p:sldId id="471" r:id="rId17"/>
    <p:sldId id="477" r:id="rId18"/>
    <p:sldId id="508" r:id="rId19"/>
    <p:sldId id="509" r:id="rId20"/>
    <p:sldId id="510" r:id="rId21"/>
    <p:sldId id="482" r:id="rId22"/>
    <p:sldId id="483" r:id="rId23"/>
    <p:sldId id="484" r:id="rId24"/>
    <p:sldId id="485" r:id="rId25"/>
    <p:sldId id="486" r:id="rId26"/>
    <p:sldId id="487" r:id="rId27"/>
    <p:sldId id="488" r:id="rId28"/>
    <p:sldId id="490" r:id="rId29"/>
    <p:sldId id="491" r:id="rId30"/>
    <p:sldId id="489" r:id="rId31"/>
    <p:sldId id="525" r:id="rId32"/>
    <p:sldId id="504" r:id="rId33"/>
    <p:sldId id="505" r:id="rId34"/>
    <p:sldId id="506" r:id="rId35"/>
    <p:sldId id="507" r:id="rId36"/>
    <p:sldId id="492" r:id="rId37"/>
    <p:sldId id="493" r:id="rId38"/>
    <p:sldId id="494" r:id="rId39"/>
    <p:sldId id="495" r:id="rId40"/>
    <p:sldId id="496" r:id="rId41"/>
    <p:sldId id="497" r:id="rId42"/>
    <p:sldId id="498" r:id="rId43"/>
    <p:sldId id="499" r:id="rId44"/>
    <p:sldId id="500" r:id="rId45"/>
    <p:sldId id="511" r:id="rId46"/>
    <p:sldId id="512" r:id="rId47"/>
    <p:sldId id="513" r:id="rId48"/>
    <p:sldId id="514" r:id="rId49"/>
    <p:sldId id="515" r:id="rId50"/>
    <p:sldId id="517" r:id="rId51"/>
    <p:sldId id="516" r:id="rId52"/>
    <p:sldId id="518" r:id="rId53"/>
    <p:sldId id="519" r:id="rId54"/>
    <p:sldId id="520" r:id="rId55"/>
    <p:sldId id="521" r:id="rId56"/>
    <p:sldId id="522" r:id="rId57"/>
    <p:sldId id="523" r:id="rId5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EC2"/>
    <a:srgbClr val="FA5D4C"/>
    <a:srgbClr val="FAE670"/>
    <a:srgbClr val="00FF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79" autoAdjust="0"/>
    <p:restoredTop sz="88462" autoAdjust="0"/>
  </p:normalViewPr>
  <p:slideViewPr>
    <p:cSldViewPr>
      <p:cViewPr varScale="1">
        <p:scale>
          <a:sx n="51" d="100"/>
          <a:sy n="51" d="100"/>
        </p:scale>
        <p:origin x="1720" y="44"/>
      </p:cViewPr>
      <p:guideLst>
        <p:guide orient="horz" pos="2160"/>
        <p:guide pos="2880"/>
      </p:guideLst>
    </p:cSldViewPr>
  </p:slideViewPr>
  <p:outlineViewPr>
    <p:cViewPr>
      <p:scale>
        <a:sx n="33" d="100"/>
        <a:sy n="33" d="100"/>
      </p:scale>
      <p:origin x="0" y="-62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mam" userId="ff0e1dc612d6fe0c" providerId="LiveId" clId="{460D7AA7-516F-486D-AF77-96888845877C}"/>
    <pc:docChg chg="undo custSel delSld modSld">
      <pc:chgData name="matt mam" userId="ff0e1dc612d6fe0c" providerId="LiveId" clId="{460D7AA7-516F-486D-AF77-96888845877C}" dt="2021-09-09T09:24:09.344" v="17" actId="20577"/>
      <pc:docMkLst>
        <pc:docMk/>
      </pc:docMkLst>
      <pc:sldChg chg="modSp mod">
        <pc:chgData name="matt mam" userId="ff0e1dc612d6fe0c" providerId="LiveId" clId="{460D7AA7-516F-486D-AF77-96888845877C}" dt="2021-08-05T19:30:25.410" v="9" actId="20577"/>
        <pc:sldMkLst>
          <pc:docMk/>
          <pc:sldMk cId="0" sldId="259"/>
        </pc:sldMkLst>
        <pc:spChg chg="mod">
          <ac:chgData name="matt mam" userId="ff0e1dc612d6fe0c" providerId="LiveId" clId="{460D7AA7-516F-486D-AF77-96888845877C}" dt="2021-08-05T19:30:25.410" v="9" actId="20577"/>
          <ac:spMkLst>
            <pc:docMk/>
            <pc:sldMk cId="0" sldId="259"/>
            <ac:spMk id="4" creationId="{00000000-0000-0000-0000-000000000000}"/>
          </ac:spMkLst>
        </pc:spChg>
      </pc:sldChg>
      <pc:sldChg chg="modSp del mod">
        <pc:chgData name="matt mam" userId="ff0e1dc612d6fe0c" providerId="LiveId" clId="{460D7AA7-516F-486D-AF77-96888845877C}" dt="2021-09-09T09:24:05.521" v="16" actId="47"/>
        <pc:sldMkLst>
          <pc:docMk/>
          <pc:sldMk cId="0" sldId="260"/>
        </pc:sldMkLst>
        <pc:spChg chg="mod">
          <ac:chgData name="matt mam" userId="ff0e1dc612d6fe0c" providerId="LiveId" clId="{460D7AA7-516F-486D-AF77-96888845877C}" dt="2021-09-09T09:23:56.766" v="15" actId="6549"/>
          <ac:spMkLst>
            <pc:docMk/>
            <pc:sldMk cId="0" sldId="260"/>
            <ac:spMk id="3" creationId="{00000000-0000-0000-0000-000000000000}"/>
          </ac:spMkLst>
        </pc:spChg>
      </pc:sldChg>
      <pc:sldChg chg="modSp mod">
        <pc:chgData name="matt mam" userId="ff0e1dc612d6fe0c" providerId="LiveId" clId="{460D7AA7-516F-486D-AF77-96888845877C}" dt="2021-09-09T09:24:09.344" v="17" actId="20577"/>
        <pc:sldMkLst>
          <pc:docMk/>
          <pc:sldMk cId="0" sldId="261"/>
        </pc:sldMkLst>
        <pc:spChg chg="mod">
          <ac:chgData name="matt mam" userId="ff0e1dc612d6fe0c" providerId="LiveId" clId="{460D7AA7-516F-486D-AF77-96888845877C}" dt="2021-09-09T09:24:09.344" v="17" actId="20577"/>
          <ac:spMkLst>
            <pc:docMk/>
            <pc:sldMk cId="0" sldId="261"/>
            <ac:spMk id="2" creationId="{00000000-0000-0000-0000-000000000000}"/>
          </ac:spMkLst>
        </pc:spChg>
      </pc:sldChg>
    </pc:docChg>
  </pc:docChgLst>
  <pc:docChgLst>
    <pc:chgData name="matt mam" userId="ff0e1dc612d6fe0c" providerId="LiveId" clId="{F9EB403F-2428-4E68-8F3D-B64A1CFE0D02}"/>
    <pc:docChg chg="modSld">
      <pc:chgData name="matt mam" userId="ff0e1dc612d6fe0c" providerId="LiveId" clId="{F9EB403F-2428-4E68-8F3D-B64A1CFE0D02}" dt="2021-06-14T20:57:10.334" v="5" actId="20577"/>
      <pc:docMkLst>
        <pc:docMk/>
      </pc:docMkLst>
      <pc:sldChg chg="modSp modAnim">
        <pc:chgData name="matt mam" userId="ff0e1dc612d6fe0c" providerId="LiveId" clId="{F9EB403F-2428-4E68-8F3D-B64A1CFE0D02}" dt="2021-06-14T20:57:10.334" v="5" actId="20577"/>
        <pc:sldMkLst>
          <pc:docMk/>
          <pc:sldMk cId="3684726295" sldId="504"/>
        </pc:sldMkLst>
        <pc:spChg chg="mod">
          <ac:chgData name="matt mam" userId="ff0e1dc612d6fe0c" providerId="LiveId" clId="{F9EB403F-2428-4E68-8F3D-B64A1CFE0D02}" dt="2021-06-14T20:57:02.626" v="3" actId="20577"/>
          <ac:spMkLst>
            <pc:docMk/>
            <pc:sldMk cId="3684726295" sldId="50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D51D6B8-1538-494F-A0B7-19C04EF63F7F}" type="datetimeFigureOut">
              <a:rPr lang="en-US" smtClean="0"/>
              <a:pPr/>
              <a:t>9/9/2021</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83C15F4-17E4-4223-9841-47EEDE0F4200}" type="slidenum">
              <a:rPr lang="en-US" smtClean="0"/>
              <a:pPr/>
              <a:t>‹#›</a:t>
            </a:fld>
            <a:endParaRPr lang="en-US"/>
          </a:p>
        </p:txBody>
      </p:sp>
    </p:spTree>
    <p:extLst>
      <p:ext uri="{BB962C8B-B14F-4D97-AF65-F5344CB8AC3E}">
        <p14:creationId xmlns:p14="http://schemas.microsoft.com/office/powerpoint/2010/main" val="209381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3C15F4-17E4-4223-9841-47EEDE0F4200}" type="slidenum">
              <a:rPr lang="en-US" smtClean="0"/>
              <a:pPr/>
              <a:t>1</a:t>
            </a:fld>
            <a:endParaRPr lang="en-US"/>
          </a:p>
        </p:txBody>
      </p:sp>
    </p:spTree>
    <p:extLst>
      <p:ext uri="{BB962C8B-B14F-4D97-AF65-F5344CB8AC3E}">
        <p14:creationId xmlns:p14="http://schemas.microsoft.com/office/powerpoint/2010/main" val="2045021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28</a:t>
            </a:fld>
            <a:endParaRPr lang="he-IL">
              <a:solidFill>
                <a:prstClr val="black"/>
              </a:solidFill>
            </a:endParaRPr>
          </a:p>
        </p:txBody>
      </p:sp>
    </p:spTree>
    <p:extLst>
      <p:ext uri="{BB962C8B-B14F-4D97-AF65-F5344CB8AC3E}">
        <p14:creationId xmlns:p14="http://schemas.microsoft.com/office/powerpoint/2010/main" val="1223454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אפשר היה גם להשתמש ב</a:t>
            </a:r>
          </a:p>
          <a:p>
            <a:r>
              <a:rPr lang="en-US" dirty="0"/>
              <a:t>Bucket sort</a:t>
            </a:r>
            <a:endParaRPr lang="he-IL" dirty="0"/>
          </a:p>
          <a:p>
            <a:r>
              <a:rPr lang="he-IL" dirty="0"/>
              <a:t>אבל זה יוצא אותה סיבוכיות...</a:t>
            </a:r>
          </a:p>
        </p:txBody>
      </p:sp>
      <p:sp>
        <p:nvSpPr>
          <p:cNvPr id="4" name="Slide Number Placeholder 3"/>
          <p:cNvSpPr>
            <a:spLocks noGrp="1"/>
          </p:cNvSpPr>
          <p:nvPr>
            <p:ph type="sldNum" sz="quarter" idx="10"/>
          </p:nvPr>
        </p:nvSpPr>
        <p:spPr/>
        <p:txBody>
          <a:bodyPr/>
          <a:lstStyle/>
          <a:p>
            <a:fld id="{E83C15F4-17E4-4223-9841-47EEDE0F4200}" type="slidenum">
              <a:rPr lang="en-US" smtClean="0"/>
              <a:pPr/>
              <a:t>43</a:t>
            </a:fld>
            <a:endParaRPr lang="en-US"/>
          </a:p>
        </p:txBody>
      </p:sp>
    </p:spTree>
    <p:extLst>
      <p:ext uri="{BB962C8B-B14F-4D97-AF65-F5344CB8AC3E}">
        <p14:creationId xmlns:p14="http://schemas.microsoft.com/office/powerpoint/2010/main" val="3494224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מה שמאט אותנו זה החיפוש של המינימום כל</a:t>
            </a:r>
            <a:r>
              <a:rPr lang="he-IL" baseline="0" dirty="0"/>
              <a:t> פעם בכל המערך. איך אפשר לשפר את זה?</a:t>
            </a:r>
          </a:p>
          <a:p>
            <a:r>
              <a:rPr lang="he-IL" baseline="0" dirty="0" err="1"/>
              <a:t>בפיתרון</a:t>
            </a:r>
            <a:r>
              <a:rPr lang="he-IL" baseline="0" dirty="0"/>
              <a:t> המשופר מחפשים את המינימום אחרי שמיינו את המערך המהיר, ואז הסיבוכיות קטנה.</a:t>
            </a: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49</a:t>
            </a:fld>
            <a:endParaRPr lang="en-US"/>
          </a:p>
        </p:txBody>
      </p:sp>
    </p:spTree>
    <p:extLst>
      <p:ext uri="{BB962C8B-B14F-4D97-AF65-F5344CB8AC3E}">
        <p14:creationId xmlns:p14="http://schemas.microsoft.com/office/powerpoint/2010/main" val="4117264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עדיין</a:t>
            </a:r>
            <a:r>
              <a:rPr lang="he-IL" baseline="0" dirty="0"/>
              <a:t> יש לנו את חיפוש המינימום שמאט אותנו. אנחנו יודעים שאפשר למיין מהר יותר, </a:t>
            </a:r>
            <a:r>
              <a:rPr lang="he-IL" baseline="0" dirty="0" err="1"/>
              <a:t>בפיתרון</a:t>
            </a:r>
            <a:r>
              <a:rPr lang="he-IL" baseline="0" dirty="0"/>
              <a:t> המשופר הבא זה נפתר ע"י חלוקה למקרים</a:t>
            </a: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50</a:t>
            </a:fld>
            <a:endParaRPr lang="en-US"/>
          </a:p>
        </p:txBody>
      </p:sp>
    </p:spTree>
    <p:extLst>
      <p:ext uri="{BB962C8B-B14F-4D97-AF65-F5344CB8AC3E}">
        <p14:creationId xmlns:p14="http://schemas.microsoft.com/office/powerpoint/2010/main" val="2436753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אחרי</a:t>
            </a:r>
            <a:r>
              <a:rPr lang="he-IL" baseline="0" dirty="0"/>
              <a:t> שנראה מימושים גם בלולאה וגם ברקורסיה, יהיה אפשר לאתגר אותם במה עדיף ולהזכיר שוב את היתרונות והחסרונות של רקורסיה (סיבוכיות מקום גדולה מול קוד פשוט יותר, אבל במקרה הזה הקוד לא קצר יותר אז אין יותר מדי טעם להשתמש ברקורסיה)</a:t>
            </a: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7</a:t>
            </a:fld>
            <a:endParaRPr lang="en-US"/>
          </a:p>
        </p:txBody>
      </p:sp>
    </p:spTree>
    <p:extLst>
      <p:ext uri="{BB962C8B-B14F-4D97-AF65-F5344CB8AC3E}">
        <p14:creationId xmlns:p14="http://schemas.microsoft.com/office/powerpoint/2010/main" val="1709496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8</a:t>
            </a:fld>
            <a:endParaRPr lang="he-IL">
              <a:solidFill>
                <a:prstClr val="black"/>
              </a:solidFill>
            </a:endParaRPr>
          </a:p>
        </p:txBody>
      </p:sp>
    </p:spTree>
    <p:extLst>
      <p:ext uri="{BB962C8B-B14F-4D97-AF65-F5344CB8AC3E}">
        <p14:creationId xmlns:p14="http://schemas.microsoft.com/office/powerpoint/2010/main" val="1760634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9</a:t>
            </a:fld>
            <a:endParaRPr lang="he-IL">
              <a:solidFill>
                <a:prstClr val="black"/>
              </a:solidFill>
            </a:endParaRPr>
          </a:p>
        </p:txBody>
      </p:sp>
    </p:spTree>
    <p:extLst>
      <p:ext uri="{BB962C8B-B14F-4D97-AF65-F5344CB8AC3E}">
        <p14:creationId xmlns:p14="http://schemas.microsoft.com/office/powerpoint/2010/main" val="2086041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15</a:t>
            </a:fld>
            <a:endParaRPr lang="en-US"/>
          </a:p>
        </p:txBody>
      </p:sp>
    </p:spTree>
    <p:extLst>
      <p:ext uri="{BB962C8B-B14F-4D97-AF65-F5344CB8AC3E}">
        <p14:creationId xmlns:p14="http://schemas.microsoft.com/office/powerpoint/2010/main" val="1644326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16</a:t>
            </a:fld>
            <a:endParaRPr lang="he-IL">
              <a:solidFill>
                <a:prstClr val="black"/>
              </a:solidFill>
            </a:endParaRPr>
          </a:p>
        </p:txBody>
      </p:sp>
    </p:spTree>
    <p:extLst>
      <p:ext uri="{BB962C8B-B14F-4D97-AF65-F5344CB8AC3E}">
        <p14:creationId xmlns:p14="http://schemas.microsoft.com/office/powerpoint/2010/main" val="2585160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e-IL" dirty="0"/>
              <a:t>המקרה הגרוע ביותר: בתחילת ריצת האלגוריתם המקסימום יהיה האיבר הראשון, ושאר המערך יהיה ממוין – כך בכל </a:t>
            </a:r>
            <a:r>
              <a:rPr lang="he-IL" dirty="0" err="1"/>
              <a:t>איטרציה</a:t>
            </a:r>
            <a:r>
              <a:rPr lang="he-IL" dirty="0"/>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a:t>
            </a:r>
            <a:r>
              <a:rPr lang="he-IL"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he-IL" dirty="0"/>
              <a:t>נחליף בין האיבר הראשון לבין האיבר במקום</a:t>
            </a:r>
          </a:p>
          <a:p>
            <a:pPr marL="0" marR="0" indent="0" algn="l" defTabSz="914400" rtl="0" eaLnBrk="1" fontAlgn="auto" latinLnBrk="0" hangingPunct="1">
              <a:lnSpc>
                <a:spcPct val="100000"/>
              </a:lnSpc>
              <a:spcBef>
                <a:spcPts val="0"/>
              </a:spcBef>
              <a:spcAft>
                <a:spcPts val="0"/>
              </a:spcAft>
              <a:buClrTx/>
              <a:buSzTx/>
              <a:buFontTx/>
              <a:buNone/>
              <a:tabLst/>
              <a:defRPr/>
            </a:pPr>
            <a:r>
              <a:rPr lang="he-IL" dirty="0"/>
              <a:t> </a:t>
            </a:r>
            <a:r>
              <a:rPr lang="en-US" dirty="0"/>
              <a:t>n-</a:t>
            </a:r>
            <a:r>
              <a:rPr lang="en-US" dirty="0" err="1"/>
              <a:t>i</a:t>
            </a:r>
            <a:r>
              <a:rPr lang="he-IL" dirty="0"/>
              <a:t>.</a:t>
            </a:r>
          </a:p>
          <a:p>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18</a:t>
            </a:fld>
            <a:endParaRPr lang="en-US"/>
          </a:p>
        </p:txBody>
      </p:sp>
    </p:spTree>
    <p:extLst>
      <p:ext uri="{BB962C8B-B14F-4D97-AF65-F5344CB8AC3E}">
        <p14:creationId xmlns:p14="http://schemas.microsoft.com/office/powerpoint/2010/main" val="2839278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22</a:t>
            </a:fld>
            <a:endParaRPr lang="he-IL">
              <a:solidFill>
                <a:prstClr val="black"/>
              </a:solidFill>
            </a:endParaRPr>
          </a:p>
        </p:txBody>
      </p:sp>
    </p:spTree>
    <p:extLst>
      <p:ext uri="{BB962C8B-B14F-4D97-AF65-F5344CB8AC3E}">
        <p14:creationId xmlns:p14="http://schemas.microsoft.com/office/powerpoint/2010/main" val="2709602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23</a:t>
            </a:fld>
            <a:endParaRPr lang="he-IL">
              <a:solidFill>
                <a:prstClr val="black"/>
              </a:solidFill>
            </a:endParaRPr>
          </a:p>
        </p:txBody>
      </p:sp>
    </p:spTree>
    <p:extLst>
      <p:ext uri="{BB962C8B-B14F-4D97-AF65-F5344CB8AC3E}">
        <p14:creationId xmlns:p14="http://schemas.microsoft.com/office/powerpoint/2010/main" val="47117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357430"/>
            <a:ext cx="6400800" cy="785818"/>
          </a:xfrm>
        </p:spPr>
        <p:txBody>
          <a:bodyPr>
            <a:normAutofit/>
          </a:bodyPr>
          <a:lstStyle>
            <a:lvl1pPr marL="0" indent="0" algn="ctr" rtl="0" fontAlgn="base">
              <a:spcBef>
                <a:spcPct val="20000"/>
              </a:spcBef>
              <a:spcAft>
                <a:spcPct val="0"/>
              </a:spcAft>
              <a:buFont typeface="Arial" charset="0"/>
              <a:buNone/>
              <a:defRPr lang="en-US" sz="2800" kern="1200" dirty="0" smtClean="0">
                <a:solidFill>
                  <a:srgbClr val="438BC4"/>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lgn="l" rtl="1">
              <a:defRPr/>
            </a:lvl1pPr>
          </a:lstStyle>
          <a:p>
            <a:endParaRPr lang="en-US" dirty="0"/>
          </a:p>
        </p:txBody>
      </p:sp>
      <p:sp>
        <p:nvSpPr>
          <p:cNvPr id="5" name="Footer Placeholder 4"/>
          <p:cNvSpPr>
            <a:spLocks noGrp="1"/>
          </p:cNvSpPr>
          <p:nvPr>
            <p:ph type="ftr" sz="quarter" idx="11"/>
          </p:nvPr>
        </p:nvSpPr>
        <p:spPr/>
        <p:txBody>
          <a:bodyPr/>
          <a:lstStyle/>
          <a:p>
            <a:r>
              <a:rPr lang="he-IL"/>
              <a:t>מבוא למדעי המחשב מ' - תירגול 12</a:t>
            </a:r>
            <a:endParaRPr lang="en-US" dirty="0"/>
          </a:p>
        </p:txBody>
      </p:sp>
      <p:sp>
        <p:nvSpPr>
          <p:cNvPr id="6" name="Slide Number Placeholder 5"/>
          <p:cNvSpPr>
            <a:spLocks noGrp="1"/>
          </p:cNvSpPr>
          <p:nvPr>
            <p:ph type="sldNum" sz="quarter" idx="12"/>
          </p:nvPr>
        </p:nvSpPr>
        <p:spPr/>
        <p:txBody>
          <a:bodyPr/>
          <a:lstStyle/>
          <a:p>
            <a:pPr rtl="1"/>
            <a:fld id="{F600508C-DFED-4842-9117-7E92FA1D62A1}" type="slidenum">
              <a:rPr lang="en-US" smtClean="0"/>
              <a:pPr rtl="1"/>
              <a:t>‹#›</a:t>
            </a:fld>
            <a:endParaRPr lang="en-US" dirty="0"/>
          </a:p>
        </p:txBody>
      </p:sp>
      <p:sp>
        <p:nvSpPr>
          <p:cNvPr id="7" name="TextBox 6"/>
          <p:cNvSpPr txBox="1"/>
          <p:nvPr userDrawn="1"/>
        </p:nvSpPr>
        <p:spPr>
          <a:xfrm>
            <a:off x="714348" y="1357298"/>
            <a:ext cx="7715304" cy="1015663"/>
          </a:xfrm>
          <a:prstGeom prst="rect">
            <a:avLst/>
          </a:prstGeom>
        </p:spPr>
        <p:txBody>
          <a:bodyPr vert="horz" lIns="91440" tIns="45720" rIns="91440" bIns="45720" rtlCol="0" anchor="ctr">
            <a:noAutofit/>
          </a:bodyPr>
          <a:lstStyle/>
          <a:p>
            <a:pPr algn="ctr" defTabSz="914400" rtl="1" eaLnBrk="1" fontAlgn="base" latinLnBrk="0" hangingPunct="1">
              <a:spcBef>
                <a:spcPct val="0"/>
              </a:spcBef>
              <a:spcAft>
                <a:spcPct val="0"/>
              </a:spcAft>
              <a:buNone/>
            </a:pPr>
            <a:r>
              <a:rPr lang="he-IL" sz="6000" kern="1200" dirty="0">
                <a:solidFill>
                  <a:srgbClr val="438BC4"/>
                </a:solidFill>
                <a:latin typeface="Arial" charset="0"/>
                <a:ea typeface="+mj-ea"/>
                <a:cs typeface="Arial" charset="0"/>
              </a:rPr>
              <a:t>מבוא למדעי המחשב</a:t>
            </a:r>
            <a:endParaRPr lang="en-US" sz="6000" kern="1200" dirty="0">
              <a:solidFill>
                <a:srgbClr val="438BC4"/>
              </a:solidFill>
              <a:latin typeface="Arial" charset="0"/>
              <a:ea typeface="+mj-ea"/>
              <a:cs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he-IL"/>
              <a:t>מבוא למדעי המחשב מ' - תירגול 12</a:t>
            </a:r>
            <a:endParaRPr lang="en-US"/>
          </a:p>
        </p:txBody>
      </p:sp>
      <p:sp>
        <p:nvSpPr>
          <p:cNvPr id="7" name="Slide Number Placeholder 6"/>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a:t>מבוא למדעי המחשב מ' - תירגול 12</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a:t>מבוא למדעי המחשב מ' - תירגול 12</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he-IL"/>
              <a:t>מבוא למדעי המחשב מ' - תירגול 12</a:t>
            </a:r>
            <a:endParaRPr lang="fr-CA"/>
          </a:p>
        </p:txBody>
      </p:sp>
      <p:sp>
        <p:nvSpPr>
          <p:cNvPr id="6" name="Espace réservé du numéro de diapositive 5"/>
          <p:cNvSpPr>
            <a:spLocks noGrp="1"/>
          </p:cNvSpPr>
          <p:nvPr>
            <p:ph type="sldNum" sz="quarter" idx="12"/>
          </p:nvPr>
        </p:nvSpPr>
        <p:spPr/>
        <p:txBody>
          <a:bodyPr/>
          <a:lstStyle>
            <a:lvl1pPr>
              <a:defRPr/>
            </a:lvl1pPr>
          </a:lstStyle>
          <a:p>
            <a:fld id="{9E872764-1210-446D-9526-23D642C25017}" type="slidenum">
              <a:rPr lang="he-IL"/>
              <a:pPr/>
              <a:t>‹#›</a:t>
            </a:fld>
            <a:endParaRPr lang="fr-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he-IL"/>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he-IL"/>
              <a:t>מבוא למדעי המחשב מ' - תירגול 12</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6A1521-EC30-40BF-BC94-F104900A75FA}" type="slidenum">
              <a:rPr lang="he-IL"/>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357430"/>
            <a:ext cx="6400800" cy="785818"/>
          </a:xfrm>
        </p:spPr>
        <p:txBody>
          <a:bodyPr>
            <a:normAutofit/>
          </a:bodyPr>
          <a:lstStyle>
            <a:lvl1pPr marL="0" indent="0" algn="ctr" rtl="0" fontAlgn="base">
              <a:spcBef>
                <a:spcPct val="20000"/>
              </a:spcBef>
              <a:spcAft>
                <a:spcPct val="0"/>
              </a:spcAft>
              <a:buFont typeface="Arial" charset="0"/>
              <a:buNone/>
              <a:defRPr lang="en-US" sz="2100" kern="1200" dirty="0" smtClean="0">
                <a:solidFill>
                  <a:srgbClr val="438BC4"/>
                </a:solidFill>
                <a:latin typeface="+mn-lt"/>
                <a:ea typeface="+mn-ea"/>
                <a:cs typeface="+mn-c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lgn="l" rtl="1">
              <a:defRPr/>
            </a:lvl1p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714348" y="1357300"/>
            <a:ext cx="7715304" cy="1015663"/>
          </a:xfrm>
          <a:prstGeom prst="rect">
            <a:avLst/>
          </a:prstGeom>
        </p:spPr>
        <p:txBody>
          <a:bodyPr vert="horz" lIns="68580" tIns="34290" rIns="68580" bIns="34290" rtlCol="0" anchor="ctr">
            <a:noAutofit/>
          </a:bodyPr>
          <a:lstStyle/>
          <a:p>
            <a:pPr algn="ctr" rtl="1" fontAlgn="base">
              <a:spcBef>
                <a:spcPct val="0"/>
              </a:spcBef>
              <a:spcAft>
                <a:spcPct val="0"/>
              </a:spcAft>
            </a:pPr>
            <a:r>
              <a:rPr lang="he-IL" sz="4500" dirty="0">
                <a:solidFill>
                  <a:srgbClr val="438BC4"/>
                </a:solidFill>
                <a:latin typeface="Arial" charset="0"/>
                <a:ea typeface="+mj-ea"/>
              </a:rPr>
              <a:t>מבוא למדעי המחשב</a:t>
            </a:r>
            <a:endParaRPr lang="en-US" sz="4500" dirty="0">
              <a:solidFill>
                <a:srgbClr val="438BC4"/>
              </a:solidFill>
              <a:latin typeface="Arial" charset="0"/>
              <a:ea typeface="+mj-ea"/>
              <a:cs typeface="Arial" charset="0"/>
            </a:endParaRPr>
          </a:p>
        </p:txBody>
      </p:sp>
    </p:spTree>
    <p:extLst>
      <p:ext uri="{BB962C8B-B14F-4D97-AF65-F5344CB8AC3E}">
        <p14:creationId xmlns:p14="http://schemas.microsoft.com/office/powerpoint/2010/main" val="1600249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3300" kern="1200" dirty="0" smtClean="0">
                <a:solidFill>
                  <a:srgbClr val="438BC4"/>
                </a:solidFill>
                <a:latin typeface="Arial" charset="0"/>
                <a:ea typeface="+mj-ea"/>
                <a:cs typeface="Arial"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cxnSp>
        <p:nvCxnSpPr>
          <p:cNvPr id="7" name="Straight Connector 6"/>
          <p:cNvCxnSpPr/>
          <p:nvPr userDrawn="1"/>
        </p:nvCxnSpPr>
        <p:spPr>
          <a:xfrm rot="10800000">
            <a:off x="2643189"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137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lvl1pPr algn="r" defTabSz="685800" rtl="1" eaLnBrk="1" fontAlgn="base" latinLnBrk="0" hangingPunct="1">
              <a:spcBef>
                <a:spcPct val="0"/>
              </a:spcBef>
              <a:spcAft>
                <a:spcPct val="0"/>
              </a:spcAft>
              <a:buNone/>
              <a:defRPr lang="en-US" sz="3300" kern="1200" smtClean="0">
                <a:solidFill>
                  <a:srgbClr val="438BC4"/>
                </a:solidFill>
                <a:latin typeface="Arial" charset="0"/>
                <a:ea typeface="+mj-ea"/>
                <a:cs typeface="Arial" charset="0"/>
              </a:defRPr>
            </a:lvl1p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
        <p:nvSpPr>
          <p:cNvPr id="6" name="Content Placeholder 2"/>
          <p:cNvSpPr>
            <a:spLocks noGrp="1"/>
          </p:cNvSpPr>
          <p:nvPr>
            <p:ph idx="1"/>
          </p:nvPr>
        </p:nvSpPr>
        <p:spPr>
          <a:xfrm>
            <a:off x="457200" y="1600202"/>
            <a:ext cx="82296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rot="10800000">
            <a:off x="2643189"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198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785928"/>
            <a:ext cx="7772400" cy="1362075"/>
          </a:xfrm>
          <a:noFill/>
          <a:ln w="9525">
            <a:noFill/>
            <a:miter lim="800000"/>
            <a:headEnd/>
            <a:tailEnd/>
          </a:ln>
        </p:spPr>
        <p:txBody>
          <a:bodyPr vert="horz" wrap="square" lIns="91440" tIns="45720" rIns="91440" bIns="45720" numCol="1" anchor="ctr" anchorCtr="0" compatLnSpc="1">
            <a:prstTxWarp prst="textNoShape">
              <a:avLst/>
            </a:prstTxWarp>
          </a:bodyPr>
          <a:lstStyle>
            <a:lvl1pPr algn="ctr" rtl="1" fontAlgn="base">
              <a:spcBef>
                <a:spcPct val="0"/>
              </a:spcBef>
              <a:spcAft>
                <a:spcPct val="0"/>
              </a:spcAft>
              <a:defRPr lang="en-US" sz="4500" kern="1200" dirty="0" smtClean="0">
                <a:solidFill>
                  <a:srgbClr val="438BC4"/>
                </a:solidFill>
                <a:latin typeface="Arial" charset="0"/>
                <a:ea typeface="+mj-ea"/>
                <a:cs typeface="Arial" charset="0"/>
              </a:defRPr>
            </a:lvl1pPr>
          </a:lstStyle>
          <a:p>
            <a:r>
              <a:rPr lang="en-US" dirty="0"/>
              <a:t>Master 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4446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460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4400" kern="1200" dirty="0" smtClean="0">
                <a:solidFill>
                  <a:srgbClr val="438BC4"/>
                </a:solidFill>
                <a:latin typeface="Arial" charset="0"/>
                <a:ea typeface="+mj-ea"/>
                <a:cs typeface="Arial"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a:t>מבוא למדעי המחשב מ' - תירגול 12</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cxnSp>
        <p:nvCxnSpPr>
          <p:cNvPr id="7" name="Straight Connector 6"/>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3300" kern="1200" dirty="0" smtClean="0">
                <a:solidFill>
                  <a:srgbClr val="438BC4"/>
                </a:solidFill>
                <a:latin typeface="Arial" charset="0"/>
                <a:ea typeface="+mj-ea"/>
                <a:cs typeface="Arial" charset="0"/>
              </a:defRPr>
            </a:lvl1p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cxnSp>
        <p:nvCxnSpPr>
          <p:cNvPr id="8" name="Straight Connector 7"/>
          <p:cNvCxnSpPr/>
          <p:nvPr userDrawn="1"/>
        </p:nvCxnSpPr>
        <p:spPr>
          <a:xfrm rot="10800000">
            <a:off x="2643189"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0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3300" kern="1200" dirty="0" smtClean="0">
                <a:solidFill>
                  <a:srgbClr val="438BC4"/>
                </a:solidFill>
                <a:latin typeface="Arial" charset="0"/>
                <a:ea typeface="+mj-ea"/>
                <a:cs typeface="Arial"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cxnSp>
        <p:nvCxnSpPr>
          <p:cNvPr id="10" name="Straight Connector 9"/>
          <p:cNvCxnSpPr/>
          <p:nvPr userDrawn="1"/>
        </p:nvCxnSpPr>
        <p:spPr>
          <a:xfrm rot="10800000">
            <a:off x="2643189"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429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6409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3885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40745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75165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48056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endParaRPr lang="fr-CA">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r>
              <a:rPr lang="he-IL">
                <a:solidFill>
                  <a:prstClr val="black">
                    <a:tint val="75000"/>
                  </a:prstClr>
                </a:solidFill>
              </a:rPr>
              <a:t>מבוא למדעי המחשב מ' - תירגול 12</a:t>
            </a:r>
            <a:endParaRPr lang="fr-CA">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fld id="{9E872764-1210-446D-9526-23D642C25017}" type="slidenum">
              <a:rPr lang="he-IL">
                <a:solidFill>
                  <a:prstClr val="black">
                    <a:tint val="75000"/>
                  </a:prstClr>
                </a:solidFill>
              </a:rPr>
              <a:pPr/>
              <a:t>‹#›</a:t>
            </a:fld>
            <a:endParaRPr lang="fr-CA">
              <a:solidFill>
                <a:prstClr val="black">
                  <a:tint val="75000"/>
                </a:prstClr>
              </a:solidFill>
            </a:endParaRPr>
          </a:p>
        </p:txBody>
      </p:sp>
    </p:spTree>
    <p:extLst>
      <p:ext uri="{BB962C8B-B14F-4D97-AF65-F5344CB8AC3E}">
        <p14:creationId xmlns:p14="http://schemas.microsoft.com/office/powerpoint/2010/main" val="18227408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he-IL"/>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7ECEBCB-9354-422A-B090-F0B7B2B34EC4}" type="slidenum">
              <a:rPr lang="he-IL">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7838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lvl1pPr algn="r" defTabSz="914400" rtl="1" eaLnBrk="1" fontAlgn="base" latinLnBrk="0" hangingPunct="1">
              <a:spcBef>
                <a:spcPct val="0"/>
              </a:spcBef>
              <a:spcAft>
                <a:spcPct val="0"/>
              </a:spcAft>
              <a:buNone/>
              <a:defRPr lang="en-US" sz="4400" kern="1200" smtClean="0">
                <a:solidFill>
                  <a:srgbClr val="438BC4"/>
                </a:solidFill>
                <a:latin typeface="Arial" charset="0"/>
                <a:ea typeface="+mj-ea"/>
                <a:cs typeface="Arial" charset="0"/>
              </a:defRPr>
            </a:lvl1pPr>
          </a:lstStyle>
          <a:p>
            <a:r>
              <a:rPr lang="en-US"/>
              <a:t>Click to edit Master title style</a:t>
            </a:r>
          </a:p>
        </p:txBody>
      </p:sp>
      <p:sp>
        <p:nvSpPr>
          <p:cNvPr id="3" name="Date Placeholder 2"/>
          <p:cNvSpPr>
            <a:spLocks noGrp="1"/>
          </p:cNvSpPr>
          <p:nvPr>
            <p:ph type="dt" sz="half" idx="10"/>
          </p:nvPr>
        </p:nvSpPr>
        <p:spPr/>
        <p:txBody>
          <a:bodyPr/>
          <a:lstStyle/>
          <a:p>
            <a:pPr rtl="1"/>
            <a:endParaRPr lang="en-US"/>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a:t>
            </a:fld>
            <a:endParaRPr lang="en-US"/>
          </a:p>
        </p:txBody>
      </p:sp>
      <p:sp>
        <p:nvSpPr>
          <p:cNvPr id="6" name="Content Placeholder 2"/>
          <p:cNvSpPr>
            <a:spLocks noGrp="1"/>
          </p:cNvSpPr>
          <p:nvPr>
            <p:ph idx="1"/>
          </p:nvPr>
        </p:nvSpPr>
        <p:spPr>
          <a:xfrm>
            <a:off x="457200" y="1600200"/>
            <a:ext cx="82296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785926"/>
            <a:ext cx="7772400" cy="1362075"/>
          </a:xfrm>
          <a:noFill/>
          <a:ln w="9525">
            <a:noFill/>
            <a:miter lim="800000"/>
            <a:headEnd/>
            <a:tailEnd/>
          </a:ln>
        </p:spPr>
        <p:txBody>
          <a:bodyPr vert="horz" wrap="square" lIns="91440" tIns="45720" rIns="91440" bIns="45720" numCol="1" anchor="ctr" anchorCtr="0" compatLnSpc="1">
            <a:prstTxWarp prst="textNoShape">
              <a:avLst/>
            </a:prstTxWarp>
          </a:bodyPr>
          <a:lstStyle>
            <a:lvl1pPr algn="ctr" rtl="1" fontAlgn="base">
              <a:spcBef>
                <a:spcPct val="0"/>
              </a:spcBef>
              <a:spcAft>
                <a:spcPct val="0"/>
              </a:spcAft>
              <a:defRPr lang="en-US" sz="6000" kern="1200" dirty="0" smtClean="0">
                <a:solidFill>
                  <a:srgbClr val="438BC4"/>
                </a:solidFill>
                <a:latin typeface="Arial" charset="0"/>
                <a:ea typeface="+mj-ea"/>
                <a:cs typeface="Arial" charset="0"/>
              </a:defRPr>
            </a:lvl1pPr>
          </a:lstStyle>
          <a:p>
            <a:r>
              <a:rPr lang="en-US" dirty="0"/>
              <a:t>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a:t>מבוא למדעי המחשב מ' - תירגול 12</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he-IL"/>
              <a:t>מבוא למדעי המחשב מ' - תירגול 12</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4400" kern="1200" dirty="0" smtClean="0">
                <a:solidFill>
                  <a:srgbClr val="438BC4"/>
                </a:solidFill>
                <a:latin typeface="Arial" charset="0"/>
                <a:ea typeface="+mj-ea"/>
                <a:cs typeface="Arial" charset="0"/>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he-IL"/>
              <a:t>מבוא למדעי המחשב מ' - תירגול 12</a:t>
            </a:r>
            <a:endParaRPr lang="en-US"/>
          </a:p>
        </p:txBody>
      </p:sp>
      <p:sp>
        <p:nvSpPr>
          <p:cNvPr id="7" name="Slide Number Placeholder 6"/>
          <p:cNvSpPr>
            <a:spLocks noGrp="1"/>
          </p:cNvSpPr>
          <p:nvPr>
            <p:ph type="sldNum" sz="quarter" idx="12"/>
          </p:nvPr>
        </p:nvSpPr>
        <p:spPr/>
        <p:txBody>
          <a:bodyPr/>
          <a:lstStyle/>
          <a:p>
            <a:fld id="{F600508C-DFED-4842-9117-7E92FA1D62A1}" type="slidenum">
              <a:rPr lang="en-US" smtClean="0"/>
              <a:pPr/>
              <a:t>‹#›</a:t>
            </a:fld>
            <a:endParaRPr lang="en-US"/>
          </a:p>
        </p:txBody>
      </p:sp>
      <p:cxnSp>
        <p:nvCxnSpPr>
          <p:cNvPr id="8" name="Straight Connector 7"/>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4400" kern="1200" dirty="0" smtClean="0">
                <a:solidFill>
                  <a:srgbClr val="438BC4"/>
                </a:solidFill>
                <a:latin typeface="Arial" charset="0"/>
                <a:ea typeface="+mj-ea"/>
                <a:cs typeface="Arial"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he-IL"/>
              <a:t>מבוא למדעי המחשב מ' - תירגול 12</a:t>
            </a:r>
            <a:endParaRPr lang="en-US"/>
          </a:p>
        </p:txBody>
      </p:sp>
      <p:sp>
        <p:nvSpPr>
          <p:cNvPr id="9" name="Slide Number Placeholder 8"/>
          <p:cNvSpPr>
            <a:spLocks noGrp="1"/>
          </p:cNvSpPr>
          <p:nvPr>
            <p:ph type="sldNum" sz="quarter" idx="12"/>
          </p:nvPr>
        </p:nvSpPr>
        <p:spPr/>
        <p:txBody>
          <a:bodyPr/>
          <a:lstStyle/>
          <a:p>
            <a:fld id="{F600508C-DFED-4842-9117-7E92FA1D62A1}" type="slidenum">
              <a:rPr lang="en-US" smtClean="0"/>
              <a:pPr/>
              <a:t>‹#›</a:t>
            </a:fld>
            <a:endParaRPr lang="en-US"/>
          </a:p>
        </p:txBody>
      </p:sp>
      <p:cxnSp>
        <p:nvCxnSpPr>
          <p:cNvPr id="10" name="Straight Connector 9"/>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he-IL"/>
              <a:t>מבוא למדעי המחשב מ' - תירגול 12</a:t>
            </a:r>
            <a:endParaRPr lang="en-US"/>
          </a:p>
        </p:txBody>
      </p:sp>
      <p:sp>
        <p:nvSpPr>
          <p:cNvPr id="4" name="Slide Number Placeholder 3"/>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he-IL"/>
              <a:t>מבוא למדעי המחשב מ' - תירגול 12</a:t>
            </a:r>
            <a:endParaRPr lang="en-US"/>
          </a:p>
        </p:txBody>
      </p:sp>
      <p:sp>
        <p:nvSpPr>
          <p:cNvPr id="7" name="Slide Number Placeholder 6"/>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1"/>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1">
              <a:defRPr sz="1200">
                <a:solidFill>
                  <a:schemeClr val="tx1">
                    <a:tint val="75000"/>
                  </a:schemeClr>
                </a:solidFill>
              </a:defRPr>
            </a:lvl1pPr>
          </a:lstStyle>
          <a:p>
            <a:r>
              <a:rPr lang="he-IL"/>
              <a:t>מבוא למדעי המחשב מ' - תירגול 12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rtl="1">
              <a:defRPr sz="1200">
                <a:solidFill>
                  <a:schemeClr val="tx1">
                    <a:tint val="75000"/>
                  </a:schemeClr>
                </a:solidFill>
              </a:defRPr>
            </a:lvl1pPr>
          </a:lstStyle>
          <a:p>
            <a:fld id="{F600508C-DFED-4842-9117-7E92FA1D62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4" r:id="rId5"/>
    <p:sldLayoutId id="2147483652" r:id="rId6"/>
    <p:sldLayoutId id="2147483653" r:id="rId7"/>
    <p:sldLayoutId id="2147483655" r:id="rId8"/>
    <p:sldLayoutId id="2147483656" r:id="rId9"/>
    <p:sldLayoutId id="2147483657" r:id="rId10"/>
    <p:sldLayoutId id="2147483658" r:id="rId11"/>
    <p:sldLayoutId id="2147483659" r:id="rId12"/>
    <p:sldLayoutId id="2147483661" r:id="rId13"/>
    <p:sldLayoutId id="2147483662" r:id="rId14"/>
  </p:sldLayoutIdLst>
  <p:hf hdr="0" dt="0"/>
  <p:txStyles>
    <p:titleStyle>
      <a:lvl1pPr algn="r" defTabSz="914400" rtl="1" eaLnBrk="1" fontAlgn="base" latinLnBrk="0" hangingPunct="1">
        <a:spcBef>
          <a:spcPct val="0"/>
        </a:spcBef>
        <a:spcAft>
          <a:spcPct val="0"/>
        </a:spcAft>
        <a:buNone/>
        <a:defRPr lang="en-US" sz="4400" kern="1200" dirty="0">
          <a:solidFill>
            <a:srgbClr val="438BC4"/>
          </a:solidFill>
          <a:latin typeface="Arial" charset="0"/>
          <a:ea typeface="+mj-ea"/>
          <a:cs typeface="Arial" charset="0"/>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US" dirty="0"/>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1"/>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rtl="1">
              <a:defRPr sz="900">
                <a:solidFill>
                  <a:schemeClr val="tx1">
                    <a:tint val="75000"/>
                  </a:schemeClr>
                </a:solidFill>
              </a:defRPr>
            </a:lvl1pPr>
          </a:lstStyle>
          <a:p>
            <a:r>
              <a:rPr lang="he-IL">
                <a:solidFill>
                  <a:prstClr val="black">
                    <a:tint val="75000"/>
                  </a:prstClr>
                </a:solidFill>
              </a:rPr>
              <a:t>מבוא למדעי המחשב מ' - תירגול 12</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rtl="1">
              <a:defRPr sz="900">
                <a:solidFill>
                  <a:schemeClr val="tx1">
                    <a:tint val="75000"/>
                  </a:schemeClr>
                </a:solidFill>
              </a:defRPr>
            </a:lvl1p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882809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dt="0"/>
  <p:txStyles>
    <p:titleStyle>
      <a:lvl1pPr algn="r" defTabSz="685800" rtl="1" eaLnBrk="1" fontAlgn="base" latinLnBrk="0" hangingPunct="1">
        <a:spcBef>
          <a:spcPct val="0"/>
        </a:spcBef>
        <a:spcAft>
          <a:spcPct val="0"/>
        </a:spcAft>
        <a:buNone/>
        <a:defRPr lang="en-US" sz="3300" kern="1200" dirty="0">
          <a:solidFill>
            <a:srgbClr val="438BC4"/>
          </a:solidFill>
          <a:latin typeface="Arial" charset="0"/>
          <a:ea typeface="+mj-ea"/>
          <a:cs typeface="Arial" charset="0"/>
        </a:defRPr>
      </a:lvl1pPr>
    </p:titleStyle>
    <p:bodyStyle>
      <a:lvl1pPr marL="257175" indent="-257175" algn="r" defTabSz="685800" rtl="1"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r" defTabSz="685800" rtl="1"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r" defTabSz="685800" rtl="1"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16.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pPr rtl="1"/>
            <a:r>
              <a:rPr lang="he-IL"/>
              <a:t>תרגול 1</a:t>
            </a:r>
            <a:r>
              <a:rPr lang="he-IL" dirty="0"/>
              <a:t>1</a:t>
            </a:r>
            <a:r>
              <a:rPr lang="he-IL"/>
              <a:t>: </a:t>
            </a:r>
            <a:r>
              <a:rPr lang="he-IL" dirty="0"/>
              <a:t>אלגוריתמי מיון, שאלות ממבחנים</a:t>
            </a:r>
            <a:endParaRPr lang="en-US" dirty="0"/>
          </a:p>
        </p:txBody>
      </p:sp>
      <p:sp>
        <p:nvSpPr>
          <p:cNvPr id="3" name="Slide Number Placeholder 2"/>
          <p:cNvSpPr>
            <a:spLocks noGrp="1"/>
          </p:cNvSpPr>
          <p:nvPr>
            <p:ph type="sldNum" sz="quarter" idx="12"/>
          </p:nvPr>
        </p:nvSpPr>
        <p:spPr/>
        <p:txBody>
          <a:bodyPr/>
          <a:lstStyle/>
          <a:p>
            <a:pPr rtl="1"/>
            <a:fld id="{F600508C-DFED-4842-9117-7E92FA1D62A1}" type="slidenum">
              <a:rPr lang="en-US" smtClean="0"/>
              <a:pPr rtl="1"/>
              <a:t>1</a:t>
            </a:fld>
            <a:endParaRPr lang="en-US" dirty="0"/>
          </a:p>
        </p:txBody>
      </p:sp>
      <p:sp>
        <p:nvSpPr>
          <p:cNvPr id="2" name="Footer Placeholder 1"/>
          <p:cNvSpPr>
            <a:spLocks noGrp="1"/>
          </p:cNvSpPr>
          <p:nvPr>
            <p:ph type="ftr" sz="quarter" idx="11"/>
          </p:nvPr>
        </p:nvSpPr>
        <p:spPr/>
        <p:txBody>
          <a:bodyPr/>
          <a:lstStyle/>
          <a:p>
            <a:r>
              <a:rPr lang="he-IL"/>
              <a:t>מבוא למדעי המחשב מ' - תירגול 12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r>
              <a:rPr lang="he-IL" dirty="0"/>
              <a:t> - תזכורת</a:t>
            </a:r>
            <a:endParaRPr lang="en-US" dirty="0"/>
          </a:p>
        </p:txBody>
      </p:sp>
      <p:sp>
        <p:nvSpPr>
          <p:cNvPr id="3" name="Content Placeholder 2"/>
          <p:cNvSpPr>
            <a:spLocks noGrp="1"/>
          </p:cNvSpPr>
          <p:nvPr>
            <p:ph idx="1"/>
          </p:nvPr>
        </p:nvSpPr>
        <p:spPr/>
        <p:txBody>
          <a:bodyPr>
            <a:normAutofit/>
          </a:bodyPr>
          <a:lstStyle/>
          <a:p>
            <a:r>
              <a:rPr lang="he-IL" dirty="0"/>
              <a:t>בכל </a:t>
            </a:r>
            <a:r>
              <a:rPr lang="he-IL" dirty="0" err="1"/>
              <a:t>איטרציה</a:t>
            </a:r>
            <a:r>
              <a:rPr lang="he-IL" dirty="0"/>
              <a:t> עוברים על המערך ומחליפים בין איברים צמודים אשר נמצאים בסדר לא נכון (כלומר </a:t>
            </a:r>
            <a:r>
              <a:rPr lang="en-US" dirty="0"/>
              <a:t>a[</a:t>
            </a:r>
            <a:r>
              <a:rPr lang="en-US" dirty="0" err="1"/>
              <a:t>i</a:t>
            </a:r>
            <a:r>
              <a:rPr lang="en-US" dirty="0"/>
              <a:t>]&gt;a[i+1]</a:t>
            </a:r>
            <a:r>
              <a:rPr lang="he-IL" dirty="0"/>
              <a:t>).</a:t>
            </a:r>
          </a:p>
          <a:p>
            <a:endParaRPr lang="he-IL" dirty="0"/>
          </a:p>
          <a:p>
            <a:r>
              <a:rPr lang="he-IL" dirty="0"/>
              <a:t>מסיימים אחרי </a:t>
            </a:r>
            <a:r>
              <a:rPr lang="he-IL" dirty="0" err="1"/>
              <a:t>איטרציה</a:t>
            </a:r>
            <a:r>
              <a:rPr lang="he-IL" dirty="0"/>
              <a:t> אשר לא דרשה החלפות.</a:t>
            </a:r>
          </a:p>
          <a:p>
            <a:endParaRPr lang="he-IL" dirty="0"/>
          </a:p>
          <a:p>
            <a:r>
              <a:rPr lang="he-IL" dirty="0"/>
              <a:t>כמה </a:t>
            </a:r>
            <a:r>
              <a:rPr lang="he-IL" dirty="0" err="1"/>
              <a:t>איטרציות</a:t>
            </a:r>
            <a:r>
              <a:rPr lang="he-IL" dirty="0"/>
              <a:t> יהיו לכל היותר?</a:t>
            </a:r>
          </a:p>
          <a:p>
            <a:r>
              <a:rPr lang="he-IL" dirty="0" err="1"/>
              <a:t>איטרציה</a:t>
            </a:r>
            <a:r>
              <a:rPr lang="he-IL" dirty="0"/>
              <a:t> לדוגמא:</a:t>
            </a:r>
          </a:p>
          <a:p>
            <a:endParaRPr lang="he-IL" dirty="0"/>
          </a:p>
          <a:p>
            <a:endParaRPr lang="he-IL" dirty="0"/>
          </a:p>
          <a:p>
            <a:endParaRPr lang="he-IL" dirty="0"/>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10</a:t>
            </a:fld>
            <a:endParaRPr lang="en-US" dirty="0"/>
          </a:p>
        </p:txBody>
      </p:sp>
      <p:sp>
        <p:nvSpPr>
          <p:cNvPr id="39" name="Rectangle 87"/>
          <p:cNvSpPr>
            <a:spLocks noChangeArrowheads="1"/>
          </p:cNvSpPr>
          <p:nvPr/>
        </p:nvSpPr>
        <p:spPr bwMode="auto">
          <a:xfrm>
            <a:off x="4863431" y="4801915"/>
            <a:ext cx="788988" cy="517584"/>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40" name="Rectangle 88"/>
          <p:cNvSpPr>
            <a:spLocks noChangeArrowheads="1"/>
          </p:cNvSpPr>
          <p:nvPr/>
        </p:nvSpPr>
        <p:spPr bwMode="auto">
          <a:xfrm>
            <a:off x="6435056" y="4801915"/>
            <a:ext cx="788988" cy="517584"/>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41" name="Rectangle 89"/>
          <p:cNvSpPr>
            <a:spLocks noChangeArrowheads="1"/>
          </p:cNvSpPr>
          <p:nvPr/>
        </p:nvSpPr>
        <p:spPr bwMode="auto">
          <a:xfrm>
            <a:off x="5642894" y="4801915"/>
            <a:ext cx="788987" cy="517584"/>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42" name="Rectangle 91"/>
          <p:cNvSpPr>
            <a:spLocks noChangeArrowheads="1"/>
          </p:cNvSpPr>
          <p:nvPr/>
        </p:nvSpPr>
        <p:spPr bwMode="auto">
          <a:xfrm>
            <a:off x="3275931" y="4801915"/>
            <a:ext cx="788988" cy="517584"/>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37</a:t>
            </a:r>
            <a:endParaRPr lang="ru-RU" sz="2800">
              <a:latin typeface="Times New Roman" pitchFamily="18" charset="0"/>
              <a:cs typeface="Times New Roman" pitchFamily="18" charset="0"/>
            </a:endParaRPr>
          </a:p>
        </p:txBody>
      </p:sp>
      <p:sp>
        <p:nvSpPr>
          <p:cNvPr id="43" name="Rectangle 92"/>
          <p:cNvSpPr>
            <a:spLocks noChangeArrowheads="1"/>
          </p:cNvSpPr>
          <p:nvPr/>
        </p:nvSpPr>
        <p:spPr bwMode="auto">
          <a:xfrm>
            <a:off x="4071269" y="4801915"/>
            <a:ext cx="788987" cy="517584"/>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44" name="Line 93"/>
          <p:cNvSpPr>
            <a:spLocks noChangeShapeType="1"/>
          </p:cNvSpPr>
          <p:nvPr/>
        </p:nvSpPr>
        <p:spPr bwMode="auto">
          <a:xfrm>
            <a:off x="2486944" y="4801915"/>
            <a:ext cx="4733925" cy="0"/>
          </a:xfrm>
          <a:prstGeom prst="line">
            <a:avLst/>
          </a:prstGeom>
          <a:noFill/>
          <a:ln w="28575" cap="sq">
            <a:solidFill>
              <a:schemeClr val="tx1"/>
            </a:solidFill>
            <a:round/>
            <a:headEnd/>
            <a:tailEnd/>
          </a:ln>
          <a:effectLst/>
        </p:spPr>
        <p:txBody>
          <a:bodyPr/>
          <a:lstStyle/>
          <a:p>
            <a:endParaRPr lang="en-US"/>
          </a:p>
        </p:txBody>
      </p:sp>
      <p:sp>
        <p:nvSpPr>
          <p:cNvPr id="45" name="Line 94"/>
          <p:cNvSpPr>
            <a:spLocks noChangeShapeType="1"/>
          </p:cNvSpPr>
          <p:nvPr/>
        </p:nvSpPr>
        <p:spPr bwMode="auto">
          <a:xfrm>
            <a:off x="2486944" y="5319440"/>
            <a:ext cx="4733925" cy="0"/>
          </a:xfrm>
          <a:prstGeom prst="line">
            <a:avLst/>
          </a:prstGeom>
          <a:noFill/>
          <a:ln w="28575" cap="sq">
            <a:solidFill>
              <a:schemeClr val="tx1"/>
            </a:solidFill>
            <a:round/>
            <a:headEnd/>
            <a:tailEnd/>
          </a:ln>
          <a:effectLst/>
        </p:spPr>
        <p:txBody>
          <a:bodyPr/>
          <a:lstStyle/>
          <a:p>
            <a:endParaRPr lang="en-US"/>
          </a:p>
        </p:txBody>
      </p:sp>
      <p:sp>
        <p:nvSpPr>
          <p:cNvPr id="46" name="Line 95"/>
          <p:cNvSpPr>
            <a:spLocks noChangeShapeType="1"/>
          </p:cNvSpPr>
          <p:nvPr/>
        </p:nvSpPr>
        <p:spPr bwMode="auto">
          <a:xfrm>
            <a:off x="2486944" y="4801915"/>
            <a:ext cx="0" cy="517584"/>
          </a:xfrm>
          <a:prstGeom prst="line">
            <a:avLst/>
          </a:prstGeom>
          <a:noFill/>
          <a:ln w="28575" cap="sq">
            <a:solidFill>
              <a:schemeClr val="tx1"/>
            </a:solidFill>
            <a:round/>
            <a:headEnd/>
            <a:tailEnd/>
          </a:ln>
          <a:effectLst/>
        </p:spPr>
        <p:txBody>
          <a:bodyPr/>
          <a:lstStyle/>
          <a:p>
            <a:endParaRPr lang="en-US"/>
          </a:p>
        </p:txBody>
      </p:sp>
      <p:sp>
        <p:nvSpPr>
          <p:cNvPr id="47" name="Line 96"/>
          <p:cNvSpPr>
            <a:spLocks noChangeShapeType="1"/>
          </p:cNvSpPr>
          <p:nvPr/>
        </p:nvSpPr>
        <p:spPr bwMode="auto">
          <a:xfrm>
            <a:off x="4064919" y="4801915"/>
            <a:ext cx="0" cy="517584"/>
          </a:xfrm>
          <a:prstGeom prst="line">
            <a:avLst/>
          </a:prstGeom>
          <a:noFill/>
          <a:ln w="12700">
            <a:solidFill>
              <a:schemeClr val="tx1"/>
            </a:solidFill>
            <a:round/>
            <a:headEnd/>
            <a:tailEnd/>
          </a:ln>
          <a:effectLst/>
        </p:spPr>
        <p:txBody>
          <a:bodyPr/>
          <a:lstStyle/>
          <a:p>
            <a:endParaRPr lang="en-US"/>
          </a:p>
        </p:txBody>
      </p:sp>
      <p:sp>
        <p:nvSpPr>
          <p:cNvPr id="48" name="Line 97"/>
          <p:cNvSpPr>
            <a:spLocks noChangeShapeType="1"/>
          </p:cNvSpPr>
          <p:nvPr/>
        </p:nvSpPr>
        <p:spPr bwMode="auto">
          <a:xfrm>
            <a:off x="4853906" y="4801915"/>
            <a:ext cx="0" cy="517584"/>
          </a:xfrm>
          <a:prstGeom prst="line">
            <a:avLst/>
          </a:prstGeom>
          <a:noFill/>
          <a:ln w="12700">
            <a:solidFill>
              <a:schemeClr val="tx1"/>
            </a:solidFill>
            <a:round/>
            <a:headEnd/>
            <a:tailEnd/>
          </a:ln>
          <a:effectLst/>
        </p:spPr>
        <p:txBody>
          <a:bodyPr/>
          <a:lstStyle/>
          <a:p>
            <a:endParaRPr lang="en-US"/>
          </a:p>
        </p:txBody>
      </p:sp>
      <p:sp>
        <p:nvSpPr>
          <p:cNvPr id="49" name="Line 98"/>
          <p:cNvSpPr>
            <a:spLocks noChangeShapeType="1"/>
          </p:cNvSpPr>
          <p:nvPr/>
        </p:nvSpPr>
        <p:spPr bwMode="auto">
          <a:xfrm>
            <a:off x="5642894" y="4801915"/>
            <a:ext cx="0" cy="517584"/>
          </a:xfrm>
          <a:prstGeom prst="line">
            <a:avLst/>
          </a:prstGeom>
          <a:noFill/>
          <a:ln w="12700">
            <a:solidFill>
              <a:schemeClr val="tx1"/>
            </a:solidFill>
            <a:round/>
            <a:headEnd/>
            <a:tailEnd/>
          </a:ln>
          <a:effectLst/>
        </p:spPr>
        <p:txBody>
          <a:bodyPr/>
          <a:lstStyle/>
          <a:p>
            <a:endParaRPr lang="en-US"/>
          </a:p>
        </p:txBody>
      </p:sp>
      <p:sp>
        <p:nvSpPr>
          <p:cNvPr id="50" name="Line 99"/>
          <p:cNvSpPr>
            <a:spLocks noChangeShapeType="1"/>
          </p:cNvSpPr>
          <p:nvPr/>
        </p:nvSpPr>
        <p:spPr bwMode="auto">
          <a:xfrm>
            <a:off x="7220869" y="4801915"/>
            <a:ext cx="0" cy="517584"/>
          </a:xfrm>
          <a:prstGeom prst="line">
            <a:avLst/>
          </a:prstGeom>
          <a:noFill/>
          <a:ln w="28575" cap="sq">
            <a:solidFill>
              <a:schemeClr val="tx1"/>
            </a:solidFill>
            <a:round/>
            <a:headEnd/>
            <a:tailEnd/>
          </a:ln>
          <a:effectLst/>
        </p:spPr>
        <p:txBody>
          <a:bodyPr/>
          <a:lstStyle/>
          <a:p>
            <a:endParaRPr lang="en-US"/>
          </a:p>
        </p:txBody>
      </p:sp>
      <p:sp>
        <p:nvSpPr>
          <p:cNvPr id="51" name="Line 100"/>
          <p:cNvSpPr>
            <a:spLocks noChangeShapeType="1"/>
          </p:cNvSpPr>
          <p:nvPr/>
        </p:nvSpPr>
        <p:spPr bwMode="auto">
          <a:xfrm>
            <a:off x="6431881" y="4801915"/>
            <a:ext cx="0" cy="517584"/>
          </a:xfrm>
          <a:prstGeom prst="line">
            <a:avLst/>
          </a:prstGeom>
          <a:noFill/>
          <a:ln w="12700">
            <a:solidFill>
              <a:schemeClr val="tx1"/>
            </a:solidFill>
            <a:round/>
            <a:headEnd/>
            <a:tailEnd/>
          </a:ln>
          <a:effectLst/>
        </p:spPr>
        <p:txBody>
          <a:bodyPr/>
          <a:lstStyle/>
          <a:p>
            <a:endParaRPr lang="en-US"/>
          </a:p>
        </p:txBody>
      </p:sp>
      <p:sp>
        <p:nvSpPr>
          <p:cNvPr id="52" name="Line 101"/>
          <p:cNvSpPr>
            <a:spLocks noChangeShapeType="1"/>
          </p:cNvSpPr>
          <p:nvPr/>
        </p:nvSpPr>
        <p:spPr bwMode="auto">
          <a:xfrm>
            <a:off x="3275931" y="4801915"/>
            <a:ext cx="0" cy="517584"/>
          </a:xfrm>
          <a:prstGeom prst="line">
            <a:avLst/>
          </a:prstGeom>
          <a:noFill/>
          <a:ln w="12700">
            <a:solidFill>
              <a:schemeClr val="tx1"/>
            </a:solidFill>
            <a:round/>
            <a:headEnd/>
            <a:tailEnd/>
          </a:ln>
          <a:effectLst/>
        </p:spPr>
        <p:txBody>
          <a:bodyPr/>
          <a:lstStyle/>
          <a:p>
            <a:endParaRPr lang="en-US"/>
          </a:p>
        </p:txBody>
      </p:sp>
      <p:sp>
        <p:nvSpPr>
          <p:cNvPr id="53" name="Rectangle 168"/>
          <p:cNvSpPr>
            <a:spLocks noChangeArrowheads="1"/>
          </p:cNvSpPr>
          <p:nvPr/>
        </p:nvSpPr>
        <p:spPr bwMode="auto">
          <a:xfrm>
            <a:off x="3272756" y="4801915"/>
            <a:ext cx="788988" cy="517584"/>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54" name="Rectangle 169"/>
          <p:cNvSpPr>
            <a:spLocks noChangeArrowheads="1"/>
          </p:cNvSpPr>
          <p:nvPr/>
        </p:nvSpPr>
        <p:spPr bwMode="auto">
          <a:xfrm>
            <a:off x="5649244" y="4797152"/>
            <a:ext cx="788987" cy="517584"/>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55" name="Rectangle 170"/>
          <p:cNvSpPr>
            <a:spLocks noChangeArrowheads="1"/>
          </p:cNvSpPr>
          <p:nvPr/>
        </p:nvSpPr>
        <p:spPr bwMode="auto">
          <a:xfrm>
            <a:off x="4080794" y="4809853"/>
            <a:ext cx="788988" cy="517584"/>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56" name="Rectangle 172"/>
          <p:cNvSpPr>
            <a:spLocks noChangeArrowheads="1"/>
          </p:cNvSpPr>
          <p:nvPr/>
        </p:nvSpPr>
        <p:spPr bwMode="auto">
          <a:xfrm>
            <a:off x="4857081" y="4801915"/>
            <a:ext cx="788988" cy="517584"/>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dirty="0">
                <a:latin typeface="Times New Roman" pitchFamily="18" charset="0"/>
                <a:cs typeface="Times New Roman" pitchFamily="18" charset="0"/>
              </a:rPr>
              <a:t>37</a:t>
            </a:r>
            <a:endParaRPr lang="ru-RU" sz="2800" dirty="0">
              <a:latin typeface="Times New Roman" pitchFamily="18" charset="0"/>
              <a:cs typeface="Times New Roman" pitchFamily="18" charset="0"/>
            </a:endParaRPr>
          </a:p>
        </p:txBody>
      </p:sp>
      <p:sp>
        <p:nvSpPr>
          <p:cNvPr id="57" name="Rectangle 173"/>
          <p:cNvSpPr>
            <a:spLocks noChangeArrowheads="1"/>
          </p:cNvSpPr>
          <p:nvPr/>
        </p:nvSpPr>
        <p:spPr bwMode="auto">
          <a:xfrm>
            <a:off x="6428708" y="4789215"/>
            <a:ext cx="788987" cy="517584"/>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58" name="Line 180"/>
          <p:cNvSpPr>
            <a:spLocks noChangeShapeType="1"/>
          </p:cNvSpPr>
          <p:nvPr/>
        </p:nvSpPr>
        <p:spPr bwMode="auto">
          <a:xfrm>
            <a:off x="7217694" y="4801915"/>
            <a:ext cx="0" cy="517584"/>
          </a:xfrm>
          <a:prstGeom prst="line">
            <a:avLst/>
          </a:prstGeom>
          <a:noFill/>
          <a:ln w="28575" cap="sq">
            <a:solidFill>
              <a:schemeClr val="tx1"/>
            </a:solidFill>
            <a:round/>
            <a:headEnd/>
            <a:tailEnd/>
          </a:ln>
          <a:effectLst/>
        </p:spPr>
        <p:txBody>
          <a:bodyPr/>
          <a:lstStyle/>
          <a:p>
            <a:endParaRPr lang="en-US"/>
          </a:p>
        </p:txBody>
      </p:sp>
      <p:sp>
        <p:nvSpPr>
          <p:cNvPr id="59" name="Rectangle 171"/>
          <p:cNvSpPr>
            <a:spLocks noChangeArrowheads="1"/>
          </p:cNvSpPr>
          <p:nvPr/>
        </p:nvSpPr>
        <p:spPr bwMode="auto">
          <a:xfrm>
            <a:off x="2486944" y="4789215"/>
            <a:ext cx="788987" cy="517584"/>
          </a:xfrm>
          <a:prstGeom prst="rect">
            <a:avLst/>
          </a:prstGeom>
          <a:solidFill>
            <a:srgbClr val="FF9595"/>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45</a:t>
            </a:r>
            <a:endParaRPr lang="ru-RU" sz="2800">
              <a:latin typeface="Times New Roman" pitchFamily="18" charset="0"/>
              <a:cs typeface="Times New Roman" pitchFamily="18" charset="0"/>
            </a:endParaRPr>
          </a:p>
        </p:txBody>
      </p:sp>
      <p:sp>
        <p:nvSpPr>
          <p:cNvPr id="60" name="Line 174"/>
          <p:cNvSpPr>
            <a:spLocks noChangeShapeType="1"/>
          </p:cNvSpPr>
          <p:nvPr/>
        </p:nvSpPr>
        <p:spPr bwMode="auto">
          <a:xfrm>
            <a:off x="2483768" y="4797152"/>
            <a:ext cx="4733925" cy="0"/>
          </a:xfrm>
          <a:prstGeom prst="line">
            <a:avLst/>
          </a:prstGeom>
          <a:noFill/>
          <a:ln w="28575" cap="sq">
            <a:solidFill>
              <a:schemeClr val="tx1"/>
            </a:solidFill>
            <a:round/>
            <a:headEnd/>
            <a:tailEnd/>
          </a:ln>
          <a:effectLst/>
        </p:spPr>
        <p:txBody>
          <a:bodyPr/>
          <a:lstStyle/>
          <a:p>
            <a:endParaRPr lang="en-US"/>
          </a:p>
        </p:txBody>
      </p:sp>
      <p:sp>
        <p:nvSpPr>
          <p:cNvPr id="61" name="Line 175"/>
          <p:cNvSpPr>
            <a:spLocks noChangeShapeType="1"/>
          </p:cNvSpPr>
          <p:nvPr/>
        </p:nvSpPr>
        <p:spPr bwMode="auto">
          <a:xfrm>
            <a:off x="2483769" y="5319440"/>
            <a:ext cx="4733925" cy="0"/>
          </a:xfrm>
          <a:prstGeom prst="line">
            <a:avLst/>
          </a:prstGeom>
          <a:noFill/>
          <a:ln w="28575" cap="sq">
            <a:solidFill>
              <a:schemeClr val="tx1"/>
            </a:solidFill>
            <a:round/>
            <a:headEnd/>
            <a:tailEnd/>
          </a:ln>
          <a:effectLst/>
        </p:spPr>
        <p:txBody>
          <a:bodyPr/>
          <a:lstStyle/>
          <a:p>
            <a:endParaRPr lang="en-US"/>
          </a:p>
        </p:txBody>
      </p:sp>
      <p:sp>
        <p:nvSpPr>
          <p:cNvPr id="62" name="Line 176"/>
          <p:cNvSpPr>
            <a:spLocks noChangeShapeType="1"/>
          </p:cNvSpPr>
          <p:nvPr/>
        </p:nvSpPr>
        <p:spPr bwMode="auto">
          <a:xfrm>
            <a:off x="2483769" y="4801915"/>
            <a:ext cx="0" cy="517584"/>
          </a:xfrm>
          <a:prstGeom prst="line">
            <a:avLst/>
          </a:prstGeom>
          <a:noFill/>
          <a:ln w="28575" cap="sq">
            <a:solidFill>
              <a:schemeClr val="tx1"/>
            </a:solidFill>
            <a:round/>
            <a:headEnd/>
            <a:tailEnd/>
          </a:ln>
          <a:effectLst/>
        </p:spPr>
        <p:txBody>
          <a:bodyPr/>
          <a:lstStyle/>
          <a:p>
            <a:endParaRPr lang="en-US"/>
          </a:p>
        </p:txBody>
      </p:sp>
      <p:sp>
        <p:nvSpPr>
          <p:cNvPr id="63" name="Line 177"/>
          <p:cNvSpPr>
            <a:spLocks noChangeShapeType="1"/>
          </p:cNvSpPr>
          <p:nvPr/>
        </p:nvSpPr>
        <p:spPr bwMode="auto">
          <a:xfrm>
            <a:off x="4061744" y="4801915"/>
            <a:ext cx="0" cy="517584"/>
          </a:xfrm>
          <a:prstGeom prst="line">
            <a:avLst/>
          </a:prstGeom>
          <a:noFill/>
          <a:ln w="12700">
            <a:solidFill>
              <a:schemeClr val="tx1"/>
            </a:solidFill>
            <a:round/>
            <a:headEnd/>
            <a:tailEnd/>
          </a:ln>
          <a:effectLst/>
        </p:spPr>
        <p:txBody>
          <a:bodyPr/>
          <a:lstStyle/>
          <a:p>
            <a:endParaRPr lang="en-US"/>
          </a:p>
        </p:txBody>
      </p:sp>
      <p:sp>
        <p:nvSpPr>
          <p:cNvPr id="64" name="Line 178"/>
          <p:cNvSpPr>
            <a:spLocks noChangeShapeType="1"/>
          </p:cNvSpPr>
          <p:nvPr/>
        </p:nvSpPr>
        <p:spPr bwMode="auto">
          <a:xfrm>
            <a:off x="4850731" y="4801915"/>
            <a:ext cx="0" cy="517584"/>
          </a:xfrm>
          <a:prstGeom prst="line">
            <a:avLst/>
          </a:prstGeom>
          <a:noFill/>
          <a:ln w="12700">
            <a:solidFill>
              <a:schemeClr val="tx1"/>
            </a:solidFill>
            <a:round/>
            <a:headEnd/>
            <a:tailEnd/>
          </a:ln>
          <a:effectLst/>
        </p:spPr>
        <p:txBody>
          <a:bodyPr/>
          <a:lstStyle/>
          <a:p>
            <a:endParaRPr lang="en-US"/>
          </a:p>
        </p:txBody>
      </p:sp>
      <p:sp>
        <p:nvSpPr>
          <p:cNvPr id="65" name="Line 182"/>
          <p:cNvSpPr>
            <a:spLocks noChangeShapeType="1"/>
          </p:cNvSpPr>
          <p:nvPr/>
        </p:nvSpPr>
        <p:spPr bwMode="auto">
          <a:xfrm>
            <a:off x="3272756" y="4801915"/>
            <a:ext cx="0" cy="517584"/>
          </a:xfrm>
          <a:prstGeom prst="line">
            <a:avLst/>
          </a:prstGeom>
          <a:noFill/>
          <a:ln w="12700">
            <a:solidFill>
              <a:schemeClr val="tx1"/>
            </a:solidFill>
            <a:round/>
            <a:headEnd/>
            <a:tailEnd/>
          </a:ln>
          <a:effectLst/>
        </p:spPr>
        <p:txBody>
          <a:bodyPr/>
          <a:lstStyle/>
          <a:p>
            <a:endParaRPr lang="en-US"/>
          </a:p>
        </p:txBody>
      </p:sp>
      <p:sp>
        <p:nvSpPr>
          <p:cNvPr id="66" name="Line 179"/>
          <p:cNvSpPr>
            <a:spLocks noChangeShapeType="1"/>
          </p:cNvSpPr>
          <p:nvPr/>
        </p:nvSpPr>
        <p:spPr bwMode="auto">
          <a:xfrm>
            <a:off x="5639719" y="4801915"/>
            <a:ext cx="0" cy="517584"/>
          </a:xfrm>
          <a:prstGeom prst="line">
            <a:avLst/>
          </a:prstGeom>
          <a:noFill/>
          <a:ln w="12700">
            <a:solidFill>
              <a:schemeClr val="tx1"/>
            </a:solidFill>
            <a:round/>
            <a:headEnd/>
            <a:tailEnd/>
          </a:ln>
          <a:effectLst/>
        </p:spPr>
        <p:txBody>
          <a:bodyPr/>
          <a:lstStyle/>
          <a:p>
            <a:endParaRPr lang="en-US"/>
          </a:p>
        </p:txBody>
      </p:sp>
      <p:sp>
        <p:nvSpPr>
          <p:cNvPr id="67" name="Line 181"/>
          <p:cNvSpPr>
            <a:spLocks noChangeShapeType="1"/>
          </p:cNvSpPr>
          <p:nvPr/>
        </p:nvSpPr>
        <p:spPr bwMode="auto">
          <a:xfrm>
            <a:off x="6428706" y="4801915"/>
            <a:ext cx="0" cy="517584"/>
          </a:xfrm>
          <a:prstGeom prst="line">
            <a:avLst/>
          </a:prstGeom>
          <a:noFill/>
          <a:ln w="12700">
            <a:solidFill>
              <a:schemeClr val="tx1"/>
            </a:solidFill>
            <a:round/>
            <a:headEnd/>
            <a:tailEnd/>
          </a:ln>
          <a:effectLst/>
        </p:spPr>
        <p:txBody>
          <a:bodyPr/>
          <a:lstStyle/>
          <a:p>
            <a:endParaRPr lang="en-US"/>
          </a:p>
        </p:txBody>
      </p:sp>
      <p:sp>
        <p:nvSpPr>
          <p:cNvPr id="68" name="TextBox 67"/>
          <p:cNvSpPr txBox="1"/>
          <p:nvPr/>
        </p:nvSpPr>
        <p:spPr>
          <a:xfrm>
            <a:off x="3009357" y="4714702"/>
            <a:ext cx="769937" cy="707886"/>
          </a:xfrm>
          <a:prstGeom prst="rect">
            <a:avLst/>
          </a:prstGeom>
          <a:noFill/>
        </p:spPr>
        <p:txBody>
          <a:bodyPr wrap="square" rtlCol="1">
            <a:spAutoFit/>
          </a:bodyPr>
          <a:lstStyle/>
          <a:p>
            <a:r>
              <a:rPr lang="he-IL" sz="4000" b="1" dirty="0"/>
              <a:t>&lt;</a:t>
            </a:r>
          </a:p>
        </p:txBody>
      </p:sp>
    </p:spTree>
    <p:extLst>
      <p:ext uri="{BB962C8B-B14F-4D97-AF65-F5344CB8AC3E}">
        <p14:creationId xmlns:p14="http://schemas.microsoft.com/office/powerpoint/2010/main" val="405294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r>
              <a:rPr lang="he-IL" dirty="0"/>
              <a:t> - תזכורת</a:t>
            </a:r>
            <a:endParaRPr lang="en-US" dirty="0"/>
          </a:p>
        </p:txBody>
      </p:sp>
      <p:sp>
        <p:nvSpPr>
          <p:cNvPr id="3" name="Content Placeholder 2"/>
          <p:cNvSpPr>
            <a:spLocks noGrp="1"/>
          </p:cNvSpPr>
          <p:nvPr>
            <p:ph idx="1"/>
          </p:nvPr>
        </p:nvSpPr>
        <p:spPr/>
        <p:txBody>
          <a:bodyPr>
            <a:normAutofit/>
          </a:bodyPr>
          <a:lstStyle/>
          <a:p>
            <a:r>
              <a:rPr lang="he-IL" dirty="0"/>
              <a:t>בכל </a:t>
            </a:r>
            <a:r>
              <a:rPr lang="he-IL" dirty="0" err="1"/>
              <a:t>איטרציה</a:t>
            </a:r>
            <a:r>
              <a:rPr lang="he-IL" dirty="0"/>
              <a:t> עוברים על המערך ומחליפים בין איברים צמודים אשר נמצאים בסדר לא נכון (כלומר </a:t>
            </a:r>
            <a:r>
              <a:rPr lang="en-US" dirty="0"/>
              <a:t>a[</a:t>
            </a:r>
            <a:r>
              <a:rPr lang="en-US" dirty="0" err="1"/>
              <a:t>i</a:t>
            </a:r>
            <a:r>
              <a:rPr lang="en-US" dirty="0"/>
              <a:t>]&gt;a[i+1]</a:t>
            </a:r>
            <a:r>
              <a:rPr lang="he-IL" dirty="0"/>
              <a:t>).</a:t>
            </a:r>
          </a:p>
          <a:p>
            <a:endParaRPr lang="he-IL" dirty="0"/>
          </a:p>
          <a:p>
            <a:r>
              <a:rPr lang="he-IL" dirty="0"/>
              <a:t>מסיימים אחרי </a:t>
            </a:r>
            <a:r>
              <a:rPr lang="he-IL" dirty="0" err="1"/>
              <a:t>איטרציה</a:t>
            </a:r>
            <a:r>
              <a:rPr lang="he-IL" dirty="0"/>
              <a:t> אשר לא דרשה החלפות.</a:t>
            </a:r>
          </a:p>
          <a:p>
            <a:endParaRPr lang="he-IL" dirty="0"/>
          </a:p>
          <a:p>
            <a:r>
              <a:rPr lang="he-IL" dirty="0"/>
              <a:t>כמה </a:t>
            </a:r>
            <a:r>
              <a:rPr lang="he-IL" dirty="0" err="1"/>
              <a:t>איטרציות</a:t>
            </a:r>
            <a:r>
              <a:rPr lang="he-IL" dirty="0"/>
              <a:t> יהיו לכל היותר?</a:t>
            </a:r>
          </a:p>
          <a:p>
            <a:r>
              <a:rPr lang="he-IL" dirty="0" err="1"/>
              <a:t>איטרציה</a:t>
            </a:r>
            <a:r>
              <a:rPr lang="he-IL" dirty="0"/>
              <a:t> לדוגמא:</a:t>
            </a:r>
          </a:p>
          <a:p>
            <a:endParaRPr lang="he-IL" dirty="0"/>
          </a:p>
          <a:p>
            <a:endParaRPr lang="he-IL" dirty="0"/>
          </a:p>
          <a:p>
            <a:endParaRPr lang="he-IL" dirty="0"/>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11</a:t>
            </a:fld>
            <a:endParaRPr lang="en-US" dirty="0"/>
          </a:p>
        </p:txBody>
      </p:sp>
      <p:sp>
        <p:nvSpPr>
          <p:cNvPr id="39" name="Rectangle 87"/>
          <p:cNvSpPr>
            <a:spLocks noChangeArrowheads="1"/>
          </p:cNvSpPr>
          <p:nvPr/>
        </p:nvSpPr>
        <p:spPr bwMode="auto">
          <a:xfrm>
            <a:off x="4863431" y="4801915"/>
            <a:ext cx="788988" cy="517584"/>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40" name="Rectangle 88"/>
          <p:cNvSpPr>
            <a:spLocks noChangeArrowheads="1"/>
          </p:cNvSpPr>
          <p:nvPr/>
        </p:nvSpPr>
        <p:spPr bwMode="auto">
          <a:xfrm>
            <a:off x="6435056" y="4801915"/>
            <a:ext cx="788988" cy="517584"/>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41" name="Rectangle 89"/>
          <p:cNvSpPr>
            <a:spLocks noChangeArrowheads="1"/>
          </p:cNvSpPr>
          <p:nvPr/>
        </p:nvSpPr>
        <p:spPr bwMode="auto">
          <a:xfrm>
            <a:off x="5642894" y="4801915"/>
            <a:ext cx="788987" cy="517584"/>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42" name="Rectangle 91"/>
          <p:cNvSpPr>
            <a:spLocks noChangeArrowheads="1"/>
          </p:cNvSpPr>
          <p:nvPr/>
        </p:nvSpPr>
        <p:spPr bwMode="auto">
          <a:xfrm>
            <a:off x="3275931" y="4801915"/>
            <a:ext cx="788988" cy="517584"/>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37</a:t>
            </a:r>
            <a:endParaRPr lang="ru-RU" sz="2800">
              <a:latin typeface="Times New Roman" pitchFamily="18" charset="0"/>
              <a:cs typeface="Times New Roman" pitchFamily="18" charset="0"/>
            </a:endParaRPr>
          </a:p>
        </p:txBody>
      </p:sp>
      <p:sp>
        <p:nvSpPr>
          <p:cNvPr id="43" name="Rectangle 92"/>
          <p:cNvSpPr>
            <a:spLocks noChangeArrowheads="1"/>
          </p:cNvSpPr>
          <p:nvPr/>
        </p:nvSpPr>
        <p:spPr bwMode="auto">
          <a:xfrm>
            <a:off x="4071269" y="4801915"/>
            <a:ext cx="788987" cy="517584"/>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44" name="Line 93"/>
          <p:cNvSpPr>
            <a:spLocks noChangeShapeType="1"/>
          </p:cNvSpPr>
          <p:nvPr/>
        </p:nvSpPr>
        <p:spPr bwMode="auto">
          <a:xfrm>
            <a:off x="2486944" y="4801915"/>
            <a:ext cx="4733925" cy="0"/>
          </a:xfrm>
          <a:prstGeom prst="line">
            <a:avLst/>
          </a:prstGeom>
          <a:noFill/>
          <a:ln w="28575" cap="sq">
            <a:solidFill>
              <a:schemeClr val="tx1"/>
            </a:solidFill>
            <a:round/>
            <a:headEnd/>
            <a:tailEnd/>
          </a:ln>
          <a:effectLst/>
        </p:spPr>
        <p:txBody>
          <a:bodyPr/>
          <a:lstStyle/>
          <a:p>
            <a:endParaRPr lang="en-US"/>
          </a:p>
        </p:txBody>
      </p:sp>
      <p:sp>
        <p:nvSpPr>
          <p:cNvPr id="45" name="Line 94"/>
          <p:cNvSpPr>
            <a:spLocks noChangeShapeType="1"/>
          </p:cNvSpPr>
          <p:nvPr/>
        </p:nvSpPr>
        <p:spPr bwMode="auto">
          <a:xfrm>
            <a:off x="2486944" y="5319440"/>
            <a:ext cx="4733925" cy="0"/>
          </a:xfrm>
          <a:prstGeom prst="line">
            <a:avLst/>
          </a:prstGeom>
          <a:noFill/>
          <a:ln w="28575" cap="sq">
            <a:solidFill>
              <a:schemeClr val="tx1"/>
            </a:solidFill>
            <a:round/>
            <a:headEnd/>
            <a:tailEnd/>
          </a:ln>
          <a:effectLst/>
        </p:spPr>
        <p:txBody>
          <a:bodyPr/>
          <a:lstStyle/>
          <a:p>
            <a:endParaRPr lang="en-US"/>
          </a:p>
        </p:txBody>
      </p:sp>
      <p:sp>
        <p:nvSpPr>
          <p:cNvPr id="46" name="Line 95"/>
          <p:cNvSpPr>
            <a:spLocks noChangeShapeType="1"/>
          </p:cNvSpPr>
          <p:nvPr/>
        </p:nvSpPr>
        <p:spPr bwMode="auto">
          <a:xfrm>
            <a:off x="2486944" y="4801915"/>
            <a:ext cx="0" cy="517584"/>
          </a:xfrm>
          <a:prstGeom prst="line">
            <a:avLst/>
          </a:prstGeom>
          <a:noFill/>
          <a:ln w="28575" cap="sq">
            <a:solidFill>
              <a:schemeClr val="tx1"/>
            </a:solidFill>
            <a:round/>
            <a:headEnd/>
            <a:tailEnd/>
          </a:ln>
          <a:effectLst/>
        </p:spPr>
        <p:txBody>
          <a:bodyPr/>
          <a:lstStyle/>
          <a:p>
            <a:endParaRPr lang="en-US"/>
          </a:p>
        </p:txBody>
      </p:sp>
      <p:sp>
        <p:nvSpPr>
          <p:cNvPr id="47" name="Line 96"/>
          <p:cNvSpPr>
            <a:spLocks noChangeShapeType="1"/>
          </p:cNvSpPr>
          <p:nvPr/>
        </p:nvSpPr>
        <p:spPr bwMode="auto">
          <a:xfrm>
            <a:off x="4064919" y="4801915"/>
            <a:ext cx="0" cy="517584"/>
          </a:xfrm>
          <a:prstGeom prst="line">
            <a:avLst/>
          </a:prstGeom>
          <a:noFill/>
          <a:ln w="12700">
            <a:solidFill>
              <a:schemeClr val="tx1"/>
            </a:solidFill>
            <a:round/>
            <a:headEnd/>
            <a:tailEnd/>
          </a:ln>
          <a:effectLst/>
        </p:spPr>
        <p:txBody>
          <a:bodyPr/>
          <a:lstStyle/>
          <a:p>
            <a:endParaRPr lang="en-US"/>
          </a:p>
        </p:txBody>
      </p:sp>
      <p:sp>
        <p:nvSpPr>
          <p:cNvPr id="48" name="Line 97"/>
          <p:cNvSpPr>
            <a:spLocks noChangeShapeType="1"/>
          </p:cNvSpPr>
          <p:nvPr/>
        </p:nvSpPr>
        <p:spPr bwMode="auto">
          <a:xfrm>
            <a:off x="4853906" y="4801915"/>
            <a:ext cx="0" cy="517584"/>
          </a:xfrm>
          <a:prstGeom prst="line">
            <a:avLst/>
          </a:prstGeom>
          <a:noFill/>
          <a:ln w="12700">
            <a:solidFill>
              <a:schemeClr val="tx1"/>
            </a:solidFill>
            <a:round/>
            <a:headEnd/>
            <a:tailEnd/>
          </a:ln>
          <a:effectLst/>
        </p:spPr>
        <p:txBody>
          <a:bodyPr/>
          <a:lstStyle/>
          <a:p>
            <a:endParaRPr lang="en-US"/>
          </a:p>
        </p:txBody>
      </p:sp>
      <p:sp>
        <p:nvSpPr>
          <p:cNvPr id="49" name="Line 98"/>
          <p:cNvSpPr>
            <a:spLocks noChangeShapeType="1"/>
          </p:cNvSpPr>
          <p:nvPr/>
        </p:nvSpPr>
        <p:spPr bwMode="auto">
          <a:xfrm>
            <a:off x="5642894" y="4801915"/>
            <a:ext cx="0" cy="517584"/>
          </a:xfrm>
          <a:prstGeom prst="line">
            <a:avLst/>
          </a:prstGeom>
          <a:noFill/>
          <a:ln w="12700">
            <a:solidFill>
              <a:schemeClr val="tx1"/>
            </a:solidFill>
            <a:round/>
            <a:headEnd/>
            <a:tailEnd/>
          </a:ln>
          <a:effectLst/>
        </p:spPr>
        <p:txBody>
          <a:bodyPr/>
          <a:lstStyle/>
          <a:p>
            <a:endParaRPr lang="en-US"/>
          </a:p>
        </p:txBody>
      </p:sp>
      <p:sp>
        <p:nvSpPr>
          <p:cNvPr id="50" name="Line 99"/>
          <p:cNvSpPr>
            <a:spLocks noChangeShapeType="1"/>
          </p:cNvSpPr>
          <p:nvPr/>
        </p:nvSpPr>
        <p:spPr bwMode="auto">
          <a:xfrm>
            <a:off x="7220869" y="4801915"/>
            <a:ext cx="0" cy="517584"/>
          </a:xfrm>
          <a:prstGeom prst="line">
            <a:avLst/>
          </a:prstGeom>
          <a:noFill/>
          <a:ln w="28575" cap="sq">
            <a:solidFill>
              <a:schemeClr val="tx1"/>
            </a:solidFill>
            <a:round/>
            <a:headEnd/>
            <a:tailEnd/>
          </a:ln>
          <a:effectLst/>
        </p:spPr>
        <p:txBody>
          <a:bodyPr/>
          <a:lstStyle/>
          <a:p>
            <a:endParaRPr lang="en-US"/>
          </a:p>
        </p:txBody>
      </p:sp>
      <p:sp>
        <p:nvSpPr>
          <p:cNvPr id="51" name="Line 100"/>
          <p:cNvSpPr>
            <a:spLocks noChangeShapeType="1"/>
          </p:cNvSpPr>
          <p:nvPr/>
        </p:nvSpPr>
        <p:spPr bwMode="auto">
          <a:xfrm>
            <a:off x="6431881" y="4801915"/>
            <a:ext cx="0" cy="517584"/>
          </a:xfrm>
          <a:prstGeom prst="line">
            <a:avLst/>
          </a:prstGeom>
          <a:noFill/>
          <a:ln w="12700">
            <a:solidFill>
              <a:schemeClr val="tx1"/>
            </a:solidFill>
            <a:round/>
            <a:headEnd/>
            <a:tailEnd/>
          </a:ln>
          <a:effectLst/>
        </p:spPr>
        <p:txBody>
          <a:bodyPr/>
          <a:lstStyle/>
          <a:p>
            <a:endParaRPr lang="en-US"/>
          </a:p>
        </p:txBody>
      </p:sp>
      <p:sp>
        <p:nvSpPr>
          <p:cNvPr id="52" name="Line 101"/>
          <p:cNvSpPr>
            <a:spLocks noChangeShapeType="1"/>
          </p:cNvSpPr>
          <p:nvPr/>
        </p:nvSpPr>
        <p:spPr bwMode="auto">
          <a:xfrm>
            <a:off x="3275931" y="4801915"/>
            <a:ext cx="0" cy="517584"/>
          </a:xfrm>
          <a:prstGeom prst="line">
            <a:avLst/>
          </a:prstGeom>
          <a:noFill/>
          <a:ln w="12700">
            <a:solidFill>
              <a:schemeClr val="tx1"/>
            </a:solidFill>
            <a:round/>
            <a:headEnd/>
            <a:tailEnd/>
          </a:ln>
          <a:effectLst/>
        </p:spPr>
        <p:txBody>
          <a:bodyPr/>
          <a:lstStyle/>
          <a:p>
            <a:endParaRPr lang="en-US"/>
          </a:p>
        </p:txBody>
      </p:sp>
      <p:sp>
        <p:nvSpPr>
          <p:cNvPr id="53" name="Rectangle 168"/>
          <p:cNvSpPr>
            <a:spLocks noChangeArrowheads="1"/>
          </p:cNvSpPr>
          <p:nvPr/>
        </p:nvSpPr>
        <p:spPr bwMode="auto">
          <a:xfrm>
            <a:off x="2474532" y="4809853"/>
            <a:ext cx="788988" cy="517584"/>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dirty="0">
                <a:latin typeface="Times New Roman" pitchFamily="18" charset="0"/>
                <a:cs typeface="Times New Roman" pitchFamily="18" charset="0"/>
              </a:rPr>
              <a:t>14</a:t>
            </a:r>
            <a:endParaRPr lang="ru-RU" sz="2800" dirty="0">
              <a:latin typeface="Times New Roman" pitchFamily="18" charset="0"/>
              <a:cs typeface="Times New Roman" pitchFamily="18" charset="0"/>
            </a:endParaRPr>
          </a:p>
        </p:txBody>
      </p:sp>
      <p:sp>
        <p:nvSpPr>
          <p:cNvPr id="54" name="Rectangle 169"/>
          <p:cNvSpPr>
            <a:spLocks noChangeArrowheads="1"/>
          </p:cNvSpPr>
          <p:nvPr/>
        </p:nvSpPr>
        <p:spPr bwMode="auto">
          <a:xfrm>
            <a:off x="5649244" y="4797152"/>
            <a:ext cx="788987" cy="517584"/>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55" name="Rectangle 170"/>
          <p:cNvSpPr>
            <a:spLocks noChangeArrowheads="1"/>
          </p:cNvSpPr>
          <p:nvPr/>
        </p:nvSpPr>
        <p:spPr bwMode="auto">
          <a:xfrm>
            <a:off x="4080794" y="4809853"/>
            <a:ext cx="788988" cy="517584"/>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56" name="Rectangle 172"/>
          <p:cNvSpPr>
            <a:spLocks noChangeArrowheads="1"/>
          </p:cNvSpPr>
          <p:nvPr/>
        </p:nvSpPr>
        <p:spPr bwMode="auto">
          <a:xfrm>
            <a:off x="4857081" y="4801915"/>
            <a:ext cx="788988" cy="517584"/>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dirty="0">
                <a:latin typeface="Times New Roman" pitchFamily="18" charset="0"/>
                <a:cs typeface="Times New Roman" pitchFamily="18" charset="0"/>
              </a:rPr>
              <a:t>37</a:t>
            </a:r>
            <a:endParaRPr lang="ru-RU" sz="2800" dirty="0">
              <a:latin typeface="Times New Roman" pitchFamily="18" charset="0"/>
              <a:cs typeface="Times New Roman" pitchFamily="18" charset="0"/>
            </a:endParaRPr>
          </a:p>
        </p:txBody>
      </p:sp>
      <p:sp>
        <p:nvSpPr>
          <p:cNvPr id="57" name="Rectangle 173"/>
          <p:cNvSpPr>
            <a:spLocks noChangeArrowheads="1"/>
          </p:cNvSpPr>
          <p:nvPr/>
        </p:nvSpPr>
        <p:spPr bwMode="auto">
          <a:xfrm>
            <a:off x="6428708" y="4789215"/>
            <a:ext cx="788987" cy="517584"/>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58" name="Line 180"/>
          <p:cNvSpPr>
            <a:spLocks noChangeShapeType="1"/>
          </p:cNvSpPr>
          <p:nvPr/>
        </p:nvSpPr>
        <p:spPr bwMode="auto">
          <a:xfrm>
            <a:off x="7217694" y="4801915"/>
            <a:ext cx="0" cy="517584"/>
          </a:xfrm>
          <a:prstGeom prst="line">
            <a:avLst/>
          </a:prstGeom>
          <a:noFill/>
          <a:ln w="28575" cap="sq">
            <a:solidFill>
              <a:schemeClr val="tx1"/>
            </a:solidFill>
            <a:round/>
            <a:headEnd/>
            <a:tailEnd/>
          </a:ln>
          <a:effectLst/>
        </p:spPr>
        <p:txBody>
          <a:bodyPr/>
          <a:lstStyle/>
          <a:p>
            <a:endParaRPr lang="en-US"/>
          </a:p>
        </p:txBody>
      </p:sp>
      <p:sp>
        <p:nvSpPr>
          <p:cNvPr id="59" name="Rectangle 171"/>
          <p:cNvSpPr>
            <a:spLocks noChangeArrowheads="1"/>
          </p:cNvSpPr>
          <p:nvPr/>
        </p:nvSpPr>
        <p:spPr bwMode="auto">
          <a:xfrm>
            <a:off x="3282281" y="4786401"/>
            <a:ext cx="788987" cy="517584"/>
          </a:xfrm>
          <a:prstGeom prst="rect">
            <a:avLst/>
          </a:prstGeom>
          <a:solidFill>
            <a:srgbClr val="FF9595"/>
          </a:solidFill>
          <a:ln w="9525">
            <a:noFill/>
            <a:miter lim="800000"/>
            <a:headEnd/>
            <a:tailEnd/>
          </a:ln>
          <a:effectLst/>
        </p:spPr>
        <p:txBody>
          <a:bodyPr/>
          <a:lstStyle/>
          <a:p>
            <a:pPr algn="ctr" eaLnBrk="1" hangingPunct="1">
              <a:spcBef>
                <a:spcPct val="20000"/>
              </a:spcBef>
            </a:pPr>
            <a:r>
              <a:rPr lang="en-US" sz="2800" dirty="0">
                <a:latin typeface="Times New Roman" pitchFamily="18" charset="0"/>
                <a:cs typeface="Times New Roman" pitchFamily="18" charset="0"/>
              </a:rPr>
              <a:t>45</a:t>
            </a:r>
            <a:endParaRPr lang="ru-RU" sz="2800" dirty="0">
              <a:latin typeface="Times New Roman" pitchFamily="18" charset="0"/>
              <a:cs typeface="Times New Roman" pitchFamily="18" charset="0"/>
            </a:endParaRPr>
          </a:p>
        </p:txBody>
      </p:sp>
      <p:sp>
        <p:nvSpPr>
          <p:cNvPr id="60" name="Line 174"/>
          <p:cNvSpPr>
            <a:spLocks noChangeShapeType="1"/>
          </p:cNvSpPr>
          <p:nvPr/>
        </p:nvSpPr>
        <p:spPr bwMode="auto">
          <a:xfrm>
            <a:off x="2483768" y="4789215"/>
            <a:ext cx="4733925" cy="0"/>
          </a:xfrm>
          <a:prstGeom prst="line">
            <a:avLst/>
          </a:prstGeom>
          <a:noFill/>
          <a:ln w="28575" cap="sq">
            <a:solidFill>
              <a:schemeClr val="tx1"/>
            </a:solidFill>
            <a:round/>
            <a:headEnd/>
            <a:tailEnd/>
          </a:ln>
          <a:effectLst/>
        </p:spPr>
        <p:txBody>
          <a:bodyPr/>
          <a:lstStyle/>
          <a:p>
            <a:endParaRPr lang="en-US"/>
          </a:p>
        </p:txBody>
      </p:sp>
      <p:sp>
        <p:nvSpPr>
          <p:cNvPr id="61" name="Line 175"/>
          <p:cNvSpPr>
            <a:spLocks noChangeShapeType="1"/>
          </p:cNvSpPr>
          <p:nvPr/>
        </p:nvSpPr>
        <p:spPr bwMode="auto">
          <a:xfrm>
            <a:off x="2483769" y="5319440"/>
            <a:ext cx="4733925" cy="0"/>
          </a:xfrm>
          <a:prstGeom prst="line">
            <a:avLst/>
          </a:prstGeom>
          <a:noFill/>
          <a:ln w="28575" cap="sq">
            <a:solidFill>
              <a:schemeClr val="tx1"/>
            </a:solidFill>
            <a:round/>
            <a:headEnd/>
            <a:tailEnd/>
          </a:ln>
          <a:effectLst/>
        </p:spPr>
        <p:txBody>
          <a:bodyPr/>
          <a:lstStyle/>
          <a:p>
            <a:endParaRPr lang="en-US"/>
          </a:p>
        </p:txBody>
      </p:sp>
      <p:sp>
        <p:nvSpPr>
          <p:cNvPr id="62" name="Line 176"/>
          <p:cNvSpPr>
            <a:spLocks noChangeShapeType="1"/>
          </p:cNvSpPr>
          <p:nvPr/>
        </p:nvSpPr>
        <p:spPr bwMode="auto">
          <a:xfrm>
            <a:off x="2483769" y="4801915"/>
            <a:ext cx="0" cy="517584"/>
          </a:xfrm>
          <a:prstGeom prst="line">
            <a:avLst/>
          </a:prstGeom>
          <a:noFill/>
          <a:ln w="28575" cap="sq">
            <a:solidFill>
              <a:schemeClr val="tx1"/>
            </a:solidFill>
            <a:round/>
            <a:headEnd/>
            <a:tailEnd/>
          </a:ln>
          <a:effectLst/>
        </p:spPr>
        <p:txBody>
          <a:bodyPr/>
          <a:lstStyle/>
          <a:p>
            <a:endParaRPr lang="en-US"/>
          </a:p>
        </p:txBody>
      </p:sp>
      <p:sp>
        <p:nvSpPr>
          <p:cNvPr id="63" name="Line 177"/>
          <p:cNvSpPr>
            <a:spLocks noChangeShapeType="1"/>
          </p:cNvSpPr>
          <p:nvPr/>
        </p:nvSpPr>
        <p:spPr bwMode="auto">
          <a:xfrm>
            <a:off x="4061744" y="4801915"/>
            <a:ext cx="0" cy="517584"/>
          </a:xfrm>
          <a:prstGeom prst="line">
            <a:avLst/>
          </a:prstGeom>
          <a:noFill/>
          <a:ln w="12700">
            <a:solidFill>
              <a:schemeClr val="tx1"/>
            </a:solidFill>
            <a:round/>
            <a:headEnd/>
            <a:tailEnd/>
          </a:ln>
          <a:effectLst/>
        </p:spPr>
        <p:txBody>
          <a:bodyPr/>
          <a:lstStyle/>
          <a:p>
            <a:endParaRPr lang="en-US"/>
          </a:p>
        </p:txBody>
      </p:sp>
      <p:sp>
        <p:nvSpPr>
          <p:cNvPr id="64" name="Line 178"/>
          <p:cNvSpPr>
            <a:spLocks noChangeShapeType="1"/>
          </p:cNvSpPr>
          <p:nvPr/>
        </p:nvSpPr>
        <p:spPr bwMode="auto">
          <a:xfrm>
            <a:off x="4850731" y="4801915"/>
            <a:ext cx="0" cy="517584"/>
          </a:xfrm>
          <a:prstGeom prst="line">
            <a:avLst/>
          </a:prstGeom>
          <a:noFill/>
          <a:ln w="12700">
            <a:solidFill>
              <a:schemeClr val="tx1"/>
            </a:solidFill>
            <a:round/>
            <a:headEnd/>
            <a:tailEnd/>
          </a:ln>
          <a:effectLst/>
        </p:spPr>
        <p:txBody>
          <a:bodyPr/>
          <a:lstStyle/>
          <a:p>
            <a:endParaRPr lang="en-US"/>
          </a:p>
        </p:txBody>
      </p:sp>
      <p:sp>
        <p:nvSpPr>
          <p:cNvPr id="65" name="Line 182"/>
          <p:cNvSpPr>
            <a:spLocks noChangeShapeType="1"/>
          </p:cNvSpPr>
          <p:nvPr/>
        </p:nvSpPr>
        <p:spPr bwMode="auto">
          <a:xfrm>
            <a:off x="3272756" y="4801915"/>
            <a:ext cx="0" cy="517584"/>
          </a:xfrm>
          <a:prstGeom prst="line">
            <a:avLst/>
          </a:prstGeom>
          <a:noFill/>
          <a:ln w="12700">
            <a:solidFill>
              <a:schemeClr val="tx1"/>
            </a:solidFill>
            <a:round/>
            <a:headEnd/>
            <a:tailEnd/>
          </a:ln>
          <a:effectLst/>
        </p:spPr>
        <p:txBody>
          <a:bodyPr/>
          <a:lstStyle/>
          <a:p>
            <a:endParaRPr lang="en-US"/>
          </a:p>
        </p:txBody>
      </p:sp>
      <p:sp>
        <p:nvSpPr>
          <p:cNvPr id="66" name="Line 179"/>
          <p:cNvSpPr>
            <a:spLocks noChangeShapeType="1"/>
          </p:cNvSpPr>
          <p:nvPr/>
        </p:nvSpPr>
        <p:spPr bwMode="auto">
          <a:xfrm>
            <a:off x="5639719" y="4801915"/>
            <a:ext cx="0" cy="517584"/>
          </a:xfrm>
          <a:prstGeom prst="line">
            <a:avLst/>
          </a:prstGeom>
          <a:noFill/>
          <a:ln w="12700">
            <a:solidFill>
              <a:schemeClr val="tx1"/>
            </a:solidFill>
            <a:round/>
            <a:headEnd/>
            <a:tailEnd/>
          </a:ln>
          <a:effectLst/>
        </p:spPr>
        <p:txBody>
          <a:bodyPr/>
          <a:lstStyle/>
          <a:p>
            <a:endParaRPr lang="en-US"/>
          </a:p>
        </p:txBody>
      </p:sp>
      <p:sp>
        <p:nvSpPr>
          <p:cNvPr id="67" name="Line 181"/>
          <p:cNvSpPr>
            <a:spLocks noChangeShapeType="1"/>
          </p:cNvSpPr>
          <p:nvPr/>
        </p:nvSpPr>
        <p:spPr bwMode="auto">
          <a:xfrm>
            <a:off x="6428706" y="4801915"/>
            <a:ext cx="0" cy="517584"/>
          </a:xfrm>
          <a:prstGeom prst="line">
            <a:avLst/>
          </a:prstGeom>
          <a:noFill/>
          <a:ln w="12700">
            <a:solidFill>
              <a:schemeClr val="tx1"/>
            </a:solidFill>
            <a:round/>
            <a:headEnd/>
            <a:tailEnd/>
          </a:ln>
          <a:effectLst/>
        </p:spPr>
        <p:txBody>
          <a:bodyPr/>
          <a:lstStyle/>
          <a:p>
            <a:endParaRPr lang="en-US"/>
          </a:p>
        </p:txBody>
      </p:sp>
      <p:sp>
        <p:nvSpPr>
          <p:cNvPr id="36" name="TextBox 35"/>
          <p:cNvSpPr txBox="1"/>
          <p:nvPr/>
        </p:nvSpPr>
        <p:spPr>
          <a:xfrm>
            <a:off x="3866023" y="4691250"/>
            <a:ext cx="769937" cy="707886"/>
          </a:xfrm>
          <a:prstGeom prst="rect">
            <a:avLst/>
          </a:prstGeom>
          <a:noFill/>
        </p:spPr>
        <p:txBody>
          <a:bodyPr wrap="square" rtlCol="1">
            <a:spAutoFit/>
          </a:bodyPr>
          <a:lstStyle/>
          <a:p>
            <a:r>
              <a:rPr lang="he-IL" sz="4000" b="1" dirty="0"/>
              <a:t>&gt;</a:t>
            </a:r>
          </a:p>
        </p:txBody>
      </p:sp>
      <p:sp>
        <p:nvSpPr>
          <p:cNvPr id="37" name="TextBox 36"/>
          <p:cNvSpPr txBox="1"/>
          <p:nvPr/>
        </p:nvSpPr>
        <p:spPr>
          <a:xfrm>
            <a:off x="4648661" y="4700821"/>
            <a:ext cx="769937" cy="707886"/>
          </a:xfrm>
          <a:prstGeom prst="rect">
            <a:avLst/>
          </a:prstGeom>
          <a:noFill/>
        </p:spPr>
        <p:txBody>
          <a:bodyPr wrap="square" rtlCol="1">
            <a:spAutoFit/>
          </a:bodyPr>
          <a:lstStyle/>
          <a:p>
            <a:r>
              <a:rPr lang="he-IL" sz="4000" b="1" dirty="0"/>
              <a:t>&lt;</a:t>
            </a:r>
          </a:p>
        </p:txBody>
      </p:sp>
    </p:spTree>
    <p:extLst>
      <p:ext uri="{BB962C8B-B14F-4D97-AF65-F5344CB8AC3E}">
        <p14:creationId xmlns:p14="http://schemas.microsoft.com/office/powerpoint/2010/main" val="128051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r>
              <a:rPr lang="he-IL" dirty="0"/>
              <a:t> - תזכורת</a:t>
            </a:r>
            <a:endParaRPr lang="en-US" dirty="0"/>
          </a:p>
        </p:txBody>
      </p:sp>
      <p:sp>
        <p:nvSpPr>
          <p:cNvPr id="3" name="Content Placeholder 2"/>
          <p:cNvSpPr>
            <a:spLocks noGrp="1"/>
          </p:cNvSpPr>
          <p:nvPr>
            <p:ph idx="1"/>
          </p:nvPr>
        </p:nvSpPr>
        <p:spPr/>
        <p:txBody>
          <a:bodyPr>
            <a:normAutofit/>
          </a:bodyPr>
          <a:lstStyle/>
          <a:p>
            <a:r>
              <a:rPr lang="he-IL" dirty="0"/>
              <a:t>בכל </a:t>
            </a:r>
            <a:r>
              <a:rPr lang="he-IL" dirty="0" err="1"/>
              <a:t>איטרציה</a:t>
            </a:r>
            <a:r>
              <a:rPr lang="he-IL" dirty="0"/>
              <a:t> עוברים על המערך ומחליפים בין איברים צמודים אשר נמצאים בסדר לא נכון (כלומר </a:t>
            </a:r>
            <a:r>
              <a:rPr lang="en-US" dirty="0"/>
              <a:t>a[</a:t>
            </a:r>
            <a:r>
              <a:rPr lang="en-US" dirty="0" err="1"/>
              <a:t>i</a:t>
            </a:r>
            <a:r>
              <a:rPr lang="en-US" dirty="0"/>
              <a:t>]&gt;a[i+1]</a:t>
            </a:r>
            <a:r>
              <a:rPr lang="he-IL" dirty="0"/>
              <a:t>).</a:t>
            </a:r>
          </a:p>
          <a:p>
            <a:endParaRPr lang="he-IL" dirty="0"/>
          </a:p>
          <a:p>
            <a:r>
              <a:rPr lang="he-IL" dirty="0"/>
              <a:t>מסיימים אחרי </a:t>
            </a:r>
            <a:r>
              <a:rPr lang="he-IL" dirty="0" err="1"/>
              <a:t>איטרציה</a:t>
            </a:r>
            <a:r>
              <a:rPr lang="he-IL" dirty="0"/>
              <a:t> אשר לא דרשה החלפות.</a:t>
            </a:r>
          </a:p>
          <a:p>
            <a:endParaRPr lang="he-IL" dirty="0"/>
          </a:p>
          <a:p>
            <a:r>
              <a:rPr lang="he-IL" dirty="0"/>
              <a:t>כמה </a:t>
            </a:r>
            <a:r>
              <a:rPr lang="he-IL" dirty="0" err="1"/>
              <a:t>איטרציות</a:t>
            </a:r>
            <a:r>
              <a:rPr lang="he-IL" dirty="0"/>
              <a:t> יהיו לכל היותר?</a:t>
            </a:r>
          </a:p>
          <a:p>
            <a:r>
              <a:rPr lang="he-IL" dirty="0" err="1"/>
              <a:t>איטרציה</a:t>
            </a:r>
            <a:r>
              <a:rPr lang="he-IL" dirty="0"/>
              <a:t> לדוגמא:</a:t>
            </a:r>
          </a:p>
          <a:p>
            <a:endParaRPr lang="he-IL" dirty="0"/>
          </a:p>
          <a:p>
            <a:endParaRPr lang="he-IL" dirty="0"/>
          </a:p>
          <a:p>
            <a:endParaRPr lang="he-IL" dirty="0"/>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12</a:t>
            </a:fld>
            <a:endParaRPr lang="en-US" dirty="0"/>
          </a:p>
        </p:txBody>
      </p:sp>
      <p:sp>
        <p:nvSpPr>
          <p:cNvPr id="39" name="Rectangle 87"/>
          <p:cNvSpPr>
            <a:spLocks noChangeArrowheads="1"/>
          </p:cNvSpPr>
          <p:nvPr/>
        </p:nvSpPr>
        <p:spPr bwMode="auto">
          <a:xfrm>
            <a:off x="4863431" y="4801915"/>
            <a:ext cx="788988" cy="517584"/>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40" name="Rectangle 88"/>
          <p:cNvSpPr>
            <a:spLocks noChangeArrowheads="1"/>
          </p:cNvSpPr>
          <p:nvPr/>
        </p:nvSpPr>
        <p:spPr bwMode="auto">
          <a:xfrm>
            <a:off x="6435056" y="4801915"/>
            <a:ext cx="788988" cy="517584"/>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41" name="Rectangle 89"/>
          <p:cNvSpPr>
            <a:spLocks noChangeArrowheads="1"/>
          </p:cNvSpPr>
          <p:nvPr/>
        </p:nvSpPr>
        <p:spPr bwMode="auto">
          <a:xfrm>
            <a:off x="5642894" y="4801915"/>
            <a:ext cx="788987" cy="517584"/>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42" name="Rectangle 91"/>
          <p:cNvSpPr>
            <a:spLocks noChangeArrowheads="1"/>
          </p:cNvSpPr>
          <p:nvPr/>
        </p:nvSpPr>
        <p:spPr bwMode="auto">
          <a:xfrm>
            <a:off x="3275931" y="4801915"/>
            <a:ext cx="788988" cy="517584"/>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37</a:t>
            </a:r>
            <a:endParaRPr lang="ru-RU" sz="2800">
              <a:latin typeface="Times New Roman" pitchFamily="18" charset="0"/>
              <a:cs typeface="Times New Roman" pitchFamily="18" charset="0"/>
            </a:endParaRPr>
          </a:p>
        </p:txBody>
      </p:sp>
      <p:sp>
        <p:nvSpPr>
          <p:cNvPr id="43" name="Rectangle 92"/>
          <p:cNvSpPr>
            <a:spLocks noChangeArrowheads="1"/>
          </p:cNvSpPr>
          <p:nvPr/>
        </p:nvSpPr>
        <p:spPr bwMode="auto">
          <a:xfrm>
            <a:off x="4071269" y="4801915"/>
            <a:ext cx="788987" cy="517584"/>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44" name="Line 93"/>
          <p:cNvSpPr>
            <a:spLocks noChangeShapeType="1"/>
          </p:cNvSpPr>
          <p:nvPr/>
        </p:nvSpPr>
        <p:spPr bwMode="auto">
          <a:xfrm>
            <a:off x="2486944" y="4801915"/>
            <a:ext cx="4733925" cy="0"/>
          </a:xfrm>
          <a:prstGeom prst="line">
            <a:avLst/>
          </a:prstGeom>
          <a:noFill/>
          <a:ln w="28575" cap="sq">
            <a:solidFill>
              <a:schemeClr val="tx1"/>
            </a:solidFill>
            <a:round/>
            <a:headEnd/>
            <a:tailEnd/>
          </a:ln>
          <a:effectLst/>
        </p:spPr>
        <p:txBody>
          <a:bodyPr/>
          <a:lstStyle/>
          <a:p>
            <a:endParaRPr lang="en-US"/>
          </a:p>
        </p:txBody>
      </p:sp>
      <p:sp>
        <p:nvSpPr>
          <p:cNvPr id="45" name="Line 94"/>
          <p:cNvSpPr>
            <a:spLocks noChangeShapeType="1"/>
          </p:cNvSpPr>
          <p:nvPr/>
        </p:nvSpPr>
        <p:spPr bwMode="auto">
          <a:xfrm>
            <a:off x="2486944" y="5319440"/>
            <a:ext cx="4733925" cy="0"/>
          </a:xfrm>
          <a:prstGeom prst="line">
            <a:avLst/>
          </a:prstGeom>
          <a:noFill/>
          <a:ln w="28575" cap="sq">
            <a:solidFill>
              <a:schemeClr val="tx1"/>
            </a:solidFill>
            <a:round/>
            <a:headEnd/>
            <a:tailEnd/>
          </a:ln>
          <a:effectLst/>
        </p:spPr>
        <p:txBody>
          <a:bodyPr/>
          <a:lstStyle/>
          <a:p>
            <a:endParaRPr lang="en-US"/>
          </a:p>
        </p:txBody>
      </p:sp>
      <p:sp>
        <p:nvSpPr>
          <p:cNvPr id="46" name="Line 95"/>
          <p:cNvSpPr>
            <a:spLocks noChangeShapeType="1"/>
          </p:cNvSpPr>
          <p:nvPr/>
        </p:nvSpPr>
        <p:spPr bwMode="auto">
          <a:xfrm>
            <a:off x="2486944" y="4801915"/>
            <a:ext cx="0" cy="517584"/>
          </a:xfrm>
          <a:prstGeom prst="line">
            <a:avLst/>
          </a:prstGeom>
          <a:noFill/>
          <a:ln w="28575" cap="sq">
            <a:solidFill>
              <a:schemeClr val="tx1"/>
            </a:solidFill>
            <a:round/>
            <a:headEnd/>
            <a:tailEnd/>
          </a:ln>
          <a:effectLst/>
        </p:spPr>
        <p:txBody>
          <a:bodyPr/>
          <a:lstStyle/>
          <a:p>
            <a:endParaRPr lang="en-US"/>
          </a:p>
        </p:txBody>
      </p:sp>
      <p:sp>
        <p:nvSpPr>
          <p:cNvPr id="47" name="Line 96"/>
          <p:cNvSpPr>
            <a:spLocks noChangeShapeType="1"/>
          </p:cNvSpPr>
          <p:nvPr/>
        </p:nvSpPr>
        <p:spPr bwMode="auto">
          <a:xfrm>
            <a:off x="4064919" y="4801915"/>
            <a:ext cx="0" cy="517584"/>
          </a:xfrm>
          <a:prstGeom prst="line">
            <a:avLst/>
          </a:prstGeom>
          <a:noFill/>
          <a:ln w="12700">
            <a:solidFill>
              <a:schemeClr val="tx1"/>
            </a:solidFill>
            <a:round/>
            <a:headEnd/>
            <a:tailEnd/>
          </a:ln>
          <a:effectLst/>
        </p:spPr>
        <p:txBody>
          <a:bodyPr/>
          <a:lstStyle/>
          <a:p>
            <a:endParaRPr lang="en-US"/>
          </a:p>
        </p:txBody>
      </p:sp>
      <p:sp>
        <p:nvSpPr>
          <p:cNvPr id="48" name="Line 97"/>
          <p:cNvSpPr>
            <a:spLocks noChangeShapeType="1"/>
          </p:cNvSpPr>
          <p:nvPr/>
        </p:nvSpPr>
        <p:spPr bwMode="auto">
          <a:xfrm>
            <a:off x="4853906" y="4801915"/>
            <a:ext cx="0" cy="517584"/>
          </a:xfrm>
          <a:prstGeom prst="line">
            <a:avLst/>
          </a:prstGeom>
          <a:noFill/>
          <a:ln w="12700">
            <a:solidFill>
              <a:schemeClr val="tx1"/>
            </a:solidFill>
            <a:round/>
            <a:headEnd/>
            <a:tailEnd/>
          </a:ln>
          <a:effectLst/>
        </p:spPr>
        <p:txBody>
          <a:bodyPr/>
          <a:lstStyle/>
          <a:p>
            <a:endParaRPr lang="en-US"/>
          </a:p>
        </p:txBody>
      </p:sp>
      <p:sp>
        <p:nvSpPr>
          <p:cNvPr id="49" name="Line 98"/>
          <p:cNvSpPr>
            <a:spLocks noChangeShapeType="1"/>
          </p:cNvSpPr>
          <p:nvPr/>
        </p:nvSpPr>
        <p:spPr bwMode="auto">
          <a:xfrm>
            <a:off x="5642894" y="4801915"/>
            <a:ext cx="0" cy="517584"/>
          </a:xfrm>
          <a:prstGeom prst="line">
            <a:avLst/>
          </a:prstGeom>
          <a:noFill/>
          <a:ln w="12700">
            <a:solidFill>
              <a:schemeClr val="tx1"/>
            </a:solidFill>
            <a:round/>
            <a:headEnd/>
            <a:tailEnd/>
          </a:ln>
          <a:effectLst/>
        </p:spPr>
        <p:txBody>
          <a:bodyPr/>
          <a:lstStyle/>
          <a:p>
            <a:endParaRPr lang="en-US"/>
          </a:p>
        </p:txBody>
      </p:sp>
      <p:sp>
        <p:nvSpPr>
          <p:cNvPr id="50" name="Line 99"/>
          <p:cNvSpPr>
            <a:spLocks noChangeShapeType="1"/>
          </p:cNvSpPr>
          <p:nvPr/>
        </p:nvSpPr>
        <p:spPr bwMode="auto">
          <a:xfrm>
            <a:off x="7220869" y="4801915"/>
            <a:ext cx="0" cy="517584"/>
          </a:xfrm>
          <a:prstGeom prst="line">
            <a:avLst/>
          </a:prstGeom>
          <a:noFill/>
          <a:ln w="28575" cap="sq">
            <a:solidFill>
              <a:schemeClr val="tx1"/>
            </a:solidFill>
            <a:round/>
            <a:headEnd/>
            <a:tailEnd/>
          </a:ln>
          <a:effectLst/>
        </p:spPr>
        <p:txBody>
          <a:bodyPr/>
          <a:lstStyle/>
          <a:p>
            <a:endParaRPr lang="en-US"/>
          </a:p>
        </p:txBody>
      </p:sp>
      <p:sp>
        <p:nvSpPr>
          <p:cNvPr id="51" name="Line 100"/>
          <p:cNvSpPr>
            <a:spLocks noChangeShapeType="1"/>
          </p:cNvSpPr>
          <p:nvPr/>
        </p:nvSpPr>
        <p:spPr bwMode="auto">
          <a:xfrm>
            <a:off x="6431881" y="4801915"/>
            <a:ext cx="0" cy="517584"/>
          </a:xfrm>
          <a:prstGeom prst="line">
            <a:avLst/>
          </a:prstGeom>
          <a:noFill/>
          <a:ln w="12700">
            <a:solidFill>
              <a:schemeClr val="tx1"/>
            </a:solidFill>
            <a:round/>
            <a:headEnd/>
            <a:tailEnd/>
          </a:ln>
          <a:effectLst/>
        </p:spPr>
        <p:txBody>
          <a:bodyPr/>
          <a:lstStyle/>
          <a:p>
            <a:endParaRPr lang="en-US"/>
          </a:p>
        </p:txBody>
      </p:sp>
      <p:sp>
        <p:nvSpPr>
          <p:cNvPr id="52" name="Line 101"/>
          <p:cNvSpPr>
            <a:spLocks noChangeShapeType="1"/>
          </p:cNvSpPr>
          <p:nvPr/>
        </p:nvSpPr>
        <p:spPr bwMode="auto">
          <a:xfrm>
            <a:off x="3275931" y="4801915"/>
            <a:ext cx="0" cy="517584"/>
          </a:xfrm>
          <a:prstGeom prst="line">
            <a:avLst/>
          </a:prstGeom>
          <a:noFill/>
          <a:ln w="12700">
            <a:solidFill>
              <a:schemeClr val="tx1"/>
            </a:solidFill>
            <a:round/>
            <a:headEnd/>
            <a:tailEnd/>
          </a:ln>
          <a:effectLst/>
        </p:spPr>
        <p:txBody>
          <a:bodyPr/>
          <a:lstStyle/>
          <a:p>
            <a:endParaRPr lang="en-US"/>
          </a:p>
        </p:txBody>
      </p:sp>
      <p:sp>
        <p:nvSpPr>
          <p:cNvPr id="53" name="Rectangle 168"/>
          <p:cNvSpPr>
            <a:spLocks noChangeArrowheads="1"/>
          </p:cNvSpPr>
          <p:nvPr/>
        </p:nvSpPr>
        <p:spPr bwMode="auto">
          <a:xfrm>
            <a:off x="2474532" y="4809853"/>
            <a:ext cx="788988" cy="517584"/>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dirty="0">
                <a:latin typeface="Times New Roman" pitchFamily="18" charset="0"/>
                <a:cs typeface="Times New Roman" pitchFamily="18" charset="0"/>
              </a:rPr>
              <a:t>14</a:t>
            </a:r>
            <a:endParaRPr lang="ru-RU" sz="2800" dirty="0">
              <a:latin typeface="Times New Roman" pitchFamily="18" charset="0"/>
              <a:cs typeface="Times New Roman" pitchFamily="18" charset="0"/>
            </a:endParaRPr>
          </a:p>
        </p:txBody>
      </p:sp>
      <p:sp>
        <p:nvSpPr>
          <p:cNvPr id="54" name="Rectangle 169"/>
          <p:cNvSpPr>
            <a:spLocks noChangeArrowheads="1"/>
          </p:cNvSpPr>
          <p:nvPr/>
        </p:nvSpPr>
        <p:spPr bwMode="auto">
          <a:xfrm>
            <a:off x="5649244" y="4797152"/>
            <a:ext cx="788987" cy="517584"/>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55" name="Rectangle 170"/>
          <p:cNvSpPr>
            <a:spLocks noChangeArrowheads="1"/>
          </p:cNvSpPr>
          <p:nvPr/>
        </p:nvSpPr>
        <p:spPr bwMode="auto">
          <a:xfrm>
            <a:off x="4857080" y="4801856"/>
            <a:ext cx="788988" cy="517584"/>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56" name="Rectangle 172"/>
          <p:cNvSpPr>
            <a:spLocks noChangeArrowheads="1"/>
          </p:cNvSpPr>
          <p:nvPr/>
        </p:nvSpPr>
        <p:spPr bwMode="auto">
          <a:xfrm>
            <a:off x="4058570" y="4817700"/>
            <a:ext cx="788988" cy="517584"/>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dirty="0">
                <a:latin typeface="Times New Roman" pitchFamily="18" charset="0"/>
                <a:cs typeface="Times New Roman" pitchFamily="18" charset="0"/>
              </a:rPr>
              <a:t>37</a:t>
            </a:r>
            <a:endParaRPr lang="ru-RU" sz="2800" dirty="0">
              <a:latin typeface="Times New Roman" pitchFamily="18" charset="0"/>
              <a:cs typeface="Times New Roman" pitchFamily="18" charset="0"/>
            </a:endParaRPr>
          </a:p>
        </p:txBody>
      </p:sp>
      <p:sp>
        <p:nvSpPr>
          <p:cNvPr id="57" name="Rectangle 173"/>
          <p:cNvSpPr>
            <a:spLocks noChangeArrowheads="1"/>
          </p:cNvSpPr>
          <p:nvPr/>
        </p:nvSpPr>
        <p:spPr bwMode="auto">
          <a:xfrm>
            <a:off x="6428708" y="4789215"/>
            <a:ext cx="788987" cy="517584"/>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58" name="Line 180"/>
          <p:cNvSpPr>
            <a:spLocks noChangeShapeType="1"/>
          </p:cNvSpPr>
          <p:nvPr/>
        </p:nvSpPr>
        <p:spPr bwMode="auto">
          <a:xfrm>
            <a:off x="7217694" y="4801915"/>
            <a:ext cx="0" cy="517584"/>
          </a:xfrm>
          <a:prstGeom prst="line">
            <a:avLst/>
          </a:prstGeom>
          <a:noFill/>
          <a:ln w="28575" cap="sq">
            <a:solidFill>
              <a:schemeClr val="tx1"/>
            </a:solidFill>
            <a:round/>
            <a:headEnd/>
            <a:tailEnd/>
          </a:ln>
          <a:effectLst/>
        </p:spPr>
        <p:txBody>
          <a:bodyPr/>
          <a:lstStyle/>
          <a:p>
            <a:endParaRPr lang="en-US"/>
          </a:p>
        </p:txBody>
      </p:sp>
      <p:sp>
        <p:nvSpPr>
          <p:cNvPr id="59" name="Rectangle 171"/>
          <p:cNvSpPr>
            <a:spLocks noChangeArrowheads="1"/>
          </p:cNvSpPr>
          <p:nvPr/>
        </p:nvSpPr>
        <p:spPr bwMode="auto">
          <a:xfrm>
            <a:off x="3282281" y="4786401"/>
            <a:ext cx="788987" cy="517584"/>
          </a:xfrm>
          <a:prstGeom prst="rect">
            <a:avLst/>
          </a:prstGeom>
          <a:solidFill>
            <a:srgbClr val="FF9595"/>
          </a:solidFill>
          <a:ln w="9525">
            <a:noFill/>
            <a:miter lim="800000"/>
            <a:headEnd/>
            <a:tailEnd/>
          </a:ln>
          <a:effectLst/>
        </p:spPr>
        <p:txBody>
          <a:bodyPr/>
          <a:lstStyle/>
          <a:p>
            <a:pPr algn="ctr" eaLnBrk="1" hangingPunct="1">
              <a:spcBef>
                <a:spcPct val="20000"/>
              </a:spcBef>
            </a:pPr>
            <a:r>
              <a:rPr lang="en-US" sz="2800" dirty="0">
                <a:latin typeface="Times New Roman" pitchFamily="18" charset="0"/>
                <a:cs typeface="Times New Roman" pitchFamily="18" charset="0"/>
              </a:rPr>
              <a:t>45</a:t>
            </a:r>
            <a:endParaRPr lang="ru-RU" sz="2800" dirty="0">
              <a:latin typeface="Times New Roman" pitchFamily="18" charset="0"/>
              <a:cs typeface="Times New Roman" pitchFamily="18" charset="0"/>
            </a:endParaRPr>
          </a:p>
        </p:txBody>
      </p:sp>
      <p:sp>
        <p:nvSpPr>
          <p:cNvPr id="60" name="Line 174"/>
          <p:cNvSpPr>
            <a:spLocks noChangeShapeType="1"/>
          </p:cNvSpPr>
          <p:nvPr/>
        </p:nvSpPr>
        <p:spPr bwMode="auto">
          <a:xfrm>
            <a:off x="2483768" y="4789215"/>
            <a:ext cx="4733925" cy="0"/>
          </a:xfrm>
          <a:prstGeom prst="line">
            <a:avLst/>
          </a:prstGeom>
          <a:noFill/>
          <a:ln w="28575" cap="sq">
            <a:solidFill>
              <a:schemeClr val="tx1"/>
            </a:solidFill>
            <a:round/>
            <a:headEnd/>
            <a:tailEnd/>
          </a:ln>
          <a:effectLst/>
        </p:spPr>
        <p:txBody>
          <a:bodyPr/>
          <a:lstStyle/>
          <a:p>
            <a:endParaRPr lang="en-US"/>
          </a:p>
        </p:txBody>
      </p:sp>
      <p:sp>
        <p:nvSpPr>
          <p:cNvPr id="61" name="Line 175"/>
          <p:cNvSpPr>
            <a:spLocks noChangeShapeType="1"/>
          </p:cNvSpPr>
          <p:nvPr/>
        </p:nvSpPr>
        <p:spPr bwMode="auto">
          <a:xfrm>
            <a:off x="2483769" y="5319440"/>
            <a:ext cx="4733925" cy="0"/>
          </a:xfrm>
          <a:prstGeom prst="line">
            <a:avLst/>
          </a:prstGeom>
          <a:noFill/>
          <a:ln w="28575" cap="sq">
            <a:solidFill>
              <a:schemeClr val="tx1"/>
            </a:solidFill>
            <a:round/>
            <a:headEnd/>
            <a:tailEnd/>
          </a:ln>
          <a:effectLst/>
        </p:spPr>
        <p:txBody>
          <a:bodyPr/>
          <a:lstStyle/>
          <a:p>
            <a:endParaRPr lang="en-US"/>
          </a:p>
        </p:txBody>
      </p:sp>
      <p:sp>
        <p:nvSpPr>
          <p:cNvPr id="62" name="Line 176"/>
          <p:cNvSpPr>
            <a:spLocks noChangeShapeType="1"/>
          </p:cNvSpPr>
          <p:nvPr/>
        </p:nvSpPr>
        <p:spPr bwMode="auto">
          <a:xfrm>
            <a:off x="2483769" y="4801915"/>
            <a:ext cx="0" cy="517584"/>
          </a:xfrm>
          <a:prstGeom prst="line">
            <a:avLst/>
          </a:prstGeom>
          <a:noFill/>
          <a:ln w="28575" cap="sq">
            <a:solidFill>
              <a:schemeClr val="tx1"/>
            </a:solidFill>
            <a:round/>
            <a:headEnd/>
            <a:tailEnd/>
          </a:ln>
          <a:effectLst/>
        </p:spPr>
        <p:txBody>
          <a:bodyPr/>
          <a:lstStyle/>
          <a:p>
            <a:endParaRPr lang="en-US"/>
          </a:p>
        </p:txBody>
      </p:sp>
      <p:sp>
        <p:nvSpPr>
          <p:cNvPr id="63" name="Line 177"/>
          <p:cNvSpPr>
            <a:spLocks noChangeShapeType="1"/>
          </p:cNvSpPr>
          <p:nvPr/>
        </p:nvSpPr>
        <p:spPr bwMode="auto">
          <a:xfrm>
            <a:off x="4061744" y="4801915"/>
            <a:ext cx="0" cy="517584"/>
          </a:xfrm>
          <a:prstGeom prst="line">
            <a:avLst/>
          </a:prstGeom>
          <a:noFill/>
          <a:ln w="12700">
            <a:solidFill>
              <a:schemeClr val="tx1"/>
            </a:solidFill>
            <a:round/>
            <a:headEnd/>
            <a:tailEnd/>
          </a:ln>
          <a:effectLst/>
        </p:spPr>
        <p:txBody>
          <a:bodyPr/>
          <a:lstStyle/>
          <a:p>
            <a:endParaRPr lang="en-US"/>
          </a:p>
        </p:txBody>
      </p:sp>
      <p:sp>
        <p:nvSpPr>
          <p:cNvPr id="64" name="Line 178"/>
          <p:cNvSpPr>
            <a:spLocks noChangeShapeType="1"/>
          </p:cNvSpPr>
          <p:nvPr/>
        </p:nvSpPr>
        <p:spPr bwMode="auto">
          <a:xfrm>
            <a:off x="4850731" y="4801915"/>
            <a:ext cx="0" cy="517584"/>
          </a:xfrm>
          <a:prstGeom prst="line">
            <a:avLst/>
          </a:prstGeom>
          <a:noFill/>
          <a:ln w="12700">
            <a:solidFill>
              <a:schemeClr val="tx1"/>
            </a:solidFill>
            <a:round/>
            <a:headEnd/>
            <a:tailEnd/>
          </a:ln>
          <a:effectLst/>
        </p:spPr>
        <p:txBody>
          <a:bodyPr/>
          <a:lstStyle/>
          <a:p>
            <a:endParaRPr lang="en-US"/>
          </a:p>
        </p:txBody>
      </p:sp>
      <p:sp>
        <p:nvSpPr>
          <p:cNvPr id="65" name="Line 182"/>
          <p:cNvSpPr>
            <a:spLocks noChangeShapeType="1"/>
          </p:cNvSpPr>
          <p:nvPr/>
        </p:nvSpPr>
        <p:spPr bwMode="auto">
          <a:xfrm>
            <a:off x="3272756" y="4801915"/>
            <a:ext cx="0" cy="517584"/>
          </a:xfrm>
          <a:prstGeom prst="line">
            <a:avLst/>
          </a:prstGeom>
          <a:noFill/>
          <a:ln w="12700">
            <a:solidFill>
              <a:schemeClr val="tx1"/>
            </a:solidFill>
            <a:round/>
            <a:headEnd/>
            <a:tailEnd/>
          </a:ln>
          <a:effectLst/>
        </p:spPr>
        <p:txBody>
          <a:bodyPr/>
          <a:lstStyle/>
          <a:p>
            <a:endParaRPr lang="en-US"/>
          </a:p>
        </p:txBody>
      </p:sp>
      <p:sp>
        <p:nvSpPr>
          <p:cNvPr id="66" name="Line 179"/>
          <p:cNvSpPr>
            <a:spLocks noChangeShapeType="1"/>
          </p:cNvSpPr>
          <p:nvPr/>
        </p:nvSpPr>
        <p:spPr bwMode="auto">
          <a:xfrm>
            <a:off x="5639719" y="4801915"/>
            <a:ext cx="0" cy="517584"/>
          </a:xfrm>
          <a:prstGeom prst="line">
            <a:avLst/>
          </a:prstGeom>
          <a:noFill/>
          <a:ln w="12700">
            <a:solidFill>
              <a:schemeClr val="tx1"/>
            </a:solidFill>
            <a:round/>
            <a:headEnd/>
            <a:tailEnd/>
          </a:ln>
          <a:effectLst/>
        </p:spPr>
        <p:txBody>
          <a:bodyPr/>
          <a:lstStyle/>
          <a:p>
            <a:endParaRPr lang="en-US"/>
          </a:p>
        </p:txBody>
      </p:sp>
      <p:sp>
        <p:nvSpPr>
          <p:cNvPr id="67" name="Line 181"/>
          <p:cNvSpPr>
            <a:spLocks noChangeShapeType="1"/>
          </p:cNvSpPr>
          <p:nvPr/>
        </p:nvSpPr>
        <p:spPr bwMode="auto">
          <a:xfrm>
            <a:off x="6428706" y="4801915"/>
            <a:ext cx="0" cy="517584"/>
          </a:xfrm>
          <a:prstGeom prst="line">
            <a:avLst/>
          </a:prstGeom>
          <a:noFill/>
          <a:ln w="12700">
            <a:solidFill>
              <a:schemeClr val="tx1"/>
            </a:solidFill>
            <a:round/>
            <a:headEnd/>
            <a:tailEnd/>
          </a:ln>
          <a:effectLst/>
        </p:spPr>
        <p:txBody>
          <a:bodyPr/>
          <a:lstStyle/>
          <a:p>
            <a:endParaRPr lang="en-US"/>
          </a:p>
        </p:txBody>
      </p:sp>
      <p:sp>
        <p:nvSpPr>
          <p:cNvPr id="37" name="TextBox 36"/>
          <p:cNvSpPr txBox="1"/>
          <p:nvPr/>
        </p:nvSpPr>
        <p:spPr>
          <a:xfrm>
            <a:off x="5417944" y="4702001"/>
            <a:ext cx="769937" cy="707886"/>
          </a:xfrm>
          <a:prstGeom prst="rect">
            <a:avLst/>
          </a:prstGeom>
          <a:noFill/>
        </p:spPr>
        <p:txBody>
          <a:bodyPr wrap="square" rtlCol="1">
            <a:spAutoFit/>
          </a:bodyPr>
          <a:lstStyle/>
          <a:p>
            <a:r>
              <a:rPr lang="he-IL" sz="4000" b="1" dirty="0"/>
              <a:t>&lt;</a:t>
            </a:r>
          </a:p>
        </p:txBody>
      </p:sp>
    </p:spTree>
    <p:extLst>
      <p:ext uri="{BB962C8B-B14F-4D97-AF65-F5344CB8AC3E}">
        <p14:creationId xmlns:p14="http://schemas.microsoft.com/office/powerpoint/2010/main" val="416315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r>
              <a:rPr lang="he-IL" dirty="0"/>
              <a:t> - תזכורת</a:t>
            </a:r>
            <a:endParaRPr lang="en-US" dirty="0"/>
          </a:p>
        </p:txBody>
      </p:sp>
      <p:sp>
        <p:nvSpPr>
          <p:cNvPr id="3" name="Content Placeholder 2"/>
          <p:cNvSpPr>
            <a:spLocks noGrp="1"/>
          </p:cNvSpPr>
          <p:nvPr>
            <p:ph idx="1"/>
          </p:nvPr>
        </p:nvSpPr>
        <p:spPr/>
        <p:txBody>
          <a:bodyPr>
            <a:normAutofit/>
          </a:bodyPr>
          <a:lstStyle/>
          <a:p>
            <a:r>
              <a:rPr lang="he-IL" dirty="0"/>
              <a:t>בכל </a:t>
            </a:r>
            <a:r>
              <a:rPr lang="he-IL" dirty="0" err="1"/>
              <a:t>איטרציה</a:t>
            </a:r>
            <a:r>
              <a:rPr lang="he-IL" dirty="0"/>
              <a:t> עוברים על המערך ומחליפים בין איברים צמודים אשר נמצאים בסדר לא נכון (כלומר </a:t>
            </a:r>
            <a:r>
              <a:rPr lang="en-US" dirty="0"/>
              <a:t>a[</a:t>
            </a:r>
            <a:r>
              <a:rPr lang="en-US" dirty="0" err="1"/>
              <a:t>i</a:t>
            </a:r>
            <a:r>
              <a:rPr lang="en-US" dirty="0"/>
              <a:t>]&gt;a[i+1]</a:t>
            </a:r>
            <a:r>
              <a:rPr lang="he-IL" dirty="0"/>
              <a:t>).</a:t>
            </a:r>
          </a:p>
          <a:p>
            <a:endParaRPr lang="he-IL" dirty="0"/>
          </a:p>
          <a:p>
            <a:r>
              <a:rPr lang="he-IL" dirty="0"/>
              <a:t>מסיימים אחרי </a:t>
            </a:r>
            <a:r>
              <a:rPr lang="he-IL" dirty="0" err="1"/>
              <a:t>איטרציה</a:t>
            </a:r>
            <a:r>
              <a:rPr lang="he-IL" dirty="0"/>
              <a:t> אשר לא דרשה החלפות.</a:t>
            </a:r>
          </a:p>
          <a:p>
            <a:endParaRPr lang="he-IL" dirty="0"/>
          </a:p>
          <a:p>
            <a:r>
              <a:rPr lang="he-IL" dirty="0"/>
              <a:t>כמה </a:t>
            </a:r>
            <a:r>
              <a:rPr lang="he-IL" dirty="0" err="1"/>
              <a:t>איטרציות</a:t>
            </a:r>
            <a:r>
              <a:rPr lang="he-IL" dirty="0"/>
              <a:t> יהיו לכל היותר?</a:t>
            </a:r>
          </a:p>
          <a:p>
            <a:r>
              <a:rPr lang="he-IL" dirty="0" err="1"/>
              <a:t>איטרציה</a:t>
            </a:r>
            <a:r>
              <a:rPr lang="he-IL" dirty="0"/>
              <a:t> לדוגמא:</a:t>
            </a:r>
          </a:p>
          <a:p>
            <a:endParaRPr lang="he-IL" dirty="0"/>
          </a:p>
          <a:p>
            <a:endParaRPr lang="he-IL" dirty="0"/>
          </a:p>
          <a:p>
            <a:endParaRPr lang="he-IL" dirty="0"/>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13</a:t>
            </a:fld>
            <a:endParaRPr lang="en-US" dirty="0"/>
          </a:p>
        </p:txBody>
      </p:sp>
      <p:sp>
        <p:nvSpPr>
          <p:cNvPr id="39" name="Rectangle 87"/>
          <p:cNvSpPr>
            <a:spLocks noChangeArrowheads="1"/>
          </p:cNvSpPr>
          <p:nvPr/>
        </p:nvSpPr>
        <p:spPr bwMode="auto">
          <a:xfrm>
            <a:off x="4863431" y="4801915"/>
            <a:ext cx="788988" cy="517584"/>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40" name="Rectangle 88"/>
          <p:cNvSpPr>
            <a:spLocks noChangeArrowheads="1"/>
          </p:cNvSpPr>
          <p:nvPr/>
        </p:nvSpPr>
        <p:spPr bwMode="auto">
          <a:xfrm>
            <a:off x="6435056" y="4801915"/>
            <a:ext cx="788988" cy="517584"/>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41" name="Rectangle 89"/>
          <p:cNvSpPr>
            <a:spLocks noChangeArrowheads="1"/>
          </p:cNvSpPr>
          <p:nvPr/>
        </p:nvSpPr>
        <p:spPr bwMode="auto">
          <a:xfrm>
            <a:off x="5642894" y="4801915"/>
            <a:ext cx="788987" cy="517584"/>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42" name="Rectangle 91"/>
          <p:cNvSpPr>
            <a:spLocks noChangeArrowheads="1"/>
          </p:cNvSpPr>
          <p:nvPr/>
        </p:nvSpPr>
        <p:spPr bwMode="auto">
          <a:xfrm>
            <a:off x="3275931" y="4801915"/>
            <a:ext cx="788988" cy="517584"/>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37</a:t>
            </a:r>
            <a:endParaRPr lang="ru-RU" sz="2800">
              <a:latin typeface="Times New Roman" pitchFamily="18" charset="0"/>
              <a:cs typeface="Times New Roman" pitchFamily="18" charset="0"/>
            </a:endParaRPr>
          </a:p>
        </p:txBody>
      </p:sp>
      <p:sp>
        <p:nvSpPr>
          <p:cNvPr id="43" name="Rectangle 92"/>
          <p:cNvSpPr>
            <a:spLocks noChangeArrowheads="1"/>
          </p:cNvSpPr>
          <p:nvPr/>
        </p:nvSpPr>
        <p:spPr bwMode="auto">
          <a:xfrm>
            <a:off x="4071269" y="4801915"/>
            <a:ext cx="788987" cy="517584"/>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44" name="Line 93"/>
          <p:cNvSpPr>
            <a:spLocks noChangeShapeType="1"/>
          </p:cNvSpPr>
          <p:nvPr/>
        </p:nvSpPr>
        <p:spPr bwMode="auto">
          <a:xfrm>
            <a:off x="2486944" y="4801915"/>
            <a:ext cx="4733925" cy="0"/>
          </a:xfrm>
          <a:prstGeom prst="line">
            <a:avLst/>
          </a:prstGeom>
          <a:noFill/>
          <a:ln w="28575" cap="sq">
            <a:solidFill>
              <a:schemeClr val="tx1"/>
            </a:solidFill>
            <a:round/>
            <a:headEnd/>
            <a:tailEnd/>
          </a:ln>
          <a:effectLst/>
        </p:spPr>
        <p:txBody>
          <a:bodyPr/>
          <a:lstStyle/>
          <a:p>
            <a:endParaRPr lang="en-US"/>
          </a:p>
        </p:txBody>
      </p:sp>
      <p:sp>
        <p:nvSpPr>
          <p:cNvPr id="45" name="Line 94"/>
          <p:cNvSpPr>
            <a:spLocks noChangeShapeType="1"/>
          </p:cNvSpPr>
          <p:nvPr/>
        </p:nvSpPr>
        <p:spPr bwMode="auto">
          <a:xfrm>
            <a:off x="2486944" y="5319440"/>
            <a:ext cx="4733925" cy="0"/>
          </a:xfrm>
          <a:prstGeom prst="line">
            <a:avLst/>
          </a:prstGeom>
          <a:noFill/>
          <a:ln w="28575" cap="sq">
            <a:solidFill>
              <a:schemeClr val="tx1"/>
            </a:solidFill>
            <a:round/>
            <a:headEnd/>
            <a:tailEnd/>
          </a:ln>
          <a:effectLst/>
        </p:spPr>
        <p:txBody>
          <a:bodyPr/>
          <a:lstStyle/>
          <a:p>
            <a:endParaRPr lang="en-US"/>
          </a:p>
        </p:txBody>
      </p:sp>
      <p:sp>
        <p:nvSpPr>
          <p:cNvPr id="46" name="Line 95"/>
          <p:cNvSpPr>
            <a:spLocks noChangeShapeType="1"/>
          </p:cNvSpPr>
          <p:nvPr/>
        </p:nvSpPr>
        <p:spPr bwMode="auto">
          <a:xfrm>
            <a:off x="2486944" y="4801915"/>
            <a:ext cx="0" cy="517584"/>
          </a:xfrm>
          <a:prstGeom prst="line">
            <a:avLst/>
          </a:prstGeom>
          <a:noFill/>
          <a:ln w="28575" cap="sq">
            <a:solidFill>
              <a:schemeClr val="tx1"/>
            </a:solidFill>
            <a:round/>
            <a:headEnd/>
            <a:tailEnd/>
          </a:ln>
          <a:effectLst/>
        </p:spPr>
        <p:txBody>
          <a:bodyPr/>
          <a:lstStyle/>
          <a:p>
            <a:endParaRPr lang="en-US"/>
          </a:p>
        </p:txBody>
      </p:sp>
      <p:sp>
        <p:nvSpPr>
          <p:cNvPr id="47" name="Line 96"/>
          <p:cNvSpPr>
            <a:spLocks noChangeShapeType="1"/>
          </p:cNvSpPr>
          <p:nvPr/>
        </p:nvSpPr>
        <p:spPr bwMode="auto">
          <a:xfrm>
            <a:off x="4064919" y="4801915"/>
            <a:ext cx="0" cy="517584"/>
          </a:xfrm>
          <a:prstGeom prst="line">
            <a:avLst/>
          </a:prstGeom>
          <a:noFill/>
          <a:ln w="12700">
            <a:solidFill>
              <a:schemeClr val="tx1"/>
            </a:solidFill>
            <a:round/>
            <a:headEnd/>
            <a:tailEnd/>
          </a:ln>
          <a:effectLst/>
        </p:spPr>
        <p:txBody>
          <a:bodyPr/>
          <a:lstStyle/>
          <a:p>
            <a:endParaRPr lang="en-US"/>
          </a:p>
        </p:txBody>
      </p:sp>
      <p:sp>
        <p:nvSpPr>
          <p:cNvPr id="48" name="Line 97"/>
          <p:cNvSpPr>
            <a:spLocks noChangeShapeType="1"/>
          </p:cNvSpPr>
          <p:nvPr/>
        </p:nvSpPr>
        <p:spPr bwMode="auto">
          <a:xfrm>
            <a:off x="4853906" y="4801915"/>
            <a:ext cx="0" cy="517584"/>
          </a:xfrm>
          <a:prstGeom prst="line">
            <a:avLst/>
          </a:prstGeom>
          <a:noFill/>
          <a:ln w="12700">
            <a:solidFill>
              <a:schemeClr val="tx1"/>
            </a:solidFill>
            <a:round/>
            <a:headEnd/>
            <a:tailEnd/>
          </a:ln>
          <a:effectLst/>
        </p:spPr>
        <p:txBody>
          <a:bodyPr/>
          <a:lstStyle/>
          <a:p>
            <a:endParaRPr lang="en-US"/>
          </a:p>
        </p:txBody>
      </p:sp>
      <p:sp>
        <p:nvSpPr>
          <p:cNvPr id="49" name="Line 98"/>
          <p:cNvSpPr>
            <a:spLocks noChangeShapeType="1"/>
          </p:cNvSpPr>
          <p:nvPr/>
        </p:nvSpPr>
        <p:spPr bwMode="auto">
          <a:xfrm>
            <a:off x="5642894" y="4801915"/>
            <a:ext cx="0" cy="517584"/>
          </a:xfrm>
          <a:prstGeom prst="line">
            <a:avLst/>
          </a:prstGeom>
          <a:noFill/>
          <a:ln w="12700">
            <a:solidFill>
              <a:schemeClr val="tx1"/>
            </a:solidFill>
            <a:round/>
            <a:headEnd/>
            <a:tailEnd/>
          </a:ln>
          <a:effectLst/>
        </p:spPr>
        <p:txBody>
          <a:bodyPr/>
          <a:lstStyle/>
          <a:p>
            <a:endParaRPr lang="en-US"/>
          </a:p>
        </p:txBody>
      </p:sp>
      <p:sp>
        <p:nvSpPr>
          <p:cNvPr id="50" name="Line 99"/>
          <p:cNvSpPr>
            <a:spLocks noChangeShapeType="1"/>
          </p:cNvSpPr>
          <p:nvPr/>
        </p:nvSpPr>
        <p:spPr bwMode="auto">
          <a:xfrm>
            <a:off x="7220869" y="4801915"/>
            <a:ext cx="0" cy="517584"/>
          </a:xfrm>
          <a:prstGeom prst="line">
            <a:avLst/>
          </a:prstGeom>
          <a:noFill/>
          <a:ln w="28575" cap="sq">
            <a:solidFill>
              <a:schemeClr val="tx1"/>
            </a:solidFill>
            <a:round/>
            <a:headEnd/>
            <a:tailEnd/>
          </a:ln>
          <a:effectLst/>
        </p:spPr>
        <p:txBody>
          <a:bodyPr/>
          <a:lstStyle/>
          <a:p>
            <a:endParaRPr lang="en-US"/>
          </a:p>
        </p:txBody>
      </p:sp>
      <p:sp>
        <p:nvSpPr>
          <p:cNvPr id="51" name="Line 100"/>
          <p:cNvSpPr>
            <a:spLocks noChangeShapeType="1"/>
          </p:cNvSpPr>
          <p:nvPr/>
        </p:nvSpPr>
        <p:spPr bwMode="auto">
          <a:xfrm>
            <a:off x="6431881" y="4801915"/>
            <a:ext cx="0" cy="517584"/>
          </a:xfrm>
          <a:prstGeom prst="line">
            <a:avLst/>
          </a:prstGeom>
          <a:noFill/>
          <a:ln w="12700">
            <a:solidFill>
              <a:schemeClr val="tx1"/>
            </a:solidFill>
            <a:round/>
            <a:headEnd/>
            <a:tailEnd/>
          </a:ln>
          <a:effectLst/>
        </p:spPr>
        <p:txBody>
          <a:bodyPr/>
          <a:lstStyle/>
          <a:p>
            <a:endParaRPr lang="en-US"/>
          </a:p>
        </p:txBody>
      </p:sp>
      <p:sp>
        <p:nvSpPr>
          <p:cNvPr id="52" name="Line 101"/>
          <p:cNvSpPr>
            <a:spLocks noChangeShapeType="1"/>
          </p:cNvSpPr>
          <p:nvPr/>
        </p:nvSpPr>
        <p:spPr bwMode="auto">
          <a:xfrm>
            <a:off x="3275931" y="4801915"/>
            <a:ext cx="0" cy="517584"/>
          </a:xfrm>
          <a:prstGeom prst="line">
            <a:avLst/>
          </a:prstGeom>
          <a:noFill/>
          <a:ln w="12700">
            <a:solidFill>
              <a:schemeClr val="tx1"/>
            </a:solidFill>
            <a:round/>
            <a:headEnd/>
            <a:tailEnd/>
          </a:ln>
          <a:effectLst/>
        </p:spPr>
        <p:txBody>
          <a:bodyPr/>
          <a:lstStyle/>
          <a:p>
            <a:endParaRPr lang="en-US"/>
          </a:p>
        </p:txBody>
      </p:sp>
      <p:sp>
        <p:nvSpPr>
          <p:cNvPr id="53" name="Rectangle 168"/>
          <p:cNvSpPr>
            <a:spLocks noChangeArrowheads="1"/>
          </p:cNvSpPr>
          <p:nvPr/>
        </p:nvSpPr>
        <p:spPr bwMode="auto">
          <a:xfrm>
            <a:off x="2474532" y="4809853"/>
            <a:ext cx="788988" cy="517584"/>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dirty="0">
                <a:latin typeface="Times New Roman" pitchFamily="18" charset="0"/>
                <a:cs typeface="Times New Roman" pitchFamily="18" charset="0"/>
              </a:rPr>
              <a:t>14</a:t>
            </a:r>
            <a:endParaRPr lang="ru-RU" sz="2800" dirty="0">
              <a:latin typeface="Times New Roman" pitchFamily="18" charset="0"/>
              <a:cs typeface="Times New Roman" pitchFamily="18" charset="0"/>
            </a:endParaRPr>
          </a:p>
        </p:txBody>
      </p:sp>
      <p:sp>
        <p:nvSpPr>
          <p:cNvPr id="54" name="Rectangle 169"/>
          <p:cNvSpPr>
            <a:spLocks noChangeArrowheads="1"/>
          </p:cNvSpPr>
          <p:nvPr/>
        </p:nvSpPr>
        <p:spPr bwMode="auto">
          <a:xfrm>
            <a:off x="4867196" y="4794129"/>
            <a:ext cx="788987" cy="517584"/>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dirty="0">
                <a:latin typeface="Times New Roman" pitchFamily="18" charset="0"/>
                <a:cs typeface="Times New Roman" pitchFamily="18" charset="0"/>
              </a:rPr>
              <a:t>56</a:t>
            </a:r>
            <a:endParaRPr lang="ru-RU" sz="2800" dirty="0">
              <a:latin typeface="Times New Roman" pitchFamily="18" charset="0"/>
              <a:cs typeface="Times New Roman" pitchFamily="18" charset="0"/>
            </a:endParaRPr>
          </a:p>
        </p:txBody>
      </p:sp>
      <p:sp>
        <p:nvSpPr>
          <p:cNvPr id="56" name="Rectangle 172"/>
          <p:cNvSpPr>
            <a:spLocks noChangeArrowheads="1"/>
          </p:cNvSpPr>
          <p:nvPr/>
        </p:nvSpPr>
        <p:spPr bwMode="auto">
          <a:xfrm>
            <a:off x="4058570" y="4817700"/>
            <a:ext cx="788988" cy="517584"/>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dirty="0">
                <a:latin typeface="Times New Roman" pitchFamily="18" charset="0"/>
                <a:cs typeface="Times New Roman" pitchFamily="18" charset="0"/>
              </a:rPr>
              <a:t>37</a:t>
            </a:r>
            <a:endParaRPr lang="ru-RU" sz="2800" dirty="0">
              <a:latin typeface="Times New Roman" pitchFamily="18" charset="0"/>
              <a:cs typeface="Times New Roman" pitchFamily="18" charset="0"/>
            </a:endParaRPr>
          </a:p>
        </p:txBody>
      </p:sp>
      <p:sp>
        <p:nvSpPr>
          <p:cNvPr id="57" name="Rectangle 173"/>
          <p:cNvSpPr>
            <a:spLocks noChangeArrowheads="1"/>
          </p:cNvSpPr>
          <p:nvPr/>
        </p:nvSpPr>
        <p:spPr bwMode="auto">
          <a:xfrm>
            <a:off x="6428708" y="4789215"/>
            <a:ext cx="788987" cy="517584"/>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58" name="Line 180"/>
          <p:cNvSpPr>
            <a:spLocks noChangeShapeType="1"/>
          </p:cNvSpPr>
          <p:nvPr/>
        </p:nvSpPr>
        <p:spPr bwMode="auto">
          <a:xfrm>
            <a:off x="7217694" y="4801915"/>
            <a:ext cx="0" cy="517584"/>
          </a:xfrm>
          <a:prstGeom prst="line">
            <a:avLst/>
          </a:prstGeom>
          <a:noFill/>
          <a:ln w="28575" cap="sq">
            <a:solidFill>
              <a:schemeClr val="tx1"/>
            </a:solidFill>
            <a:round/>
            <a:headEnd/>
            <a:tailEnd/>
          </a:ln>
          <a:effectLst/>
        </p:spPr>
        <p:txBody>
          <a:bodyPr/>
          <a:lstStyle/>
          <a:p>
            <a:endParaRPr lang="en-US"/>
          </a:p>
        </p:txBody>
      </p:sp>
      <p:sp>
        <p:nvSpPr>
          <p:cNvPr id="59" name="Rectangle 171"/>
          <p:cNvSpPr>
            <a:spLocks noChangeArrowheads="1"/>
          </p:cNvSpPr>
          <p:nvPr/>
        </p:nvSpPr>
        <p:spPr bwMode="auto">
          <a:xfrm>
            <a:off x="3282281" y="4786401"/>
            <a:ext cx="788987" cy="517584"/>
          </a:xfrm>
          <a:prstGeom prst="rect">
            <a:avLst/>
          </a:prstGeom>
          <a:solidFill>
            <a:srgbClr val="FF9595"/>
          </a:solidFill>
          <a:ln w="9525">
            <a:noFill/>
            <a:miter lim="800000"/>
            <a:headEnd/>
            <a:tailEnd/>
          </a:ln>
          <a:effectLst/>
        </p:spPr>
        <p:txBody>
          <a:bodyPr/>
          <a:lstStyle/>
          <a:p>
            <a:pPr algn="ctr" eaLnBrk="1" hangingPunct="1">
              <a:spcBef>
                <a:spcPct val="20000"/>
              </a:spcBef>
            </a:pPr>
            <a:r>
              <a:rPr lang="en-US" sz="2800" dirty="0">
                <a:latin typeface="Times New Roman" pitchFamily="18" charset="0"/>
                <a:cs typeface="Times New Roman" pitchFamily="18" charset="0"/>
              </a:rPr>
              <a:t>45</a:t>
            </a:r>
            <a:endParaRPr lang="ru-RU" sz="2800" dirty="0">
              <a:latin typeface="Times New Roman" pitchFamily="18" charset="0"/>
              <a:cs typeface="Times New Roman" pitchFamily="18" charset="0"/>
            </a:endParaRPr>
          </a:p>
        </p:txBody>
      </p:sp>
      <p:sp>
        <p:nvSpPr>
          <p:cNvPr id="60" name="Line 174"/>
          <p:cNvSpPr>
            <a:spLocks noChangeShapeType="1"/>
          </p:cNvSpPr>
          <p:nvPr/>
        </p:nvSpPr>
        <p:spPr bwMode="auto">
          <a:xfrm>
            <a:off x="2483768" y="4789215"/>
            <a:ext cx="4733925" cy="0"/>
          </a:xfrm>
          <a:prstGeom prst="line">
            <a:avLst/>
          </a:prstGeom>
          <a:noFill/>
          <a:ln w="28575" cap="sq">
            <a:solidFill>
              <a:schemeClr val="tx1"/>
            </a:solidFill>
            <a:round/>
            <a:headEnd/>
            <a:tailEnd/>
          </a:ln>
          <a:effectLst/>
        </p:spPr>
        <p:txBody>
          <a:bodyPr/>
          <a:lstStyle/>
          <a:p>
            <a:endParaRPr lang="en-US"/>
          </a:p>
        </p:txBody>
      </p:sp>
      <p:sp>
        <p:nvSpPr>
          <p:cNvPr id="61" name="Line 175"/>
          <p:cNvSpPr>
            <a:spLocks noChangeShapeType="1"/>
          </p:cNvSpPr>
          <p:nvPr/>
        </p:nvSpPr>
        <p:spPr bwMode="auto">
          <a:xfrm>
            <a:off x="2483769" y="5319440"/>
            <a:ext cx="4733925" cy="0"/>
          </a:xfrm>
          <a:prstGeom prst="line">
            <a:avLst/>
          </a:prstGeom>
          <a:noFill/>
          <a:ln w="28575" cap="sq">
            <a:solidFill>
              <a:schemeClr val="tx1"/>
            </a:solidFill>
            <a:round/>
            <a:headEnd/>
            <a:tailEnd/>
          </a:ln>
          <a:effectLst/>
        </p:spPr>
        <p:txBody>
          <a:bodyPr/>
          <a:lstStyle/>
          <a:p>
            <a:endParaRPr lang="en-US"/>
          </a:p>
        </p:txBody>
      </p:sp>
      <p:sp>
        <p:nvSpPr>
          <p:cNvPr id="62" name="Line 176"/>
          <p:cNvSpPr>
            <a:spLocks noChangeShapeType="1"/>
          </p:cNvSpPr>
          <p:nvPr/>
        </p:nvSpPr>
        <p:spPr bwMode="auto">
          <a:xfrm>
            <a:off x="2483769" y="4801915"/>
            <a:ext cx="0" cy="517584"/>
          </a:xfrm>
          <a:prstGeom prst="line">
            <a:avLst/>
          </a:prstGeom>
          <a:noFill/>
          <a:ln w="28575" cap="sq">
            <a:solidFill>
              <a:schemeClr val="tx1"/>
            </a:solidFill>
            <a:round/>
            <a:headEnd/>
            <a:tailEnd/>
          </a:ln>
          <a:effectLst/>
        </p:spPr>
        <p:txBody>
          <a:bodyPr/>
          <a:lstStyle/>
          <a:p>
            <a:endParaRPr lang="en-US"/>
          </a:p>
        </p:txBody>
      </p:sp>
      <p:sp>
        <p:nvSpPr>
          <p:cNvPr id="63" name="Line 177"/>
          <p:cNvSpPr>
            <a:spLocks noChangeShapeType="1"/>
          </p:cNvSpPr>
          <p:nvPr/>
        </p:nvSpPr>
        <p:spPr bwMode="auto">
          <a:xfrm>
            <a:off x="4061744" y="4801915"/>
            <a:ext cx="0" cy="517584"/>
          </a:xfrm>
          <a:prstGeom prst="line">
            <a:avLst/>
          </a:prstGeom>
          <a:noFill/>
          <a:ln w="12700">
            <a:solidFill>
              <a:schemeClr val="tx1"/>
            </a:solidFill>
            <a:round/>
            <a:headEnd/>
            <a:tailEnd/>
          </a:ln>
          <a:effectLst/>
        </p:spPr>
        <p:txBody>
          <a:bodyPr/>
          <a:lstStyle/>
          <a:p>
            <a:endParaRPr lang="en-US"/>
          </a:p>
        </p:txBody>
      </p:sp>
      <p:sp>
        <p:nvSpPr>
          <p:cNvPr id="64" name="Line 178"/>
          <p:cNvSpPr>
            <a:spLocks noChangeShapeType="1"/>
          </p:cNvSpPr>
          <p:nvPr/>
        </p:nvSpPr>
        <p:spPr bwMode="auto">
          <a:xfrm>
            <a:off x="4850731" y="4801915"/>
            <a:ext cx="0" cy="517584"/>
          </a:xfrm>
          <a:prstGeom prst="line">
            <a:avLst/>
          </a:prstGeom>
          <a:noFill/>
          <a:ln w="12700">
            <a:solidFill>
              <a:schemeClr val="tx1"/>
            </a:solidFill>
            <a:round/>
            <a:headEnd/>
            <a:tailEnd/>
          </a:ln>
          <a:effectLst/>
        </p:spPr>
        <p:txBody>
          <a:bodyPr/>
          <a:lstStyle/>
          <a:p>
            <a:endParaRPr lang="en-US"/>
          </a:p>
        </p:txBody>
      </p:sp>
      <p:sp>
        <p:nvSpPr>
          <p:cNvPr id="65" name="Line 182"/>
          <p:cNvSpPr>
            <a:spLocks noChangeShapeType="1"/>
          </p:cNvSpPr>
          <p:nvPr/>
        </p:nvSpPr>
        <p:spPr bwMode="auto">
          <a:xfrm>
            <a:off x="3272756" y="4801915"/>
            <a:ext cx="0" cy="517584"/>
          </a:xfrm>
          <a:prstGeom prst="line">
            <a:avLst/>
          </a:prstGeom>
          <a:noFill/>
          <a:ln w="12700">
            <a:solidFill>
              <a:schemeClr val="tx1"/>
            </a:solidFill>
            <a:round/>
            <a:headEnd/>
            <a:tailEnd/>
          </a:ln>
          <a:effectLst/>
        </p:spPr>
        <p:txBody>
          <a:bodyPr/>
          <a:lstStyle/>
          <a:p>
            <a:endParaRPr lang="en-US"/>
          </a:p>
        </p:txBody>
      </p:sp>
      <p:sp>
        <p:nvSpPr>
          <p:cNvPr id="66" name="Line 179"/>
          <p:cNvSpPr>
            <a:spLocks noChangeShapeType="1"/>
          </p:cNvSpPr>
          <p:nvPr/>
        </p:nvSpPr>
        <p:spPr bwMode="auto">
          <a:xfrm>
            <a:off x="5639719" y="4801915"/>
            <a:ext cx="0" cy="517584"/>
          </a:xfrm>
          <a:prstGeom prst="line">
            <a:avLst/>
          </a:prstGeom>
          <a:noFill/>
          <a:ln w="12700">
            <a:solidFill>
              <a:schemeClr val="tx1"/>
            </a:solidFill>
            <a:round/>
            <a:headEnd/>
            <a:tailEnd/>
          </a:ln>
          <a:effectLst/>
        </p:spPr>
        <p:txBody>
          <a:bodyPr/>
          <a:lstStyle/>
          <a:p>
            <a:endParaRPr lang="en-US"/>
          </a:p>
        </p:txBody>
      </p:sp>
      <p:sp>
        <p:nvSpPr>
          <p:cNvPr id="67" name="Line 181"/>
          <p:cNvSpPr>
            <a:spLocks noChangeShapeType="1"/>
          </p:cNvSpPr>
          <p:nvPr/>
        </p:nvSpPr>
        <p:spPr bwMode="auto">
          <a:xfrm>
            <a:off x="6428706" y="4801915"/>
            <a:ext cx="0" cy="517584"/>
          </a:xfrm>
          <a:prstGeom prst="line">
            <a:avLst/>
          </a:prstGeom>
          <a:noFill/>
          <a:ln w="12700">
            <a:solidFill>
              <a:schemeClr val="tx1"/>
            </a:solidFill>
            <a:round/>
            <a:headEnd/>
            <a:tailEnd/>
          </a:ln>
          <a:effectLst/>
        </p:spPr>
        <p:txBody>
          <a:bodyPr/>
          <a:lstStyle/>
          <a:p>
            <a:endParaRPr lang="en-US"/>
          </a:p>
        </p:txBody>
      </p:sp>
      <p:sp>
        <p:nvSpPr>
          <p:cNvPr id="37" name="TextBox 36"/>
          <p:cNvSpPr txBox="1"/>
          <p:nvPr/>
        </p:nvSpPr>
        <p:spPr>
          <a:xfrm>
            <a:off x="6168231" y="4691250"/>
            <a:ext cx="769937" cy="707886"/>
          </a:xfrm>
          <a:prstGeom prst="rect">
            <a:avLst/>
          </a:prstGeom>
          <a:noFill/>
        </p:spPr>
        <p:txBody>
          <a:bodyPr wrap="square" rtlCol="1">
            <a:spAutoFit/>
          </a:bodyPr>
          <a:lstStyle/>
          <a:p>
            <a:r>
              <a:rPr lang="he-IL" sz="4000" b="1" dirty="0"/>
              <a:t>&lt;</a:t>
            </a:r>
          </a:p>
        </p:txBody>
      </p:sp>
    </p:spTree>
    <p:extLst>
      <p:ext uri="{BB962C8B-B14F-4D97-AF65-F5344CB8AC3E}">
        <p14:creationId xmlns:p14="http://schemas.microsoft.com/office/powerpoint/2010/main" val="386890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r>
              <a:rPr lang="he-IL" dirty="0"/>
              <a:t> - תזכורת</a:t>
            </a:r>
            <a:endParaRPr lang="en-US" dirty="0"/>
          </a:p>
        </p:txBody>
      </p:sp>
      <p:sp>
        <p:nvSpPr>
          <p:cNvPr id="3" name="Content Placeholder 2"/>
          <p:cNvSpPr>
            <a:spLocks noGrp="1"/>
          </p:cNvSpPr>
          <p:nvPr>
            <p:ph idx="1"/>
          </p:nvPr>
        </p:nvSpPr>
        <p:spPr/>
        <p:txBody>
          <a:bodyPr>
            <a:normAutofit/>
          </a:bodyPr>
          <a:lstStyle/>
          <a:p>
            <a:r>
              <a:rPr lang="he-IL" dirty="0"/>
              <a:t>בכל </a:t>
            </a:r>
            <a:r>
              <a:rPr lang="he-IL" dirty="0" err="1"/>
              <a:t>איטרציה</a:t>
            </a:r>
            <a:r>
              <a:rPr lang="he-IL" dirty="0"/>
              <a:t> עוברים על המערך ומחליפים בין איברים צמודים אשר נמצאים בסדר לא נכון (כלומר </a:t>
            </a:r>
            <a:r>
              <a:rPr lang="en-US" dirty="0"/>
              <a:t>a[</a:t>
            </a:r>
            <a:r>
              <a:rPr lang="en-US" dirty="0" err="1"/>
              <a:t>i</a:t>
            </a:r>
            <a:r>
              <a:rPr lang="en-US" dirty="0"/>
              <a:t>]&gt;a[i+1]</a:t>
            </a:r>
            <a:r>
              <a:rPr lang="he-IL" dirty="0"/>
              <a:t>).</a:t>
            </a:r>
          </a:p>
          <a:p>
            <a:endParaRPr lang="he-IL" dirty="0"/>
          </a:p>
          <a:p>
            <a:r>
              <a:rPr lang="he-IL" dirty="0"/>
              <a:t>מסיימים אחרי </a:t>
            </a:r>
            <a:r>
              <a:rPr lang="he-IL" dirty="0" err="1"/>
              <a:t>איטרציה</a:t>
            </a:r>
            <a:r>
              <a:rPr lang="he-IL" dirty="0"/>
              <a:t> אשר לא דרשה החלפות.</a:t>
            </a:r>
          </a:p>
          <a:p>
            <a:endParaRPr lang="he-IL" dirty="0"/>
          </a:p>
          <a:p>
            <a:r>
              <a:rPr lang="he-IL" dirty="0"/>
              <a:t>כמה </a:t>
            </a:r>
            <a:r>
              <a:rPr lang="he-IL" dirty="0" err="1"/>
              <a:t>איטרציות</a:t>
            </a:r>
            <a:r>
              <a:rPr lang="he-IL" dirty="0"/>
              <a:t> יהיו לכל היותר?</a:t>
            </a:r>
          </a:p>
          <a:p>
            <a:r>
              <a:rPr lang="he-IL" dirty="0" err="1"/>
              <a:t>איטרציה</a:t>
            </a:r>
            <a:r>
              <a:rPr lang="he-IL" dirty="0"/>
              <a:t> לדוגמא:</a:t>
            </a:r>
          </a:p>
          <a:p>
            <a:endParaRPr lang="he-IL" dirty="0"/>
          </a:p>
          <a:p>
            <a:endParaRPr lang="he-IL" dirty="0"/>
          </a:p>
          <a:p>
            <a:endParaRPr lang="he-IL" dirty="0"/>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14</a:t>
            </a:fld>
            <a:endParaRPr lang="en-US" dirty="0"/>
          </a:p>
        </p:txBody>
      </p:sp>
      <p:sp>
        <p:nvSpPr>
          <p:cNvPr id="39" name="Rectangle 87"/>
          <p:cNvSpPr>
            <a:spLocks noChangeArrowheads="1"/>
          </p:cNvSpPr>
          <p:nvPr/>
        </p:nvSpPr>
        <p:spPr bwMode="auto">
          <a:xfrm>
            <a:off x="4863431" y="4801915"/>
            <a:ext cx="788988" cy="517584"/>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40" name="Rectangle 88"/>
          <p:cNvSpPr>
            <a:spLocks noChangeArrowheads="1"/>
          </p:cNvSpPr>
          <p:nvPr/>
        </p:nvSpPr>
        <p:spPr bwMode="auto">
          <a:xfrm>
            <a:off x="6435056" y="4801915"/>
            <a:ext cx="788988" cy="517584"/>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41" name="Rectangle 89"/>
          <p:cNvSpPr>
            <a:spLocks noChangeArrowheads="1"/>
          </p:cNvSpPr>
          <p:nvPr/>
        </p:nvSpPr>
        <p:spPr bwMode="auto">
          <a:xfrm>
            <a:off x="6461818" y="4801798"/>
            <a:ext cx="788987" cy="517584"/>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42" name="Rectangle 91"/>
          <p:cNvSpPr>
            <a:spLocks noChangeArrowheads="1"/>
          </p:cNvSpPr>
          <p:nvPr/>
        </p:nvSpPr>
        <p:spPr bwMode="auto">
          <a:xfrm>
            <a:off x="3275931" y="4801915"/>
            <a:ext cx="788988" cy="517584"/>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37</a:t>
            </a:r>
            <a:endParaRPr lang="ru-RU" sz="2800">
              <a:latin typeface="Times New Roman" pitchFamily="18" charset="0"/>
              <a:cs typeface="Times New Roman" pitchFamily="18" charset="0"/>
            </a:endParaRPr>
          </a:p>
        </p:txBody>
      </p:sp>
      <p:sp>
        <p:nvSpPr>
          <p:cNvPr id="43" name="Rectangle 92"/>
          <p:cNvSpPr>
            <a:spLocks noChangeArrowheads="1"/>
          </p:cNvSpPr>
          <p:nvPr/>
        </p:nvSpPr>
        <p:spPr bwMode="auto">
          <a:xfrm>
            <a:off x="4071269" y="4801915"/>
            <a:ext cx="788987" cy="517584"/>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44" name="Line 93"/>
          <p:cNvSpPr>
            <a:spLocks noChangeShapeType="1"/>
          </p:cNvSpPr>
          <p:nvPr/>
        </p:nvSpPr>
        <p:spPr bwMode="auto">
          <a:xfrm>
            <a:off x="2486944" y="4801915"/>
            <a:ext cx="4733925" cy="0"/>
          </a:xfrm>
          <a:prstGeom prst="line">
            <a:avLst/>
          </a:prstGeom>
          <a:noFill/>
          <a:ln w="28575" cap="sq">
            <a:solidFill>
              <a:schemeClr val="tx1"/>
            </a:solidFill>
            <a:round/>
            <a:headEnd/>
            <a:tailEnd/>
          </a:ln>
          <a:effectLst/>
        </p:spPr>
        <p:txBody>
          <a:bodyPr/>
          <a:lstStyle/>
          <a:p>
            <a:endParaRPr lang="en-US"/>
          </a:p>
        </p:txBody>
      </p:sp>
      <p:sp>
        <p:nvSpPr>
          <p:cNvPr id="45" name="Line 94"/>
          <p:cNvSpPr>
            <a:spLocks noChangeShapeType="1"/>
          </p:cNvSpPr>
          <p:nvPr/>
        </p:nvSpPr>
        <p:spPr bwMode="auto">
          <a:xfrm>
            <a:off x="2486944" y="5319440"/>
            <a:ext cx="4733925" cy="0"/>
          </a:xfrm>
          <a:prstGeom prst="line">
            <a:avLst/>
          </a:prstGeom>
          <a:noFill/>
          <a:ln w="28575" cap="sq">
            <a:solidFill>
              <a:schemeClr val="tx1"/>
            </a:solidFill>
            <a:round/>
            <a:headEnd/>
            <a:tailEnd/>
          </a:ln>
          <a:effectLst/>
        </p:spPr>
        <p:txBody>
          <a:bodyPr/>
          <a:lstStyle/>
          <a:p>
            <a:endParaRPr lang="en-US"/>
          </a:p>
        </p:txBody>
      </p:sp>
      <p:sp>
        <p:nvSpPr>
          <p:cNvPr id="46" name="Line 95"/>
          <p:cNvSpPr>
            <a:spLocks noChangeShapeType="1"/>
          </p:cNvSpPr>
          <p:nvPr/>
        </p:nvSpPr>
        <p:spPr bwMode="auto">
          <a:xfrm>
            <a:off x="2486944" y="4801915"/>
            <a:ext cx="0" cy="517584"/>
          </a:xfrm>
          <a:prstGeom prst="line">
            <a:avLst/>
          </a:prstGeom>
          <a:noFill/>
          <a:ln w="28575" cap="sq">
            <a:solidFill>
              <a:schemeClr val="tx1"/>
            </a:solidFill>
            <a:round/>
            <a:headEnd/>
            <a:tailEnd/>
          </a:ln>
          <a:effectLst/>
        </p:spPr>
        <p:txBody>
          <a:bodyPr/>
          <a:lstStyle/>
          <a:p>
            <a:endParaRPr lang="en-US"/>
          </a:p>
        </p:txBody>
      </p:sp>
      <p:sp>
        <p:nvSpPr>
          <p:cNvPr id="47" name="Line 96"/>
          <p:cNvSpPr>
            <a:spLocks noChangeShapeType="1"/>
          </p:cNvSpPr>
          <p:nvPr/>
        </p:nvSpPr>
        <p:spPr bwMode="auto">
          <a:xfrm>
            <a:off x="4064919" y="4801915"/>
            <a:ext cx="0" cy="517584"/>
          </a:xfrm>
          <a:prstGeom prst="line">
            <a:avLst/>
          </a:prstGeom>
          <a:noFill/>
          <a:ln w="12700">
            <a:solidFill>
              <a:schemeClr val="tx1"/>
            </a:solidFill>
            <a:round/>
            <a:headEnd/>
            <a:tailEnd/>
          </a:ln>
          <a:effectLst/>
        </p:spPr>
        <p:txBody>
          <a:bodyPr/>
          <a:lstStyle/>
          <a:p>
            <a:endParaRPr lang="en-US"/>
          </a:p>
        </p:txBody>
      </p:sp>
      <p:sp>
        <p:nvSpPr>
          <p:cNvPr id="48" name="Line 97"/>
          <p:cNvSpPr>
            <a:spLocks noChangeShapeType="1"/>
          </p:cNvSpPr>
          <p:nvPr/>
        </p:nvSpPr>
        <p:spPr bwMode="auto">
          <a:xfrm>
            <a:off x="4853906" y="4801915"/>
            <a:ext cx="0" cy="517584"/>
          </a:xfrm>
          <a:prstGeom prst="line">
            <a:avLst/>
          </a:prstGeom>
          <a:noFill/>
          <a:ln w="12700">
            <a:solidFill>
              <a:schemeClr val="tx1"/>
            </a:solidFill>
            <a:round/>
            <a:headEnd/>
            <a:tailEnd/>
          </a:ln>
          <a:effectLst/>
        </p:spPr>
        <p:txBody>
          <a:bodyPr/>
          <a:lstStyle/>
          <a:p>
            <a:endParaRPr lang="en-US"/>
          </a:p>
        </p:txBody>
      </p:sp>
      <p:sp>
        <p:nvSpPr>
          <p:cNvPr id="49" name="Line 98"/>
          <p:cNvSpPr>
            <a:spLocks noChangeShapeType="1"/>
          </p:cNvSpPr>
          <p:nvPr/>
        </p:nvSpPr>
        <p:spPr bwMode="auto">
          <a:xfrm>
            <a:off x="5642894" y="4801915"/>
            <a:ext cx="0" cy="517584"/>
          </a:xfrm>
          <a:prstGeom prst="line">
            <a:avLst/>
          </a:prstGeom>
          <a:noFill/>
          <a:ln w="12700">
            <a:solidFill>
              <a:schemeClr val="tx1"/>
            </a:solidFill>
            <a:round/>
            <a:headEnd/>
            <a:tailEnd/>
          </a:ln>
          <a:effectLst/>
        </p:spPr>
        <p:txBody>
          <a:bodyPr/>
          <a:lstStyle/>
          <a:p>
            <a:endParaRPr lang="en-US"/>
          </a:p>
        </p:txBody>
      </p:sp>
      <p:sp>
        <p:nvSpPr>
          <p:cNvPr id="50" name="Line 99"/>
          <p:cNvSpPr>
            <a:spLocks noChangeShapeType="1"/>
          </p:cNvSpPr>
          <p:nvPr/>
        </p:nvSpPr>
        <p:spPr bwMode="auto">
          <a:xfrm>
            <a:off x="7220869" y="4801915"/>
            <a:ext cx="0" cy="517584"/>
          </a:xfrm>
          <a:prstGeom prst="line">
            <a:avLst/>
          </a:prstGeom>
          <a:noFill/>
          <a:ln w="28575" cap="sq">
            <a:solidFill>
              <a:schemeClr val="tx1"/>
            </a:solidFill>
            <a:round/>
            <a:headEnd/>
            <a:tailEnd/>
          </a:ln>
          <a:effectLst/>
        </p:spPr>
        <p:txBody>
          <a:bodyPr/>
          <a:lstStyle/>
          <a:p>
            <a:endParaRPr lang="en-US"/>
          </a:p>
        </p:txBody>
      </p:sp>
      <p:sp>
        <p:nvSpPr>
          <p:cNvPr id="51" name="Line 100"/>
          <p:cNvSpPr>
            <a:spLocks noChangeShapeType="1"/>
          </p:cNvSpPr>
          <p:nvPr/>
        </p:nvSpPr>
        <p:spPr bwMode="auto">
          <a:xfrm>
            <a:off x="6431881" y="4801915"/>
            <a:ext cx="0" cy="517584"/>
          </a:xfrm>
          <a:prstGeom prst="line">
            <a:avLst/>
          </a:prstGeom>
          <a:noFill/>
          <a:ln w="12700">
            <a:solidFill>
              <a:schemeClr val="tx1"/>
            </a:solidFill>
            <a:round/>
            <a:headEnd/>
            <a:tailEnd/>
          </a:ln>
          <a:effectLst/>
        </p:spPr>
        <p:txBody>
          <a:bodyPr/>
          <a:lstStyle/>
          <a:p>
            <a:endParaRPr lang="en-US"/>
          </a:p>
        </p:txBody>
      </p:sp>
      <p:sp>
        <p:nvSpPr>
          <p:cNvPr id="52" name="Line 101"/>
          <p:cNvSpPr>
            <a:spLocks noChangeShapeType="1"/>
          </p:cNvSpPr>
          <p:nvPr/>
        </p:nvSpPr>
        <p:spPr bwMode="auto">
          <a:xfrm>
            <a:off x="3275931" y="4801915"/>
            <a:ext cx="0" cy="517584"/>
          </a:xfrm>
          <a:prstGeom prst="line">
            <a:avLst/>
          </a:prstGeom>
          <a:noFill/>
          <a:ln w="12700">
            <a:solidFill>
              <a:schemeClr val="tx1"/>
            </a:solidFill>
            <a:round/>
            <a:headEnd/>
            <a:tailEnd/>
          </a:ln>
          <a:effectLst/>
        </p:spPr>
        <p:txBody>
          <a:bodyPr/>
          <a:lstStyle/>
          <a:p>
            <a:endParaRPr lang="en-US"/>
          </a:p>
        </p:txBody>
      </p:sp>
      <p:sp>
        <p:nvSpPr>
          <p:cNvPr id="53" name="Rectangle 168"/>
          <p:cNvSpPr>
            <a:spLocks noChangeArrowheads="1"/>
          </p:cNvSpPr>
          <p:nvPr/>
        </p:nvSpPr>
        <p:spPr bwMode="auto">
          <a:xfrm>
            <a:off x="2474532" y="4809853"/>
            <a:ext cx="788988" cy="517584"/>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dirty="0">
                <a:latin typeface="Times New Roman" pitchFamily="18" charset="0"/>
                <a:cs typeface="Times New Roman" pitchFamily="18" charset="0"/>
              </a:rPr>
              <a:t>14</a:t>
            </a:r>
            <a:endParaRPr lang="ru-RU" sz="2800" dirty="0">
              <a:latin typeface="Times New Roman" pitchFamily="18" charset="0"/>
              <a:cs typeface="Times New Roman" pitchFamily="18" charset="0"/>
            </a:endParaRPr>
          </a:p>
        </p:txBody>
      </p:sp>
      <p:sp>
        <p:nvSpPr>
          <p:cNvPr id="54" name="Rectangle 169"/>
          <p:cNvSpPr>
            <a:spLocks noChangeArrowheads="1"/>
          </p:cNvSpPr>
          <p:nvPr/>
        </p:nvSpPr>
        <p:spPr bwMode="auto">
          <a:xfrm>
            <a:off x="4867196" y="4794129"/>
            <a:ext cx="788987" cy="517584"/>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dirty="0">
                <a:latin typeface="Times New Roman" pitchFamily="18" charset="0"/>
                <a:cs typeface="Times New Roman" pitchFamily="18" charset="0"/>
              </a:rPr>
              <a:t>56</a:t>
            </a:r>
            <a:endParaRPr lang="ru-RU" sz="2800" dirty="0">
              <a:latin typeface="Times New Roman" pitchFamily="18" charset="0"/>
              <a:cs typeface="Times New Roman" pitchFamily="18" charset="0"/>
            </a:endParaRPr>
          </a:p>
        </p:txBody>
      </p:sp>
      <p:sp>
        <p:nvSpPr>
          <p:cNvPr id="56" name="Rectangle 172"/>
          <p:cNvSpPr>
            <a:spLocks noChangeArrowheads="1"/>
          </p:cNvSpPr>
          <p:nvPr/>
        </p:nvSpPr>
        <p:spPr bwMode="auto">
          <a:xfrm>
            <a:off x="4058570" y="4817700"/>
            <a:ext cx="788988" cy="517584"/>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dirty="0">
                <a:latin typeface="Times New Roman" pitchFamily="18" charset="0"/>
                <a:cs typeface="Times New Roman" pitchFamily="18" charset="0"/>
              </a:rPr>
              <a:t>37</a:t>
            </a:r>
            <a:endParaRPr lang="ru-RU" sz="2800" dirty="0">
              <a:latin typeface="Times New Roman" pitchFamily="18" charset="0"/>
              <a:cs typeface="Times New Roman" pitchFamily="18" charset="0"/>
            </a:endParaRPr>
          </a:p>
        </p:txBody>
      </p:sp>
      <p:sp>
        <p:nvSpPr>
          <p:cNvPr id="57" name="Rectangle 173"/>
          <p:cNvSpPr>
            <a:spLocks noChangeArrowheads="1"/>
          </p:cNvSpPr>
          <p:nvPr/>
        </p:nvSpPr>
        <p:spPr bwMode="auto">
          <a:xfrm>
            <a:off x="5644186" y="4789930"/>
            <a:ext cx="788987" cy="517584"/>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58" name="Line 180"/>
          <p:cNvSpPr>
            <a:spLocks noChangeShapeType="1"/>
          </p:cNvSpPr>
          <p:nvPr/>
        </p:nvSpPr>
        <p:spPr bwMode="auto">
          <a:xfrm>
            <a:off x="7217694" y="4801915"/>
            <a:ext cx="0" cy="517584"/>
          </a:xfrm>
          <a:prstGeom prst="line">
            <a:avLst/>
          </a:prstGeom>
          <a:noFill/>
          <a:ln w="28575" cap="sq">
            <a:solidFill>
              <a:schemeClr val="tx1"/>
            </a:solidFill>
            <a:round/>
            <a:headEnd/>
            <a:tailEnd/>
          </a:ln>
          <a:effectLst/>
        </p:spPr>
        <p:txBody>
          <a:bodyPr/>
          <a:lstStyle/>
          <a:p>
            <a:endParaRPr lang="en-US"/>
          </a:p>
        </p:txBody>
      </p:sp>
      <p:sp>
        <p:nvSpPr>
          <p:cNvPr id="59" name="Rectangle 171"/>
          <p:cNvSpPr>
            <a:spLocks noChangeArrowheads="1"/>
          </p:cNvSpPr>
          <p:nvPr/>
        </p:nvSpPr>
        <p:spPr bwMode="auto">
          <a:xfrm>
            <a:off x="3282281" y="4786401"/>
            <a:ext cx="788987" cy="517584"/>
          </a:xfrm>
          <a:prstGeom prst="rect">
            <a:avLst/>
          </a:prstGeom>
          <a:solidFill>
            <a:srgbClr val="FF9595"/>
          </a:solidFill>
          <a:ln w="9525">
            <a:noFill/>
            <a:miter lim="800000"/>
            <a:headEnd/>
            <a:tailEnd/>
          </a:ln>
          <a:effectLst/>
        </p:spPr>
        <p:txBody>
          <a:bodyPr/>
          <a:lstStyle/>
          <a:p>
            <a:pPr algn="ctr" eaLnBrk="1" hangingPunct="1">
              <a:spcBef>
                <a:spcPct val="20000"/>
              </a:spcBef>
            </a:pPr>
            <a:r>
              <a:rPr lang="en-US" sz="2800" dirty="0">
                <a:latin typeface="Times New Roman" pitchFamily="18" charset="0"/>
                <a:cs typeface="Times New Roman" pitchFamily="18" charset="0"/>
              </a:rPr>
              <a:t>45</a:t>
            </a:r>
            <a:endParaRPr lang="ru-RU" sz="2800" dirty="0">
              <a:latin typeface="Times New Roman" pitchFamily="18" charset="0"/>
              <a:cs typeface="Times New Roman" pitchFamily="18" charset="0"/>
            </a:endParaRPr>
          </a:p>
        </p:txBody>
      </p:sp>
      <p:sp>
        <p:nvSpPr>
          <p:cNvPr id="60" name="Line 174"/>
          <p:cNvSpPr>
            <a:spLocks noChangeShapeType="1"/>
          </p:cNvSpPr>
          <p:nvPr/>
        </p:nvSpPr>
        <p:spPr bwMode="auto">
          <a:xfrm>
            <a:off x="2483768" y="4789215"/>
            <a:ext cx="4733925" cy="0"/>
          </a:xfrm>
          <a:prstGeom prst="line">
            <a:avLst/>
          </a:prstGeom>
          <a:noFill/>
          <a:ln w="28575" cap="sq">
            <a:solidFill>
              <a:schemeClr val="tx1"/>
            </a:solidFill>
            <a:round/>
            <a:headEnd/>
            <a:tailEnd/>
          </a:ln>
          <a:effectLst/>
        </p:spPr>
        <p:txBody>
          <a:bodyPr/>
          <a:lstStyle/>
          <a:p>
            <a:endParaRPr lang="en-US"/>
          </a:p>
        </p:txBody>
      </p:sp>
      <p:sp>
        <p:nvSpPr>
          <p:cNvPr id="61" name="Line 175"/>
          <p:cNvSpPr>
            <a:spLocks noChangeShapeType="1"/>
          </p:cNvSpPr>
          <p:nvPr/>
        </p:nvSpPr>
        <p:spPr bwMode="auto">
          <a:xfrm>
            <a:off x="2483769" y="5319440"/>
            <a:ext cx="4733925" cy="0"/>
          </a:xfrm>
          <a:prstGeom prst="line">
            <a:avLst/>
          </a:prstGeom>
          <a:noFill/>
          <a:ln w="28575" cap="sq">
            <a:solidFill>
              <a:schemeClr val="tx1"/>
            </a:solidFill>
            <a:round/>
            <a:headEnd/>
            <a:tailEnd/>
          </a:ln>
          <a:effectLst/>
        </p:spPr>
        <p:txBody>
          <a:bodyPr/>
          <a:lstStyle/>
          <a:p>
            <a:endParaRPr lang="en-US"/>
          </a:p>
        </p:txBody>
      </p:sp>
      <p:sp>
        <p:nvSpPr>
          <p:cNvPr id="62" name="Line 176"/>
          <p:cNvSpPr>
            <a:spLocks noChangeShapeType="1"/>
          </p:cNvSpPr>
          <p:nvPr/>
        </p:nvSpPr>
        <p:spPr bwMode="auto">
          <a:xfrm>
            <a:off x="2483769" y="4801915"/>
            <a:ext cx="0" cy="517584"/>
          </a:xfrm>
          <a:prstGeom prst="line">
            <a:avLst/>
          </a:prstGeom>
          <a:noFill/>
          <a:ln w="28575" cap="sq">
            <a:solidFill>
              <a:schemeClr val="tx1"/>
            </a:solidFill>
            <a:round/>
            <a:headEnd/>
            <a:tailEnd/>
          </a:ln>
          <a:effectLst/>
        </p:spPr>
        <p:txBody>
          <a:bodyPr/>
          <a:lstStyle/>
          <a:p>
            <a:endParaRPr lang="en-US"/>
          </a:p>
        </p:txBody>
      </p:sp>
      <p:sp>
        <p:nvSpPr>
          <p:cNvPr id="63" name="Line 177"/>
          <p:cNvSpPr>
            <a:spLocks noChangeShapeType="1"/>
          </p:cNvSpPr>
          <p:nvPr/>
        </p:nvSpPr>
        <p:spPr bwMode="auto">
          <a:xfrm>
            <a:off x="4061744" y="4801915"/>
            <a:ext cx="0" cy="517584"/>
          </a:xfrm>
          <a:prstGeom prst="line">
            <a:avLst/>
          </a:prstGeom>
          <a:noFill/>
          <a:ln w="12700">
            <a:solidFill>
              <a:schemeClr val="tx1"/>
            </a:solidFill>
            <a:round/>
            <a:headEnd/>
            <a:tailEnd/>
          </a:ln>
          <a:effectLst/>
        </p:spPr>
        <p:txBody>
          <a:bodyPr/>
          <a:lstStyle/>
          <a:p>
            <a:endParaRPr lang="en-US"/>
          </a:p>
        </p:txBody>
      </p:sp>
      <p:sp>
        <p:nvSpPr>
          <p:cNvPr id="64" name="Line 178"/>
          <p:cNvSpPr>
            <a:spLocks noChangeShapeType="1"/>
          </p:cNvSpPr>
          <p:nvPr/>
        </p:nvSpPr>
        <p:spPr bwMode="auto">
          <a:xfrm>
            <a:off x="4850731" y="4801915"/>
            <a:ext cx="0" cy="517584"/>
          </a:xfrm>
          <a:prstGeom prst="line">
            <a:avLst/>
          </a:prstGeom>
          <a:noFill/>
          <a:ln w="12700">
            <a:solidFill>
              <a:schemeClr val="tx1"/>
            </a:solidFill>
            <a:round/>
            <a:headEnd/>
            <a:tailEnd/>
          </a:ln>
          <a:effectLst/>
        </p:spPr>
        <p:txBody>
          <a:bodyPr/>
          <a:lstStyle/>
          <a:p>
            <a:endParaRPr lang="en-US"/>
          </a:p>
        </p:txBody>
      </p:sp>
      <p:sp>
        <p:nvSpPr>
          <p:cNvPr id="65" name="Line 182"/>
          <p:cNvSpPr>
            <a:spLocks noChangeShapeType="1"/>
          </p:cNvSpPr>
          <p:nvPr/>
        </p:nvSpPr>
        <p:spPr bwMode="auto">
          <a:xfrm>
            <a:off x="3272756" y="4801915"/>
            <a:ext cx="0" cy="517584"/>
          </a:xfrm>
          <a:prstGeom prst="line">
            <a:avLst/>
          </a:prstGeom>
          <a:noFill/>
          <a:ln w="12700">
            <a:solidFill>
              <a:schemeClr val="tx1"/>
            </a:solidFill>
            <a:round/>
            <a:headEnd/>
            <a:tailEnd/>
          </a:ln>
          <a:effectLst/>
        </p:spPr>
        <p:txBody>
          <a:bodyPr/>
          <a:lstStyle/>
          <a:p>
            <a:endParaRPr lang="en-US"/>
          </a:p>
        </p:txBody>
      </p:sp>
      <p:sp>
        <p:nvSpPr>
          <p:cNvPr id="66" name="Line 179"/>
          <p:cNvSpPr>
            <a:spLocks noChangeShapeType="1"/>
          </p:cNvSpPr>
          <p:nvPr/>
        </p:nvSpPr>
        <p:spPr bwMode="auto">
          <a:xfrm>
            <a:off x="5639719" y="4801915"/>
            <a:ext cx="0" cy="517584"/>
          </a:xfrm>
          <a:prstGeom prst="line">
            <a:avLst/>
          </a:prstGeom>
          <a:noFill/>
          <a:ln w="12700">
            <a:solidFill>
              <a:schemeClr val="tx1"/>
            </a:solidFill>
            <a:round/>
            <a:headEnd/>
            <a:tailEnd/>
          </a:ln>
          <a:effectLst/>
        </p:spPr>
        <p:txBody>
          <a:bodyPr/>
          <a:lstStyle/>
          <a:p>
            <a:endParaRPr lang="en-US"/>
          </a:p>
        </p:txBody>
      </p:sp>
      <p:sp>
        <p:nvSpPr>
          <p:cNvPr id="67" name="Line 181"/>
          <p:cNvSpPr>
            <a:spLocks noChangeShapeType="1"/>
          </p:cNvSpPr>
          <p:nvPr/>
        </p:nvSpPr>
        <p:spPr bwMode="auto">
          <a:xfrm>
            <a:off x="6428706" y="4801915"/>
            <a:ext cx="0" cy="517584"/>
          </a:xfrm>
          <a:prstGeom prst="line">
            <a:avLst/>
          </a:prstGeom>
          <a:noFill/>
          <a:ln w="12700">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18569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r>
              <a:rPr lang="he-IL" dirty="0"/>
              <a:t> - תזכורת</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he-IL" dirty="0"/>
                  <a:t>לכל היותר </a:t>
                </a:r>
                <a:r>
                  <a:rPr lang="en-US" dirty="0"/>
                  <a:t>n-1</a:t>
                </a:r>
                <a:r>
                  <a:rPr lang="he-IL" dirty="0"/>
                  <a:t> </a:t>
                </a:r>
                <a:r>
                  <a:rPr lang="he-IL" dirty="0" err="1"/>
                  <a:t>איטרציות</a:t>
                </a:r>
                <a:r>
                  <a:rPr lang="he-IL" dirty="0"/>
                  <a:t>:</a:t>
                </a:r>
              </a:p>
              <a:p>
                <a:r>
                  <a:rPr lang="he-IL" dirty="0"/>
                  <a:t>בסיום </a:t>
                </a:r>
                <a:r>
                  <a:rPr lang="he-IL" dirty="0" err="1"/>
                  <a:t>האיטרציה</a:t>
                </a:r>
                <a:r>
                  <a:rPr lang="he-IL" dirty="0"/>
                  <a:t> ה – </a:t>
                </a:r>
                <a:r>
                  <a:rPr lang="en-US" dirty="0" err="1"/>
                  <a:t>i</a:t>
                </a:r>
                <a:r>
                  <a:rPr lang="he-IL" dirty="0"/>
                  <a:t>, </a:t>
                </a:r>
                <a:r>
                  <a:rPr lang="en-US" dirty="0" err="1"/>
                  <a:t>i</a:t>
                </a:r>
                <a:r>
                  <a:rPr lang="he-IL" dirty="0"/>
                  <a:t> המספרים הגדולים במערך יהיו במיקומם הנכון </a:t>
                </a:r>
              </a:p>
              <a:p>
                <a:pPr lvl="1"/>
                <a:r>
                  <a:rPr lang="he-IL" dirty="0"/>
                  <a:t>כמו בדוגמא, המקסימום 61, "בעבע" כל הדרך לסוף המערך.</a:t>
                </a:r>
              </a:p>
              <a:p>
                <a:endParaRPr lang="he-IL" dirty="0"/>
              </a:p>
              <a:p>
                <a:r>
                  <a:rPr lang="he-IL" dirty="0"/>
                  <a:t>מסקנות:</a:t>
                </a:r>
              </a:p>
              <a:p>
                <a:pPr lvl="1"/>
                <a:r>
                  <a:rPr lang="he-IL" dirty="0"/>
                  <a:t>סיבוכיות זמן </a:t>
                </a:r>
                <a:r>
                  <a:rPr lang="en-US" dirty="0"/>
                  <a:t>bubble sort</a:t>
                </a:r>
                <a:r>
                  <a:rPr lang="he-IL" dirty="0"/>
                  <a:t>: </a:t>
                </a:r>
                <a14:m>
                  <m:oMath xmlns:m="http://schemas.openxmlformats.org/officeDocument/2006/math">
                    <m:r>
                      <a:rPr lang="en-US" sz="2400" i="1" dirty="0">
                        <a:latin typeface="Cambria Math" panose="02040503050406030204" pitchFamily="18" charset="0"/>
                      </a:rPr>
                      <m:t>𝑂</m:t>
                    </m:r>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𝑛</m:t>
                            </m:r>
                          </m:e>
                          <m:sup>
                            <m:r>
                              <a:rPr lang="en-US" sz="2400" i="1" dirty="0">
                                <a:latin typeface="Cambria Math" panose="02040503050406030204" pitchFamily="18" charset="0"/>
                              </a:rPr>
                              <m:t>2</m:t>
                            </m:r>
                          </m:sup>
                        </m:sSup>
                      </m:e>
                    </m:d>
                  </m:oMath>
                </a14:m>
                <a:endParaRPr lang="he-IL" dirty="0"/>
              </a:p>
              <a:p>
                <a:pPr lvl="1"/>
                <a:r>
                  <a:rPr lang="he-IL" dirty="0"/>
                  <a:t>בכל </a:t>
                </a:r>
                <a:r>
                  <a:rPr lang="he-IL" dirty="0" err="1"/>
                  <a:t>איטרציה</a:t>
                </a:r>
                <a:r>
                  <a:rPr lang="he-IL" dirty="0"/>
                  <a:t> </a:t>
                </a:r>
                <a:r>
                  <a:rPr lang="en-US" dirty="0" err="1"/>
                  <a:t>i</a:t>
                </a:r>
                <a:r>
                  <a:rPr lang="he-IL" dirty="0"/>
                  <a:t> מספיק להריץ עד אינדקס </a:t>
                </a:r>
                <a:r>
                  <a:rPr lang="en-US" dirty="0"/>
                  <a:t>n-i-1</a:t>
                </a:r>
                <a:r>
                  <a:rPr lang="he-IL" dirty="0"/>
                  <a:t>.</a:t>
                </a:r>
              </a:p>
              <a:p>
                <a:pPr lvl="1"/>
                <a:r>
                  <a:rPr lang="he-IL" dirty="0"/>
                  <a:t>סיבוכיות מקום נוסף </a:t>
                </a:r>
                <a:r>
                  <a:rPr lang="en-US" dirty="0"/>
                  <a:t>O(1)</a:t>
                </a:r>
                <a:r>
                  <a:rPr lang="he-IL" dirty="0"/>
                  <a:t>.</a:t>
                </a:r>
              </a:p>
              <a:p>
                <a:endParaRPr lang="he-IL" dirty="0"/>
              </a:p>
              <a:p>
                <a:endParaRPr lang="he-IL" dirty="0"/>
              </a:p>
              <a:p>
                <a:endParaRPr lang="he-IL" dirty="0"/>
              </a:p>
              <a:p>
                <a:pPr marL="0" indent="0">
                  <a:buNone/>
                </a:pPr>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213" r="-1037"/>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15</a:t>
            </a:fld>
            <a:endParaRPr lang="en-US" dirty="0"/>
          </a:p>
        </p:txBody>
      </p:sp>
    </p:spTree>
    <p:extLst>
      <p:ext uri="{BB962C8B-B14F-4D97-AF65-F5344CB8AC3E}">
        <p14:creationId xmlns:p14="http://schemas.microsoft.com/office/powerpoint/2010/main" val="9894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mn-cs"/>
              </a:rPr>
              <a:t>Bubble Sort</a:t>
            </a:r>
            <a:r>
              <a:rPr lang="he-IL" dirty="0">
                <a:cs typeface="+mn-cs"/>
              </a:rPr>
              <a:t> – מימוש מההרצאה</a:t>
            </a:r>
          </a:p>
        </p:txBody>
      </p:sp>
      <p:sp>
        <p:nvSpPr>
          <p:cNvPr id="3" name="Content Placeholder 2"/>
          <p:cNvSpPr>
            <a:spLocks noGrp="1"/>
          </p:cNvSpPr>
          <p:nvPr>
            <p:ph idx="1"/>
          </p:nvPr>
        </p:nvSpPr>
        <p:spPr>
          <a:xfrm>
            <a:off x="755576" y="1700808"/>
            <a:ext cx="7828384" cy="4536504"/>
          </a:xfrm>
        </p:spPr>
        <p:txBody>
          <a:bodyPr>
            <a:noAutofit/>
          </a:bodyPr>
          <a:lstStyle/>
          <a:p>
            <a:pPr marL="0" indent="0">
              <a:buNone/>
            </a:pPr>
            <a:endParaRPr lang="he-IL" u="sng" dirty="0"/>
          </a:p>
          <a:p>
            <a:pPr marL="0" indent="0">
              <a:buNone/>
            </a:pPr>
            <a:endParaRPr lang="he-IL" dirty="0"/>
          </a:p>
          <a:p>
            <a:pPr marL="342900" lvl="1" indent="0">
              <a:buNone/>
            </a:pPr>
            <a:endParaRPr lang="he-IL" sz="2400" dirty="0"/>
          </a:p>
          <a:p>
            <a:pPr marL="342900" lvl="1" indent="0">
              <a:buNone/>
            </a:pPr>
            <a:endParaRPr lang="he-IL" sz="2400" dirty="0"/>
          </a:p>
          <a:p>
            <a:pPr marL="342900" lvl="1" indent="0">
              <a:buNone/>
            </a:pPr>
            <a:endParaRPr lang="he-IL" sz="2400" dirty="0"/>
          </a:p>
          <a:p>
            <a:pPr marL="342900" lvl="1" indent="0">
              <a:buNone/>
            </a:pPr>
            <a:endParaRPr lang="he-IL" sz="2400" dirty="0"/>
          </a:p>
          <a:p>
            <a:pPr marL="342900" lvl="1" indent="0">
              <a:buNone/>
            </a:pPr>
            <a:endParaRPr lang="he-IL" sz="2400" dirty="0"/>
          </a:p>
        </p:txBody>
      </p:sp>
      <p:sp>
        <p:nvSpPr>
          <p:cNvPr id="4" name="Text Box 3"/>
          <p:cNvSpPr txBox="1">
            <a:spLocks noChangeArrowheads="1"/>
          </p:cNvSpPr>
          <p:nvPr/>
        </p:nvSpPr>
        <p:spPr bwMode="auto">
          <a:xfrm>
            <a:off x="480324" y="1541087"/>
            <a:ext cx="8119007" cy="501675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nSpc>
                <a:spcPct val="60000"/>
              </a:lnSpc>
              <a:spcBef>
                <a:spcPct val="50000"/>
              </a:spcBef>
            </a:pP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bubble(</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 </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n) {</a:t>
            </a: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swapped = 0;</a:t>
            </a: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for(</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 1; </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&lt; n; </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if(a[i-1] &gt; a[</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swap(&amp;a[</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&amp;a[i-1]);</a:t>
            </a: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swapped = 1;</a:t>
            </a: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return swapped;</a:t>
            </a: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p>
          <a:p>
            <a:pPr>
              <a:lnSpc>
                <a:spcPct val="60000"/>
              </a:lnSpc>
              <a:spcBef>
                <a:spcPct val="50000"/>
              </a:spcBef>
            </a:pPr>
            <a:endPar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void </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bubble_sort</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 </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n) {</a:t>
            </a: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not_sorted</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 1;</a:t>
            </a: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while( (n &gt; 1) &amp;&amp; </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not_sorted</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not_sorted</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 bubble(a, n--);</a:t>
            </a: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p>
        </p:txBody>
      </p:sp>
      <p:sp>
        <p:nvSpPr>
          <p:cNvPr id="5" name="Footer Placeholder 4"/>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785724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ב' חורף 2012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he-IL" dirty="0"/>
                  <a:t>בשאלה זו נניח כי המערך </a:t>
                </a:r>
                <a:r>
                  <a:rPr lang="en-US" dirty="0"/>
                  <a:t>a[]</a:t>
                </a:r>
                <a:r>
                  <a:rPr lang="he-IL" dirty="0"/>
                  <a:t> הוא כזה שבו החלפה של שני איברים (באמצעות הפונקציה </a:t>
                </a:r>
                <a:r>
                  <a:rPr lang="en-US" dirty="0"/>
                  <a:t>swap</a:t>
                </a:r>
                <a:r>
                  <a:rPr lang="he-IL" dirty="0"/>
                  <a:t>) תלויה במרחק ביניהם. </a:t>
                </a:r>
              </a:p>
              <a:p>
                <a:endParaRPr lang="he-IL" dirty="0"/>
              </a:p>
              <a:p>
                <a:pPr algn="just"/>
                <a:r>
                  <a:rPr lang="he-IL" dirty="0"/>
                  <a:t>ספציפית, החלפת האיבר </a:t>
                </a:r>
                <a:r>
                  <a:rPr lang="en-US" dirty="0"/>
                  <a:t>a[</a:t>
                </a:r>
                <a:r>
                  <a:rPr lang="en-US" dirty="0" err="1"/>
                  <a:t>i</a:t>
                </a:r>
                <a:r>
                  <a:rPr lang="en-US" dirty="0"/>
                  <a:t>]</a:t>
                </a:r>
                <a:r>
                  <a:rPr lang="he-IL" dirty="0"/>
                  <a:t> והאיבר </a:t>
                </a:r>
                <a:r>
                  <a:rPr lang="en-US" dirty="0"/>
                  <a:t>a[j]</a:t>
                </a:r>
                <a:r>
                  <a:rPr lang="he-IL" dirty="0"/>
                  <a:t> לוקחת </a:t>
                </a:r>
                <a14:m>
                  <m:oMath xmlns:m="http://schemas.openxmlformats.org/officeDocument/2006/math">
                    <m:r>
                      <a:rPr lang="en-US" i="1" dirty="0">
                        <a:latin typeface="Cambria Math" panose="02040503050406030204" pitchFamily="18" charset="0"/>
                      </a:rPr>
                      <m:t>𝑂</m:t>
                    </m:r>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0" i="1" dirty="0" smtClean="0">
                                <a:latin typeface="Cambria Math" panose="02040503050406030204" pitchFamily="18" charset="0"/>
                              </a:rPr>
                              <m:t>(</m:t>
                            </m:r>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𝑗</m:t>
                            </m:r>
                            <m:r>
                              <a:rPr lang="en-US" b="0" i="1" dirty="0" smtClean="0">
                                <a:latin typeface="Cambria Math" panose="02040503050406030204" pitchFamily="18" charset="0"/>
                              </a:rPr>
                              <m:t>)</m:t>
                            </m:r>
                          </m:e>
                          <m:sup>
                            <m:r>
                              <a:rPr lang="en-US" i="1" dirty="0">
                                <a:latin typeface="Cambria Math" panose="02040503050406030204" pitchFamily="18" charset="0"/>
                              </a:rPr>
                              <m:t>2</m:t>
                            </m:r>
                          </m:sup>
                        </m:sSup>
                      </m:e>
                    </m:d>
                  </m:oMath>
                </a14:m>
                <a:r>
                  <a:rPr lang="he-IL" dirty="0"/>
                  <a:t> פעולות, במקום </a:t>
                </a:r>
                <a:r>
                  <a:rPr lang="en-US" dirty="0"/>
                  <a:t>O(1)</a:t>
                </a:r>
                <a:r>
                  <a:rPr lang="he-IL" dirty="0"/>
                  <a:t> כפי שהנחנו עד כה. שימו לב שיתר הפעולות על המערך נותרות ללא שינוי, ובפרט, השוואה של שני איברים לוקחת </a:t>
                </a:r>
                <a:r>
                  <a:rPr lang="en-US" dirty="0"/>
                  <a:t>O(1)</a:t>
                </a:r>
                <a:r>
                  <a:rPr lang="he-IL" dirty="0"/>
                  <a:t> בלבד (כרגיל).</a:t>
                </a:r>
              </a:p>
              <a:p>
                <a:endParaRPr lang="he-IL" dirty="0"/>
              </a:p>
              <a:p>
                <a:pPr algn="just"/>
                <a:r>
                  <a:rPr lang="he-IL" dirty="0"/>
                  <a:t>עבור מערך מהסוג המתואר, מה תהיה סיבוכיות הזמן של אלגוריתמי המיון </a:t>
                </a:r>
                <a:r>
                  <a:rPr lang="en-US" dirty="0"/>
                  <a:t>max sort</a:t>
                </a:r>
                <a:r>
                  <a:rPr lang="he-IL" dirty="0"/>
                  <a:t>, </a:t>
                </a:r>
                <a:r>
                  <a:rPr lang="en-US" dirty="0"/>
                  <a:t>bubble sort</a:t>
                </a:r>
                <a:r>
                  <a:rPr lang="he-IL" dirty="0"/>
                  <a:t>? ולאור זאת, איזה מבין שני האלגוריתמים עדיף במצב זה (מבחינת סיבוכיות זמן)?</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074" t="-1213" r="-1037" b="-1752"/>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17</a:t>
            </a:fld>
            <a:endParaRPr lang="en-US" dirty="0"/>
          </a:p>
        </p:txBody>
      </p:sp>
    </p:spTree>
    <p:extLst>
      <p:ext uri="{BB962C8B-B14F-4D97-AF65-F5344CB8AC3E}">
        <p14:creationId xmlns:p14="http://schemas.microsoft.com/office/powerpoint/2010/main" val="18974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ב' חורף 2012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55000" lnSpcReduction="20000"/>
              </a:bodyPr>
              <a:lstStyle/>
              <a:p>
                <a:pPr>
                  <a:lnSpc>
                    <a:spcPct val="170000"/>
                  </a:lnSpc>
                </a:pPr>
                <a:r>
                  <a:rPr lang="en-US" sz="3400" dirty="0"/>
                  <a:t>Max sort</a:t>
                </a:r>
                <a:r>
                  <a:rPr lang="he-IL" sz="3400" dirty="0"/>
                  <a:t>: החלפות מתבצעות בין האיבר המקסימלי במערך לבין האיבר האחרון. כאשר האיבר המקסימלי נמצא בתחילת המערך, החלפה תדרוש </a:t>
                </a:r>
                <a14:m>
                  <m:oMath xmlns:m="http://schemas.openxmlformats.org/officeDocument/2006/math">
                    <m:r>
                      <a:rPr lang="en-US" sz="3400" b="0" i="1" dirty="0" smtClean="0">
                        <a:latin typeface="Cambria Math" panose="02040503050406030204" pitchFamily="18" charset="0"/>
                      </a:rPr>
                      <m:t>𝑂</m:t>
                    </m:r>
                    <m:d>
                      <m:dPr>
                        <m:ctrlPr>
                          <a:rPr lang="en-US" sz="3400" b="0" i="1" dirty="0" smtClean="0">
                            <a:latin typeface="Cambria Math" panose="02040503050406030204" pitchFamily="18" charset="0"/>
                          </a:rPr>
                        </m:ctrlPr>
                      </m:dPr>
                      <m:e>
                        <m:sSup>
                          <m:sSupPr>
                            <m:ctrlPr>
                              <a:rPr lang="en-US" sz="3400" b="0" i="1" dirty="0" smtClean="0">
                                <a:latin typeface="Cambria Math" panose="02040503050406030204" pitchFamily="18" charset="0"/>
                              </a:rPr>
                            </m:ctrlPr>
                          </m:sSupPr>
                          <m:e>
                            <m:r>
                              <a:rPr lang="en-US" sz="3400" b="0" i="1" dirty="0" smtClean="0">
                                <a:latin typeface="Cambria Math" panose="02040503050406030204" pitchFamily="18" charset="0"/>
                              </a:rPr>
                              <m:t>𝑛</m:t>
                            </m:r>
                          </m:e>
                          <m:sup>
                            <m:r>
                              <a:rPr lang="en-US" sz="3400" b="0" i="1" dirty="0" smtClean="0">
                                <a:latin typeface="Cambria Math" panose="02040503050406030204" pitchFamily="18" charset="0"/>
                              </a:rPr>
                              <m:t>2</m:t>
                            </m:r>
                          </m:sup>
                        </m:sSup>
                      </m:e>
                    </m:d>
                  </m:oMath>
                </a14:m>
                <a:r>
                  <a:rPr lang="he-IL" sz="3400" dirty="0"/>
                  <a:t> פעולות. </a:t>
                </a:r>
              </a:p>
              <a:p>
                <a:pPr>
                  <a:lnSpc>
                    <a:spcPct val="170000"/>
                  </a:lnSpc>
                </a:pPr>
                <a:endParaRPr lang="he-IL" sz="3400" dirty="0"/>
              </a:p>
              <a:p>
                <a:pPr>
                  <a:lnSpc>
                    <a:spcPct val="170000"/>
                  </a:lnSpc>
                </a:pPr>
                <a:r>
                  <a:rPr lang="he-IL" sz="3400" dirty="0"/>
                  <a:t>באלגוריתם </a:t>
                </a:r>
                <a:r>
                  <a:rPr lang="en-US" sz="3400" dirty="0"/>
                  <a:t>max sort</a:t>
                </a:r>
                <a:r>
                  <a:rPr lang="he-IL" sz="3400" dirty="0"/>
                  <a:t> מתבצעות </a:t>
                </a:r>
                <a:r>
                  <a:rPr lang="en-US" sz="3400" dirty="0"/>
                  <a:t>n-1</a:t>
                </a:r>
                <a:r>
                  <a:rPr lang="he-IL" sz="3400" dirty="0"/>
                  <a:t> </a:t>
                </a:r>
                <a:r>
                  <a:rPr lang="he-IL" sz="3400" dirty="0" err="1"/>
                  <a:t>איטרציות</a:t>
                </a:r>
                <a:r>
                  <a:rPr lang="he-IL" sz="3400" dirty="0"/>
                  <a:t>, בכל </a:t>
                </a:r>
                <a:r>
                  <a:rPr lang="he-IL" sz="3400" dirty="0" err="1"/>
                  <a:t>איטרציה</a:t>
                </a:r>
                <a:r>
                  <a:rPr lang="he-IL" sz="3400" dirty="0"/>
                  <a:t> </a:t>
                </a:r>
                <a:r>
                  <a:rPr lang="en-US" sz="3400" dirty="0" err="1"/>
                  <a:t>i</a:t>
                </a:r>
                <a:r>
                  <a:rPr lang="he-IL" sz="3400" dirty="0"/>
                  <a:t> מוצאים את המקסימום: </a:t>
                </a:r>
                <a:r>
                  <a:rPr lang="en-US" sz="3400" dirty="0"/>
                  <a:t>O(n-</a:t>
                </a:r>
                <a:r>
                  <a:rPr lang="en-US" sz="3400" dirty="0" err="1"/>
                  <a:t>i</a:t>
                </a:r>
                <a:r>
                  <a:rPr lang="en-US" sz="3400" dirty="0"/>
                  <a:t>)</a:t>
                </a:r>
                <a:r>
                  <a:rPr lang="he-IL" sz="3400" dirty="0"/>
                  <a:t>, ומחליפים בין המקסימום לאיבר באינדקס </a:t>
                </a:r>
                <a:r>
                  <a:rPr lang="en-US" sz="3400" dirty="0"/>
                  <a:t>n-i-1</a:t>
                </a:r>
                <a:r>
                  <a:rPr lang="he-IL" sz="3400" dirty="0"/>
                  <a:t>, בסיבוכיות </a:t>
                </a:r>
                <a14:m>
                  <m:oMath xmlns:m="http://schemas.openxmlformats.org/officeDocument/2006/math">
                    <m:r>
                      <a:rPr lang="en-US" sz="3400" i="1" dirty="0">
                        <a:latin typeface="Cambria Math" panose="02040503050406030204" pitchFamily="18" charset="0"/>
                      </a:rPr>
                      <m:t>𝑂</m:t>
                    </m:r>
                    <m:d>
                      <m:dPr>
                        <m:ctrlPr>
                          <a:rPr lang="en-US" sz="3400" i="1" dirty="0">
                            <a:latin typeface="Cambria Math" panose="02040503050406030204" pitchFamily="18" charset="0"/>
                          </a:rPr>
                        </m:ctrlPr>
                      </m:dPr>
                      <m:e>
                        <m:sSup>
                          <m:sSupPr>
                            <m:ctrlPr>
                              <a:rPr lang="en-US" sz="3400" i="1" dirty="0">
                                <a:latin typeface="Cambria Math" panose="02040503050406030204" pitchFamily="18" charset="0"/>
                              </a:rPr>
                            </m:ctrlPr>
                          </m:sSupPr>
                          <m:e>
                            <m:r>
                              <a:rPr lang="en-US" sz="3400" b="0" i="1" dirty="0" smtClean="0">
                                <a:latin typeface="Cambria Math" panose="02040503050406030204" pitchFamily="18" charset="0"/>
                              </a:rPr>
                              <m:t>(</m:t>
                            </m:r>
                            <m:r>
                              <a:rPr lang="en-US" sz="3400" i="1" dirty="0">
                                <a:latin typeface="Cambria Math" panose="02040503050406030204" pitchFamily="18" charset="0"/>
                              </a:rPr>
                              <m:t>𝑛</m:t>
                            </m:r>
                            <m:r>
                              <a:rPr lang="en-US" sz="3400" b="0" i="1" dirty="0" smtClean="0">
                                <a:latin typeface="Cambria Math" panose="02040503050406030204" pitchFamily="18" charset="0"/>
                              </a:rPr>
                              <m:t>−</m:t>
                            </m:r>
                            <m:r>
                              <a:rPr lang="en-US" sz="3400" b="0" i="1" dirty="0" smtClean="0">
                                <a:latin typeface="Cambria Math" panose="02040503050406030204" pitchFamily="18" charset="0"/>
                              </a:rPr>
                              <m:t>𝑖</m:t>
                            </m:r>
                            <m:r>
                              <a:rPr lang="en-US" sz="3400" b="0" i="1" dirty="0" smtClean="0">
                                <a:latin typeface="Cambria Math" panose="02040503050406030204" pitchFamily="18" charset="0"/>
                              </a:rPr>
                              <m:t>−</m:t>
                            </m:r>
                            <m:r>
                              <a:rPr lang="en-US" sz="3400" b="0" i="1" dirty="0" smtClean="0">
                                <a:latin typeface="Cambria Math" panose="02040503050406030204" pitchFamily="18" charset="0"/>
                              </a:rPr>
                              <m:t>1</m:t>
                            </m:r>
                            <m:r>
                              <a:rPr lang="en-US" sz="3400" b="0" i="1" dirty="0" smtClean="0">
                                <a:latin typeface="Cambria Math" panose="02040503050406030204" pitchFamily="18" charset="0"/>
                              </a:rPr>
                              <m:t>)</m:t>
                            </m:r>
                          </m:e>
                          <m:sup>
                            <m:r>
                              <a:rPr lang="en-US" sz="3400" i="1" dirty="0">
                                <a:latin typeface="Cambria Math" panose="02040503050406030204" pitchFamily="18" charset="0"/>
                              </a:rPr>
                              <m:t>2</m:t>
                            </m:r>
                          </m:sup>
                        </m:sSup>
                      </m:e>
                    </m:d>
                  </m:oMath>
                </a14:m>
                <a:r>
                  <a:rPr lang="he-IL" sz="3400" dirty="0"/>
                  <a:t>. </a:t>
                </a:r>
              </a:p>
              <a:p>
                <a:endParaRPr lang="he-IL" sz="3400" dirty="0"/>
              </a:p>
              <a:p>
                <a:r>
                  <a:rPr lang="he-IL" sz="3400" dirty="0"/>
                  <a:t>סה"כ:</a:t>
                </a:r>
              </a:p>
              <a:p>
                <a:pPr marL="0" indent="0">
                  <a:buNone/>
                </a:pPr>
                <a14:m>
                  <m:oMathPara xmlns:m="http://schemas.openxmlformats.org/officeDocument/2006/math">
                    <m:oMathParaPr>
                      <m:jc m:val="centerGroup"/>
                    </m:oMathParaPr>
                    <m:oMath xmlns:m="http://schemas.openxmlformats.org/officeDocument/2006/math">
                      <m:r>
                        <a:rPr lang="en-US" sz="2900" b="0" i="1" smtClean="0">
                          <a:latin typeface="Cambria Math" panose="02040503050406030204" pitchFamily="18" charset="0"/>
                        </a:rPr>
                        <m:t>𝑂</m:t>
                      </m:r>
                      <m:r>
                        <a:rPr lang="en-US" sz="2900" b="0" i="1" smtClean="0">
                          <a:latin typeface="Cambria Math" panose="02040503050406030204" pitchFamily="18" charset="0"/>
                        </a:rPr>
                        <m:t>(</m:t>
                      </m:r>
                      <m:nary>
                        <m:naryPr>
                          <m:chr m:val="∑"/>
                          <m:ctrlPr>
                            <a:rPr lang="en-US" sz="2900" b="0" i="1" smtClean="0">
                              <a:latin typeface="Cambria Math" panose="02040503050406030204" pitchFamily="18" charset="0"/>
                            </a:rPr>
                          </m:ctrlPr>
                        </m:naryPr>
                        <m:sub>
                          <m:r>
                            <m:rPr>
                              <m:brk m:alnAt="23"/>
                            </m:rPr>
                            <a:rPr lang="en-US" sz="2900" b="0" i="1" smtClean="0">
                              <a:latin typeface="Cambria Math" panose="02040503050406030204" pitchFamily="18" charset="0"/>
                            </a:rPr>
                            <m:t>𝑖</m:t>
                          </m:r>
                          <m:r>
                            <a:rPr lang="en-US" sz="2900" b="0" i="1" smtClean="0">
                              <a:latin typeface="Cambria Math" panose="02040503050406030204" pitchFamily="18" charset="0"/>
                            </a:rPr>
                            <m:t>=</m:t>
                          </m:r>
                          <m:r>
                            <m:rPr>
                              <m:brk m:alnAt="23"/>
                            </m:rPr>
                            <a:rPr lang="en-US" sz="2900" b="0" i="1" smtClean="0">
                              <a:latin typeface="Cambria Math" panose="02040503050406030204" pitchFamily="18" charset="0"/>
                            </a:rPr>
                            <m:t>0</m:t>
                          </m:r>
                        </m:sub>
                        <m:sup>
                          <m:r>
                            <a:rPr lang="en-US" sz="2900" b="0" i="1" smtClean="0">
                              <a:latin typeface="Cambria Math" panose="02040503050406030204" pitchFamily="18" charset="0"/>
                            </a:rPr>
                            <m:t>𝑛</m:t>
                          </m:r>
                          <m:r>
                            <a:rPr lang="en-US" sz="2900" b="0" i="1" smtClean="0">
                              <a:latin typeface="Cambria Math" panose="02040503050406030204" pitchFamily="18" charset="0"/>
                            </a:rPr>
                            <m:t>−</m:t>
                          </m:r>
                          <m:r>
                            <a:rPr lang="en-US" sz="2900" b="0" i="1" smtClean="0">
                              <a:latin typeface="Cambria Math" panose="02040503050406030204" pitchFamily="18" charset="0"/>
                            </a:rPr>
                            <m:t>2</m:t>
                          </m:r>
                        </m:sup>
                        <m:e>
                          <m:r>
                            <a:rPr lang="en-US" sz="2900" b="0" i="1" smtClean="0">
                              <a:latin typeface="Cambria Math" panose="02040503050406030204" pitchFamily="18" charset="0"/>
                            </a:rPr>
                            <m:t>𝑛</m:t>
                          </m:r>
                          <m:r>
                            <a:rPr lang="en-US" sz="2900" b="0" i="1" smtClean="0">
                              <a:latin typeface="Cambria Math" panose="02040503050406030204" pitchFamily="18" charset="0"/>
                            </a:rPr>
                            <m:t>−</m:t>
                          </m:r>
                          <m:r>
                            <a:rPr lang="en-US" sz="2900" b="0" i="1" smtClean="0">
                              <a:latin typeface="Cambria Math" panose="02040503050406030204" pitchFamily="18" charset="0"/>
                            </a:rPr>
                            <m:t>𝑖</m:t>
                          </m:r>
                          <m:r>
                            <a:rPr lang="en-US" sz="2900" b="0" i="1" smtClean="0">
                              <a:latin typeface="Cambria Math" panose="02040503050406030204" pitchFamily="18" charset="0"/>
                            </a:rPr>
                            <m:t>+</m:t>
                          </m:r>
                          <m:sSup>
                            <m:sSupPr>
                              <m:ctrlPr>
                                <a:rPr lang="en-US" sz="2900" b="0" i="1" smtClean="0">
                                  <a:latin typeface="Cambria Math" panose="02040503050406030204" pitchFamily="18" charset="0"/>
                                </a:rPr>
                              </m:ctrlPr>
                            </m:sSupPr>
                            <m:e>
                              <m:r>
                                <a:rPr lang="en-US" sz="2900" b="0" i="1" smtClean="0">
                                  <a:latin typeface="Cambria Math" panose="02040503050406030204" pitchFamily="18" charset="0"/>
                                </a:rPr>
                                <m:t>(</m:t>
                              </m:r>
                              <m:r>
                                <a:rPr lang="en-US" sz="2900" i="1">
                                  <a:latin typeface="Cambria Math" panose="02040503050406030204" pitchFamily="18" charset="0"/>
                                </a:rPr>
                                <m:t>𝑛</m:t>
                              </m:r>
                              <m:r>
                                <a:rPr lang="en-US" sz="2900" i="1">
                                  <a:latin typeface="Cambria Math" panose="02040503050406030204" pitchFamily="18" charset="0"/>
                                </a:rPr>
                                <m:t>−</m:t>
                              </m:r>
                              <m:r>
                                <a:rPr lang="en-US" sz="2900" i="1">
                                  <a:latin typeface="Cambria Math" panose="02040503050406030204" pitchFamily="18" charset="0"/>
                                </a:rPr>
                                <m:t>𝑖</m:t>
                              </m:r>
                              <m:r>
                                <a:rPr lang="en-US" sz="2900" b="0" i="1" smtClean="0">
                                  <a:latin typeface="Cambria Math" panose="02040503050406030204" pitchFamily="18" charset="0"/>
                                </a:rPr>
                                <m:t>−</m:t>
                              </m:r>
                              <m:r>
                                <a:rPr lang="en-US" sz="2900" b="0" i="1" smtClean="0">
                                  <a:latin typeface="Cambria Math" panose="02040503050406030204" pitchFamily="18" charset="0"/>
                                </a:rPr>
                                <m:t>1</m:t>
                              </m:r>
                              <m:r>
                                <a:rPr lang="en-US" sz="2900" i="1">
                                  <a:latin typeface="Cambria Math" panose="02040503050406030204" pitchFamily="18" charset="0"/>
                                </a:rPr>
                                <m:t>)</m:t>
                              </m:r>
                            </m:e>
                            <m:sup>
                              <m:r>
                                <a:rPr lang="en-US" sz="2900" b="0" i="1" smtClean="0">
                                  <a:latin typeface="Cambria Math" panose="02040503050406030204" pitchFamily="18" charset="0"/>
                                </a:rPr>
                                <m:t>2</m:t>
                              </m:r>
                            </m:sup>
                          </m:sSup>
                          <m:r>
                            <a:rPr lang="en-US" sz="2900" b="0" i="1" smtClean="0">
                              <a:latin typeface="Cambria Math" panose="02040503050406030204" pitchFamily="18" charset="0"/>
                            </a:rPr>
                            <m:t>)=</m:t>
                          </m:r>
                          <m:r>
                            <a:rPr lang="en-US" sz="2900" b="0" i="1" smtClean="0">
                              <a:latin typeface="Cambria Math" panose="02040503050406030204" pitchFamily="18" charset="0"/>
                            </a:rPr>
                            <m:t>𝑂</m:t>
                          </m:r>
                          <m:r>
                            <a:rPr lang="en-US" sz="2900" b="0" i="1" smtClean="0">
                              <a:latin typeface="Cambria Math" panose="02040503050406030204" pitchFamily="18" charset="0"/>
                            </a:rPr>
                            <m:t>(</m:t>
                          </m:r>
                          <m:nary>
                            <m:naryPr>
                              <m:chr m:val="∑"/>
                              <m:ctrlPr>
                                <a:rPr lang="en-US" sz="2900" i="1">
                                  <a:latin typeface="Cambria Math" panose="02040503050406030204" pitchFamily="18" charset="0"/>
                                </a:rPr>
                              </m:ctrlPr>
                            </m:naryPr>
                            <m:sub>
                              <m:r>
                                <m:rPr>
                                  <m:brk m:alnAt="23"/>
                                </m:rPr>
                                <a:rPr lang="en-US" sz="2900" i="1">
                                  <a:latin typeface="Cambria Math" panose="02040503050406030204" pitchFamily="18" charset="0"/>
                                </a:rPr>
                                <m:t>𝑖</m:t>
                              </m:r>
                              <m:r>
                                <a:rPr lang="en-US" sz="2900" i="1">
                                  <a:latin typeface="Cambria Math" panose="02040503050406030204" pitchFamily="18" charset="0"/>
                                </a:rPr>
                                <m:t>=</m:t>
                              </m:r>
                              <m:r>
                                <m:rPr>
                                  <m:brk m:alnAt="23"/>
                                </m:rPr>
                                <a:rPr lang="en-US" sz="2900" i="1">
                                  <a:latin typeface="Cambria Math" panose="02040503050406030204" pitchFamily="18" charset="0"/>
                                </a:rPr>
                                <m:t>0</m:t>
                              </m:r>
                            </m:sub>
                            <m:sup>
                              <m:r>
                                <a:rPr lang="en-US" sz="2900" i="1">
                                  <a:latin typeface="Cambria Math" panose="02040503050406030204" pitchFamily="18" charset="0"/>
                                </a:rPr>
                                <m:t>𝑛</m:t>
                              </m:r>
                              <m:r>
                                <a:rPr lang="en-US" sz="2900" i="1">
                                  <a:latin typeface="Cambria Math" panose="02040503050406030204" pitchFamily="18" charset="0"/>
                                </a:rPr>
                                <m:t>−</m:t>
                              </m:r>
                              <m:r>
                                <a:rPr lang="en-US" sz="2900" i="1">
                                  <a:latin typeface="Cambria Math" panose="02040503050406030204" pitchFamily="18" charset="0"/>
                                </a:rPr>
                                <m:t>2</m:t>
                              </m:r>
                            </m:sup>
                            <m:e>
                              <m:r>
                                <a:rPr lang="en-US" sz="2900" i="1">
                                  <a:latin typeface="Cambria Math" panose="02040503050406030204" pitchFamily="18" charset="0"/>
                                </a:rPr>
                                <m:t>𝑖</m:t>
                              </m:r>
                              <m:r>
                                <a:rPr lang="en-US" sz="2900" b="0" i="1" smtClean="0">
                                  <a:latin typeface="Cambria Math" panose="02040503050406030204" pitchFamily="18" charset="0"/>
                                </a:rPr>
                                <m:t>−</m:t>
                              </m:r>
                              <m:r>
                                <a:rPr lang="en-US" sz="2900" b="0" i="1" smtClean="0">
                                  <a:latin typeface="Cambria Math" panose="02040503050406030204" pitchFamily="18" charset="0"/>
                                </a:rPr>
                                <m:t>𝑛</m:t>
                              </m:r>
                              <m:r>
                                <a:rPr lang="en-US" sz="2900" b="0" i="1" smtClean="0">
                                  <a:latin typeface="Cambria Math" panose="02040503050406030204" pitchFamily="18" charset="0"/>
                                </a:rPr>
                                <m:t>+</m:t>
                              </m:r>
                              <m:r>
                                <a:rPr lang="en-US" sz="2900" b="0" i="1" smtClean="0">
                                  <a:latin typeface="Cambria Math" panose="02040503050406030204" pitchFamily="18" charset="0"/>
                                </a:rPr>
                                <m:t>1</m:t>
                              </m:r>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m:t>
                                  </m:r>
                                  <m:r>
                                    <a:rPr lang="en-US" sz="2900" i="1">
                                      <a:latin typeface="Cambria Math" panose="02040503050406030204" pitchFamily="18" charset="0"/>
                                    </a:rPr>
                                    <m:t>𝑛</m:t>
                                  </m:r>
                                  <m:r>
                                    <a:rPr lang="en-US" sz="2900" i="1">
                                      <a:latin typeface="Cambria Math" panose="02040503050406030204" pitchFamily="18" charset="0"/>
                                    </a:rPr>
                                    <m:t>−</m:t>
                                  </m:r>
                                  <m:r>
                                    <a:rPr lang="en-US" sz="2900" i="1">
                                      <a:latin typeface="Cambria Math" panose="02040503050406030204" pitchFamily="18" charset="0"/>
                                    </a:rPr>
                                    <m:t>𝑖</m:t>
                                  </m:r>
                                  <m:r>
                                    <a:rPr lang="en-US" sz="2900" i="1">
                                      <a:latin typeface="Cambria Math" panose="02040503050406030204" pitchFamily="18" charset="0"/>
                                    </a:rPr>
                                    <m:t>)</m:t>
                                  </m:r>
                                </m:e>
                                <m:sup>
                                  <m:r>
                                    <a:rPr lang="en-US" sz="2900" i="1">
                                      <a:latin typeface="Cambria Math" panose="02040503050406030204" pitchFamily="18" charset="0"/>
                                    </a:rPr>
                                    <m:t>2</m:t>
                                  </m:r>
                                </m:sup>
                              </m:sSup>
                              <m:r>
                                <a:rPr lang="en-US" sz="2900" i="1">
                                  <a:latin typeface="Cambria Math" panose="02040503050406030204" pitchFamily="18" charset="0"/>
                                </a:rPr>
                                <m:t>)=</m:t>
                              </m:r>
                              <m:r>
                                <a:rPr lang="en-US" sz="2900" i="1">
                                  <a:latin typeface="Cambria Math" panose="02040503050406030204" pitchFamily="18" charset="0"/>
                                </a:rPr>
                                <m:t>𝑂</m:t>
                              </m:r>
                              <m:r>
                                <a:rPr lang="en-US" sz="2900" i="1">
                                  <a:latin typeface="Cambria Math" panose="02040503050406030204" pitchFamily="18" charset="0"/>
                                </a:rPr>
                                <m:t>(</m:t>
                              </m:r>
                              <m:nary>
                                <m:naryPr>
                                  <m:chr m:val="∑"/>
                                  <m:ctrlPr>
                                    <a:rPr lang="en-US" sz="2900" i="1">
                                      <a:latin typeface="Cambria Math" panose="02040503050406030204" pitchFamily="18" charset="0"/>
                                    </a:rPr>
                                  </m:ctrlPr>
                                </m:naryPr>
                                <m:sub>
                                  <m:r>
                                    <m:rPr>
                                      <m:brk m:alnAt="23"/>
                                    </m:rPr>
                                    <a:rPr lang="en-US" sz="2900" i="1">
                                      <a:latin typeface="Cambria Math" panose="02040503050406030204" pitchFamily="18" charset="0"/>
                                    </a:rPr>
                                    <m:t>𝑖</m:t>
                                  </m:r>
                                  <m:r>
                                    <a:rPr lang="en-US" sz="2900" i="1">
                                      <a:latin typeface="Cambria Math" panose="02040503050406030204" pitchFamily="18" charset="0"/>
                                    </a:rPr>
                                    <m:t>=</m:t>
                                  </m:r>
                                  <m:r>
                                    <a:rPr lang="en-US" sz="2900" i="1">
                                      <a:latin typeface="Cambria Math" panose="02040503050406030204" pitchFamily="18" charset="0"/>
                                    </a:rPr>
                                    <m:t>2</m:t>
                                  </m:r>
                                </m:sub>
                                <m:sup>
                                  <m:r>
                                    <a:rPr lang="en-US" sz="2900" i="1">
                                      <a:latin typeface="Cambria Math" panose="02040503050406030204" pitchFamily="18" charset="0"/>
                                    </a:rPr>
                                    <m:t>𝑛</m:t>
                                  </m:r>
                                </m:sup>
                                <m:e>
                                  <m:r>
                                    <a:rPr lang="en-US" sz="2900" b="0" i="1" smtClean="0">
                                      <a:latin typeface="Cambria Math" panose="02040503050406030204" pitchFamily="18" charset="0"/>
                                    </a:rPr>
                                    <m:t>−</m:t>
                                  </m:r>
                                  <m:r>
                                    <a:rPr lang="en-US" sz="2900" b="0" i="1" smtClean="0">
                                      <a:latin typeface="Cambria Math" panose="02040503050406030204" pitchFamily="18" charset="0"/>
                                    </a:rPr>
                                    <m:t>𝑖</m:t>
                                  </m:r>
                                  <m:r>
                                    <a:rPr lang="he-IL" sz="2900" b="0" i="1" smtClean="0">
                                      <a:latin typeface="Cambria Math" panose="02040503050406030204" pitchFamily="18" charset="0"/>
                                    </a:rPr>
                                    <m:t>+</m:t>
                                  </m:r>
                                  <m:r>
                                    <a:rPr lang="he-IL" sz="2900" b="0" i="1" smtClean="0">
                                      <a:latin typeface="Cambria Math" panose="02040503050406030204" pitchFamily="18" charset="0"/>
                                    </a:rPr>
                                    <m:t>1</m:t>
                                  </m:r>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𝑖</m:t>
                                      </m:r>
                                    </m:e>
                                    <m:sup>
                                      <m:r>
                                        <a:rPr lang="en-US" sz="2900" i="1">
                                          <a:latin typeface="Cambria Math" panose="02040503050406030204" pitchFamily="18" charset="0"/>
                                        </a:rPr>
                                        <m:t>2</m:t>
                                      </m:r>
                                    </m:sup>
                                  </m:sSup>
                                  <m:r>
                                    <a:rPr lang="en-US" sz="2900" i="1">
                                      <a:latin typeface="Cambria Math" panose="02040503050406030204" pitchFamily="18" charset="0"/>
                                    </a:rPr>
                                    <m:t>)=</m:t>
                                  </m:r>
                                  <m:r>
                                    <a:rPr lang="en-US" sz="2900" i="1">
                                      <a:latin typeface="Cambria Math" panose="02040503050406030204" pitchFamily="18" charset="0"/>
                                    </a:rPr>
                                    <m:t>𝑂</m:t>
                                  </m:r>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𝑛</m:t>
                                      </m:r>
                                    </m:e>
                                    <m:sup>
                                      <m:r>
                                        <a:rPr lang="en-US" sz="2900" i="1">
                                          <a:latin typeface="Cambria Math" panose="02040503050406030204" pitchFamily="18" charset="0"/>
                                        </a:rPr>
                                        <m:t>3</m:t>
                                      </m:r>
                                    </m:sup>
                                  </m:sSup>
                                  <m:r>
                                    <a:rPr lang="en-US" sz="2900" i="1">
                                      <a:latin typeface="Cambria Math" panose="02040503050406030204" pitchFamily="18" charset="0"/>
                                    </a:rPr>
                                    <m:t>)</m:t>
                                  </m:r>
                                </m:e>
                              </m:nary>
                            </m:e>
                          </m:nary>
                        </m:e>
                      </m:nary>
                    </m:oMath>
                  </m:oMathPara>
                </a14:m>
                <a:endParaRPr lang="he-IL" sz="29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r="-593"/>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18</a:t>
            </a:fld>
            <a:endParaRPr lang="en-US" dirty="0"/>
          </a:p>
        </p:txBody>
      </p:sp>
    </p:spTree>
    <p:extLst>
      <p:ext uri="{BB962C8B-B14F-4D97-AF65-F5344CB8AC3E}">
        <p14:creationId xmlns:p14="http://schemas.microsoft.com/office/powerpoint/2010/main" val="1288088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ב' חורף 2012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Bubble sort</a:t>
                </a:r>
                <a:r>
                  <a:rPr lang="he-IL" dirty="0"/>
                  <a:t>: באלגוריתם מיון בועות, החלפה בין שני איברים במערך מתבצעת רק בין שני איברים סמוכים זה לזה, ולכן המערך מהסוג המתואר לא משפיע על הסיבוכיות הידועה של האלגוריתם, כלומר: </a:t>
                </a:r>
                <a14:m>
                  <m:oMath xmlns:m="http://schemas.openxmlformats.org/officeDocument/2006/math">
                    <m:r>
                      <a:rPr lang="en-US" i="1" dirty="0">
                        <a:latin typeface="Cambria Math" panose="02040503050406030204" pitchFamily="18" charset="0"/>
                      </a:rPr>
                      <m:t>𝑂</m:t>
                    </m:r>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e>
                    </m:d>
                  </m:oMath>
                </a14:m>
                <a:r>
                  <a:rPr lang="he-IL" dirty="0"/>
                  <a:t>.</a:t>
                </a:r>
              </a:p>
              <a:p>
                <a:endParaRPr lang="he-IL" dirty="0"/>
              </a:p>
              <a:p>
                <a:r>
                  <a:rPr lang="he-IL" dirty="0"/>
                  <a:t>לפיכך, האלגוריתם העדיף הוא </a:t>
                </a:r>
                <a:r>
                  <a:rPr lang="en-US" dirty="0"/>
                  <a:t>bubble sort</a:t>
                </a:r>
                <a:r>
                  <a:rPr lang="he-IL"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213" r="-1037"/>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19</a:t>
            </a:fld>
            <a:endParaRPr lang="en-US" dirty="0"/>
          </a:p>
        </p:txBody>
      </p:sp>
    </p:spTree>
    <p:extLst>
      <p:ext uri="{BB962C8B-B14F-4D97-AF65-F5344CB8AC3E}">
        <p14:creationId xmlns:p14="http://schemas.microsoft.com/office/powerpoint/2010/main" val="132338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היום </a:t>
            </a:r>
            <a:r>
              <a:rPr lang="he-IL" dirty="0"/>
              <a:t>נלמד</a:t>
            </a:r>
            <a:endParaRPr lang="en-US"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2</a:t>
            </a:fld>
            <a:endParaRPr lang="en-US"/>
          </a:p>
        </p:txBody>
      </p:sp>
      <p:sp>
        <p:nvSpPr>
          <p:cNvPr id="6" name="Content Placeholder 5"/>
          <p:cNvSpPr>
            <a:spLocks noGrp="1"/>
          </p:cNvSpPr>
          <p:nvPr>
            <p:ph idx="1"/>
          </p:nvPr>
        </p:nvSpPr>
        <p:spPr/>
        <p:txBody>
          <a:bodyPr/>
          <a:lstStyle/>
          <a:p>
            <a:r>
              <a:rPr lang="en-US" dirty="0"/>
              <a:t>Max sort</a:t>
            </a:r>
            <a:endParaRPr lang="he-IL" dirty="0"/>
          </a:p>
          <a:p>
            <a:r>
              <a:rPr lang="en-US" dirty="0"/>
              <a:t>Bubble sort</a:t>
            </a:r>
            <a:endParaRPr lang="he-IL" dirty="0"/>
          </a:p>
          <a:p>
            <a:r>
              <a:rPr lang="en-US" dirty="0"/>
              <a:t>Merge sort</a:t>
            </a:r>
          </a:p>
          <a:p>
            <a:r>
              <a:rPr lang="en-US" dirty="0"/>
              <a:t>Quick sort</a:t>
            </a:r>
            <a:endParaRPr lang="he-IL" dirty="0"/>
          </a:p>
          <a:p>
            <a:r>
              <a:rPr lang="he-IL" dirty="0"/>
              <a:t>שאלות ממבחנים העוסקות במיון</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r>
              <a:rPr lang="he-IL" dirty="0"/>
              <a:t> - תזכורת</a:t>
            </a:r>
            <a:endParaRPr lang="en-US" dirty="0"/>
          </a:p>
        </p:txBody>
      </p:sp>
      <p:sp>
        <p:nvSpPr>
          <p:cNvPr id="3" name="Content Placeholder 2"/>
          <p:cNvSpPr>
            <a:spLocks noGrp="1"/>
          </p:cNvSpPr>
          <p:nvPr>
            <p:ph idx="1"/>
          </p:nvPr>
        </p:nvSpPr>
        <p:spPr/>
        <p:txBody>
          <a:bodyPr>
            <a:normAutofit/>
          </a:bodyPr>
          <a:lstStyle/>
          <a:p>
            <a:r>
              <a:rPr lang="he-IL" dirty="0"/>
              <a:t>ממיינים רקורסיבית את חצאי המערך.</a:t>
            </a:r>
          </a:p>
          <a:p>
            <a:r>
              <a:rPr lang="he-IL" dirty="0"/>
              <a:t>ממזגים בין החצאים הממוינים – מכאן השם "מיון מיזוג".</a:t>
            </a:r>
          </a:p>
          <a:p>
            <a:endParaRPr lang="he-IL" dirty="0"/>
          </a:p>
          <a:p>
            <a:r>
              <a:rPr lang="he-IL" dirty="0"/>
              <a:t>דוגמא:</a:t>
            </a:r>
          </a:p>
          <a:p>
            <a:endParaRPr lang="he-IL" dirty="0"/>
          </a:p>
          <a:p>
            <a:endParaRPr lang="he-IL" dirty="0"/>
          </a:p>
          <a:p>
            <a:endParaRPr lang="he-IL" dirty="0"/>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20</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1493683"/>
              </p:ext>
            </p:extLst>
          </p:nvPr>
        </p:nvGraphicFramePr>
        <p:xfrm>
          <a:off x="2483768" y="2890779"/>
          <a:ext cx="482158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gridCol w="803598">
                  <a:extLst>
                    <a:ext uri="{9D8B030D-6E8A-4147-A177-3AD203B41FA5}">
                      <a16:colId xmlns:a16="http://schemas.microsoft.com/office/drawing/2014/main" val="20001"/>
                    </a:ext>
                  </a:extLst>
                </a:gridCol>
                <a:gridCol w="803598">
                  <a:extLst>
                    <a:ext uri="{9D8B030D-6E8A-4147-A177-3AD203B41FA5}">
                      <a16:colId xmlns:a16="http://schemas.microsoft.com/office/drawing/2014/main" val="20002"/>
                    </a:ext>
                  </a:extLst>
                </a:gridCol>
                <a:gridCol w="803598">
                  <a:extLst>
                    <a:ext uri="{9D8B030D-6E8A-4147-A177-3AD203B41FA5}">
                      <a16:colId xmlns:a16="http://schemas.microsoft.com/office/drawing/2014/main" val="20003"/>
                    </a:ext>
                  </a:extLst>
                </a:gridCol>
                <a:gridCol w="803598">
                  <a:extLst>
                    <a:ext uri="{9D8B030D-6E8A-4147-A177-3AD203B41FA5}">
                      <a16:colId xmlns:a16="http://schemas.microsoft.com/office/drawing/2014/main" val="20004"/>
                    </a:ext>
                  </a:extLst>
                </a:gridCol>
                <a:gridCol w="803598">
                  <a:extLst>
                    <a:ext uri="{9D8B030D-6E8A-4147-A177-3AD203B41FA5}">
                      <a16:colId xmlns:a16="http://schemas.microsoft.com/office/drawing/2014/main" val="20005"/>
                    </a:ext>
                  </a:extLst>
                </a:gridCol>
              </a:tblGrid>
              <a:tr h="538221">
                <a:tc>
                  <a:txBody>
                    <a:bodyPr/>
                    <a:lstStyle/>
                    <a:p>
                      <a:pPr algn="ctr" rtl="0"/>
                      <a:r>
                        <a:rPr lang="en-US" sz="2800" b="0" dirty="0">
                          <a:solidFill>
                            <a:sysClr val="windowText" lastClr="000000"/>
                          </a:solidFill>
                        </a:rPr>
                        <a:t>22</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en-US" sz="2800" b="0" dirty="0">
                          <a:solidFill>
                            <a:sysClr val="windowText" lastClr="000000"/>
                          </a:solidFill>
                        </a:rPr>
                        <a:t>56</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rtl="0"/>
                      <a:r>
                        <a:rPr lang="en-US" sz="2800" b="0" dirty="0">
                          <a:solidFill>
                            <a:sysClr val="windowText" lastClr="000000"/>
                          </a:solidFill>
                        </a:rPr>
                        <a:t>37</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800" b="0" dirty="0">
                          <a:solidFill>
                            <a:sysClr val="windowText" lastClr="000000"/>
                          </a:solidFill>
                        </a:rPr>
                        <a:t>61</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800" b="0" dirty="0">
                          <a:solidFill>
                            <a:sysClr val="windowText" lastClr="000000"/>
                          </a:solidFill>
                        </a:rPr>
                        <a:t>14</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en-US" sz="2800" b="0" dirty="0">
                          <a:solidFill>
                            <a:sysClr val="windowText" lastClr="000000"/>
                          </a:solidFill>
                        </a:rPr>
                        <a:t>45</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496854835"/>
              </p:ext>
            </p:extLst>
          </p:nvPr>
        </p:nvGraphicFramePr>
        <p:xfrm>
          <a:off x="1738603" y="3898891"/>
          <a:ext cx="2410794"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gridCol w="803598">
                  <a:extLst>
                    <a:ext uri="{9D8B030D-6E8A-4147-A177-3AD203B41FA5}">
                      <a16:colId xmlns:a16="http://schemas.microsoft.com/office/drawing/2014/main" val="20001"/>
                    </a:ext>
                  </a:extLst>
                </a:gridCol>
                <a:gridCol w="803598">
                  <a:extLst>
                    <a:ext uri="{9D8B030D-6E8A-4147-A177-3AD203B41FA5}">
                      <a16:colId xmlns:a16="http://schemas.microsoft.com/office/drawing/2014/main" val="20002"/>
                    </a:ext>
                  </a:extLst>
                </a:gridCol>
              </a:tblGrid>
              <a:tr h="538221">
                <a:tc>
                  <a:txBody>
                    <a:bodyPr/>
                    <a:lstStyle/>
                    <a:p>
                      <a:pPr algn="ctr" rtl="0"/>
                      <a:r>
                        <a:rPr lang="en-US" sz="2800" b="0" dirty="0">
                          <a:solidFill>
                            <a:sysClr val="windowText" lastClr="000000"/>
                          </a:solidFill>
                        </a:rPr>
                        <a:t>61</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800" b="0" dirty="0">
                          <a:solidFill>
                            <a:sysClr val="windowText" lastClr="000000"/>
                          </a:solidFill>
                        </a:rPr>
                        <a:t>14</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en-US" sz="2800" b="0" dirty="0">
                          <a:solidFill>
                            <a:sysClr val="windowText" lastClr="000000"/>
                          </a:solidFill>
                        </a:rPr>
                        <a:t>45</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1076028821"/>
              </p:ext>
            </p:extLst>
          </p:nvPr>
        </p:nvGraphicFramePr>
        <p:xfrm>
          <a:off x="5580112" y="3898891"/>
          <a:ext cx="2410794"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gridCol w="803598">
                  <a:extLst>
                    <a:ext uri="{9D8B030D-6E8A-4147-A177-3AD203B41FA5}">
                      <a16:colId xmlns:a16="http://schemas.microsoft.com/office/drawing/2014/main" val="20001"/>
                    </a:ext>
                  </a:extLst>
                </a:gridCol>
                <a:gridCol w="803598">
                  <a:extLst>
                    <a:ext uri="{9D8B030D-6E8A-4147-A177-3AD203B41FA5}">
                      <a16:colId xmlns:a16="http://schemas.microsoft.com/office/drawing/2014/main" val="20002"/>
                    </a:ext>
                  </a:extLst>
                </a:gridCol>
              </a:tblGrid>
              <a:tr h="538221">
                <a:tc>
                  <a:txBody>
                    <a:bodyPr/>
                    <a:lstStyle/>
                    <a:p>
                      <a:pPr algn="ctr" rtl="0"/>
                      <a:r>
                        <a:rPr lang="en-US" sz="2800" b="0" dirty="0">
                          <a:solidFill>
                            <a:sysClr val="windowText" lastClr="000000"/>
                          </a:solidFill>
                        </a:rPr>
                        <a:t>22</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en-US" sz="2800" b="0" dirty="0">
                          <a:solidFill>
                            <a:sysClr val="windowText" lastClr="000000"/>
                          </a:solidFill>
                        </a:rPr>
                        <a:t>56</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rtl="0"/>
                      <a:r>
                        <a:rPr lang="en-US" sz="2800" b="0" dirty="0">
                          <a:solidFill>
                            <a:sysClr val="windowText" lastClr="000000"/>
                          </a:solidFill>
                        </a:rPr>
                        <a:t>37</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444064342"/>
              </p:ext>
            </p:extLst>
          </p:nvPr>
        </p:nvGraphicFramePr>
        <p:xfrm>
          <a:off x="1259632" y="4762987"/>
          <a:ext cx="1607196"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gridCol w="803598">
                  <a:extLst>
                    <a:ext uri="{9D8B030D-6E8A-4147-A177-3AD203B41FA5}">
                      <a16:colId xmlns:a16="http://schemas.microsoft.com/office/drawing/2014/main" val="20001"/>
                    </a:ext>
                  </a:extLst>
                </a:gridCol>
              </a:tblGrid>
              <a:tr h="538221">
                <a:tc>
                  <a:txBody>
                    <a:bodyPr/>
                    <a:lstStyle/>
                    <a:p>
                      <a:pPr algn="ctr" rtl="0"/>
                      <a:r>
                        <a:rPr lang="en-US" sz="2800" b="0" dirty="0">
                          <a:solidFill>
                            <a:sysClr val="windowText" lastClr="000000"/>
                          </a:solidFill>
                        </a:rPr>
                        <a:t>14</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en-US" sz="2800" b="0" dirty="0">
                          <a:solidFill>
                            <a:sysClr val="windowText" lastClr="000000"/>
                          </a:solidFill>
                        </a:rPr>
                        <a:t>45</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2040526743"/>
              </p:ext>
            </p:extLst>
          </p:nvPr>
        </p:nvGraphicFramePr>
        <p:xfrm>
          <a:off x="3491880" y="4762987"/>
          <a:ext cx="80359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tblGrid>
              <a:tr h="538221">
                <a:tc>
                  <a:txBody>
                    <a:bodyPr/>
                    <a:lstStyle/>
                    <a:p>
                      <a:pPr algn="ctr" rtl="0"/>
                      <a:r>
                        <a:rPr lang="en-US" sz="2800" b="0" dirty="0">
                          <a:solidFill>
                            <a:sysClr val="windowText" lastClr="000000"/>
                          </a:solidFill>
                        </a:rPr>
                        <a:t>61</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2726054223"/>
              </p:ext>
            </p:extLst>
          </p:nvPr>
        </p:nvGraphicFramePr>
        <p:xfrm>
          <a:off x="5216202" y="4762987"/>
          <a:ext cx="1607196"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gridCol w="803598">
                  <a:extLst>
                    <a:ext uri="{9D8B030D-6E8A-4147-A177-3AD203B41FA5}">
                      <a16:colId xmlns:a16="http://schemas.microsoft.com/office/drawing/2014/main" val="20001"/>
                    </a:ext>
                  </a:extLst>
                </a:gridCol>
              </a:tblGrid>
              <a:tr h="538221">
                <a:tc>
                  <a:txBody>
                    <a:bodyPr/>
                    <a:lstStyle/>
                    <a:p>
                      <a:pPr algn="ctr" rtl="0"/>
                      <a:r>
                        <a:rPr lang="en-US" sz="2800" b="0" dirty="0">
                          <a:solidFill>
                            <a:sysClr val="windowText" lastClr="000000"/>
                          </a:solidFill>
                        </a:rPr>
                        <a:t>56</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rtl="0"/>
                      <a:r>
                        <a:rPr lang="en-US" sz="2800" b="0" dirty="0">
                          <a:solidFill>
                            <a:sysClr val="windowText" lastClr="000000"/>
                          </a:solidFill>
                        </a:rPr>
                        <a:t>37</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1810295946"/>
              </p:ext>
            </p:extLst>
          </p:nvPr>
        </p:nvGraphicFramePr>
        <p:xfrm>
          <a:off x="7626996" y="4762987"/>
          <a:ext cx="80359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tblGrid>
              <a:tr h="538221">
                <a:tc>
                  <a:txBody>
                    <a:bodyPr/>
                    <a:lstStyle/>
                    <a:p>
                      <a:pPr algn="ctr" rtl="0"/>
                      <a:r>
                        <a:rPr lang="en-US" sz="2800" b="0" dirty="0">
                          <a:solidFill>
                            <a:sysClr val="windowText" lastClr="000000"/>
                          </a:solidFill>
                        </a:rPr>
                        <a:t>22</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cxnSp>
        <p:nvCxnSpPr>
          <p:cNvPr id="14" name="Straight Arrow Connector 13"/>
          <p:cNvCxnSpPr>
            <a:stCxn id="8" idx="2"/>
            <a:endCxn id="69" idx="0"/>
          </p:cNvCxnSpPr>
          <p:nvPr/>
        </p:nvCxnSpPr>
        <p:spPr>
          <a:xfrm flipH="1">
            <a:off x="2944000" y="3429000"/>
            <a:ext cx="1950562" cy="4698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8" idx="2"/>
            <a:endCxn id="70" idx="0"/>
          </p:cNvCxnSpPr>
          <p:nvPr/>
        </p:nvCxnSpPr>
        <p:spPr>
          <a:xfrm>
            <a:off x="4894562" y="3429000"/>
            <a:ext cx="1890947" cy="4698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70" idx="2"/>
            <a:endCxn id="75" idx="0"/>
          </p:cNvCxnSpPr>
          <p:nvPr/>
        </p:nvCxnSpPr>
        <p:spPr>
          <a:xfrm>
            <a:off x="6785509" y="4437112"/>
            <a:ext cx="1243286" cy="325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70" idx="2"/>
            <a:endCxn id="74" idx="0"/>
          </p:cNvCxnSpPr>
          <p:nvPr/>
        </p:nvCxnSpPr>
        <p:spPr>
          <a:xfrm flipH="1">
            <a:off x="6019800" y="4437112"/>
            <a:ext cx="765709" cy="325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9" idx="2"/>
            <a:endCxn id="72" idx="0"/>
          </p:cNvCxnSpPr>
          <p:nvPr/>
        </p:nvCxnSpPr>
        <p:spPr>
          <a:xfrm flipH="1">
            <a:off x="2063230" y="4437112"/>
            <a:ext cx="880770" cy="325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69" idx="2"/>
            <a:endCxn id="73" idx="0"/>
          </p:cNvCxnSpPr>
          <p:nvPr/>
        </p:nvCxnSpPr>
        <p:spPr>
          <a:xfrm>
            <a:off x="2944000" y="4437112"/>
            <a:ext cx="949679" cy="325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p:cNvCxnSpPr>
            <a:endCxn id="82" idx="0"/>
          </p:cNvCxnSpPr>
          <p:nvPr/>
        </p:nvCxnSpPr>
        <p:spPr>
          <a:xfrm flipH="1">
            <a:off x="1584259" y="5309315"/>
            <a:ext cx="478971" cy="3405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82" name="Table 81"/>
          <p:cNvGraphicFramePr>
            <a:graphicFrameLocks noGrp="1"/>
          </p:cNvGraphicFramePr>
          <p:nvPr>
            <p:extLst>
              <p:ext uri="{D42A27DB-BD31-4B8C-83A1-F6EECF244321}">
                <p14:modId xmlns:p14="http://schemas.microsoft.com/office/powerpoint/2010/main" val="3094166620"/>
              </p:ext>
            </p:extLst>
          </p:nvPr>
        </p:nvGraphicFramePr>
        <p:xfrm>
          <a:off x="1182460" y="5649838"/>
          <a:ext cx="80359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tblGrid>
              <a:tr h="538221">
                <a:tc>
                  <a:txBody>
                    <a:bodyPr/>
                    <a:lstStyle/>
                    <a:p>
                      <a:pPr algn="ctr" rtl="0"/>
                      <a:r>
                        <a:rPr lang="en-US" sz="2800" b="0" dirty="0">
                          <a:solidFill>
                            <a:sysClr val="windowText" lastClr="000000"/>
                          </a:solidFill>
                        </a:rPr>
                        <a:t>45</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bl>
          </a:graphicData>
        </a:graphic>
      </p:graphicFrame>
      <p:cxnSp>
        <p:nvCxnSpPr>
          <p:cNvPr id="83" name="Straight Arrow Connector 82"/>
          <p:cNvCxnSpPr>
            <a:stCxn id="72" idx="2"/>
            <a:endCxn id="84" idx="0"/>
          </p:cNvCxnSpPr>
          <p:nvPr/>
        </p:nvCxnSpPr>
        <p:spPr>
          <a:xfrm>
            <a:off x="2063230" y="5301208"/>
            <a:ext cx="450787" cy="356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890671446"/>
              </p:ext>
            </p:extLst>
          </p:nvPr>
        </p:nvGraphicFramePr>
        <p:xfrm>
          <a:off x="2112218" y="5657945"/>
          <a:ext cx="80359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tblGrid>
              <a:tr h="538221">
                <a:tc>
                  <a:txBody>
                    <a:bodyPr/>
                    <a:lstStyle/>
                    <a:p>
                      <a:pPr algn="ctr" rtl="0"/>
                      <a:r>
                        <a:rPr lang="en-US" sz="2800" b="0" dirty="0">
                          <a:solidFill>
                            <a:sysClr val="windowText" lastClr="000000"/>
                          </a:solidFill>
                        </a:rPr>
                        <a:t>14</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87" name="Table 86"/>
          <p:cNvGraphicFramePr>
            <a:graphicFrameLocks noGrp="1"/>
          </p:cNvGraphicFramePr>
          <p:nvPr>
            <p:extLst>
              <p:ext uri="{D42A27DB-BD31-4B8C-83A1-F6EECF244321}">
                <p14:modId xmlns:p14="http://schemas.microsoft.com/office/powerpoint/2010/main" val="2451459690"/>
              </p:ext>
            </p:extLst>
          </p:nvPr>
        </p:nvGraphicFramePr>
        <p:xfrm>
          <a:off x="3491880" y="5657945"/>
          <a:ext cx="80359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tblGrid>
              <a:tr h="538221">
                <a:tc>
                  <a:txBody>
                    <a:bodyPr/>
                    <a:lstStyle/>
                    <a:p>
                      <a:pPr algn="ctr" rtl="0"/>
                      <a:r>
                        <a:rPr lang="en-US" sz="2800" b="0" dirty="0">
                          <a:solidFill>
                            <a:sysClr val="windowText" lastClr="000000"/>
                          </a:solidFill>
                        </a:rPr>
                        <a:t>61</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bl>
          </a:graphicData>
        </a:graphic>
      </p:graphicFrame>
      <p:cxnSp>
        <p:nvCxnSpPr>
          <p:cNvPr id="88" name="Straight Arrow Connector 87"/>
          <p:cNvCxnSpPr>
            <a:stCxn id="73" idx="2"/>
            <a:endCxn id="87" idx="0"/>
          </p:cNvCxnSpPr>
          <p:nvPr/>
        </p:nvCxnSpPr>
        <p:spPr>
          <a:xfrm>
            <a:off x="3893679" y="5301208"/>
            <a:ext cx="0" cy="356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p:cNvCxnSpPr>
            <a:stCxn id="74" idx="2"/>
            <a:endCxn id="91" idx="0"/>
          </p:cNvCxnSpPr>
          <p:nvPr/>
        </p:nvCxnSpPr>
        <p:spPr>
          <a:xfrm flipH="1">
            <a:off x="5508104" y="5301208"/>
            <a:ext cx="511696" cy="3710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Straight Arrow Connector 89"/>
          <p:cNvCxnSpPr>
            <a:stCxn id="74" idx="2"/>
            <a:endCxn id="93" idx="0"/>
          </p:cNvCxnSpPr>
          <p:nvPr/>
        </p:nvCxnSpPr>
        <p:spPr>
          <a:xfrm>
            <a:off x="6019800" y="5301208"/>
            <a:ext cx="450787" cy="3710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91" name="Table 90"/>
          <p:cNvGraphicFramePr>
            <a:graphicFrameLocks noGrp="1"/>
          </p:cNvGraphicFramePr>
          <p:nvPr>
            <p:extLst>
              <p:ext uri="{D42A27DB-BD31-4B8C-83A1-F6EECF244321}">
                <p14:modId xmlns:p14="http://schemas.microsoft.com/office/powerpoint/2010/main" val="2763851823"/>
              </p:ext>
            </p:extLst>
          </p:nvPr>
        </p:nvGraphicFramePr>
        <p:xfrm>
          <a:off x="5106305" y="5672255"/>
          <a:ext cx="80359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tblGrid>
              <a:tr h="538221">
                <a:tc>
                  <a:txBody>
                    <a:bodyPr/>
                    <a:lstStyle/>
                    <a:p>
                      <a:pPr algn="ctr" rtl="0"/>
                      <a:r>
                        <a:rPr lang="en-US" sz="2800" b="0" dirty="0">
                          <a:solidFill>
                            <a:sysClr val="windowText" lastClr="000000"/>
                          </a:solidFill>
                        </a:rPr>
                        <a:t>37</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93" name="Table 92"/>
          <p:cNvGraphicFramePr>
            <a:graphicFrameLocks noGrp="1"/>
          </p:cNvGraphicFramePr>
          <p:nvPr>
            <p:extLst>
              <p:ext uri="{D42A27DB-BD31-4B8C-83A1-F6EECF244321}">
                <p14:modId xmlns:p14="http://schemas.microsoft.com/office/powerpoint/2010/main" val="2073305472"/>
              </p:ext>
            </p:extLst>
          </p:nvPr>
        </p:nvGraphicFramePr>
        <p:xfrm>
          <a:off x="6068788" y="5672255"/>
          <a:ext cx="80359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tblGrid>
              <a:tr h="538221">
                <a:tc>
                  <a:txBody>
                    <a:bodyPr/>
                    <a:lstStyle/>
                    <a:p>
                      <a:pPr algn="ctr" rtl="0"/>
                      <a:r>
                        <a:rPr lang="en-US" sz="2800" b="0" dirty="0">
                          <a:solidFill>
                            <a:sysClr val="windowText" lastClr="000000"/>
                          </a:solidFill>
                        </a:rPr>
                        <a:t>56</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cxnSp>
        <p:nvCxnSpPr>
          <p:cNvPr id="95" name="Straight Arrow Connector 94"/>
          <p:cNvCxnSpPr>
            <a:stCxn id="75" idx="2"/>
            <a:endCxn id="97" idx="0"/>
          </p:cNvCxnSpPr>
          <p:nvPr/>
        </p:nvCxnSpPr>
        <p:spPr>
          <a:xfrm>
            <a:off x="8028795" y="5301208"/>
            <a:ext cx="7228" cy="3720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97" name="Table 96"/>
          <p:cNvGraphicFramePr>
            <a:graphicFrameLocks noGrp="1"/>
          </p:cNvGraphicFramePr>
          <p:nvPr>
            <p:extLst>
              <p:ext uri="{D42A27DB-BD31-4B8C-83A1-F6EECF244321}">
                <p14:modId xmlns:p14="http://schemas.microsoft.com/office/powerpoint/2010/main" val="1337044895"/>
              </p:ext>
            </p:extLst>
          </p:nvPr>
        </p:nvGraphicFramePr>
        <p:xfrm>
          <a:off x="7634224" y="5673284"/>
          <a:ext cx="80359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tblGrid>
              <a:tr h="538221">
                <a:tc>
                  <a:txBody>
                    <a:bodyPr/>
                    <a:lstStyle/>
                    <a:p>
                      <a:pPr algn="ctr" rtl="0"/>
                      <a:r>
                        <a:rPr lang="en-US" sz="2800" b="0" dirty="0">
                          <a:solidFill>
                            <a:sysClr val="windowText" lastClr="000000"/>
                          </a:solidFill>
                        </a:rPr>
                        <a:t>22</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4631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fade">
                                      <p:cBhvr>
                                        <p:cTn id="21" dur="500"/>
                                        <p:tgtEl>
                                          <p:spTgt spid="80"/>
                                        </p:tgtEl>
                                      </p:cBhvr>
                                    </p:animEffect>
                                  </p:childTnLst>
                                </p:cTn>
                              </p:par>
                              <p:par>
                                <p:cTn id="22" presetID="10" presetClass="entr" presetSubtype="0" fill="hold"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fade">
                                      <p:cBhvr>
                                        <p:cTn id="24" dur="500"/>
                                        <p:tgtEl>
                                          <p:spTgt spid="79"/>
                                        </p:tgtEl>
                                      </p:cBhvr>
                                    </p:animEffect>
                                  </p:childTnLst>
                                </p:cTn>
                              </p:par>
                              <p:par>
                                <p:cTn id="25" presetID="10"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par>
                                <p:cTn id="28" presetID="10" presetClass="entr" presetSubtype="0" fill="hold" nodeType="with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fade">
                                      <p:cBhvr>
                                        <p:cTn id="30" dur="500"/>
                                        <p:tgtEl>
                                          <p:spTgt spid="73"/>
                                        </p:tgtEl>
                                      </p:cBhvr>
                                    </p:animEffect>
                                  </p:childTnLst>
                                </p:cTn>
                              </p:par>
                              <p:par>
                                <p:cTn id="31" presetID="10"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500"/>
                                        <p:tgtEl>
                                          <p:spTgt spid="74"/>
                                        </p:tgtEl>
                                      </p:cBhvr>
                                    </p:animEffect>
                                  </p:childTnLst>
                                </p:cTn>
                              </p:par>
                              <p:par>
                                <p:cTn id="34" presetID="10" presetClass="entr" presetSubtype="0" fill="hold" nodeType="with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childTnLst>
                                </p:cTn>
                              </p:par>
                              <p:par>
                                <p:cTn id="37" presetID="10" presetClass="entr" presetSubtype="0" fill="hold" nodeType="with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fade">
                                      <p:cBhvr>
                                        <p:cTn id="39" dur="500"/>
                                        <p:tgtEl>
                                          <p:spTgt spid="77"/>
                                        </p:tgtEl>
                                      </p:cBhvr>
                                    </p:animEffect>
                                  </p:childTnLst>
                                </p:cTn>
                              </p:par>
                              <p:par>
                                <p:cTn id="40" presetID="10" presetClass="entr" presetSubtype="0" fill="hold" nodeType="with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fade">
                                      <p:cBhvr>
                                        <p:cTn id="47" dur="500"/>
                                        <p:tgtEl>
                                          <p:spTgt spid="81"/>
                                        </p:tgtEl>
                                      </p:cBhvr>
                                    </p:animEffect>
                                  </p:childTnLst>
                                </p:cTn>
                              </p:par>
                              <p:par>
                                <p:cTn id="48" presetID="10" presetClass="entr" presetSubtype="0" fill="hold"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par>
                                <p:cTn id="51" presetID="10" presetClass="entr" presetSubtype="0" fill="hold" nodeType="with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fade">
                                      <p:cBhvr>
                                        <p:cTn id="53" dur="500"/>
                                        <p:tgtEl>
                                          <p:spTgt spid="82"/>
                                        </p:tgtEl>
                                      </p:cBhvr>
                                    </p:animEffect>
                                  </p:childTnLst>
                                </p:cTn>
                              </p:par>
                              <p:par>
                                <p:cTn id="54" presetID="10" presetClass="entr" presetSubtype="0" fill="hold" nodeType="with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fade">
                                      <p:cBhvr>
                                        <p:cTn id="56" dur="500"/>
                                        <p:tgtEl>
                                          <p:spTgt spid="84"/>
                                        </p:tgtEl>
                                      </p:cBhvr>
                                    </p:animEffect>
                                  </p:childTnLst>
                                </p:cTn>
                              </p:par>
                              <p:par>
                                <p:cTn id="57" presetID="10" presetClass="entr" presetSubtype="0" fill="hold" nodeType="withEffect">
                                  <p:stCondLst>
                                    <p:cond delay="0"/>
                                  </p:stCondLst>
                                  <p:childTnLst>
                                    <p:set>
                                      <p:cBhvr>
                                        <p:cTn id="58" dur="1" fill="hold">
                                          <p:stCondLst>
                                            <p:cond delay="0"/>
                                          </p:stCondLst>
                                        </p:cTn>
                                        <p:tgtEl>
                                          <p:spTgt spid="87"/>
                                        </p:tgtEl>
                                        <p:attrNameLst>
                                          <p:attrName>style.visibility</p:attrName>
                                        </p:attrNameLst>
                                      </p:cBhvr>
                                      <p:to>
                                        <p:strVal val="visible"/>
                                      </p:to>
                                    </p:set>
                                    <p:animEffect transition="in" filter="fade">
                                      <p:cBhvr>
                                        <p:cTn id="59" dur="500"/>
                                        <p:tgtEl>
                                          <p:spTgt spid="87"/>
                                        </p:tgtEl>
                                      </p:cBhvr>
                                    </p:animEffect>
                                  </p:childTnLst>
                                </p:cTn>
                              </p:par>
                              <p:par>
                                <p:cTn id="60" presetID="10" presetClass="entr" presetSubtype="0" fill="hold" nodeType="with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fade">
                                      <p:cBhvr>
                                        <p:cTn id="62" dur="500"/>
                                        <p:tgtEl>
                                          <p:spTgt spid="88"/>
                                        </p:tgtEl>
                                      </p:cBhvr>
                                    </p:animEffect>
                                  </p:childTnLst>
                                </p:cTn>
                              </p:par>
                              <p:par>
                                <p:cTn id="63" presetID="10" presetClass="entr" presetSubtype="0" fill="hold" nodeType="withEffect">
                                  <p:stCondLst>
                                    <p:cond delay="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500"/>
                                        <p:tgtEl>
                                          <p:spTgt spid="89"/>
                                        </p:tgtEl>
                                      </p:cBhvr>
                                    </p:animEffect>
                                  </p:childTnLst>
                                </p:cTn>
                              </p:par>
                              <p:par>
                                <p:cTn id="66" presetID="10" presetClass="entr" presetSubtype="0" fill="hold" nodeType="withEffect">
                                  <p:stCondLst>
                                    <p:cond delay="0"/>
                                  </p:stCondLst>
                                  <p:childTnLst>
                                    <p:set>
                                      <p:cBhvr>
                                        <p:cTn id="67" dur="1" fill="hold">
                                          <p:stCondLst>
                                            <p:cond delay="0"/>
                                          </p:stCondLst>
                                        </p:cTn>
                                        <p:tgtEl>
                                          <p:spTgt spid="91"/>
                                        </p:tgtEl>
                                        <p:attrNameLst>
                                          <p:attrName>style.visibility</p:attrName>
                                        </p:attrNameLst>
                                      </p:cBhvr>
                                      <p:to>
                                        <p:strVal val="visible"/>
                                      </p:to>
                                    </p:set>
                                    <p:animEffect transition="in" filter="fade">
                                      <p:cBhvr>
                                        <p:cTn id="68" dur="500"/>
                                        <p:tgtEl>
                                          <p:spTgt spid="91"/>
                                        </p:tgtEl>
                                      </p:cBhvr>
                                    </p:animEffect>
                                  </p:childTnLst>
                                </p:cTn>
                              </p:par>
                              <p:par>
                                <p:cTn id="69" presetID="10" presetClass="entr" presetSubtype="0"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animEffect transition="in" filter="fade">
                                      <p:cBhvr>
                                        <p:cTn id="71" dur="500"/>
                                        <p:tgtEl>
                                          <p:spTgt spid="93"/>
                                        </p:tgtEl>
                                      </p:cBhvr>
                                    </p:animEffect>
                                  </p:childTnLst>
                                </p:cTn>
                              </p:par>
                              <p:par>
                                <p:cTn id="72" presetID="10" presetClass="entr" presetSubtype="0" fill="hold" nodeType="with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par>
                                <p:cTn id="75" presetID="10"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500"/>
                                        <p:tgtEl>
                                          <p:spTgt spid="97"/>
                                        </p:tgtEl>
                                      </p:cBhvr>
                                    </p:animEffect>
                                  </p:childTnLst>
                                </p:cTn>
                              </p:par>
                              <p:par>
                                <p:cTn id="78" presetID="10" presetClass="entr" presetSubtype="0" fill="hold" nodeType="withEffect">
                                  <p:stCondLst>
                                    <p:cond delay="0"/>
                                  </p:stCondLst>
                                  <p:childTnLst>
                                    <p:set>
                                      <p:cBhvr>
                                        <p:cTn id="79" dur="1" fill="hold">
                                          <p:stCondLst>
                                            <p:cond delay="0"/>
                                          </p:stCondLst>
                                        </p:cTn>
                                        <p:tgtEl>
                                          <p:spTgt spid="95"/>
                                        </p:tgtEl>
                                        <p:attrNameLst>
                                          <p:attrName>style.visibility</p:attrName>
                                        </p:attrNameLst>
                                      </p:cBhvr>
                                      <p:to>
                                        <p:strVal val="visible"/>
                                      </p:to>
                                    </p:set>
                                    <p:animEffect transition="in" filter="fade">
                                      <p:cBhvr>
                                        <p:cTn id="80"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p:cNvSpPr txBox="1"/>
          <p:nvPr/>
        </p:nvSpPr>
        <p:spPr>
          <a:xfrm>
            <a:off x="5057346" y="3140968"/>
            <a:ext cx="3689067" cy="2088231"/>
          </a:xfrm>
          <a:prstGeom prst="rect">
            <a:avLst/>
          </a:prstGeom>
          <a:solidFill>
            <a:schemeClr val="tx2">
              <a:lumMod val="60000"/>
              <a:lumOff val="40000"/>
              <a:alpha val="40000"/>
            </a:schemeClr>
          </a:solidFill>
        </p:spPr>
        <p:txBody>
          <a:bodyPr wrap="square" rtlCol="1" anchor="ctr" anchorCtr="0">
            <a:normAutofit/>
          </a:bodyPr>
          <a:lstStyle/>
          <a:p>
            <a:r>
              <a:rPr lang="en-US" dirty="0"/>
              <a:t>merge</a:t>
            </a:r>
            <a:endParaRPr lang="he-IL" dirty="0"/>
          </a:p>
        </p:txBody>
      </p:sp>
      <p:sp>
        <p:nvSpPr>
          <p:cNvPr id="98" name="TextBox 97"/>
          <p:cNvSpPr txBox="1"/>
          <p:nvPr/>
        </p:nvSpPr>
        <p:spPr>
          <a:xfrm>
            <a:off x="1001407" y="3140969"/>
            <a:ext cx="3600400" cy="2088231"/>
          </a:xfrm>
          <a:prstGeom prst="rect">
            <a:avLst/>
          </a:prstGeom>
          <a:solidFill>
            <a:schemeClr val="tx2">
              <a:lumMod val="60000"/>
              <a:lumOff val="40000"/>
              <a:alpha val="40000"/>
            </a:schemeClr>
          </a:solidFill>
        </p:spPr>
        <p:txBody>
          <a:bodyPr wrap="square" rtlCol="1" anchor="ctr" anchorCtr="0">
            <a:normAutofit/>
          </a:bodyPr>
          <a:lstStyle/>
          <a:p>
            <a:r>
              <a:rPr lang="en-US" dirty="0"/>
              <a:t>merge</a:t>
            </a:r>
            <a:endParaRPr lang="he-IL" dirty="0"/>
          </a:p>
        </p:txBody>
      </p:sp>
      <p:sp>
        <p:nvSpPr>
          <p:cNvPr id="94" name="TextBox 93"/>
          <p:cNvSpPr txBox="1"/>
          <p:nvPr/>
        </p:nvSpPr>
        <p:spPr>
          <a:xfrm>
            <a:off x="1338502" y="4233558"/>
            <a:ext cx="7348298" cy="2140745"/>
          </a:xfrm>
          <a:prstGeom prst="rect">
            <a:avLst/>
          </a:prstGeom>
          <a:solidFill>
            <a:schemeClr val="tx2">
              <a:lumMod val="60000"/>
              <a:lumOff val="40000"/>
              <a:alpha val="60000"/>
            </a:schemeClr>
          </a:solidFill>
        </p:spPr>
        <p:txBody>
          <a:bodyPr wrap="square" rtlCol="1" anchor="ctr" anchorCtr="0">
            <a:normAutofit/>
          </a:bodyPr>
          <a:lstStyle/>
          <a:p>
            <a:r>
              <a:rPr lang="en-US" dirty="0"/>
              <a:t>merge</a:t>
            </a:r>
            <a:endParaRPr lang="he-IL" dirty="0"/>
          </a:p>
        </p:txBody>
      </p:sp>
      <p:sp>
        <p:nvSpPr>
          <p:cNvPr id="92" name="TextBox 91"/>
          <p:cNvSpPr txBox="1"/>
          <p:nvPr/>
        </p:nvSpPr>
        <p:spPr>
          <a:xfrm>
            <a:off x="4427984" y="2027349"/>
            <a:ext cx="2580040" cy="2062949"/>
          </a:xfrm>
          <a:prstGeom prst="rect">
            <a:avLst/>
          </a:prstGeom>
          <a:solidFill>
            <a:schemeClr val="tx2">
              <a:lumMod val="60000"/>
              <a:lumOff val="40000"/>
              <a:alpha val="12000"/>
            </a:schemeClr>
          </a:solidFill>
        </p:spPr>
        <p:txBody>
          <a:bodyPr wrap="square" rtlCol="1" anchor="ctr" anchorCtr="0">
            <a:normAutofit/>
          </a:bodyPr>
          <a:lstStyle/>
          <a:p>
            <a:r>
              <a:rPr lang="en-US" dirty="0"/>
              <a:t>merge</a:t>
            </a:r>
            <a:endParaRPr lang="he-IL" dirty="0"/>
          </a:p>
        </p:txBody>
      </p:sp>
      <p:sp>
        <p:nvSpPr>
          <p:cNvPr id="43" name="TextBox 42"/>
          <p:cNvSpPr txBox="1"/>
          <p:nvPr/>
        </p:nvSpPr>
        <p:spPr>
          <a:xfrm>
            <a:off x="397587" y="2056882"/>
            <a:ext cx="2805845" cy="2062949"/>
          </a:xfrm>
          <a:prstGeom prst="rect">
            <a:avLst/>
          </a:prstGeom>
          <a:solidFill>
            <a:schemeClr val="tx2">
              <a:lumMod val="60000"/>
              <a:lumOff val="40000"/>
              <a:alpha val="12000"/>
            </a:schemeClr>
          </a:solidFill>
        </p:spPr>
        <p:txBody>
          <a:bodyPr wrap="square" rtlCol="1" anchor="ctr" anchorCtr="0">
            <a:normAutofit/>
          </a:bodyPr>
          <a:lstStyle/>
          <a:p>
            <a:r>
              <a:rPr lang="en-US" dirty="0"/>
              <a:t>merge</a:t>
            </a:r>
            <a:endParaRPr lang="he-IL" dirty="0"/>
          </a:p>
        </p:txBody>
      </p:sp>
      <p:sp>
        <p:nvSpPr>
          <p:cNvPr id="2" name="Title 1"/>
          <p:cNvSpPr>
            <a:spLocks noGrp="1"/>
          </p:cNvSpPr>
          <p:nvPr>
            <p:ph type="title"/>
          </p:nvPr>
        </p:nvSpPr>
        <p:spPr/>
        <p:txBody>
          <a:bodyPr/>
          <a:lstStyle/>
          <a:p>
            <a:r>
              <a:rPr lang="en-US" dirty="0"/>
              <a:t>Merge Sort</a:t>
            </a:r>
            <a:r>
              <a:rPr lang="he-IL" dirty="0"/>
              <a:t> - תזכורת</a:t>
            </a:r>
            <a:endParaRPr lang="en-US" dirty="0"/>
          </a:p>
        </p:txBody>
      </p:sp>
      <p:sp>
        <p:nvSpPr>
          <p:cNvPr id="3" name="Content Placeholder 2"/>
          <p:cNvSpPr>
            <a:spLocks noGrp="1"/>
          </p:cNvSpPr>
          <p:nvPr>
            <p:ph idx="1"/>
          </p:nvPr>
        </p:nvSpPr>
        <p:spPr>
          <a:xfrm>
            <a:off x="6553200" y="1600203"/>
            <a:ext cx="2133600" cy="383742"/>
          </a:xfrm>
        </p:spPr>
        <p:txBody>
          <a:bodyPr>
            <a:normAutofit fontScale="92500" lnSpcReduction="20000"/>
          </a:bodyPr>
          <a:lstStyle/>
          <a:p>
            <a:r>
              <a:rPr lang="he-IL" dirty="0"/>
              <a:t>דוגמא-המשך:</a:t>
            </a:r>
          </a:p>
          <a:p>
            <a:endParaRPr lang="he-IL" dirty="0"/>
          </a:p>
          <a:p>
            <a:endParaRPr lang="he-IL" dirty="0"/>
          </a:p>
          <a:p>
            <a:endParaRPr lang="he-IL" dirty="0"/>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21</a:t>
            </a:fld>
            <a:endParaRPr lang="en-US" dirty="0"/>
          </a:p>
        </p:txBody>
      </p:sp>
      <p:graphicFrame>
        <p:nvGraphicFramePr>
          <p:cNvPr id="72" name="Table 71"/>
          <p:cNvGraphicFramePr>
            <a:graphicFrameLocks noGrp="1"/>
          </p:cNvGraphicFramePr>
          <p:nvPr>
            <p:extLst>
              <p:ext uri="{D42A27DB-BD31-4B8C-83A1-F6EECF244321}">
                <p14:modId xmlns:p14="http://schemas.microsoft.com/office/powerpoint/2010/main" val="2996461979"/>
              </p:ext>
            </p:extLst>
          </p:nvPr>
        </p:nvGraphicFramePr>
        <p:xfrm>
          <a:off x="1228972" y="3378964"/>
          <a:ext cx="1607196"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gridCol w="803598">
                  <a:extLst>
                    <a:ext uri="{9D8B030D-6E8A-4147-A177-3AD203B41FA5}">
                      <a16:colId xmlns:a16="http://schemas.microsoft.com/office/drawing/2014/main" val="20001"/>
                    </a:ext>
                  </a:extLst>
                </a:gridCol>
              </a:tblGrid>
              <a:tr h="538221">
                <a:tc>
                  <a:txBody>
                    <a:bodyPr/>
                    <a:lstStyle/>
                    <a:p>
                      <a:pPr algn="ctr" rtl="0"/>
                      <a:r>
                        <a:rPr lang="en-US" sz="2800" b="0" dirty="0">
                          <a:solidFill>
                            <a:sysClr val="windowText" lastClr="000000"/>
                          </a:solidFill>
                        </a:rPr>
                        <a:t>45</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en-US" sz="2800" b="0" dirty="0">
                          <a:solidFill>
                            <a:sysClr val="windowText" lastClr="000000"/>
                          </a:solidFill>
                        </a:rPr>
                        <a:t>14</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2963261135"/>
              </p:ext>
            </p:extLst>
          </p:nvPr>
        </p:nvGraphicFramePr>
        <p:xfrm>
          <a:off x="3501400" y="3378964"/>
          <a:ext cx="80359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tblGrid>
              <a:tr h="538221">
                <a:tc>
                  <a:txBody>
                    <a:bodyPr/>
                    <a:lstStyle/>
                    <a:p>
                      <a:pPr algn="ctr" rtl="0"/>
                      <a:r>
                        <a:rPr lang="en-US" sz="2800" b="0" dirty="0">
                          <a:solidFill>
                            <a:sysClr val="windowText" lastClr="000000"/>
                          </a:solidFill>
                        </a:rPr>
                        <a:t>61</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3060928176"/>
              </p:ext>
            </p:extLst>
          </p:nvPr>
        </p:nvGraphicFramePr>
        <p:xfrm>
          <a:off x="5185542" y="3378964"/>
          <a:ext cx="1607196"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gridCol w="803598">
                  <a:extLst>
                    <a:ext uri="{9D8B030D-6E8A-4147-A177-3AD203B41FA5}">
                      <a16:colId xmlns:a16="http://schemas.microsoft.com/office/drawing/2014/main" val="20001"/>
                    </a:ext>
                  </a:extLst>
                </a:gridCol>
              </a:tblGrid>
              <a:tr h="538221">
                <a:tc>
                  <a:txBody>
                    <a:bodyPr/>
                    <a:lstStyle/>
                    <a:p>
                      <a:pPr algn="ctr" rtl="0"/>
                      <a:r>
                        <a:rPr lang="en-US" sz="2800" b="0" dirty="0">
                          <a:solidFill>
                            <a:sysClr val="windowText" lastClr="000000"/>
                          </a:solidFill>
                        </a:rPr>
                        <a:t>56</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rtl="0"/>
                      <a:r>
                        <a:rPr lang="en-US" sz="2800" b="0" dirty="0">
                          <a:solidFill>
                            <a:sysClr val="windowText" lastClr="000000"/>
                          </a:solidFill>
                        </a:rPr>
                        <a:t>37</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3522486833"/>
              </p:ext>
            </p:extLst>
          </p:nvPr>
        </p:nvGraphicFramePr>
        <p:xfrm>
          <a:off x="7636516" y="3378964"/>
          <a:ext cx="80359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tblGrid>
              <a:tr h="538221">
                <a:tc>
                  <a:txBody>
                    <a:bodyPr/>
                    <a:lstStyle/>
                    <a:p>
                      <a:pPr algn="ctr" rtl="0"/>
                      <a:r>
                        <a:rPr lang="en-US" sz="2800" b="0" dirty="0">
                          <a:solidFill>
                            <a:sysClr val="windowText" lastClr="000000"/>
                          </a:solidFill>
                        </a:rPr>
                        <a:t>22</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cxnSp>
        <p:nvCxnSpPr>
          <p:cNvPr id="14" name="Straight Arrow Connector 13"/>
          <p:cNvCxnSpPr>
            <a:stCxn id="72" idx="2"/>
            <a:endCxn id="54" idx="0"/>
          </p:cNvCxnSpPr>
          <p:nvPr/>
        </p:nvCxnSpPr>
        <p:spPr>
          <a:xfrm>
            <a:off x="2032570" y="3917185"/>
            <a:ext cx="903801" cy="5812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82" name="Table 81"/>
          <p:cNvGraphicFramePr>
            <a:graphicFrameLocks noGrp="1"/>
          </p:cNvGraphicFramePr>
          <p:nvPr>
            <p:extLst>
              <p:ext uri="{D42A27DB-BD31-4B8C-83A1-F6EECF244321}">
                <p14:modId xmlns:p14="http://schemas.microsoft.com/office/powerpoint/2010/main" val="174852758"/>
              </p:ext>
            </p:extLst>
          </p:nvPr>
        </p:nvGraphicFramePr>
        <p:xfrm>
          <a:off x="1175232" y="2276872"/>
          <a:ext cx="80359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tblGrid>
              <a:tr h="538221">
                <a:tc>
                  <a:txBody>
                    <a:bodyPr/>
                    <a:lstStyle/>
                    <a:p>
                      <a:pPr algn="ctr" rtl="0"/>
                      <a:r>
                        <a:rPr lang="en-US" sz="2800" b="0" dirty="0">
                          <a:solidFill>
                            <a:sysClr val="windowText" lastClr="000000"/>
                          </a:solidFill>
                        </a:rPr>
                        <a:t>45</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extLst>
              <p:ext uri="{D42A27DB-BD31-4B8C-83A1-F6EECF244321}">
                <p14:modId xmlns:p14="http://schemas.microsoft.com/office/powerpoint/2010/main" val="3076822721"/>
              </p:ext>
            </p:extLst>
          </p:nvPr>
        </p:nvGraphicFramePr>
        <p:xfrm>
          <a:off x="2104990" y="2284979"/>
          <a:ext cx="80359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tblGrid>
              <a:tr h="538221">
                <a:tc>
                  <a:txBody>
                    <a:bodyPr/>
                    <a:lstStyle/>
                    <a:p>
                      <a:pPr algn="ctr" rtl="0"/>
                      <a:r>
                        <a:rPr lang="en-US" sz="2800" b="0" dirty="0">
                          <a:solidFill>
                            <a:sysClr val="windowText" lastClr="000000"/>
                          </a:solidFill>
                        </a:rPr>
                        <a:t>14</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87" name="Table 86"/>
          <p:cNvGraphicFramePr>
            <a:graphicFrameLocks noGrp="1"/>
          </p:cNvGraphicFramePr>
          <p:nvPr>
            <p:extLst>
              <p:ext uri="{D42A27DB-BD31-4B8C-83A1-F6EECF244321}">
                <p14:modId xmlns:p14="http://schemas.microsoft.com/office/powerpoint/2010/main" val="3935436560"/>
              </p:ext>
            </p:extLst>
          </p:nvPr>
        </p:nvGraphicFramePr>
        <p:xfrm>
          <a:off x="3484652" y="2284979"/>
          <a:ext cx="80359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tblGrid>
              <a:tr h="538221">
                <a:tc>
                  <a:txBody>
                    <a:bodyPr/>
                    <a:lstStyle/>
                    <a:p>
                      <a:pPr algn="ctr" rtl="0"/>
                      <a:r>
                        <a:rPr lang="en-US" sz="2800" b="0" dirty="0">
                          <a:solidFill>
                            <a:sysClr val="windowText" lastClr="000000"/>
                          </a:solidFill>
                        </a:rPr>
                        <a:t>61</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91" name="Table 90"/>
          <p:cNvGraphicFramePr>
            <a:graphicFrameLocks noGrp="1"/>
          </p:cNvGraphicFramePr>
          <p:nvPr>
            <p:extLst>
              <p:ext uri="{D42A27DB-BD31-4B8C-83A1-F6EECF244321}">
                <p14:modId xmlns:p14="http://schemas.microsoft.com/office/powerpoint/2010/main" val="2790268015"/>
              </p:ext>
            </p:extLst>
          </p:nvPr>
        </p:nvGraphicFramePr>
        <p:xfrm>
          <a:off x="5099077" y="2299289"/>
          <a:ext cx="80359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tblGrid>
              <a:tr h="538221">
                <a:tc>
                  <a:txBody>
                    <a:bodyPr/>
                    <a:lstStyle/>
                    <a:p>
                      <a:pPr algn="ctr" rtl="0"/>
                      <a:r>
                        <a:rPr lang="en-US" sz="2800" b="0" dirty="0">
                          <a:solidFill>
                            <a:sysClr val="windowText" lastClr="000000"/>
                          </a:solidFill>
                        </a:rPr>
                        <a:t>37</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93" name="Table 92"/>
          <p:cNvGraphicFramePr>
            <a:graphicFrameLocks noGrp="1"/>
          </p:cNvGraphicFramePr>
          <p:nvPr>
            <p:extLst>
              <p:ext uri="{D42A27DB-BD31-4B8C-83A1-F6EECF244321}">
                <p14:modId xmlns:p14="http://schemas.microsoft.com/office/powerpoint/2010/main" val="1022072964"/>
              </p:ext>
            </p:extLst>
          </p:nvPr>
        </p:nvGraphicFramePr>
        <p:xfrm>
          <a:off x="6061560" y="2299289"/>
          <a:ext cx="80359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tblGrid>
              <a:tr h="538221">
                <a:tc>
                  <a:txBody>
                    <a:bodyPr/>
                    <a:lstStyle/>
                    <a:p>
                      <a:pPr algn="ctr" rtl="0"/>
                      <a:r>
                        <a:rPr lang="en-US" sz="2800" b="0" dirty="0">
                          <a:solidFill>
                            <a:sysClr val="windowText" lastClr="000000"/>
                          </a:solidFill>
                        </a:rPr>
                        <a:t>56</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97" name="Table 96"/>
          <p:cNvGraphicFramePr>
            <a:graphicFrameLocks noGrp="1"/>
          </p:cNvGraphicFramePr>
          <p:nvPr>
            <p:extLst>
              <p:ext uri="{D42A27DB-BD31-4B8C-83A1-F6EECF244321}">
                <p14:modId xmlns:p14="http://schemas.microsoft.com/office/powerpoint/2010/main" val="1181929421"/>
              </p:ext>
            </p:extLst>
          </p:nvPr>
        </p:nvGraphicFramePr>
        <p:xfrm>
          <a:off x="7626996" y="2300318"/>
          <a:ext cx="80359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tblGrid>
              <a:tr h="538221">
                <a:tc>
                  <a:txBody>
                    <a:bodyPr/>
                    <a:lstStyle/>
                    <a:p>
                      <a:pPr algn="ctr" rtl="0"/>
                      <a:r>
                        <a:rPr lang="en-US" sz="2800" b="0" dirty="0">
                          <a:solidFill>
                            <a:sysClr val="windowText" lastClr="000000"/>
                          </a:solidFill>
                        </a:rPr>
                        <a:t>22</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cxnSp>
        <p:nvCxnSpPr>
          <p:cNvPr id="36" name="Straight Arrow Connector 35"/>
          <p:cNvCxnSpPr>
            <a:stCxn id="93" idx="2"/>
            <a:endCxn id="74" idx="0"/>
          </p:cNvCxnSpPr>
          <p:nvPr/>
        </p:nvCxnSpPr>
        <p:spPr>
          <a:xfrm flipH="1">
            <a:off x="5989140" y="2837510"/>
            <a:ext cx="474219" cy="5414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a:stCxn id="84" idx="2"/>
            <a:endCxn id="72" idx="0"/>
          </p:cNvCxnSpPr>
          <p:nvPr/>
        </p:nvCxnSpPr>
        <p:spPr>
          <a:xfrm flipH="1">
            <a:off x="2032570" y="2823200"/>
            <a:ext cx="474219" cy="5557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82" idx="2"/>
            <a:endCxn id="72" idx="0"/>
          </p:cNvCxnSpPr>
          <p:nvPr/>
        </p:nvCxnSpPr>
        <p:spPr>
          <a:xfrm>
            <a:off x="1577031" y="2815093"/>
            <a:ext cx="455539" cy="5638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91" idx="2"/>
            <a:endCxn id="74" idx="0"/>
          </p:cNvCxnSpPr>
          <p:nvPr/>
        </p:nvCxnSpPr>
        <p:spPr>
          <a:xfrm>
            <a:off x="5500876" y="2837510"/>
            <a:ext cx="488264" cy="5414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87" idx="2"/>
            <a:endCxn id="73" idx="0"/>
          </p:cNvCxnSpPr>
          <p:nvPr/>
        </p:nvCxnSpPr>
        <p:spPr>
          <a:xfrm>
            <a:off x="3886451" y="2823200"/>
            <a:ext cx="16748" cy="5557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97" idx="2"/>
            <a:endCxn id="75" idx="0"/>
          </p:cNvCxnSpPr>
          <p:nvPr/>
        </p:nvCxnSpPr>
        <p:spPr>
          <a:xfrm>
            <a:off x="8028795" y="2838539"/>
            <a:ext cx="9520" cy="5404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54" name="Table 53"/>
          <p:cNvGraphicFramePr>
            <a:graphicFrameLocks noGrp="1"/>
          </p:cNvGraphicFramePr>
          <p:nvPr>
            <p:extLst>
              <p:ext uri="{D42A27DB-BD31-4B8C-83A1-F6EECF244321}">
                <p14:modId xmlns:p14="http://schemas.microsoft.com/office/powerpoint/2010/main" val="664613471"/>
              </p:ext>
            </p:extLst>
          </p:nvPr>
        </p:nvGraphicFramePr>
        <p:xfrm>
          <a:off x="1732791" y="4498401"/>
          <a:ext cx="2407161" cy="538221"/>
        </p:xfrm>
        <a:graphic>
          <a:graphicData uri="http://schemas.openxmlformats.org/drawingml/2006/table">
            <a:tbl>
              <a:tblPr rtl="1" firstRow="1" bandRow="1">
                <a:tableStyleId>{5C22544A-7EE6-4342-B048-85BDC9FD1C3A}</a:tableStyleId>
              </a:tblPr>
              <a:tblGrid>
                <a:gridCol w="802387">
                  <a:extLst>
                    <a:ext uri="{9D8B030D-6E8A-4147-A177-3AD203B41FA5}">
                      <a16:colId xmlns:a16="http://schemas.microsoft.com/office/drawing/2014/main" val="20000"/>
                    </a:ext>
                  </a:extLst>
                </a:gridCol>
                <a:gridCol w="802387">
                  <a:extLst>
                    <a:ext uri="{9D8B030D-6E8A-4147-A177-3AD203B41FA5}">
                      <a16:colId xmlns:a16="http://schemas.microsoft.com/office/drawing/2014/main" val="20001"/>
                    </a:ext>
                  </a:extLst>
                </a:gridCol>
                <a:gridCol w="802387">
                  <a:extLst>
                    <a:ext uri="{9D8B030D-6E8A-4147-A177-3AD203B41FA5}">
                      <a16:colId xmlns:a16="http://schemas.microsoft.com/office/drawing/2014/main" val="20002"/>
                    </a:ext>
                  </a:extLst>
                </a:gridCol>
              </a:tblGrid>
              <a:tr h="538221">
                <a:tc>
                  <a:txBody>
                    <a:bodyPr/>
                    <a:lstStyle/>
                    <a:p>
                      <a:pPr algn="ctr" rtl="0"/>
                      <a:r>
                        <a:rPr lang="en-US" sz="2800" b="0" dirty="0">
                          <a:solidFill>
                            <a:sysClr val="windowText" lastClr="000000"/>
                          </a:solidFill>
                        </a:rPr>
                        <a:t>61</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800" b="0" dirty="0">
                          <a:solidFill>
                            <a:sysClr val="windowText" lastClr="000000"/>
                          </a:solidFill>
                        </a:rPr>
                        <a:t>45</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en-US" sz="2800" b="0" dirty="0">
                          <a:solidFill>
                            <a:sysClr val="windowText" lastClr="000000"/>
                          </a:solidFill>
                        </a:rPr>
                        <a:t>14</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cxnSp>
        <p:nvCxnSpPr>
          <p:cNvPr id="58" name="Straight Arrow Connector 57"/>
          <p:cNvCxnSpPr>
            <a:stCxn id="73" idx="2"/>
            <a:endCxn id="54" idx="0"/>
          </p:cNvCxnSpPr>
          <p:nvPr/>
        </p:nvCxnSpPr>
        <p:spPr>
          <a:xfrm flipH="1">
            <a:off x="2936371" y="3917185"/>
            <a:ext cx="966828" cy="5812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70" name="Table 69"/>
          <p:cNvGraphicFramePr>
            <a:graphicFrameLocks noGrp="1"/>
          </p:cNvGraphicFramePr>
          <p:nvPr>
            <p:extLst>
              <p:ext uri="{D42A27DB-BD31-4B8C-83A1-F6EECF244321}">
                <p14:modId xmlns:p14="http://schemas.microsoft.com/office/powerpoint/2010/main" val="1004651310"/>
              </p:ext>
            </p:extLst>
          </p:nvPr>
        </p:nvGraphicFramePr>
        <p:xfrm>
          <a:off x="6019800" y="4481929"/>
          <a:ext cx="2335152" cy="538221"/>
        </p:xfrm>
        <a:graphic>
          <a:graphicData uri="http://schemas.openxmlformats.org/drawingml/2006/table">
            <a:tbl>
              <a:tblPr rtl="1" firstRow="1" bandRow="1">
                <a:tableStyleId>{5C22544A-7EE6-4342-B048-85BDC9FD1C3A}</a:tableStyleId>
              </a:tblPr>
              <a:tblGrid>
                <a:gridCol w="778384">
                  <a:extLst>
                    <a:ext uri="{9D8B030D-6E8A-4147-A177-3AD203B41FA5}">
                      <a16:colId xmlns:a16="http://schemas.microsoft.com/office/drawing/2014/main" val="20000"/>
                    </a:ext>
                  </a:extLst>
                </a:gridCol>
                <a:gridCol w="778384">
                  <a:extLst>
                    <a:ext uri="{9D8B030D-6E8A-4147-A177-3AD203B41FA5}">
                      <a16:colId xmlns:a16="http://schemas.microsoft.com/office/drawing/2014/main" val="20001"/>
                    </a:ext>
                  </a:extLst>
                </a:gridCol>
                <a:gridCol w="778384">
                  <a:extLst>
                    <a:ext uri="{9D8B030D-6E8A-4147-A177-3AD203B41FA5}">
                      <a16:colId xmlns:a16="http://schemas.microsoft.com/office/drawing/2014/main" val="20002"/>
                    </a:ext>
                  </a:extLst>
                </a:gridCol>
              </a:tblGrid>
              <a:tr h="538221">
                <a:tc>
                  <a:txBody>
                    <a:bodyPr/>
                    <a:lstStyle/>
                    <a:p>
                      <a:pPr algn="ctr" rtl="0"/>
                      <a:r>
                        <a:rPr lang="en-US" sz="2800" b="0" dirty="0">
                          <a:solidFill>
                            <a:sysClr val="windowText" lastClr="000000"/>
                          </a:solidFill>
                        </a:rPr>
                        <a:t>56</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rtl="0"/>
                      <a:r>
                        <a:rPr lang="en-US" sz="2800" b="0" dirty="0">
                          <a:solidFill>
                            <a:sysClr val="windowText" lastClr="000000"/>
                          </a:solidFill>
                        </a:rPr>
                        <a:t>37</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800" b="0" dirty="0">
                          <a:solidFill>
                            <a:sysClr val="windowText" lastClr="000000"/>
                          </a:solidFill>
                        </a:rPr>
                        <a:t>22</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cxnSp>
        <p:nvCxnSpPr>
          <p:cNvPr id="61" name="Straight Arrow Connector 60"/>
          <p:cNvCxnSpPr>
            <a:stCxn id="75" idx="2"/>
            <a:endCxn id="70" idx="0"/>
          </p:cNvCxnSpPr>
          <p:nvPr/>
        </p:nvCxnSpPr>
        <p:spPr>
          <a:xfrm flipH="1">
            <a:off x="7187376" y="3917185"/>
            <a:ext cx="850939" cy="5647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stCxn id="74" idx="2"/>
            <a:endCxn id="70" idx="0"/>
          </p:cNvCxnSpPr>
          <p:nvPr/>
        </p:nvCxnSpPr>
        <p:spPr>
          <a:xfrm>
            <a:off x="5989140" y="3917185"/>
            <a:ext cx="1198236" cy="5647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1777570162"/>
              </p:ext>
            </p:extLst>
          </p:nvPr>
        </p:nvGraphicFramePr>
        <p:xfrm>
          <a:off x="2506789" y="5601389"/>
          <a:ext cx="4812306" cy="538221"/>
        </p:xfrm>
        <a:graphic>
          <a:graphicData uri="http://schemas.openxmlformats.org/drawingml/2006/table">
            <a:tbl>
              <a:tblPr rtl="1" firstRow="1" bandRow="1">
                <a:tableStyleId>{5C22544A-7EE6-4342-B048-85BDC9FD1C3A}</a:tableStyleId>
              </a:tblPr>
              <a:tblGrid>
                <a:gridCol w="802051">
                  <a:extLst>
                    <a:ext uri="{9D8B030D-6E8A-4147-A177-3AD203B41FA5}">
                      <a16:colId xmlns:a16="http://schemas.microsoft.com/office/drawing/2014/main" val="20000"/>
                    </a:ext>
                  </a:extLst>
                </a:gridCol>
                <a:gridCol w="802051">
                  <a:extLst>
                    <a:ext uri="{9D8B030D-6E8A-4147-A177-3AD203B41FA5}">
                      <a16:colId xmlns:a16="http://schemas.microsoft.com/office/drawing/2014/main" val="20001"/>
                    </a:ext>
                  </a:extLst>
                </a:gridCol>
                <a:gridCol w="802051">
                  <a:extLst>
                    <a:ext uri="{9D8B030D-6E8A-4147-A177-3AD203B41FA5}">
                      <a16:colId xmlns:a16="http://schemas.microsoft.com/office/drawing/2014/main" val="20002"/>
                    </a:ext>
                  </a:extLst>
                </a:gridCol>
                <a:gridCol w="802051">
                  <a:extLst>
                    <a:ext uri="{9D8B030D-6E8A-4147-A177-3AD203B41FA5}">
                      <a16:colId xmlns:a16="http://schemas.microsoft.com/office/drawing/2014/main" val="20003"/>
                    </a:ext>
                  </a:extLst>
                </a:gridCol>
                <a:gridCol w="802051">
                  <a:extLst>
                    <a:ext uri="{9D8B030D-6E8A-4147-A177-3AD203B41FA5}">
                      <a16:colId xmlns:a16="http://schemas.microsoft.com/office/drawing/2014/main" val="20004"/>
                    </a:ext>
                  </a:extLst>
                </a:gridCol>
                <a:gridCol w="802051">
                  <a:extLst>
                    <a:ext uri="{9D8B030D-6E8A-4147-A177-3AD203B41FA5}">
                      <a16:colId xmlns:a16="http://schemas.microsoft.com/office/drawing/2014/main" val="20005"/>
                    </a:ext>
                  </a:extLst>
                </a:gridCol>
              </a:tblGrid>
              <a:tr h="538221">
                <a:tc>
                  <a:txBody>
                    <a:bodyPr/>
                    <a:lstStyle/>
                    <a:p>
                      <a:pPr algn="ctr" rtl="0"/>
                      <a:r>
                        <a:rPr lang="en-US" sz="2800" b="0" dirty="0">
                          <a:solidFill>
                            <a:sysClr val="windowText" lastClr="000000"/>
                          </a:solidFill>
                        </a:rPr>
                        <a:t>61</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800" b="0" dirty="0">
                          <a:solidFill>
                            <a:sysClr val="windowText" lastClr="000000"/>
                          </a:solidFill>
                        </a:rPr>
                        <a:t>56</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rtl="0"/>
                      <a:r>
                        <a:rPr lang="en-US" sz="2800" b="0" dirty="0">
                          <a:solidFill>
                            <a:sysClr val="windowText" lastClr="000000"/>
                          </a:solidFill>
                        </a:rPr>
                        <a:t>45</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en-US" sz="2800" b="0" dirty="0">
                          <a:solidFill>
                            <a:sysClr val="windowText" lastClr="000000"/>
                          </a:solidFill>
                        </a:rPr>
                        <a:t>37</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800" b="0" dirty="0">
                          <a:solidFill>
                            <a:sysClr val="windowText" lastClr="000000"/>
                          </a:solidFill>
                        </a:rPr>
                        <a:t>22</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en-US" sz="2800" b="0" dirty="0">
                          <a:solidFill>
                            <a:sysClr val="windowText" lastClr="000000"/>
                          </a:solidFill>
                        </a:rPr>
                        <a:t>14</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cxnSp>
        <p:nvCxnSpPr>
          <p:cNvPr id="85" name="Straight Arrow Connector 84"/>
          <p:cNvCxnSpPr>
            <a:stCxn id="70" idx="2"/>
            <a:endCxn id="71" idx="0"/>
          </p:cNvCxnSpPr>
          <p:nvPr/>
        </p:nvCxnSpPr>
        <p:spPr>
          <a:xfrm flipH="1">
            <a:off x="4912942" y="5020150"/>
            <a:ext cx="2274434" cy="581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54" idx="2"/>
            <a:endCxn id="71" idx="0"/>
          </p:cNvCxnSpPr>
          <p:nvPr/>
        </p:nvCxnSpPr>
        <p:spPr>
          <a:xfrm>
            <a:off x="2936371" y="5036622"/>
            <a:ext cx="1976571" cy="5647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2449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500"/>
                                        <p:tgtEl>
                                          <p:spTgt spid="7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fade">
                                      <p:cBhvr>
                                        <p:cTn id="25" dur="500"/>
                                        <p:tgtEl>
                                          <p:spTgt spid="7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2"/>
                                        </p:tgtEl>
                                        <p:attrNameLst>
                                          <p:attrName>style.visibility</p:attrName>
                                        </p:attrNameLst>
                                      </p:cBhvr>
                                      <p:to>
                                        <p:strVal val="visible"/>
                                      </p:to>
                                    </p:set>
                                    <p:animEffect transition="in" filter="fade">
                                      <p:cBhvr>
                                        <p:cTn id="28" dur="500"/>
                                        <p:tgtEl>
                                          <p:spTgt spid="92"/>
                                        </p:tgtEl>
                                      </p:cBhvr>
                                    </p:animEffect>
                                  </p:childTnLst>
                                </p:cTn>
                              </p:par>
                              <p:par>
                                <p:cTn id="29" presetID="10"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par>
                                <p:cTn id="32" presetID="10" presetClass="entr" presetSubtype="0" fill="hold" nodeType="with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par>
                                <p:cTn id="35" presetID="10" presetClass="entr" presetSubtype="0"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par>
                                <p:cTn id="38" presetID="10" presetClass="entr" presetSubtype="0" fill="hold"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par>
                                <p:cTn id="46" presetID="10" presetClass="exit" presetSubtype="0" fill="hold" grpId="1" nodeType="withEffect">
                                  <p:stCondLst>
                                    <p:cond delay="0"/>
                                  </p:stCondLst>
                                  <p:childTnLst>
                                    <p:animEffect transition="out" filter="fade">
                                      <p:cBhvr>
                                        <p:cTn id="47" dur="500"/>
                                        <p:tgtEl>
                                          <p:spTgt spid="43"/>
                                        </p:tgtEl>
                                      </p:cBhvr>
                                    </p:animEffect>
                                    <p:set>
                                      <p:cBhvr>
                                        <p:cTn id="48" dur="1" fill="hold">
                                          <p:stCondLst>
                                            <p:cond delay="499"/>
                                          </p:stCondLst>
                                        </p:cTn>
                                        <p:tgtEl>
                                          <p:spTgt spid="43"/>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92"/>
                                        </p:tgtEl>
                                      </p:cBhvr>
                                    </p:animEffect>
                                    <p:set>
                                      <p:cBhvr>
                                        <p:cTn id="51" dur="1" fill="hold">
                                          <p:stCondLst>
                                            <p:cond delay="499"/>
                                          </p:stCondLst>
                                        </p:cTn>
                                        <p:tgtEl>
                                          <p:spTgt spid="92"/>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96"/>
                                        </p:tgtEl>
                                        <p:attrNameLst>
                                          <p:attrName>style.visibility</p:attrName>
                                        </p:attrNameLst>
                                      </p:cBhvr>
                                      <p:to>
                                        <p:strVal val="visible"/>
                                      </p:to>
                                    </p:set>
                                    <p:animEffect transition="in" filter="fade">
                                      <p:cBhvr>
                                        <p:cTn id="54" dur="500"/>
                                        <p:tgtEl>
                                          <p:spTgt spid="96"/>
                                        </p:tgtEl>
                                      </p:cBhvr>
                                    </p:animEffect>
                                  </p:childTnLst>
                                </p:cTn>
                              </p:par>
                              <p:par>
                                <p:cTn id="55" presetID="10"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fade">
                                      <p:cBhvr>
                                        <p:cTn id="57" dur="500"/>
                                        <p:tgtEl>
                                          <p:spTgt spid="61"/>
                                        </p:tgtEl>
                                      </p:cBhvr>
                                    </p:animEffect>
                                  </p:childTnLst>
                                </p:cTn>
                              </p:par>
                              <p:par>
                                <p:cTn id="58" presetID="10" presetClass="entr" presetSubtype="0" fill="hold" nodeType="with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fade">
                                      <p:cBhvr>
                                        <p:cTn id="60" dur="500"/>
                                        <p:tgtEl>
                                          <p:spTgt spid="70"/>
                                        </p:tgtEl>
                                      </p:cBhvr>
                                    </p:animEffect>
                                  </p:childTnLst>
                                </p:cTn>
                              </p:par>
                              <p:par>
                                <p:cTn id="61" presetID="10"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par>
                                <p:cTn id="64" presetID="10"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8"/>
                                        </p:tgtEl>
                                        <p:attrNameLst>
                                          <p:attrName>style.visibility</p:attrName>
                                        </p:attrNameLst>
                                      </p:cBhvr>
                                      <p:to>
                                        <p:strVal val="visible"/>
                                      </p:to>
                                    </p:set>
                                    <p:animEffect transition="in" filter="fade">
                                      <p:cBhvr>
                                        <p:cTn id="69" dur="500"/>
                                        <p:tgtEl>
                                          <p:spTgt spid="98"/>
                                        </p:tgtEl>
                                      </p:cBhvr>
                                    </p:animEffect>
                                  </p:childTnLst>
                                </p:cTn>
                              </p:par>
                              <p:par>
                                <p:cTn id="70" presetID="10" presetClass="entr" presetSubtype="0" fill="hold" nodeType="with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fade">
                                      <p:cBhvr>
                                        <p:cTn id="72" dur="500"/>
                                        <p:tgtEl>
                                          <p:spTgt spid="5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fade">
                                      <p:cBhvr>
                                        <p:cTn id="77" dur="500"/>
                                        <p:tgtEl>
                                          <p:spTgt spid="85"/>
                                        </p:tgtEl>
                                      </p:cBhvr>
                                    </p:animEffect>
                                  </p:childTnLst>
                                </p:cTn>
                              </p:par>
                              <p:par>
                                <p:cTn id="78" presetID="10" presetClass="exit" presetSubtype="0" fill="hold" grpId="1" nodeType="withEffect">
                                  <p:stCondLst>
                                    <p:cond delay="0"/>
                                  </p:stCondLst>
                                  <p:childTnLst>
                                    <p:animEffect transition="out" filter="fade">
                                      <p:cBhvr>
                                        <p:cTn id="79" dur="500"/>
                                        <p:tgtEl>
                                          <p:spTgt spid="96"/>
                                        </p:tgtEl>
                                      </p:cBhvr>
                                    </p:animEffect>
                                    <p:set>
                                      <p:cBhvr>
                                        <p:cTn id="80" dur="1" fill="hold">
                                          <p:stCondLst>
                                            <p:cond delay="499"/>
                                          </p:stCondLst>
                                        </p:cTn>
                                        <p:tgtEl>
                                          <p:spTgt spid="96"/>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98"/>
                                        </p:tgtEl>
                                      </p:cBhvr>
                                    </p:animEffect>
                                    <p:set>
                                      <p:cBhvr>
                                        <p:cTn id="83" dur="1" fill="hold">
                                          <p:stCondLst>
                                            <p:cond delay="499"/>
                                          </p:stCondLst>
                                        </p:cTn>
                                        <p:tgtEl>
                                          <p:spTgt spid="98"/>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94"/>
                                        </p:tgtEl>
                                        <p:attrNameLst>
                                          <p:attrName>style.visibility</p:attrName>
                                        </p:attrNameLst>
                                      </p:cBhvr>
                                      <p:to>
                                        <p:strVal val="visible"/>
                                      </p:to>
                                    </p:set>
                                    <p:animEffect transition="in" filter="fade">
                                      <p:cBhvr>
                                        <p:cTn id="86" dur="500"/>
                                        <p:tgtEl>
                                          <p:spTgt spid="94"/>
                                        </p:tgtEl>
                                      </p:cBhvr>
                                    </p:animEffect>
                                  </p:childTnLst>
                                </p:cTn>
                              </p:par>
                              <p:par>
                                <p:cTn id="87" presetID="10" presetClass="entr" presetSubtype="0" fill="hold" nodeType="withEffect">
                                  <p:stCondLst>
                                    <p:cond delay="0"/>
                                  </p:stCondLst>
                                  <p:childTnLst>
                                    <p:set>
                                      <p:cBhvr>
                                        <p:cTn id="88" dur="1" fill="hold">
                                          <p:stCondLst>
                                            <p:cond delay="0"/>
                                          </p:stCondLst>
                                        </p:cTn>
                                        <p:tgtEl>
                                          <p:spTgt spid="86"/>
                                        </p:tgtEl>
                                        <p:attrNameLst>
                                          <p:attrName>style.visibility</p:attrName>
                                        </p:attrNameLst>
                                      </p:cBhvr>
                                      <p:to>
                                        <p:strVal val="visible"/>
                                      </p:to>
                                    </p:set>
                                    <p:animEffect transition="in" filter="fade">
                                      <p:cBhvr>
                                        <p:cTn id="89" dur="500"/>
                                        <p:tgtEl>
                                          <p:spTgt spid="86"/>
                                        </p:tgtEl>
                                      </p:cBhvr>
                                    </p:animEffect>
                                  </p:childTnLst>
                                </p:cTn>
                              </p:par>
                              <p:par>
                                <p:cTn id="90" presetID="10" presetClass="entr" presetSubtype="0" fill="hold" nodeType="withEffect">
                                  <p:stCondLst>
                                    <p:cond delay="0"/>
                                  </p:stCondLst>
                                  <p:childTnLst>
                                    <p:set>
                                      <p:cBhvr>
                                        <p:cTn id="91" dur="1" fill="hold">
                                          <p:stCondLst>
                                            <p:cond delay="0"/>
                                          </p:stCondLst>
                                        </p:cTn>
                                        <p:tgtEl>
                                          <p:spTgt spid="71"/>
                                        </p:tgtEl>
                                        <p:attrNameLst>
                                          <p:attrName>style.visibility</p:attrName>
                                        </p:attrNameLst>
                                      </p:cBhvr>
                                      <p:to>
                                        <p:strVal val="visible"/>
                                      </p:to>
                                    </p:set>
                                    <p:animEffect transition="in" filter="fade">
                                      <p:cBhvr>
                                        <p:cTn id="9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6" grpId="1" animBg="1"/>
      <p:bldP spid="98" grpId="0" animBg="1"/>
      <p:bldP spid="98" grpId="1" animBg="1"/>
      <p:bldP spid="94" grpId="0" animBg="1"/>
      <p:bldP spid="92" grpId="0" animBg="1"/>
      <p:bldP spid="92" grpId="1" animBg="1"/>
      <p:bldP spid="43" grpId="0" animBg="1"/>
      <p:bldP spid="4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mn-cs"/>
              </a:rPr>
              <a:t>Merge Sort</a:t>
            </a:r>
            <a:r>
              <a:rPr lang="he-IL" dirty="0">
                <a:cs typeface="+mn-cs"/>
              </a:rPr>
              <a:t> – מימוש מיזוג מערכים</a:t>
            </a:r>
          </a:p>
        </p:txBody>
      </p:sp>
      <p:sp>
        <p:nvSpPr>
          <p:cNvPr id="3" name="Content Placeholder 2"/>
          <p:cNvSpPr>
            <a:spLocks noGrp="1"/>
          </p:cNvSpPr>
          <p:nvPr>
            <p:ph idx="1"/>
          </p:nvPr>
        </p:nvSpPr>
        <p:spPr>
          <a:xfrm>
            <a:off x="755576" y="1700808"/>
            <a:ext cx="7828384" cy="4536504"/>
          </a:xfrm>
        </p:spPr>
        <p:txBody>
          <a:bodyPr>
            <a:noAutofit/>
          </a:bodyPr>
          <a:lstStyle/>
          <a:p>
            <a:pPr marL="0" indent="0">
              <a:buNone/>
            </a:pPr>
            <a:endParaRPr lang="he-IL" u="sng" dirty="0"/>
          </a:p>
          <a:p>
            <a:pPr marL="0" indent="0">
              <a:buNone/>
            </a:pPr>
            <a:endParaRPr lang="he-IL" dirty="0"/>
          </a:p>
          <a:p>
            <a:pPr marL="342900" lvl="1" indent="0">
              <a:buNone/>
            </a:pPr>
            <a:endParaRPr lang="he-IL" sz="2400" dirty="0"/>
          </a:p>
          <a:p>
            <a:pPr marL="342900" lvl="1" indent="0">
              <a:buNone/>
            </a:pPr>
            <a:endParaRPr lang="he-IL" sz="2400" dirty="0"/>
          </a:p>
          <a:p>
            <a:pPr marL="342900" lvl="1" indent="0">
              <a:buNone/>
            </a:pPr>
            <a:endParaRPr lang="he-IL" sz="2400" dirty="0"/>
          </a:p>
          <a:p>
            <a:pPr marL="342900" lvl="1" indent="0">
              <a:buNone/>
            </a:pPr>
            <a:endParaRPr lang="he-IL" sz="2400" dirty="0"/>
          </a:p>
          <a:p>
            <a:pPr marL="342900" lvl="1" indent="0">
              <a:buNone/>
            </a:pPr>
            <a:endParaRPr lang="he-IL" sz="2400" dirty="0"/>
          </a:p>
        </p:txBody>
      </p:sp>
      <p:sp>
        <p:nvSpPr>
          <p:cNvPr id="4" name="Text Box 3"/>
          <p:cNvSpPr txBox="1">
            <a:spLocks noChangeArrowheads="1"/>
          </p:cNvSpPr>
          <p:nvPr/>
        </p:nvSpPr>
        <p:spPr bwMode="auto">
          <a:xfrm>
            <a:off x="337930" y="1417638"/>
            <a:ext cx="8663676" cy="535531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nSpc>
                <a:spcPct val="60000"/>
              </a:lnSpc>
              <a:spcBef>
                <a:spcPct val="50000"/>
              </a:spcBef>
            </a:pP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void merge(</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na</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b[],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nb</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c[]) {</a:t>
            </a:r>
          </a:p>
          <a:p>
            <a:pPr>
              <a:lnSpc>
                <a:spcPct val="60000"/>
              </a:lnSpc>
              <a:spcBef>
                <a:spcPct val="50000"/>
              </a:spcBef>
            </a:pP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ia</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ib</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ic</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p>
          <a:p>
            <a:pPr>
              <a:lnSpc>
                <a:spcPct val="60000"/>
              </a:lnSpc>
              <a:spcBef>
                <a:spcPct val="50000"/>
              </a:spcBef>
            </a:pP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for(</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ia</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ib</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ic</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 0;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ia</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&lt;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na</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&amp;&amp;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ib</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&lt;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nb</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ic</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p>
          <a:p>
            <a:pPr>
              <a:lnSpc>
                <a:spcPct val="60000"/>
              </a:lnSpc>
              <a:spcBef>
                <a:spcPct val="50000"/>
              </a:spcBef>
            </a:pP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pt-BR"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p>
          <a:p>
            <a:pPr>
              <a:lnSpc>
                <a:spcPct val="60000"/>
              </a:lnSpc>
              <a:spcBef>
                <a:spcPct val="50000"/>
              </a:spcBef>
            </a:pPr>
            <a:r>
              <a:rPr lang="pt-BR"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if(a[ia] &lt; b[ib]) {</a:t>
            </a:r>
          </a:p>
          <a:p>
            <a:pPr>
              <a:lnSpc>
                <a:spcPct val="60000"/>
              </a:lnSpc>
              <a:spcBef>
                <a:spcPct val="50000"/>
              </a:spcBef>
            </a:pPr>
            <a:r>
              <a:rPr lang="pt-BR"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c[ic] = a[ia];</a:t>
            </a:r>
          </a:p>
          <a:p>
            <a:pPr>
              <a:lnSpc>
                <a:spcPct val="60000"/>
              </a:lnSpc>
              <a:spcBef>
                <a:spcPct val="50000"/>
              </a:spcBef>
            </a:pPr>
            <a:r>
              <a:rPr lang="pt-BR"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ia++;</a:t>
            </a:r>
          </a:p>
          <a:p>
            <a:pPr>
              <a:lnSpc>
                <a:spcPct val="60000"/>
              </a:lnSpc>
              <a:spcBef>
                <a:spcPct val="50000"/>
              </a:spcBef>
            </a:pPr>
            <a:r>
              <a:rPr lang="pt-BR"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p>
          <a:p>
            <a:pPr>
              <a:lnSpc>
                <a:spcPct val="60000"/>
              </a:lnSpc>
              <a:spcBef>
                <a:spcPct val="50000"/>
              </a:spcBef>
            </a:pPr>
            <a:r>
              <a:rPr lang="pt-BR"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else {</a:t>
            </a:r>
          </a:p>
          <a:p>
            <a:pPr>
              <a:lnSpc>
                <a:spcPct val="60000"/>
              </a:lnSpc>
              <a:spcBef>
                <a:spcPct val="50000"/>
              </a:spcBef>
            </a:pPr>
            <a:r>
              <a:rPr lang="pt-BR"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c[ic] = b[ib];</a:t>
            </a:r>
          </a:p>
          <a:p>
            <a:pPr>
              <a:lnSpc>
                <a:spcPct val="60000"/>
              </a:lnSpc>
              <a:spcBef>
                <a:spcPct val="50000"/>
              </a:spcBef>
            </a:pPr>
            <a:r>
              <a:rPr lang="pt-BR"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ib++;</a:t>
            </a:r>
          </a:p>
          <a:p>
            <a:pPr>
              <a:lnSpc>
                <a:spcPct val="60000"/>
              </a:lnSpc>
              <a:spcBef>
                <a:spcPct val="50000"/>
              </a:spcBef>
            </a:pPr>
            <a:r>
              <a:rPr lang="pt-BR"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p>
          <a:p>
            <a:pPr>
              <a:lnSpc>
                <a:spcPct val="60000"/>
              </a:lnSpc>
              <a:spcBef>
                <a:spcPct val="50000"/>
              </a:spcBef>
            </a:pPr>
            <a:r>
              <a:rPr lang="pt-BR"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p>
          <a:p>
            <a:pPr>
              <a:lnSpc>
                <a:spcPct val="60000"/>
              </a:lnSpc>
              <a:spcBef>
                <a:spcPct val="50000"/>
              </a:spcBef>
            </a:pPr>
            <a:r>
              <a:rPr lang="pt-BR"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for(;ia &lt; na; ia++, ic++) c[ic] = a[ia];</a:t>
            </a:r>
          </a:p>
          <a:p>
            <a:pPr>
              <a:lnSpc>
                <a:spcPct val="60000"/>
              </a:lnSpc>
              <a:spcBef>
                <a:spcPct val="50000"/>
              </a:spcBef>
            </a:pPr>
            <a:r>
              <a:rPr lang="pt-BR"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for(;</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ib</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&lt;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nb</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ib</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ic</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c[</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ic</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 b[</a:t>
            </a:r>
            <a:r>
              <a:rPr lang="en-US" altLang="he-IL" sz="20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ib</a:t>
            </a: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p>
          <a:p>
            <a:pPr>
              <a:lnSpc>
                <a:spcPct val="60000"/>
              </a:lnSpc>
              <a:spcBef>
                <a:spcPct val="50000"/>
              </a:spcBef>
            </a:pPr>
            <a:r>
              <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endParaRPr lang="en-US" altLang="en-US"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p:txBody>
      </p:sp>
      <p:sp>
        <p:nvSpPr>
          <p:cNvPr id="5" name="TextBox 4"/>
          <p:cNvSpPr txBox="1"/>
          <p:nvPr/>
        </p:nvSpPr>
        <p:spPr>
          <a:xfrm>
            <a:off x="5607296" y="3068960"/>
            <a:ext cx="3059832" cy="1200329"/>
          </a:xfrm>
          <a:prstGeom prst="rect">
            <a:avLst/>
          </a:prstGeom>
          <a:solidFill>
            <a:schemeClr val="tx2">
              <a:lumMod val="40000"/>
              <a:lumOff val="60000"/>
              <a:alpha val="45000"/>
            </a:schemeClr>
          </a:solidFill>
        </p:spPr>
        <p:txBody>
          <a:bodyPr wrap="square" rtlCol="1">
            <a:spAutoFit/>
          </a:bodyPr>
          <a:lstStyle/>
          <a:p>
            <a:pPr algn="ctr" rtl="1"/>
            <a:r>
              <a:rPr lang="he-IL" dirty="0"/>
              <a:t>הפונקציה ממזגת בין </a:t>
            </a:r>
            <a:r>
              <a:rPr lang="en-US" dirty="0" err="1"/>
              <a:t>a,b</a:t>
            </a:r>
            <a:r>
              <a:rPr lang="he-IL" dirty="0"/>
              <a:t> מערכים ממוינים, והתוצאה נשמרת במערך </a:t>
            </a:r>
            <a:r>
              <a:rPr lang="en-US" dirty="0"/>
              <a:t>c</a:t>
            </a:r>
            <a:r>
              <a:rPr lang="he-IL" dirty="0"/>
              <a:t>. גדלי המערכים נתונים כפרמטרים.</a:t>
            </a:r>
          </a:p>
        </p:txBody>
      </p:sp>
      <p:sp>
        <p:nvSpPr>
          <p:cNvPr id="6" name="Footer Placeholder 5"/>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00508C-DFED-4842-9117-7E92FA1D62A1}"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29808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mn-cs"/>
              </a:rPr>
              <a:t>Merge Sort</a:t>
            </a:r>
            <a:r>
              <a:rPr lang="he-IL" dirty="0">
                <a:cs typeface="+mn-cs"/>
              </a:rPr>
              <a:t> – מימוש מיון מיזוג רקורסיבית</a:t>
            </a:r>
          </a:p>
        </p:txBody>
      </p:sp>
      <p:sp>
        <p:nvSpPr>
          <p:cNvPr id="3" name="Content Placeholder 2"/>
          <p:cNvSpPr>
            <a:spLocks noGrp="1"/>
          </p:cNvSpPr>
          <p:nvPr>
            <p:ph idx="1"/>
          </p:nvPr>
        </p:nvSpPr>
        <p:spPr>
          <a:xfrm>
            <a:off x="755576" y="1700808"/>
            <a:ext cx="7828384" cy="4536504"/>
          </a:xfrm>
        </p:spPr>
        <p:txBody>
          <a:bodyPr>
            <a:noAutofit/>
          </a:bodyPr>
          <a:lstStyle/>
          <a:p>
            <a:pPr marL="0" indent="0">
              <a:buNone/>
            </a:pPr>
            <a:endParaRPr lang="he-IL" u="sng" dirty="0"/>
          </a:p>
          <a:p>
            <a:pPr marL="0" indent="0">
              <a:buNone/>
            </a:pPr>
            <a:endParaRPr lang="he-IL" dirty="0"/>
          </a:p>
          <a:p>
            <a:pPr marL="342900" lvl="1" indent="0">
              <a:buNone/>
            </a:pPr>
            <a:endParaRPr lang="he-IL" sz="2400" dirty="0"/>
          </a:p>
          <a:p>
            <a:pPr marL="342900" lvl="1" indent="0">
              <a:buNone/>
            </a:pPr>
            <a:endParaRPr lang="he-IL" sz="2400" dirty="0"/>
          </a:p>
          <a:p>
            <a:pPr marL="342900" lvl="1" indent="0">
              <a:buNone/>
            </a:pPr>
            <a:endParaRPr lang="he-IL" sz="2400" dirty="0"/>
          </a:p>
          <a:p>
            <a:pPr marL="342900" lvl="1" indent="0">
              <a:buNone/>
            </a:pPr>
            <a:endParaRPr lang="he-IL" sz="2400" dirty="0"/>
          </a:p>
          <a:p>
            <a:pPr marL="342900" lvl="1" indent="0">
              <a:buNone/>
            </a:pPr>
            <a:endParaRPr lang="he-IL" sz="2400" dirty="0"/>
          </a:p>
        </p:txBody>
      </p:sp>
      <p:sp>
        <p:nvSpPr>
          <p:cNvPr id="4" name="Text Box 3"/>
          <p:cNvSpPr txBox="1">
            <a:spLocks noChangeArrowheads="1"/>
          </p:cNvSpPr>
          <p:nvPr/>
        </p:nvSpPr>
        <p:spPr bwMode="auto">
          <a:xfrm>
            <a:off x="142394" y="1439613"/>
            <a:ext cx="8750086" cy="4847481"/>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nSpc>
                <a:spcPct val="50000"/>
              </a:lnSpc>
              <a:spcBef>
                <a:spcPct val="50000"/>
              </a:spcBef>
            </a:pPr>
            <a:r>
              <a:rPr lang="en-US"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void </a:t>
            </a:r>
            <a:r>
              <a:rPr lang="en-US"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merge_sort</a:t>
            </a:r>
            <a:r>
              <a:rPr lang="en-US"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r>
              <a:rPr lang="en-US"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 </a:t>
            </a:r>
            <a:r>
              <a:rPr lang="en-US"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n)</a:t>
            </a:r>
          </a:p>
          <a:p>
            <a:pPr>
              <a:lnSpc>
                <a:spcPct val="50000"/>
              </a:lnSpc>
              <a:spcBef>
                <a:spcPct val="50000"/>
              </a:spcBef>
            </a:pPr>
            <a:r>
              <a:rPr lang="en-US"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p>
          <a:p>
            <a:pPr>
              <a:lnSpc>
                <a:spcPct val="50000"/>
              </a:lnSpc>
              <a:spcBef>
                <a:spcPct val="50000"/>
              </a:spcBef>
            </a:pPr>
            <a:r>
              <a:rPr lang="en-US"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tmp_array</a:t>
            </a:r>
            <a:r>
              <a:rPr lang="en-US"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malloc</a:t>
            </a:r>
            <a:r>
              <a:rPr lang="en-US"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r>
              <a:rPr lang="en-US"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sizeof</a:t>
            </a:r>
            <a:r>
              <a:rPr lang="en-US"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r>
              <a:rPr lang="en-US"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 n);</a:t>
            </a:r>
          </a:p>
          <a:p>
            <a:pPr>
              <a:lnSpc>
                <a:spcPct val="50000"/>
              </a:lnSpc>
              <a:spcBef>
                <a:spcPct val="50000"/>
              </a:spcBef>
            </a:pPr>
            <a:r>
              <a:rPr lang="en-US"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pt-B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internal_msort(a, n, tmp_array);</a:t>
            </a:r>
          </a:p>
          <a:p>
            <a:pPr>
              <a:lnSpc>
                <a:spcPct val="50000"/>
              </a:lnSpc>
              <a:spcBef>
                <a:spcPct val="50000"/>
              </a:spcBef>
            </a:pPr>
            <a:r>
              <a:rPr lang="pt-B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free(tmp_array);</a:t>
            </a:r>
          </a:p>
          <a:p>
            <a:pPr>
              <a:lnSpc>
                <a:spcPct val="50000"/>
              </a:lnSpc>
              <a:spcBef>
                <a:spcPct val="50000"/>
              </a:spcBef>
            </a:pPr>
            <a:r>
              <a:rPr lang="pt-B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p>
          <a:p>
            <a:pPr>
              <a:lnSpc>
                <a:spcPct val="50000"/>
              </a:lnSpc>
              <a:spcBef>
                <a:spcPct val="50000"/>
              </a:spcBef>
            </a:pPr>
            <a:endParaRPr lang="pt-B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pPr>
              <a:lnSpc>
                <a:spcPct val="50000"/>
              </a:lnSpc>
              <a:spcBef>
                <a:spcPct val="50000"/>
              </a:spcBef>
            </a:pPr>
            <a:r>
              <a:rPr lang="pt-B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void internal_msort(int a[], int n, int helper_array[])</a:t>
            </a:r>
          </a:p>
          <a:p>
            <a:pPr>
              <a:lnSpc>
                <a:spcPct val="50000"/>
              </a:lnSpc>
              <a:spcBef>
                <a:spcPct val="50000"/>
              </a:spcBef>
            </a:pPr>
            <a:r>
              <a:rPr lang="pt-B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p>
          <a:p>
            <a:pPr>
              <a:lnSpc>
                <a:spcPct val="50000"/>
              </a:lnSpc>
              <a:spcBef>
                <a:spcPct val="50000"/>
              </a:spcBef>
            </a:pPr>
            <a:r>
              <a:rPr lang="pt-B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int left = n / 2, right = n – left;</a:t>
            </a:r>
          </a:p>
          <a:p>
            <a:pPr>
              <a:lnSpc>
                <a:spcPct val="50000"/>
              </a:lnSpc>
              <a:spcBef>
                <a:spcPct val="50000"/>
              </a:spcBef>
            </a:pPr>
            <a:r>
              <a:rPr lang="pt-B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if (n &lt; 2)</a:t>
            </a:r>
          </a:p>
          <a:p>
            <a:pPr>
              <a:lnSpc>
                <a:spcPct val="50000"/>
              </a:lnSpc>
              <a:spcBef>
                <a:spcPct val="50000"/>
              </a:spcBef>
            </a:pPr>
            <a:r>
              <a:rPr lang="pt-B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return;</a:t>
            </a:r>
          </a:p>
          <a:p>
            <a:pPr>
              <a:lnSpc>
                <a:spcPct val="50000"/>
              </a:lnSpc>
              <a:spcBef>
                <a:spcPct val="50000"/>
              </a:spcBef>
            </a:pPr>
            <a:r>
              <a:rPr lang="pt-B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internal_msort(a, left, helper_array);</a:t>
            </a:r>
          </a:p>
          <a:p>
            <a:pPr>
              <a:lnSpc>
                <a:spcPct val="50000"/>
              </a:lnSpc>
              <a:spcBef>
                <a:spcPct val="50000"/>
              </a:spcBef>
            </a:pPr>
            <a:r>
              <a:rPr lang="pt-B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internal_msort(a + left, right, helper_array);</a:t>
            </a:r>
          </a:p>
          <a:p>
            <a:pPr>
              <a:lnSpc>
                <a:spcPct val="50000"/>
              </a:lnSpc>
              <a:spcBef>
                <a:spcPct val="50000"/>
              </a:spcBef>
            </a:pPr>
            <a:r>
              <a:rPr lang="pt-B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merge(a, left, a + left, right, helper_array);</a:t>
            </a:r>
          </a:p>
          <a:p>
            <a:pPr>
              <a:lnSpc>
                <a:spcPct val="50000"/>
              </a:lnSpc>
              <a:spcBef>
                <a:spcPct val="50000"/>
              </a:spcBef>
            </a:pPr>
            <a:r>
              <a:rPr lang="pt-B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memcpy(a, helper_array, n * sizeof(int));</a:t>
            </a:r>
          </a:p>
          <a:p>
            <a:pPr>
              <a:lnSpc>
                <a:spcPct val="50000"/>
              </a:lnSpc>
              <a:spcBef>
                <a:spcPct val="50000"/>
              </a:spcBef>
            </a:pPr>
            <a:r>
              <a:rPr lang="pt-B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endPar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p:txBody>
      </p:sp>
      <p:sp>
        <p:nvSpPr>
          <p:cNvPr id="5" name="Footer Placeholder 4"/>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1882595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r>
              <a:rPr lang="he-IL" dirty="0"/>
              <a:t> - סיבוכיות</a:t>
            </a:r>
            <a:endParaRPr lang="en-US" dirty="0"/>
          </a:p>
        </p:txBody>
      </p:sp>
      <p:sp>
        <p:nvSpPr>
          <p:cNvPr id="3" name="Content Placeholder 2"/>
          <p:cNvSpPr>
            <a:spLocks noGrp="1"/>
          </p:cNvSpPr>
          <p:nvPr>
            <p:ph idx="1"/>
          </p:nvPr>
        </p:nvSpPr>
        <p:spPr/>
        <p:txBody>
          <a:bodyPr>
            <a:normAutofit/>
          </a:bodyPr>
          <a:lstStyle/>
          <a:p>
            <a:r>
              <a:rPr lang="he-IL" dirty="0"/>
              <a:t>בכל שלב מבצעים </a:t>
            </a:r>
            <a:r>
              <a:rPr lang="en-US" dirty="0"/>
              <a:t>O(n)</a:t>
            </a:r>
            <a:r>
              <a:rPr lang="he-IL" dirty="0"/>
              <a:t> פעולות, וקוראים רקורסיבית לפונקציה עם מערך בגודל </a:t>
            </a:r>
            <a:r>
              <a:rPr lang="en-US" dirty="0"/>
              <a:t>n/2</a:t>
            </a:r>
            <a:r>
              <a:rPr lang="he-IL" dirty="0"/>
              <a:t>.</a:t>
            </a:r>
          </a:p>
          <a:p>
            <a:r>
              <a:rPr lang="he-IL" dirty="0"/>
              <a:t>סיבוכיות זמן ריצה ניתנת ע"י נוסחת הנסיגה:</a:t>
            </a:r>
          </a:p>
          <a:p>
            <a:pPr marL="0" indent="0">
              <a:buNone/>
            </a:pPr>
            <a:r>
              <a:rPr lang="he-IL" dirty="0"/>
              <a:t>   </a:t>
            </a:r>
            <a:r>
              <a:rPr lang="en-US" dirty="0"/>
              <a:t>T(n)=2T(n/2)+O(n)</a:t>
            </a:r>
            <a:r>
              <a:rPr lang="he-IL" dirty="0"/>
              <a:t> כאשר </a:t>
            </a:r>
            <a:r>
              <a:rPr lang="en-US" dirty="0"/>
              <a:t>T(1)=O(1)</a:t>
            </a:r>
            <a:r>
              <a:rPr lang="he-IL" dirty="0"/>
              <a:t>.</a:t>
            </a:r>
          </a:p>
          <a:p>
            <a:endParaRPr lang="he-IL" dirty="0"/>
          </a:p>
          <a:p>
            <a:r>
              <a:rPr lang="he-IL" dirty="0"/>
              <a:t>לכן, סיבוכיות זמן של מיון מיזוג:                  .</a:t>
            </a:r>
          </a:p>
          <a:p>
            <a:endParaRPr lang="he-IL" dirty="0"/>
          </a:p>
          <a:p>
            <a:r>
              <a:rPr lang="he-IL" dirty="0"/>
              <a:t>סיבוכיות מקום נוסף: </a:t>
            </a:r>
            <a:r>
              <a:rPr lang="en-US" dirty="0"/>
              <a:t>O(n)</a:t>
            </a:r>
            <a:r>
              <a:rPr lang="he-IL" dirty="0"/>
              <a:t> – כיוון שאנו מקצים מערך עזר בגודל </a:t>
            </a:r>
            <a:r>
              <a:rPr lang="en-US" dirty="0"/>
              <a:t>n</a:t>
            </a:r>
            <a:r>
              <a:rPr lang="he-IL" dirty="0"/>
              <a:t>, ועומק הרקורסיה הוא </a:t>
            </a:r>
            <a:r>
              <a:rPr lang="en-US" dirty="0"/>
              <a:t>log n</a:t>
            </a:r>
            <a:r>
              <a:rPr lang="he-IL" dirty="0"/>
              <a:t>: </a:t>
            </a:r>
            <a:r>
              <a:rPr lang="en-US" dirty="0"/>
              <a:t>O(</a:t>
            </a:r>
            <a:r>
              <a:rPr lang="en-US" dirty="0" err="1"/>
              <a:t>n+log</a:t>
            </a:r>
            <a:r>
              <a:rPr lang="en-US" dirty="0"/>
              <a:t> n)=O(n)</a:t>
            </a:r>
            <a:endParaRPr lang="he-IL" dirty="0"/>
          </a:p>
          <a:p>
            <a:endParaRPr lang="he-IL" dirty="0"/>
          </a:p>
          <a:p>
            <a:endParaRPr lang="he-IL" dirty="0"/>
          </a:p>
          <a:p>
            <a:endParaRPr lang="he-IL" dirty="0"/>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24</a:t>
            </a:fld>
            <a:endParaRPr lang="en-US" dirty="0"/>
          </a:p>
        </p:txBody>
      </p:sp>
      <p:graphicFrame>
        <p:nvGraphicFramePr>
          <p:cNvPr id="31" name="Object 4"/>
          <p:cNvGraphicFramePr>
            <a:graphicFrameLocks noChangeAspect="1"/>
          </p:cNvGraphicFramePr>
          <p:nvPr>
            <p:extLst>
              <p:ext uri="{D42A27DB-BD31-4B8C-83A1-F6EECF244321}">
                <p14:modId xmlns:p14="http://schemas.microsoft.com/office/powerpoint/2010/main" val="2409526715"/>
              </p:ext>
            </p:extLst>
          </p:nvPr>
        </p:nvGraphicFramePr>
        <p:xfrm>
          <a:off x="3168583" y="3763966"/>
          <a:ext cx="1428750" cy="425450"/>
        </p:xfrm>
        <a:graphic>
          <a:graphicData uri="http://schemas.openxmlformats.org/presentationml/2006/ole">
            <mc:AlternateContent xmlns:mc="http://schemas.openxmlformats.org/markup-compatibility/2006">
              <mc:Choice xmlns:v="urn:schemas-microsoft-com:vml" Requires="v">
                <p:oleObj name="Equation" r:id="rId2" imgW="723586" imgH="215806" progId="Equation.3">
                  <p:embed/>
                </p:oleObj>
              </mc:Choice>
              <mc:Fallback>
                <p:oleObj name="Equation" r:id="rId2" imgW="723586" imgH="215806" progId="Equation.3">
                  <p:embed/>
                  <p:pic>
                    <p:nvPicPr>
                      <p:cNvPr id="3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583" y="3763966"/>
                        <a:ext cx="142875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070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idx="1"/>
          </p:nvPr>
        </p:nvSpPr>
        <p:spPr/>
        <p:txBody>
          <a:bodyPr>
            <a:normAutofit/>
          </a:bodyPr>
          <a:lstStyle/>
          <a:p>
            <a:r>
              <a:rPr lang="he-IL" dirty="0"/>
              <a:t>בוחרים "</a:t>
            </a:r>
            <a:r>
              <a:rPr lang="en-US" dirty="0"/>
              <a:t>pivot</a:t>
            </a:r>
            <a:r>
              <a:rPr lang="he-IL" dirty="0"/>
              <a:t>" באקראי.</a:t>
            </a:r>
          </a:p>
          <a:p>
            <a:endParaRPr lang="he-IL" dirty="0"/>
          </a:p>
          <a:p>
            <a:r>
              <a:rPr lang="he-IL" dirty="0"/>
              <a:t>מסדרים את המערך כך שכל האיברים הגדולים מ – </a:t>
            </a:r>
            <a:r>
              <a:rPr lang="en-US" dirty="0"/>
              <a:t>pivot</a:t>
            </a:r>
            <a:r>
              <a:rPr lang="he-IL" dirty="0"/>
              <a:t> יהיו אחריו, וכל האיברים הקטנים ממנו לפניו.</a:t>
            </a:r>
          </a:p>
          <a:p>
            <a:endParaRPr lang="he-IL" dirty="0"/>
          </a:p>
          <a:p>
            <a:r>
              <a:rPr lang="he-IL" dirty="0"/>
              <a:t>אחרי פעולה זו, </a:t>
            </a:r>
            <a:r>
              <a:rPr lang="en-US" dirty="0"/>
              <a:t>pivot</a:t>
            </a:r>
            <a:r>
              <a:rPr lang="he-IL" dirty="0"/>
              <a:t> יהיה במיקומו הנכון המערך, אך האיברים הקטנים או הגדולים ממנו עלולים להיות מבולגנים באזור שלהם.</a:t>
            </a:r>
          </a:p>
          <a:p>
            <a:endParaRPr lang="he-IL" dirty="0"/>
          </a:p>
          <a:p>
            <a:r>
              <a:rPr lang="he-IL" dirty="0"/>
              <a:t>ממיינים רקורסיבית את כל אחד מחלקי המערך באותו אופן.</a:t>
            </a:r>
          </a:p>
          <a:p>
            <a:pPr marL="0" indent="0">
              <a:buNone/>
            </a:pPr>
            <a:endParaRPr lang="he-IL" dirty="0"/>
          </a:p>
          <a:p>
            <a:endParaRPr lang="he-IL" dirty="0"/>
          </a:p>
          <a:p>
            <a:endParaRPr lang="he-IL" dirty="0"/>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25</a:t>
            </a:fld>
            <a:endParaRPr lang="en-US" dirty="0"/>
          </a:p>
        </p:txBody>
      </p:sp>
    </p:spTree>
    <p:extLst>
      <p:ext uri="{BB962C8B-B14F-4D97-AF65-F5344CB8AC3E}">
        <p14:creationId xmlns:p14="http://schemas.microsoft.com/office/powerpoint/2010/main" val="428887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r>
              <a:rPr lang="he-IL" dirty="0"/>
              <a:t> - מימוש</a:t>
            </a:r>
            <a:endParaRPr lang="en-US" dirty="0"/>
          </a:p>
        </p:txBody>
      </p:sp>
      <p:sp>
        <p:nvSpPr>
          <p:cNvPr id="3" name="Content Placeholder 2"/>
          <p:cNvSpPr>
            <a:spLocks noGrp="1"/>
          </p:cNvSpPr>
          <p:nvPr>
            <p:ph idx="1"/>
          </p:nvPr>
        </p:nvSpPr>
        <p:spPr>
          <a:xfrm>
            <a:off x="457200" y="1600202"/>
            <a:ext cx="8229600" cy="4637110"/>
          </a:xfrm>
        </p:spPr>
        <p:txBody>
          <a:bodyPr>
            <a:normAutofit/>
          </a:bodyPr>
          <a:lstStyle/>
          <a:p>
            <a:r>
              <a:rPr lang="he-IL" dirty="0"/>
              <a:t>לאחר בחירת ה – </a:t>
            </a:r>
            <a:r>
              <a:rPr lang="en-US" dirty="0"/>
              <a:t>pivot</a:t>
            </a:r>
            <a:r>
              <a:rPr lang="he-IL" dirty="0"/>
              <a:t>, נחליף אותו עם האיבר הראשון במערך.</a:t>
            </a:r>
          </a:p>
          <a:p>
            <a:endParaRPr lang="he-IL" dirty="0"/>
          </a:p>
          <a:p>
            <a:endParaRPr lang="he-IL" dirty="0"/>
          </a:p>
          <a:p>
            <a:r>
              <a:rPr lang="he-IL" dirty="0"/>
              <a:t>נסרוק את המערך משני הכיוונים, ונשווה כל איבר לערך ה – </a:t>
            </a:r>
            <a:r>
              <a:rPr lang="en-US" dirty="0"/>
              <a:t>Pivot</a:t>
            </a:r>
            <a:r>
              <a:rPr lang="he-IL" dirty="0"/>
              <a:t>. </a:t>
            </a:r>
          </a:p>
          <a:p>
            <a:endParaRPr lang="he-IL" dirty="0"/>
          </a:p>
          <a:p>
            <a:endParaRPr lang="he-IL" dirty="0"/>
          </a:p>
          <a:p>
            <a:r>
              <a:rPr lang="he-IL" dirty="0"/>
              <a:t>אם בכיוון מההתחלה לסוף מצאנו איבר גדול מה – </a:t>
            </a:r>
            <a:r>
              <a:rPr lang="en-US" dirty="0"/>
              <a:t>pivot</a:t>
            </a:r>
            <a:r>
              <a:rPr lang="he-IL" dirty="0"/>
              <a:t>, נחפש בכיוון השני (מהסוף להתחלה) איבר קטן מה – </a:t>
            </a:r>
            <a:r>
              <a:rPr lang="en-US" dirty="0"/>
              <a:t>Pivot</a:t>
            </a:r>
            <a:r>
              <a:rPr lang="he-IL" dirty="0"/>
              <a:t> ונחליף ביניהם.</a:t>
            </a:r>
          </a:p>
          <a:p>
            <a:pPr marL="0" indent="0">
              <a:buNone/>
            </a:pPr>
            <a:endParaRPr lang="he-IL" dirty="0"/>
          </a:p>
          <a:p>
            <a:endParaRPr lang="he-IL" dirty="0"/>
          </a:p>
          <a:p>
            <a:endParaRPr lang="he-IL" dirty="0"/>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26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17155405"/>
              </p:ext>
            </p:extLst>
          </p:nvPr>
        </p:nvGraphicFramePr>
        <p:xfrm>
          <a:off x="2195736" y="2204864"/>
          <a:ext cx="482158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gridCol w="803598">
                  <a:extLst>
                    <a:ext uri="{9D8B030D-6E8A-4147-A177-3AD203B41FA5}">
                      <a16:colId xmlns:a16="http://schemas.microsoft.com/office/drawing/2014/main" val="20001"/>
                    </a:ext>
                  </a:extLst>
                </a:gridCol>
                <a:gridCol w="803598">
                  <a:extLst>
                    <a:ext uri="{9D8B030D-6E8A-4147-A177-3AD203B41FA5}">
                      <a16:colId xmlns:a16="http://schemas.microsoft.com/office/drawing/2014/main" val="20002"/>
                    </a:ext>
                  </a:extLst>
                </a:gridCol>
                <a:gridCol w="803598">
                  <a:extLst>
                    <a:ext uri="{9D8B030D-6E8A-4147-A177-3AD203B41FA5}">
                      <a16:colId xmlns:a16="http://schemas.microsoft.com/office/drawing/2014/main" val="20003"/>
                    </a:ext>
                  </a:extLst>
                </a:gridCol>
                <a:gridCol w="803598">
                  <a:extLst>
                    <a:ext uri="{9D8B030D-6E8A-4147-A177-3AD203B41FA5}">
                      <a16:colId xmlns:a16="http://schemas.microsoft.com/office/drawing/2014/main" val="20004"/>
                    </a:ext>
                  </a:extLst>
                </a:gridCol>
                <a:gridCol w="803598">
                  <a:extLst>
                    <a:ext uri="{9D8B030D-6E8A-4147-A177-3AD203B41FA5}">
                      <a16:colId xmlns:a16="http://schemas.microsoft.com/office/drawing/2014/main" val="20005"/>
                    </a:ext>
                  </a:extLst>
                </a:gridCol>
              </a:tblGrid>
              <a:tr h="538221">
                <a:tc>
                  <a:txBody>
                    <a:bodyPr/>
                    <a:lstStyle/>
                    <a:p>
                      <a:pPr algn="ctr" rtl="0"/>
                      <a:r>
                        <a:rPr lang="en-US" sz="2800" b="0" dirty="0">
                          <a:solidFill>
                            <a:sysClr val="windowText" lastClr="000000"/>
                          </a:solidFill>
                        </a:rPr>
                        <a:t>22</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en-US" sz="2800" b="0" dirty="0">
                          <a:solidFill>
                            <a:sysClr val="windowText" lastClr="000000"/>
                          </a:solidFill>
                        </a:rPr>
                        <a:t>56</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rtl="0"/>
                      <a:r>
                        <a:rPr lang="en-US" sz="2800" b="0" dirty="0">
                          <a:solidFill>
                            <a:sysClr val="windowText" lastClr="000000"/>
                          </a:solidFill>
                        </a:rPr>
                        <a:t>37</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800" b="0" dirty="0">
                          <a:solidFill>
                            <a:sysClr val="windowText" lastClr="000000"/>
                          </a:solidFill>
                        </a:rPr>
                        <a:t>61</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800" b="0" dirty="0">
                          <a:solidFill>
                            <a:sysClr val="windowText" lastClr="000000"/>
                          </a:solidFill>
                        </a:rPr>
                        <a:t>14</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en-US" sz="2800" b="0" dirty="0">
                          <a:solidFill>
                            <a:sysClr val="windowText" lastClr="000000"/>
                          </a:solidFill>
                        </a:rPr>
                        <a:t>45</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bl>
          </a:graphicData>
        </a:graphic>
      </p:graphicFrame>
      <p:sp>
        <p:nvSpPr>
          <p:cNvPr id="6" name="Oval 5"/>
          <p:cNvSpPr/>
          <p:nvPr/>
        </p:nvSpPr>
        <p:spPr>
          <a:xfrm>
            <a:off x="5292080" y="1988840"/>
            <a:ext cx="1080120" cy="9361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9" name="Curved Connector 8"/>
          <p:cNvCxnSpPr>
            <a:stCxn id="6" idx="1"/>
          </p:cNvCxnSpPr>
          <p:nvPr/>
        </p:nvCxnSpPr>
        <p:spPr>
          <a:xfrm rot="16200000" flipH="1" flipV="1">
            <a:off x="3963549" y="790163"/>
            <a:ext cx="150945" cy="2822476"/>
          </a:xfrm>
          <a:prstGeom prst="curvedConnector4">
            <a:avLst>
              <a:gd name="adj1" fmla="val -55796"/>
              <a:gd name="adj2" fmla="val 99408"/>
            </a:avLst>
          </a:prstGeom>
          <a:ln w="28575">
            <a:tailEnd type="triangle"/>
          </a:ln>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046230883"/>
              </p:ext>
            </p:extLst>
          </p:nvPr>
        </p:nvGraphicFramePr>
        <p:xfrm>
          <a:off x="2051720" y="3450670"/>
          <a:ext cx="482158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gridCol w="803598">
                  <a:extLst>
                    <a:ext uri="{9D8B030D-6E8A-4147-A177-3AD203B41FA5}">
                      <a16:colId xmlns:a16="http://schemas.microsoft.com/office/drawing/2014/main" val="20001"/>
                    </a:ext>
                  </a:extLst>
                </a:gridCol>
                <a:gridCol w="803598">
                  <a:extLst>
                    <a:ext uri="{9D8B030D-6E8A-4147-A177-3AD203B41FA5}">
                      <a16:colId xmlns:a16="http://schemas.microsoft.com/office/drawing/2014/main" val="20002"/>
                    </a:ext>
                  </a:extLst>
                </a:gridCol>
                <a:gridCol w="803598">
                  <a:extLst>
                    <a:ext uri="{9D8B030D-6E8A-4147-A177-3AD203B41FA5}">
                      <a16:colId xmlns:a16="http://schemas.microsoft.com/office/drawing/2014/main" val="20003"/>
                    </a:ext>
                  </a:extLst>
                </a:gridCol>
                <a:gridCol w="803598">
                  <a:extLst>
                    <a:ext uri="{9D8B030D-6E8A-4147-A177-3AD203B41FA5}">
                      <a16:colId xmlns:a16="http://schemas.microsoft.com/office/drawing/2014/main" val="20004"/>
                    </a:ext>
                  </a:extLst>
                </a:gridCol>
                <a:gridCol w="803598">
                  <a:extLst>
                    <a:ext uri="{9D8B030D-6E8A-4147-A177-3AD203B41FA5}">
                      <a16:colId xmlns:a16="http://schemas.microsoft.com/office/drawing/2014/main" val="20005"/>
                    </a:ext>
                  </a:extLst>
                </a:gridCol>
              </a:tblGrid>
              <a:tr h="538221">
                <a:tc>
                  <a:txBody>
                    <a:bodyPr/>
                    <a:lstStyle/>
                    <a:p>
                      <a:pPr algn="ctr" rtl="0"/>
                      <a:r>
                        <a:rPr lang="en-US" sz="2800" b="0" dirty="0">
                          <a:solidFill>
                            <a:sysClr val="windowText" lastClr="000000"/>
                          </a:solidFill>
                        </a:rPr>
                        <a:t>22</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he-IL" sz="2800" b="0" dirty="0">
                          <a:solidFill>
                            <a:sysClr val="windowText" lastClr="000000"/>
                          </a:solidFill>
                        </a:rPr>
                        <a:t>45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en-US" sz="2800" b="0" dirty="0">
                          <a:solidFill>
                            <a:sysClr val="windowText" lastClr="000000"/>
                          </a:solidFill>
                        </a:rPr>
                        <a:t>37</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800" b="0" dirty="0">
                          <a:solidFill>
                            <a:sysClr val="windowText" lastClr="000000"/>
                          </a:solidFill>
                        </a:rPr>
                        <a:t>61</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800" b="0" dirty="0">
                          <a:solidFill>
                            <a:sysClr val="windowText" lastClr="000000"/>
                          </a:solidFill>
                        </a:rPr>
                        <a:t>14</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he-IL" sz="2800" b="0" dirty="0">
                          <a:solidFill>
                            <a:sysClr val="windowText" lastClr="000000"/>
                          </a:solidFill>
                        </a:rPr>
                        <a:t>56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sp>
        <p:nvSpPr>
          <p:cNvPr id="18" name="Up Arrow 17"/>
          <p:cNvSpPr/>
          <p:nvPr/>
        </p:nvSpPr>
        <p:spPr>
          <a:xfrm>
            <a:off x="3124200" y="4005064"/>
            <a:ext cx="295672" cy="2880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Up Arrow 21"/>
          <p:cNvSpPr/>
          <p:nvPr/>
        </p:nvSpPr>
        <p:spPr>
          <a:xfrm>
            <a:off x="6343019" y="4005064"/>
            <a:ext cx="295672" cy="2880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3" name="Straight Arrow Connector 22"/>
          <p:cNvCxnSpPr/>
          <p:nvPr/>
        </p:nvCxnSpPr>
        <p:spPr>
          <a:xfrm>
            <a:off x="3563888" y="4149080"/>
            <a:ext cx="57606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a:off x="5566175" y="4149080"/>
            <a:ext cx="55325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3572283210"/>
              </p:ext>
            </p:extLst>
          </p:nvPr>
        </p:nvGraphicFramePr>
        <p:xfrm>
          <a:off x="2051720" y="5085184"/>
          <a:ext cx="482158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gridCol w="803598">
                  <a:extLst>
                    <a:ext uri="{9D8B030D-6E8A-4147-A177-3AD203B41FA5}">
                      <a16:colId xmlns:a16="http://schemas.microsoft.com/office/drawing/2014/main" val="20001"/>
                    </a:ext>
                  </a:extLst>
                </a:gridCol>
                <a:gridCol w="803598">
                  <a:extLst>
                    <a:ext uri="{9D8B030D-6E8A-4147-A177-3AD203B41FA5}">
                      <a16:colId xmlns:a16="http://schemas.microsoft.com/office/drawing/2014/main" val="20002"/>
                    </a:ext>
                  </a:extLst>
                </a:gridCol>
                <a:gridCol w="803598">
                  <a:extLst>
                    <a:ext uri="{9D8B030D-6E8A-4147-A177-3AD203B41FA5}">
                      <a16:colId xmlns:a16="http://schemas.microsoft.com/office/drawing/2014/main" val="20003"/>
                    </a:ext>
                  </a:extLst>
                </a:gridCol>
                <a:gridCol w="803598">
                  <a:extLst>
                    <a:ext uri="{9D8B030D-6E8A-4147-A177-3AD203B41FA5}">
                      <a16:colId xmlns:a16="http://schemas.microsoft.com/office/drawing/2014/main" val="20004"/>
                    </a:ext>
                  </a:extLst>
                </a:gridCol>
                <a:gridCol w="803598">
                  <a:extLst>
                    <a:ext uri="{9D8B030D-6E8A-4147-A177-3AD203B41FA5}">
                      <a16:colId xmlns:a16="http://schemas.microsoft.com/office/drawing/2014/main" val="20005"/>
                    </a:ext>
                  </a:extLst>
                </a:gridCol>
              </a:tblGrid>
              <a:tr h="538221">
                <a:tc>
                  <a:txBody>
                    <a:bodyPr/>
                    <a:lstStyle/>
                    <a:p>
                      <a:pPr algn="ctr" rtl="0"/>
                      <a:r>
                        <a:rPr lang="en-US" sz="2800" b="0" dirty="0">
                          <a:solidFill>
                            <a:sysClr val="windowText" lastClr="000000"/>
                          </a:solidFill>
                        </a:rPr>
                        <a:t>22</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he-IL" sz="2800" b="0" dirty="0">
                          <a:solidFill>
                            <a:sysClr val="windowText" lastClr="000000"/>
                          </a:solidFill>
                        </a:rPr>
                        <a:t>45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en-US" sz="2800" b="0" dirty="0">
                          <a:solidFill>
                            <a:sysClr val="windowText" lastClr="000000"/>
                          </a:solidFill>
                        </a:rPr>
                        <a:t>37</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800" b="0" dirty="0">
                          <a:solidFill>
                            <a:sysClr val="windowText" lastClr="000000"/>
                          </a:solidFill>
                        </a:rPr>
                        <a:t>61</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800" b="0" dirty="0">
                          <a:solidFill>
                            <a:sysClr val="windowText" lastClr="000000"/>
                          </a:solidFill>
                        </a:rPr>
                        <a:t>14</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he-IL" sz="2800" b="0" dirty="0">
                          <a:solidFill>
                            <a:sysClr val="windowText" lastClr="000000"/>
                          </a:solidFill>
                        </a:rPr>
                        <a:t>56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sp>
        <p:nvSpPr>
          <p:cNvPr id="28" name="Up Arrow 27"/>
          <p:cNvSpPr/>
          <p:nvPr/>
        </p:nvSpPr>
        <p:spPr>
          <a:xfrm>
            <a:off x="3871428" y="5659239"/>
            <a:ext cx="295672" cy="2880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Up Arrow 28"/>
          <p:cNvSpPr/>
          <p:nvPr/>
        </p:nvSpPr>
        <p:spPr>
          <a:xfrm>
            <a:off x="6343019" y="5639578"/>
            <a:ext cx="295672" cy="2880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Oval 32"/>
          <p:cNvSpPr/>
          <p:nvPr/>
        </p:nvSpPr>
        <p:spPr>
          <a:xfrm>
            <a:off x="3600981" y="5137502"/>
            <a:ext cx="900100" cy="43045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dirty="0"/>
          </a:p>
        </p:txBody>
      </p:sp>
      <p:sp>
        <p:nvSpPr>
          <p:cNvPr id="34" name="Oval 33"/>
          <p:cNvSpPr/>
          <p:nvPr/>
        </p:nvSpPr>
        <p:spPr>
          <a:xfrm>
            <a:off x="6027675" y="5137501"/>
            <a:ext cx="900100" cy="43045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dirty="0"/>
          </a:p>
        </p:txBody>
      </p:sp>
    </p:spTree>
    <p:extLst>
      <p:ext uri="{BB962C8B-B14F-4D97-AF65-F5344CB8AC3E}">
        <p14:creationId xmlns:p14="http://schemas.microsoft.com/office/powerpoint/2010/main" val="129923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8" grpId="0" animBg="1"/>
      <p:bldP spid="29" grpId="0" animBg="1"/>
      <p:bldP spid="33" grpId="0" animBg="1"/>
      <p:bldP spid="3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r>
              <a:rPr lang="he-IL" dirty="0"/>
              <a:t> - מימוש</a:t>
            </a:r>
            <a:endParaRPr lang="en-US" dirty="0"/>
          </a:p>
        </p:txBody>
      </p:sp>
      <p:sp>
        <p:nvSpPr>
          <p:cNvPr id="3" name="Content Placeholder 2"/>
          <p:cNvSpPr>
            <a:spLocks noGrp="1"/>
          </p:cNvSpPr>
          <p:nvPr>
            <p:ph idx="1"/>
          </p:nvPr>
        </p:nvSpPr>
        <p:spPr>
          <a:xfrm>
            <a:off x="457200" y="1600202"/>
            <a:ext cx="8229600" cy="5257798"/>
          </a:xfrm>
        </p:spPr>
        <p:txBody>
          <a:bodyPr>
            <a:normAutofit/>
          </a:bodyPr>
          <a:lstStyle/>
          <a:p>
            <a:r>
              <a:rPr lang="he-IL" dirty="0"/>
              <a:t>לאחר בחירת ה – </a:t>
            </a:r>
            <a:r>
              <a:rPr lang="en-US" dirty="0"/>
              <a:t>pivot</a:t>
            </a:r>
            <a:r>
              <a:rPr lang="he-IL" dirty="0"/>
              <a:t>, נחליף אותו עם האיבר הראשון במערך.</a:t>
            </a:r>
          </a:p>
          <a:p>
            <a:endParaRPr lang="he-IL" dirty="0"/>
          </a:p>
          <a:p>
            <a:endParaRPr lang="he-IL" dirty="0"/>
          </a:p>
          <a:p>
            <a:r>
              <a:rPr lang="he-IL" dirty="0"/>
              <a:t>נסרוק את המערך משני הכיוונים, ונשווה כל איבר לערך ה – </a:t>
            </a:r>
            <a:r>
              <a:rPr lang="en-US" dirty="0"/>
              <a:t>Pivot</a:t>
            </a:r>
            <a:r>
              <a:rPr lang="he-IL" dirty="0"/>
              <a:t>. </a:t>
            </a:r>
          </a:p>
          <a:p>
            <a:endParaRPr lang="he-IL" dirty="0"/>
          </a:p>
          <a:p>
            <a:endParaRPr lang="he-IL" dirty="0"/>
          </a:p>
          <a:p>
            <a:r>
              <a:rPr lang="he-IL" dirty="0"/>
              <a:t>אם בכיוון מההתחלה לסוף מצאנו איבר גדול מה – </a:t>
            </a:r>
            <a:r>
              <a:rPr lang="en-US" dirty="0"/>
              <a:t>pivot</a:t>
            </a:r>
            <a:r>
              <a:rPr lang="he-IL" dirty="0"/>
              <a:t>, נחפש בכיוון השני (מהסוף להתחלה) איבר קטן מה – </a:t>
            </a:r>
            <a:r>
              <a:rPr lang="en-US" dirty="0"/>
              <a:t>Pivot</a:t>
            </a:r>
            <a:r>
              <a:rPr lang="he-IL" dirty="0"/>
              <a:t> ונחליף ביניהם.</a:t>
            </a:r>
          </a:p>
          <a:p>
            <a:endParaRPr lang="he-IL" dirty="0"/>
          </a:p>
          <a:p>
            <a:r>
              <a:rPr lang="he-IL" dirty="0"/>
              <a:t>אם אין כזה, סיימנו, ואפשר לשים את </a:t>
            </a:r>
            <a:r>
              <a:rPr lang="en-US" dirty="0"/>
              <a:t>pivot</a:t>
            </a:r>
            <a:r>
              <a:rPr lang="he-IL" dirty="0"/>
              <a:t> מיקומו הנכון.</a:t>
            </a:r>
          </a:p>
          <a:p>
            <a:endParaRPr lang="he-IL" dirty="0"/>
          </a:p>
          <a:p>
            <a:endParaRPr lang="he-IL" dirty="0"/>
          </a:p>
          <a:p>
            <a:endParaRPr lang="he-IL" dirty="0"/>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27</a:t>
            </a:fld>
            <a:endParaRPr lang="en-US" dirty="0"/>
          </a:p>
        </p:txBody>
      </p:sp>
      <p:graphicFrame>
        <p:nvGraphicFramePr>
          <p:cNvPr id="7" name="Table 6"/>
          <p:cNvGraphicFramePr>
            <a:graphicFrameLocks noGrp="1"/>
          </p:cNvGraphicFramePr>
          <p:nvPr/>
        </p:nvGraphicFramePr>
        <p:xfrm>
          <a:off x="2195736" y="2204864"/>
          <a:ext cx="482158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gridCol w="803598">
                  <a:extLst>
                    <a:ext uri="{9D8B030D-6E8A-4147-A177-3AD203B41FA5}">
                      <a16:colId xmlns:a16="http://schemas.microsoft.com/office/drawing/2014/main" val="20001"/>
                    </a:ext>
                  </a:extLst>
                </a:gridCol>
                <a:gridCol w="803598">
                  <a:extLst>
                    <a:ext uri="{9D8B030D-6E8A-4147-A177-3AD203B41FA5}">
                      <a16:colId xmlns:a16="http://schemas.microsoft.com/office/drawing/2014/main" val="20002"/>
                    </a:ext>
                  </a:extLst>
                </a:gridCol>
                <a:gridCol w="803598">
                  <a:extLst>
                    <a:ext uri="{9D8B030D-6E8A-4147-A177-3AD203B41FA5}">
                      <a16:colId xmlns:a16="http://schemas.microsoft.com/office/drawing/2014/main" val="20003"/>
                    </a:ext>
                  </a:extLst>
                </a:gridCol>
                <a:gridCol w="803598">
                  <a:extLst>
                    <a:ext uri="{9D8B030D-6E8A-4147-A177-3AD203B41FA5}">
                      <a16:colId xmlns:a16="http://schemas.microsoft.com/office/drawing/2014/main" val="20004"/>
                    </a:ext>
                  </a:extLst>
                </a:gridCol>
                <a:gridCol w="803598">
                  <a:extLst>
                    <a:ext uri="{9D8B030D-6E8A-4147-A177-3AD203B41FA5}">
                      <a16:colId xmlns:a16="http://schemas.microsoft.com/office/drawing/2014/main" val="20005"/>
                    </a:ext>
                  </a:extLst>
                </a:gridCol>
              </a:tblGrid>
              <a:tr h="538221">
                <a:tc>
                  <a:txBody>
                    <a:bodyPr/>
                    <a:lstStyle/>
                    <a:p>
                      <a:pPr algn="ctr" rtl="0"/>
                      <a:r>
                        <a:rPr lang="en-US" sz="2800" b="0" dirty="0">
                          <a:solidFill>
                            <a:sysClr val="windowText" lastClr="000000"/>
                          </a:solidFill>
                        </a:rPr>
                        <a:t>22</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en-US" sz="2800" b="0" dirty="0">
                          <a:solidFill>
                            <a:sysClr val="windowText" lastClr="000000"/>
                          </a:solidFill>
                        </a:rPr>
                        <a:t>56</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rtl="0"/>
                      <a:r>
                        <a:rPr lang="en-US" sz="2800" b="0" dirty="0">
                          <a:solidFill>
                            <a:sysClr val="windowText" lastClr="000000"/>
                          </a:solidFill>
                        </a:rPr>
                        <a:t>37</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800" b="0" dirty="0">
                          <a:solidFill>
                            <a:sysClr val="windowText" lastClr="000000"/>
                          </a:solidFill>
                        </a:rPr>
                        <a:t>61</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800" b="0" dirty="0">
                          <a:solidFill>
                            <a:sysClr val="windowText" lastClr="000000"/>
                          </a:solidFill>
                        </a:rPr>
                        <a:t>14</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en-US" sz="2800" b="0" dirty="0">
                          <a:solidFill>
                            <a:sysClr val="windowText" lastClr="000000"/>
                          </a:solidFill>
                        </a:rPr>
                        <a:t>45</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bl>
          </a:graphicData>
        </a:graphic>
      </p:graphicFrame>
      <p:sp>
        <p:nvSpPr>
          <p:cNvPr id="6" name="Oval 5"/>
          <p:cNvSpPr/>
          <p:nvPr/>
        </p:nvSpPr>
        <p:spPr>
          <a:xfrm>
            <a:off x="5292080" y="1988840"/>
            <a:ext cx="1080120" cy="9361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9" name="Curved Connector 8"/>
          <p:cNvCxnSpPr>
            <a:stCxn id="6" idx="1"/>
          </p:cNvCxnSpPr>
          <p:nvPr/>
        </p:nvCxnSpPr>
        <p:spPr>
          <a:xfrm rot="16200000" flipH="1" flipV="1">
            <a:off x="3963549" y="790163"/>
            <a:ext cx="150945" cy="2822476"/>
          </a:xfrm>
          <a:prstGeom prst="curvedConnector4">
            <a:avLst>
              <a:gd name="adj1" fmla="val -55796"/>
              <a:gd name="adj2" fmla="val 99408"/>
            </a:avLst>
          </a:prstGeom>
          <a:ln w="28575">
            <a:tailEnd type="triangle"/>
          </a:ln>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nvGraphicFramePr>
        <p:xfrm>
          <a:off x="2051720" y="3450670"/>
          <a:ext cx="482158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gridCol w="803598">
                  <a:extLst>
                    <a:ext uri="{9D8B030D-6E8A-4147-A177-3AD203B41FA5}">
                      <a16:colId xmlns:a16="http://schemas.microsoft.com/office/drawing/2014/main" val="20001"/>
                    </a:ext>
                  </a:extLst>
                </a:gridCol>
                <a:gridCol w="803598">
                  <a:extLst>
                    <a:ext uri="{9D8B030D-6E8A-4147-A177-3AD203B41FA5}">
                      <a16:colId xmlns:a16="http://schemas.microsoft.com/office/drawing/2014/main" val="20002"/>
                    </a:ext>
                  </a:extLst>
                </a:gridCol>
                <a:gridCol w="803598">
                  <a:extLst>
                    <a:ext uri="{9D8B030D-6E8A-4147-A177-3AD203B41FA5}">
                      <a16:colId xmlns:a16="http://schemas.microsoft.com/office/drawing/2014/main" val="20003"/>
                    </a:ext>
                  </a:extLst>
                </a:gridCol>
                <a:gridCol w="803598">
                  <a:extLst>
                    <a:ext uri="{9D8B030D-6E8A-4147-A177-3AD203B41FA5}">
                      <a16:colId xmlns:a16="http://schemas.microsoft.com/office/drawing/2014/main" val="20004"/>
                    </a:ext>
                  </a:extLst>
                </a:gridCol>
                <a:gridCol w="803598">
                  <a:extLst>
                    <a:ext uri="{9D8B030D-6E8A-4147-A177-3AD203B41FA5}">
                      <a16:colId xmlns:a16="http://schemas.microsoft.com/office/drawing/2014/main" val="20005"/>
                    </a:ext>
                  </a:extLst>
                </a:gridCol>
              </a:tblGrid>
              <a:tr h="538221">
                <a:tc>
                  <a:txBody>
                    <a:bodyPr/>
                    <a:lstStyle/>
                    <a:p>
                      <a:pPr algn="ctr" rtl="0"/>
                      <a:r>
                        <a:rPr lang="en-US" sz="2800" b="0" dirty="0">
                          <a:solidFill>
                            <a:sysClr val="windowText" lastClr="000000"/>
                          </a:solidFill>
                        </a:rPr>
                        <a:t>22</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he-IL" sz="2800" b="0" dirty="0">
                          <a:solidFill>
                            <a:sysClr val="windowText" lastClr="000000"/>
                          </a:solidFill>
                        </a:rPr>
                        <a:t>45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en-US" sz="2800" b="0" dirty="0">
                          <a:solidFill>
                            <a:sysClr val="windowText" lastClr="000000"/>
                          </a:solidFill>
                        </a:rPr>
                        <a:t>37</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800" b="0" dirty="0">
                          <a:solidFill>
                            <a:sysClr val="windowText" lastClr="000000"/>
                          </a:solidFill>
                        </a:rPr>
                        <a:t>61</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800" b="0" dirty="0">
                          <a:solidFill>
                            <a:sysClr val="windowText" lastClr="000000"/>
                          </a:solidFill>
                        </a:rPr>
                        <a:t>14</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he-IL" sz="2800" b="0" dirty="0">
                          <a:solidFill>
                            <a:sysClr val="windowText" lastClr="000000"/>
                          </a:solidFill>
                        </a:rPr>
                        <a:t>56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sp>
        <p:nvSpPr>
          <p:cNvPr id="18" name="Up Arrow 17"/>
          <p:cNvSpPr/>
          <p:nvPr/>
        </p:nvSpPr>
        <p:spPr>
          <a:xfrm>
            <a:off x="3124200" y="4005064"/>
            <a:ext cx="295672" cy="2880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Up Arrow 21"/>
          <p:cNvSpPr/>
          <p:nvPr/>
        </p:nvSpPr>
        <p:spPr>
          <a:xfrm>
            <a:off x="6343019" y="4005064"/>
            <a:ext cx="295672" cy="2880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3" name="Straight Arrow Connector 22"/>
          <p:cNvCxnSpPr/>
          <p:nvPr/>
        </p:nvCxnSpPr>
        <p:spPr>
          <a:xfrm>
            <a:off x="3563888" y="4149080"/>
            <a:ext cx="57606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a:off x="5566175" y="4149080"/>
            <a:ext cx="55325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2401970794"/>
              </p:ext>
            </p:extLst>
          </p:nvPr>
        </p:nvGraphicFramePr>
        <p:xfrm>
          <a:off x="2051720" y="5085184"/>
          <a:ext cx="4821588"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gridCol w="803598">
                  <a:extLst>
                    <a:ext uri="{9D8B030D-6E8A-4147-A177-3AD203B41FA5}">
                      <a16:colId xmlns:a16="http://schemas.microsoft.com/office/drawing/2014/main" val="20001"/>
                    </a:ext>
                  </a:extLst>
                </a:gridCol>
                <a:gridCol w="803598">
                  <a:extLst>
                    <a:ext uri="{9D8B030D-6E8A-4147-A177-3AD203B41FA5}">
                      <a16:colId xmlns:a16="http://schemas.microsoft.com/office/drawing/2014/main" val="20002"/>
                    </a:ext>
                  </a:extLst>
                </a:gridCol>
                <a:gridCol w="803598">
                  <a:extLst>
                    <a:ext uri="{9D8B030D-6E8A-4147-A177-3AD203B41FA5}">
                      <a16:colId xmlns:a16="http://schemas.microsoft.com/office/drawing/2014/main" val="20003"/>
                    </a:ext>
                  </a:extLst>
                </a:gridCol>
                <a:gridCol w="803598">
                  <a:extLst>
                    <a:ext uri="{9D8B030D-6E8A-4147-A177-3AD203B41FA5}">
                      <a16:colId xmlns:a16="http://schemas.microsoft.com/office/drawing/2014/main" val="20004"/>
                    </a:ext>
                  </a:extLst>
                </a:gridCol>
                <a:gridCol w="803598">
                  <a:extLst>
                    <a:ext uri="{9D8B030D-6E8A-4147-A177-3AD203B41FA5}">
                      <a16:colId xmlns:a16="http://schemas.microsoft.com/office/drawing/2014/main" val="20005"/>
                    </a:ext>
                  </a:extLst>
                </a:gridCol>
              </a:tblGrid>
              <a:tr h="538221">
                <a:tc>
                  <a:txBody>
                    <a:bodyPr/>
                    <a:lstStyle/>
                    <a:p>
                      <a:pPr algn="ctr" rtl="0"/>
                      <a:r>
                        <a:rPr lang="en-US" sz="2800" b="0" dirty="0">
                          <a:solidFill>
                            <a:sysClr val="windowText" lastClr="000000"/>
                          </a:solidFill>
                        </a:rPr>
                        <a:t>61</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he-IL" sz="2800" b="0" dirty="0">
                          <a:solidFill>
                            <a:sysClr val="windowText" lastClr="000000"/>
                          </a:solidFill>
                        </a:rPr>
                        <a:t>45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en-US" sz="2800" b="0" dirty="0">
                          <a:solidFill>
                            <a:sysClr val="windowText" lastClr="000000"/>
                          </a:solidFill>
                        </a:rPr>
                        <a:t>37</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800" b="0" dirty="0">
                          <a:solidFill>
                            <a:sysClr val="windowText" lastClr="000000"/>
                          </a:solidFill>
                        </a:rPr>
                        <a:t>22</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en-US" sz="2800" b="0" dirty="0">
                          <a:solidFill>
                            <a:sysClr val="windowText" lastClr="000000"/>
                          </a:solidFill>
                        </a:rPr>
                        <a:t>14</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he-IL" sz="2800" b="0" dirty="0">
                          <a:solidFill>
                            <a:sysClr val="windowText" lastClr="000000"/>
                          </a:solidFill>
                        </a:rPr>
                        <a:t>56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sp>
        <p:nvSpPr>
          <p:cNvPr id="28" name="Up Arrow 27"/>
          <p:cNvSpPr/>
          <p:nvPr/>
        </p:nvSpPr>
        <p:spPr>
          <a:xfrm>
            <a:off x="3871428" y="5659239"/>
            <a:ext cx="295672" cy="2880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Up Arrow 28"/>
          <p:cNvSpPr/>
          <p:nvPr/>
        </p:nvSpPr>
        <p:spPr>
          <a:xfrm>
            <a:off x="6343019" y="5639578"/>
            <a:ext cx="295672" cy="2880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Oval 32"/>
          <p:cNvSpPr/>
          <p:nvPr/>
        </p:nvSpPr>
        <p:spPr>
          <a:xfrm>
            <a:off x="3600981" y="5137502"/>
            <a:ext cx="900100" cy="43045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dirty="0"/>
          </a:p>
        </p:txBody>
      </p:sp>
      <p:sp>
        <p:nvSpPr>
          <p:cNvPr id="34" name="Oval 33"/>
          <p:cNvSpPr/>
          <p:nvPr/>
        </p:nvSpPr>
        <p:spPr>
          <a:xfrm>
            <a:off x="6027675" y="5137501"/>
            <a:ext cx="900100" cy="43045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dirty="0"/>
          </a:p>
        </p:txBody>
      </p:sp>
    </p:spTree>
    <p:extLst>
      <p:ext uri="{BB962C8B-B14F-4D97-AF65-F5344CB8AC3E}">
        <p14:creationId xmlns:p14="http://schemas.microsoft.com/office/powerpoint/2010/main" val="3033359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mn-cs"/>
              </a:rPr>
              <a:t>Quick Sort</a:t>
            </a:r>
            <a:r>
              <a:rPr lang="he-IL" dirty="0">
                <a:cs typeface="+mn-cs"/>
              </a:rPr>
              <a:t> – מימוש</a:t>
            </a:r>
          </a:p>
        </p:txBody>
      </p:sp>
      <p:sp>
        <p:nvSpPr>
          <p:cNvPr id="3" name="Content Placeholder 2"/>
          <p:cNvSpPr>
            <a:spLocks noGrp="1"/>
          </p:cNvSpPr>
          <p:nvPr>
            <p:ph idx="1"/>
          </p:nvPr>
        </p:nvSpPr>
        <p:spPr>
          <a:xfrm>
            <a:off x="755576" y="1700808"/>
            <a:ext cx="7828384" cy="4536504"/>
          </a:xfrm>
        </p:spPr>
        <p:txBody>
          <a:bodyPr>
            <a:noAutofit/>
          </a:bodyPr>
          <a:lstStyle/>
          <a:p>
            <a:pPr marL="0" indent="0">
              <a:buNone/>
            </a:pPr>
            <a:endParaRPr lang="he-IL" u="sng" dirty="0"/>
          </a:p>
          <a:p>
            <a:pPr marL="0" indent="0">
              <a:buNone/>
            </a:pPr>
            <a:endParaRPr lang="he-IL" dirty="0"/>
          </a:p>
          <a:p>
            <a:pPr marL="342900" lvl="1" indent="0">
              <a:buNone/>
            </a:pPr>
            <a:endParaRPr lang="he-IL" sz="2400" dirty="0"/>
          </a:p>
          <a:p>
            <a:pPr marL="342900" lvl="1" indent="0">
              <a:buNone/>
            </a:pPr>
            <a:endParaRPr lang="he-IL" sz="2400" dirty="0"/>
          </a:p>
          <a:p>
            <a:pPr marL="342900" lvl="1" indent="0">
              <a:buNone/>
            </a:pPr>
            <a:endParaRPr lang="he-IL" sz="2400" dirty="0"/>
          </a:p>
          <a:p>
            <a:pPr marL="342900" lvl="1" indent="0">
              <a:buNone/>
            </a:pPr>
            <a:endParaRPr lang="he-IL" sz="2400" dirty="0"/>
          </a:p>
          <a:p>
            <a:pPr marL="342900" lvl="1" indent="0">
              <a:buNone/>
            </a:pPr>
            <a:endParaRPr lang="he-IL" sz="2400" dirty="0"/>
          </a:p>
        </p:txBody>
      </p:sp>
      <p:sp>
        <p:nvSpPr>
          <p:cNvPr id="4" name="Text Box 3"/>
          <p:cNvSpPr txBox="1">
            <a:spLocks noChangeArrowheads="1"/>
          </p:cNvSpPr>
          <p:nvPr/>
        </p:nvSpPr>
        <p:spPr bwMode="auto">
          <a:xfrm>
            <a:off x="142394" y="1439613"/>
            <a:ext cx="8750086" cy="521681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nSpc>
                <a:spcPct val="50000"/>
              </a:lnSpc>
              <a:spcBef>
                <a:spcPct val="50000"/>
              </a:spcBef>
            </a:pPr>
            <a:r>
              <a:rPr lang="fr-FR"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void</a:t>
            </a: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fr-FR"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quick_sort</a:t>
            </a: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r>
              <a:rPr lang="fr-FR"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 </a:t>
            </a:r>
            <a:r>
              <a:rPr lang="fr-FR"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n)</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fr-FR"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p, b = 1, t = n - 1;</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if (n &lt; 2)</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return;</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swap(&amp;a[0], &amp;a[n/2]);</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p = a[0];</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fr-FR"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while</a:t>
            </a: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(b &lt;= t) {</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fr-FR"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while</a:t>
            </a: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(t &gt;= b &amp;&amp; a[t] &gt;= p )</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t--;</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fr-FR"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while</a:t>
            </a: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(b &lt;= t &amp;&amp; a[b] &lt; p)</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b++; </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if ( b &lt; t) </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swap(&amp;a[b++], &amp;a[t--]);</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swap(&amp;a[0], &amp;a[t]);</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fr-FR"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quick_sort</a:t>
            </a: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 t);</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fr-FR" altLang="he-IL" sz="1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quick_sort</a:t>
            </a: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 + t + 1, n – t - 1);</a:t>
            </a:r>
          </a:p>
          <a:p>
            <a:pPr>
              <a:lnSpc>
                <a:spcPct val="50000"/>
              </a:lnSpc>
              <a:spcBef>
                <a:spcPct val="50000"/>
              </a:spcBef>
            </a:pPr>
            <a:r>
              <a:rPr lang="fr-FR"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endParaRPr lang="en-US"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p:txBody>
      </p:sp>
      <p:sp>
        <p:nvSpPr>
          <p:cNvPr id="5" name="Footer Placeholder 4"/>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4263799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r>
              <a:rPr lang="he-IL" dirty="0"/>
              <a:t> - סיבוכיות</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he-IL" dirty="0"/>
                  <a:t>הסיבוכיות של </a:t>
                </a:r>
                <a:r>
                  <a:rPr lang="en-US" dirty="0"/>
                  <a:t>quick sort</a:t>
                </a:r>
                <a:r>
                  <a:rPr lang="he-IL" dirty="0"/>
                  <a:t> במקרה הממוצע היא                  .</a:t>
                </a:r>
              </a:p>
              <a:p>
                <a:endParaRPr lang="he-IL" dirty="0"/>
              </a:p>
              <a:p>
                <a:r>
                  <a:rPr lang="he-IL" dirty="0"/>
                  <a:t>במקרה הגרוע מדובר בסיבוכיות ריצה של </a:t>
                </a:r>
                <a14:m>
                  <m:oMath xmlns:m="http://schemas.openxmlformats.org/officeDocument/2006/math">
                    <m:r>
                      <a:rPr lang="en-US" i="1" dirty="0">
                        <a:latin typeface="Cambria Math" panose="02040503050406030204" pitchFamily="18" charset="0"/>
                      </a:rPr>
                      <m:t>𝑂</m:t>
                    </m:r>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e>
                    </m:d>
                    <m:r>
                      <a:rPr lang="en-US" i="1" dirty="0">
                        <a:latin typeface="Cambria Math" panose="02040503050406030204" pitchFamily="18" charset="0"/>
                      </a:rPr>
                      <m:t> </m:t>
                    </m:r>
                  </m:oMath>
                </a14:m>
                <a:r>
                  <a:rPr lang="he-IL" dirty="0"/>
                  <a:t> (למשל אם כל פעם ה – </a:t>
                </a:r>
                <a:r>
                  <a:rPr lang="en-US" dirty="0"/>
                  <a:t>pivot</a:t>
                </a:r>
                <a:r>
                  <a:rPr lang="he-IL" dirty="0"/>
                  <a:t> שנבחר יהיה האיבר המינימלי).</a:t>
                </a:r>
              </a:p>
              <a:p>
                <a:endParaRPr lang="he-IL" dirty="0"/>
              </a:p>
              <a:p>
                <a:r>
                  <a:rPr lang="he-IL" dirty="0"/>
                  <a:t>סיבוכיות מקום – במקרה הממוצע </a:t>
                </a:r>
                <a:r>
                  <a:rPr lang="en-US" dirty="0"/>
                  <a:t>O(log n)</a:t>
                </a:r>
                <a:r>
                  <a:rPr lang="he-IL" dirty="0"/>
                  <a:t>, במקרה הגרוע </a:t>
                </a:r>
                <a:r>
                  <a:rPr lang="en-US" dirty="0"/>
                  <a:t>O(n)</a:t>
                </a:r>
                <a:r>
                  <a:rPr lang="he-IL" dirty="0"/>
                  <a:t>.</a:t>
                </a:r>
              </a:p>
              <a:p>
                <a:endParaRPr lang="he-IL" dirty="0"/>
              </a:p>
              <a:p>
                <a:pPr marL="0" indent="0">
                  <a:buNone/>
                </a:pPr>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213" r="-1037"/>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29</a:t>
            </a:fld>
            <a:endParaRPr 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1289828906"/>
              </p:ext>
            </p:extLst>
          </p:nvPr>
        </p:nvGraphicFramePr>
        <p:xfrm>
          <a:off x="1475656" y="1608604"/>
          <a:ext cx="1428750" cy="425450"/>
        </p:xfrm>
        <a:graphic>
          <a:graphicData uri="http://schemas.openxmlformats.org/presentationml/2006/ole">
            <mc:AlternateContent xmlns:mc="http://schemas.openxmlformats.org/markup-compatibility/2006">
              <mc:Choice xmlns:v="urn:schemas-microsoft-com:vml" Requires="v">
                <p:oleObj name="Equation" r:id="rId4" imgW="723586" imgH="215806" progId="Equation.3">
                  <p:embed/>
                </p:oleObj>
              </mc:Choice>
              <mc:Fallback>
                <p:oleObj name="Equation" r:id="rId4" imgW="723586" imgH="215806" progId="Equation.3">
                  <p:embed/>
                  <p:pic>
                    <p:nvPicPr>
                      <p:cNvPr id="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1608604"/>
                        <a:ext cx="142875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5324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a:xfrm>
            <a:off x="1657350" y="1700808"/>
            <a:ext cx="5829300" cy="1021556"/>
          </a:xfrm>
        </p:spPr>
        <p:txBody>
          <a:bodyPr>
            <a:normAutofit/>
          </a:bodyPr>
          <a:lstStyle/>
          <a:p>
            <a:pPr rtl="1"/>
            <a:r>
              <a:rPr lang="he-IL" dirty="0"/>
              <a:t>אלגוריתמי מיון</a:t>
            </a:r>
            <a:endParaRPr lang="fr-CA" sz="2700" dirty="0"/>
          </a:p>
        </p:txBody>
      </p:sp>
      <p:sp>
        <p:nvSpPr>
          <p:cNvPr id="5" name="Footer Placeholder 4"/>
          <p:cNvSpPr>
            <a:spLocks noGrp="1"/>
          </p:cNvSpPr>
          <p:nvPr>
            <p:ph type="ftr" sz="quarter" idx="11"/>
          </p:nvPr>
        </p:nvSpPr>
        <p:spPr/>
        <p:txBody>
          <a:bodyPr/>
          <a:lstStyle/>
          <a:p>
            <a:pPr>
              <a:defRPr/>
            </a:pPr>
            <a:r>
              <a:rPr lang="he-IL">
                <a:solidFill>
                  <a:prstClr val="black">
                    <a:tint val="75000"/>
                  </a:prstClr>
                </a:solidFill>
              </a:rPr>
              <a:t>מבוא למדעי המחשב מ' - תירגול 12</a:t>
            </a:r>
            <a:endParaRPr lang="fr-CA"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15F7D0D1-0535-4A46-B6A0-1117A86A4FEB}" type="slidenum">
              <a:rPr lang="he-IL">
                <a:solidFill>
                  <a:prstClr val="black">
                    <a:tint val="75000"/>
                  </a:prstClr>
                </a:solidFill>
              </a:rPr>
              <a:pPr/>
              <a:t>3</a:t>
            </a:fld>
            <a:endParaRPr lang="fr-CA">
              <a:solidFill>
                <a:prstClr val="black">
                  <a:tint val="75000"/>
                </a:prstClr>
              </a:solidFill>
            </a:endParaRPr>
          </a:p>
        </p:txBody>
      </p:sp>
    </p:spTree>
    <p:extLst>
      <p:ext uri="{BB962C8B-B14F-4D97-AF65-F5344CB8AC3E}">
        <p14:creationId xmlns:p14="http://schemas.microsoft.com/office/powerpoint/2010/main" val="1768009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אלגוריתמי מיון - סיכום</a:t>
            </a:r>
            <a:endParaRPr lang="en-US" dirty="0"/>
          </a:p>
        </p:txBody>
      </p:sp>
      <p:sp>
        <p:nvSpPr>
          <p:cNvPr id="3" name="Content Placeholder 2"/>
          <p:cNvSpPr>
            <a:spLocks noGrp="1"/>
          </p:cNvSpPr>
          <p:nvPr>
            <p:ph idx="1"/>
          </p:nvPr>
        </p:nvSpPr>
        <p:spPr/>
        <p:txBody>
          <a:bodyPr>
            <a:normAutofit/>
          </a:bodyPr>
          <a:lstStyle/>
          <a:p>
            <a:r>
              <a:rPr lang="he-IL" dirty="0"/>
              <a:t>למדנו מספר שיטות מיון. האלגוריתמים השונים הם בעלי מאפיינים שונים:</a:t>
            </a:r>
          </a:p>
          <a:p>
            <a:endParaRPr lang="he-IL" dirty="0"/>
          </a:p>
          <a:p>
            <a:endParaRPr lang="he-IL" dirty="0"/>
          </a:p>
          <a:p>
            <a:endParaRPr lang="he-IL" dirty="0"/>
          </a:p>
          <a:p>
            <a:endParaRPr lang="he-IL" dirty="0"/>
          </a:p>
          <a:p>
            <a:endParaRPr lang="he-IL" dirty="0"/>
          </a:p>
          <a:p>
            <a:endParaRPr lang="he-IL" dirty="0"/>
          </a:p>
          <a:p>
            <a:r>
              <a:rPr lang="he-IL" dirty="0"/>
              <a:t>בהינתן בעיית מיון, נבחר את אלגוריתם המיון המתאים לבעיה עפ"י המאפיינים שלו, כפי שנראה בדוגמאות בהמשך.</a:t>
            </a:r>
          </a:p>
          <a:p>
            <a:endParaRPr lang="he-IL" dirty="0"/>
          </a:p>
          <a:p>
            <a:endParaRPr lang="he-IL" dirty="0"/>
          </a:p>
          <a:p>
            <a:endParaRPr lang="he-IL" dirty="0"/>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30</a:t>
            </a:fld>
            <a:endParaRPr lang="en-US" dirty="0"/>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115888456"/>
                  </p:ext>
                </p:extLst>
              </p:nvPr>
            </p:nvGraphicFramePr>
            <p:xfrm>
              <a:off x="1547664" y="2132856"/>
              <a:ext cx="5112060" cy="2773626"/>
            </p:xfrm>
            <a:graphic>
              <a:graphicData uri="http://schemas.openxmlformats.org/drawingml/2006/table">
                <a:tbl>
                  <a:tblPr rtl="1" firstRow="1" bandRow="1">
                    <a:tableStyleId>{5C22544A-7EE6-4342-B048-85BDC9FD1C3A}</a:tableStyleId>
                  </a:tblPr>
                  <a:tblGrid>
                    <a:gridCol w="1704020">
                      <a:extLst>
                        <a:ext uri="{9D8B030D-6E8A-4147-A177-3AD203B41FA5}">
                          <a16:colId xmlns:a16="http://schemas.microsoft.com/office/drawing/2014/main" val="20000"/>
                        </a:ext>
                      </a:extLst>
                    </a:gridCol>
                    <a:gridCol w="1704020">
                      <a:extLst>
                        <a:ext uri="{9D8B030D-6E8A-4147-A177-3AD203B41FA5}">
                          <a16:colId xmlns:a16="http://schemas.microsoft.com/office/drawing/2014/main" val="20001"/>
                        </a:ext>
                      </a:extLst>
                    </a:gridCol>
                    <a:gridCol w="1704020">
                      <a:extLst>
                        <a:ext uri="{9D8B030D-6E8A-4147-A177-3AD203B41FA5}">
                          <a16:colId xmlns:a16="http://schemas.microsoft.com/office/drawing/2014/main" val="20002"/>
                        </a:ext>
                      </a:extLst>
                    </a:gridCol>
                  </a:tblGrid>
                  <a:tr h="663738">
                    <a:tc>
                      <a:txBody>
                        <a:bodyPr/>
                        <a:lstStyle/>
                        <a:p>
                          <a:pPr algn="ctr" rtl="1"/>
                          <a:endParaRPr lang="he-IL" sz="2000" dirty="0"/>
                        </a:p>
                      </a:txBody>
                      <a:tcPr/>
                    </a:tc>
                    <a:tc>
                      <a:txBody>
                        <a:bodyPr/>
                        <a:lstStyle/>
                        <a:p>
                          <a:pPr algn="ctr" rtl="1"/>
                          <a:r>
                            <a:rPr lang="he-IL" sz="2000" dirty="0"/>
                            <a:t>סיבוכיות זמן</a:t>
                          </a:r>
                        </a:p>
                      </a:txBody>
                      <a:tcPr/>
                    </a:tc>
                    <a:tc>
                      <a:txBody>
                        <a:bodyPr/>
                        <a:lstStyle/>
                        <a:p>
                          <a:pPr algn="ctr" rtl="1"/>
                          <a:r>
                            <a:rPr lang="he-IL" sz="2000" dirty="0"/>
                            <a:t>סיבוכיות מקום נוסף</a:t>
                          </a:r>
                        </a:p>
                      </a:txBody>
                      <a:tcPr/>
                    </a:tc>
                    <a:extLst>
                      <a:ext uri="{0D108BD9-81ED-4DB2-BD59-A6C34878D82A}">
                        <a16:rowId xmlns:a16="http://schemas.microsoft.com/office/drawing/2014/main" val="10000"/>
                      </a:ext>
                    </a:extLst>
                  </a:tr>
                  <a:tr h="518142">
                    <a:tc>
                      <a:txBody>
                        <a:bodyPr/>
                        <a:lstStyle/>
                        <a:p>
                          <a:pPr algn="ctr" rtl="1"/>
                          <a:r>
                            <a:rPr lang="en-US" sz="2000" dirty="0"/>
                            <a:t>Max Sort</a:t>
                          </a:r>
                          <a:endParaRPr lang="he-IL" sz="2000" dirty="0"/>
                        </a:p>
                      </a:txBody>
                      <a:tcPr/>
                    </a:tc>
                    <a:tc>
                      <a:txBody>
                        <a:bodyPr/>
                        <a:lstStyle/>
                        <a:p>
                          <a:pPr algn="ctr" rtl="1"/>
                          <a14:m>
                            <m:oMath xmlns:m="http://schemas.openxmlformats.org/officeDocument/2006/math">
                              <m:r>
                                <a:rPr lang="en-US" sz="2000" b="0" i="1" dirty="0" smtClean="0">
                                  <a:latin typeface="Cambria Math" panose="02040503050406030204" pitchFamily="18" charset="0"/>
                                </a:rPr>
                                <m:t>𝑂</m:t>
                              </m:r>
                              <m:d>
                                <m:dPr>
                                  <m:ctrlPr>
                                    <a:rPr lang="en-US" sz="2000" b="0" i="1" dirty="0" smtClean="0">
                                      <a:latin typeface="Cambria Math" panose="02040503050406030204" pitchFamily="18" charset="0"/>
                                    </a:rPr>
                                  </m:ctrlPr>
                                </m:dPr>
                                <m:e>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𝑛</m:t>
                                      </m:r>
                                    </m:e>
                                    <m:sup>
                                      <m:r>
                                        <a:rPr lang="en-US" sz="2000" b="0" i="1" dirty="0" smtClean="0">
                                          <a:latin typeface="Cambria Math" panose="02040503050406030204" pitchFamily="18" charset="0"/>
                                        </a:rPr>
                                        <m:t>2</m:t>
                                      </m:r>
                                    </m:sup>
                                  </m:sSup>
                                </m:e>
                              </m:d>
                            </m:oMath>
                          </a14:m>
                          <a:r>
                            <a:rPr lang="en-US" sz="2000" dirty="0"/>
                            <a:t> </a:t>
                          </a:r>
                          <a:endParaRPr lang="he-IL" sz="2000" dirty="0"/>
                        </a:p>
                      </a:txBody>
                      <a:tcPr/>
                    </a:tc>
                    <a:tc>
                      <a:txBody>
                        <a:bodyPr/>
                        <a:lstStyle/>
                        <a:p>
                          <a:pPr algn="ctr" rtl="1"/>
                          <a:r>
                            <a:rPr lang="en-US" sz="2000" dirty="0"/>
                            <a:t>O(1)</a:t>
                          </a:r>
                          <a:endParaRPr lang="he-IL" sz="2000" dirty="0"/>
                        </a:p>
                      </a:txBody>
                      <a:tcPr/>
                    </a:tc>
                    <a:extLst>
                      <a:ext uri="{0D108BD9-81ED-4DB2-BD59-A6C34878D82A}">
                        <a16:rowId xmlns:a16="http://schemas.microsoft.com/office/drawing/2014/main" val="10001"/>
                      </a:ext>
                    </a:extLst>
                  </a:tr>
                  <a:tr h="518142">
                    <a:tc>
                      <a:txBody>
                        <a:bodyPr/>
                        <a:lstStyle/>
                        <a:p>
                          <a:pPr algn="ctr" rtl="1"/>
                          <a:r>
                            <a:rPr lang="en-US" sz="2000" dirty="0"/>
                            <a:t>Bubble Sort</a:t>
                          </a:r>
                          <a:endParaRPr lang="he-IL" sz="2000" dirty="0"/>
                        </a:p>
                      </a:txBody>
                      <a:tcPr/>
                    </a:tc>
                    <a:tc>
                      <a:txBody>
                        <a:bodyPr/>
                        <a:lstStyle/>
                        <a:p>
                          <a:pPr algn="ctr" rtl="1"/>
                          <a14:m>
                            <m:oMath xmlns:m="http://schemas.openxmlformats.org/officeDocument/2006/math">
                              <m:r>
                                <a:rPr lang="en-US" sz="2000" b="0" i="1" dirty="0" smtClean="0">
                                  <a:latin typeface="Cambria Math" panose="02040503050406030204" pitchFamily="18" charset="0"/>
                                </a:rPr>
                                <m:t>𝑂</m:t>
                              </m:r>
                              <m:d>
                                <m:dPr>
                                  <m:ctrlPr>
                                    <a:rPr lang="en-US" sz="2000" b="0" i="1" dirty="0" smtClean="0">
                                      <a:latin typeface="Cambria Math" panose="02040503050406030204" pitchFamily="18" charset="0"/>
                                    </a:rPr>
                                  </m:ctrlPr>
                                </m:dPr>
                                <m:e>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𝑛</m:t>
                                      </m:r>
                                    </m:e>
                                    <m:sup>
                                      <m:r>
                                        <a:rPr lang="en-US" sz="2000" b="0" i="1" dirty="0" smtClean="0">
                                          <a:latin typeface="Cambria Math" panose="02040503050406030204" pitchFamily="18" charset="0"/>
                                        </a:rPr>
                                        <m:t>2</m:t>
                                      </m:r>
                                    </m:sup>
                                  </m:sSup>
                                </m:e>
                              </m:d>
                            </m:oMath>
                          </a14:m>
                          <a:r>
                            <a:rPr lang="en-US" sz="2000" dirty="0"/>
                            <a:t> </a:t>
                          </a:r>
                          <a:endParaRPr lang="he-IL" sz="2000" dirty="0"/>
                        </a:p>
                      </a:txBody>
                      <a:tcPr/>
                    </a:tc>
                    <a:tc>
                      <a:txBody>
                        <a:bodyPr/>
                        <a:lstStyle/>
                        <a:p>
                          <a:pPr algn="ctr" rtl="1"/>
                          <a:r>
                            <a:rPr lang="en-US" sz="2000" dirty="0"/>
                            <a:t>O(1)</a:t>
                          </a:r>
                          <a:endParaRPr lang="he-IL" sz="2000" dirty="0"/>
                        </a:p>
                      </a:txBody>
                      <a:tcPr/>
                    </a:tc>
                    <a:extLst>
                      <a:ext uri="{0D108BD9-81ED-4DB2-BD59-A6C34878D82A}">
                        <a16:rowId xmlns:a16="http://schemas.microsoft.com/office/drawing/2014/main" val="10002"/>
                      </a:ext>
                    </a:extLst>
                  </a:tr>
                  <a:tr h="518142">
                    <a:tc>
                      <a:txBody>
                        <a:bodyPr/>
                        <a:lstStyle/>
                        <a:p>
                          <a:pPr algn="ctr" rtl="1"/>
                          <a:r>
                            <a:rPr lang="en-US" sz="2000" dirty="0"/>
                            <a:t>Merge Sort</a:t>
                          </a:r>
                          <a:endParaRPr lang="he-IL" sz="2000" dirty="0"/>
                        </a:p>
                      </a:txBody>
                      <a:tcPr/>
                    </a:tc>
                    <a:tc>
                      <a:txBody>
                        <a:bodyPr/>
                        <a:lstStyle/>
                        <a:p>
                          <a:pPr algn="ctr" rtl="1"/>
                          <a:r>
                            <a:rPr lang="he-IL" sz="2000" b="0" dirty="0"/>
                            <a:t> </a:t>
                          </a:r>
                          <a14:m>
                            <m:oMath xmlns:m="http://schemas.openxmlformats.org/officeDocument/2006/math">
                              <m:r>
                                <a:rPr lang="en-US" sz="2000" b="0" i="1" dirty="0" smtClean="0">
                                  <a:latin typeface="Cambria Math" panose="02040503050406030204" pitchFamily="18" charset="0"/>
                                </a:rPr>
                                <m:t>𝑂</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𝑛𝑙𝑜𝑔𝑛</m:t>
                                  </m:r>
                                </m:e>
                              </m:d>
                            </m:oMath>
                          </a14:m>
                          <a:endParaRPr lang="he-IL" sz="2000" dirty="0"/>
                        </a:p>
                      </a:txBody>
                      <a:tcPr/>
                    </a:tc>
                    <a:tc>
                      <a:txBody>
                        <a:bodyPr/>
                        <a:lstStyle/>
                        <a:p>
                          <a:pPr algn="ctr" rtl="1"/>
                          <a:r>
                            <a:rPr lang="en-US" sz="2000" dirty="0"/>
                            <a:t>O(n)</a:t>
                          </a:r>
                          <a:endParaRPr lang="he-IL" sz="2000" dirty="0"/>
                        </a:p>
                      </a:txBody>
                      <a:tcPr/>
                    </a:tc>
                    <a:extLst>
                      <a:ext uri="{0D108BD9-81ED-4DB2-BD59-A6C34878D82A}">
                        <a16:rowId xmlns:a16="http://schemas.microsoft.com/office/drawing/2014/main" val="10003"/>
                      </a:ext>
                    </a:extLst>
                  </a:tr>
                  <a:tr h="518142">
                    <a:tc>
                      <a:txBody>
                        <a:bodyPr/>
                        <a:lstStyle/>
                        <a:p>
                          <a:pPr algn="ctr" rtl="1"/>
                          <a:r>
                            <a:rPr lang="en-US" sz="2000" dirty="0"/>
                            <a:t>Quick Sort</a:t>
                          </a:r>
                          <a:endParaRPr lang="he-IL" sz="2000" dirty="0"/>
                        </a:p>
                      </a:txBody>
                      <a:tcPr/>
                    </a:tc>
                    <a:tc>
                      <a:txBody>
                        <a:bodyPr/>
                        <a:lstStyle/>
                        <a:p>
                          <a:pPr algn="ctr" rtl="1"/>
                          <a:r>
                            <a:rPr lang="he-IL" sz="1400" b="0" dirty="0"/>
                            <a:t>במקרה הגרוע: </a:t>
                          </a:r>
                          <a14:m>
                            <m:oMath xmlns:m="http://schemas.openxmlformats.org/officeDocument/2006/math">
                              <m:r>
                                <a:rPr lang="en-US" sz="1400" b="0" i="1" dirty="0" smtClean="0">
                                  <a:latin typeface="Cambria Math" panose="02040503050406030204" pitchFamily="18" charset="0"/>
                                </a:rPr>
                                <m:t>𝑂</m:t>
                              </m:r>
                              <m:d>
                                <m:dPr>
                                  <m:ctrlPr>
                                    <a:rPr lang="en-US" sz="1400" b="0" i="1" dirty="0" smtClean="0">
                                      <a:latin typeface="Cambria Math" panose="02040503050406030204" pitchFamily="18" charset="0"/>
                                    </a:rPr>
                                  </m:ctrlPr>
                                </m:dPr>
                                <m:e>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𝑛</m:t>
                                      </m:r>
                                    </m:e>
                                    <m:sup>
                                      <m:r>
                                        <a:rPr lang="en-US" sz="1400" b="0" i="1" dirty="0" smtClean="0">
                                          <a:latin typeface="Cambria Math" panose="02040503050406030204" pitchFamily="18" charset="0"/>
                                        </a:rPr>
                                        <m:t>2</m:t>
                                      </m:r>
                                    </m:sup>
                                  </m:sSup>
                                </m:e>
                              </m:d>
                            </m:oMath>
                          </a14:m>
                          <a:endParaRPr lang="he-IL" sz="1400" b="0" dirty="0"/>
                        </a:p>
                        <a:p>
                          <a:pPr algn="ctr" rtl="1"/>
                          <a:r>
                            <a:rPr lang="he-IL" sz="1400" dirty="0"/>
                            <a:t>בממוצע:</a:t>
                          </a:r>
                          <a:r>
                            <a:rPr lang="he-IL" sz="1400" baseline="0" dirty="0"/>
                            <a:t> </a:t>
                          </a:r>
                          <a:r>
                            <a:rPr lang="en-US" sz="1400" baseline="0" dirty="0"/>
                            <a:t>O(</a:t>
                          </a:r>
                          <a:r>
                            <a:rPr lang="en-US" sz="1400" baseline="0" dirty="0" err="1"/>
                            <a:t>nlog</a:t>
                          </a:r>
                          <a:r>
                            <a:rPr lang="en-US" sz="1400" baseline="0" dirty="0"/>
                            <a:t> n)</a:t>
                          </a:r>
                          <a:endParaRPr lang="he-IL" sz="1400" dirty="0"/>
                        </a:p>
                      </a:txBody>
                      <a:tcPr/>
                    </a:tc>
                    <a:tc>
                      <a:txBody>
                        <a:bodyPr/>
                        <a:lstStyle/>
                        <a:p>
                          <a:pPr algn="ctr" rtl="1"/>
                          <a:r>
                            <a:rPr lang="he-IL" sz="1400" b="0" dirty="0"/>
                            <a:t>במקרה הגרוע: </a:t>
                          </a:r>
                          <a14:m>
                            <m:oMath xmlns:m="http://schemas.openxmlformats.org/officeDocument/2006/math">
                              <m:r>
                                <a:rPr lang="en-US" sz="1400" b="0" i="1" dirty="0" smtClean="0">
                                  <a:latin typeface="Cambria Math" panose="02040503050406030204" pitchFamily="18" charset="0"/>
                                </a:rPr>
                                <m:t>𝑂</m:t>
                              </m:r>
                              <m:d>
                                <m:dPr>
                                  <m:ctrlPr>
                                    <a:rPr lang="en-US" sz="1400" b="0" i="1" dirty="0" smtClean="0">
                                      <a:latin typeface="Cambria Math" panose="02040503050406030204" pitchFamily="18" charset="0"/>
                                    </a:rPr>
                                  </m:ctrlPr>
                                </m:dPr>
                                <m:e>
                                  <m:r>
                                    <a:rPr lang="en-US" sz="1400" b="0" i="1" dirty="0" smtClean="0">
                                      <a:latin typeface="Cambria Math" panose="02040503050406030204" pitchFamily="18" charset="0"/>
                                    </a:rPr>
                                    <m:t>𝑛</m:t>
                                  </m:r>
                                </m:e>
                              </m:d>
                            </m:oMath>
                          </a14:m>
                          <a:endParaRPr lang="he-IL" sz="1400" b="0" dirty="0"/>
                        </a:p>
                        <a:p>
                          <a:pPr algn="ctr" rtl="1"/>
                          <a:r>
                            <a:rPr lang="he-IL" sz="1400" dirty="0"/>
                            <a:t>בממוצע:</a:t>
                          </a:r>
                          <a:r>
                            <a:rPr lang="he-IL" sz="1400" baseline="0" dirty="0"/>
                            <a:t> </a:t>
                          </a:r>
                          <a:r>
                            <a:rPr lang="en-US" sz="1400" baseline="0" dirty="0"/>
                            <a:t>O(log n)</a:t>
                          </a:r>
                          <a:endParaRPr lang="he-IL" sz="1400" dirty="0"/>
                        </a:p>
                      </a:txBody>
                      <a:tcPr/>
                    </a:tc>
                    <a:extLst>
                      <a:ext uri="{0D108BD9-81ED-4DB2-BD59-A6C34878D82A}">
                        <a16:rowId xmlns:a16="http://schemas.microsoft.com/office/drawing/2014/main" val="10004"/>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115888456"/>
                  </p:ext>
                </p:extLst>
              </p:nvPr>
            </p:nvGraphicFramePr>
            <p:xfrm>
              <a:off x="1547664" y="2132856"/>
              <a:ext cx="5112060" cy="2773626"/>
            </p:xfrm>
            <a:graphic>
              <a:graphicData uri="http://schemas.openxmlformats.org/drawingml/2006/table">
                <a:tbl>
                  <a:tblPr rtl="1" firstRow="1" bandRow="1">
                    <a:tableStyleId>{5C22544A-7EE6-4342-B048-85BDC9FD1C3A}</a:tableStyleId>
                  </a:tblPr>
                  <a:tblGrid>
                    <a:gridCol w="1704020"/>
                    <a:gridCol w="1704020"/>
                    <a:gridCol w="1704020"/>
                  </a:tblGrid>
                  <a:tr h="701040">
                    <a:tc>
                      <a:txBody>
                        <a:bodyPr/>
                        <a:lstStyle/>
                        <a:p>
                          <a:pPr algn="ctr" rtl="1"/>
                          <a:endParaRPr lang="he-IL" sz="2000" dirty="0"/>
                        </a:p>
                      </a:txBody>
                      <a:tcPr/>
                    </a:tc>
                    <a:tc>
                      <a:txBody>
                        <a:bodyPr/>
                        <a:lstStyle/>
                        <a:p>
                          <a:pPr algn="ctr" rtl="1"/>
                          <a:r>
                            <a:rPr lang="he-IL" sz="2000" dirty="0" smtClean="0"/>
                            <a:t>סיבוכיות זמן</a:t>
                          </a:r>
                          <a:endParaRPr lang="he-IL" sz="2000" dirty="0"/>
                        </a:p>
                      </a:txBody>
                      <a:tcPr/>
                    </a:tc>
                    <a:tc>
                      <a:txBody>
                        <a:bodyPr/>
                        <a:lstStyle/>
                        <a:p>
                          <a:pPr algn="ctr" rtl="1"/>
                          <a:r>
                            <a:rPr lang="he-IL" sz="2000" dirty="0" smtClean="0"/>
                            <a:t>סיבוכיות מקום נוסף</a:t>
                          </a:r>
                          <a:endParaRPr lang="he-IL" sz="2000" dirty="0"/>
                        </a:p>
                      </a:txBody>
                      <a:tcPr/>
                    </a:tc>
                  </a:tr>
                  <a:tr h="518142">
                    <a:tc>
                      <a:txBody>
                        <a:bodyPr/>
                        <a:lstStyle/>
                        <a:p>
                          <a:pPr algn="ctr" rtl="1"/>
                          <a:r>
                            <a:rPr lang="en-US" sz="2000" dirty="0" smtClean="0"/>
                            <a:t>Max Sort</a:t>
                          </a:r>
                          <a:endParaRPr lang="he-IL" sz="2000" dirty="0"/>
                        </a:p>
                      </a:txBody>
                      <a:tcPr/>
                    </a:tc>
                    <a:tc>
                      <a:txBody>
                        <a:bodyPr/>
                        <a:lstStyle/>
                        <a:p>
                          <a:endParaRPr lang="he-IL"/>
                        </a:p>
                      </a:txBody>
                      <a:tcPr>
                        <a:blipFill rotWithShape="0">
                          <a:blip r:embed="rId2"/>
                          <a:stretch>
                            <a:fillRect l="-100357" t="-140000" r="-101429" b="-314118"/>
                          </a:stretch>
                        </a:blipFill>
                      </a:tcPr>
                    </a:tc>
                    <a:tc>
                      <a:txBody>
                        <a:bodyPr/>
                        <a:lstStyle/>
                        <a:p>
                          <a:pPr algn="ctr" rtl="1"/>
                          <a:r>
                            <a:rPr lang="en-US" sz="2000" dirty="0" smtClean="0"/>
                            <a:t>O(1)</a:t>
                          </a:r>
                          <a:endParaRPr lang="he-IL" sz="2000" dirty="0"/>
                        </a:p>
                      </a:txBody>
                      <a:tcPr/>
                    </a:tc>
                  </a:tr>
                  <a:tr h="518142">
                    <a:tc>
                      <a:txBody>
                        <a:bodyPr/>
                        <a:lstStyle/>
                        <a:p>
                          <a:pPr algn="ctr" rtl="1"/>
                          <a:r>
                            <a:rPr lang="en-US" sz="2000" dirty="0" smtClean="0"/>
                            <a:t>Bubble Sort</a:t>
                          </a:r>
                          <a:endParaRPr lang="he-IL" sz="2000" dirty="0"/>
                        </a:p>
                      </a:txBody>
                      <a:tcPr/>
                    </a:tc>
                    <a:tc>
                      <a:txBody>
                        <a:bodyPr/>
                        <a:lstStyle/>
                        <a:p>
                          <a:endParaRPr lang="he-IL"/>
                        </a:p>
                      </a:txBody>
                      <a:tcPr>
                        <a:blipFill rotWithShape="0">
                          <a:blip r:embed="rId2"/>
                          <a:stretch>
                            <a:fillRect l="-100357" t="-237209" r="-101429" b="-210465"/>
                          </a:stretch>
                        </a:blipFill>
                      </a:tcPr>
                    </a:tc>
                    <a:tc>
                      <a:txBody>
                        <a:bodyPr/>
                        <a:lstStyle/>
                        <a:p>
                          <a:pPr algn="ctr" rtl="1"/>
                          <a:r>
                            <a:rPr lang="en-US" sz="2000" dirty="0" smtClean="0"/>
                            <a:t>O(1)</a:t>
                          </a:r>
                          <a:endParaRPr lang="he-IL" sz="2000" dirty="0"/>
                        </a:p>
                      </a:txBody>
                      <a:tcPr/>
                    </a:tc>
                  </a:tr>
                  <a:tr h="518142">
                    <a:tc>
                      <a:txBody>
                        <a:bodyPr/>
                        <a:lstStyle/>
                        <a:p>
                          <a:pPr algn="ctr" rtl="1"/>
                          <a:r>
                            <a:rPr lang="en-US" sz="2000" dirty="0" smtClean="0"/>
                            <a:t>Merge Sort</a:t>
                          </a:r>
                          <a:endParaRPr lang="he-IL" sz="2000" dirty="0"/>
                        </a:p>
                      </a:txBody>
                      <a:tcPr/>
                    </a:tc>
                    <a:tc>
                      <a:txBody>
                        <a:bodyPr/>
                        <a:lstStyle/>
                        <a:p>
                          <a:endParaRPr lang="he-IL"/>
                        </a:p>
                      </a:txBody>
                      <a:tcPr>
                        <a:blipFill rotWithShape="0">
                          <a:blip r:embed="rId2"/>
                          <a:stretch>
                            <a:fillRect l="-100357" t="-341176" r="-101429" b="-112941"/>
                          </a:stretch>
                        </a:blipFill>
                      </a:tcPr>
                    </a:tc>
                    <a:tc>
                      <a:txBody>
                        <a:bodyPr/>
                        <a:lstStyle/>
                        <a:p>
                          <a:pPr algn="ctr" rtl="1"/>
                          <a:r>
                            <a:rPr lang="en-US" sz="2000" dirty="0" smtClean="0"/>
                            <a:t>O(n)</a:t>
                          </a:r>
                          <a:endParaRPr lang="he-IL" sz="2000" dirty="0"/>
                        </a:p>
                      </a:txBody>
                      <a:tcPr/>
                    </a:tc>
                  </a:tr>
                  <a:tr h="518160">
                    <a:tc>
                      <a:txBody>
                        <a:bodyPr/>
                        <a:lstStyle/>
                        <a:p>
                          <a:pPr algn="ctr" rtl="1"/>
                          <a:r>
                            <a:rPr lang="en-US" sz="2000" dirty="0" smtClean="0"/>
                            <a:t>Quick Sort</a:t>
                          </a:r>
                          <a:endParaRPr lang="he-IL" sz="2000" dirty="0"/>
                        </a:p>
                      </a:txBody>
                      <a:tcPr/>
                    </a:tc>
                    <a:tc>
                      <a:txBody>
                        <a:bodyPr/>
                        <a:lstStyle/>
                        <a:p>
                          <a:endParaRPr lang="he-IL"/>
                        </a:p>
                      </a:txBody>
                      <a:tcPr>
                        <a:blipFill rotWithShape="0">
                          <a:blip r:embed="rId2"/>
                          <a:stretch>
                            <a:fillRect l="-100357" t="-441176" r="-101429" b="-12941"/>
                          </a:stretch>
                        </a:blipFill>
                      </a:tcPr>
                    </a:tc>
                    <a:tc>
                      <a:txBody>
                        <a:bodyPr/>
                        <a:lstStyle/>
                        <a:p>
                          <a:endParaRPr lang="he-IL"/>
                        </a:p>
                      </a:txBody>
                      <a:tcPr>
                        <a:blipFill rotWithShape="0">
                          <a:blip r:embed="rId2"/>
                          <a:stretch>
                            <a:fillRect l="-200357" t="-441176" r="-1429" b="-12941"/>
                          </a:stretch>
                        </a:blipFill>
                      </a:tcPr>
                    </a:tc>
                  </a:tr>
                </a:tbl>
              </a:graphicData>
            </a:graphic>
          </p:graphicFrame>
        </mc:Fallback>
      </mc:AlternateContent>
    </p:spTree>
    <p:extLst>
      <p:ext uri="{BB962C8B-B14F-4D97-AF65-F5344CB8AC3E}">
        <p14:creationId xmlns:p14="http://schemas.microsoft.com/office/powerpoint/2010/main" val="308946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אביב 2013: </a:t>
            </a:r>
            <a:r>
              <a:rPr lang="en-US" dirty="0"/>
              <a:t>bucket sort</a:t>
            </a:r>
          </a:p>
        </p:txBody>
      </p:sp>
      <p:sp>
        <p:nvSpPr>
          <p:cNvPr id="3" name="Content Placeholder 2"/>
          <p:cNvSpPr>
            <a:spLocks noGrp="1"/>
          </p:cNvSpPr>
          <p:nvPr>
            <p:ph idx="1"/>
          </p:nvPr>
        </p:nvSpPr>
        <p:spPr>
          <a:xfrm>
            <a:off x="457200" y="1600202"/>
            <a:ext cx="8229600" cy="4756150"/>
          </a:xfrm>
        </p:spPr>
        <p:txBody>
          <a:bodyPr>
            <a:normAutofit fontScale="85000" lnSpcReduction="20000"/>
          </a:bodyPr>
          <a:lstStyle/>
          <a:p>
            <a:r>
              <a:rPr lang="he-IL" dirty="0"/>
              <a:t>ממשו את הפונקציה הבאה, שחתימתה:</a:t>
            </a:r>
          </a:p>
          <a:p>
            <a:pPr marL="0" indent="0" algn="l">
              <a:buNone/>
            </a:pPr>
            <a:r>
              <a:rPr lang="en-US" dirty="0" err="1"/>
              <a:t>int</a:t>
            </a:r>
            <a:r>
              <a:rPr lang="en-US" dirty="0"/>
              <a:t> </a:t>
            </a:r>
            <a:r>
              <a:rPr lang="en-US" dirty="0" err="1"/>
              <a:t>limit_and_sort</a:t>
            </a:r>
            <a:r>
              <a:rPr lang="en-US" dirty="0"/>
              <a:t>(</a:t>
            </a:r>
            <a:r>
              <a:rPr lang="en-US" dirty="0" err="1"/>
              <a:t>int</a:t>
            </a:r>
            <a:r>
              <a:rPr lang="en-US" dirty="0"/>
              <a:t> a[], </a:t>
            </a:r>
            <a:r>
              <a:rPr lang="en-US" dirty="0" err="1"/>
              <a:t>int</a:t>
            </a:r>
            <a:r>
              <a:rPr lang="en-US" dirty="0"/>
              <a:t> n, </a:t>
            </a:r>
            <a:r>
              <a:rPr lang="en-US" dirty="0" err="1"/>
              <a:t>int</a:t>
            </a:r>
            <a:r>
              <a:rPr lang="en-US" dirty="0"/>
              <a:t> m, </a:t>
            </a:r>
            <a:r>
              <a:rPr lang="en-US" dirty="0" err="1"/>
              <a:t>int</a:t>
            </a:r>
            <a:r>
              <a:rPr lang="en-US" dirty="0"/>
              <a:t> p[]);</a:t>
            </a:r>
            <a:endParaRPr lang="he-IL" dirty="0"/>
          </a:p>
          <a:p>
            <a:pPr marL="0" indent="0" algn="l">
              <a:buNone/>
            </a:pPr>
            <a:endParaRPr lang="en-US" dirty="0"/>
          </a:p>
          <a:p>
            <a:r>
              <a:rPr lang="he-IL" dirty="0"/>
              <a:t>הפונקציה מקבלת כקלט מערך </a:t>
            </a:r>
            <a:r>
              <a:rPr lang="en-US" dirty="0"/>
              <a:t>a</a:t>
            </a:r>
            <a:r>
              <a:rPr lang="he-IL" dirty="0"/>
              <a:t> של מספרים </a:t>
            </a:r>
            <a:r>
              <a:rPr lang="he-IL" b="1" dirty="0"/>
              <a:t>שלמים וחיוביים </a:t>
            </a:r>
            <a:r>
              <a:rPr lang="he-IL" dirty="0"/>
              <a:t>באורך </a:t>
            </a:r>
            <a:r>
              <a:rPr lang="en-US" dirty="0"/>
              <a:t>n</a:t>
            </a:r>
            <a:r>
              <a:rPr lang="he-IL" dirty="0"/>
              <a:t>, עוד מספר </a:t>
            </a:r>
            <a:r>
              <a:rPr lang="en-US" dirty="0"/>
              <a:t>m&gt;1</a:t>
            </a:r>
            <a:r>
              <a:rPr lang="he-IL" dirty="0"/>
              <a:t> וכן מצביע </a:t>
            </a:r>
            <a:r>
              <a:rPr lang="en-US" dirty="0"/>
              <a:t>p</a:t>
            </a:r>
            <a:r>
              <a:rPr lang="he-IL" dirty="0"/>
              <a:t> למערך של לפחות </a:t>
            </a:r>
            <a:r>
              <a:rPr lang="en-US" dirty="0"/>
              <a:t> m</a:t>
            </a:r>
            <a:r>
              <a:rPr lang="he-IL" dirty="0"/>
              <a:t>תאים (</a:t>
            </a:r>
            <a:r>
              <a:rPr lang="he-IL" b="1" dirty="0"/>
              <a:t>המערך כבר מוקצה</a:t>
            </a:r>
            <a:r>
              <a:rPr lang="he-IL" dirty="0"/>
              <a:t>). על הפונקציה למצוא את כל המספרים ב – </a:t>
            </a:r>
            <a:r>
              <a:rPr lang="en-US" dirty="0"/>
              <a:t>a</a:t>
            </a:r>
            <a:r>
              <a:rPr lang="he-IL" dirty="0"/>
              <a:t> שערכם לכל היותר </a:t>
            </a:r>
            <a:r>
              <a:rPr lang="en-US" dirty="0"/>
              <a:t>m</a:t>
            </a:r>
            <a:r>
              <a:rPr lang="he-IL" dirty="0"/>
              <a:t> ולכתוב אותם בצורה ממוינת ובלי חזרות למערך </a:t>
            </a:r>
            <a:r>
              <a:rPr lang="en-US" dirty="0"/>
              <a:t>p</a:t>
            </a:r>
            <a:r>
              <a:rPr lang="he-IL" dirty="0"/>
              <a:t>.</a:t>
            </a:r>
          </a:p>
          <a:p>
            <a:pPr marL="0" indent="0">
              <a:buNone/>
            </a:pPr>
            <a:endParaRPr lang="en-US" dirty="0"/>
          </a:p>
          <a:p>
            <a:r>
              <a:rPr lang="he-IL" dirty="0"/>
              <a:t>על הפונקציה להחזיר את מספר המספרים שנכתבו ל- </a:t>
            </a:r>
            <a:r>
              <a:rPr lang="en-US" dirty="0"/>
              <a:t>p</a:t>
            </a:r>
            <a:r>
              <a:rPr lang="he-IL" dirty="0"/>
              <a:t>. לדוגמא, אם </a:t>
            </a:r>
            <a:r>
              <a:rPr lang="en-US" dirty="0"/>
              <a:t>a</a:t>
            </a:r>
            <a:r>
              <a:rPr lang="he-IL" dirty="0"/>
              <a:t> הוא המערך הבא:</a:t>
            </a:r>
          </a:p>
          <a:p>
            <a:pPr marL="0" indent="0" algn="l">
              <a:buNone/>
            </a:pPr>
            <a:r>
              <a:rPr lang="en-US" dirty="0" err="1"/>
              <a:t>int</a:t>
            </a:r>
            <a:r>
              <a:rPr lang="en-US" dirty="0"/>
              <a:t> a[7] = {4, 7, 5, 4, 3, 30, 201};</a:t>
            </a:r>
          </a:p>
          <a:p>
            <a:pPr marL="0" indent="0">
              <a:buNone/>
            </a:pPr>
            <a:r>
              <a:rPr lang="he-IL" dirty="0"/>
              <a:t>וכן </a:t>
            </a:r>
            <a:r>
              <a:rPr lang="en-US" dirty="0"/>
              <a:t>n=7, m=200</a:t>
            </a:r>
            <a:r>
              <a:rPr lang="he-IL" dirty="0"/>
              <a:t>, אז על הפונקציה לכתוב לתוך 5 התאים הראשונים של המערך </a:t>
            </a:r>
            <a:r>
              <a:rPr lang="en-US" dirty="0"/>
              <a:t>p</a:t>
            </a:r>
            <a:r>
              <a:rPr lang="he-IL" dirty="0"/>
              <a:t> את התוכן הבא (משמאל לימין):</a:t>
            </a:r>
          </a:p>
          <a:p>
            <a:endParaRPr lang="he-IL" dirty="0"/>
          </a:p>
          <a:p>
            <a:pPr marL="0" indent="0">
              <a:buNone/>
            </a:pPr>
            <a:r>
              <a:rPr lang="he-IL" dirty="0"/>
              <a:t>וכן להחזיר את המספר 5 .</a:t>
            </a:r>
          </a:p>
          <a:p>
            <a:r>
              <a:rPr lang="he-IL" b="1" dirty="0"/>
              <a:t>דרישות: </a:t>
            </a:r>
            <a:r>
              <a:rPr lang="he-IL" dirty="0"/>
              <a:t>סיבוכיות זמן </a:t>
            </a:r>
            <a:r>
              <a:rPr lang="en-US" dirty="0"/>
              <a:t>O(</a:t>
            </a:r>
            <a:r>
              <a:rPr lang="en-US" dirty="0" err="1"/>
              <a:t>m+n</a:t>
            </a:r>
            <a:r>
              <a:rPr lang="en-US" dirty="0"/>
              <a:t>)</a:t>
            </a:r>
            <a:r>
              <a:rPr lang="he-IL" dirty="0"/>
              <a:t> וסיבוכיות מקום נוסף </a:t>
            </a:r>
            <a:r>
              <a:rPr lang="en-US" dirty="0"/>
              <a:t>O(m)</a:t>
            </a: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31</a:t>
            </a:fld>
            <a:endParaRPr lang="en-US" dirty="0"/>
          </a:p>
        </p:txBody>
      </p:sp>
      <p:graphicFrame>
        <p:nvGraphicFramePr>
          <p:cNvPr id="6" name="Table 5"/>
          <p:cNvGraphicFramePr>
            <a:graphicFrameLocks noGrp="1"/>
          </p:cNvGraphicFramePr>
          <p:nvPr/>
        </p:nvGraphicFramePr>
        <p:xfrm>
          <a:off x="475420" y="5157192"/>
          <a:ext cx="4017990"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gridCol w="803598">
                  <a:extLst>
                    <a:ext uri="{9D8B030D-6E8A-4147-A177-3AD203B41FA5}">
                      <a16:colId xmlns:a16="http://schemas.microsoft.com/office/drawing/2014/main" val="20001"/>
                    </a:ext>
                  </a:extLst>
                </a:gridCol>
                <a:gridCol w="803598">
                  <a:extLst>
                    <a:ext uri="{9D8B030D-6E8A-4147-A177-3AD203B41FA5}">
                      <a16:colId xmlns:a16="http://schemas.microsoft.com/office/drawing/2014/main" val="20002"/>
                    </a:ext>
                  </a:extLst>
                </a:gridCol>
                <a:gridCol w="803598">
                  <a:extLst>
                    <a:ext uri="{9D8B030D-6E8A-4147-A177-3AD203B41FA5}">
                      <a16:colId xmlns:a16="http://schemas.microsoft.com/office/drawing/2014/main" val="20003"/>
                    </a:ext>
                  </a:extLst>
                </a:gridCol>
                <a:gridCol w="803598">
                  <a:extLst>
                    <a:ext uri="{9D8B030D-6E8A-4147-A177-3AD203B41FA5}">
                      <a16:colId xmlns:a16="http://schemas.microsoft.com/office/drawing/2014/main" val="20004"/>
                    </a:ext>
                  </a:extLst>
                </a:gridCol>
              </a:tblGrid>
              <a:tr h="538221">
                <a:tc>
                  <a:txBody>
                    <a:bodyPr/>
                    <a:lstStyle/>
                    <a:p>
                      <a:pPr algn="ctr" rtl="0"/>
                      <a:r>
                        <a:rPr lang="en-US" sz="2800" b="0" dirty="0">
                          <a:solidFill>
                            <a:sysClr val="windowText" lastClr="000000"/>
                          </a:solidFill>
                        </a:rPr>
                        <a:t>30</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en-US" sz="2800" b="0" dirty="0">
                          <a:solidFill>
                            <a:sysClr val="windowText" lastClr="000000"/>
                          </a:solidFill>
                        </a:rPr>
                        <a:t>7</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800" b="0" dirty="0">
                          <a:solidFill>
                            <a:sysClr val="windowText" lastClr="000000"/>
                          </a:solidFill>
                        </a:rPr>
                        <a:t>5</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800" b="0" dirty="0">
                          <a:solidFill>
                            <a:sysClr val="windowText" lastClr="000000"/>
                          </a:solidFill>
                        </a:rPr>
                        <a:t>4</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en-US" sz="2800" b="0" dirty="0">
                          <a:solidFill>
                            <a:sysClr val="windowText" lastClr="000000"/>
                          </a:solidFill>
                        </a:rPr>
                        <a:t>3</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8472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אביב 2013</a:t>
            </a:r>
            <a:endParaRPr lang="en-US" dirty="0"/>
          </a:p>
        </p:txBody>
      </p:sp>
      <p:sp>
        <p:nvSpPr>
          <p:cNvPr id="3" name="Content Placeholder 2"/>
          <p:cNvSpPr>
            <a:spLocks noGrp="1"/>
          </p:cNvSpPr>
          <p:nvPr>
            <p:ph idx="1"/>
          </p:nvPr>
        </p:nvSpPr>
        <p:spPr>
          <a:xfrm>
            <a:off x="457200" y="1600202"/>
            <a:ext cx="8229600" cy="4756150"/>
          </a:xfrm>
        </p:spPr>
        <p:txBody>
          <a:bodyPr>
            <a:normAutofit fontScale="92500"/>
          </a:bodyPr>
          <a:lstStyle/>
          <a:p>
            <a:r>
              <a:rPr lang="he-IL" dirty="0"/>
              <a:t>עלינו למיין בסיבוכיות זמן של </a:t>
            </a:r>
            <a:r>
              <a:rPr lang="en-US" dirty="0"/>
              <a:t>O(</a:t>
            </a:r>
            <a:r>
              <a:rPr lang="en-US" dirty="0" err="1"/>
              <a:t>m+n</a:t>
            </a:r>
            <a:r>
              <a:rPr lang="en-US" dirty="0"/>
              <a:t>)</a:t>
            </a:r>
            <a:r>
              <a:rPr lang="he-IL" dirty="0"/>
              <a:t>.</a:t>
            </a:r>
          </a:p>
          <a:p>
            <a:endParaRPr lang="he-IL" dirty="0"/>
          </a:p>
          <a:p>
            <a:r>
              <a:rPr lang="he-IL" dirty="0"/>
              <a:t>אלגוריתמי המיון שהכרנו לא עומדים בסיבוכיות הזו. עלינו להשתמש בעובדה שהמספרים שאנו רוצים למיין חסומים בתחום 1 עד </a:t>
            </a:r>
            <a:r>
              <a:rPr lang="en-US" dirty="0"/>
              <a:t>m</a:t>
            </a:r>
            <a:r>
              <a:rPr lang="he-IL" dirty="0"/>
              <a:t>, ובסיבוכיות המקום הנוסף בו מותר לנו להשתמש - </a:t>
            </a:r>
            <a:r>
              <a:rPr lang="en-US" dirty="0"/>
              <a:t>O(m)</a:t>
            </a:r>
            <a:r>
              <a:rPr lang="he-IL" dirty="0"/>
              <a:t>.</a:t>
            </a:r>
          </a:p>
          <a:p>
            <a:pPr marL="0" indent="0" algn="l">
              <a:buNone/>
            </a:pPr>
            <a:endParaRPr lang="en-US" dirty="0"/>
          </a:p>
          <a:p>
            <a:r>
              <a:rPr lang="he-IL" dirty="0"/>
              <a:t>נוכל לשמור מערך באורך </a:t>
            </a:r>
            <a:r>
              <a:rPr lang="en-US" dirty="0"/>
              <a:t>m</a:t>
            </a:r>
            <a:r>
              <a:rPr lang="he-IL" dirty="0"/>
              <a:t>, כך שבמקום ה – </a:t>
            </a:r>
            <a:r>
              <a:rPr lang="en-US" dirty="0" err="1"/>
              <a:t>i</a:t>
            </a:r>
            <a:r>
              <a:rPr lang="he-IL" dirty="0"/>
              <a:t> נשמור את מספר המופעים של </a:t>
            </a:r>
            <a:r>
              <a:rPr lang="en-US" dirty="0" err="1"/>
              <a:t>i</a:t>
            </a:r>
            <a:r>
              <a:rPr lang="he-IL" dirty="0"/>
              <a:t> במערך המקורי. בסוף נוכל לעבור על המערך ולהחזיר את המספרים לפי הסדר. במקרה הזה אין חזרות, אז אין צורך לשמור את מספר המופעים אלא רק 1 או 0.</a:t>
            </a:r>
          </a:p>
          <a:p>
            <a:endParaRPr lang="he-IL" dirty="0"/>
          </a:p>
          <a:p>
            <a:r>
              <a:rPr lang="he-IL" dirty="0"/>
              <a:t>הערה: זה למעשה מקרה פרטי של מיון נפוץ אשר נקרא </a:t>
            </a:r>
            <a:r>
              <a:rPr lang="en-US" dirty="0"/>
              <a:t>bucket sort</a:t>
            </a:r>
            <a:r>
              <a:rPr lang="he-IL" dirty="0"/>
              <a:t>.</a:t>
            </a:r>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32</a:t>
            </a:fld>
            <a:endParaRPr lang="en-US" dirty="0"/>
          </a:p>
        </p:txBody>
      </p:sp>
    </p:spTree>
    <p:extLst>
      <p:ext uri="{BB962C8B-B14F-4D97-AF65-F5344CB8AC3E}">
        <p14:creationId xmlns:p14="http://schemas.microsoft.com/office/powerpoint/2010/main" val="97441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אביב 2013</a:t>
            </a:r>
            <a:endParaRPr lang="en-US" dirty="0"/>
          </a:p>
        </p:txBody>
      </p:sp>
      <p:sp>
        <p:nvSpPr>
          <p:cNvPr id="3" name="Content Placeholder 2"/>
          <p:cNvSpPr>
            <a:spLocks noGrp="1"/>
          </p:cNvSpPr>
          <p:nvPr>
            <p:ph idx="1"/>
          </p:nvPr>
        </p:nvSpPr>
        <p:spPr>
          <a:xfrm>
            <a:off x="457200" y="1600202"/>
            <a:ext cx="8229600" cy="4756150"/>
          </a:xfrm>
        </p:spPr>
        <p:txBody>
          <a:bodyPr>
            <a:normAutofit/>
          </a:bodyPr>
          <a:lstStyle/>
          <a:p>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33</a:t>
            </a:fld>
            <a:endParaRPr lang="en-US" dirty="0"/>
          </a:p>
        </p:txBody>
      </p:sp>
      <p:sp>
        <p:nvSpPr>
          <p:cNvPr id="6" name="Text Box 3"/>
          <p:cNvSpPr txBox="1">
            <a:spLocks noChangeArrowheads="1"/>
          </p:cNvSpPr>
          <p:nvPr/>
        </p:nvSpPr>
        <p:spPr bwMode="auto">
          <a:xfrm>
            <a:off x="196957" y="1590093"/>
            <a:ext cx="8750086" cy="440120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limit_and_sort</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a[],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n,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m,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p[]) {</a:t>
            </a:r>
            <a:endParaRPr lang="he-IL"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*exists=</a:t>
            </a:r>
            <a:r>
              <a:rPr lang="en-US" sz="2000" dirty="0" err="1">
                <a:solidFill>
                  <a:schemeClr val="bg1"/>
                </a:solidFill>
                <a:latin typeface="Courier New" panose="02070309020205020404" pitchFamily="49" charset="0"/>
                <a:cs typeface="Courier New" panose="02070309020205020404" pitchFamily="49" charset="0"/>
              </a:rPr>
              <a:t>malloc</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sizeof</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)*(m+1)); </a:t>
            </a:r>
          </a:p>
          <a:p>
            <a:r>
              <a:rPr lang="nn-NO" sz="2000" dirty="0">
                <a:solidFill>
                  <a:schemeClr val="bg1"/>
                </a:solidFill>
                <a:latin typeface="Courier New" panose="02070309020205020404" pitchFamily="49" charset="0"/>
                <a:cs typeface="Courier New" panose="02070309020205020404" pitchFamily="49" charset="0"/>
              </a:rPr>
              <a:t>	for (int i=1; i &lt;= m; i++) // initialize exists</a:t>
            </a:r>
          </a:p>
          <a:p>
            <a:r>
              <a:rPr lang="en-US" sz="2000" dirty="0">
                <a:solidFill>
                  <a:schemeClr val="bg1"/>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a:t>
            </a:r>
          </a:p>
          <a:p>
            <a:r>
              <a:rPr lang="en-US" sz="2000" dirty="0">
                <a:solidFill>
                  <a:schemeClr val="bg1"/>
                </a:solidFill>
                <a:latin typeface="Courier New" panose="02070309020205020404" pitchFamily="49" charset="0"/>
                <a:cs typeface="Courier New" panose="02070309020205020404" pitchFamily="49" charset="0"/>
              </a:rPr>
              <a:t>	// Build exists</a:t>
            </a:r>
          </a:p>
          <a:p>
            <a:r>
              <a:rPr lang="nn-NO" sz="2000" dirty="0">
                <a:solidFill>
                  <a:schemeClr val="bg1"/>
                </a:solidFill>
                <a:latin typeface="Courier New" panose="02070309020205020404" pitchFamily="49" charset="0"/>
                <a:cs typeface="Courier New" panose="02070309020205020404" pitchFamily="49" charset="0"/>
              </a:rPr>
              <a:t>	for (int i=0; i&lt;n; i++)</a:t>
            </a:r>
          </a:p>
          <a:p>
            <a:r>
              <a:rPr lang="en-US" sz="2000" dirty="0">
                <a:solidFill>
                  <a:schemeClr val="bg1"/>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a:t>
            </a:r>
          </a:p>
          <a:p>
            <a:r>
              <a:rPr lang="en-US" sz="2000" dirty="0">
                <a:solidFill>
                  <a:schemeClr val="bg1"/>
                </a:solidFill>
                <a:latin typeface="Courier New" panose="02070309020205020404" pitchFamily="49" charset="0"/>
                <a:cs typeface="Courier New" panose="02070309020205020404" pitchFamily="49" charset="0"/>
              </a:rPr>
              <a:t>	// Fill p[]</a:t>
            </a:r>
          </a:p>
          <a:p>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num</a:t>
            </a:r>
            <a:r>
              <a:rPr lang="en-US" sz="2000" dirty="0">
                <a:solidFill>
                  <a:schemeClr val="bg1"/>
                </a:solidFill>
                <a:latin typeface="Courier New" panose="02070309020205020404" pitchFamily="49" charset="0"/>
                <a:cs typeface="Courier New" panose="02070309020205020404" pitchFamily="49" charset="0"/>
              </a:rPr>
              <a:t>=0;</a:t>
            </a:r>
          </a:p>
          <a:p>
            <a:r>
              <a:rPr lang="nn-NO" sz="2000" dirty="0">
                <a:solidFill>
                  <a:schemeClr val="bg1"/>
                </a:solidFill>
                <a:latin typeface="Courier New" panose="02070309020205020404" pitchFamily="49" charset="0"/>
                <a:cs typeface="Courier New" panose="02070309020205020404" pitchFamily="49" charset="0"/>
              </a:rPr>
              <a:t>	for (int i=1; i &lt;= m; i++)</a:t>
            </a:r>
          </a:p>
          <a:p>
            <a:r>
              <a:rPr lang="en-US" sz="2000" dirty="0">
                <a:solidFill>
                  <a:schemeClr val="bg1"/>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a:t>
            </a:r>
          </a:p>
          <a:p>
            <a:r>
              <a:rPr lang="en-US" sz="2000" dirty="0">
                <a:solidFill>
                  <a:schemeClr val="bg1"/>
                </a:solidFill>
                <a:latin typeface="Courier New" panose="02070309020205020404" pitchFamily="49" charset="0"/>
                <a:cs typeface="Courier New" panose="02070309020205020404" pitchFamily="49" charset="0"/>
              </a:rPr>
              <a:t>	free(exists); </a:t>
            </a:r>
          </a:p>
          <a:p>
            <a:r>
              <a:rPr lang="en-US" sz="2000" dirty="0">
                <a:solidFill>
                  <a:schemeClr val="bg1"/>
                </a:solidFill>
                <a:latin typeface="Courier New" panose="02070309020205020404" pitchFamily="49" charset="0"/>
                <a:cs typeface="Courier New" panose="02070309020205020404" pitchFamily="49" charset="0"/>
              </a:rPr>
              <a:t>  return </a:t>
            </a:r>
            <a:r>
              <a:rPr lang="en-US" sz="2000" dirty="0" err="1">
                <a:solidFill>
                  <a:schemeClr val="bg1"/>
                </a:solidFill>
                <a:latin typeface="Courier New" panose="02070309020205020404" pitchFamily="49" charset="0"/>
                <a:cs typeface="Courier New" panose="02070309020205020404" pitchFamily="49" charset="0"/>
              </a:rPr>
              <a:t>num</a:t>
            </a:r>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98546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אביב 2013</a:t>
            </a:r>
            <a:endParaRPr lang="en-US" dirty="0"/>
          </a:p>
        </p:txBody>
      </p:sp>
      <p:sp>
        <p:nvSpPr>
          <p:cNvPr id="3" name="Content Placeholder 2"/>
          <p:cNvSpPr>
            <a:spLocks noGrp="1"/>
          </p:cNvSpPr>
          <p:nvPr>
            <p:ph idx="1"/>
          </p:nvPr>
        </p:nvSpPr>
        <p:spPr>
          <a:xfrm>
            <a:off x="457200" y="1600202"/>
            <a:ext cx="8229600" cy="4756150"/>
          </a:xfrm>
        </p:spPr>
        <p:txBody>
          <a:bodyPr>
            <a:normAutofit/>
          </a:bodyPr>
          <a:lstStyle/>
          <a:p>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34</a:t>
            </a:fld>
            <a:endParaRPr lang="en-US" dirty="0"/>
          </a:p>
        </p:txBody>
      </p:sp>
      <p:sp>
        <p:nvSpPr>
          <p:cNvPr id="6" name="Text Box 3"/>
          <p:cNvSpPr txBox="1">
            <a:spLocks noChangeArrowheads="1"/>
          </p:cNvSpPr>
          <p:nvPr/>
        </p:nvSpPr>
        <p:spPr bwMode="auto">
          <a:xfrm>
            <a:off x="196957" y="1590093"/>
            <a:ext cx="8750086" cy="501675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limit_and_sort</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a[],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n,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m,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p[]) {</a:t>
            </a:r>
            <a:endParaRPr lang="he-IL"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*exists=</a:t>
            </a:r>
            <a:r>
              <a:rPr lang="en-US" sz="2000" dirty="0" err="1">
                <a:solidFill>
                  <a:schemeClr val="bg1"/>
                </a:solidFill>
                <a:latin typeface="Courier New" panose="02070309020205020404" pitchFamily="49" charset="0"/>
                <a:cs typeface="Courier New" panose="02070309020205020404" pitchFamily="49" charset="0"/>
              </a:rPr>
              <a:t>malloc</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sizeof</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)*(m+1)); </a:t>
            </a:r>
          </a:p>
          <a:p>
            <a:r>
              <a:rPr lang="nn-NO" sz="2000" dirty="0">
                <a:solidFill>
                  <a:schemeClr val="bg1"/>
                </a:solidFill>
                <a:latin typeface="Courier New" panose="02070309020205020404" pitchFamily="49" charset="0"/>
                <a:cs typeface="Courier New" panose="02070309020205020404" pitchFamily="49" charset="0"/>
              </a:rPr>
              <a:t>	for (int i=1; i &lt;= m; i++)</a:t>
            </a:r>
          </a:p>
          <a:p>
            <a:r>
              <a:rPr lang="en-US" sz="2000" dirty="0">
                <a:solidFill>
                  <a:schemeClr val="bg1"/>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exists[</a:t>
            </a:r>
            <a:r>
              <a:rPr lang="en-US" sz="2000" b="1" dirty="0" err="1">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 = 0;</a:t>
            </a:r>
          </a:p>
          <a:p>
            <a:r>
              <a:rPr lang="en-US" sz="2000" dirty="0">
                <a:solidFill>
                  <a:schemeClr val="bg1"/>
                </a:solidFill>
                <a:latin typeface="Courier New" panose="02070309020205020404" pitchFamily="49" charset="0"/>
                <a:cs typeface="Courier New" panose="02070309020205020404" pitchFamily="49" charset="0"/>
              </a:rPr>
              <a:t>	// Build indicator array</a:t>
            </a:r>
          </a:p>
          <a:p>
            <a:r>
              <a:rPr lang="nn-NO" sz="2000" dirty="0">
                <a:solidFill>
                  <a:schemeClr val="bg1"/>
                </a:solidFill>
                <a:latin typeface="Courier New" panose="02070309020205020404" pitchFamily="49" charset="0"/>
                <a:cs typeface="Courier New" panose="02070309020205020404" pitchFamily="49" charset="0"/>
              </a:rPr>
              <a:t>	for (int i=0; i&lt;n; i++)</a:t>
            </a:r>
          </a:p>
          <a:p>
            <a:r>
              <a:rPr lang="en-US" sz="2000" dirty="0">
                <a:solidFill>
                  <a:schemeClr val="bg1"/>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if (a[</a:t>
            </a:r>
            <a:r>
              <a:rPr lang="en-US" sz="2000" b="1" dirty="0" err="1">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 &lt;= m)</a:t>
            </a:r>
          </a:p>
          <a:p>
            <a:r>
              <a:rPr lang="en-US" sz="2000" b="1" dirty="0">
                <a:solidFill>
                  <a:srgbClr val="FF0000"/>
                </a:solidFill>
                <a:latin typeface="Courier New" panose="02070309020205020404" pitchFamily="49" charset="0"/>
                <a:cs typeface="Courier New" panose="02070309020205020404" pitchFamily="49" charset="0"/>
              </a:rPr>
              <a:t>			exists[a[</a:t>
            </a:r>
            <a:r>
              <a:rPr lang="en-US" sz="2000" b="1" dirty="0" err="1">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 = 1;</a:t>
            </a:r>
          </a:p>
          <a:p>
            <a:r>
              <a:rPr lang="en-US" sz="2000" dirty="0">
                <a:solidFill>
                  <a:schemeClr val="bg1"/>
                </a:solidFill>
                <a:latin typeface="Courier New" panose="02070309020205020404" pitchFamily="49" charset="0"/>
                <a:cs typeface="Courier New" panose="02070309020205020404" pitchFamily="49" charset="0"/>
              </a:rPr>
              <a:t>	// Fill p[]</a:t>
            </a:r>
          </a:p>
          <a:p>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num</a:t>
            </a:r>
            <a:r>
              <a:rPr lang="en-US" sz="2000" dirty="0">
                <a:solidFill>
                  <a:schemeClr val="bg1"/>
                </a:solidFill>
                <a:latin typeface="Courier New" panose="02070309020205020404" pitchFamily="49" charset="0"/>
                <a:cs typeface="Courier New" panose="02070309020205020404" pitchFamily="49" charset="0"/>
              </a:rPr>
              <a:t>=0;</a:t>
            </a:r>
          </a:p>
          <a:p>
            <a:r>
              <a:rPr lang="nn-NO" sz="2000" dirty="0">
                <a:solidFill>
                  <a:schemeClr val="bg1"/>
                </a:solidFill>
                <a:latin typeface="Courier New" panose="02070309020205020404" pitchFamily="49" charset="0"/>
                <a:cs typeface="Courier New" panose="02070309020205020404" pitchFamily="49" charset="0"/>
              </a:rPr>
              <a:t>	for (int i=1; i &lt;= m; i++)</a:t>
            </a:r>
          </a:p>
          <a:p>
            <a:r>
              <a:rPr lang="en-US" sz="2000" dirty="0">
                <a:solidFill>
                  <a:schemeClr val="bg1"/>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if (exists[</a:t>
            </a:r>
            <a:r>
              <a:rPr lang="en-US" sz="2000" b="1" dirty="0" err="1">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a:t>
            </a:r>
          </a:p>
          <a:p>
            <a:r>
              <a:rPr lang="en-US" sz="2000" b="1" dirty="0">
                <a:solidFill>
                  <a:srgbClr val="FF0000"/>
                </a:solidFill>
                <a:latin typeface="Courier New" panose="02070309020205020404" pitchFamily="49" charset="0"/>
                <a:cs typeface="Courier New" panose="02070309020205020404" pitchFamily="49" charset="0"/>
              </a:rPr>
              <a:t>			p[</a:t>
            </a:r>
            <a:r>
              <a:rPr lang="en-US" sz="2000" b="1" dirty="0" err="1">
                <a:solidFill>
                  <a:srgbClr val="FF0000"/>
                </a:solidFill>
                <a:latin typeface="Courier New" panose="02070309020205020404" pitchFamily="49" charset="0"/>
                <a:cs typeface="Courier New" panose="02070309020205020404" pitchFamily="49" charset="0"/>
              </a:rPr>
              <a:t>num</a:t>
            </a:r>
            <a:r>
              <a:rPr lang="en-US" sz="2000" b="1" dirty="0">
                <a:solidFill>
                  <a:srgbClr val="FF0000"/>
                </a:solidFill>
                <a:latin typeface="Courier New" panose="02070309020205020404" pitchFamily="49" charset="0"/>
                <a:cs typeface="Courier New" panose="02070309020205020404" pitchFamily="49" charset="0"/>
              </a:rPr>
              <a:t>++]=</a:t>
            </a:r>
            <a:r>
              <a:rPr lang="en-US" sz="2000" b="1" dirty="0" err="1">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a:t>
            </a:r>
          </a:p>
          <a:p>
            <a:r>
              <a:rPr lang="en-US" sz="2000" dirty="0">
                <a:solidFill>
                  <a:schemeClr val="bg1"/>
                </a:solidFill>
                <a:latin typeface="Courier New" panose="02070309020205020404" pitchFamily="49" charset="0"/>
                <a:cs typeface="Courier New" panose="02070309020205020404" pitchFamily="49" charset="0"/>
              </a:rPr>
              <a:t>	free(exists); </a:t>
            </a:r>
          </a:p>
          <a:p>
            <a:r>
              <a:rPr lang="en-US" sz="2000" dirty="0">
                <a:solidFill>
                  <a:schemeClr val="bg1"/>
                </a:solidFill>
                <a:latin typeface="Courier New" panose="02070309020205020404" pitchFamily="49" charset="0"/>
                <a:cs typeface="Courier New" panose="02070309020205020404" pitchFamily="49" charset="0"/>
              </a:rPr>
              <a:t>  return </a:t>
            </a:r>
            <a:r>
              <a:rPr lang="en-US" sz="2000" dirty="0" err="1">
                <a:solidFill>
                  <a:schemeClr val="bg1"/>
                </a:solidFill>
                <a:latin typeface="Courier New" panose="02070309020205020404" pitchFamily="49" charset="0"/>
                <a:cs typeface="Courier New" panose="02070309020205020404" pitchFamily="49" charset="0"/>
              </a:rPr>
              <a:t>num</a:t>
            </a:r>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4609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חורף 2013/14</a:t>
            </a:r>
            <a:endParaRPr lang="en-US" dirty="0"/>
          </a:p>
        </p:txBody>
      </p:sp>
      <p:sp>
        <p:nvSpPr>
          <p:cNvPr id="3" name="Content Placeholder 2"/>
          <p:cNvSpPr>
            <a:spLocks noGrp="1"/>
          </p:cNvSpPr>
          <p:nvPr>
            <p:ph idx="1"/>
          </p:nvPr>
        </p:nvSpPr>
        <p:spPr/>
        <p:txBody>
          <a:bodyPr>
            <a:normAutofit fontScale="92500"/>
          </a:bodyPr>
          <a:lstStyle/>
          <a:p>
            <a:pPr algn="just"/>
            <a:r>
              <a:rPr lang="he-IL" dirty="0"/>
              <a:t>בממלכה רחוקה ישנן </a:t>
            </a:r>
            <a:r>
              <a:rPr lang="en-US" dirty="0"/>
              <a:t>N</a:t>
            </a:r>
            <a:r>
              <a:rPr lang="he-IL" dirty="0"/>
              <a:t> ערים, ובכל עיר בדיוק </a:t>
            </a:r>
            <a:r>
              <a:rPr lang="en-US" dirty="0"/>
              <a:t>K</a:t>
            </a:r>
            <a:r>
              <a:rPr lang="he-IL" dirty="0"/>
              <a:t> תושבים (כאשר</a:t>
            </a:r>
            <a:r>
              <a:rPr lang="en-US" dirty="0"/>
              <a:t>N </a:t>
            </a:r>
            <a:r>
              <a:rPr lang="he-IL" dirty="0"/>
              <a:t> ו</a:t>
            </a:r>
            <a:r>
              <a:rPr lang="he-IL" b="1" dirty="0"/>
              <a:t>-</a:t>
            </a:r>
            <a:r>
              <a:rPr lang="en-US" dirty="0"/>
              <a:t>K</a:t>
            </a:r>
            <a:r>
              <a:rPr lang="he-IL" dirty="0"/>
              <a:t> מוגדרים כ</a:t>
            </a:r>
            <a:r>
              <a:rPr lang="he-IL" b="1" dirty="0"/>
              <a:t>-</a:t>
            </a:r>
            <a:r>
              <a:rPr lang="en-US" b="1" dirty="0"/>
              <a:t>#define</a:t>
            </a:r>
            <a:r>
              <a:rPr lang="he-IL" b="1" dirty="0"/>
              <a:t>).</a:t>
            </a:r>
            <a:r>
              <a:rPr lang="en-US" dirty="0"/>
              <a:t> </a:t>
            </a:r>
            <a:r>
              <a:rPr lang="he-IL" dirty="0"/>
              <a:t>בממלכה קיימת מערכת גביית מיסים המאחסנת את הנתונים הבאים: המערך </a:t>
            </a:r>
            <a:r>
              <a:rPr lang="en-US" b="1" dirty="0"/>
              <a:t>a[N]</a:t>
            </a:r>
            <a:r>
              <a:rPr lang="he-IL" b="1" dirty="0"/>
              <a:t> </a:t>
            </a:r>
            <a:r>
              <a:rPr lang="he-IL" dirty="0"/>
              <a:t>מכיל את סכומי המס שמשלמת כל עיר, כאשר </a:t>
            </a:r>
            <a:r>
              <a:rPr lang="en-US" b="1" dirty="0"/>
              <a:t>a[</a:t>
            </a:r>
            <a:r>
              <a:rPr lang="en-US" b="1" dirty="0" err="1"/>
              <a:t>i</a:t>
            </a:r>
            <a:r>
              <a:rPr lang="en-US" b="1" dirty="0"/>
              <a:t>]</a:t>
            </a:r>
            <a:r>
              <a:rPr lang="he-IL" b="1" dirty="0"/>
              <a:t> </a:t>
            </a:r>
            <a:r>
              <a:rPr lang="he-IL" dirty="0"/>
              <a:t>הוא הסכום שמשלמת העיר ה</a:t>
            </a:r>
            <a:r>
              <a:rPr lang="he-IL" b="1" dirty="0"/>
              <a:t>-</a:t>
            </a:r>
            <a:r>
              <a:rPr lang="en-US" b="1" dirty="0" err="1"/>
              <a:t>i</a:t>
            </a:r>
            <a:r>
              <a:rPr lang="he-IL" b="1" dirty="0"/>
              <a:t>.</a:t>
            </a:r>
            <a:r>
              <a:rPr lang="en-US" dirty="0"/>
              <a:t> </a:t>
            </a:r>
            <a:r>
              <a:rPr lang="he-IL" dirty="0"/>
              <a:t>המערך </a:t>
            </a:r>
            <a:r>
              <a:rPr lang="en-US" b="1" dirty="0"/>
              <a:t>id[N][K]</a:t>
            </a:r>
            <a:r>
              <a:rPr lang="he-IL" b="1" dirty="0"/>
              <a:t> </a:t>
            </a:r>
            <a:r>
              <a:rPr lang="he-IL" dirty="0"/>
              <a:t>מכיל את מספרי תעודת הזהות של תושבי כל עיר, כאשר השורה ה</a:t>
            </a:r>
            <a:r>
              <a:rPr lang="he-IL" b="1" dirty="0"/>
              <a:t>- </a:t>
            </a:r>
            <a:r>
              <a:rPr lang="en-US" dirty="0" err="1"/>
              <a:t>i</a:t>
            </a:r>
            <a:r>
              <a:rPr lang="he-IL" dirty="0"/>
              <a:t> של המערך, </a:t>
            </a:r>
            <a:r>
              <a:rPr lang="en-US" b="1" dirty="0"/>
              <a:t>id[</a:t>
            </a:r>
            <a:r>
              <a:rPr lang="en-US" b="1" dirty="0" err="1"/>
              <a:t>i</a:t>
            </a:r>
            <a:r>
              <a:rPr lang="en-US" b="1" dirty="0"/>
              <a:t>][0..K-1]</a:t>
            </a:r>
            <a:r>
              <a:rPr lang="he-IL" b="1" dirty="0"/>
              <a:t> </a:t>
            </a:r>
            <a:r>
              <a:rPr lang="he-IL" dirty="0"/>
              <a:t>מכילה את מספרי תעודת הזהות של התושבים בעיר ה</a:t>
            </a:r>
            <a:r>
              <a:rPr lang="he-IL" b="1" dirty="0"/>
              <a:t>- </a:t>
            </a:r>
            <a:r>
              <a:rPr lang="en-US" dirty="0" err="1"/>
              <a:t>i</a:t>
            </a:r>
            <a:r>
              <a:rPr lang="he-IL" dirty="0"/>
              <a:t>.</a:t>
            </a:r>
            <a:endParaRPr lang="en-US" dirty="0"/>
          </a:p>
          <a:p>
            <a:pPr algn="just"/>
            <a:r>
              <a:rPr lang="he-IL" dirty="0"/>
              <a:t>בשאלה זו נרצה לכתוב פונקציה הממיינת את הערים על פי סכום המס שהן משלמות, בסדר עולה. עליכם לממש פונקציה (בעמוד הבא) המקבלת את המערכים </a:t>
            </a:r>
            <a:r>
              <a:rPr lang="en-US" b="1" dirty="0"/>
              <a:t>a</a:t>
            </a:r>
            <a:r>
              <a:rPr lang="he-IL" b="1" dirty="0"/>
              <a:t> </a:t>
            </a:r>
            <a:r>
              <a:rPr lang="he-IL" dirty="0"/>
              <a:t>ו</a:t>
            </a:r>
            <a:r>
              <a:rPr lang="he-IL" b="1" dirty="0"/>
              <a:t>- </a:t>
            </a:r>
            <a:r>
              <a:rPr lang="en-US" b="1" dirty="0"/>
              <a:t>id</a:t>
            </a:r>
            <a:r>
              <a:rPr lang="he-IL" b="1" dirty="0"/>
              <a:t>,</a:t>
            </a:r>
            <a:r>
              <a:rPr lang="he-IL" dirty="0"/>
              <a:t> וממיינת אותם כך שלאחר המיון המערך </a:t>
            </a:r>
            <a:r>
              <a:rPr lang="en-US" b="1" dirty="0"/>
              <a:t>a</a:t>
            </a:r>
            <a:r>
              <a:rPr lang="he-IL" b="1" dirty="0"/>
              <a:t> </a:t>
            </a:r>
            <a:r>
              <a:rPr lang="he-IL" dirty="0"/>
              <a:t>יהיה בסדר עולה. בתהליך זה יש לשמור על ההתאמה בין המערכים, כלומר, גם לאחר המיון השורה ה</a:t>
            </a:r>
            <a:r>
              <a:rPr lang="he-IL" b="1" dirty="0"/>
              <a:t>- </a:t>
            </a:r>
            <a:r>
              <a:rPr lang="en-US" dirty="0" err="1"/>
              <a:t>i</a:t>
            </a:r>
            <a:r>
              <a:rPr lang="he-IL" dirty="0"/>
              <a:t> במערך </a:t>
            </a:r>
            <a:r>
              <a:rPr lang="en-US" b="1" dirty="0"/>
              <a:t>id</a:t>
            </a:r>
            <a:r>
              <a:rPr lang="he-IL" b="1" dirty="0"/>
              <a:t> </a:t>
            </a:r>
            <a:r>
              <a:rPr lang="he-IL" dirty="0"/>
              <a:t>צריכה להכיל את רשימת התושבים בעיר שמשלמת מס בגובה </a:t>
            </a:r>
            <a:r>
              <a:rPr lang="en-US" b="1" dirty="0"/>
              <a:t>a[</a:t>
            </a:r>
            <a:r>
              <a:rPr lang="en-US" b="1" dirty="0" err="1"/>
              <a:t>i</a:t>
            </a:r>
            <a:r>
              <a:rPr lang="en-US" b="1" dirty="0"/>
              <a:t>]</a:t>
            </a:r>
            <a:r>
              <a:rPr lang="he-IL" b="1" dirty="0"/>
              <a:t>.</a:t>
            </a:r>
            <a:endParaRPr lang="en-US"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35</a:t>
            </a:fld>
            <a:endParaRPr lang="en-US" dirty="0"/>
          </a:p>
        </p:txBody>
      </p:sp>
    </p:spTree>
    <p:extLst>
      <p:ext uri="{BB962C8B-B14F-4D97-AF65-F5344CB8AC3E}">
        <p14:creationId xmlns:p14="http://schemas.microsoft.com/office/powerpoint/2010/main" val="245475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חורף 2013/14</a:t>
            </a:r>
            <a:endParaRPr lang="en-US" dirty="0"/>
          </a:p>
        </p:txBody>
      </p:sp>
      <p:sp>
        <p:nvSpPr>
          <p:cNvPr id="3" name="Content Placeholder 2"/>
          <p:cNvSpPr>
            <a:spLocks noGrp="1"/>
          </p:cNvSpPr>
          <p:nvPr>
            <p:ph idx="1"/>
          </p:nvPr>
        </p:nvSpPr>
        <p:spPr/>
        <p:txBody>
          <a:bodyPr>
            <a:normAutofit/>
          </a:bodyPr>
          <a:lstStyle/>
          <a:p>
            <a:pPr algn="just"/>
            <a:r>
              <a:rPr lang="he-IL" dirty="0"/>
              <a:t>הגרסה המקוצרת: ברשותנו מערכים </a:t>
            </a:r>
            <a:r>
              <a:rPr lang="en-US" dirty="0"/>
              <a:t>a[N]</a:t>
            </a:r>
            <a:r>
              <a:rPr lang="he-IL" dirty="0"/>
              <a:t> ו - </a:t>
            </a:r>
            <a:r>
              <a:rPr lang="en-US" dirty="0"/>
              <a:t>id[N][K]</a:t>
            </a:r>
            <a:r>
              <a:rPr lang="he-IL" dirty="0"/>
              <a:t>. עלינו למיין את מערך </a:t>
            </a:r>
            <a:r>
              <a:rPr lang="en-US" dirty="0"/>
              <a:t>a</a:t>
            </a:r>
            <a:r>
              <a:rPr lang="he-IL" dirty="0"/>
              <a:t> בסדר עולה, וכמו כן לשנות את הסדר במערך </a:t>
            </a:r>
            <a:r>
              <a:rPr lang="en-US" dirty="0"/>
              <a:t>id</a:t>
            </a:r>
            <a:r>
              <a:rPr lang="he-IL" dirty="0"/>
              <a:t> לפי </a:t>
            </a:r>
            <a:r>
              <a:rPr lang="en-US" dirty="0"/>
              <a:t>a</a:t>
            </a:r>
            <a:r>
              <a:rPr lang="he-IL" dirty="0"/>
              <a:t>.</a:t>
            </a:r>
          </a:p>
          <a:p>
            <a:endParaRPr lang="he-IL" dirty="0"/>
          </a:p>
          <a:p>
            <a:r>
              <a:rPr lang="he-IL" dirty="0"/>
              <a:t>אם לאחר מיון </a:t>
            </a:r>
            <a:r>
              <a:rPr lang="en-US" dirty="0"/>
              <a:t>a</a:t>
            </a:r>
            <a:r>
              <a:rPr lang="he-IL" dirty="0"/>
              <a:t>, הפריט באינדקס </a:t>
            </a:r>
            <a:r>
              <a:rPr lang="en-US" dirty="0" err="1"/>
              <a:t>i</a:t>
            </a:r>
            <a:r>
              <a:rPr lang="he-IL" dirty="0"/>
              <a:t> עבר לאינדקס </a:t>
            </a:r>
            <a:r>
              <a:rPr lang="en-US" dirty="0"/>
              <a:t>j</a:t>
            </a:r>
            <a:r>
              <a:rPr lang="he-IL" dirty="0"/>
              <a:t>, אז: </a:t>
            </a:r>
            <a:r>
              <a:rPr lang="en-US" dirty="0" err="1"/>
              <a:t>new_id</a:t>
            </a:r>
            <a:r>
              <a:rPr lang="en-US" dirty="0"/>
              <a:t>[j]=</a:t>
            </a:r>
            <a:r>
              <a:rPr lang="en-US" dirty="0" err="1"/>
              <a:t>old_id</a:t>
            </a:r>
            <a:r>
              <a:rPr lang="en-US" dirty="0"/>
              <a:t>[</a:t>
            </a:r>
            <a:r>
              <a:rPr lang="en-US" dirty="0" err="1"/>
              <a:t>i</a:t>
            </a:r>
            <a:r>
              <a:rPr lang="en-US" dirty="0"/>
              <a:t>]</a:t>
            </a:r>
            <a:r>
              <a:rPr lang="he-IL" dirty="0"/>
              <a:t>.</a:t>
            </a:r>
          </a:p>
          <a:p>
            <a:pPr algn="just"/>
            <a:endParaRPr lang="he-IL" b="1" dirty="0"/>
          </a:p>
          <a:p>
            <a:r>
              <a:rPr lang="he-IL" dirty="0"/>
              <a:t>דרישות סיבוכיות: כיוון שבסבירות גבוהה </a:t>
            </a:r>
            <a:r>
              <a:rPr lang="en-US" dirty="0"/>
              <a:t>K</a:t>
            </a:r>
            <a:r>
              <a:rPr lang="he-IL" dirty="0"/>
              <a:t> גדול מ – </a:t>
            </a:r>
            <a:r>
              <a:rPr lang="en-US" dirty="0"/>
              <a:t>N</a:t>
            </a:r>
            <a:r>
              <a:rPr lang="he-IL" dirty="0"/>
              <a:t>, נרצה סיבוכיות קטנה ככל האפשר ביחס ל</a:t>
            </a:r>
            <a:r>
              <a:rPr lang="he-IL" b="1" dirty="0"/>
              <a:t>- </a:t>
            </a:r>
            <a:r>
              <a:rPr lang="en-US" b="1" dirty="0"/>
              <a:t>K</a:t>
            </a:r>
            <a:r>
              <a:rPr lang="he-IL" b="1" dirty="0"/>
              <a:t>. </a:t>
            </a:r>
            <a:r>
              <a:rPr lang="he-IL" dirty="0"/>
              <a:t>לפיכך, דרישות הסיבוכיות הינן: </a:t>
            </a:r>
            <a:r>
              <a:rPr lang="he-IL" b="1" dirty="0"/>
              <a:t>זמן                    , זיכרון נוסף </a:t>
            </a:r>
            <a:r>
              <a:rPr lang="en-US" dirty="0"/>
              <a:t>O(1)</a:t>
            </a:r>
            <a:r>
              <a:rPr lang="he-IL" dirty="0"/>
              <a:t>.</a:t>
            </a:r>
            <a:endParaRPr lang="en-US"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36</a:t>
            </a:fld>
            <a:endParaRPr 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2728112298"/>
              </p:ext>
            </p:extLst>
          </p:nvPr>
        </p:nvGraphicFramePr>
        <p:xfrm>
          <a:off x="5652120" y="4797152"/>
          <a:ext cx="1628775" cy="450850"/>
        </p:xfrm>
        <a:graphic>
          <a:graphicData uri="http://schemas.openxmlformats.org/presentationml/2006/ole">
            <mc:AlternateContent xmlns:mc="http://schemas.openxmlformats.org/markup-compatibility/2006">
              <mc:Choice xmlns:v="urn:schemas-microsoft-com:vml" Requires="v">
                <p:oleObj name="משוואה" r:id="rId2" imgW="825480" imgH="228600" progId="Equation.3">
                  <p:embed/>
                </p:oleObj>
              </mc:Choice>
              <mc:Fallback>
                <p:oleObj name="משוואה" r:id="rId2" imgW="825480" imgH="228600" progId="Equation.3">
                  <p:embed/>
                  <p:pic>
                    <p:nvPicPr>
                      <p:cNvPr id="6" name="Object 4"/>
                      <p:cNvPicPr>
                        <a:picLocks noChangeAspect="1" noChangeArrowheads="1"/>
                      </p:cNvPicPr>
                      <p:nvPr/>
                    </p:nvPicPr>
                    <p:blipFill>
                      <a:blip r:embed="rId3"/>
                      <a:srcRect/>
                      <a:stretch>
                        <a:fillRect/>
                      </a:stretch>
                    </p:blipFill>
                    <p:spPr bwMode="auto">
                      <a:xfrm>
                        <a:off x="5652120" y="4797152"/>
                        <a:ext cx="162877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5031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חורף 2013/14</a:t>
            </a:r>
            <a:endParaRPr lang="en-US" dirty="0"/>
          </a:p>
        </p:txBody>
      </p:sp>
      <p:sp>
        <p:nvSpPr>
          <p:cNvPr id="3" name="Content Placeholder 2"/>
          <p:cNvSpPr>
            <a:spLocks noGrp="1"/>
          </p:cNvSpPr>
          <p:nvPr>
            <p:ph idx="1"/>
          </p:nvPr>
        </p:nvSpPr>
        <p:spPr/>
        <p:txBody>
          <a:bodyPr>
            <a:normAutofit/>
          </a:bodyPr>
          <a:lstStyle/>
          <a:p>
            <a:pPr algn="just"/>
            <a:r>
              <a:rPr lang="he-IL" dirty="0"/>
              <a:t>באיזה אלגוריתם מיון עדיף להשתמש? נבחר בהתאם לדרישות הסיבוכיות.</a:t>
            </a:r>
          </a:p>
          <a:p>
            <a:pPr algn="just"/>
            <a:endParaRPr lang="he-IL" dirty="0"/>
          </a:p>
          <a:p>
            <a:pPr algn="just"/>
            <a:r>
              <a:rPr lang="he-IL" dirty="0"/>
              <a:t>נשים לב שחילוף בין שתי שורות במערך </a:t>
            </a:r>
            <a:r>
              <a:rPr lang="en-US" dirty="0"/>
              <a:t>id</a:t>
            </a:r>
            <a:r>
              <a:rPr lang="he-IL" dirty="0"/>
              <a:t> יהיה בסיבוכיות זמן </a:t>
            </a:r>
            <a:r>
              <a:rPr lang="en-US" dirty="0"/>
              <a:t>O(K)</a:t>
            </a:r>
            <a:r>
              <a:rPr lang="he-IL" dirty="0"/>
              <a:t>. לכן, מותר לנו לבצע </a:t>
            </a:r>
            <a:r>
              <a:rPr lang="en-US" dirty="0"/>
              <a:t>O(N)</a:t>
            </a:r>
            <a:r>
              <a:rPr lang="he-IL" dirty="0"/>
              <a:t> חילופים כאלה.</a:t>
            </a:r>
          </a:p>
          <a:p>
            <a:pPr algn="just"/>
            <a:endParaRPr lang="he-IL" dirty="0"/>
          </a:p>
          <a:p>
            <a:pPr algn="just"/>
            <a:r>
              <a:rPr lang="he-IL" dirty="0"/>
              <a:t>באיזה אלגוריתם מיון יש </a:t>
            </a:r>
            <a:r>
              <a:rPr lang="en-US" dirty="0"/>
              <a:t>O(N)</a:t>
            </a:r>
            <a:r>
              <a:rPr lang="he-IL" dirty="0"/>
              <a:t> חילופים?</a:t>
            </a:r>
          </a:p>
          <a:p>
            <a:pPr algn="just"/>
            <a:endParaRPr lang="he-IL" dirty="0"/>
          </a:p>
          <a:p>
            <a:pPr algn="just"/>
            <a:r>
              <a:rPr lang="en-US" dirty="0"/>
              <a:t>Max Sort</a:t>
            </a:r>
            <a:r>
              <a:rPr lang="he-IL" dirty="0"/>
              <a:t>!</a:t>
            </a:r>
          </a:p>
          <a:p>
            <a:pPr algn="just"/>
            <a:endParaRPr lang="he-IL" dirty="0"/>
          </a:p>
          <a:p>
            <a:pPr algn="just"/>
            <a:endParaRPr lang="en-US"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37</a:t>
            </a:fld>
            <a:endParaRPr lang="en-US" dirty="0"/>
          </a:p>
        </p:txBody>
      </p:sp>
    </p:spTree>
    <p:extLst>
      <p:ext uri="{BB962C8B-B14F-4D97-AF65-F5344CB8AC3E}">
        <p14:creationId xmlns:p14="http://schemas.microsoft.com/office/powerpoint/2010/main" val="39623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חורף 2013/14</a:t>
            </a:r>
            <a:endParaRPr lang="en-US" dirty="0"/>
          </a:p>
        </p:txBody>
      </p:sp>
      <p:sp>
        <p:nvSpPr>
          <p:cNvPr id="3" name="Content Placeholder 2"/>
          <p:cNvSpPr>
            <a:spLocks noGrp="1"/>
          </p:cNvSpPr>
          <p:nvPr>
            <p:ph idx="1"/>
          </p:nvPr>
        </p:nvSpPr>
        <p:spPr/>
        <p:txBody>
          <a:bodyPr>
            <a:normAutofit/>
          </a:bodyPr>
          <a:lstStyle/>
          <a:p>
            <a:pPr algn="just"/>
            <a:r>
              <a:rPr lang="he-IL" dirty="0"/>
              <a:t>במימוש בוודאי נצטרך לבצע חילופים בין פריטים במערך </a:t>
            </a:r>
            <a:r>
              <a:rPr lang="en-US" dirty="0"/>
              <a:t>a</a:t>
            </a:r>
            <a:r>
              <a:rPr lang="he-IL" dirty="0"/>
              <a:t>, וכמו כן לבצע חילופים בין שורות במטריצה </a:t>
            </a:r>
            <a:r>
              <a:rPr lang="en-US" dirty="0"/>
              <a:t>id</a:t>
            </a:r>
            <a:r>
              <a:rPr lang="he-IL" dirty="0"/>
              <a:t>:</a:t>
            </a:r>
            <a:endParaRPr lang="en-US"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38</a:t>
            </a:fld>
            <a:endParaRPr lang="en-US" dirty="0"/>
          </a:p>
        </p:txBody>
      </p:sp>
      <p:sp>
        <p:nvSpPr>
          <p:cNvPr id="7" name="Text Box 3"/>
          <p:cNvSpPr txBox="1">
            <a:spLocks noChangeArrowheads="1"/>
          </p:cNvSpPr>
          <p:nvPr/>
        </p:nvSpPr>
        <p:spPr bwMode="auto">
          <a:xfrm>
            <a:off x="196957" y="2524355"/>
            <a:ext cx="8750086" cy="378565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r>
              <a:rPr lang="en-US" sz="2000" dirty="0">
                <a:solidFill>
                  <a:schemeClr val="bg1"/>
                </a:solidFill>
              </a:rPr>
              <a:t>void swap(</a:t>
            </a:r>
            <a:r>
              <a:rPr lang="en-US" sz="2000" dirty="0" err="1">
                <a:solidFill>
                  <a:schemeClr val="bg1"/>
                </a:solidFill>
              </a:rPr>
              <a:t>int</a:t>
            </a:r>
            <a:r>
              <a:rPr lang="en-US" sz="2000" dirty="0">
                <a:solidFill>
                  <a:schemeClr val="bg1"/>
                </a:solidFill>
              </a:rPr>
              <a:t> *a, </a:t>
            </a:r>
            <a:r>
              <a:rPr lang="en-US" sz="2000" dirty="0" err="1">
                <a:solidFill>
                  <a:schemeClr val="bg1"/>
                </a:solidFill>
              </a:rPr>
              <a:t>int</a:t>
            </a:r>
            <a:r>
              <a:rPr lang="en-US" sz="2000" dirty="0">
                <a:solidFill>
                  <a:schemeClr val="bg1"/>
                </a:solidFill>
              </a:rPr>
              <a:t> *b)</a:t>
            </a:r>
          </a:p>
          <a:p>
            <a:r>
              <a:rPr lang="en-US" sz="2000" dirty="0">
                <a:solidFill>
                  <a:schemeClr val="bg1"/>
                </a:solidFill>
              </a:rPr>
              <a:t>{</a:t>
            </a:r>
          </a:p>
          <a:p>
            <a:r>
              <a:rPr lang="en-US" sz="2000" dirty="0">
                <a:solidFill>
                  <a:schemeClr val="bg1"/>
                </a:solidFill>
              </a:rPr>
              <a:t>	</a:t>
            </a:r>
            <a:r>
              <a:rPr lang="en-US" sz="2000" dirty="0" err="1">
                <a:solidFill>
                  <a:schemeClr val="bg1"/>
                </a:solidFill>
              </a:rPr>
              <a:t>int</a:t>
            </a:r>
            <a:r>
              <a:rPr lang="en-US" sz="2000" dirty="0">
                <a:solidFill>
                  <a:schemeClr val="bg1"/>
                </a:solidFill>
              </a:rPr>
              <a:t> </a:t>
            </a:r>
            <a:r>
              <a:rPr lang="en-US" sz="2000" dirty="0" err="1">
                <a:solidFill>
                  <a:schemeClr val="bg1"/>
                </a:solidFill>
              </a:rPr>
              <a:t>tmp</a:t>
            </a:r>
            <a:r>
              <a:rPr lang="en-US" sz="2000" dirty="0">
                <a:solidFill>
                  <a:schemeClr val="bg1"/>
                </a:solidFill>
              </a:rPr>
              <a:t>=*a;</a:t>
            </a:r>
          </a:p>
          <a:p>
            <a:r>
              <a:rPr lang="en-US" sz="2000" b="1">
                <a:solidFill>
                  <a:schemeClr val="bg1"/>
                </a:solidFill>
              </a:rPr>
              <a:t>	*a=*</a:t>
            </a:r>
            <a:r>
              <a:rPr lang="en-US" sz="2000">
                <a:solidFill>
                  <a:schemeClr val="bg1"/>
                </a:solidFill>
              </a:rPr>
              <a:t>b</a:t>
            </a:r>
            <a:r>
              <a:rPr lang="en-US" sz="2000" dirty="0">
                <a:solidFill>
                  <a:schemeClr val="bg1"/>
                </a:solidFill>
              </a:rPr>
              <a:t>;</a:t>
            </a:r>
          </a:p>
          <a:p>
            <a:r>
              <a:rPr lang="en-US" sz="2000" dirty="0">
                <a:solidFill>
                  <a:schemeClr val="bg1"/>
                </a:solidFill>
              </a:rPr>
              <a:t>	*b=</a:t>
            </a:r>
            <a:r>
              <a:rPr lang="en-US" sz="2000" dirty="0" err="1">
                <a:solidFill>
                  <a:schemeClr val="bg1"/>
                </a:solidFill>
              </a:rPr>
              <a:t>tmp</a:t>
            </a:r>
            <a:r>
              <a:rPr lang="en-US" sz="2000" dirty="0">
                <a:solidFill>
                  <a:schemeClr val="bg1"/>
                </a:solidFill>
              </a:rPr>
              <a:t>;</a:t>
            </a:r>
          </a:p>
          <a:p>
            <a:r>
              <a:rPr lang="he-IL" sz="2000" dirty="0">
                <a:solidFill>
                  <a:schemeClr val="bg1"/>
                </a:solidFill>
              </a:rPr>
              <a:t>{</a:t>
            </a:r>
            <a:endParaRPr lang="en-US" sz="2000" dirty="0">
              <a:solidFill>
                <a:schemeClr val="bg1"/>
              </a:solidFill>
            </a:endParaRPr>
          </a:p>
          <a:p>
            <a:endParaRPr lang="he-IL" sz="2000" dirty="0">
              <a:solidFill>
                <a:schemeClr val="bg1"/>
              </a:solidFill>
            </a:endParaRPr>
          </a:p>
          <a:p>
            <a:r>
              <a:rPr lang="en-US" sz="2000" dirty="0">
                <a:solidFill>
                  <a:schemeClr val="bg1"/>
                </a:solidFill>
              </a:rPr>
              <a:t>void </a:t>
            </a:r>
            <a:r>
              <a:rPr lang="en-US" sz="2000" dirty="0" err="1">
                <a:solidFill>
                  <a:schemeClr val="bg1"/>
                </a:solidFill>
              </a:rPr>
              <a:t>swap_rows</a:t>
            </a:r>
            <a:r>
              <a:rPr lang="en-US" sz="2000" dirty="0">
                <a:solidFill>
                  <a:schemeClr val="bg1"/>
                </a:solidFill>
              </a:rPr>
              <a:t>(</a:t>
            </a:r>
            <a:r>
              <a:rPr lang="en-US" sz="2000" dirty="0" err="1">
                <a:solidFill>
                  <a:schemeClr val="bg1"/>
                </a:solidFill>
              </a:rPr>
              <a:t>int</a:t>
            </a:r>
            <a:r>
              <a:rPr lang="en-US" sz="2000" dirty="0">
                <a:solidFill>
                  <a:schemeClr val="bg1"/>
                </a:solidFill>
              </a:rPr>
              <a:t> k, </a:t>
            </a:r>
            <a:r>
              <a:rPr lang="en-US" sz="2000" dirty="0" err="1">
                <a:solidFill>
                  <a:schemeClr val="bg1"/>
                </a:solidFill>
              </a:rPr>
              <a:t>int</a:t>
            </a:r>
            <a:r>
              <a:rPr lang="en-US" sz="2000" dirty="0">
                <a:solidFill>
                  <a:schemeClr val="bg1"/>
                </a:solidFill>
              </a:rPr>
              <a:t> town1[], </a:t>
            </a:r>
            <a:r>
              <a:rPr lang="en-US" sz="2000" dirty="0" err="1">
                <a:solidFill>
                  <a:schemeClr val="bg1"/>
                </a:solidFill>
              </a:rPr>
              <a:t>int</a:t>
            </a:r>
            <a:r>
              <a:rPr lang="en-US" sz="2000" dirty="0">
                <a:solidFill>
                  <a:schemeClr val="bg1"/>
                </a:solidFill>
              </a:rPr>
              <a:t> town2[])</a:t>
            </a:r>
          </a:p>
          <a:p>
            <a:r>
              <a:rPr lang="en-US" sz="2000" dirty="0">
                <a:solidFill>
                  <a:schemeClr val="bg1"/>
                </a:solidFill>
              </a:rPr>
              <a:t>{</a:t>
            </a:r>
          </a:p>
          <a:p>
            <a:r>
              <a:rPr lang="en-US" sz="2000" dirty="0">
                <a:solidFill>
                  <a:schemeClr val="bg1"/>
                </a:solidFill>
              </a:rPr>
              <a:t>	for(</a:t>
            </a:r>
            <a:r>
              <a:rPr lang="en-US" sz="2000" dirty="0" err="1">
                <a:solidFill>
                  <a:schemeClr val="bg1"/>
                </a:solidFill>
              </a:rPr>
              <a:t>int</a:t>
            </a:r>
            <a:r>
              <a:rPr lang="en-US" sz="2000" dirty="0">
                <a:solidFill>
                  <a:schemeClr val="bg1"/>
                </a:solidFill>
              </a:rPr>
              <a:t> </a:t>
            </a:r>
            <a:r>
              <a:rPr lang="en-US" sz="2000" dirty="0" err="1">
                <a:solidFill>
                  <a:schemeClr val="bg1"/>
                </a:solidFill>
              </a:rPr>
              <a:t>i</a:t>
            </a:r>
            <a:r>
              <a:rPr lang="en-US" sz="2000" dirty="0">
                <a:solidFill>
                  <a:schemeClr val="bg1"/>
                </a:solidFill>
              </a:rPr>
              <a:t>=0;i&lt;k; ++</a:t>
            </a:r>
            <a:r>
              <a:rPr lang="en-US" sz="2000" dirty="0" err="1">
                <a:solidFill>
                  <a:schemeClr val="bg1"/>
                </a:solidFill>
              </a:rPr>
              <a:t>i</a:t>
            </a:r>
            <a:r>
              <a:rPr lang="en-US" sz="2000" dirty="0">
                <a:solidFill>
                  <a:schemeClr val="bg1"/>
                </a:solidFill>
              </a:rPr>
              <a:t>)</a:t>
            </a:r>
          </a:p>
          <a:p>
            <a:r>
              <a:rPr lang="en-US" sz="2000" dirty="0">
                <a:solidFill>
                  <a:schemeClr val="bg1"/>
                </a:solidFill>
              </a:rPr>
              <a:t>		swap(town1+i, town2+i);</a:t>
            </a:r>
          </a:p>
          <a:p>
            <a:r>
              <a:rPr lang="he-IL" altLang="he-IL" sz="2000" dirty="0">
                <a:solidFill>
                  <a:schemeClr val="bg1"/>
                </a:solidFill>
              </a:rPr>
              <a:t>{</a:t>
            </a:r>
            <a:endParaRPr lang="en-US" altLang="he-IL" sz="20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484738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חורף 2013/14</a:t>
            </a:r>
            <a:endParaRPr lang="en-US" dirty="0"/>
          </a:p>
        </p:txBody>
      </p:sp>
      <p:sp>
        <p:nvSpPr>
          <p:cNvPr id="3" name="Content Placeholder 2"/>
          <p:cNvSpPr>
            <a:spLocks noGrp="1"/>
          </p:cNvSpPr>
          <p:nvPr>
            <p:ph idx="1"/>
          </p:nvPr>
        </p:nvSpPr>
        <p:spPr/>
        <p:txBody>
          <a:bodyPr>
            <a:normAutofit/>
          </a:bodyPr>
          <a:lstStyle/>
          <a:p>
            <a:pPr algn="just"/>
            <a:r>
              <a:rPr lang="he-IL" dirty="0"/>
              <a:t>נשלים את מימוש המיון עצמו:</a:t>
            </a:r>
            <a:endParaRPr lang="en-US"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39</a:t>
            </a:fld>
            <a:endParaRPr lang="en-US" dirty="0"/>
          </a:p>
        </p:txBody>
      </p:sp>
      <p:sp>
        <p:nvSpPr>
          <p:cNvPr id="7" name="Text Box 3"/>
          <p:cNvSpPr txBox="1">
            <a:spLocks noChangeArrowheads="1"/>
          </p:cNvSpPr>
          <p:nvPr/>
        </p:nvSpPr>
        <p:spPr bwMode="auto">
          <a:xfrm>
            <a:off x="196957" y="2061412"/>
            <a:ext cx="8750086" cy="4247317"/>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r>
              <a:rPr lang="en-US" sz="1800" dirty="0">
                <a:solidFill>
                  <a:schemeClr val="bg1"/>
                </a:solidFill>
              </a:rPr>
              <a:t>void sort(</a:t>
            </a:r>
            <a:r>
              <a:rPr lang="en-US" sz="1800" dirty="0" err="1">
                <a:solidFill>
                  <a:schemeClr val="bg1"/>
                </a:solidFill>
              </a:rPr>
              <a:t>int</a:t>
            </a:r>
            <a:r>
              <a:rPr lang="en-US" sz="1800" dirty="0">
                <a:solidFill>
                  <a:schemeClr val="bg1"/>
                </a:solidFill>
              </a:rPr>
              <a:t> a[], </a:t>
            </a:r>
            <a:r>
              <a:rPr lang="en-US" sz="1800" dirty="0" err="1">
                <a:solidFill>
                  <a:schemeClr val="bg1"/>
                </a:solidFill>
              </a:rPr>
              <a:t>int</a:t>
            </a:r>
            <a:r>
              <a:rPr lang="en-US" sz="1800" dirty="0">
                <a:solidFill>
                  <a:schemeClr val="bg1"/>
                </a:solidFill>
              </a:rPr>
              <a:t> id[][K]) {</a:t>
            </a:r>
          </a:p>
          <a:p>
            <a:r>
              <a:rPr lang="en-US" sz="1800" dirty="0">
                <a:solidFill>
                  <a:schemeClr val="bg1"/>
                </a:solidFill>
              </a:rPr>
              <a:t>	for(</a:t>
            </a:r>
            <a:r>
              <a:rPr lang="en-US" sz="1800" dirty="0" err="1">
                <a:solidFill>
                  <a:schemeClr val="bg1"/>
                </a:solidFill>
              </a:rPr>
              <a:t>int</a:t>
            </a:r>
            <a:r>
              <a:rPr lang="en-US" sz="1800" dirty="0">
                <a:solidFill>
                  <a:schemeClr val="bg1"/>
                </a:solidFill>
              </a:rPr>
              <a:t> </a:t>
            </a:r>
            <a:r>
              <a:rPr lang="en-US" sz="1800" dirty="0" err="1">
                <a:solidFill>
                  <a:schemeClr val="bg1"/>
                </a:solidFill>
              </a:rPr>
              <a:t>i</a:t>
            </a:r>
            <a:r>
              <a:rPr lang="en-US" sz="1800" dirty="0">
                <a:solidFill>
                  <a:schemeClr val="bg1"/>
                </a:solidFill>
              </a:rPr>
              <a:t>=N; </a:t>
            </a:r>
            <a:r>
              <a:rPr lang="en-US" sz="1800" dirty="0" err="1">
                <a:solidFill>
                  <a:schemeClr val="bg1"/>
                </a:solidFill>
              </a:rPr>
              <a:t>i</a:t>
            </a:r>
            <a:r>
              <a:rPr lang="en-US" sz="1800" dirty="0">
                <a:solidFill>
                  <a:schemeClr val="bg1"/>
                </a:solidFill>
              </a:rPr>
              <a:t>&gt;1; </a:t>
            </a:r>
            <a:r>
              <a:rPr lang="en-US" sz="1800" dirty="0" err="1">
                <a:solidFill>
                  <a:schemeClr val="bg1"/>
                </a:solidFill>
              </a:rPr>
              <a:t>i</a:t>
            </a:r>
            <a:r>
              <a:rPr lang="en-US" sz="1800" dirty="0">
                <a:solidFill>
                  <a:schemeClr val="bg1"/>
                </a:solidFill>
              </a:rPr>
              <a:t>--) {</a:t>
            </a:r>
          </a:p>
          <a:p>
            <a:r>
              <a:rPr lang="en-US" sz="1800" dirty="0">
                <a:solidFill>
                  <a:schemeClr val="bg1"/>
                </a:solidFill>
              </a:rPr>
              <a:t>		</a:t>
            </a:r>
            <a:r>
              <a:rPr lang="en-US" sz="1800" dirty="0" err="1">
                <a:solidFill>
                  <a:schemeClr val="bg1"/>
                </a:solidFill>
              </a:rPr>
              <a:t>int</a:t>
            </a:r>
            <a:r>
              <a:rPr lang="en-US" sz="1800" dirty="0">
                <a:solidFill>
                  <a:schemeClr val="bg1"/>
                </a:solidFill>
              </a:rPr>
              <a:t> max=</a:t>
            </a:r>
            <a:r>
              <a:rPr lang="en-US" sz="1800" dirty="0" err="1">
                <a:solidFill>
                  <a:schemeClr val="bg1"/>
                </a:solidFill>
              </a:rPr>
              <a:t>find_max_idx</a:t>
            </a:r>
            <a:r>
              <a:rPr lang="en-US" sz="1800" dirty="0">
                <a:solidFill>
                  <a:schemeClr val="bg1"/>
                </a:solidFill>
              </a:rPr>
              <a:t>(a, </a:t>
            </a:r>
            <a:r>
              <a:rPr lang="en-US" sz="1800" dirty="0" err="1">
                <a:solidFill>
                  <a:schemeClr val="bg1"/>
                </a:solidFill>
              </a:rPr>
              <a:t>i</a:t>
            </a:r>
            <a:r>
              <a:rPr lang="en-US" sz="1800" dirty="0">
                <a:solidFill>
                  <a:schemeClr val="bg1"/>
                </a:solidFill>
              </a:rPr>
              <a:t>);</a:t>
            </a:r>
          </a:p>
          <a:p>
            <a:r>
              <a:rPr lang="en-US" sz="1800" dirty="0">
                <a:solidFill>
                  <a:schemeClr val="bg1"/>
                </a:solidFill>
              </a:rPr>
              <a:t>		swap(</a:t>
            </a:r>
            <a:r>
              <a:rPr lang="en-US" sz="1800" dirty="0" err="1">
                <a:solidFill>
                  <a:schemeClr val="bg1"/>
                </a:solidFill>
              </a:rPr>
              <a:t>a+max</a:t>
            </a:r>
            <a:r>
              <a:rPr lang="en-US" sz="1800" dirty="0">
                <a:solidFill>
                  <a:schemeClr val="bg1"/>
                </a:solidFill>
              </a:rPr>
              <a:t>, a+i-1);</a:t>
            </a:r>
          </a:p>
          <a:p>
            <a:r>
              <a:rPr lang="en-US" sz="1800" dirty="0">
                <a:solidFill>
                  <a:schemeClr val="bg1"/>
                </a:solidFill>
              </a:rPr>
              <a:t>		</a:t>
            </a:r>
            <a:r>
              <a:rPr lang="en-US" sz="1800" dirty="0" err="1">
                <a:solidFill>
                  <a:schemeClr val="bg1"/>
                </a:solidFill>
              </a:rPr>
              <a:t>swap_rows</a:t>
            </a:r>
            <a:r>
              <a:rPr lang="en-US" sz="1800" dirty="0">
                <a:solidFill>
                  <a:schemeClr val="bg1"/>
                </a:solidFill>
              </a:rPr>
              <a:t>(K, id[max], id[i-1]);</a:t>
            </a:r>
          </a:p>
          <a:p>
            <a:r>
              <a:rPr lang="he-IL" sz="1800" dirty="0">
                <a:solidFill>
                  <a:schemeClr val="bg1"/>
                </a:solidFill>
              </a:rPr>
              <a:t>	{</a:t>
            </a:r>
          </a:p>
          <a:p>
            <a:r>
              <a:rPr lang="he-IL" sz="1800" dirty="0">
                <a:solidFill>
                  <a:schemeClr val="bg1"/>
                </a:solidFill>
              </a:rPr>
              <a:t>{</a:t>
            </a:r>
            <a:endParaRPr lang="en-US" sz="1800" dirty="0">
              <a:solidFill>
                <a:schemeClr val="bg1"/>
              </a:solidFill>
            </a:endParaRPr>
          </a:p>
          <a:p>
            <a:endParaRPr lang="en-US"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r>
              <a:rPr lang="en-US" sz="1800" dirty="0" err="1">
                <a:solidFill>
                  <a:schemeClr val="bg1"/>
                </a:solidFill>
              </a:rPr>
              <a:t>int</a:t>
            </a:r>
            <a:r>
              <a:rPr lang="en-US" sz="1800" dirty="0">
                <a:solidFill>
                  <a:schemeClr val="bg1"/>
                </a:solidFill>
              </a:rPr>
              <a:t> </a:t>
            </a:r>
            <a:r>
              <a:rPr lang="en-US" sz="1800" dirty="0" err="1">
                <a:solidFill>
                  <a:schemeClr val="bg1"/>
                </a:solidFill>
              </a:rPr>
              <a:t>find_max_idx</a:t>
            </a:r>
            <a:r>
              <a:rPr lang="en-US" sz="1800" dirty="0">
                <a:solidFill>
                  <a:schemeClr val="bg1"/>
                </a:solidFill>
              </a:rPr>
              <a:t>(</a:t>
            </a:r>
            <a:r>
              <a:rPr lang="en-US" sz="1800" dirty="0" err="1">
                <a:solidFill>
                  <a:schemeClr val="bg1"/>
                </a:solidFill>
              </a:rPr>
              <a:t>int</a:t>
            </a:r>
            <a:r>
              <a:rPr lang="en-US" sz="1800" dirty="0">
                <a:solidFill>
                  <a:schemeClr val="bg1"/>
                </a:solidFill>
              </a:rPr>
              <a:t> a[], </a:t>
            </a:r>
            <a:r>
              <a:rPr lang="en-US" sz="1800" dirty="0" err="1">
                <a:solidFill>
                  <a:schemeClr val="bg1"/>
                </a:solidFill>
              </a:rPr>
              <a:t>int</a:t>
            </a:r>
            <a:r>
              <a:rPr lang="en-US" sz="1800" dirty="0">
                <a:solidFill>
                  <a:schemeClr val="bg1"/>
                </a:solidFill>
              </a:rPr>
              <a:t> n) {</a:t>
            </a:r>
          </a:p>
          <a:p>
            <a:r>
              <a:rPr lang="en-US" sz="1800" dirty="0">
                <a:solidFill>
                  <a:schemeClr val="bg1"/>
                </a:solidFill>
              </a:rPr>
              <a:t>	</a:t>
            </a:r>
            <a:r>
              <a:rPr lang="en-US" sz="1800" dirty="0" err="1">
                <a:solidFill>
                  <a:schemeClr val="bg1"/>
                </a:solidFill>
              </a:rPr>
              <a:t>int</a:t>
            </a:r>
            <a:r>
              <a:rPr lang="en-US" sz="1800" dirty="0">
                <a:solidFill>
                  <a:schemeClr val="bg1"/>
                </a:solidFill>
              </a:rPr>
              <a:t> max = 0;</a:t>
            </a:r>
          </a:p>
          <a:p>
            <a:r>
              <a:rPr lang="en-US" sz="1800" dirty="0">
                <a:solidFill>
                  <a:schemeClr val="bg1"/>
                </a:solidFill>
              </a:rPr>
              <a:t>	for(</a:t>
            </a:r>
            <a:r>
              <a:rPr lang="en-US" sz="1800" dirty="0" err="1">
                <a:solidFill>
                  <a:schemeClr val="bg1"/>
                </a:solidFill>
              </a:rPr>
              <a:t>int</a:t>
            </a:r>
            <a:r>
              <a:rPr lang="en-US" sz="1800" dirty="0">
                <a:solidFill>
                  <a:schemeClr val="bg1"/>
                </a:solidFill>
              </a:rPr>
              <a:t> </a:t>
            </a:r>
            <a:r>
              <a:rPr lang="en-US" sz="1800" dirty="0" err="1">
                <a:solidFill>
                  <a:schemeClr val="bg1"/>
                </a:solidFill>
              </a:rPr>
              <a:t>i</a:t>
            </a:r>
            <a:r>
              <a:rPr lang="en-US" sz="1800" dirty="0">
                <a:solidFill>
                  <a:schemeClr val="bg1"/>
                </a:solidFill>
              </a:rPr>
              <a:t>=1; </a:t>
            </a:r>
            <a:r>
              <a:rPr lang="en-US" sz="1800" dirty="0" err="1">
                <a:solidFill>
                  <a:schemeClr val="bg1"/>
                </a:solidFill>
              </a:rPr>
              <a:t>i</a:t>
            </a:r>
            <a:r>
              <a:rPr lang="en-US" sz="1800" dirty="0">
                <a:solidFill>
                  <a:schemeClr val="bg1"/>
                </a:solidFill>
              </a:rPr>
              <a:t>&lt;n; ++</a:t>
            </a:r>
            <a:r>
              <a:rPr lang="en-US" sz="1800" dirty="0" err="1">
                <a:solidFill>
                  <a:schemeClr val="bg1"/>
                </a:solidFill>
              </a:rPr>
              <a:t>i</a:t>
            </a:r>
            <a:r>
              <a:rPr lang="en-US" sz="1800" dirty="0">
                <a:solidFill>
                  <a:schemeClr val="bg1"/>
                </a:solidFill>
              </a:rPr>
              <a:t>)</a:t>
            </a:r>
          </a:p>
          <a:p>
            <a:r>
              <a:rPr lang="en-US" sz="1800" dirty="0">
                <a:solidFill>
                  <a:schemeClr val="bg1"/>
                </a:solidFill>
              </a:rPr>
              <a:t>		if(a[</a:t>
            </a:r>
            <a:r>
              <a:rPr lang="en-US" sz="1800" dirty="0" err="1">
                <a:solidFill>
                  <a:schemeClr val="bg1"/>
                </a:solidFill>
              </a:rPr>
              <a:t>i</a:t>
            </a:r>
            <a:r>
              <a:rPr lang="en-US" sz="1800" dirty="0">
                <a:solidFill>
                  <a:schemeClr val="bg1"/>
                </a:solidFill>
              </a:rPr>
              <a:t>]&gt;a[max])</a:t>
            </a:r>
          </a:p>
          <a:p>
            <a:r>
              <a:rPr lang="en-US" sz="1800" dirty="0">
                <a:solidFill>
                  <a:schemeClr val="bg1"/>
                </a:solidFill>
              </a:rPr>
              <a:t>			max=</a:t>
            </a:r>
            <a:r>
              <a:rPr lang="en-US" sz="1800" dirty="0" err="1">
                <a:solidFill>
                  <a:schemeClr val="bg1"/>
                </a:solidFill>
              </a:rPr>
              <a:t>i</a:t>
            </a:r>
            <a:r>
              <a:rPr lang="en-US" sz="1800" dirty="0">
                <a:solidFill>
                  <a:schemeClr val="bg1"/>
                </a:solidFill>
              </a:rPr>
              <a:t>;</a:t>
            </a:r>
          </a:p>
          <a:p>
            <a:r>
              <a:rPr lang="en-US" sz="1800" dirty="0">
                <a:solidFill>
                  <a:schemeClr val="bg1"/>
                </a:solidFill>
              </a:rPr>
              <a:t>	return max;</a:t>
            </a:r>
          </a:p>
          <a:p>
            <a:r>
              <a:rPr lang="he-IL" altLang="he-IL" sz="1800" dirty="0">
                <a:solidFill>
                  <a:schemeClr val="bg1"/>
                </a:solidFill>
              </a:rPr>
              <a:t>{</a:t>
            </a:r>
            <a:endParaRPr lang="en-US" altLang="he-IL" sz="1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433640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אלגוריתמי מיון – מוטיבציה</a:t>
            </a:r>
            <a:endParaRPr lang="en-US" dirty="0"/>
          </a:p>
        </p:txBody>
      </p:sp>
      <p:sp>
        <p:nvSpPr>
          <p:cNvPr id="3" name="Content Placeholder 2"/>
          <p:cNvSpPr>
            <a:spLocks noGrp="1"/>
          </p:cNvSpPr>
          <p:nvPr>
            <p:ph idx="1"/>
          </p:nvPr>
        </p:nvSpPr>
        <p:spPr/>
        <p:txBody>
          <a:bodyPr/>
          <a:lstStyle/>
          <a:p>
            <a:r>
              <a:rPr lang="he-IL" dirty="0"/>
              <a:t>קיימים סוגים רבים של אלגוריתמי מיון.</a:t>
            </a:r>
          </a:p>
          <a:p>
            <a:endParaRPr lang="he-IL" dirty="0"/>
          </a:p>
          <a:p>
            <a:r>
              <a:rPr lang="he-IL" dirty="0"/>
              <a:t>למה בעצם אנחנו כל-כך רוצים למיין באופן יעיל?</a:t>
            </a:r>
          </a:p>
          <a:p>
            <a:endParaRPr lang="he-IL" dirty="0"/>
          </a:p>
          <a:p>
            <a:r>
              <a:rPr lang="he-IL" dirty="0"/>
              <a:t>שאילתות רבות - שמירת נתונים ממוינים מאפשרת חיפוש מהיר.</a:t>
            </a:r>
            <a:endParaRPr lang="en-US"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4</a:t>
            </a:fld>
            <a:endParaRPr lang="en-US"/>
          </a:p>
        </p:txBody>
      </p:sp>
    </p:spTree>
    <p:extLst>
      <p:ext uri="{BB962C8B-B14F-4D97-AF65-F5344CB8AC3E}">
        <p14:creationId xmlns:p14="http://schemas.microsoft.com/office/powerpoint/2010/main" val="39379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חורף 2013/14</a:t>
            </a:r>
            <a:endParaRPr lang="en-US" dirty="0"/>
          </a:p>
        </p:txBody>
      </p:sp>
      <p:sp>
        <p:nvSpPr>
          <p:cNvPr id="3" name="Content Placeholder 2"/>
          <p:cNvSpPr>
            <a:spLocks noGrp="1"/>
          </p:cNvSpPr>
          <p:nvPr>
            <p:ph idx="1"/>
          </p:nvPr>
        </p:nvSpPr>
        <p:spPr/>
        <p:txBody>
          <a:bodyPr>
            <a:normAutofit/>
          </a:bodyPr>
          <a:lstStyle/>
          <a:p>
            <a:r>
              <a:rPr lang="he-IL" dirty="0"/>
              <a:t>סיבוכיות של </a:t>
            </a:r>
            <a:r>
              <a:rPr lang="en-US" dirty="0"/>
              <a:t>swap</a:t>
            </a:r>
            <a:r>
              <a:rPr lang="he-IL" dirty="0"/>
              <a:t>: </a:t>
            </a:r>
          </a:p>
          <a:p>
            <a:pPr lvl="1"/>
            <a:r>
              <a:rPr lang="en-US" dirty="0"/>
              <a:t>O(1)</a:t>
            </a:r>
            <a:r>
              <a:rPr lang="he-IL" dirty="0"/>
              <a:t>.</a:t>
            </a:r>
          </a:p>
          <a:p>
            <a:r>
              <a:rPr lang="he-IL" dirty="0"/>
              <a:t>סיבוכיות של </a:t>
            </a:r>
            <a:r>
              <a:rPr lang="en-US" dirty="0" err="1"/>
              <a:t>swap_rows</a:t>
            </a:r>
            <a:r>
              <a:rPr lang="he-IL" dirty="0"/>
              <a:t>: </a:t>
            </a:r>
          </a:p>
          <a:p>
            <a:pPr lvl="1"/>
            <a:r>
              <a:rPr lang="en-US" dirty="0"/>
              <a:t>O(k)</a:t>
            </a:r>
            <a:r>
              <a:rPr lang="he-IL" dirty="0"/>
              <a:t> כיוון שיש לולאה עם </a:t>
            </a:r>
            <a:r>
              <a:rPr lang="en-US" dirty="0"/>
              <a:t>k</a:t>
            </a:r>
            <a:r>
              <a:rPr lang="he-IL" dirty="0"/>
              <a:t> </a:t>
            </a:r>
            <a:r>
              <a:rPr lang="he-IL" dirty="0" err="1"/>
              <a:t>איטרציות</a:t>
            </a:r>
            <a:r>
              <a:rPr lang="he-IL" dirty="0"/>
              <a:t>, כל </a:t>
            </a:r>
            <a:r>
              <a:rPr lang="he-IL" dirty="0" err="1"/>
              <a:t>איטרציה</a:t>
            </a:r>
            <a:r>
              <a:rPr lang="he-IL" dirty="0"/>
              <a:t> </a:t>
            </a:r>
            <a:r>
              <a:rPr lang="en-US" dirty="0"/>
              <a:t>O(1)</a:t>
            </a:r>
            <a:r>
              <a:rPr lang="he-IL" dirty="0"/>
              <a:t>.</a:t>
            </a:r>
          </a:p>
          <a:p>
            <a:r>
              <a:rPr lang="he-IL" dirty="0"/>
              <a:t>סיבוכיות של </a:t>
            </a:r>
            <a:r>
              <a:rPr lang="en-US" dirty="0" err="1"/>
              <a:t>find_max_idx</a:t>
            </a:r>
            <a:r>
              <a:rPr lang="he-IL" dirty="0"/>
              <a:t>: </a:t>
            </a:r>
          </a:p>
          <a:p>
            <a:pPr lvl="1"/>
            <a:r>
              <a:rPr lang="en-US" dirty="0"/>
              <a:t>O(n)</a:t>
            </a:r>
            <a:r>
              <a:rPr lang="he-IL" dirty="0"/>
              <a:t> כיוון שיש לולאה עם </a:t>
            </a:r>
            <a:r>
              <a:rPr lang="en-US" dirty="0"/>
              <a:t>n</a:t>
            </a:r>
            <a:r>
              <a:rPr lang="he-IL" dirty="0"/>
              <a:t> </a:t>
            </a:r>
            <a:r>
              <a:rPr lang="he-IL" dirty="0" err="1"/>
              <a:t>איטרציות</a:t>
            </a:r>
            <a:r>
              <a:rPr lang="he-IL" dirty="0"/>
              <a:t>, כל </a:t>
            </a:r>
            <a:r>
              <a:rPr lang="he-IL" dirty="0" err="1"/>
              <a:t>איטרציה</a:t>
            </a:r>
            <a:r>
              <a:rPr lang="he-IL" dirty="0"/>
              <a:t> </a:t>
            </a:r>
            <a:r>
              <a:rPr lang="en-US" dirty="0"/>
              <a:t>O(1)</a:t>
            </a:r>
            <a:r>
              <a:rPr lang="he-IL" dirty="0"/>
              <a:t>.</a:t>
            </a:r>
          </a:p>
          <a:p>
            <a:r>
              <a:rPr lang="he-IL" dirty="0"/>
              <a:t>סיבוכיות של </a:t>
            </a:r>
            <a:r>
              <a:rPr lang="en-US" dirty="0"/>
              <a:t>sort</a:t>
            </a:r>
            <a:r>
              <a:rPr lang="he-IL" dirty="0"/>
              <a:t>: </a:t>
            </a:r>
            <a:r>
              <a:rPr lang="en-US" dirty="0"/>
              <a:t>N</a:t>
            </a:r>
            <a:r>
              <a:rPr lang="he-IL" dirty="0"/>
              <a:t> </a:t>
            </a:r>
            <a:r>
              <a:rPr lang="he-IL" dirty="0" err="1"/>
              <a:t>איטרציות</a:t>
            </a:r>
            <a:r>
              <a:rPr lang="he-IL" dirty="0"/>
              <a:t>, בכל </a:t>
            </a:r>
            <a:r>
              <a:rPr lang="he-IL" dirty="0" err="1"/>
              <a:t>איטרציה</a:t>
            </a:r>
            <a:r>
              <a:rPr lang="he-IL" dirty="0"/>
              <a:t>:</a:t>
            </a:r>
          </a:p>
          <a:p>
            <a:pPr lvl="1"/>
            <a:r>
              <a:rPr lang="he-IL" dirty="0"/>
              <a:t>קריאה ל – </a:t>
            </a:r>
            <a:r>
              <a:rPr lang="en-US" dirty="0" err="1"/>
              <a:t>find_max_idx</a:t>
            </a:r>
            <a:r>
              <a:rPr lang="he-IL" dirty="0"/>
              <a:t> ב - </a:t>
            </a:r>
            <a:r>
              <a:rPr lang="en-US" dirty="0"/>
              <a:t>O(</a:t>
            </a:r>
            <a:r>
              <a:rPr lang="en-US" dirty="0" err="1"/>
              <a:t>i</a:t>
            </a:r>
            <a:r>
              <a:rPr lang="en-US" dirty="0"/>
              <a:t>)&lt;=O(N)</a:t>
            </a:r>
            <a:r>
              <a:rPr lang="he-IL" dirty="0"/>
              <a:t>.</a:t>
            </a:r>
          </a:p>
          <a:p>
            <a:pPr lvl="1"/>
            <a:r>
              <a:rPr lang="he-IL" dirty="0"/>
              <a:t>קריאה ל – </a:t>
            </a:r>
            <a:r>
              <a:rPr lang="en-US" dirty="0"/>
              <a:t>swap</a:t>
            </a:r>
            <a:r>
              <a:rPr lang="he-IL" dirty="0"/>
              <a:t> ב – </a:t>
            </a:r>
            <a:r>
              <a:rPr lang="en-US" dirty="0"/>
              <a:t>O(1)</a:t>
            </a:r>
            <a:r>
              <a:rPr lang="he-IL" dirty="0"/>
              <a:t>.</a:t>
            </a:r>
          </a:p>
          <a:p>
            <a:pPr lvl="1"/>
            <a:r>
              <a:rPr lang="he-IL" dirty="0"/>
              <a:t>קריאה ל – </a:t>
            </a:r>
            <a:r>
              <a:rPr lang="en-US" dirty="0" err="1"/>
              <a:t>swap_rows</a:t>
            </a:r>
            <a:r>
              <a:rPr lang="he-IL" dirty="0"/>
              <a:t> ב – </a:t>
            </a:r>
            <a:r>
              <a:rPr lang="en-US" dirty="0"/>
              <a:t>O(K)</a:t>
            </a:r>
            <a:r>
              <a:rPr lang="he-IL" dirty="0"/>
              <a:t>.</a:t>
            </a:r>
          </a:p>
          <a:p>
            <a:pPr lvl="1"/>
            <a:r>
              <a:rPr lang="he-IL" dirty="0"/>
              <a:t>סה"כ </a:t>
            </a:r>
            <a:r>
              <a:rPr lang="en-US" dirty="0"/>
              <a:t>O(N(N+K))</a:t>
            </a:r>
            <a:r>
              <a:rPr lang="he-IL" dirty="0"/>
              <a:t> כנדרש </a:t>
            </a:r>
            <a:r>
              <a:rPr lang="he-IL" dirty="0">
                <a:sym typeface="Wingdings" panose="05000000000000000000" pitchFamily="2" charset="2"/>
              </a:rPr>
              <a:t></a:t>
            </a: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40</a:t>
            </a:fld>
            <a:endParaRPr lang="en-US" dirty="0"/>
          </a:p>
        </p:txBody>
      </p:sp>
    </p:spTree>
    <p:extLst>
      <p:ext uri="{BB962C8B-B14F-4D97-AF65-F5344CB8AC3E}">
        <p14:creationId xmlns:p14="http://schemas.microsoft.com/office/powerpoint/2010/main" val="87779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ב' חורף 2013/14</a:t>
            </a:r>
            <a:endParaRPr lang="en-US" dirty="0"/>
          </a:p>
        </p:txBody>
      </p:sp>
      <p:sp>
        <p:nvSpPr>
          <p:cNvPr id="3" name="Content Placeholder 2"/>
          <p:cNvSpPr>
            <a:spLocks noGrp="1"/>
          </p:cNvSpPr>
          <p:nvPr>
            <p:ph idx="1"/>
          </p:nvPr>
        </p:nvSpPr>
        <p:spPr/>
        <p:txBody>
          <a:bodyPr>
            <a:normAutofit fontScale="92500" lnSpcReduction="20000"/>
          </a:bodyPr>
          <a:lstStyle/>
          <a:p>
            <a:r>
              <a:rPr lang="he-IL" dirty="0"/>
              <a:t>נתון מערך </a:t>
            </a:r>
            <a:r>
              <a:rPr lang="en-US" dirty="0"/>
              <a:t>s[]</a:t>
            </a:r>
            <a:r>
              <a:rPr lang="he-IL" dirty="0"/>
              <a:t> של מחרוזות, כאשר ידוע שכל המחרוזות בו בעלות אורך של לכל היותר </a:t>
            </a:r>
            <a:r>
              <a:rPr lang="en-US" dirty="0"/>
              <a:t>m</a:t>
            </a:r>
            <a:r>
              <a:rPr lang="he-IL" dirty="0"/>
              <a:t>. שימו לב שבסעיף זה ייתכנו כמה מחרוזות בעלות אותו האורך במערך </a:t>
            </a:r>
            <a:r>
              <a:rPr lang="en-US" dirty="0"/>
              <a:t>s</a:t>
            </a:r>
            <a:r>
              <a:rPr lang="he-IL" dirty="0"/>
              <a:t>. עליכם לממש פונקציה המקבלת את המערך </a:t>
            </a:r>
            <a:r>
              <a:rPr lang="en-US" dirty="0"/>
              <a:t>s</a:t>
            </a:r>
            <a:r>
              <a:rPr lang="he-IL" dirty="0"/>
              <a:t>, את אורכו </a:t>
            </a:r>
            <a:r>
              <a:rPr lang="en-US" dirty="0"/>
              <a:t>n</a:t>
            </a:r>
            <a:r>
              <a:rPr lang="he-IL" dirty="0"/>
              <a:t>, וכן את אורך המחרוזת המקסימאלית </a:t>
            </a:r>
            <a:r>
              <a:rPr lang="en-US" dirty="0"/>
              <a:t>m</a:t>
            </a:r>
            <a:r>
              <a:rPr lang="he-IL" dirty="0"/>
              <a:t>, וממיינת את </a:t>
            </a:r>
            <a:r>
              <a:rPr lang="en-US" dirty="0"/>
              <a:t>s</a:t>
            </a:r>
            <a:r>
              <a:rPr lang="he-IL" dirty="0"/>
              <a:t> בסדר עולה לפי אורך המחרוזת. למשל, עבור המערך הבא:</a:t>
            </a:r>
            <a:endParaRPr lang="en-US" dirty="0"/>
          </a:p>
          <a:p>
            <a:endParaRPr lang="en-US" dirty="0"/>
          </a:p>
          <a:p>
            <a:pPr marL="0" indent="0" algn="l" rtl="0">
              <a:buNone/>
            </a:pPr>
            <a:r>
              <a:rPr lang="en-US" dirty="0"/>
              <a:t>char* s[] = { "</a:t>
            </a:r>
            <a:r>
              <a:rPr lang="en-US" dirty="0" err="1"/>
              <a:t>abcde</a:t>
            </a:r>
            <a:r>
              <a:rPr lang="en-US" dirty="0"/>
              <a:t>", "</a:t>
            </a:r>
            <a:r>
              <a:rPr lang="en-US" dirty="0" err="1"/>
              <a:t>aa</a:t>
            </a:r>
            <a:r>
              <a:rPr lang="en-US" dirty="0"/>
              <a:t>", "</a:t>
            </a:r>
            <a:r>
              <a:rPr lang="en-US" dirty="0" err="1"/>
              <a:t>bc</a:t>
            </a:r>
            <a:r>
              <a:rPr lang="en-US" dirty="0"/>
              <a:t>", "234114" };</a:t>
            </a:r>
          </a:p>
          <a:p>
            <a:pPr marL="0" indent="0">
              <a:buNone/>
            </a:pPr>
            <a:r>
              <a:rPr lang="en-US" dirty="0"/>
              <a:t> </a:t>
            </a:r>
          </a:p>
          <a:p>
            <a:pPr marL="0" indent="0">
              <a:buNone/>
            </a:pPr>
            <a:r>
              <a:rPr lang="he-IL" dirty="0"/>
              <a:t>   הפונקציה צריכה למיין מחדש את </a:t>
            </a:r>
            <a:r>
              <a:rPr lang="en-US" dirty="0"/>
              <a:t>s</a:t>
            </a:r>
            <a:r>
              <a:rPr lang="he-IL" dirty="0"/>
              <a:t> באופן הבא:</a:t>
            </a:r>
            <a:endParaRPr lang="en-US" dirty="0"/>
          </a:p>
          <a:p>
            <a:pPr marL="0" indent="0">
              <a:buNone/>
            </a:pPr>
            <a:r>
              <a:rPr lang="he-IL" dirty="0"/>
              <a:t> </a:t>
            </a:r>
            <a:endParaRPr lang="en-US" dirty="0"/>
          </a:p>
          <a:p>
            <a:pPr marL="0" indent="0" algn="l" rtl="0">
              <a:buNone/>
            </a:pPr>
            <a:r>
              <a:rPr lang="en-US" dirty="0"/>
              <a:t>char* s[] = { "</a:t>
            </a:r>
            <a:r>
              <a:rPr lang="en-US" dirty="0" err="1"/>
              <a:t>aa</a:t>
            </a:r>
            <a:r>
              <a:rPr lang="en-US" dirty="0"/>
              <a:t>", "</a:t>
            </a:r>
            <a:r>
              <a:rPr lang="en-US" dirty="0" err="1"/>
              <a:t>bc</a:t>
            </a:r>
            <a:r>
              <a:rPr lang="en-US" dirty="0"/>
              <a:t>", "</a:t>
            </a:r>
            <a:r>
              <a:rPr lang="en-US" dirty="0" err="1"/>
              <a:t>abcde</a:t>
            </a:r>
            <a:r>
              <a:rPr lang="en-US" dirty="0"/>
              <a:t>", "234114" };</a:t>
            </a:r>
          </a:p>
          <a:p>
            <a:pPr marL="0" indent="0">
              <a:buNone/>
            </a:pPr>
            <a:r>
              <a:rPr lang="he-IL" dirty="0"/>
              <a:t> </a:t>
            </a:r>
            <a:endParaRPr lang="en-US" dirty="0"/>
          </a:p>
          <a:p>
            <a:pPr marL="0" indent="0">
              <a:buNone/>
            </a:pPr>
            <a:r>
              <a:rPr lang="he-IL" dirty="0"/>
              <a:t>   שימו לב שאין חשיבות לסדר בין מחרוזות שאורכן זהה.</a:t>
            </a:r>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41</a:t>
            </a:fld>
            <a:endParaRPr lang="en-US" dirty="0"/>
          </a:p>
        </p:txBody>
      </p:sp>
    </p:spTree>
    <p:extLst>
      <p:ext uri="{BB962C8B-B14F-4D97-AF65-F5344CB8AC3E}">
        <p14:creationId xmlns:p14="http://schemas.microsoft.com/office/powerpoint/2010/main" val="3706761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ב' חורף 2013/14</a:t>
            </a:r>
            <a:endParaRPr lang="en-US" dirty="0"/>
          </a:p>
        </p:txBody>
      </p:sp>
      <p:sp>
        <p:nvSpPr>
          <p:cNvPr id="3" name="Content Placeholder 2"/>
          <p:cNvSpPr>
            <a:spLocks noGrp="1"/>
          </p:cNvSpPr>
          <p:nvPr>
            <p:ph idx="1"/>
          </p:nvPr>
        </p:nvSpPr>
        <p:spPr/>
        <p:txBody>
          <a:bodyPr>
            <a:normAutofit/>
          </a:bodyPr>
          <a:lstStyle/>
          <a:p>
            <a:r>
              <a:rPr lang="he-IL" u="sng" dirty="0"/>
              <a:t>דרישות סיבוכיות</a:t>
            </a:r>
            <a:r>
              <a:rPr lang="he-IL" dirty="0"/>
              <a:t>: על הפונקציה לעמוד בסיבוכיות זמן </a:t>
            </a:r>
            <a:r>
              <a:rPr lang="en-US" dirty="0"/>
              <a:t>O(n*m)</a:t>
            </a:r>
            <a:r>
              <a:rPr lang="he-IL" dirty="0"/>
              <a:t> וסיבוכיות מקום </a:t>
            </a:r>
            <a:r>
              <a:rPr lang="en-US" dirty="0"/>
              <a:t>O(</a:t>
            </a:r>
            <a:r>
              <a:rPr lang="en-US" dirty="0" err="1"/>
              <a:t>n+m</a:t>
            </a:r>
            <a:r>
              <a:rPr lang="en-US" dirty="0"/>
              <a:t>)</a:t>
            </a:r>
            <a:r>
              <a:rPr lang="he-IL" dirty="0"/>
              <a:t>.</a:t>
            </a:r>
          </a:p>
          <a:p>
            <a:endParaRPr lang="he-IL" dirty="0"/>
          </a:p>
          <a:p>
            <a:r>
              <a:rPr lang="he-IL" dirty="0"/>
              <a:t>ניתן להשתמש בפונקציית עזר המחזירה אורך של מחרוזת:</a:t>
            </a:r>
          </a:p>
          <a:p>
            <a:pPr marL="0" indent="0" algn="l" rtl="0">
              <a:buNone/>
            </a:pPr>
            <a:r>
              <a:rPr lang="en-US" dirty="0"/>
              <a:t>	</a:t>
            </a:r>
            <a:r>
              <a:rPr lang="en-US" dirty="0" err="1"/>
              <a:t>int</a:t>
            </a:r>
            <a:r>
              <a:rPr lang="en-US" dirty="0"/>
              <a:t> </a:t>
            </a:r>
            <a:r>
              <a:rPr lang="en-US" dirty="0" err="1"/>
              <a:t>strlen</a:t>
            </a:r>
            <a:r>
              <a:rPr lang="en-US" dirty="0"/>
              <a:t>(char* </a:t>
            </a:r>
            <a:r>
              <a:rPr lang="en-US" dirty="0" err="1"/>
              <a:t>str</a:t>
            </a:r>
            <a:r>
              <a:rPr lang="en-US" dirty="0"/>
              <a:t>);</a:t>
            </a: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42</a:t>
            </a:fld>
            <a:endParaRPr lang="en-US" dirty="0"/>
          </a:p>
        </p:txBody>
      </p:sp>
    </p:spTree>
    <p:extLst>
      <p:ext uri="{BB962C8B-B14F-4D97-AF65-F5344CB8AC3E}">
        <p14:creationId xmlns:p14="http://schemas.microsoft.com/office/powerpoint/2010/main" val="47080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ב' חורף 2013/14</a:t>
            </a:r>
            <a:endParaRPr lang="en-US" dirty="0"/>
          </a:p>
        </p:txBody>
      </p:sp>
      <p:sp>
        <p:nvSpPr>
          <p:cNvPr id="3" name="Content Placeholder 2"/>
          <p:cNvSpPr>
            <a:spLocks noGrp="1"/>
          </p:cNvSpPr>
          <p:nvPr>
            <p:ph idx="1"/>
          </p:nvPr>
        </p:nvSpPr>
        <p:spPr/>
        <p:txBody>
          <a:bodyPr>
            <a:normAutofit/>
          </a:bodyPr>
          <a:lstStyle/>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43</a:t>
            </a:fld>
            <a:endParaRPr lang="en-US" dirty="0"/>
          </a:p>
        </p:txBody>
      </p:sp>
      <p:sp>
        <p:nvSpPr>
          <p:cNvPr id="6" name="Text Box 3"/>
          <p:cNvSpPr txBox="1">
            <a:spLocks noChangeArrowheads="1"/>
          </p:cNvSpPr>
          <p:nvPr/>
        </p:nvSpPr>
        <p:spPr bwMode="auto">
          <a:xfrm>
            <a:off x="196957" y="1484784"/>
            <a:ext cx="8750086" cy="532453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r>
              <a:rPr lang="en-US" sz="2000" dirty="0">
                <a:solidFill>
                  <a:schemeClr val="bg1"/>
                </a:solidFill>
              </a:rPr>
              <a:t>void sort(char* s[], </a:t>
            </a:r>
            <a:r>
              <a:rPr lang="en-US" sz="2000" dirty="0" err="1">
                <a:solidFill>
                  <a:schemeClr val="bg1"/>
                </a:solidFill>
              </a:rPr>
              <a:t>int</a:t>
            </a:r>
            <a:r>
              <a:rPr lang="en-US" sz="2000" dirty="0">
                <a:solidFill>
                  <a:schemeClr val="bg1"/>
                </a:solidFill>
              </a:rPr>
              <a:t> n, </a:t>
            </a:r>
            <a:r>
              <a:rPr lang="en-US" sz="2000" dirty="0" err="1">
                <a:solidFill>
                  <a:schemeClr val="bg1"/>
                </a:solidFill>
              </a:rPr>
              <a:t>int</a:t>
            </a:r>
            <a:r>
              <a:rPr lang="en-US" sz="2000" dirty="0">
                <a:solidFill>
                  <a:schemeClr val="bg1"/>
                </a:solidFill>
              </a:rPr>
              <a:t> m)  {	</a:t>
            </a:r>
          </a:p>
          <a:p>
            <a:r>
              <a:rPr lang="en-US" sz="2000" dirty="0">
                <a:solidFill>
                  <a:schemeClr val="bg1"/>
                </a:solidFill>
              </a:rPr>
              <a:t>    char **helper = (char**)</a:t>
            </a:r>
            <a:r>
              <a:rPr lang="en-US" sz="2000" dirty="0" err="1">
                <a:solidFill>
                  <a:schemeClr val="bg1"/>
                </a:solidFill>
              </a:rPr>
              <a:t>malloc</a:t>
            </a:r>
            <a:r>
              <a:rPr lang="en-US" sz="2000" dirty="0">
                <a:solidFill>
                  <a:schemeClr val="bg1"/>
                </a:solidFill>
              </a:rPr>
              <a:t>(</a:t>
            </a:r>
            <a:r>
              <a:rPr lang="en-US" sz="2000" dirty="0" err="1">
                <a:solidFill>
                  <a:schemeClr val="bg1"/>
                </a:solidFill>
              </a:rPr>
              <a:t>sizeof</a:t>
            </a:r>
            <a:r>
              <a:rPr lang="en-US" sz="2000">
                <a:solidFill>
                  <a:schemeClr val="bg1"/>
                </a:solidFill>
              </a:rPr>
              <a:t>(char*)*</a:t>
            </a:r>
            <a:r>
              <a:rPr lang="en-US" sz="2000" dirty="0">
                <a:solidFill>
                  <a:schemeClr val="bg1"/>
                </a:solidFill>
              </a:rPr>
              <a:t>n);</a:t>
            </a:r>
          </a:p>
          <a:p>
            <a:r>
              <a:rPr lang="en-US" sz="2000" dirty="0">
                <a:solidFill>
                  <a:schemeClr val="bg1"/>
                </a:solidFill>
              </a:rPr>
              <a:t>    </a:t>
            </a:r>
            <a:r>
              <a:rPr lang="en-US" sz="2000" dirty="0" err="1">
                <a:solidFill>
                  <a:schemeClr val="bg1"/>
                </a:solidFill>
              </a:rPr>
              <a:t>int</a:t>
            </a:r>
            <a:r>
              <a:rPr lang="en-US" sz="2000" dirty="0">
                <a:solidFill>
                  <a:schemeClr val="bg1"/>
                </a:solidFill>
              </a:rPr>
              <a:t> *lengths=(</a:t>
            </a:r>
            <a:r>
              <a:rPr lang="en-US" sz="2000" dirty="0" err="1">
                <a:solidFill>
                  <a:schemeClr val="bg1"/>
                </a:solidFill>
              </a:rPr>
              <a:t>int</a:t>
            </a:r>
            <a:r>
              <a:rPr lang="en-US" sz="2000" dirty="0">
                <a:solidFill>
                  <a:schemeClr val="bg1"/>
                </a:solidFill>
              </a:rPr>
              <a:t>*)</a:t>
            </a:r>
            <a:r>
              <a:rPr lang="en-US" sz="2000" dirty="0" err="1">
                <a:solidFill>
                  <a:schemeClr val="bg1"/>
                </a:solidFill>
              </a:rPr>
              <a:t>malloc</a:t>
            </a:r>
            <a:r>
              <a:rPr lang="en-US" sz="2000" dirty="0">
                <a:solidFill>
                  <a:schemeClr val="bg1"/>
                </a:solidFill>
              </a:rPr>
              <a:t>(</a:t>
            </a:r>
            <a:r>
              <a:rPr lang="en-US" sz="2000" dirty="0" err="1">
                <a:solidFill>
                  <a:schemeClr val="bg1"/>
                </a:solidFill>
              </a:rPr>
              <a:t>sizeof</a:t>
            </a:r>
            <a:r>
              <a:rPr lang="en-US" sz="2000" dirty="0">
                <a:solidFill>
                  <a:schemeClr val="bg1"/>
                </a:solidFill>
              </a:rPr>
              <a:t>(</a:t>
            </a:r>
            <a:r>
              <a:rPr lang="en-US" sz="2000" dirty="0" err="1">
                <a:solidFill>
                  <a:schemeClr val="bg1"/>
                </a:solidFill>
              </a:rPr>
              <a:t>int</a:t>
            </a:r>
            <a:r>
              <a:rPr lang="en-US" sz="2000" dirty="0">
                <a:solidFill>
                  <a:schemeClr val="bg1"/>
                </a:solidFill>
              </a:rPr>
              <a:t>)*n);</a:t>
            </a:r>
          </a:p>
          <a:p>
            <a:r>
              <a:rPr lang="en-US" sz="2000" dirty="0">
                <a:solidFill>
                  <a:schemeClr val="bg1"/>
                </a:solidFill>
              </a:rPr>
              <a:t>    </a:t>
            </a:r>
            <a:r>
              <a:rPr lang="en-US" sz="2000" dirty="0" err="1">
                <a:solidFill>
                  <a:schemeClr val="bg1"/>
                </a:solidFill>
              </a:rPr>
              <a:t>int</a:t>
            </a:r>
            <a:r>
              <a:rPr lang="en-US" sz="2000" dirty="0">
                <a:solidFill>
                  <a:schemeClr val="bg1"/>
                </a:solidFill>
              </a:rPr>
              <a:t> </a:t>
            </a:r>
            <a:r>
              <a:rPr lang="en-US" sz="2000" dirty="0" err="1">
                <a:solidFill>
                  <a:schemeClr val="bg1"/>
                </a:solidFill>
              </a:rPr>
              <a:t>curr</a:t>
            </a:r>
            <a:r>
              <a:rPr lang="en-US" sz="2000" dirty="0">
                <a:solidFill>
                  <a:schemeClr val="bg1"/>
                </a:solidFill>
              </a:rPr>
              <a:t>=0;  //current position in output array</a:t>
            </a:r>
          </a:p>
          <a:p>
            <a:r>
              <a:rPr lang="en-US" sz="2000" dirty="0">
                <a:solidFill>
                  <a:schemeClr val="bg1"/>
                </a:solidFill>
              </a:rPr>
              <a:t>	for(</a:t>
            </a:r>
            <a:r>
              <a:rPr lang="en-US" sz="2000" dirty="0" err="1">
                <a:solidFill>
                  <a:schemeClr val="bg1"/>
                </a:solidFill>
              </a:rPr>
              <a:t>int</a:t>
            </a:r>
            <a:r>
              <a:rPr lang="en-US" sz="2000" dirty="0">
                <a:solidFill>
                  <a:schemeClr val="bg1"/>
                </a:solidFill>
              </a:rPr>
              <a:t> </a:t>
            </a:r>
            <a:r>
              <a:rPr lang="en-US" sz="2000" dirty="0" err="1">
                <a:solidFill>
                  <a:schemeClr val="bg1"/>
                </a:solidFill>
              </a:rPr>
              <a:t>i</a:t>
            </a:r>
            <a:r>
              <a:rPr lang="en-US" sz="2000" dirty="0">
                <a:solidFill>
                  <a:schemeClr val="bg1"/>
                </a:solidFill>
              </a:rPr>
              <a:t>=0; </a:t>
            </a:r>
            <a:r>
              <a:rPr lang="en-US" sz="2000" dirty="0" err="1">
                <a:solidFill>
                  <a:schemeClr val="bg1"/>
                </a:solidFill>
              </a:rPr>
              <a:t>i</a:t>
            </a:r>
            <a:r>
              <a:rPr lang="en-US" sz="2000" dirty="0">
                <a:solidFill>
                  <a:schemeClr val="bg1"/>
                </a:solidFill>
              </a:rPr>
              <a:t>&lt;n; ++</a:t>
            </a:r>
            <a:r>
              <a:rPr lang="en-US" sz="2000" dirty="0" err="1">
                <a:solidFill>
                  <a:schemeClr val="bg1"/>
                </a:solidFill>
              </a:rPr>
              <a:t>i</a:t>
            </a:r>
            <a:r>
              <a:rPr lang="en-US" sz="2000" dirty="0">
                <a:solidFill>
                  <a:schemeClr val="bg1"/>
                </a:solidFill>
              </a:rPr>
              <a:t>)  {</a:t>
            </a:r>
          </a:p>
          <a:p>
            <a:r>
              <a:rPr lang="en-US" sz="2000" dirty="0">
                <a:solidFill>
                  <a:schemeClr val="bg1"/>
                </a:solidFill>
              </a:rPr>
              <a:t>        helper[</a:t>
            </a:r>
            <a:r>
              <a:rPr lang="en-US" sz="2000" dirty="0" err="1">
                <a:solidFill>
                  <a:schemeClr val="bg1"/>
                </a:solidFill>
              </a:rPr>
              <a:t>i</a:t>
            </a:r>
            <a:r>
              <a:rPr lang="en-US" sz="2000" dirty="0">
                <a:solidFill>
                  <a:schemeClr val="bg1"/>
                </a:solidFill>
              </a:rPr>
              <a:t>]=s[</a:t>
            </a:r>
            <a:r>
              <a:rPr lang="en-US" sz="2000" dirty="0" err="1">
                <a:solidFill>
                  <a:schemeClr val="bg1"/>
                </a:solidFill>
              </a:rPr>
              <a:t>i</a:t>
            </a:r>
            <a:r>
              <a:rPr lang="en-US" sz="2000" dirty="0">
                <a:solidFill>
                  <a:schemeClr val="bg1"/>
                </a:solidFill>
              </a:rPr>
              <a:t>];</a:t>
            </a:r>
          </a:p>
          <a:p>
            <a:r>
              <a:rPr lang="en-US" sz="2000" dirty="0">
                <a:solidFill>
                  <a:schemeClr val="bg1"/>
                </a:solidFill>
              </a:rPr>
              <a:t>        lengths[</a:t>
            </a:r>
            <a:r>
              <a:rPr lang="en-US" sz="2000" dirty="0" err="1">
                <a:solidFill>
                  <a:schemeClr val="bg1"/>
                </a:solidFill>
              </a:rPr>
              <a:t>i</a:t>
            </a:r>
            <a:r>
              <a:rPr lang="en-US" sz="2000" dirty="0">
                <a:solidFill>
                  <a:schemeClr val="bg1"/>
                </a:solidFill>
              </a:rPr>
              <a:t>]=</a:t>
            </a:r>
            <a:r>
              <a:rPr lang="en-US" sz="2000" dirty="0" err="1">
                <a:solidFill>
                  <a:schemeClr val="bg1"/>
                </a:solidFill>
              </a:rPr>
              <a:t>strlen</a:t>
            </a:r>
            <a:r>
              <a:rPr lang="en-US" sz="2000" dirty="0">
                <a:solidFill>
                  <a:schemeClr val="bg1"/>
                </a:solidFill>
              </a:rPr>
              <a:t>(s[</a:t>
            </a:r>
            <a:r>
              <a:rPr lang="en-US" sz="2000" dirty="0" err="1">
                <a:solidFill>
                  <a:schemeClr val="bg1"/>
                </a:solidFill>
              </a:rPr>
              <a:t>i</a:t>
            </a:r>
            <a:r>
              <a:rPr lang="en-US" sz="2000" dirty="0">
                <a:solidFill>
                  <a:schemeClr val="bg1"/>
                </a:solidFill>
              </a:rPr>
              <a:t>]);</a:t>
            </a:r>
          </a:p>
          <a:p>
            <a:r>
              <a:rPr lang="en-US" sz="2000" dirty="0">
                <a:solidFill>
                  <a:schemeClr val="bg1"/>
                </a:solidFill>
              </a:rPr>
              <a:t>    }</a:t>
            </a:r>
          </a:p>
          <a:p>
            <a:r>
              <a:rPr lang="en-US" sz="2000" dirty="0">
                <a:solidFill>
                  <a:schemeClr val="bg1"/>
                </a:solidFill>
              </a:rPr>
              <a:t>    for(</a:t>
            </a:r>
            <a:r>
              <a:rPr lang="en-US" sz="2000" dirty="0" err="1">
                <a:solidFill>
                  <a:schemeClr val="bg1"/>
                </a:solidFill>
              </a:rPr>
              <a:t>int</a:t>
            </a:r>
            <a:r>
              <a:rPr lang="en-US" sz="2000" dirty="0">
                <a:solidFill>
                  <a:schemeClr val="bg1"/>
                </a:solidFill>
              </a:rPr>
              <a:t> k=0; k&lt;=m; ++k)//for each length</a:t>
            </a:r>
          </a:p>
          <a:p>
            <a:r>
              <a:rPr lang="en-US" sz="2000" dirty="0">
                <a:solidFill>
                  <a:schemeClr val="bg1"/>
                </a:solidFill>
              </a:rPr>
              <a:t>        for(</a:t>
            </a:r>
            <a:r>
              <a:rPr lang="en-US" sz="2000" dirty="0" err="1">
                <a:solidFill>
                  <a:schemeClr val="bg1"/>
                </a:solidFill>
              </a:rPr>
              <a:t>int</a:t>
            </a:r>
            <a:r>
              <a:rPr lang="en-US" sz="2000" dirty="0">
                <a:solidFill>
                  <a:schemeClr val="bg1"/>
                </a:solidFill>
              </a:rPr>
              <a:t> </a:t>
            </a:r>
            <a:r>
              <a:rPr lang="en-US" sz="2000" dirty="0" err="1">
                <a:solidFill>
                  <a:schemeClr val="bg1"/>
                </a:solidFill>
              </a:rPr>
              <a:t>i</a:t>
            </a:r>
            <a:r>
              <a:rPr lang="en-US" sz="2000" dirty="0">
                <a:solidFill>
                  <a:schemeClr val="bg1"/>
                </a:solidFill>
              </a:rPr>
              <a:t>=0; </a:t>
            </a:r>
            <a:r>
              <a:rPr lang="en-US" sz="2000" dirty="0" err="1">
                <a:solidFill>
                  <a:schemeClr val="bg1"/>
                </a:solidFill>
              </a:rPr>
              <a:t>i</a:t>
            </a:r>
            <a:r>
              <a:rPr lang="en-US" sz="2000" dirty="0">
                <a:solidFill>
                  <a:schemeClr val="bg1"/>
                </a:solidFill>
              </a:rPr>
              <a:t>&lt;n; ++</a:t>
            </a:r>
            <a:r>
              <a:rPr lang="en-US" sz="2000" dirty="0" err="1">
                <a:solidFill>
                  <a:schemeClr val="bg1"/>
                </a:solidFill>
              </a:rPr>
              <a:t>i</a:t>
            </a:r>
            <a:r>
              <a:rPr lang="en-US" sz="2000" dirty="0">
                <a:solidFill>
                  <a:schemeClr val="bg1"/>
                </a:solidFill>
              </a:rPr>
              <a:t>) //copy strings of length k to s</a:t>
            </a:r>
          </a:p>
          <a:p>
            <a:r>
              <a:rPr lang="en-US" sz="2000" dirty="0">
                <a:solidFill>
                  <a:schemeClr val="bg1"/>
                </a:solidFill>
              </a:rPr>
              <a:t>	    {</a:t>
            </a:r>
          </a:p>
          <a:p>
            <a:r>
              <a:rPr lang="en-US" sz="2000" dirty="0">
                <a:solidFill>
                  <a:schemeClr val="bg1"/>
                </a:solidFill>
              </a:rPr>
              <a:t>		if(lengths[</a:t>
            </a:r>
            <a:r>
              <a:rPr lang="en-US" sz="2000" dirty="0" err="1">
                <a:solidFill>
                  <a:schemeClr val="bg1"/>
                </a:solidFill>
              </a:rPr>
              <a:t>i</a:t>
            </a:r>
            <a:r>
              <a:rPr lang="en-US" sz="2000" dirty="0">
                <a:solidFill>
                  <a:schemeClr val="bg1"/>
                </a:solidFill>
              </a:rPr>
              <a:t>]==k)</a:t>
            </a:r>
          </a:p>
          <a:p>
            <a:r>
              <a:rPr lang="en-US" sz="2000" dirty="0">
                <a:solidFill>
                  <a:schemeClr val="bg1"/>
                </a:solidFill>
              </a:rPr>
              <a:t>                  s[</a:t>
            </a:r>
            <a:r>
              <a:rPr lang="en-US" sz="2000" dirty="0" err="1">
                <a:solidFill>
                  <a:schemeClr val="bg1"/>
                </a:solidFill>
              </a:rPr>
              <a:t>curr</a:t>
            </a:r>
            <a:r>
              <a:rPr lang="en-US" sz="2000" dirty="0">
                <a:solidFill>
                  <a:schemeClr val="bg1"/>
                </a:solidFill>
              </a:rPr>
              <a:t>++]=helper[</a:t>
            </a:r>
            <a:r>
              <a:rPr lang="en-US" sz="2000" dirty="0" err="1">
                <a:solidFill>
                  <a:schemeClr val="bg1"/>
                </a:solidFill>
              </a:rPr>
              <a:t>i</a:t>
            </a:r>
            <a:r>
              <a:rPr lang="en-US" sz="2000" dirty="0">
                <a:solidFill>
                  <a:schemeClr val="bg1"/>
                </a:solidFill>
              </a:rPr>
              <a:t>];</a:t>
            </a:r>
          </a:p>
          <a:p>
            <a:r>
              <a:rPr lang="en-US" sz="2000" dirty="0">
                <a:solidFill>
                  <a:schemeClr val="bg1"/>
                </a:solidFill>
              </a:rPr>
              <a:t>        }</a:t>
            </a:r>
          </a:p>
          <a:p>
            <a:r>
              <a:rPr lang="en-US" sz="2000" dirty="0">
                <a:solidFill>
                  <a:schemeClr val="bg1"/>
                </a:solidFill>
              </a:rPr>
              <a:t>    free(helper); </a:t>
            </a:r>
          </a:p>
          <a:p>
            <a:r>
              <a:rPr lang="en-US" sz="2000" dirty="0">
                <a:solidFill>
                  <a:schemeClr val="bg1"/>
                </a:solidFill>
              </a:rPr>
              <a:t>    free(lengths); </a:t>
            </a:r>
          </a:p>
          <a:p>
            <a:r>
              <a:rPr lang="en-US" sz="2000" dirty="0">
                <a:solidFill>
                  <a:schemeClr val="bg1"/>
                </a:solidFill>
              </a:rPr>
              <a:t>}</a:t>
            </a:r>
          </a:p>
        </p:txBody>
      </p:sp>
    </p:spTree>
    <p:extLst>
      <p:ext uri="{BB962C8B-B14F-4D97-AF65-F5344CB8AC3E}">
        <p14:creationId xmlns:p14="http://schemas.microsoft.com/office/powerpoint/2010/main" val="1441970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חורף 2008</a:t>
            </a:r>
            <a:endParaRPr lang="en-US" dirty="0"/>
          </a:p>
        </p:txBody>
      </p:sp>
      <p:sp>
        <p:nvSpPr>
          <p:cNvPr id="3" name="Content Placeholder 2"/>
          <p:cNvSpPr>
            <a:spLocks noGrp="1"/>
          </p:cNvSpPr>
          <p:nvPr>
            <p:ph idx="1"/>
          </p:nvPr>
        </p:nvSpPr>
        <p:spPr/>
        <p:txBody>
          <a:bodyPr>
            <a:normAutofit lnSpcReduction="10000"/>
          </a:bodyPr>
          <a:lstStyle/>
          <a:p>
            <a:r>
              <a:rPr lang="he-IL" dirty="0"/>
              <a:t>נתונים שני מערכים מטיפוס </a:t>
            </a:r>
            <a:r>
              <a:rPr lang="en-US" dirty="0" err="1"/>
              <a:t>Int</a:t>
            </a:r>
            <a:r>
              <a:rPr lang="he-IL" dirty="0"/>
              <a:t>: מערך </a:t>
            </a:r>
            <a:r>
              <a:rPr lang="en-US" dirty="0"/>
              <a:t>a</a:t>
            </a:r>
            <a:r>
              <a:rPr lang="he-IL" dirty="0"/>
              <a:t> באורך </a:t>
            </a:r>
            <a:r>
              <a:rPr lang="en-US" dirty="0" err="1"/>
              <a:t>na</a:t>
            </a:r>
            <a:r>
              <a:rPr lang="he-IL" dirty="0"/>
              <a:t> ומערך </a:t>
            </a:r>
            <a:r>
              <a:rPr lang="en-US" dirty="0"/>
              <a:t>b</a:t>
            </a:r>
            <a:r>
              <a:rPr lang="he-IL" dirty="0"/>
              <a:t> באורך </a:t>
            </a:r>
            <a:r>
              <a:rPr lang="en-US" dirty="0" err="1"/>
              <a:t>nb</a:t>
            </a:r>
            <a:r>
              <a:rPr lang="he-IL" dirty="0"/>
              <a:t>. נניח כי </a:t>
            </a:r>
            <a:r>
              <a:rPr lang="en-US" dirty="0" err="1"/>
              <a:t>na</a:t>
            </a:r>
            <a:r>
              <a:rPr lang="en-US" dirty="0"/>
              <a:t>&lt;=</a:t>
            </a:r>
            <a:r>
              <a:rPr lang="en-US" dirty="0" err="1"/>
              <a:t>nb</a:t>
            </a:r>
            <a:r>
              <a:rPr lang="he-IL" dirty="0"/>
              <a:t>, ושבכל מערך </a:t>
            </a:r>
            <a:r>
              <a:rPr lang="he-IL" b="1" dirty="0"/>
              <a:t>בפני עצמו </a:t>
            </a:r>
            <a:r>
              <a:rPr lang="he-IL" dirty="0"/>
              <a:t>אין חזרות.</a:t>
            </a:r>
          </a:p>
          <a:p>
            <a:pPr marL="0" indent="0">
              <a:buNone/>
            </a:pPr>
            <a:endParaRPr lang="he-IL" dirty="0"/>
          </a:p>
          <a:p>
            <a:r>
              <a:rPr lang="he-IL" dirty="0"/>
              <a:t>יש לממש פונקציה אשר מקבלת את שני המערכים ואת גודלם, ומחזירה את מספר הערכים אשר מופיעים גם ב – </a:t>
            </a:r>
            <a:r>
              <a:rPr lang="en-US" dirty="0"/>
              <a:t>a</a:t>
            </a:r>
            <a:r>
              <a:rPr lang="he-IL" dirty="0"/>
              <a:t> וגם ב – </a:t>
            </a:r>
            <a:r>
              <a:rPr lang="en-US" dirty="0"/>
              <a:t>b</a:t>
            </a:r>
            <a:r>
              <a:rPr lang="he-IL" dirty="0"/>
              <a:t> (כלומר גודל קבוצת החיתוך). לדוגמא עבור המערכים:</a:t>
            </a:r>
          </a:p>
          <a:p>
            <a:endParaRPr lang="he-IL" dirty="0"/>
          </a:p>
          <a:p>
            <a:endParaRPr lang="he-IL" dirty="0"/>
          </a:p>
          <a:p>
            <a:pPr marL="0" indent="0">
              <a:buNone/>
            </a:pPr>
            <a:r>
              <a:rPr lang="he-IL" dirty="0"/>
              <a:t>   הפונקציה תחזיר 2.</a:t>
            </a:r>
          </a:p>
          <a:p>
            <a:pPr marL="0" indent="0">
              <a:buNone/>
            </a:pPr>
            <a:endParaRPr lang="he-IL" dirty="0"/>
          </a:p>
          <a:p>
            <a:pPr marL="0" indent="0">
              <a:buNone/>
            </a:pPr>
            <a:r>
              <a:rPr lang="he-IL" dirty="0"/>
              <a:t>ניתן להשתמש בפונקציות שנלמדו בכיתה.</a:t>
            </a:r>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44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56465142"/>
              </p:ext>
            </p:extLst>
          </p:nvPr>
        </p:nvGraphicFramePr>
        <p:xfrm>
          <a:off x="683568" y="4005064"/>
          <a:ext cx="3214392"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gridCol w="803598">
                  <a:extLst>
                    <a:ext uri="{9D8B030D-6E8A-4147-A177-3AD203B41FA5}">
                      <a16:colId xmlns:a16="http://schemas.microsoft.com/office/drawing/2014/main" val="20001"/>
                    </a:ext>
                  </a:extLst>
                </a:gridCol>
                <a:gridCol w="803598">
                  <a:extLst>
                    <a:ext uri="{9D8B030D-6E8A-4147-A177-3AD203B41FA5}">
                      <a16:colId xmlns:a16="http://schemas.microsoft.com/office/drawing/2014/main" val="20002"/>
                    </a:ext>
                  </a:extLst>
                </a:gridCol>
                <a:gridCol w="803598">
                  <a:extLst>
                    <a:ext uri="{9D8B030D-6E8A-4147-A177-3AD203B41FA5}">
                      <a16:colId xmlns:a16="http://schemas.microsoft.com/office/drawing/2014/main" val="20003"/>
                    </a:ext>
                  </a:extLst>
                </a:gridCol>
              </a:tblGrid>
              <a:tr h="538221">
                <a:tc>
                  <a:txBody>
                    <a:bodyPr/>
                    <a:lstStyle/>
                    <a:p>
                      <a:pPr algn="ctr" rtl="0"/>
                      <a:r>
                        <a:rPr lang="he-IL" sz="2800" b="0" dirty="0">
                          <a:solidFill>
                            <a:sysClr val="windowText" lastClr="000000"/>
                          </a:solidFill>
                        </a:rPr>
                        <a:t>4</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800" b="0" dirty="0">
                          <a:solidFill>
                            <a:srgbClr val="FF0000"/>
                          </a:solidFill>
                        </a:rPr>
                        <a:t>5</a:t>
                      </a:r>
                      <a:endParaRPr lang="he-IL" sz="2800" b="0" dirty="0">
                        <a:solidFill>
                          <a:srgbClr val="FF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he-IL" sz="2800" b="0" dirty="0">
                          <a:solidFill>
                            <a:sysClr val="windowText" lastClr="000000"/>
                          </a:solidFill>
                        </a:rPr>
                        <a:t>9</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he-IL" sz="2800" b="0" dirty="0">
                          <a:solidFill>
                            <a:srgbClr val="FF0000"/>
                          </a:solidFill>
                        </a:rPr>
                        <a:t>1</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81703204"/>
              </p:ext>
            </p:extLst>
          </p:nvPr>
        </p:nvGraphicFramePr>
        <p:xfrm>
          <a:off x="4544205" y="4005064"/>
          <a:ext cx="4017990" cy="538221"/>
        </p:xfrm>
        <a:graphic>
          <a:graphicData uri="http://schemas.openxmlformats.org/drawingml/2006/table">
            <a:tbl>
              <a:tblPr rtl="1" firstRow="1" bandRow="1">
                <a:tableStyleId>{5C22544A-7EE6-4342-B048-85BDC9FD1C3A}</a:tableStyleId>
              </a:tblPr>
              <a:tblGrid>
                <a:gridCol w="803598">
                  <a:extLst>
                    <a:ext uri="{9D8B030D-6E8A-4147-A177-3AD203B41FA5}">
                      <a16:colId xmlns:a16="http://schemas.microsoft.com/office/drawing/2014/main" val="20000"/>
                    </a:ext>
                  </a:extLst>
                </a:gridCol>
                <a:gridCol w="803598">
                  <a:extLst>
                    <a:ext uri="{9D8B030D-6E8A-4147-A177-3AD203B41FA5}">
                      <a16:colId xmlns:a16="http://schemas.microsoft.com/office/drawing/2014/main" val="20001"/>
                    </a:ext>
                  </a:extLst>
                </a:gridCol>
                <a:gridCol w="803598">
                  <a:extLst>
                    <a:ext uri="{9D8B030D-6E8A-4147-A177-3AD203B41FA5}">
                      <a16:colId xmlns:a16="http://schemas.microsoft.com/office/drawing/2014/main" val="20002"/>
                    </a:ext>
                  </a:extLst>
                </a:gridCol>
                <a:gridCol w="803598">
                  <a:extLst>
                    <a:ext uri="{9D8B030D-6E8A-4147-A177-3AD203B41FA5}">
                      <a16:colId xmlns:a16="http://schemas.microsoft.com/office/drawing/2014/main" val="20003"/>
                    </a:ext>
                  </a:extLst>
                </a:gridCol>
                <a:gridCol w="803598">
                  <a:extLst>
                    <a:ext uri="{9D8B030D-6E8A-4147-A177-3AD203B41FA5}">
                      <a16:colId xmlns:a16="http://schemas.microsoft.com/office/drawing/2014/main" val="20004"/>
                    </a:ext>
                  </a:extLst>
                </a:gridCol>
              </a:tblGrid>
              <a:tr h="538221">
                <a:tc>
                  <a:txBody>
                    <a:bodyPr/>
                    <a:lstStyle/>
                    <a:p>
                      <a:pPr algn="ctr" rtl="0"/>
                      <a:r>
                        <a:rPr lang="en-US" sz="2800" b="0" dirty="0">
                          <a:solidFill>
                            <a:sysClr val="windowText" lastClr="000000"/>
                          </a:solidFill>
                        </a:rPr>
                        <a:t>3</a:t>
                      </a:r>
                      <a:endParaRPr lang="he-IL" sz="28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he-IL" sz="2800" b="0" dirty="0">
                          <a:solidFill>
                            <a:srgbClr val="FF0000"/>
                          </a:solidFill>
                        </a:rPr>
                        <a:t>1</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he-IL" sz="2800" b="0" dirty="0">
                          <a:solidFill>
                            <a:sysClr val="windowText" lastClr="000000"/>
                          </a:solidFill>
                        </a:rPr>
                        <a:t>18</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he-IL" sz="2800" b="0" dirty="0">
                          <a:solidFill>
                            <a:sysClr val="windowText" lastClr="000000"/>
                          </a:solidFill>
                        </a:rPr>
                        <a:t>10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he-IL" sz="2800" b="0" dirty="0">
                          <a:solidFill>
                            <a:srgbClr val="FF0000"/>
                          </a:solidFill>
                        </a:rPr>
                        <a:t>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1508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חורף 2008</a:t>
            </a:r>
            <a:endParaRPr lang="en-US" dirty="0"/>
          </a:p>
        </p:txBody>
      </p:sp>
      <p:sp>
        <p:nvSpPr>
          <p:cNvPr id="3" name="Content Placeholder 2"/>
          <p:cNvSpPr>
            <a:spLocks noGrp="1"/>
          </p:cNvSpPr>
          <p:nvPr>
            <p:ph idx="1"/>
          </p:nvPr>
        </p:nvSpPr>
        <p:spPr/>
        <p:txBody>
          <a:bodyPr>
            <a:normAutofit/>
          </a:bodyPr>
          <a:lstStyle/>
          <a:p>
            <a:r>
              <a:rPr lang="he-IL" dirty="0"/>
              <a:t>הפונקציה צריכה להיות בסיבוכיות זמן קטנה ככל הניתן, יש לחסוך גם בסיבוכיות מקום אך לא על חשבון סיבוכיות הזמן.</a:t>
            </a:r>
          </a:p>
          <a:p>
            <a:endParaRPr lang="he-IL" dirty="0"/>
          </a:p>
          <a:p>
            <a:r>
              <a:rPr lang="he-IL" dirty="0"/>
              <a:t>ניתן בקלות לפתור את השאלה בסיבוכיות </a:t>
            </a:r>
            <a:r>
              <a:rPr lang="en-US" dirty="0"/>
              <a:t>O(</a:t>
            </a:r>
            <a:r>
              <a:rPr lang="en-US" dirty="0" err="1"/>
              <a:t>na</a:t>
            </a:r>
            <a:r>
              <a:rPr lang="en-US" dirty="0"/>
              <a:t>*</a:t>
            </a:r>
            <a:r>
              <a:rPr lang="en-US" dirty="0" err="1"/>
              <a:t>nb</a:t>
            </a:r>
            <a:r>
              <a:rPr lang="en-US" dirty="0"/>
              <a:t>)</a:t>
            </a:r>
            <a:r>
              <a:rPr lang="he-IL" dirty="0"/>
              <a:t> – בלולאה מקוננת, עבור כל זוג איברים </a:t>
            </a:r>
            <a:r>
              <a:rPr lang="en-US" dirty="0"/>
              <a:t>a[</a:t>
            </a:r>
            <a:r>
              <a:rPr lang="en-US" dirty="0" err="1"/>
              <a:t>i</a:t>
            </a:r>
            <a:r>
              <a:rPr lang="en-US" dirty="0"/>
              <a:t>], b[j]</a:t>
            </a:r>
            <a:r>
              <a:rPr lang="he-IL" dirty="0"/>
              <a:t> נבדוק האם הם שווים.</a:t>
            </a:r>
          </a:p>
          <a:p>
            <a:endParaRPr lang="he-IL" dirty="0"/>
          </a:p>
          <a:p>
            <a:r>
              <a:rPr lang="he-IL" dirty="0"/>
              <a:t>האם ניתן לשפר את סיבוכיות הזמן?</a:t>
            </a:r>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45</a:t>
            </a:fld>
            <a:endParaRPr lang="en-US" dirty="0"/>
          </a:p>
        </p:txBody>
      </p:sp>
    </p:spTree>
    <p:extLst>
      <p:ext uri="{BB962C8B-B14F-4D97-AF65-F5344CB8AC3E}">
        <p14:creationId xmlns:p14="http://schemas.microsoft.com/office/powerpoint/2010/main" val="125672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חורף 2008</a:t>
            </a:r>
            <a:endParaRPr lang="en-US" dirty="0"/>
          </a:p>
        </p:txBody>
      </p:sp>
      <p:sp>
        <p:nvSpPr>
          <p:cNvPr id="3" name="Content Placeholder 2"/>
          <p:cNvSpPr>
            <a:spLocks noGrp="1"/>
          </p:cNvSpPr>
          <p:nvPr>
            <p:ph idx="1"/>
          </p:nvPr>
        </p:nvSpPr>
        <p:spPr/>
        <p:txBody>
          <a:bodyPr>
            <a:normAutofit fontScale="92500" lnSpcReduction="10000"/>
          </a:bodyPr>
          <a:lstStyle/>
          <a:p>
            <a:r>
              <a:rPr lang="he-IL" dirty="0"/>
              <a:t>בפתרון שהצענו, לחפש את </a:t>
            </a:r>
            <a:r>
              <a:rPr lang="en-US" dirty="0"/>
              <a:t>a[</a:t>
            </a:r>
            <a:r>
              <a:rPr lang="en-US" dirty="0" err="1"/>
              <a:t>i</a:t>
            </a:r>
            <a:r>
              <a:rPr lang="en-US" dirty="0"/>
              <a:t>]</a:t>
            </a:r>
            <a:r>
              <a:rPr lang="he-IL" dirty="0"/>
              <a:t> במערך </a:t>
            </a:r>
            <a:r>
              <a:rPr lang="en-US" dirty="0"/>
              <a:t>b</a:t>
            </a:r>
            <a:r>
              <a:rPr lang="he-IL" dirty="0"/>
              <a:t> ייקח </a:t>
            </a:r>
            <a:r>
              <a:rPr lang="en-US" dirty="0"/>
              <a:t>O(</a:t>
            </a:r>
            <a:r>
              <a:rPr lang="en-US" dirty="0" err="1"/>
              <a:t>nb</a:t>
            </a:r>
            <a:r>
              <a:rPr lang="en-US" dirty="0"/>
              <a:t>)</a:t>
            </a:r>
            <a:r>
              <a:rPr lang="he-IL" dirty="0"/>
              <a:t> פעולות.</a:t>
            </a:r>
          </a:p>
          <a:p>
            <a:r>
              <a:rPr lang="he-IL" dirty="0"/>
              <a:t>נוכל לייעל את החיפוש אם נמיין את אחד המערכים, ונחפש בעזרת חיפוש בינארי בסיבוכיות זמן </a:t>
            </a:r>
            <a:r>
              <a:rPr lang="en-US" dirty="0"/>
              <a:t>O(log n)</a:t>
            </a:r>
            <a:r>
              <a:rPr lang="he-IL" dirty="0"/>
              <a:t>. </a:t>
            </a:r>
          </a:p>
          <a:p>
            <a:endParaRPr lang="he-IL" dirty="0"/>
          </a:p>
          <a:p>
            <a:r>
              <a:rPr lang="he-IL" dirty="0"/>
              <a:t>באיזה מיון נרצה להשתמש? איזה מהמערכים עדיף למיין? נניח ש </a:t>
            </a:r>
            <a:r>
              <a:rPr lang="en-US" dirty="0"/>
              <a:t>b</a:t>
            </a:r>
            <a:r>
              <a:rPr lang="he-IL" dirty="0"/>
              <a:t> יותר ארוך.</a:t>
            </a:r>
          </a:p>
          <a:p>
            <a:endParaRPr lang="he-IL" dirty="0"/>
          </a:p>
          <a:p>
            <a:r>
              <a:rPr lang="he-IL" dirty="0"/>
              <a:t>המיון הכי יעיל שאנו מכירים, </a:t>
            </a:r>
            <a:r>
              <a:rPr lang="en-US" dirty="0"/>
              <a:t>merge-sort</a:t>
            </a:r>
            <a:r>
              <a:rPr lang="he-IL" dirty="0"/>
              <a:t> בסיבוכיות </a:t>
            </a:r>
            <a:r>
              <a:rPr lang="en-US" dirty="0"/>
              <a:t>O(n*log n)</a:t>
            </a:r>
            <a:r>
              <a:rPr lang="he-IL" dirty="0"/>
              <a:t>.</a:t>
            </a:r>
          </a:p>
          <a:p>
            <a:pPr marL="0" indent="0">
              <a:buNone/>
            </a:pPr>
            <a:r>
              <a:rPr lang="he-IL" dirty="0"/>
              <a:t>   נשווה בין האפשרויות שלנו: </a:t>
            </a:r>
          </a:p>
          <a:p>
            <a:pPr lvl="1"/>
            <a:r>
              <a:rPr lang="he-IL" dirty="0"/>
              <a:t>מיון </a:t>
            </a:r>
            <a:r>
              <a:rPr lang="en-US" dirty="0"/>
              <a:t>a</a:t>
            </a:r>
            <a:r>
              <a:rPr lang="he-IL" dirty="0"/>
              <a:t>: </a:t>
            </a:r>
            <a:r>
              <a:rPr lang="en-US" dirty="0"/>
              <a:t>O(</a:t>
            </a:r>
            <a:r>
              <a:rPr lang="en-US" dirty="0" err="1"/>
              <a:t>na</a:t>
            </a:r>
            <a:r>
              <a:rPr lang="en-US" dirty="0"/>
              <a:t>*log </a:t>
            </a:r>
            <a:r>
              <a:rPr lang="en-US" dirty="0" err="1"/>
              <a:t>na</a:t>
            </a:r>
            <a:r>
              <a:rPr lang="en-US" dirty="0"/>
              <a:t>)</a:t>
            </a:r>
            <a:r>
              <a:rPr lang="he-IL" dirty="0"/>
              <a:t>, אח"כ נעבור על מערך </a:t>
            </a:r>
            <a:r>
              <a:rPr lang="en-US" dirty="0"/>
              <a:t>b</a:t>
            </a:r>
            <a:r>
              <a:rPr lang="he-IL" dirty="0"/>
              <a:t> ונחפש כל איבר ב – </a:t>
            </a:r>
            <a:r>
              <a:rPr lang="en-US" dirty="0"/>
              <a:t>a</a:t>
            </a:r>
            <a:r>
              <a:rPr lang="he-IL" dirty="0"/>
              <a:t>. סה"כ: </a:t>
            </a:r>
            <a:r>
              <a:rPr lang="en-US" dirty="0"/>
              <a:t>O(</a:t>
            </a:r>
            <a:r>
              <a:rPr lang="en-US" dirty="0" err="1"/>
              <a:t>na</a:t>
            </a:r>
            <a:r>
              <a:rPr lang="en-US" dirty="0"/>
              <a:t>*log </a:t>
            </a:r>
            <a:r>
              <a:rPr lang="en-US" dirty="0" err="1"/>
              <a:t>na</a:t>
            </a:r>
            <a:r>
              <a:rPr lang="en-US" dirty="0"/>
              <a:t> + </a:t>
            </a:r>
            <a:r>
              <a:rPr lang="en-US" dirty="0" err="1"/>
              <a:t>nb</a:t>
            </a:r>
            <a:r>
              <a:rPr lang="en-US" dirty="0"/>
              <a:t>*log </a:t>
            </a:r>
            <a:r>
              <a:rPr lang="en-US" dirty="0" err="1"/>
              <a:t>na</a:t>
            </a:r>
            <a:r>
              <a:rPr lang="en-US" dirty="0"/>
              <a:t>)=O(</a:t>
            </a:r>
            <a:r>
              <a:rPr lang="en-US" dirty="0" err="1"/>
              <a:t>nb</a:t>
            </a:r>
            <a:r>
              <a:rPr lang="en-US" dirty="0"/>
              <a:t>*log </a:t>
            </a:r>
            <a:r>
              <a:rPr lang="en-US" dirty="0" err="1"/>
              <a:t>na</a:t>
            </a:r>
            <a:r>
              <a:rPr lang="en-US" dirty="0"/>
              <a:t>)</a:t>
            </a:r>
            <a:r>
              <a:rPr lang="he-IL" dirty="0"/>
              <a:t>.</a:t>
            </a:r>
          </a:p>
          <a:p>
            <a:pPr lvl="1"/>
            <a:r>
              <a:rPr lang="he-IL" dirty="0"/>
              <a:t>מיון </a:t>
            </a:r>
            <a:r>
              <a:rPr lang="en-US" dirty="0"/>
              <a:t>b</a:t>
            </a:r>
            <a:r>
              <a:rPr lang="he-IL" dirty="0"/>
              <a:t>: </a:t>
            </a:r>
            <a:r>
              <a:rPr lang="en-US" dirty="0"/>
              <a:t>O(</a:t>
            </a:r>
            <a:r>
              <a:rPr lang="en-US" dirty="0" err="1"/>
              <a:t>nb</a:t>
            </a:r>
            <a:r>
              <a:rPr lang="en-US" dirty="0"/>
              <a:t>*log </a:t>
            </a:r>
            <a:r>
              <a:rPr lang="en-US" dirty="0" err="1"/>
              <a:t>nb</a:t>
            </a:r>
            <a:r>
              <a:rPr lang="en-US" dirty="0"/>
              <a:t>)</a:t>
            </a:r>
            <a:r>
              <a:rPr lang="he-IL" dirty="0"/>
              <a:t>, אח"כ נעבור על מערך </a:t>
            </a:r>
            <a:r>
              <a:rPr lang="en-US" dirty="0"/>
              <a:t>a</a:t>
            </a:r>
            <a:r>
              <a:rPr lang="he-IL" dirty="0"/>
              <a:t> ונחפש כל איבר ב – </a:t>
            </a:r>
            <a:r>
              <a:rPr lang="en-US" dirty="0"/>
              <a:t>b</a:t>
            </a:r>
            <a:r>
              <a:rPr lang="he-IL" dirty="0"/>
              <a:t>. סה"כ: </a:t>
            </a:r>
            <a:r>
              <a:rPr lang="en-US" dirty="0"/>
              <a:t>O(</a:t>
            </a:r>
            <a:r>
              <a:rPr lang="en-US" dirty="0" err="1"/>
              <a:t>nb</a:t>
            </a:r>
            <a:r>
              <a:rPr lang="en-US" dirty="0"/>
              <a:t>*log </a:t>
            </a:r>
            <a:r>
              <a:rPr lang="en-US" dirty="0" err="1"/>
              <a:t>nb</a:t>
            </a:r>
            <a:r>
              <a:rPr lang="en-US" dirty="0"/>
              <a:t> + </a:t>
            </a:r>
            <a:r>
              <a:rPr lang="en-US" dirty="0" err="1"/>
              <a:t>na</a:t>
            </a:r>
            <a:r>
              <a:rPr lang="en-US" dirty="0"/>
              <a:t>*log </a:t>
            </a:r>
            <a:r>
              <a:rPr lang="en-US" dirty="0" err="1"/>
              <a:t>nb</a:t>
            </a:r>
            <a:r>
              <a:rPr lang="en-US" dirty="0"/>
              <a:t>)=O(</a:t>
            </a:r>
            <a:r>
              <a:rPr lang="en-US" dirty="0" err="1"/>
              <a:t>nb</a:t>
            </a:r>
            <a:r>
              <a:rPr lang="en-US" dirty="0"/>
              <a:t>*log </a:t>
            </a:r>
            <a:r>
              <a:rPr lang="en-US" dirty="0" err="1"/>
              <a:t>nb</a:t>
            </a:r>
            <a:r>
              <a:rPr lang="en-US" dirty="0"/>
              <a:t>)</a:t>
            </a:r>
            <a:r>
              <a:rPr lang="he-IL" dirty="0"/>
              <a:t>.</a:t>
            </a:r>
          </a:p>
          <a:p>
            <a:pPr lvl="1"/>
            <a:endParaRPr lang="he-IL" dirty="0"/>
          </a:p>
          <a:p>
            <a:endParaRPr lang="he-IL" dirty="0"/>
          </a:p>
          <a:p>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46</a:t>
            </a:fld>
            <a:endParaRPr lang="en-US" dirty="0"/>
          </a:p>
        </p:txBody>
      </p:sp>
      <p:sp>
        <p:nvSpPr>
          <p:cNvPr id="8" name="Rectangle 7"/>
          <p:cNvSpPr/>
          <p:nvPr/>
        </p:nvSpPr>
        <p:spPr>
          <a:xfrm>
            <a:off x="899592" y="4725144"/>
            <a:ext cx="7416824" cy="6480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TextBox 8"/>
          <p:cNvSpPr txBox="1"/>
          <p:nvPr/>
        </p:nvSpPr>
        <p:spPr>
          <a:xfrm>
            <a:off x="827584" y="4311747"/>
            <a:ext cx="2296616" cy="461665"/>
          </a:xfrm>
          <a:prstGeom prst="rect">
            <a:avLst/>
          </a:prstGeom>
          <a:noFill/>
        </p:spPr>
        <p:txBody>
          <a:bodyPr wrap="square" rtlCol="1">
            <a:spAutoFit/>
          </a:bodyPr>
          <a:lstStyle/>
          <a:p>
            <a:r>
              <a:rPr lang="en-US" sz="2400" b="1" dirty="0">
                <a:solidFill>
                  <a:srgbClr val="FF0000"/>
                </a:solidFill>
              </a:rPr>
              <a:t>The chosen one!</a:t>
            </a:r>
            <a:endParaRPr lang="he-IL" sz="2400" b="1" dirty="0">
              <a:solidFill>
                <a:srgbClr val="FF0000"/>
              </a:solidFill>
            </a:endParaRPr>
          </a:p>
        </p:txBody>
      </p:sp>
    </p:spTree>
    <p:extLst>
      <p:ext uri="{BB962C8B-B14F-4D97-AF65-F5344CB8AC3E}">
        <p14:creationId xmlns:p14="http://schemas.microsoft.com/office/powerpoint/2010/main" val="404690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חורף 2008</a:t>
            </a:r>
            <a:endParaRPr lang="en-US" dirty="0"/>
          </a:p>
        </p:txBody>
      </p:sp>
      <p:sp>
        <p:nvSpPr>
          <p:cNvPr id="3" name="Content Placeholder 2"/>
          <p:cNvSpPr>
            <a:spLocks noGrp="1"/>
          </p:cNvSpPr>
          <p:nvPr>
            <p:ph idx="1"/>
          </p:nvPr>
        </p:nvSpPr>
        <p:spPr/>
        <p:txBody>
          <a:bodyPr>
            <a:normAutofit/>
          </a:bodyPr>
          <a:lstStyle/>
          <a:p>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47</a:t>
            </a:fld>
            <a:endParaRPr lang="en-US" dirty="0"/>
          </a:p>
        </p:txBody>
      </p:sp>
      <p:sp>
        <p:nvSpPr>
          <p:cNvPr id="8" name="Text Box 3"/>
          <p:cNvSpPr txBox="1">
            <a:spLocks noChangeArrowheads="1"/>
          </p:cNvSpPr>
          <p:nvPr/>
        </p:nvSpPr>
        <p:spPr bwMode="auto">
          <a:xfrm>
            <a:off x="107504" y="1600202"/>
            <a:ext cx="8928991" cy="415498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r>
              <a:rPr lang="en-US" b="1" dirty="0" err="1">
                <a:solidFill>
                  <a:schemeClr val="bg1"/>
                </a:solidFill>
                <a:latin typeface="Courier New" panose="02070309020205020404" pitchFamily="49" charset="0"/>
                <a:cs typeface="Courier New" panose="02070309020205020404" pitchFamily="49" charset="0"/>
              </a:rPr>
              <a:t>int</a:t>
            </a:r>
            <a:r>
              <a:rPr lang="en-US" b="1" dirty="0">
                <a:solidFill>
                  <a:schemeClr val="bg1"/>
                </a:solidFill>
                <a:latin typeface="Courier New" panose="02070309020205020404" pitchFamily="49" charset="0"/>
                <a:cs typeface="Courier New" panose="02070309020205020404" pitchFamily="49" charset="0"/>
              </a:rPr>
              <a:t> intersect(</a:t>
            </a:r>
            <a:r>
              <a:rPr lang="en-US" b="1" dirty="0" err="1">
                <a:solidFill>
                  <a:schemeClr val="bg1"/>
                </a:solidFill>
                <a:latin typeface="Courier New" panose="02070309020205020404" pitchFamily="49" charset="0"/>
                <a:cs typeface="Courier New" panose="02070309020205020404" pitchFamily="49" charset="0"/>
              </a:rPr>
              <a:t>int</a:t>
            </a:r>
            <a:r>
              <a:rPr lang="en-US" b="1" dirty="0">
                <a:solidFill>
                  <a:schemeClr val="bg1"/>
                </a:solidFill>
                <a:latin typeface="Courier New" panose="02070309020205020404" pitchFamily="49" charset="0"/>
                <a:cs typeface="Courier New" panose="02070309020205020404" pitchFamily="49" charset="0"/>
              </a:rPr>
              <a:t> a[], </a:t>
            </a:r>
            <a:r>
              <a:rPr lang="en-US" b="1" dirty="0" err="1">
                <a:solidFill>
                  <a:schemeClr val="bg1"/>
                </a:solidFill>
                <a:latin typeface="Courier New" panose="02070309020205020404" pitchFamily="49" charset="0"/>
                <a:cs typeface="Courier New" panose="02070309020205020404" pitchFamily="49" charset="0"/>
              </a:rPr>
              <a:t>int</a:t>
            </a:r>
            <a:r>
              <a:rPr lang="en-US" b="1" dirty="0">
                <a:solidFill>
                  <a:schemeClr val="bg1"/>
                </a:solidFill>
                <a:latin typeface="Courier New" panose="02070309020205020404" pitchFamily="49" charset="0"/>
                <a:cs typeface="Courier New" panose="02070309020205020404" pitchFamily="49" charset="0"/>
              </a:rPr>
              <a:t> b[], </a:t>
            </a:r>
            <a:r>
              <a:rPr lang="en-US" b="1" dirty="0" err="1">
                <a:solidFill>
                  <a:schemeClr val="bg1"/>
                </a:solidFill>
                <a:latin typeface="Courier New" panose="02070309020205020404" pitchFamily="49" charset="0"/>
                <a:cs typeface="Courier New" panose="02070309020205020404" pitchFamily="49" charset="0"/>
              </a:rPr>
              <a:t>int</a:t>
            </a:r>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na</a:t>
            </a:r>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int</a:t>
            </a:r>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nb</a:t>
            </a:r>
            <a:r>
              <a:rPr lang="en-US" b="1" dirty="0">
                <a:solidFill>
                  <a:schemeClr val="bg1"/>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a:t>
            </a:r>
          </a:p>
          <a:p>
            <a:pPr lvl="1"/>
            <a:r>
              <a:rPr lang="en-US" b="1" dirty="0" err="1">
                <a:solidFill>
                  <a:schemeClr val="bg1"/>
                </a:solidFill>
                <a:latin typeface="Courier New" panose="02070309020205020404" pitchFamily="49" charset="0"/>
                <a:cs typeface="Courier New" panose="02070309020205020404" pitchFamily="49" charset="0"/>
              </a:rPr>
              <a:t>int</a:t>
            </a:r>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i</a:t>
            </a:r>
            <a:r>
              <a:rPr lang="en-US" b="1" dirty="0">
                <a:solidFill>
                  <a:schemeClr val="bg1"/>
                </a:solidFill>
                <a:latin typeface="Courier New" panose="02070309020205020404" pitchFamily="49" charset="0"/>
                <a:cs typeface="Courier New" panose="02070309020205020404" pitchFamily="49" charset="0"/>
              </a:rPr>
              <a:t>, count=0;</a:t>
            </a:r>
          </a:p>
          <a:p>
            <a:pPr lvl="1"/>
            <a:r>
              <a:rPr lang="en-US" b="1" dirty="0" err="1">
                <a:solidFill>
                  <a:schemeClr val="bg1"/>
                </a:solidFill>
                <a:latin typeface="Courier New" panose="02070309020205020404" pitchFamily="49" charset="0"/>
                <a:cs typeface="Courier New" panose="02070309020205020404" pitchFamily="49" charset="0"/>
              </a:rPr>
              <a:t>merge_sort</a:t>
            </a:r>
            <a:r>
              <a:rPr lang="en-US" b="1" dirty="0">
                <a:solidFill>
                  <a:schemeClr val="bg1"/>
                </a:solidFill>
                <a:latin typeface="Courier New" panose="02070309020205020404" pitchFamily="49" charset="0"/>
                <a:cs typeface="Courier New" panose="02070309020205020404" pitchFamily="49" charset="0"/>
              </a:rPr>
              <a:t>(a, </a:t>
            </a:r>
            <a:r>
              <a:rPr lang="en-US" b="1" dirty="0" err="1">
                <a:solidFill>
                  <a:schemeClr val="bg1"/>
                </a:solidFill>
                <a:latin typeface="Courier New" panose="02070309020205020404" pitchFamily="49" charset="0"/>
                <a:cs typeface="Courier New" panose="02070309020205020404" pitchFamily="49" charset="0"/>
              </a:rPr>
              <a:t>na</a:t>
            </a:r>
            <a:r>
              <a:rPr lang="en-US" b="1" dirty="0">
                <a:solidFill>
                  <a:schemeClr val="bg1"/>
                </a:solidFill>
                <a:latin typeface="Courier New" panose="02070309020205020404" pitchFamily="49" charset="0"/>
                <a:cs typeface="Courier New" panose="02070309020205020404" pitchFamily="49" charset="0"/>
              </a:rPr>
              <a:t>);</a:t>
            </a:r>
          </a:p>
          <a:p>
            <a:pPr lvl="1"/>
            <a:r>
              <a:rPr lang="en-US" b="1" dirty="0">
                <a:solidFill>
                  <a:schemeClr val="bg1"/>
                </a:solidFill>
                <a:latin typeface="Courier New" panose="02070309020205020404" pitchFamily="49" charset="0"/>
                <a:cs typeface="Courier New" panose="02070309020205020404" pitchFamily="49" charset="0"/>
              </a:rPr>
              <a:t>for (</a:t>
            </a:r>
            <a:r>
              <a:rPr lang="en-US" b="1" dirty="0" err="1">
                <a:solidFill>
                  <a:schemeClr val="bg1"/>
                </a:solidFill>
                <a:latin typeface="Courier New" panose="02070309020205020404" pitchFamily="49" charset="0"/>
                <a:cs typeface="Courier New" panose="02070309020205020404" pitchFamily="49" charset="0"/>
              </a:rPr>
              <a:t>i</a:t>
            </a:r>
            <a:r>
              <a:rPr lang="en-US" b="1" dirty="0">
                <a:solidFill>
                  <a:schemeClr val="bg1"/>
                </a:solidFill>
                <a:latin typeface="Courier New" panose="02070309020205020404" pitchFamily="49" charset="0"/>
                <a:cs typeface="Courier New" panose="02070309020205020404" pitchFamily="49" charset="0"/>
              </a:rPr>
              <a:t>=0; </a:t>
            </a:r>
            <a:r>
              <a:rPr lang="en-US" b="1" dirty="0" err="1">
                <a:solidFill>
                  <a:schemeClr val="bg1"/>
                </a:solidFill>
                <a:latin typeface="Courier New" panose="02070309020205020404" pitchFamily="49" charset="0"/>
                <a:cs typeface="Courier New" panose="02070309020205020404" pitchFamily="49" charset="0"/>
              </a:rPr>
              <a:t>i</a:t>
            </a:r>
            <a:r>
              <a:rPr lang="en-US" b="1" dirty="0">
                <a:solidFill>
                  <a:schemeClr val="bg1"/>
                </a:solidFill>
                <a:latin typeface="Courier New" panose="02070309020205020404" pitchFamily="49" charset="0"/>
                <a:cs typeface="Courier New" panose="02070309020205020404" pitchFamily="49" charset="0"/>
              </a:rPr>
              <a:t>&lt;</a:t>
            </a:r>
            <a:r>
              <a:rPr lang="en-US" b="1" dirty="0" err="1">
                <a:solidFill>
                  <a:schemeClr val="bg1"/>
                </a:solidFill>
                <a:latin typeface="Courier New" panose="02070309020205020404" pitchFamily="49" charset="0"/>
                <a:cs typeface="Courier New" panose="02070309020205020404" pitchFamily="49" charset="0"/>
              </a:rPr>
              <a:t>nb</a:t>
            </a:r>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i</a:t>
            </a:r>
            <a:r>
              <a:rPr lang="en-US" b="1" dirty="0">
                <a:solidFill>
                  <a:schemeClr val="bg1"/>
                </a:solidFill>
                <a:latin typeface="Courier New" panose="02070309020205020404" pitchFamily="49" charset="0"/>
                <a:cs typeface="Courier New" panose="02070309020205020404" pitchFamily="49" charset="0"/>
              </a:rPr>
              <a:t>++)</a:t>
            </a:r>
          </a:p>
          <a:p>
            <a:pPr lvl="1"/>
            <a:r>
              <a:rPr lang="he-IL" b="1" dirty="0">
                <a:solidFill>
                  <a:schemeClr val="bg1"/>
                </a:solidFill>
                <a:latin typeface="Courier New" panose="02070309020205020404" pitchFamily="49" charset="0"/>
                <a:cs typeface="Courier New" panose="02070309020205020404" pitchFamily="49" charset="0"/>
              </a:rPr>
              <a:t>}</a:t>
            </a:r>
          </a:p>
          <a:p>
            <a:pPr lvl="1"/>
            <a:r>
              <a:rPr lang="en-US" b="1" dirty="0">
                <a:solidFill>
                  <a:schemeClr val="bg1"/>
                </a:solidFill>
                <a:latin typeface="Courier New" panose="02070309020205020404" pitchFamily="49" charset="0"/>
                <a:cs typeface="Courier New" panose="02070309020205020404" pitchFamily="49" charset="0"/>
              </a:rPr>
              <a:t>		if (</a:t>
            </a:r>
            <a:r>
              <a:rPr lang="en-US" b="1" dirty="0" err="1">
                <a:solidFill>
                  <a:schemeClr val="bg1"/>
                </a:solidFill>
                <a:latin typeface="Courier New" panose="02070309020205020404" pitchFamily="49" charset="0"/>
                <a:cs typeface="Courier New" panose="02070309020205020404" pitchFamily="49" charset="0"/>
              </a:rPr>
              <a:t>binary_search</a:t>
            </a:r>
            <a:r>
              <a:rPr lang="en-US" b="1" dirty="0">
                <a:solidFill>
                  <a:schemeClr val="bg1"/>
                </a:solidFill>
                <a:latin typeface="Courier New" panose="02070309020205020404" pitchFamily="49" charset="0"/>
                <a:cs typeface="Courier New" panose="02070309020205020404" pitchFamily="49" charset="0"/>
              </a:rPr>
              <a:t>(a, </a:t>
            </a:r>
            <a:r>
              <a:rPr lang="en-US" b="1" dirty="0" err="1">
                <a:solidFill>
                  <a:schemeClr val="bg1"/>
                </a:solidFill>
                <a:latin typeface="Courier New" panose="02070309020205020404" pitchFamily="49" charset="0"/>
                <a:cs typeface="Courier New" panose="02070309020205020404" pitchFamily="49" charset="0"/>
              </a:rPr>
              <a:t>na</a:t>
            </a:r>
            <a:r>
              <a:rPr lang="en-US" b="1" dirty="0">
                <a:solidFill>
                  <a:schemeClr val="bg1"/>
                </a:solidFill>
                <a:latin typeface="Courier New" panose="02070309020205020404" pitchFamily="49" charset="0"/>
                <a:cs typeface="Courier New" panose="02070309020205020404" pitchFamily="49" charset="0"/>
              </a:rPr>
              <a:t>, b[</a:t>
            </a:r>
            <a:r>
              <a:rPr lang="en-US" b="1" dirty="0" err="1">
                <a:solidFill>
                  <a:schemeClr val="bg1"/>
                </a:solidFill>
                <a:latin typeface="Courier New" panose="02070309020205020404" pitchFamily="49" charset="0"/>
                <a:cs typeface="Courier New" panose="02070309020205020404" pitchFamily="49" charset="0"/>
              </a:rPr>
              <a:t>i</a:t>
            </a:r>
            <a:r>
              <a:rPr lang="en-US" b="1" dirty="0">
                <a:solidFill>
                  <a:schemeClr val="bg1"/>
                </a:solidFill>
                <a:latin typeface="Courier New" panose="02070309020205020404" pitchFamily="49" charset="0"/>
                <a:cs typeface="Courier New" panose="02070309020205020404" pitchFamily="49" charset="0"/>
              </a:rPr>
              <a:t>]))</a:t>
            </a:r>
          </a:p>
          <a:p>
            <a:pPr lvl="1"/>
            <a:r>
              <a:rPr lang="en-US" b="1" dirty="0">
                <a:solidFill>
                  <a:schemeClr val="bg1"/>
                </a:solidFill>
                <a:latin typeface="Courier New" panose="02070309020205020404" pitchFamily="49" charset="0"/>
                <a:cs typeface="Courier New" panose="02070309020205020404" pitchFamily="49" charset="0"/>
              </a:rPr>
              <a:t>			count++;</a:t>
            </a:r>
          </a:p>
          <a:p>
            <a:pPr lvl="1"/>
            <a:r>
              <a:rPr lang="en-US" b="1" dirty="0">
                <a:solidFill>
                  <a:schemeClr val="bg1"/>
                </a:solidFill>
                <a:latin typeface="Courier New" panose="02070309020205020404" pitchFamily="49" charset="0"/>
                <a:cs typeface="Courier New" panose="02070309020205020404" pitchFamily="49" charset="0"/>
              </a:rPr>
              <a:t>}</a:t>
            </a:r>
            <a:endParaRPr lang="he-IL" b="1" dirty="0">
              <a:solidFill>
                <a:schemeClr val="bg1"/>
              </a:solidFill>
              <a:latin typeface="Courier New" panose="02070309020205020404" pitchFamily="49" charset="0"/>
              <a:cs typeface="Courier New" panose="02070309020205020404" pitchFamily="49" charset="0"/>
            </a:endParaRPr>
          </a:p>
          <a:p>
            <a:pPr lvl="1"/>
            <a:r>
              <a:rPr lang="en-US" b="1" dirty="0">
                <a:solidFill>
                  <a:schemeClr val="bg1"/>
                </a:solidFill>
                <a:latin typeface="Courier New" panose="02070309020205020404" pitchFamily="49" charset="0"/>
                <a:cs typeface="Courier New" panose="02070309020205020404" pitchFamily="49" charset="0"/>
              </a:rPr>
              <a:t>return count;</a:t>
            </a:r>
          </a:p>
          <a:p>
            <a:r>
              <a:rPr lang="en-US"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1149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ב' חורף 2008</a:t>
            </a:r>
            <a:endParaRPr lang="en-US" dirty="0"/>
          </a:p>
        </p:txBody>
      </p:sp>
      <p:sp>
        <p:nvSpPr>
          <p:cNvPr id="3" name="Content Placeholder 2"/>
          <p:cNvSpPr>
            <a:spLocks noGrp="1"/>
          </p:cNvSpPr>
          <p:nvPr>
            <p:ph idx="1"/>
          </p:nvPr>
        </p:nvSpPr>
        <p:spPr/>
        <p:txBody>
          <a:bodyPr>
            <a:normAutofit/>
          </a:bodyPr>
          <a:lstStyle/>
          <a:p>
            <a:r>
              <a:rPr lang="he-IL" dirty="0"/>
              <a:t>יש למיין מערך "מיוחד" של מספרים שלמים. גודל המערך הוא </a:t>
            </a:r>
            <a:r>
              <a:rPr lang="en-US" dirty="0" err="1"/>
              <a:t>k+m</a:t>
            </a:r>
            <a:r>
              <a:rPr lang="he-IL" dirty="0"/>
              <a:t>, כאשר </a:t>
            </a:r>
            <a:r>
              <a:rPr lang="en-US" dirty="0"/>
              <a:t>k</a:t>
            </a:r>
            <a:r>
              <a:rPr lang="he-IL" dirty="0"/>
              <a:t> האיברים הראשונים, במקומות </a:t>
            </a:r>
            <a:r>
              <a:rPr lang="en-US" dirty="0"/>
              <a:t>0..k-1</a:t>
            </a:r>
            <a:r>
              <a:rPr lang="he-IL" dirty="0"/>
              <a:t>, מאוחסנים בזיכרון איטי לכתיבה, ושאר המערך מאוחסן בזיכרון רגיל.</a:t>
            </a:r>
          </a:p>
          <a:p>
            <a:endParaRPr lang="he-IL" dirty="0"/>
          </a:p>
          <a:p>
            <a:r>
              <a:rPr lang="he-IL" dirty="0"/>
              <a:t>בעצם עלינו לבצע מספר מינימלי של פעולות </a:t>
            </a:r>
            <a:r>
              <a:rPr lang="he-IL" b="1" dirty="0"/>
              <a:t>כתיבה</a:t>
            </a:r>
            <a:r>
              <a:rPr lang="he-IL" dirty="0"/>
              <a:t> ל – </a:t>
            </a:r>
            <a:r>
              <a:rPr lang="en-US" dirty="0"/>
              <a:t>k</a:t>
            </a:r>
            <a:r>
              <a:rPr lang="he-IL" dirty="0"/>
              <a:t> האיברים הראשונים במערך. סיבוכיות הזמן הכוללת של המיון צריכה להיות גם היא יעילה ככל הניתן, אך לא על חשבון מספר קטן של כתיבות לזיכרון האיטי.</a:t>
            </a:r>
          </a:p>
          <a:p>
            <a:endParaRPr lang="he-IL" dirty="0"/>
          </a:p>
          <a:p>
            <a:r>
              <a:rPr lang="he-IL" dirty="0"/>
              <a:t>סיבוכיות מקום נדרשת: </a:t>
            </a:r>
            <a:r>
              <a:rPr lang="en-US" dirty="0"/>
              <a:t>O(m)</a:t>
            </a:r>
            <a:endParaRPr lang="he-IL" dirty="0"/>
          </a:p>
          <a:p>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48</a:t>
            </a:fld>
            <a:endParaRPr lang="en-US" dirty="0"/>
          </a:p>
        </p:txBody>
      </p:sp>
    </p:spTree>
    <p:extLst>
      <p:ext uri="{BB962C8B-B14F-4D97-AF65-F5344CB8AC3E}">
        <p14:creationId xmlns:p14="http://schemas.microsoft.com/office/powerpoint/2010/main" val="403491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ב' חורף 2008</a:t>
            </a:r>
            <a:endParaRPr lang="en-US" dirty="0"/>
          </a:p>
        </p:txBody>
      </p:sp>
      <p:sp>
        <p:nvSpPr>
          <p:cNvPr id="3" name="Content Placeholder 2"/>
          <p:cNvSpPr>
            <a:spLocks noGrp="1"/>
          </p:cNvSpPr>
          <p:nvPr>
            <p:ph idx="1"/>
          </p:nvPr>
        </p:nvSpPr>
        <p:spPr/>
        <p:txBody>
          <a:bodyPr>
            <a:normAutofit/>
          </a:bodyPr>
          <a:lstStyle/>
          <a:p>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49</a:t>
            </a:fld>
            <a:endParaRPr lang="en-US" dirty="0"/>
          </a:p>
        </p:txBody>
      </p:sp>
      <p:sp>
        <p:nvSpPr>
          <p:cNvPr id="6" name="Text Box 3"/>
          <p:cNvSpPr txBox="1">
            <a:spLocks noChangeArrowheads="1"/>
          </p:cNvSpPr>
          <p:nvPr/>
        </p:nvSpPr>
        <p:spPr bwMode="auto">
          <a:xfrm>
            <a:off x="107504" y="1600202"/>
            <a:ext cx="8928991" cy="452431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r>
              <a:rPr lang="en-US" dirty="0">
                <a:solidFill>
                  <a:schemeClr val="bg1"/>
                </a:solidFill>
                <a:latin typeface="Courier New" panose="02070309020205020404" pitchFamily="49" charset="0"/>
                <a:cs typeface="Courier New" panose="02070309020205020404" pitchFamily="49" charset="0"/>
              </a:rPr>
              <a:t>void </a:t>
            </a:r>
            <a:r>
              <a:rPr lang="en-US" dirty="0" err="1">
                <a:solidFill>
                  <a:schemeClr val="bg1"/>
                </a:solidFill>
                <a:latin typeface="Courier New" panose="02070309020205020404" pitchFamily="49" charset="0"/>
                <a:cs typeface="Courier New" panose="02070309020205020404" pitchFamily="49" charset="0"/>
              </a:rPr>
              <a:t>sort_mixed</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int</a:t>
            </a:r>
            <a:r>
              <a:rPr lang="en-US" dirty="0">
                <a:solidFill>
                  <a:schemeClr val="bg1"/>
                </a:solidFill>
                <a:latin typeface="Courier New" panose="02070309020205020404" pitchFamily="49" charset="0"/>
                <a:cs typeface="Courier New" panose="02070309020205020404" pitchFamily="49" charset="0"/>
              </a:rPr>
              <a:t> a[], </a:t>
            </a:r>
            <a:r>
              <a:rPr lang="en-US" dirty="0" err="1">
                <a:solidFill>
                  <a:schemeClr val="bg1"/>
                </a:solidFill>
                <a:latin typeface="Courier New" panose="02070309020205020404" pitchFamily="49" charset="0"/>
                <a:cs typeface="Courier New" panose="02070309020205020404" pitchFamily="49" charset="0"/>
              </a:rPr>
              <a:t>int</a:t>
            </a:r>
            <a:r>
              <a:rPr lang="en-US" dirty="0">
                <a:solidFill>
                  <a:schemeClr val="bg1"/>
                </a:solidFill>
                <a:latin typeface="Courier New" panose="02070309020205020404" pitchFamily="49" charset="0"/>
                <a:cs typeface="Courier New" panose="02070309020205020404" pitchFamily="49" charset="0"/>
              </a:rPr>
              <a:t> k, </a:t>
            </a:r>
            <a:r>
              <a:rPr lang="en-US" dirty="0" err="1">
                <a:solidFill>
                  <a:schemeClr val="bg1"/>
                </a:solidFill>
                <a:latin typeface="Courier New" panose="02070309020205020404" pitchFamily="49" charset="0"/>
                <a:cs typeface="Courier New" panose="02070309020205020404" pitchFamily="49" charset="0"/>
              </a:rPr>
              <a:t>int</a:t>
            </a:r>
            <a:r>
              <a:rPr lang="en-US" dirty="0">
                <a:solidFill>
                  <a:schemeClr val="bg1"/>
                </a:solidFill>
                <a:latin typeface="Courier New" panose="02070309020205020404" pitchFamily="49" charset="0"/>
                <a:cs typeface="Courier New" panose="02070309020205020404" pitchFamily="49" charset="0"/>
              </a:rPr>
              <a:t> m) {</a:t>
            </a:r>
          </a:p>
          <a:p>
            <a:pPr lvl="1"/>
            <a:r>
              <a:rPr lang="en-US" dirty="0" err="1">
                <a:solidFill>
                  <a:schemeClr val="bg1"/>
                </a:solidFill>
                <a:latin typeface="Courier New" panose="02070309020205020404" pitchFamily="49" charset="0"/>
                <a:cs typeface="Courier New" panose="02070309020205020404" pitchFamily="49" charset="0"/>
              </a:rPr>
              <a:t>int</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i</a:t>
            </a:r>
            <a:r>
              <a:rPr lang="en-US" dirty="0">
                <a:solidFill>
                  <a:schemeClr val="bg1"/>
                </a:solidFill>
                <a:latin typeface="Courier New" panose="02070309020205020404" pitchFamily="49" charset="0"/>
                <a:cs typeface="Courier New" panose="02070309020205020404" pitchFamily="49" charset="0"/>
              </a:rPr>
              <a:t>;</a:t>
            </a:r>
          </a:p>
          <a:p>
            <a:pPr lvl="1"/>
            <a:r>
              <a:rPr lang="en-US" dirty="0">
                <a:solidFill>
                  <a:schemeClr val="bg1"/>
                </a:solidFill>
                <a:latin typeface="Courier New" panose="02070309020205020404" pitchFamily="49" charset="0"/>
                <a:cs typeface="Courier New" panose="02070309020205020404" pitchFamily="49" charset="0"/>
              </a:rPr>
              <a:t>// the following loop performs “min sort” of</a:t>
            </a:r>
          </a:p>
          <a:p>
            <a:pPr lvl="1"/>
            <a:r>
              <a:rPr lang="en-US" dirty="0">
                <a:solidFill>
                  <a:schemeClr val="bg1"/>
                </a:solidFill>
                <a:latin typeface="Courier New" panose="02070309020205020404" pitchFamily="49" charset="0"/>
                <a:cs typeface="Courier New" panose="02070309020205020404" pitchFamily="49" charset="0"/>
              </a:rPr>
              <a:t>// only k iterations</a:t>
            </a:r>
          </a:p>
          <a:p>
            <a:pPr lvl="1"/>
            <a:r>
              <a:rPr lang="en-US" dirty="0">
                <a:solidFill>
                  <a:schemeClr val="bg1"/>
                </a:solidFill>
                <a:latin typeface="Courier New" panose="02070309020205020404" pitchFamily="49" charset="0"/>
                <a:cs typeface="Courier New" panose="02070309020205020404" pitchFamily="49" charset="0"/>
              </a:rPr>
              <a:t>for (</a:t>
            </a:r>
            <a:r>
              <a:rPr lang="en-US" dirty="0" err="1">
                <a:solidFill>
                  <a:schemeClr val="bg1"/>
                </a:solidFill>
                <a:latin typeface="Courier New" panose="02070309020205020404" pitchFamily="49" charset="0"/>
                <a:cs typeface="Courier New" panose="02070309020205020404" pitchFamily="49" charset="0"/>
              </a:rPr>
              <a:t>i</a:t>
            </a:r>
            <a:r>
              <a:rPr lang="en-US" dirty="0">
                <a:solidFill>
                  <a:schemeClr val="bg1"/>
                </a:solidFill>
                <a:latin typeface="Courier New" panose="02070309020205020404" pitchFamily="49" charset="0"/>
                <a:cs typeface="Courier New" panose="02070309020205020404" pitchFamily="49" charset="0"/>
              </a:rPr>
              <a:t>=0; </a:t>
            </a:r>
            <a:r>
              <a:rPr lang="en-US" dirty="0" err="1">
                <a:solidFill>
                  <a:schemeClr val="bg1"/>
                </a:solidFill>
                <a:latin typeface="Courier New" panose="02070309020205020404" pitchFamily="49" charset="0"/>
                <a:cs typeface="Courier New" panose="02070309020205020404" pitchFamily="49" charset="0"/>
              </a:rPr>
              <a:t>i</a:t>
            </a:r>
            <a:r>
              <a:rPr lang="en-US" dirty="0">
                <a:solidFill>
                  <a:schemeClr val="bg1"/>
                </a:solidFill>
                <a:latin typeface="Courier New" panose="02070309020205020404" pitchFamily="49" charset="0"/>
                <a:cs typeface="Courier New" panose="02070309020205020404" pitchFamily="49" charset="0"/>
              </a:rPr>
              <a:t>&lt;k; </a:t>
            </a:r>
            <a:r>
              <a:rPr lang="en-US" dirty="0" err="1">
                <a:solidFill>
                  <a:schemeClr val="bg1"/>
                </a:solidFill>
                <a:latin typeface="Courier New" panose="02070309020205020404" pitchFamily="49" charset="0"/>
                <a:cs typeface="Courier New" panose="02070309020205020404" pitchFamily="49" charset="0"/>
              </a:rPr>
              <a:t>i</a:t>
            </a:r>
            <a:r>
              <a:rPr lang="en-US" dirty="0">
                <a:solidFill>
                  <a:schemeClr val="bg1"/>
                </a:solidFill>
                <a:latin typeface="Courier New" panose="02070309020205020404" pitchFamily="49" charset="0"/>
                <a:cs typeface="Courier New" panose="02070309020205020404" pitchFamily="49" charset="0"/>
              </a:rPr>
              <a:t>++) </a:t>
            </a:r>
          </a:p>
          <a:p>
            <a:pPr lvl="1"/>
            <a:r>
              <a:rPr lang="en-US" dirty="0">
                <a:solidFill>
                  <a:schemeClr val="bg1"/>
                </a:solidFill>
                <a:latin typeface="Courier New" panose="02070309020205020404" pitchFamily="49" charset="0"/>
                <a:cs typeface="Courier New" panose="02070309020205020404" pitchFamily="49" charset="0"/>
              </a:rPr>
              <a:t>{</a:t>
            </a:r>
          </a:p>
          <a:p>
            <a:pPr lvl="1"/>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int</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min_ind</a:t>
            </a:r>
            <a:r>
              <a:rPr lang="en-US" dirty="0">
                <a:solidFill>
                  <a:schemeClr val="bg1"/>
                </a:solidFill>
                <a:latin typeface="Courier New" panose="02070309020205020404" pitchFamily="49" charset="0"/>
                <a:cs typeface="Courier New" panose="02070309020205020404" pitchFamily="49" charset="0"/>
              </a:rPr>
              <a:t> = </a:t>
            </a:r>
            <a:r>
              <a:rPr lang="en-US" dirty="0" err="1">
                <a:solidFill>
                  <a:schemeClr val="bg1"/>
                </a:solidFill>
                <a:latin typeface="Courier New" panose="02070309020205020404" pitchFamily="49" charset="0"/>
                <a:cs typeface="Courier New" panose="02070309020205020404" pitchFamily="49" charset="0"/>
              </a:rPr>
              <a:t>find_min</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a+i,k+m-i</a:t>
            </a:r>
            <a:r>
              <a:rPr lang="en-US" dirty="0">
                <a:solidFill>
                  <a:schemeClr val="bg1"/>
                </a:solidFill>
                <a:latin typeface="Courier New" panose="02070309020205020404" pitchFamily="49" charset="0"/>
                <a:cs typeface="Courier New" panose="02070309020205020404" pitchFamily="49" charset="0"/>
              </a:rPr>
              <a:t>); //members in place.</a:t>
            </a:r>
          </a:p>
          <a:p>
            <a:pPr lvl="2"/>
            <a:r>
              <a:rPr lang="en-US" dirty="0">
                <a:solidFill>
                  <a:schemeClr val="bg1"/>
                </a:solidFill>
                <a:latin typeface="Courier New" panose="02070309020205020404" pitchFamily="49" charset="0"/>
                <a:cs typeface="Courier New" panose="02070309020205020404" pitchFamily="49" charset="0"/>
              </a:rPr>
              <a:t>swap(&amp;a[</a:t>
            </a:r>
            <a:r>
              <a:rPr lang="en-US" dirty="0" err="1">
                <a:solidFill>
                  <a:schemeClr val="bg1"/>
                </a:solidFill>
                <a:latin typeface="Courier New" panose="02070309020205020404" pitchFamily="49" charset="0"/>
                <a:cs typeface="Courier New" panose="02070309020205020404" pitchFamily="49" charset="0"/>
              </a:rPr>
              <a:t>i</a:t>
            </a:r>
            <a:r>
              <a:rPr lang="en-US" dirty="0">
                <a:solidFill>
                  <a:schemeClr val="bg1"/>
                </a:solidFill>
                <a:latin typeface="Courier New" panose="02070309020205020404" pitchFamily="49" charset="0"/>
                <a:cs typeface="Courier New" panose="02070309020205020404" pitchFamily="49" charset="0"/>
              </a:rPr>
              <a:t>], &amp;a[</a:t>
            </a:r>
            <a:r>
              <a:rPr lang="en-US" dirty="0" err="1">
                <a:solidFill>
                  <a:schemeClr val="bg1"/>
                </a:solidFill>
                <a:latin typeface="Courier New" panose="02070309020205020404" pitchFamily="49" charset="0"/>
                <a:cs typeface="Courier New" panose="02070309020205020404" pitchFamily="49" charset="0"/>
              </a:rPr>
              <a:t>min_ind</a:t>
            </a:r>
            <a:r>
              <a:rPr lang="en-US" dirty="0">
                <a:solidFill>
                  <a:schemeClr val="bg1"/>
                </a:solidFill>
                <a:latin typeface="Courier New" panose="02070309020205020404" pitchFamily="49" charset="0"/>
                <a:cs typeface="Courier New" panose="02070309020205020404" pitchFamily="49" charset="0"/>
              </a:rPr>
              <a:t>]);</a:t>
            </a:r>
          </a:p>
          <a:p>
            <a:pPr lvl="1"/>
            <a:r>
              <a:rPr lang="en-US" dirty="0">
                <a:solidFill>
                  <a:schemeClr val="bg1"/>
                </a:solidFill>
                <a:latin typeface="Courier New" panose="02070309020205020404" pitchFamily="49" charset="0"/>
                <a:cs typeface="Courier New" panose="02070309020205020404" pitchFamily="49" charset="0"/>
              </a:rPr>
              <a:t>}</a:t>
            </a:r>
            <a:endParaRPr lang="he-IL" dirty="0">
              <a:solidFill>
                <a:schemeClr val="bg1"/>
              </a:solidFill>
              <a:latin typeface="Courier New" panose="02070309020205020404" pitchFamily="49" charset="0"/>
              <a:cs typeface="Courier New" panose="02070309020205020404" pitchFamily="49" charset="0"/>
            </a:endParaRPr>
          </a:p>
          <a:p>
            <a:pPr lvl="1"/>
            <a:r>
              <a:rPr lang="en-US" dirty="0" err="1">
                <a:solidFill>
                  <a:schemeClr val="bg1"/>
                </a:solidFill>
                <a:latin typeface="Courier New" panose="02070309020205020404" pitchFamily="49" charset="0"/>
                <a:cs typeface="Courier New" panose="02070309020205020404" pitchFamily="49" charset="0"/>
              </a:rPr>
              <a:t>mergesort</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a+k</a:t>
            </a:r>
            <a:r>
              <a:rPr lang="en-US" dirty="0">
                <a:solidFill>
                  <a:schemeClr val="bg1"/>
                </a:solidFill>
                <a:latin typeface="Courier New" panose="02070309020205020404" pitchFamily="49" charset="0"/>
                <a:cs typeface="Courier New" panose="02070309020205020404" pitchFamily="49" charset="0"/>
              </a:rPr>
              <a:t>, m);</a:t>
            </a:r>
          </a:p>
          <a:p>
            <a:r>
              <a:rPr lang="he-IL" dirty="0">
                <a:solidFill>
                  <a:schemeClr val="bg1"/>
                </a:solidFill>
                <a:latin typeface="Courier New" panose="02070309020205020404" pitchFamily="49" charset="0"/>
                <a:cs typeface="Courier New" panose="02070309020205020404" pitchFamily="49" charset="0"/>
              </a:rPr>
              <a:t>{</a:t>
            </a:r>
            <a:endParaRPr lang="en-US" dirty="0">
              <a:solidFill>
                <a:schemeClr val="bg1"/>
              </a:solidFill>
              <a:latin typeface="Courier New" panose="02070309020205020404" pitchFamily="49" charset="0"/>
              <a:cs typeface="Courier New" panose="02070309020205020404" pitchFamily="49" charset="0"/>
            </a:endParaRPr>
          </a:p>
        </p:txBody>
      </p:sp>
      <p:sp>
        <p:nvSpPr>
          <p:cNvPr id="7" name="TextBox 6"/>
          <p:cNvSpPr txBox="1"/>
          <p:nvPr/>
        </p:nvSpPr>
        <p:spPr>
          <a:xfrm>
            <a:off x="5766463" y="4493138"/>
            <a:ext cx="3347864" cy="1631216"/>
          </a:xfrm>
          <a:prstGeom prst="rect">
            <a:avLst/>
          </a:prstGeom>
          <a:solidFill>
            <a:schemeClr val="accent3">
              <a:lumMod val="40000"/>
              <a:lumOff val="60000"/>
            </a:schemeClr>
          </a:solidFill>
        </p:spPr>
        <p:txBody>
          <a:bodyPr wrap="square" rtlCol="1">
            <a:spAutoFit/>
          </a:bodyPr>
          <a:lstStyle/>
          <a:p>
            <a:pPr algn="r" rtl="1"/>
            <a:r>
              <a:rPr lang="he-IL" sz="2000" dirty="0"/>
              <a:t>מספר כתיבות לזיכרון איטי: </a:t>
            </a:r>
            <a:r>
              <a:rPr lang="en-US" sz="2000" dirty="0"/>
              <a:t>k</a:t>
            </a:r>
            <a:r>
              <a:rPr lang="he-IL" sz="2000" dirty="0"/>
              <a:t>. </a:t>
            </a:r>
          </a:p>
          <a:p>
            <a:pPr algn="r" rtl="1"/>
            <a:endParaRPr lang="he-IL" sz="2000" dirty="0"/>
          </a:p>
          <a:p>
            <a:pPr algn="r" rtl="1"/>
            <a:r>
              <a:rPr lang="he-IL" sz="2000" dirty="0"/>
              <a:t>סיבוכיות: </a:t>
            </a:r>
            <a:r>
              <a:rPr lang="en-US" sz="2000" dirty="0"/>
              <a:t>O(k*(</a:t>
            </a:r>
            <a:r>
              <a:rPr lang="en-US" sz="2000" dirty="0" err="1"/>
              <a:t>k+m</a:t>
            </a:r>
            <a:r>
              <a:rPr lang="en-US" sz="2000" dirty="0"/>
              <a:t>)+m*log m)</a:t>
            </a:r>
            <a:endParaRPr lang="he-IL" sz="2000" dirty="0"/>
          </a:p>
          <a:p>
            <a:pPr algn="r" rtl="1"/>
            <a:endParaRPr lang="he-IL" sz="2000" dirty="0"/>
          </a:p>
          <a:p>
            <a:pPr rtl="1"/>
            <a:r>
              <a:rPr lang="en-US" sz="2000" dirty="0"/>
              <a:t>We can do better…</a:t>
            </a:r>
            <a:endParaRPr lang="he-IL" sz="2000" dirty="0"/>
          </a:p>
        </p:txBody>
      </p:sp>
    </p:spTree>
    <p:extLst>
      <p:ext uri="{BB962C8B-B14F-4D97-AF65-F5344CB8AC3E}">
        <p14:creationId xmlns:p14="http://schemas.microsoft.com/office/powerpoint/2010/main" val="52468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 Sort</a:t>
            </a:r>
            <a:r>
              <a:rPr lang="he-IL" dirty="0"/>
              <a:t> - תזכורת</a:t>
            </a:r>
            <a:endParaRPr lang="en-US" dirty="0"/>
          </a:p>
        </p:txBody>
      </p:sp>
      <p:sp>
        <p:nvSpPr>
          <p:cNvPr id="3" name="Content Placeholder 2"/>
          <p:cNvSpPr>
            <a:spLocks noGrp="1"/>
          </p:cNvSpPr>
          <p:nvPr>
            <p:ph idx="1"/>
          </p:nvPr>
        </p:nvSpPr>
        <p:spPr/>
        <p:txBody>
          <a:bodyPr>
            <a:normAutofit/>
          </a:bodyPr>
          <a:lstStyle/>
          <a:p>
            <a:r>
              <a:rPr lang="he-IL" dirty="0"/>
              <a:t>מוצאים את המקסימום במערך ומעבירים אותו לסוף. </a:t>
            </a:r>
          </a:p>
          <a:p>
            <a:endParaRPr lang="he-IL" dirty="0"/>
          </a:p>
          <a:p>
            <a:pPr lvl="0"/>
            <a:r>
              <a:rPr lang="he-IL" dirty="0"/>
              <a:t>חוזרים על התהליך בקטע המערך שעדיין לא מיינו, כלומר </a:t>
            </a:r>
            <a:r>
              <a:rPr lang="he-IL" dirty="0" err="1"/>
              <a:t>באיטרציה</a:t>
            </a:r>
            <a:r>
              <a:rPr lang="he-IL" dirty="0"/>
              <a:t> </a:t>
            </a:r>
            <a:r>
              <a:rPr lang="en-US" dirty="0" err="1"/>
              <a:t>i</a:t>
            </a:r>
            <a:r>
              <a:rPr lang="he-IL" dirty="0"/>
              <a:t> נבצע את התהליך על קטע </a:t>
            </a:r>
            <a:r>
              <a:rPr lang="en-US" dirty="0"/>
              <a:t>0..n-i-1</a:t>
            </a:r>
            <a:r>
              <a:rPr lang="he-IL" dirty="0"/>
              <a:t>.</a:t>
            </a:r>
            <a:br>
              <a:rPr lang="en-US" dirty="0"/>
            </a:br>
            <a:r>
              <a:rPr lang="he-IL" dirty="0"/>
              <a:t>דוגמא, </a:t>
            </a:r>
            <a:r>
              <a:rPr lang="he-IL" dirty="0" err="1"/>
              <a:t>איטרציה</a:t>
            </a:r>
            <a:r>
              <a:rPr lang="he-IL" dirty="0"/>
              <a:t> </a:t>
            </a:r>
            <a:r>
              <a:rPr lang="he-IL" dirty="0">
                <a:solidFill>
                  <a:prstClr val="black"/>
                </a:solidFill>
              </a:rPr>
              <a:t>מס' 2 </a:t>
            </a:r>
            <a:r>
              <a:rPr lang="he-IL" sz="1600" dirty="0">
                <a:solidFill>
                  <a:prstClr val="black"/>
                </a:solidFill>
              </a:rPr>
              <a:t>(מתחילים מ – 0)</a:t>
            </a:r>
            <a:r>
              <a:rPr lang="he-IL" dirty="0">
                <a:solidFill>
                  <a:prstClr val="black"/>
                </a:solidFill>
              </a:rPr>
              <a:t>:</a:t>
            </a:r>
          </a:p>
          <a:p>
            <a:endParaRPr lang="he-IL" dirty="0"/>
          </a:p>
          <a:p>
            <a:endParaRPr lang="he-IL" dirty="0"/>
          </a:p>
          <a:p>
            <a:endParaRPr lang="he-IL" dirty="0"/>
          </a:p>
          <a:p>
            <a:endParaRPr lang="he-IL" dirty="0"/>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5</a:t>
            </a:fld>
            <a:endParaRPr lang="en-US"/>
          </a:p>
        </p:txBody>
      </p:sp>
      <p:sp>
        <p:nvSpPr>
          <p:cNvPr id="6" name="Rectangle 87"/>
          <p:cNvSpPr>
            <a:spLocks noChangeArrowheads="1"/>
          </p:cNvSpPr>
          <p:nvPr/>
        </p:nvSpPr>
        <p:spPr bwMode="auto">
          <a:xfrm>
            <a:off x="4647405" y="4139879"/>
            <a:ext cx="788988" cy="517584"/>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7" name="Rectangle 88"/>
          <p:cNvSpPr>
            <a:spLocks noChangeArrowheads="1"/>
          </p:cNvSpPr>
          <p:nvPr/>
        </p:nvSpPr>
        <p:spPr bwMode="auto">
          <a:xfrm>
            <a:off x="6219030" y="4139879"/>
            <a:ext cx="788988" cy="517584"/>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8" name="Rectangle 89"/>
          <p:cNvSpPr>
            <a:spLocks noChangeArrowheads="1"/>
          </p:cNvSpPr>
          <p:nvPr/>
        </p:nvSpPr>
        <p:spPr bwMode="auto">
          <a:xfrm>
            <a:off x="5426868" y="4139879"/>
            <a:ext cx="788987" cy="517584"/>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9" name="Rectangle 91"/>
          <p:cNvSpPr>
            <a:spLocks noChangeArrowheads="1"/>
          </p:cNvSpPr>
          <p:nvPr/>
        </p:nvSpPr>
        <p:spPr bwMode="auto">
          <a:xfrm>
            <a:off x="3059905" y="4139879"/>
            <a:ext cx="788988" cy="517584"/>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37</a:t>
            </a:r>
            <a:endParaRPr lang="ru-RU" sz="2800">
              <a:latin typeface="Times New Roman" pitchFamily="18" charset="0"/>
              <a:cs typeface="Times New Roman" pitchFamily="18" charset="0"/>
            </a:endParaRPr>
          </a:p>
        </p:txBody>
      </p:sp>
      <p:sp>
        <p:nvSpPr>
          <p:cNvPr id="10" name="Rectangle 92"/>
          <p:cNvSpPr>
            <a:spLocks noChangeArrowheads="1"/>
          </p:cNvSpPr>
          <p:nvPr/>
        </p:nvSpPr>
        <p:spPr bwMode="auto">
          <a:xfrm>
            <a:off x="3855243" y="4139879"/>
            <a:ext cx="788987" cy="517584"/>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11" name="Line 93"/>
          <p:cNvSpPr>
            <a:spLocks noChangeShapeType="1"/>
          </p:cNvSpPr>
          <p:nvPr/>
        </p:nvSpPr>
        <p:spPr bwMode="auto">
          <a:xfrm>
            <a:off x="2270918" y="4139879"/>
            <a:ext cx="4733925" cy="0"/>
          </a:xfrm>
          <a:prstGeom prst="line">
            <a:avLst/>
          </a:prstGeom>
          <a:noFill/>
          <a:ln w="28575" cap="sq">
            <a:solidFill>
              <a:schemeClr val="tx1"/>
            </a:solidFill>
            <a:round/>
            <a:headEnd/>
            <a:tailEnd/>
          </a:ln>
          <a:effectLst/>
        </p:spPr>
        <p:txBody>
          <a:bodyPr/>
          <a:lstStyle/>
          <a:p>
            <a:endParaRPr lang="en-US"/>
          </a:p>
        </p:txBody>
      </p:sp>
      <p:sp>
        <p:nvSpPr>
          <p:cNvPr id="12" name="Line 94"/>
          <p:cNvSpPr>
            <a:spLocks noChangeShapeType="1"/>
          </p:cNvSpPr>
          <p:nvPr/>
        </p:nvSpPr>
        <p:spPr bwMode="auto">
          <a:xfrm>
            <a:off x="2270918" y="4657404"/>
            <a:ext cx="4733925" cy="0"/>
          </a:xfrm>
          <a:prstGeom prst="line">
            <a:avLst/>
          </a:prstGeom>
          <a:noFill/>
          <a:ln w="28575" cap="sq">
            <a:solidFill>
              <a:schemeClr val="tx1"/>
            </a:solidFill>
            <a:round/>
            <a:headEnd/>
            <a:tailEnd/>
          </a:ln>
          <a:effectLst/>
        </p:spPr>
        <p:txBody>
          <a:bodyPr/>
          <a:lstStyle/>
          <a:p>
            <a:endParaRPr lang="en-US"/>
          </a:p>
        </p:txBody>
      </p:sp>
      <p:sp>
        <p:nvSpPr>
          <p:cNvPr id="13" name="Line 95"/>
          <p:cNvSpPr>
            <a:spLocks noChangeShapeType="1"/>
          </p:cNvSpPr>
          <p:nvPr/>
        </p:nvSpPr>
        <p:spPr bwMode="auto">
          <a:xfrm>
            <a:off x="2270918" y="4139879"/>
            <a:ext cx="0" cy="517584"/>
          </a:xfrm>
          <a:prstGeom prst="line">
            <a:avLst/>
          </a:prstGeom>
          <a:noFill/>
          <a:ln w="28575" cap="sq">
            <a:solidFill>
              <a:schemeClr val="tx1"/>
            </a:solidFill>
            <a:round/>
            <a:headEnd/>
            <a:tailEnd/>
          </a:ln>
          <a:effectLst/>
        </p:spPr>
        <p:txBody>
          <a:bodyPr/>
          <a:lstStyle/>
          <a:p>
            <a:endParaRPr lang="en-US"/>
          </a:p>
        </p:txBody>
      </p:sp>
      <p:sp>
        <p:nvSpPr>
          <p:cNvPr id="14" name="Line 96"/>
          <p:cNvSpPr>
            <a:spLocks noChangeShapeType="1"/>
          </p:cNvSpPr>
          <p:nvPr/>
        </p:nvSpPr>
        <p:spPr bwMode="auto">
          <a:xfrm>
            <a:off x="3848893" y="4139879"/>
            <a:ext cx="0" cy="517584"/>
          </a:xfrm>
          <a:prstGeom prst="line">
            <a:avLst/>
          </a:prstGeom>
          <a:noFill/>
          <a:ln w="12700">
            <a:solidFill>
              <a:schemeClr val="tx1"/>
            </a:solidFill>
            <a:round/>
            <a:headEnd/>
            <a:tailEnd/>
          </a:ln>
          <a:effectLst/>
        </p:spPr>
        <p:txBody>
          <a:bodyPr/>
          <a:lstStyle/>
          <a:p>
            <a:endParaRPr lang="en-US"/>
          </a:p>
        </p:txBody>
      </p:sp>
      <p:sp>
        <p:nvSpPr>
          <p:cNvPr id="15" name="Line 97"/>
          <p:cNvSpPr>
            <a:spLocks noChangeShapeType="1"/>
          </p:cNvSpPr>
          <p:nvPr/>
        </p:nvSpPr>
        <p:spPr bwMode="auto">
          <a:xfrm>
            <a:off x="4637880" y="4139879"/>
            <a:ext cx="0" cy="517584"/>
          </a:xfrm>
          <a:prstGeom prst="line">
            <a:avLst/>
          </a:prstGeom>
          <a:noFill/>
          <a:ln w="12700">
            <a:solidFill>
              <a:schemeClr val="tx1"/>
            </a:solidFill>
            <a:round/>
            <a:headEnd/>
            <a:tailEnd/>
          </a:ln>
          <a:effectLst/>
        </p:spPr>
        <p:txBody>
          <a:bodyPr/>
          <a:lstStyle/>
          <a:p>
            <a:endParaRPr lang="en-US"/>
          </a:p>
        </p:txBody>
      </p:sp>
      <p:sp>
        <p:nvSpPr>
          <p:cNvPr id="16" name="Line 98"/>
          <p:cNvSpPr>
            <a:spLocks noChangeShapeType="1"/>
          </p:cNvSpPr>
          <p:nvPr/>
        </p:nvSpPr>
        <p:spPr bwMode="auto">
          <a:xfrm>
            <a:off x="5426868" y="4139879"/>
            <a:ext cx="0" cy="517584"/>
          </a:xfrm>
          <a:prstGeom prst="line">
            <a:avLst/>
          </a:prstGeom>
          <a:noFill/>
          <a:ln w="12700">
            <a:solidFill>
              <a:schemeClr val="tx1"/>
            </a:solidFill>
            <a:round/>
            <a:headEnd/>
            <a:tailEnd/>
          </a:ln>
          <a:effectLst/>
        </p:spPr>
        <p:txBody>
          <a:bodyPr/>
          <a:lstStyle/>
          <a:p>
            <a:endParaRPr lang="en-US"/>
          </a:p>
        </p:txBody>
      </p:sp>
      <p:sp>
        <p:nvSpPr>
          <p:cNvPr id="17" name="Line 99"/>
          <p:cNvSpPr>
            <a:spLocks noChangeShapeType="1"/>
          </p:cNvSpPr>
          <p:nvPr/>
        </p:nvSpPr>
        <p:spPr bwMode="auto">
          <a:xfrm>
            <a:off x="7004843" y="4139879"/>
            <a:ext cx="0" cy="517584"/>
          </a:xfrm>
          <a:prstGeom prst="line">
            <a:avLst/>
          </a:prstGeom>
          <a:noFill/>
          <a:ln w="28575" cap="sq">
            <a:solidFill>
              <a:schemeClr val="tx1"/>
            </a:solidFill>
            <a:round/>
            <a:headEnd/>
            <a:tailEnd/>
          </a:ln>
          <a:effectLst/>
        </p:spPr>
        <p:txBody>
          <a:bodyPr/>
          <a:lstStyle/>
          <a:p>
            <a:endParaRPr lang="en-US"/>
          </a:p>
        </p:txBody>
      </p:sp>
      <p:sp>
        <p:nvSpPr>
          <p:cNvPr id="18" name="Line 100"/>
          <p:cNvSpPr>
            <a:spLocks noChangeShapeType="1"/>
          </p:cNvSpPr>
          <p:nvPr/>
        </p:nvSpPr>
        <p:spPr bwMode="auto">
          <a:xfrm>
            <a:off x="6215855" y="4139879"/>
            <a:ext cx="0" cy="517584"/>
          </a:xfrm>
          <a:prstGeom prst="line">
            <a:avLst/>
          </a:prstGeom>
          <a:noFill/>
          <a:ln w="12700">
            <a:solidFill>
              <a:schemeClr val="tx1"/>
            </a:solidFill>
            <a:round/>
            <a:headEnd/>
            <a:tailEnd/>
          </a:ln>
          <a:effectLst/>
        </p:spPr>
        <p:txBody>
          <a:bodyPr/>
          <a:lstStyle/>
          <a:p>
            <a:endParaRPr lang="en-US"/>
          </a:p>
        </p:txBody>
      </p:sp>
      <p:sp>
        <p:nvSpPr>
          <p:cNvPr id="19" name="Line 101"/>
          <p:cNvSpPr>
            <a:spLocks noChangeShapeType="1"/>
          </p:cNvSpPr>
          <p:nvPr/>
        </p:nvSpPr>
        <p:spPr bwMode="auto">
          <a:xfrm>
            <a:off x="3059905" y="4139879"/>
            <a:ext cx="0" cy="517584"/>
          </a:xfrm>
          <a:prstGeom prst="line">
            <a:avLst/>
          </a:prstGeom>
          <a:noFill/>
          <a:ln w="12700">
            <a:solidFill>
              <a:schemeClr val="tx1"/>
            </a:solidFill>
            <a:round/>
            <a:headEnd/>
            <a:tailEnd/>
          </a:ln>
          <a:effectLst/>
        </p:spPr>
        <p:txBody>
          <a:bodyPr/>
          <a:lstStyle/>
          <a:p>
            <a:endParaRPr lang="en-US"/>
          </a:p>
        </p:txBody>
      </p:sp>
      <p:sp>
        <p:nvSpPr>
          <p:cNvPr id="20" name="Rectangle 168"/>
          <p:cNvSpPr>
            <a:spLocks noChangeArrowheads="1"/>
          </p:cNvSpPr>
          <p:nvPr/>
        </p:nvSpPr>
        <p:spPr bwMode="auto">
          <a:xfrm>
            <a:off x="3056730" y="4139879"/>
            <a:ext cx="788988" cy="517584"/>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21" name="Rectangle 169"/>
          <p:cNvSpPr>
            <a:spLocks noChangeArrowheads="1"/>
          </p:cNvSpPr>
          <p:nvPr/>
        </p:nvSpPr>
        <p:spPr bwMode="auto">
          <a:xfrm>
            <a:off x="5433218" y="4135116"/>
            <a:ext cx="788987" cy="517584"/>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22" name="Rectangle 170"/>
          <p:cNvSpPr>
            <a:spLocks noChangeArrowheads="1"/>
          </p:cNvSpPr>
          <p:nvPr/>
        </p:nvSpPr>
        <p:spPr bwMode="auto">
          <a:xfrm>
            <a:off x="6222205" y="4135116"/>
            <a:ext cx="788988" cy="517584"/>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23" name="Rectangle 172"/>
          <p:cNvSpPr>
            <a:spLocks noChangeArrowheads="1"/>
          </p:cNvSpPr>
          <p:nvPr/>
        </p:nvSpPr>
        <p:spPr bwMode="auto">
          <a:xfrm>
            <a:off x="4641055" y="4139879"/>
            <a:ext cx="788988" cy="517584"/>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dirty="0">
                <a:latin typeface="Times New Roman" pitchFamily="18" charset="0"/>
                <a:cs typeface="Times New Roman" pitchFamily="18" charset="0"/>
              </a:rPr>
              <a:t>37</a:t>
            </a:r>
            <a:endParaRPr lang="ru-RU" sz="2800" dirty="0">
              <a:latin typeface="Times New Roman" pitchFamily="18" charset="0"/>
              <a:cs typeface="Times New Roman" pitchFamily="18" charset="0"/>
            </a:endParaRPr>
          </a:p>
        </p:txBody>
      </p:sp>
      <p:sp>
        <p:nvSpPr>
          <p:cNvPr id="24" name="Rectangle 173"/>
          <p:cNvSpPr>
            <a:spLocks noChangeArrowheads="1"/>
          </p:cNvSpPr>
          <p:nvPr/>
        </p:nvSpPr>
        <p:spPr bwMode="auto">
          <a:xfrm>
            <a:off x="3848893" y="4139879"/>
            <a:ext cx="788987" cy="517584"/>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25" name="Line 180"/>
          <p:cNvSpPr>
            <a:spLocks noChangeShapeType="1"/>
          </p:cNvSpPr>
          <p:nvPr/>
        </p:nvSpPr>
        <p:spPr bwMode="auto">
          <a:xfrm>
            <a:off x="7001668" y="4139879"/>
            <a:ext cx="0" cy="517584"/>
          </a:xfrm>
          <a:prstGeom prst="line">
            <a:avLst/>
          </a:prstGeom>
          <a:noFill/>
          <a:ln w="28575" cap="sq">
            <a:solidFill>
              <a:schemeClr val="tx1"/>
            </a:solidFill>
            <a:round/>
            <a:headEnd/>
            <a:tailEnd/>
          </a:ln>
          <a:effectLst/>
        </p:spPr>
        <p:txBody>
          <a:bodyPr/>
          <a:lstStyle/>
          <a:p>
            <a:endParaRPr lang="en-US"/>
          </a:p>
        </p:txBody>
      </p:sp>
      <p:sp>
        <p:nvSpPr>
          <p:cNvPr id="26" name="Rectangle 171"/>
          <p:cNvSpPr>
            <a:spLocks noChangeArrowheads="1"/>
          </p:cNvSpPr>
          <p:nvPr/>
        </p:nvSpPr>
        <p:spPr bwMode="auto">
          <a:xfrm>
            <a:off x="2270918" y="4127179"/>
            <a:ext cx="788987" cy="517584"/>
          </a:xfrm>
          <a:prstGeom prst="rect">
            <a:avLst/>
          </a:prstGeom>
          <a:solidFill>
            <a:srgbClr val="FF9595"/>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45</a:t>
            </a:r>
            <a:endParaRPr lang="ru-RU" sz="2800">
              <a:latin typeface="Times New Roman" pitchFamily="18" charset="0"/>
              <a:cs typeface="Times New Roman" pitchFamily="18" charset="0"/>
            </a:endParaRPr>
          </a:p>
        </p:txBody>
      </p:sp>
      <p:sp>
        <p:nvSpPr>
          <p:cNvPr id="27" name="Line 174"/>
          <p:cNvSpPr>
            <a:spLocks noChangeShapeType="1"/>
          </p:cNvSpPr>
          <p:nvPr/>
        </p:nvSpPr>
        <p:spPr bwMode="auto">
          <a:xfrm>
            <a:off x="2267743" y="4139879"/>
            <a:ext cx="4733925" cy="0"/>
          </a:xfrm>
          <a:prstGeom prst="line">
            <a:avLst/>
          </a:prstGeom>
          <a:noFill/>
          <a:ln w="28575" cap="sq">
            <a:solidFill>
              <a:schemeClr val="tx1"/>
            </a:solidFill>
            <a:round/>
            <a:headEnd/>
            <a:tailEnd/>
          </a:ln>
          <a:effectLst/>
        </p:spPr>
        <p:txBody>
          <a:bodyPr/>
          <a:lstStyle/>
          <a:p>
            <a:endParaRPr lang="en-US"/>
          </a:p>
        </p:txBody>
      </p:sp>
      <p:sp>
        <p:nvSpPr>
          <p:cNvPr id="28" name="Line 175"/>
          <p:cNvSpPr>
            <a:spLocks noChangeShapeType="1"/>
          </p:cNvSpPr>
          <p:nvPr/>
        </p:nvSpPr>
        <p:spPr bwMode="auto">
          <a:xfrm>
            <a:off x="2267743" y="4657404"/>
            <a:ext cx="4733925" cy="0"/>
          </a:xfrm>
          <a:prstGeom prst="line">
            <a:avLst/>
          </a:prstGeom>
          <a:noFill/>
          <a:ln w="28575" cap="sq">
            <a:solidFill>
              <a:schemeClr val="tx1"/>
            </a:solidFill>
            <a:round/>
            <a:headEnd/>
            <a:tailEnd/>
          </a:ln>
          <a:effectLst/>
        </p:spPr>
        <p:txBody>
          <a:bodyPr/>
          <a:lstStyle/>
          <a:p>
            <a:endParaRPr lang="en-US"/>
          </a:p>
        </p:txBody>
      </p:sp>
      <p:sp>
        <p:nvSpPr>
          <p:cNvPr id="29" name="Line 176"/>
          <p:cNvSpPr>
            <a:spLocks noChangeShapeType="1"/>
          </p:cNvSpPr>
          <p:nvPr/>
        </p:nvSpPr>
        <p:spPr bwMode="auto">
          <a:xfrm>
            <a:off x="2267743" y="4139879"/>
            <a:ext cx="0" cy="517584"/>
          </a:xfrm>
          <a:prstGeom prst="line">
            <a:avLst/>
          </a:prstGeom>
          <a:noFill/>
          <a:ln w="28575" cap="sq">
            <a:solidFill>
              <a:schemeClr val="tx1"/>
            </a:solidFill>
            <a:round/>
            <a:headEnd/>
            <a:tailEnd/>
          </a:ln>
          <a:effectLst/>
        </p:spPr>
        <p:txBody>
          <a:bodyPr/>
          <a:lstStyle/>
          <a:p>
            <a:endParaRPr lang="en-US"/>
          </a:p>
        </p:txBody>
      </p:sp>
      <p:sp>
        <p:nvSpPr>
          <p:cNvPr id="30" name="Line 177"/>
          <p:cNvSpPr>
            <a:spLocks noChangeShapeType="1"/>
          </p:cNvSpPr>
          <p:nvPr/>
        </p:nvSpPr>
        <p:spPr bwMode="auto">
          <a:xfrm>
            <a:off x="3845718" y="4139879"/>
            <a:ext cx="0" cy="517584"/>
          </a:xfrm>
          <a:prstGeom prst="line">
            <a:avLst/>
          </a:prstGeom>
          <a:noFill/>
          <a:ln w="12700">
            <a:solidFill>
              <a:schemeClr val="tx1"/>
            </a:solidFill>
            <a:round/>
            <a:headEnd/>
            <a:tailEnd/>
          </a:ln>
          <a:effectLst/>
        </p:spPr>
        <p:txBody>
          <a:bodyPr/>
          <a:lstStyle/>
          <a:p>
            <a:endParaRPr lang="en-US"/>
          </a:p>
        </p:txBody>
      </p:sp>
      <p:sp>
        <p:nvSpPr>
          <p:cNvPr id="31" name="Line 178"/>
          <p:cNvSpPr>
            <a:spLocks noChangeShapeType="1"/>
          </p:cNvSpPr>
          <p:nvPr/>
        </p:nvSpPr>
        <p:spPr bwMode="auto">
          <a:xfrm>
            <a:off x="4634705" y="4139879"/>
            <a:ext cx="0" cy="517584"/>
          </a:xfrm>
          <a:prstGeom prst="line">
            <a:avLst/>
          </a:prstGeom>
          <a:noFill/>
          <a:ln w="12700">
            <a:solidFill>
              <a:schemeClr val="tx1"/>
            </a:solidFill>
            <a:round/>
            <a:headEnd/>
            <a:tailEnd/>
          </a:ln>
          <a:effectLst/>
        </p:spPr>
        <p:txBody>
          <a:bodyPr/>
          <a:lstStyle/>
          <a:p>
            <a:endParaRPr lang="en-US"/>
          </a:p>
        </p:txBody>
      </p:sp>
      <p:sp>
        <p:nvSpPr>
          <p:cNvPr id="32" name="Line 182"/>
          <p:cNvSpPr>
            <a:spLocks noChangeShapeType="1"/>
          </p:cNvSpPr>
          <p:nvPr/>
        </p:nvSpPr>
        <p:spPr bwMode="auto">
          <a:xfrm>
            <a:off x="3056730" y="4139879"/>
            <a:ext cx="0" cy="517584"/>
          </a:xfrm>
          <a:prstGeom prst="line">
            <a:avLst/>
          </a:prstGeom>
          <a:noFill/>
          <a:ln w="12700">
            <a:solidFill>
              <a:schemeClr val="tx1"/>
            </a:solidFill>
            <a:round/>
            <a:headEnd/>
            <a:tailEnd/>
          </a:ln>
          <a:effectLst/>
        </p:spPr>
        <p:txBody>
          <a:bodyPr/>
          <a:lstStyle/>
          <a:p>
            <a:endParaRPr lang="en-US"/>
          </a:p>
        </p:txBody>
      </p:sp>
      <p:sp>
        <p:nvSpPr>
          <p:cNvPr id="33" name="Line 179"/>
          <p:cNvSpPr>
            <a:spLocks noChangeShapeType="1"/>
          </p:cNvSpPr>
          <p:nvPr/>
        </p:nvSpPr>
        <p:spPr bwMode="auto">
          <a:xfrm>
            <a:off x="5423693" y="4139879"/>
            <a:ext cx="0" cy="517584"/>
          </a:xfrm>
          <a:prstGeom prst="line">
            <a:avLst/>
          </a:prstGeom>
          <a:noFill/>
          <a:ln w="12700">
            <a:solidFill>
              <a:schemeClr val="tx1"/>
            </a:solidFill>
            <a:round/>
            <a:headEnd/>
            <a:tailEnd/>
          </a:ln>
          <a:effectLst/>
        </p:spPr>
        <p:txBody>
          <a:bodyPr/>
          <a:lstStyle/>
          <a:p>
            <a:endParaRPr lang="en-US"/>
          </a:p>
        </p:txBody>
      </p:sp>
      <p:sp>
        <p:nvSpPr>
          <p:cNvPr id="34" name="Line 181"/>
          <p:cNvSpPr>
            <a:spLocks noChangeShapeType="1"/>
          </p:cNvSpPr>
          <p:nvPr/>
        </p:nvSpPr>
        <p:spPr bwMode="auto">
          <a:xfrm>
            <a:off x="6212680" y="4139879"/>
            <a:ext cx="0" cy="517584"/>
          </a:xfrm>
          <a:prstGeom prst="line">
            <a:avLst/>
          </a:prstGeom>
          <a:noFill/>
          <a:ln w="12700">
            <a:solidFill>
              <a:schemeClr val="tx1"/>
            </a:solidFill>
            <a:round/>
            <a:headEnd/>
            <a:tailEnd/>
          </a:ln>
          <a:effectLst/>
        </p:spPr>
        <p:txBody>
          <a:bodyPr/>
          <a:lstStyle/>
          <a:p>
            <a:endParaRPr lang="en-US"/>
          </a:p>
        </p:txBody>
      </p:sp>
      <p:sp>
        <p:nvSpPr>
          <p:cNvPr id="35" name="Text Box 202"/>
          <p:cNvSpPr txBox="1">
            <a:spLocks noChangeArrowheads="1"/>
          </p:cNvSpPr>
          <p:nvPr/>
        </p:nvSpPr>
        <p:spPr bwMode="auto">
          <a:xfrm>
            <a:off x="5724128" y="5036058"/>
            <a:ext cx="1016397" cy="369332"/>
          </a:xfrm>
          <a:prstGeom prst="rect">
            <a:avLst/>
          </a:prstGeom>
          <a:noFill/>
          <a:ln w="9525">
            <a:noFill/>
            <a:miter lim="800000"/>
            <a:headEnd/>
            <a:tailEnd/>
          </a:ln>
          <a:effectLst/>
        </p:spPr>
        <p:txBody>
          <a:bodyPr wrap="square">
            <a:spAutoFit/>
          </a:bodyPr>
          <a:lstStyle/>
          <a:p>
            <a:pPr>
              <a:spcBef>
                <a:spcPct val="50000"/>
              </a:spcBef>
            </a:pPr>
            <a:r>
              <a:rPr lang="en-US" b="1" dirty="0">
                <a:latin typeface="Courier New" pitchFamily="49" charset="0"/>
              </a:rPr>
              <a:t>sorted</a:t>
            </a:r>
          </a:p>
        </p:txBody>
      </p:sp>
      <p:sp>
        <p:nvSpPr>
          <p:cNvPr id="36" name="AutoShape 203"/>
          <p:cNvSpPr>
            <a:spLocks/>
          </p:cNvSpPr>
          <p:nvPr/>
        </p:nvSpPr>
        <p:spPr bwMode="auto">
          <a:xfrm rot="5400000" flipV="1">
            <a:off x="6073768" y="4074029"/>
            <a:ext cx="307985" cy="1582737"/>
          </a:xfrm>
          <a:prstGeom prst="rightBrace">
            <a:avLst>
              <a:gd name="adj1" fmla="val 114240"/>
              <a:gd name="adj2" fmla="val 50000"/>
            </a:avLst>
          </a:prstGeom>
          <a:noFill/>
          <a:ln w="9525">
            <a:solidFill>
              <a:schemeClr val="tx1"/>
            </a:solidFill>
            <a:round/>
            <a:headEnd/>
            <a:tailEnd/>
          </a:ln>
          <a:effectLst/>
        </p:spPr>
        <p:txBody>
          <a:bodyPr wrap="none" anchor="ctr"/>
          <a:lstStyle/>
          <a:p>
            <a:endParaRPr lang="he-IL"/>
          </a:p>
        </p:txBody>
      </p:sp>
      <p:sp>
        <p:nvSpPr>
          <p:cNvPr id="39" name="AutoShape 211"/>
          <p:cNvSpPr>
            <a:spLocks/>
          </p:cNvSpPr>
          <p:nvPr/>
        </p:nvSpPr>
        <p:spPr bwMode="auto">
          <a:xfrm rot="-5400000">
            <a:off x="3735558" y="2402526"/>
            <a:ext cx="220324" cy="3155949"/>
          </a:xfrm>
          <a:prstGeom prst="rightBrace">
            <a:avLst>
              <a:gd name="adj1" fmla="val 137799"/>
              <a:gd name="adj2" fmla="val 49616"/>
            </a:avLst>
          </a:prstGeom>
          <a:noFill/>
          <a:ln w="9525">
            <a:solidFill>
              <a:schemeClr val="tx1"/>
            </a:solidFill>
            <a:round/>
            <a:headEnd/>
            <a:tailEnd/>
          </a:ln>
          <a:effectLst/>
        </p:spPr>
        <p:txBody>
          <a:bodyPr wrap="none" anchor="ctr"/>
          <a:lstStyle/>
          <a:p>
            <a:endParaRPr lang="he-IL"/>
          </a:p>
        </p:txBody>
      </p:sp>
      <p:sp>
        <p:nvSpPr>
          <p:cNvPr id="40" name="Text Box 212"/>
          <p:cNvSpPr txBox="1">
            <a:spLocks noChangeArrowheads="1"/>
          </p:cNvSpPr>
          <p:nvPr/>
        </p:nvSpPr>
        <p:spPr bwMode="auto">
          <a:xfrm>
            <a:off x="3059832" y="3563724"/>
            <a:ext cx="1727596" cy="369332"/>
          </a:xfrm>
          <a:prstGeom prst="rect">
            <a:avLst/>
          </a:prstGeom>
          <a:noFill/>
          <a:ln w="9525">
            <a:noFill/>
            <a:miter lim="800000"/>
            <a:headEnd/>
            <a:tailEnd/>
          </a:ln>
          <a:effectLst/>
        </p:spPr>
        <p:txBody>
          <a:bodyPr wrap="square">
            <a:spAutoFit/>
          </a:bodyPr>
          <a:lstStyle/>
          <a:p>
            <a:pPr>
              <a:spcBef>
                <a:spcPct val="50000"/>
              </a:spcBef>
            </a:pPr>
            <a:r>
              <a:rPr lang="en-US" b="1" dirty="0">
                <a:latin typeface="Courier New" pitchFamily="49" charset="0"/>
              </a:rPr>
              <a:t>Not sorted</a:t>
            </a:r>
          </a:p>
        </p:txBody>
      </p:sp>
    </p:spTree>
    <p:extLst>
      <p:ext uri="{BB962C8B-B14F-4D97-AF65-F5344CB8AC3E}">
        <p14:creationId xmlns:p14="http://schemas.microsoft.com/office/powerpoint/2010/main" val="192672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p:bldP spid="36" grpId="0" animBg="1"/>
      <p:bldP spid="39" grpId="0" animBg="1"/>
      <p:bldP spid="4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ב' חורף 2008</a:t>
            </a:r>
            <a:endParaRPr lang="en-US" dirty="0"/>
          </a:p>
        </p:txBody>
      </p:sp>
      <p:sp>
        <p:nvSpPr>
          <p:cNvPr id="3" name="Content Placeholder 2"/>
          <p:cNvSpPr>
            <a:spLocks noGrp="1"/>
          </p:cNvSpPr>
          <p:nvPr>
            <p:ph idx="1"/>
          </p:nvPr>
        </p:nvSpPr>
        <p:spPr/>
        <p:txBody>
          <a:bodyPr>
            <a:normAutofit/>
          </a:bodyPr>
          <a:lstStyle/>
          <a:p>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50</a:t>
            </a:fld>
            <a:endParaRPr lang="en-US" dirty="0"/>
          </a:p>
        </p:txBody>
      </p:sp>
      <p:sp>
        <p:nvSpPr>
          <p:cNvPr id="6" name="Text Box 3"/>
          <p:cNvSpPr txBox="1">
            <a:spLocks noChangeArrowheads="1"/>
          </p:cNvSpPr>
          <p:nvPr/>
        </p:nvSpPr>
        <p:spPr bwMode="auto">
          <a:xfrm>
            <a:off x="107504" y="1600202"/>
            <a:ext cx="8928991" cy="415498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r>
              <a:rPr lang="en-US" dirty="0">
                <a:solidFill>
                  <a:schemeClr val="bg1"/>
                </a:solidFill>
                <a:latin typeface="Courier New" panose="02070309020205020404" pitchFamily="49" charset="0"/>
                <a:cs typeface="Courier New" panose="02070309020205020404" pitchFamily="49" charset="0"/>
              </a:rPr>
              <a:t>void </a:t>
            </a:r>
            <a:r>
              <a:rPr lang="en-US" dirty="0" err="1">
                <a:solidFill>
                  <a:schemeClr val="bg1"/>
                </a:solidFill>
                <a:latin typeface="Courier New" panose="02070309020205020404" pitchFamily="49" charset="0"/>
                <a:cs typeface="Courier New" panose="02070309020205020404" pitchFamily="49" charset="0"/>
              </a:rPr>
              <a:t>sort_mixed</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int</a:t>
            </a:r>
            <a:r>
              <a:rPr lang="en-US" dirty="0">
                <a:solidFill>
                  <a:schemeClr val="bg1"/>
                </a:solidFill>
                <a:latin typeface="Courier New" panose="02070309020205020404" pitchFamily="49" charset="0"/>
                <a:cs typeface="Courier New" panose="02070309020205020404" pitchFamily="49" charset="0"/>
              </a:rPr>
              <a:t> a[], </a:t>
            </a:r>
            <a:r>
              <a:rPr lang="en-US" dirty="0" err="1">
                <a:solidFill>
                  <a:schemeClr val="bg1"/>
                </a:solidFill>
                <a:latin typeface="Courier New" panose="02070309020205020404" pitchFamily="49" charset="0"/>
                <a:cs typeface="Courier New" panose="02070309020205020404" pitchFamily="49" charset="0"/>
              </a:rPr>
              <a:t>int</a:t>
            </a:r>
            <a:r>
              <a:rPr lang="en-US" dirty="0">
                <a:solidFill>
                  <a:schemeClr val="bg1"/>
                </a:solidFill>
                <a:latin typeface="Courier New" panose="02070309020205020404" pitchFamily="49" charset="0"/>
                <a:cs typeface="Courier New" panose="02070309020205020404" pitchFamily="49" charset="0"/>
              </a:rPr>
              <a:t> k, </a:t>
            </a:r>
            <a:r>
              <a:rPr lang="en-US" dirty="0" err="1">
                <a:solidFill>
                  <a:schemeClr val="bg1"/>
                </a:solidFill>
                <a:latin typeface="Courier New" panose="02070309020205020404" pitchFamily="49" charset="0"/>
                <a:cs typeface="Courier New" panose="02070309020205020404" pitchFamily="49" charset="0"/>
              </a:rPr>
              <a:t>int</a:t>
            </a:r>
            <a:r>
              <a:rPr lang="en-US" dirty="0">
                <a:solidFill>
                  <a:schemeClr val="bg1"/>
                </a:solidFill>
                <a:latin typeface="Courier New" panose="02070309020205020404" pitchFamily="49" charset="0"/>
                <a:cs typeface="Courier New" panose="02070309020205020404" pitchFamily="49" charset="0"/>
              </a:rPr>
              <a:t> m) {</a:t>
            </a:r>
          </a:p>
          <a:p>
            <a:pPr lvl="1"/>
            <a:r>
              <a:rPr lang="en-US" dirty="0" err="1">
                <a:solidFill>
                  <a:schemeClr val="bg1"/>
                </a:solidFill>
                <a:latin typeface="Courier New" panose="02070309020205020404" pitchFamily="49" charset="0"/>
                <a:cs typeface="Courier New" panose="02070309020205020404" pitchFamily="49" charset="0"/>
              </a:rPr>
              <a:t>int</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i</a:t>
            </a:r>
            <a:r>
              <a:rPr lang="en-US" dirty="0">
                <a:solidFill>
                  <a:schemeClr val="bg1"/>
                </a:solidFill>
                <a:latin typeface="Courier New" panose="02070309020205020404" pitchFamily="49" charset="0"/>
                <a:cs typeface="Courier New" panose="02070309020205020404" pitchFamily="49" charset="0"/>
              </a:rPr>
              <a:t>;</a:t>
            </a:r>
          </a:p>
          <a:p>
            <a:pPr lvl="1"/>
            <a:r>
              <a:rPr lang="en-US" dirty="0" err="1">
                <a:solidFill>
                  <a:schemeClr val="bg1"/>
                </a:solidFill>
                <a:latin typeface="Courier New" panose="02070309020205020404" pitchFamily="49" charset="0"/>
                <a:cs typeface="Courier New" panose="02070309020205020404" pitchFamily="49" charset="0"/>
              </a:rPr>
              <a:t>mergesort</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a+k,m</a:t>
            </a:r>
            <a:r>
              <a:rPr lang="en-US" dirty="0">
                <a:solidFill>
                  <a:schemeClr val="bg1"/>
                </a:solidFill>
                <a:latin typeface="Courier New" panose="02070309020205020404" pitchFamily="49" charset="0"/>
                <a:cs typeface="Courier New" panose="02070309020205020404" pitchFamily="49" charset="0"/>
              </a:rPr>
              <a:t>);</a:t>
            </a:r>
          </a:p>
          <a:p>
            <a:pPr lvl="1"/>
            <a:r>
              <a:rPr lang="en-US" dirty="0">
                <a:solidFill>
                  <a:schemeClr val="bg1"/>
                </a:solidFill>
                <a:latin typeface="Courier New" panose="02070309020205020404" pitchFamily="49" charset="0"/>
                <a:cs typeface="Courier New" panose="02070309020205020404" pitchFamily="49" charset="0"/>
              </a:rPr>
              <a:t>for (</a:t>
            </a:r>
            <a:r>
              <a:rPr lang="en-US" dirty="0" err="1">
                <a:solidFill>
                  <a:schemeClr val="bg1"/>
                </a:solidFill>
                <a:latin typeface="Courier New" panose="02070309020205020404" pitchFamily="49" charset="0"/>
                <a:cs typeface="Courier New" panose="02070309020205020404" pitchFamily="49" charset="0"/>
              </a:rPr>
              <a:t>i</a:t>
            </a:r>
            <a:r>
              <a:rPr lang="en-US" dirty="0">
                <a:solidFill>
                  <a:schemeClr val="bg1"/>
                </a:solidFill>
                <a:latin typeface="Courier New" panose="02070309020205020404" pitchFamily="49" charset="0"/>
                <a:cs typeface="Courier New" panose="02070309020205020404" pitchFamily="49" charset="0"/>
              </a:rPr>
              <a:t>=0; </a:t>
            </a:r>
            <a:r>
              <a:rPr lang="en-US" dirty="0" err="1">
                <a:solidFill>
                  <a:schemeClr val="bg1"/>
                </a:solidFill>
                <a:latin typeface="Courier New" panose="02070309020205020404" pitchFamily="49" charset="0"/>
                <a:cs typeface="Courier New" panose="02070309020205020404" pitchFamily="49" charset="0"/>
              </a:rPr>
              <a:t>i</a:t>
            </a:r>
            <a:r>
              <a:rPr lang="en-US" dirty="0">
                <a:solidFill>
                  <a:schemeClr val="bg1"/>
                </a:solidFill>
                <a:latin typeface="Courier New" panose="02070309020205020404" pitchFamily="49" charset="0"/>
                <a:cs typeface="Courier New" panose="02070309020205020404" pitchFamily="49" charset="0"/>
              </a:rPr>
              <a:t>&lt;k; </a:t>
            </a:r>
            <a:r>
              <a:rPr lang="en-US" dirty="0" err="1">
                <a:solidFill>
                  <a:schemeClr val="bg1"/>
                </a:solidFill>
                <a:latin typeface="Courier New" panose="02070309020205020404" pitchFamily="49" charset="0"/>
                <a:cs typeface="Courier New" panose="02070309020205020404" pitchFamily="49" charset="0"/>
              </a:rPr>
              <a:t>i</a:t>
            </a:r>
            <a:r>
              <a:rPr lang="en-US" dirty="0">
                <a:solidFill>
                  <a:schemeClr val="bg1"/>
                </a:solidFill>
                <a:latin typeface="Courier New" panose="02070309020205020404" pitchFamily="49" charset="0"/>
                <a:cs typeface="Courier New" panose="02070309020205020404" pitchFamily="49" charset="0"/>
              </a:rPr>
              <a:t>++) </a:t>
            </a:r>
          </a:p>
          <a:p>
            <a:pPr lvl="1"/>
            <a:r>
              <a:rPr lang="en-US" dirty="0">
                <a:solidFill>
                  <a:schemeClr val="bg1"/>
                </a:solidFill>
                <a:latin typeface="Courier New" panose="02070309020205020404" pitchFamily="49" charset="0"/>
                <a:cs typeface="Courier New" panose="02070309020205020404" pitchFamily="49" charset="0"/>
              </a:rPr>
              <a:t>{</a:t>
            </a:r>
          </a:p>
          <a:p>
            <a:pPr lvl="2"/>
            <a:r>
              <a:rPr lang="en-US" dirty="0" err="1">
                <a:solidFill>
                  <a:schemeClr val="bg1"/>
                </a:solidFill>
                <a:latin typeface="Courier New" panose="02070309020205020404" pitchFamily="49" charset="0"/>
                <a:cs typeface="Courier New" panose="02070309020205020404" pitchFamily="49" charset="0"/>
              </a:rPr>
              <a:t>int</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len</a:t>
            </a:r>
            <a:r>
              <a:rPr lang="en-US" dirty="0">
                <a:solidFill>
                  <a:schemeClr val="bg1"/>
                </a:solidFill>
                <a:latin typeface="Courier New" panose="02070309020205020404" pitchFamily="49" charset="0"/>
                <a:cs typeface="Courier New" panose="02070309020205020404" pitchFamily="49" charset="0"/>
              </a:rPr>
              <a:t> = min(k+1, </a:t>
            </a:r>
            <a:r>
              <a:rPr lang="en-US" dirty="0" err="1">
                <a:solidFill>
                  <a:schemeClr val="bg1"/>
                </a:solidFill>
                <a:latin typeface="Courier New" panose="02070309020205020404" pitchFamily="49" charset="0"/>
                <a:cs typeface="Courier New" panose="02070309020205020404" pitchFamily="49" charset="0"/>
              </a:rPr>
              <a:t>k+m-i</a:t>
            </a:r>
            <a:r>
              <a:rPr lang="en-US" dirty="0">
                <a:solidFill>
                  <a:schemeClr val="bg1"/>
                </a:solidFill>
                <a:latin typeface="Courier New" panose="02070309020205020404" pitchFamily="49" charset="0"/>
                <a:cs typeface="Courier New" panose="02070309020205020404" pitchFamily="49" charset="0"/>
              </a:rPr>
              <a:t>);</a:t>
            </a:r>
          </a:p>
          <a:p>
            <a:pPr lvl="2"/>
            <a:r>
              <a:rPr lang="en-US" dirty="0" err="1">
                <a:solidFill>
                  <a:schemeClr val="bg1"/>
                </a:solidFill>
                <a:latin typeface="Courier New" panose="02070309020205020404" pitchFamily="49" charset="0"/>
                <a:cs typeface="Courier New" panose="02070309020205020404" pitchFamily="49" charset="0"/>
              </a:rPr>
              <a:t>ind</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min_ind</a:t>
            </a:r>
            <a:r>
              <a:rPr lang="en-US" dirty="0">
                <a:solidFill>
                  <a:schemeClr val="bg1"/>
                </a:solidFill>
                <a:latin typeface="Courier New" panose="02070309020205020404" pitchFamily="49" charset="0"/>
                <a:cs typeface="Courier New" panose="02070309020205020404" pitchFamily="49" charset="0"/>
              </a:rPr>
              <a:t> = </a:t>
            </a:r>
            <a:r>
              <a:rPr lang="en-US" dirty="0" err="1">
                <a:solidFill>
                  <a:schemeClr val="bg1"/>
                </a:solidFill>
                <a:latin typeface="Courier New" panose="02070309020205020404" pitchFamily="49" charset="0"/>
                <a:cs typeface="Courier New" panose="02070309020205020404" pitchFamily="49" charset="0"/>
              </a:rPr>
              <a:t>find_min</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a+i,len</a:t>
            </a:r>
            <a:r>
              <a:rPr lang="en-US" dirty="0">
                <a:solidFill>
                  <a:schemeClr val="bg1"/>
                </a:solidFill>
                <a:latin typeface="Courier New" panose="02070309020205020404" pitchFamily="49" charset="0"/>
                <a:cs typeface="Courier New" panose="02070309020205020404" pitchFamily="49" charset="0"/>
              </a:rPr>
              <a:t>);</a:t>
            </a:r>
          </a:p>
          <a:p>
            <a:pPr lvl="2"/>
            <a:r>
              <a:rPr lang="en-US" dirty="0">
                <a:solidFill>
                  <a:schemeClr val="bg1"/>
                </a:solidFill>
                <a:latin typeface="Courier New" panose="02070309020205020404" pitchFamily="49" charset="0"/>
                <a:cs typeface="Courier New" panose="02070309020205020404" pitchFamily="49" charset="0"/>
              </a:rPr>
              <a:t>swap(&amp;a[</a:t>
            </a:r>
            <a:r>
              <a:rPr lang="en-US" dirty="0" err="1">
                <a:solidFill>
                  <a:schemeClr val="bg1"/>
                </a:solidFill>
                <a:latin typeface="Courier New" panose="02070309020205020404" pitchFamily="49" charset="0"/>
                <a:cs typeface="Courier New" panose="02070309020205020404" pitchFamily="49" charset="0"/>
              </a:rPr>
              <a:t>i</a:t>
            </a:r>
            <a:r>
              <a:rPr lang="en-US" dirty="0">
                <a:solidFill>
                  <a:schemeClr val="bg1"/>
                </a:solidFill>
                <a:latin typeface="Courier New" panose="02070309020205020404" pitchFamily="49" charset="0"/>
                <a:cs typeface="Courier New" panose="02070309020205020404" pitchFamily="49" charset="0"/>
              </a:rPr>
              <a:t>], &amp;a[</a:t>
            </a:r>
            <a:r>
              <a:rPr lang="en-US" dirty="0" err="1">
                <a:solidFill>
                  <a:schemeClr val="bg1"/>
                </a:solidFill>
                <a:latin typeface="Courier New" panose="02070309020205020404" pitchFamily="49" charset="0"/>
                <a:cs typeface="Courier New" panose="02070309020205020404" pitchFamily="49" charset="0"/>
              </a:rPr>
              <a:t>min_ind+i</a:t>
            </a:r>
            <a:r>
              <a:rPr lang="en-US" dirty="0">
                <a:solidFill>
                  <a:schemeClr val="bg1"/>
                </a:solidFill>
                <a:latin typeface="Courier New" panose="02070309020205020404" pitchFamily="49" charset="0"/>
                <a:cs typeface="Courier New" panose="02070309020205020404" pitchFamily="49" charset="0"/>
              </a:rPr>
              <a:t>]);</a:t>
            </a:r>
          </a:p>
          <a:p>
            <a:pPr lvl="1"/>
            <a:r>
              <a:rPr lang="en-US" dirty="0">
                <a:solidFill>
                  <a:schemeClr val="bg1"/>
                </a:solidFill>
                <a:latin typeface="Courier New" panose="02070309020205020404" pitchFamily="49" charset="0"/>
                <a:cs typeface="Courier New" panose="02070309020205020404" pitchFamily="49" charset="0"/>
              </a:rPr>
              <a:t>}</a:t>
            </a:r>
            <a:endParaRPr lang="he-IL" dirty="0">
              <a:solidFill>
                <a:schemeClr val="bg1"/>
              </a:solidFill>
              <a:latin typeface="Courier New" panose="02070309020205020404" pitchFamily="49" charset="0"/>
              <a:cs typeface="Courier New" panose="02070309020205020404" pitchFamily="49" charset="0"/>
            </a:endParaRPr>
          </a:p>
          <a:p>
            <a:pPr lvl="1"/>
            <a:r>
              <a:rPr lang="en-US" dirty="0" err="1">
                <a:solidFill>
                  <a:schemeClr val="bg1"/>
                </a:solidFill>
                <a:latin typeface="Courier New" panose="02070309020205020404" pitchFamily="49" charset="0"/>
                <a:cs typeface="Courier New" panose="02070309020205020404" pitchFamily="49" charset="0"/>
              </a:rPr>
              <a:t>mergesort</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a+k</a:t>
            </a:r>
            <a:r>
              <a:rPr lang="en-US" dirty="0">
                <a:solidFill>
                  <a:schemeClr val="bg1"/>
                </a:solidFill>
                <a:latin typeface="Courier New" panose="02070309020205020404" pitchFamily="49" charset="0"/>
                <a:cs typeface="Courier New" panose="02070309020205020404" pitchFamily="49" charset="0"/>
              </a:rPr>
              <a:t>, m);</a:t>
            </a:r>
          </a:p>
          <a:p>
            <a:r>
              <a:rPr lang="he-IL" dirty="0">
                <a:solidFill>
                  <a:schemeClr val="bg1"/>
                </a:solidFill>
                <a:latin typeface="Courier New" panose="02070309020205020404" pitchFamily="49" charset="0"/>
                <a:cs typeface="Courier New" panose="02070309020205020404" pitchFamily="49" charset="0"/>
              </a:rPr>
              <a:t>{</a:t>
            </a:r>
            <a:endParaRPr lang="en-US" dirty="0">
              <a:solidFill>
                <a:schemeClr val="bg1"/>
              </a:solidFill>
              <a:latin typeface="Courier New" panose="02070309020205020404" pitchFamily="49" charset="0"/>
              <a:cs typeface="Courier New" panose="02070309020205020404" pitchFamily="49" charset="0"/>
            </a:endParaRPr>
          </a:p>
        </p:txBody>
      </p:sp>
      <p:sp>
        <p:nvSpPr>
          <p:cNvPr id="7" name="TextBox 6"/>
          <p:cNvSpPr txBox="1"/>
          <p:nvPr/>
        </p:nvSpPr>
        <p:spPr>
          <a:xfrm>
            <a:off x="5766463" y="4493138"/>
            <a:ext cx="3347864" cy="1631216"/>
          </a:xfrm>
          <a:prstGeom prst="rect">
            <a:avLst/>
          </a:prstGeom>
          <a:solidFill>
            <a:schemeClr val="accent3">
              <a:lumMod val="40000"/>
              <a:lumOff val="60000"/>
            </a:schemeClr>
          </a:solidFill>
        </p:spPr>
        <p:txBody>
          <a:bodyPr wrap="square" rtlCol="1">
            <a:spAutoFit/>
          </a:bodyPr>
          <a:lstStyle/>
          <a:p>
            <a:pPr algn="r" rtl="1"/>
            <a:r>
              <a:rPr lang="he-IL" sz="2000" dirty="0"/>
              <a:t>מספר כתיבות לזיכרון איטי: </a:t>
            </a:r>
            <a:r>
              <a:rPr lang="en-US" sz="2000" dirty="0"/>
              <a:t>k</a:t>
            </a:r>
            <a:r>
              <a:rPr lang="he-IL" sz="2000" dirty="0"/>
              <a:t>. </a:t>
            </a:r>
          </a:p>
          <a:p>
            <a:pPr algn="r" rtl="1"/>
            <a:endParaRPr lang="he-IL" sz="2000" dirty="0"/>
          </a:p>
          <a:p>
            <a:pPr algn="r" rtl="1"/>
            <a:r>
              <a:rPr lang="he-IL" sz="2000" dirty="0"/>
              <a:t>סיבוכיות: </a:t>
            </a:r>
            <a:r>
              <a:rPr lang="en-US" sz="2000" dirty="0"/>
              <a:t>O(k^2+m*log m)</a:t>
            </a:r>
            <a:endParaRPr lang="he-IL" sz="2000" dirty="0"/>
          </a:p>
          <a:p>
            <a:pPr algn="r" rtl="1"/>
            <a:endParaRPr lang="he-IL" sz="2000" dirty="0"/>
          </a:p>
          <a:p>
            <a:pPr algn="r" rtl="1"/>
            <a:r>
              <a:rPr lang="he-IL" sz="2000" dirty="0"/>
              <a:t>זה מעולה, עדיין אפשר לשפר!</a:t>
            </a:r>
          </a:p>
        </p:txBody>
      </p:sp>
    </p:spTree>
    <p:extLst>
      <p:ext uri="{BB962C8B-B14F-4D97-AF65-F5344CB8AC3E}">
        <p14:creationId xmlns:p14="http://schemas.microsoft.com/office/powerpoint/2010/main" val="68870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ב' חורף 2008</a:t>
            </a:r>
            <a:endParaRPr lang="en-US" dirty="0"/>
          </a:p>
        </p:txBody>
      </p:sp>
      <p:sp>
        <p:nvSpPr>
          <p:cNvPr id="3" name="Content Placeholder 2"/>
          <p:cNvSpPr>
            <a:spLocks noGrp="1"/>
          </p:cNvSpPr>
          <p:nvPr>
            <p:ph idx="1"/>
          </p:nvPr>
        </p:nvSpPr>
        <p:spPr/>
        <p:txBody>
          <a:bodyPr>
            <a:normAutofit/>
          </a:bodyPr>
          <a:lstStyle/>
          <a:p>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51</a:t>
            </a:fld>
            <a:endParaRPr lang="en-US" dirty="0"/>
          </a:p>
        </p:txBody>
      </p:sp>
      <p:sp>
        <p:nvSpPr>
          <p:cNvPr id="6" name="Text Box 3"/>
          <p:cNvSpPr txBox="1">
            <a:spLocks noChangeArrowheads="1"/>
          </p:cNvSpPr>
          <p:nvPr/>
        </p:nvSpPr>
        <p:spPr bwMode="auto">
          <a:xfrm>
            <a:off x="107504" y="1600202"/>
            <a:ext cx="8928991" cy="440120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r>
              <a:rPr lang="en-US" sz="2000" dirty="0">
                <a:solidFill>
                  <a:schemeClr val="bg1"/>
                </a:solidFill>
                <a:latin typeface="Courier New" panose="02070309020205020404" pitchFamily="49" charset="0"/>
                <a:cs typeface="Courier New" panose="02070309020205020404" pitchFamily="49" charset="0"/>
              </a:rPr>
              <a:t>void </a:t>
            </a:r>
            <a:r>
              <a:rPr lang="en-US" sz="2000" dirty="0" err="1">
                <a:solidFill>
                  <a:schemeClr val="bg1"/>
                </a:solidFill>
                <a:latin typeface="Courier New" panose="02070309020205020404" pitchFamily="49" charset="0"/>
                <a:cs typeface="Courier New" panose="02070309020205020404" pitchFamily="49" charset="0"/>
              </a:rPr>
              <a:t>sort_mixed</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a[],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k,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m) {</a:t>
            </a:r>
          </a:p>
          <a:p>
            <a:pPr lvl="1"/>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a:t>
            </a:r>
            <a:r>
              <a:rPr lang="en-US" sz="2000" dirty="0">
                <a:solidFill>
                  <a:schemeClr val="bg1"/>
                </a:solidFill>
                <a:latin typeface="Courier New" panose="02070309020205020404" pitchFamily="49" charset="0"/>
                <a:cs typeface="Courier New" panose="02070309020205020404" pitchFamily="49" charset="0"/>
              </a:rPr>
              <a:t>;</a:t>
            </a:r>
          </a:p>
          <a:p>
            <a:pPr lvl="1"/>
            <a:r>
              <a:rPr lang="en-US" sz="2000" dirty="0">
                <a:solidFill>
                  <a:schemeClr val="bg1"/>
                </a:solidFill>
                <a:latin typeface="Courier New" panose="02070309020205020404" pitchFamily="49" charset="0"/>
                <a:cs typeface="Courier New" panose="02070309020205020404" pitchFamily="49" charset="0"/>
              </a:rPr>
              <a:t>if (m&gt;=k){</a:t>
            </a:r>
          </a:p>
          <a:p>
            <a:pPr lvl="2"/>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a_copy</a:t>
            </a:r>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malloc</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sizeof</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k+m</a:t>
            </a:r>
            <a:r>
              <a:rPr lang="en-US" sz="2000" dirty="0">
                <a:solidFill>
                  <a:schemeClr val="bg1"/>
                </a:solidFill>
                <a:latin typeface="Courier New" panose="02070309020205020404" pitchFamily="49" charset="0"/>
                <a:cs typeface="Courier New" panose="02070309020205020404" pitchFamily="49" charset="0"/>
              </a:rPr>
              <a:t>));</a:t>
            </a:r>
          </a:p>
          <a:p>
            <a:pPr lvl="2"/>
            <a:r>
              <a:rPr lang="en-US" sz="2000" dirty="0">
                <a:solidFill>
                  <a:schemeClr val="bg1"/>
                </a:solidFill>
                <a:latin typeface="Courier New" panose="02070309020205020404" pitchFamily="49" charset="0"/>
                <a:cs typeface="Courier New" panose="02070309020205020404" pitchFamily="49" charset="0"/>
              </a:rPr>
              <a:t>for (</a:t>
            </a:r>
            <a:r>
              <a:rPr lang="en-US" sz="2000" dirty="0" err="1">
                <a:solidFill>
                  <a:schemeClr val="bg1"/>
                </a:solidFill>
                <a:latin typeface="Courier New" panose="02070309020205020404" pitchFamily="49" charset="0"/>
                <a:cs typeface="Courier New" panose="02070309020205020404" pitchFamily="49" charset="0"/>
              </a:rPr>
              <a:t>i</a:t>
            </a:r>
            <a:r>
              <a:rPr lang="en-US" sz="2000" dirty="0">
                <a:solidFill>
                  <a:schemeClr val="bg1"/>
                </a:solidFill>
                <a:latin typeface="Courier New" panose="02070309020205020404" pitchFamily="49" charset="0"/>
                <a:cs typeface="Courier New" panose="02070309020205020404" pitchFamily="49" charset="0"/>
              </a:rPr>
              <a:t>=0; </a:t>
            </a:r>
            <a:r>
              <a:rPr lang="en-US" sz="2000" dirty="0" err="1">
                <a:solidFill>
                  <a:schemeClr val="bg1"/>
                </a:solidFill>
                <a:latin typeface="Courier New" panose="02070309020205020404" pitchFamily="49" charset="0"/>
                <a:cs typeface="Courier New" panose="02070309020205020404" pitchFamily="49" charset="0"/>
              </a:rPr>
              <a:t>i</a:t>
            </a:r>
            <a:r>
              <a:rPr lang="en-US" sz="2000" dirty="0">
                <a:solidFill>
                  <a:schemeClr val="bg1"/>
                </a:solidFill>
                <a:latin typeface="Courier New" panose="02070309020205020404" pitchFamily="49" charset="0"/>
                <a:cs typeface="Courier New" panose="02070309020205020404" pitchFamily="49" charset="0"/>
              </a:rPr>
              <a:t>&lt;</a:t>
            </a:r>
            <a:r>
              <a:rPr lang="en-US" sz="2000" dirty="0" err="1">
                <a:solidFill>
                  <a:schemeClr val="bg1"/>
                </a:solidFill>
                <a:latin typeface="Courier New" panose="02070309020205020404" pitchFamily="49" charset="0"/>
                <a:cs typeface="Courier New" panose="02070309020205020404" pitchFamily="49" charset="0"/>
              </a:rPr>
              <a:t>k+m</a:t>
            </a:r>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a:t>
            </a:r>
            <a:r>
              <a:rPr lang="en-US" sz="2000" dirty="0">
                <a:solidFill>
                  <a:schemeClr val="bg1"/>
                </a:solidFill>
                <a:latin typeface="Courier New" panose="02070309020205020404" pitchFamily="49" charset="0"/>
                <a:cs typeface="Courier New" panose="02070309020205020404" pitchFamily="49" charset="0"/>
              </a:rPr>
              <a:t>++)</a:t>
            </a:r>
          </a:p>
          <a:p>
            <a:pPr lvl="2"/>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a_copy</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i</a:t>
            </a:r>
            <a:r>
              <a:rPr lang="en-US" sz="2000" dirty="0">
                <a:solidFill>
                  <a:schemeClr val="bg1"/>
                </a:solidFill>
                <a:latin typeface="Courier New" panose="02070309020205020404" pitchFamily="49" charset="0"/>
                <a:cs typeface="Courier New" panose="02070309020205020404" pitchFamily="49" charset="0"/>
              </a:rPr>
              <a:t>] = a[</a:t>
            </a:r>
            <a:r>
              <a:rPr lang="en-US" sz="2000" dirty="0" err="1">
                <a:solidFill>
                  <a:schemeClr val="bg1"/>
                </a:solidFill>
                <a:latin typeface="Courier New" panose="02070309020205020404" pitchFamily="49" charset="0"/>
                <a:cs typeface="Courier New" panose="02070309020205020404" pitchFamily="49" charset="0"/>
              </a:rPr>
              <a:t>i</a:t>
            </a:r>
            <a:r>
              <a:rPr lang="en-US" sz="2000" dirty="0">
                <a:solidFill>
                  <a:schemeClr val="bg1"/>
                </a:solidFill>
                <a:latin typeface="Courier New" panose="02070309020205020404" pitchFamily="49" charset="0"/>
                <a:cs typeface="Courier New" panose="02070309020205020404" pitchFamily="49" charset="0"/>
              </a:rPr>
              <a:t>];</a:t>
            </a:r>
          </a:p>
          <a:p>
            <a:pPr lvl="2"/>
            <a:r>
              <a:rPr lang="en-US" sz="2000" dirty="0" err="1">
                <a:solidFill>
                  <a:schemeClr val="bg1"/>
                </a:solidFill>
                <a:latin typeface="Courier New" panose="02070309020205020404" pitchFamily="49" charset="0"/>
                <a:cs typeface="Courier New" panose="02070309020205020404" pitchFamily="49" charset="0"/>
              </a:rPr>
              <a:t>mergesort</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a_copy</a:t>
            </a:r>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m+k</a:t>
            </a:r>
            <a:r>
              <a:rPr lang="en-US" sz="2000" dirty="0">
                <a:solidFill>
                  <a:schemeClr val="bg1"/>
                </a:solidFill>
                <a:latin typeface="Courier New" panose="02070309020205020404" pitchFamily="49" charset="0"/>
                <a:cs typeface="Courier New" panose="02070309020205020404" pitchFamily="49" charset="0"/>
              </a:rPr>
              <a:t>);</a:t>
            </a:r>
          </a:p>
          <a:p>
            <a:pPr lvl="2"/>
            <a:r>
              <a:rPr lang="en-US" sz="2000" dirty="0">
                <a:solidFill>
                  <a:schemeClr val="bg1"/>
                </a:solidFill>
                <a:latin typeface="Courier New" panose="02070309020205020404" pitchFamily="49" charset="0"/>
                <a:cs typeface="Courier New" panose="02070309020205020404" pitchFamily="49" charset="0"/>
              </a:rPr>
              <a:t>for (</a:t>
            </a:r>
            <a:r>
              <a:rPr lang="en-US" sz="2000" dirty="0" err="1">
                <a:solidFill>
                  <a:schemeClr val="bg1"/>
                </a:solidFill>
                <a:latin typeface="Courier New" panose="02070309020205020404" pitchFamily="49" charset="0"/>
                <a:cs typeface="Courier New" panose="02070309020205020404" pitchFamily="49" charset="0"/>
              </a:rPr>
              <a:t>i</a:t>
            </a:r>
            <a:r>
              <a:rPr lang="en-US" sz="2000" dirty="0">
                <a:solidFill>
                  <a:schemeClr val="bg1"/>
                </a:solidFill>
                <a:latin typeface="Courier New" panose="02070309020205020404" pitchFamily="49" charset="0"/>
                <a:cs typeface="Courier New" panose="02070309020205020404" pitchFamily="49" charset="0"/>
              </a:rPr>
              <a:t>=0; </a:t>
            </a:r>
            <a:r>
              <a:rPr lang="en-US" sz="2000" dirty="0" err="1">
                <a:solidFill>
                  <a:schemeClr val="bg1"/>
                </a:solidFill>
                <a:latin typeface="Courier New" panose="02070309020205020404" pitchFamily="49" charset="0"/>
                <a:cs typeface="Courier New" panose="02070309020205020404" pitchFamily="49" charset="0"/>
              </a:rPr>
              <a:t>i</a:t>
            </a:r>
            <a:r>
              <a:rPr lang="en-US" sz="2000" dirty="0">
                <a:solidFill>
                  <a:schemeClr val="bg1"/>
                </a:solidFill>
                <a:latin typeface="Courier New" panose="02070309020205020404" pitchFamily="49" charset="0"/>
                <a:cs typeface="Courier New" panose="02070309020205020404" pitchFamily="49" charset="0"/>
              </a:rPr>
              <a:t>&lt;</a:t>
            </a:r>
            <a:r>
              <a:rPr lang="en-US" sz="2000" dirty="0" err="1">
                <a:solidFill>
                  <a:schemeClr val="bg1"/>
                </a:solidFill>
                <a:latin typeface="Courier New" panose="02070309020205020404" pitchFamily="49" charset="0"/>
                <a:cs typeface="Courier New" panose="02070309020205020404" pitchFamily="49" charset="0"/>
              </a:rPr>
              <a:t>k+m</a:t>
            </a:r>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a:t>
            </a:r>
            <a:r>
              <a:rPr lang="en-US" sz="2000" dirty="0">
                <a:solidFill>
                  <a:schemeClr val="bg1"/>
                </a:solidFill>
                <a:latin typeface="Courier New" panose="02070309020205020404" pitchFamily="49" charset="0"/>
                <a:cs typeface="Courier New" panose="02070309020205020404" pitchFamily="49" charset="0"/>
              </a:rPr>
              <a:t>++)</a:t>
            </a:r>
          </a:p>
          <a:p>
            <a:pPr lvl="2"/>
            <a:r>
              <a:rPr lang="en-US" sz="2000" dirty="0">
                <a:solidFill>
                  <a:schemeClr val="bg1"/>
                </a:solidFill>
                <a:latin typeface="Courier New" panose="02070309020205020404" pitchFamily="49" charset="0"/>
                <a:cs typeface="Courier New" panose="02070309020205020404" pitchFamily="49" charset="0"/>
              </a:rPr>
              <a:t>		a[</a:t>
            </a:r>
            <a:r>
              <a:rPr lang="en-US" sz="2000" dirty="0" err="1">
                <a:solidFill>
                  <a:schemeClr val="bg1"/>
                </a:solidFill>
                <a:latin typeface="Courier New" panose="02070309020205020404" pitchFamily="49" charset="0"/>
                <a:cs typeface="Courier New" panose="02070309020205020404" pitchFamily="49" charset="0"/>
              </a:rPr>
              <a:t>i</a:t>
            </a:r>
            <a:r>
              <a:rPr lang="en-US" sz="2000" dirty="0">
                <a:solidFill>
                  <a:schemeClr val="bg1"/>
                </a:solidFill>
                <a:latin typeface="Courier New" panose="02070309020205020404" pitchFamily="49" charset="0"/>
                <a:cs typeface="Courier New" panose="02070309020205020404" pitchFamily="49" charset="0"/>
              </a:rPr>
              <a:t>] = </a:t>
            </a:r>
            <a:r>
              <a:rPr lang="en-US" sz="2000" dirty="0" err="1">
                <a:solidFill>
                  <a:schemeClr val="bg1"/>
                </a:solidFill>
                <a:latin typeface="Courier New" panose="02070309020205020404" pitchFamily="49" charset="0"/>
                <a:cs typeface="Courier New" panose="02070309020205020404" pitchFamily="49" charset="0"/>
              </a:rPr>
              <a:t>a_copy</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i</a:t>
            </a:r>
            <a:r>
              <a:rPr lang="en-US" sz="2000" dirty="0">
                <a:solidFill>
                  <a:schemeClr val="bg1"/>
                </a:solidFill>
                <a:latin typeface="Courier New" panose="02070309020205020404" pitchFamily="49" charset="0"/>
                <a:cs typeface="Courier New" panose="02070309020205020404" pitchFamily="49" charset="0"/>
              </a:rPr>
              <a:t>];</a:t>
            </a:r>
          </a:p>
          <a:p>
            <a:pPr lvl="2"/>
            <a:r>
              <a:rPr lang="en-US" sz="2000" dirty="0">
                <a:solidFill>
                  <a:schemeClr val="bg1"/>
                </a:solidFill>
                <a:latin typeface="Courier New" panose="02070309020205020404" pitchFamily="49" charset="0"/>
                <a:cs typeface="Courier New" panose="02070309020205020404" pitchFamily="49" charset="0"/>
              </a:rPr>
              <a:t>free(</a:t>
            </a:r>
            <a:r>
              <a:rPr lang="en-US" sz="2000" dirty="0" err="1">
                <a:solidFill>
                  <a:schemeClr val="bg1"/>
                </a:solidFill>
                <a:latin typeface="Courier New" panose="02070309020205020404" pitchFamily="49" charset="0"/>
                <a:cs typeface="Courier New" panose="02070309020205020404" pitchFamily="49" charset="0"/>
              </a:rPr>
              <a:t>a_copy</a:t>
            </a:r>
            <a:r>
              <a:rPr lang="en-US" sz="2000" dirty="0">
                <a:solidFill>
                  <a:schemeClr val="bg1"/>
                </a:solidFill>
                <a:latin typeface="Courier New" panose="02070309020205020404" pitchFamily="49" charset="0"/>
                <a:cs typeface="Courier New" panose="02070309020205020404" pitchFamily="49" charset="0"/>
              </a:rPr>
              <a:t>);</a:t>
            </a:r>
          </a:p>
          <a:p>
            <a:pPr lvl="1"/>
            <a:r>
              <a:rPr lang="en-US" sz="2000" dirty="0">
                <a:solidFill>
                  <a:schemeClr val="bg1"/>
                </a:solidFill>
                <a:latin typeface="Courier New" panose="02070309020205020404" pitchFamily="49" charset="0"/>
                <a:cs typeface="Courier New" panose="02070309020205020404" pitchFamily="49" charset="0"/>
              </a:rPr>
              <a:t>} </a:t>
            </a:r>
          </a:p>
          <a:p>
            <a:pPr lvl="1"/>
            <a:r>
              <a:rPr lang="en-US" sz="2000" dirty="0">
                <a:solidFill>
                  <a:schemeClr val="bg1"/>
                </a:solidFill>
                <a:latin typeface="Courier New" panose="02070309020205020404" pitchFamily="49" charset="0"/>
                <a:cs typeface="Courier New" panose="02070309020205020404" pitchFamily="49" charset="0"/>
              </a:rPr>
              <a:t>else // k&gt;m</a:t>
            </a:r>
          </a:p>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max_sort</a:t>
            </a:r>
            <a:r>
              <a:rPr lang="en-US" sz="2000" dirty="0">
                <a:solidFill>
                  <a:schemeClr val="bg1"/>
                </a:solidFill>
                <a:latin typeface="Courier New" panose="02070309020205020404" pitchFamily="49" charset="0"/>
                <a:cs typeface="Courier New" panose="02070309020205020404" pitchFamily="49" charset="0"/>
              </a:rPr>
              <a:t>(a, </a:t>
            </a:r>
            <a:r>
              <a:rPr lang="en-US" sz="2000" dirty="0" err="1">
                <a:solidFill>
                  <a:schemeClr val="bg1"/>
                </a:solidFill>
                <a:latin typeface="Courier New" panose="02070309020205020404" pitchFamily="49" charset="0"/>
                <a:cs typeface="Courier New" panose="02070309020205020404" pitchFamily="49" charset="0"/>
              </a:rPr>
              <a:t>k+m</a:t>
            </a:r>
            <a:r>
              <a:rPr lang="en-US" sz="2000" dirty="0">
                <a:solidFill>
                  <a:schemeClr val="bg1"/>
                </a:solidFill>
                <a:latin typeface="Courier New" panose="02070309020205020404" pitchFamily="49" charset="0"/>
                <a:cs typeface="Courier New" panose="02070309020205020404" pitchFamily="49" charset="0"/>
              </a:rPr>
              <a:t>);</a:t>
            </a:r>
            <a:endParaRPr lang="he-IL" sz="2000" dirty="0">
              <a:solidFill>
                <a:schemeClr val="bg1"/>
              </a:solidFill>
              <a:latin typeface="Courier New" panose="02070309020205020404" pitchFamily="49" charset="0"/>
              <a:cs typeface="Courier New" panose="02070309020205020404" pitchFamily="49" charset="0"/>
            </a:endParaRPr>
          </a:p>
          <a:p>
            <a:r>
              <a:rPr lang="he-IL" sz="2000" dirty="0">
                <a:solidFill>
                  <a:schemeClr val="bg1"/>
                </a:solidFill>
                <a:latin typeface="Courier New" panose="02070309020205020404" pitchFamily="49" charset="0"/>
                <a:cs typeface="Courier New" panose="02070309020205020404" pitchFamily="49" charset="0"/>
              </a:rPr>
              <a:t>{</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7" name="TextBox 6"/>
          <p:cNvSpPr txBox="1"/>
          <p:nvPr/>
        </p:nvSpPr>
        <p:spPr>
          <a:xfrm>
            <a:off x="5359208" y="3446407"/>
            <a:ext cx="3678231" cy="2862322"/>
          </a:xfrm>
          <a:prstGeom prst="rect">
            <a:avLst/>
          </a:prstGeom>
          <a:solidFill>
            <a:schemeClr val="accent3">
              <a:lumMod val="40000"/>
              <a:lumOff val="60000"/>
            </a:schemeClr>
          </a:solidFill>
        </p:spPr>
        <p:txBody>
          <a:bodyPr wrap="square" rtlCol="1">
            <a:spAutoFit/>
          </a:bodyPr>
          <a:lstStyle/>
          <a:p>
            <a:pPr algn="r" rtl="1"/>
            <a:r>
              <a:rPr lang="he-IL" sz="2000" dirty="0"/>
              <a:t>מספר כתיבות לזיכרון איטי: </a:t>
            </a:r>
            <a:r>
              <a:rPr lang="en-US" sz="2000" dirty="0"/>
              <a:t>k</a:t>
            </a:r>
            <a:r>
              <a:rPr lang="he-IL" sz="2000" dirty="0"/>
              <a:t>. </a:t>
            </a:r>
          </a:p>
          <a:p>
            <a:pPr algn="r" rtl="1"/>
            <a:endParaRPr lang="he-IL" sz="2000" dirty="0"/>
          </a:p>
          <a:p>
            <a:pPr algn="r" rtl="1"/>
            <a:r>
              <a:rPr lang="he-IL" sz="2000" dirty="0"/>
              <a:t>החלוקה למקרים נובעת מדרישות סיבוכיות המקום – </a:t>
            </a:r>
            <a:r>
              <a:rPr lang="en-US" sz="2000" dirty="0"/>
              <a:t>O(m)</a:t>
            </a:r>
            <a:r>
              <a:rPr lang="he-IL" sz="2000" dirty="0"/>
              <a:t>.</a:t>
            </a:r>
          </a:p>
          <a:p>
            <a:pPr algn="r" rtl="1"/>
            <a:endParaRPr lang="he-IL" sz="2000" dirty="0"/>
          </a:p>
          <a:p>
            <a:pPr algn="r" rtl="1"/>
            <a:r>
              <a:rPr lang="he-IL" sz="2000" dirty="0"/>
              <a:t>סיבוכיות: אם </a:t>
            </a:r>
            <a:r>
              <a:rPr lang="en-US" sz="2000" dirty="0"/>
              <a:t>m&gt;=k</a:t>
            </a:r>
            <a:r>
              <a:rPr lang="he-IL" sz="2000" dirty="0"/>
              <a:t>: </a:t>
            </a:r>
            <a:r>
              <a:rPr lang="en-US" sz="2000" dirty="0"/>
              <a:t>O(m*log m)</a:t>
            </a:r>
            <a:r>
              <a:rPr lang="he-IL" sz="2000" dirty="0"/>
              <a:t>.</a:t>
            </a:r>
          </a:p>
          <a:p>
            <a:pPr algn="r" rtl="1"/>
            <a:r>
              <a:rPr lang="he-IL" sz="2000" dirty="0"/>
              <a:t>אם </a:t>
            </a:r>
            <a:r>
              <a:rPr lang="en-US" sz="2000" dirty="0"/>
              <a:t>k&gt;m</a:t>
            </a:r>
            <a:r>
              <a:rPr lang="he-IL" sz="2000" dirty="0"/>
              <a:t>: </a:t>
            </a:r>
            <a:r>
              <a:rPr lang="en-US" sz="2000" dirty="0"/>
              <a:t>O(k^2)</a:t>
            </a:r>
            <a:r>
              <a:rPr lang="he-IL" sz="2000" dirty="0"/>
              <a:t>. לא ניתן להעתיק למערך אחר, לכן זוהי סיבוכיות אופטימלית.</a:t>
            </a:r>
          </a:p>
        </p:txBody>
      </p:sp>
    </p:spTree>
    <p:extLst>
      <p:ext uri="{BB962C8B-B14F-4D97-AF65-F5344CB8AC3E}">
        <p14:creationId xmlns:p14="http://schemas.microsoft.com/office/powerpoint/2010/main" val="247917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אביב 2008</a:t>
            </a:r>
            <a:endParaRPr lang="en-US" dirty="0"/>
          </a:p>
        </p:txBody>
      </p:sp>
      <p:sp>
        <p:nvSpPr>
          <p:cNvPr id="3" name="Content Placeholder 2"/>
          <p:cNvSpPr>
            <a:spLocks noGrp="1"/>
          </p:cNvSpPr>
          <p:nvPr>
            <p:ph idx="1"/>
          </p:nvPr>
        </p:nvSpPr>
        <p:spPr/>
        <p:txBody>
          <a:bodyPr>
            <a:normAutofit/>
          </a:bodyPr>
          <a:lstStyle/>
          <a:p>
            <a:r>
              <a:rPr lang="he-IL" dirty="0"/>
              <a:t>עבור מערך מספרים </a:t>
            </a:r>
            <a:r>
              <a:rPr lang="en-US" dirty="0"/>
              <a:t>a</a:t>
            </a:r>
            <a:r>
              <a:rPr lang="he-IL" dirty="0"/>
              <a:t> ניתן להגדיר </a:t>
            </a:r>
            <a:r>
              <a:rPr lang="he-IL" b="1" dirty="0"/>
              <a:t>מערך הפרשים</a:t>
            </a:r>
            <a:r>
              <a:rPr lang="he-IL" dirty="0"/>
              <a:t> </a:t>
            </a:r>
            <a:r>
              <a:rPr lang="en-US" dirty="0" err="1"/>
              <a:t>dif_a</a:t>
            </a:r>
            <a:r>
              <a:rPr lang="he-IL" dirty="0"/>
              <a:t> באופן הבא:</a:t>
            </a:r>
          </a:p>
          <a:p>
            <a:pPr lvl="1"/>
            <a:r>
              <a:rPr lang="en-US" dirty="0" err="1"/>
              <a:t>dif_a</a:t>
            </a:r>
            <a:r>
              <a:rPr lang="en-US" dirty="0"/>
              <a:t>[0] = a[0]</a:t>
            </a:r>
            <a:r>
              <a:rPr lang="he-IL" dirty="0"/>
              <a:t>.</a:t>
            </a:r>
            <a:endParaRPr lang="en-US" dirty="0"/>
          </a:p>
          <a:p>
            <a:pPr lvl="1"/>
            <a:r>
              <a:rPr lang="he-IL" dirty="0"/>
              <a:t>עבור </a:t>
            </a:r>
            <a:r>
              <a:rPr lang="en-US" dirty="0" err="1"/>
              <a:t>i</a:t>
            </a:r>
            <a:r>
              <a:rPr lang="en-US" dirty="0"/>
              <a:t>=1..n-1</a:t>
            </a:r>
            <a:r>
              <a:rPr lang="he-IL" dirty="0"/>
              <a:t> מתקיים </a:t>
            </a:r>
            <a:r>
              <a:rPr lang="en-US" dirty="0" err="1"/>
              <a:t>dif_a</a:t>
            </a:r>
            <a:r>
              <a:rPr lang="en-US" dirty="0"/>
              <a:t>[</a:t>
            </a:r>
            <a:r>
              <a:rPr lang="en-US" dirty="0" err="1"/>
              <a:t>i</a:t>
            </a:r>
            <a:r>
              <a:rPr lang="en-US" dirty="0"/>
              <a:t>] = a[</a:t>
            </a:r>
            <a:r>
              <a:rPr lang="en-US" dirty="0" err="1"/>
              <a:t>i</a:t>
            </a:r>
            <a:r>
              <a:rPr lang="en-US" dirty="0"/>
              <a:t>]-a[i-1]</a:t>
            </a:r>
            <a:r>
              <a:rPr lang="he-IL" dirty="0"/>
              <a:t>.</a:t>
            </a:r>
          </a:p>
          <a:p>
            <a:r>
              <a:rPr lang="he-IL" dirty="0"/>
              <a:t>לדוגמא:</a:t>
            </a:r>
          </a:p>
          <a:p>
            <a:endParaRPr lang="he-IL" dirty="0"/>
          </a:p>
          <a:p>
            <a:pPr marL="0" indent="0" algn="l" rtl="0">
              <a:buNone/>
            </a:pPr>
            <a:r>
              <a:rPr lang="en-US" b="1" dirty="0"/>
              <a:t>a:                                                      </a:t>
            </a:r>
            <a:r>
              <a:rPr lang="en-US" b="1" dirty="0" err="1"/>
              <a:t>dif_a</a:t>
            </a:r>
            <a:r>
              <a:rPr lang="en-US" dirty="0"/>
              <a:t>:</a:t>
            </a:r>
            <a:endParaRPr lang="he-IL" dirty="0"/>
          </a:p>
          <a:p>
            <a:endParaRPr lang="he-IL" dirty="0"/>
          </a:p>
          <a:p>
            <a:r>
              <a:rPr lang="he-IL" dirty="0"/>
              <a:t>שימו לב שבעזרת מערך הפרשים ניתן לייצג מערכים עם ערכים מחוץ לתחום הייצוג, לכן אין להמיר מערכי הפרשים למערכים שיצרו אותם.</a:t>
            </a:r>
          </a:p>
          <a:p>
            <a:pPr marL="342900" lvl="1"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52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41456365"/>
              </p:ext>
            </p:extLst>
          </p:nvPr>
        </p:nvGraphicFramePr>
        <p:xfrm>
          <a:off x="899592" y="3933056"/>
          <a:ext cx="3214392" cy="538221"/>
        </p:xfrm>
        <a:graphic>
          <a:graphicData uri="http://schemas.openxmlformats.org/drawingml/2006/table">
            <a:tbl>
              <a:tblPr rtl="1" firstRow="1" bandRow="1">
                <a:tableStyleId>{5C22544A-7EE6-4342-B048-85BDC9FD1C3A}</a:tableStyleId>
              </a:tblPr>
              <a:tblGrid>
                <a:gridCol w="535732">
                  <a:extLst>
                    <a:ext uri="{9D8B030D-6E8A-4147-A177-3AD203B41FA5}">
                      <a16:colId xmlns:a16="http://schemas.microsoft.com/office/drawing/2014/main" val="20000"/>
                    </a:ext>
                  </a:extLst>
                </a:gridCol>
                <a:gridCol w="535732">
                  <a:extLst>
                    <a:ext uri="{9D8B030D-6E8A-4147-A177-3AD203B41FA5}">
                      <a16:colId xmlns:a16="http://schemas.microsoft.com/office/drawing/2014/main" val="20001"/>
                    </a:ext>
                  </a:extLst>
                </a:gridCol>
                <a:gridCol w="535732">
                  <a:extLst>
                    <a:ext uri="{9D8B030D-6E8A-4147-A177-3AD203B41FA5}">
                      <a16:colId xmlns:a16="http://schemas.microsoft.com/office/drawing/2014/main" val="20002"/>
                    </a:ext>
                  </a:extLst>
                </a:gridCol>
                <a:gridCol w="535732">
                  <a:extLst>
                    <a:ext uri="{9D8B030D-6E8A-4147-A177-3AD203B41FA5}">
                      <a16:colId xmlns:a16="http://schemas.microsoft.com/office/drawing/2014/main" val="20003"/>
                    </a:ext>
                  </a:extLst>
                </a:gridCol>
                <a:gridCol w="535732">
                  <a:extLst>
                    <a:ext uri="{9D8B030D-6E8A-4147-A177-3AD203B41FA5}">
                      <a16:colId xmlns:a16="http://schemas.microsoft.com/office/drawing/2014/main" val="20004"/>
                    </a:ext>
                  </a:extLst>
                </a:gridCol>
                <a:gridCol w="535732">
                  <a:extLst>
                    <a:ext uri="{9D8B030D-6E8A-4147-A177-3AD203B41FA5}">
                      <a16:colId xmlns:a16="http://schemas.microsoft.com/office/drawing/2014/main" val="20005"/>
                    </a:ext>
                  </a:extLst>
                </a:gridCol>
              </a:tblGrid>
              <a:tr h="538221">
                <a:tc>
                  <a:txBody>
                    <a:bodyPr/>
                    <a:lstStyle/>
                    <a:p>
                      <a:pPr algn="ctr" rtl="0"/>
                      <a:r>
                        <a:rPr lang="en-US" sz="2400" b="0" dirty="0">
                          <a:solidFill>
                            <a:sysClr val="windowText" lastClr="000000"/>
                          </a:solidFill>
                        </a:rPr>
                        <a:t>15</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en-US" sz="2400" b="0" dirty="0">
                          <a:solidFill>
                            <a:sysClr val="windowText" lastClr="000000"/>
                          </a:solidFill>
                        </a:rPr>
                        <a:t>11</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en-US" sz="2400" b="0" dirty="0">
                          <a:solidFill>
                            <a:sysClr val="windowText" lastClr="000000"/>
                          </a:solidFill>
                        </a:rPr>
                        <a:t>17</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400" b="0" dirty="0">
                          <a:solidFill>
                            <a:schemeClr val="tx1"/>
                          </a:solidFill>
                        </a:rPr>
                        <a:t>9</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400" b="0" dirty="0">
                          <a:solidFill>
                            <a:schemeClr val="tx1"/>
                          </a:solidFill>
                        </a:rPr>
                        <a:t>5</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en-US" sz="2400" b="0" dirty="0">
                          <a:solidFill>
                            <a:schemeClr val="tx1"/>
                          </a:solidFill>
                        </a:rPr>
                        <a:t>7</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63409683"/>
              </p:ext>
            </p:extLst>
          </p:nvPr>
        </p:nvGraphicFramePr>
        <p:xfrm>
          <a:off x="5292080" y="3933056"/>
          <a:ext cx="3214392" cy="538221"/>
        </p:xfrm>
        <a:graphic>
          <a:graphicData uri="http://schemas.openxmlformats.org/drawingml/2006/table">
            <a:tbl>
              <a:tblPr rtl="1" firstRow="1" bandRow="1">
                <a:tableStyleId>{5C22544A-7EE6-4342-B048-85BDC9FD1C3A}</a:tableStyleId>
              </a:tblPr>
              <a:tblGrid>
                <a:gridCol w="535732">
                  <a:extLst>
                    <a:ext uri="{9D8B030D-6E8A-4147-A177-3AD203B41FA5}">
                      <a16:colId xmlns:a16="http://schemas.microsoft.com/office/drawing/2014/main" val="20000"/>
                    </a:ext>
                  </a:extLst>
                </a:gridCol>
                <a:gridCol w="535732">
                  <a:extLst>
                    <a:ext uri="{9D8B030D-6E8A-4147-A177-3AD203B41FA5}">
                      <a16:colId xmlns:a16="http://schemas.microsoft.com/office/drawing/2014/main" val="20001"/>
                    </a:ext>
                  </a:extLst>
                </a:gridCol>
                <a:gridCol w="535732">
                  <a:extLst>
                    <a:ext uri="{9D8B030D-6E8A-4147-A177-3AD203B41FA5}">
                      <a16:colId xmlns:a16="http://schemas.microsoft.com/office/drawing/2014/main" val="20002"/>
                    </a:ext>
                  </a:extLst>
                </a:gridCol>
                <a:gridCol w="535732">
                  <a:extLst>
                    <a:ext uri="{9D8B030D-6E8A-4147-A177-3AD203B41FA5}">
                      <a16:colId xmlns:a16="http://schemas.microsoft.com/office/drawing/2014/main" val="20003"/>
                    </a:ext>
                  </a:extLst>
                </a:gridCol>
                <a:gridCol w="535732">
                  <a:extLst>
                    <a:ext uri="{9D8B030D-6E8A-4147-A177-3AD203B41FA5}">
                      <a16:colId xmlns:a16="http://schemas.microsoft.com/office/drawing/2014/main" val="20004"/>
                    </a:ext>
                  </a:extLst>
                </a:gridCol>
                <a:gridCol w="535732">
                  <a:extLst>
                    <a:ext uri="{9D8B030D-6E8A-4147-A177-3AD203B41FA5}">
                      <a16:colId xmlns:a16="http://schemas.microsoft.com/office/drawing/2014/main" val="20005"/>
                    </a:ext>
                  </a:extLst>
                </a:gridCol>
              </a:tblGrid>
              <a:tr h="538221">
                <a:tc>
                  <a:txBody>
                    <a:bodyPr/>
                    <a:lstStyle/>
                    <a:p>
                      <a:pPr algn="ctr" rtl="0"/>
                      <a:r>
                        <a:rPr lang="en-US" sz="2400" b="0" dirty="0">
                          <a:solidFill>
                            <a:sysClr val="windowText" lastClr="000000"/>
                          </a:solidFill>
                        </a:rPr>
                        <a:t>4</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en-US" sz="2400" b="0" dirty="0">
                          <a:solidFill>
                            <a:sysClr val="windowText" lastClr="000000"/>
                          </a:solidFill>
                        </a:rPr>
                        <a:t>-6</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en-US" sz="2400" b="0" dirty="0">
                          <a:solidFill>
                            <a:sysClr val="windowText" lastClr="000000"/>
                          </a:solidFill>
                        </a:rPr>
                        <a:t>8</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400" b="0" dirty="0">
                          <a:solidFill>
                            <a:schemeClr val="tx1"/>
                          </a:solidFill>
                        </a:rPr>
                        <a:t>4</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400" b="0" dirty="0">
                          <a:solidFill>
                            <a:schemeClr val="tx1"/>
                          </a:solidFill>
                        </a:rPr>
                        <a:t>-2</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en-US" sz="2400" b="0" dirty="0">
                          <a:solidFill>
                            <a:schemeClr val="tx1"/>
                          </a:solidFill>
                        </a:rPr>
                        <a:t>7</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7707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אביב 2008</a:t>
            </a:r>
            <a:endParaRPr lang="en-US" dirty="0"/>
          </a:p>
        </p:txBody>
      </p:sp>
      <p:sp>
        <p:nvSpPr>
          <p:cNvPr id="3" name="Content Placeholder 2"/>
          <p:cNvSpPr>
            <a:spLocks noGrp="1"/>
          </p:cNvSpPr>
          <p:nvPr>
            <p:ph idx="1"/>
          </p:nvPr>
        </p:nvSpPr>
        <p:spPr/>
        <p:txBody>
          <a:bodyPr>
            <a:normAutofit lnSpcReduction="10000"/>
          </a:bodyPr>
          <a:lstStyle/>
          <a:p>
            <a:r>
              <a:rPr lang="he-IL" u="sng" dirty="0"/>
              <a:t>סעיף א'</a:t>
            </a:r>
            <a:r>
              <a:rPr lang="he-IL" dirty="0"/>
              <a:t>: כתבו פונקציה </a:t>
            </a:r>
            <a:r>
              <a:rPr lang="en-US" dirty="0"/>
              <a:t>swap</a:t>
            </a:r>
            <a:r>
              <a:rPr lang="he-IL" dirty="0"/>
              <a:t> המקבלת מערך הפרשים, את אורכו ואינדקס </a:t>
            </a:r>
            <a:r>
              <a:rPr lang="en-US" dirty="0" err="1"/>
              <a:t>i</a:t>
            </a:r>
            <a:r>
              <a:rPr lang="he-IL" dirty="0"/>
              <a:t>, ומשנה את מערך ההפרשים כך שבמערך המספרים המתאים לו הוחלפו האיברים במקומות </a:t>
            </a:r>
            <a:r>
              <a:rPr lang="en-US" dirty="0" err="1"/>
              <a:t>i</a:t>
            </a:r>
            <a:r>
              <a:rPr lang="he-IL" dirty="0"/>
              <a:t>, </a:t>
            </a:r>
            <a:r>
              <a:rPr lang="en-US" dirty="0"/>
              <a:t>i+1</a:t>
            </a:r>
            <a:r>
              <a:rPr lang="he-IL" dirty="0"/>
              <a:t>.</a:t>
            </a:r>
          </a:p>
          <a:p>
            <a:endParaRPr lang="he-IL" dirty="0"/>
          </a:p>
          <a:p>
            <a:r>
              <a:rPr lang="he-IL" dirty="0"/>
              <a:t>למשל עבור </a:t>
            </a:r>
            <a:r>
              <a:rPr lang="en-US" dirty="0"/>
              <a:t>swap(</a:t>
            </a:r>
            <a:r>
              <a:rPr lang="en-US" dirty="0" err="1"/>
              <a:t>dif_a</a:t>
            </a:r>
            <a:r>
              <a:rPr lang="en-US" dirty="0"/>
              <a:t>, 6, 2)</a:t>
            </a:r>
            <a:r>
              <a:rPr lang="he-IL" dirty="0"/>
              <a:t>: </a:t>
            </a:r>
          </a:p>
          <a:p>
            <a:pPr marL="0" indent="0" algn="l">
              <a:buNone/>
            </a:pPr>
            <a:r>
              <a:rPr lang="he-IL" dirty="0"/>
              <a:t>                                             </a:t>
            </a:r>
            <a:endParaRPr lang="en-US" dirty="0"/>
          </a:p>
          <a:p>
            <a:pPr marL="0" indent="0" algn="l">
              <a:buNone/>
            </a:pPr>
            <a:r>
              <a:rPr lang="en-US" dirty="0"/>
              <a:t>a:</a:t>
            </a:r>
            <a:endParaRPr lang="he-IL" dirty="0"/>
          </a:p>
          <a:p>
            <a:endParaRPr lang="he-IL" dirty="0"/>
          </a:p>
          <a:p>
            <a:pPr algn="l"/>
            <a:r>
              <a:rPr lang="en-US" dirty="0" err="1"/>
              <a:t>dif</a:t>
            </a:r>
            <a:r>
              <a:rPr lang="en-US" dirty="0"/>
              <a:t>:</a:t>
            </a:r>
            <a:endParaRPr lang="he-IL" dirty="0"/>
          </a:p>
          <a:p>
            <a:endParaRPr lang="he-IL" dirty="0"/>
          </a:p>
          <a:p>
            <a:r>
              <a:rPr lang="he-IL" dirty="0"/>
              <a:t>דרישות סיבוכיות זמן ומקום </a:t>
            </a:r>
            <a:r>
              <a:rPr lang="en-US" dirty="0"/>
              <a:t>O(1)</a:t>
            </a:r>
            <a:r>
              <a:rPr lang="he-IL" dirty="0"/>
              <a:t>.</a:t>
            </a:r>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53</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154070894"/>
              </p:ext>
            </p:extLst>
          </p:nvPr>
        </p:nvGraphicFramePr>
        <p:xfrm>
          <a:off x="4946004" y="4600049"/>
          <a:ext cx="3214392" cy="538221"/>
        </p:xfrm>
        <a:graphic>
          <a:graphicData uri="http://schemas.openxmlformats.org/drawingml/2006/table">
            <a:tbl>
              <a:tblPr rtl="1" firstRow="1" bandRow="1">
                <a:tableStyleId>{5C22544A-7EE6-4342-B048-85BDC9FD1C3A}</a:tableStyleId>
              </a:tblPr>
              <a:tblGrid>
                <a:gridCol w="535732">
                  <a:extLst>
                    <a:ext uri="{9D8B030D-6E8A-4147-A177-3AD203B41FA5}">
                      <a16:colId xmlns:a16="http://schemas.microsoft.com/office/drawing/2014/main" val="20000"/>
                    </a:ext>
                  </a:extLst>
                </a:gridCol>
                <a:gridCol w="535732">
                  <a:extLst>
                    <a:ext uri="{9D8B030D-6E8A-4147-A177-3AD203B41FA5}">
                      <a16:colId xmlns:a16="http://schemas.microsoft.com/office/drawing/2014/main" val="20001"/>
                    </a:ext>
                  </a:extLst>
                </a:gridCol>
                <a:gridCol w="535732">
                  <a:extLst>
                    <a:ext uri="{9D8B030D-6E8A-4147-A177-3AD203B41FA5}">
                      <a16:colId xmlns:a16="http://schemas.microsoft.com/office/drawing/2014/main" val="20002"/>
                    </a:ext>
                  </a:extLst>
                </a:gridCol>
                <a:gridCol w="535732">
                  <a:extLst>
                    <a:ext uri="{9D8B030D-6E8A-4147-A177-3AD203B41FA5}">
                      <a16:colId xmlns:a16="http://schemas.microsoft.com/office/drawing/2014/main" val="20003"/>
                    </a:ext>
                  </a:extLst>
                </a:gridCol>
                <a:gridCol w="535732">
                  <a:extLst>
                    <a:ext uri="{9D8B030D-6E8A-4147-A177-3AD203B41FA5}">
                      <a16:colId xmlns:a16="http://schemas.microsoft.com/office/drawing/2014/main" val="20004"/>
                    </a:ext>
                  </a:extLst>
                </a:gridCol>
                <a:gridCol w="535732">
                  <a:extLst>
                    <a:ext uri="{9D8B030D-6E8A-4147-A177-3AD203B41FA5}">
                      <a16:colId xmlns:a16="http://schemas.microsoft.com/office/drawing/2014/main" val="20005"/>
                    </a:ext>
                  </a:extLst>
                </a:gridCol>
              </a:tblGrid>
              <a:tr h="538221">
                <a:tc>
                  <a:txBody>
                    <a:bodyPr/>
                    <a:lstStyle/>
                    <a:p>
                      <a:pPr algn="ctr" rtl="0"/>
                      <a:r>
                        <a:rPr lang="en-US" sz="2400" b="0" dirty="0">
                          <a:solidFill>
                            <a:sysClr val="windowText" lastClr="000000"/>
                          </a:solidFill>
                        </a:rPr>
                        <a:t>4</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en-US" sz="2400" b="0" dirty="0">
                          <a:solidFill>
                            <a:sysClr val="windowText" lastClr="000000"/>
                          </a:solidFill>
                        </a:rPr>
                        <a:t>2</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07EC2"/>
                    </a:solidFill>
                  </a:tcPr>
                </a:tc>
                <a:tc>
                  <a:txBody>
                    <a:bodyPr/>
                    <a:lstStyle/>
                    <a:p>
                      <a:pPr algn="ctr" rtl="0"/>
                      <a:r>
                        <a:rPr lang="en-US" sz="2400" b="0" dirty="0">
                          <a:solidFill>
                            <a:sysClr val="windowText" lastClr="000000"/>
                          </a:solidFill>
                        </a:rPr>
                        <a:t>-8</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5D4C"/>
                    </a:solidFill>
                  </a:tcPr>
                </a:tc>
                <a:tc>
                  <a:txBody>
                    <a:bodyPr/>
                    <a:lstStyle/>
                    <a:p>
                      <a:pPr algn="ctr" rtl="0"/>
                      <a:r>
                        <a:rPr lang="en-US" sz="2400" b="0" dirty="0">
                          <a:solidFill>
                            <a:schemeClr val="tx1"/>
                          </a:solidFill>
                        </a:rPr>
                        <a:t>12</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670"/>
                    </a:solidFill>
                  </a:tcPr>
                </a:tc>
                <a:tc>
                  <a:txBody>
                    <a:bodyPr/>
                    <a:lstStyle/>
                    <a:p>
                      <a:pPr algn="ctr" rtl="0"/>
                      <a:r>
                        <a:rPr lang="en-US" sz="2400" b="0" dirty="0">
                          <a:solidFill>
                            <a:schemeClr val="tx1"/>
                          </a:solidFill>
                        </a:rPr>
                        <a:t>-2</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en-US" sz="2400" b="0" dirty="0">
                          <a:solidFill>
                            <a:schemeClr val="tx1"/>
                          </a:solidFill>
                        </a:rPr>
                        <a:t>7</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76603924"/>
              </p:ext>
            </p:extLst>
          </p:nvPr>
        </p:nvGraphicFramePr>
        <p:xfrm>
          <a:off x="1115616" y="4581128"/>
          <a:ext cx="3214392" cy="538221"/>
        </p:xfrm>
        <a:graphic>
          <a:graphicData uri="http://schemas.openxmlformats.org/drawingml/2006/table">
            <a:tbl>
              <a:tblPr rtl="1" firstRow="1" bandRow="1">
                <a:tableStyleId>{5C22544A-7EE6-4342-B048-85BDC9FD1C3A}</a:tableStyleId>
              </a:tblPr>
              <a:tblGrid>
                <a:gridCol w="535732">
                  <a:extLst>
                    <a:ext uri="{9D8B030D-6E8A-4147-A177-3AD203B41FA5}">
                      <a16:colId xmlns:a16="http://schemas.microsoft.com/office/drawing/2014/main" val="20000"/>
                    </a:ext>
                  </a:extLst>
                </a:gridCol>
                <a:gridCol w="535732">
                  <a:extLst>
                    <a:ext uri="{9D8B030D-6E8A-4147-A177-3AD203B41FA5}">
                      <a16:colId xmlns:a16="http://schemas.microsoft.com/office/drawing/2014/main" val="20001"/>
                    </a:ext>
                  </a:extLst>
                </a:gridCol>
                <a:gridCol w="535732">
                  <a:extLst>
                    <a:ext uri="{9D8B030D-6E8A-4147-A177-3AD203B41FA5}">
                      <a16:colId xmlns:a16="http://schemas.microsoft.com/office/drawing/2014/main" val="20002"/>
                    </a:ext>
                  </a:extLst>
                </a:gridCol>
                <a:gridCol w="535732">
                  <a:extLst>
                    <a:ext uri="{9D8B030D-6E8A-4147-A177-3AD203B41FA5}">
                      <a16:colId xmlns:a16="http://schemas.microsoft.com/office/drawing/2014/main" val="20003"/>
                    </a:ext>
                  </a:extLst>
                </a:gridCol>
                <a:gridCol w="535732">
                  <a:extLst>
                    <a:ext uri="{9D8B030D-6E8A-4147-A177-3AD203B41FA5}">
                      <a16:colId xmlns:a16="http://schemas.microsoft.com/office/drawing/2014/main" val="20004"/>
                    </a:ext>
                  </a:extLst>
                </a:gridCol>
                <a:gridCol w="535732">
                  <a:extLst>
                    <a:ext uri="{9D8B030D-6E8A-4147-A177-3AD203B41FA5}">
                      <a16:colId xmlns:a16="http://schemas.microsoft.com/office/drawing/2014/main" val="20005"/>
                    </a:ext>
                  </a:extLst>
                </a:gridCol>
              </a:tblGrid>
              <a:tr h="538221">
                <a:tc>
                  <a:txBody>
                    <a:bodyPr/>
                    <a:lstStyle/>
                    <a:p>
                      <a:pPr algn="ctr" rtl="0"/>
                      <a:r>
                        <a:rPr lang="en-US" sz="2400" b="0" dirty="0">
                          <a:solidFill>
                            <a:sysClr val="windowText" lastClr="000000"/>
                          </a:solidFill>
                        </a:rPr>
                        <a:t>4</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en-US" sz="2400" b="0" dirty="0">
                          <a:solidFill>
                            <a:sysClr val="windowText" lastClr="000000"/>
                          </a:solidFill>
                        </a:rPr>
                        <a:t>-6</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en-US" sz="2400" b="0" dirty="0">
                          <a:solidFill>
                            <a:sysClr val="windowText" lastClr="000000"/>
                          </a:solidFill>
                        </a:rPr>
                        <a:t>8</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400" b="0" dirty="0">
                          <a:solidFill>
                            <a:schemeClr val="tx1"/>
                          </a:solidFill>
                        </a:rPr>
                        <a:t>4</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400" b="0" dirty="0">
                          <a:solidFill>
                            <a:schemeClr val="tx1"/>
                          </a:solidFill>
                        </a:rPr>
                        <a:t>-2</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en-US" sz="2400" b="0" dirty="0">
                          <a:solidFill>
                            <a:schemeClr val="tx1"/>
                          </a:solidFill>
                        </a:rPr>
                        <a:t>7</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cxnSp>
        <p:nvCxnSpPr>
          <p:cNvPr id="10" name="Straight Arrow Connector 9"/>
          <p:cNvCxnSpPr/>
          <p:nvPr/>
        </p:nvCxnSpPr>
        <p:spPr>
          <a:xfrm>
            <a:off x="4427984" y="4869160"/>
            <a:ext cx="3600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070835183"/>
              </p:ext>
            </p:extLst>
          </p:nvPr>
        </p:nvGraphicFramePr>
        <p:xfrm>
          <a:off x="1115616" y="3789040"/>
          <a:ext cx="3214392" cy="538221"/>
        </p:xfrm>
        <a:graphic>
          <a:graphicData uri="http://schemas.openxmlformats.org/drawingml/2006/table">
            <a:tbl>
              <a:tblPr rtl="1" firstRow="1" bandRow="1">
                <a:tableStyleId>{5C22544A-7EE6-4342-B048-85BDC9FD1C3A}</a:tableStyleId>
              </a:tblPr>
              <a:tblGrid>
                <a:gridCol w="535732">
                  <a:extLst>
                    <a:ext uri="{9D8B030D-6E8A-4147-A177-3AD203B41FA5}">
                      <a16:colId xmlns:a16="http://schemas.microsoft.com/office/drawing/2014/main" val="20000"/>
                    </a:ext>
                  </a:extLst>
                </a:gridCol>
                <a:gridCol w="535732">
                  <a:extLst>
                    <a:ext uri="{9D8B030D-6E8A-4147-A177-3AD203B41FA5}">
                      <a16:colId xmlns:a16="http://schemas.microsoft.com/office/drawing/2014/main" val="20001"/>
                    </a:ext>
                  </a:extLst>
                </a:gridCol>
                <a:gridCol w="535732">
                  <a:extLst>
                    <a:ext uri="{9D8B030D-6E8A-4147-A177-3AD203B41FA5}">
                      <a16:colId xmlns:a16="http://schemas.microsoft.com/office/drawing/2014/main" val="20002"/>
                    </a:ext>
                  </a:extLst>
                </a:gridCol>
                <a:gridCol w="535732">
                  <a:extLst>
                    <a:ext uri="{9D8B030D-6E8A-4147-A177-3AD203B41FA5}">
                      <a16:colId xmlns:a16="http://schemas.microsoft.com/office/drawing/2014/main" val="20003"/>
                    </a:ext>
                  </a:extLst>
                </a:gridCol>
                <a:gridCol w="535732">
                  <a:extLst>
                    <a:ext uri="{9D8B030D-6E8A-4147-A177-3AD203B41FA5}">
                      <a16:colId xmlns:a16="http://schemas.microsoft.com/office/drawing/2014/main" val="20004"/>
                    </a:ext>
                  </a:extLst>
                </a:gridCol>
                <a:gridCol w="535732">
                  <a:extLst>
                    <a:ext uri="{9D8B030D-6E8A-4147-A177-3AD203B41FA5}">
                      <a16:colId xmlns:a16="http://schemas.microsoft.com/office/drawing/2014/main" val="20005"/>
                    </a:ext>
                  </a:extLst>
                </a:gridCol>
              </a:tblGrid>
              <a:tr h="538221">
                <a:tc>
                  <a:txBody>
                    <a:bodyPr/>
                    <a:lstStyle/>
                    <a:p>
                      <a:pPr algn="ctr" rtl="0"/>
                      <a:r>
                        <a:rPr lang="en-US" sz="2400" b="0" dirty="0">
                          <a:solidFill>
                            <a:sysClr val="windowText" lastClr="000000"/>
                          </a:solidFill>
                        </a:rPr>
                        <a:t>15</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en-US" sz="2400" b="0" dirty="0">
                          <a:solidFill>
                            <a:sysClr val="windowText" lastClr="000000"/>
                          </a:solidFill>
                        </a:rPr>
                        <a:t>11</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en-US" sz="2400" b="0" dirty="0">
                          <a:solidFill>
                            <a:sysClr val="windowText" lastClr="000000"/>
                          </a:solidFill>
                        </a:rPr>
                        <a:t>17</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400" b="0" dirty="0">
                          <a:solidFill>
                            <a:schemeClr val="tx1"/>
                          </a:solidFill>
                        </a:rPr>
                        <a:t>9</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400" b="0" dirty="0">
                          <a:solidFill>
                            <a:schemeClr val="tx1"/>
                          </a:solidFill>
                        </a:rPr>
                        <a:t>5</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en-US" sz="2400" b="0" dirty="0">
                          <a:solidFill>
                            <a:schemeClr val="tx1"/>
                          </a:solidFill>
                        </a:rPr>
                        <a:t>7</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77491072"/>
              </p:ext>
            </p:extLst>
          </p:nvPr>
        </p:nvGraphicFramePr>
        <p:xfrm>
          <a:off x="4946004" y="3789040"/>
          <a:ext cx="3214392" cy="538221"/>
        </p:xfrm>
        <a:graphic>
          <a:graphicData uri="http://schemas.openxmlformats.org/drawingml/2006/table">
            <a:tbl>
              <a:tblPr rtl="1" firstRow="1" bandRow="1">
                <a:tableStyleId>{5C22544A-7EE6-4342-B048-85BDC9FD1C3A}</a:tableStyleId>
              </a:tblPr>
              <a:tblGrid>
                <a:gridCol w="535732">
                  <a:extLst>
                    <a:ext uri="{9D8B030D-6E8A-4147-A177-3AD203B41FA5}">
                      <a16:colId xmlns:a16="http://schemas.microsoft.com/office/drawing/2014/main" val="20000"/>
                    </a:ext>
                  </a:extLst>
                </a:gridCol>
                <a:gridCol w="535732">
                  <a:extLst>
                    <a:ext uri="{9D8B030D-6E8A-4147-A177-3AD203B41FA5}">
                      <a16:colId xmlns:a16="http://schemas.microsoft.com/office/drawing/2014/main" val="20001"/>
                    </a:ext>
                  </a:extLst>
                </a:gridCol>
                <a:gridCol w="535732">
                  <a:extLst>
                    <a:ext uri="{9D8B030D-6E8A-4147-A177-3AD203B41FA5}">
                      <a16:colId xmlns:a16="http://schemas.microsoft.com/office/drawing/2014/main" val="20002"/>
                    </a:ext>
                  </a:extLst>
                </a:gridCol>
                <a:gridCol w="535732">
                  <a:extLst>
                    <a:ext uri="{9D8B030D-6E8A-4147-A177-3AD203B41FA5}">
                      <a16:colId xmlns:a16="http://schemas.microsoft.com/office/drawing/2014/main" val="20003"/>
                    </a:ext>
                  </a:extLst>
                </a:gridCol>
                <a:gridCol w="535732">
                  <a:extLst>
                    <a:ext uri="{9D8B030D-6E8A-4147-A177-3AD203B41FA5}">
                      <a16:colId xmlns:a16="http://schemas.microsoft.com/office/drawing/2014/main" val="20004"/>
                    </a:ext>
                  </a:extLst>
                </a:gridCol>
                <a:gridCol w="535732">
                  <a:extLst>
                    <a:ext uri="{9D8B030D-6E8A-4147-A177-3AD203B41FA5}">
                      <a16:colId xmlns:a16="http://schemas.microsoft.com/office/drawing/2014/main" val="20005"/>
                    </a:ext>
                  </a:extLst>
                </a:gridCol>
              </a:tblGrid>
              <a:tr h="538221">
                <a:tc>
                  <a:txBody>
                    <a:bodyPr/>
                    <a:lstStyle/>
                    <a:p>
                      <a:pPr algn="ctr" rtl="0"/>
                      <a:r>
                        <a:rPr lang="en-US" sz="2400" b="0" dirty="0">
                          <a:solidFill>
                            <a:sysClr val="windowText" lastClr="000000"/>
                          </a:solidFill>
                        </a:rPr>
                        <a:t>15</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en-US" sz="2400" b="0" dirty="0">
                          <a:solidFill>
                            <a:sysClr val="windowText" lastClr="000000"/>
                          </a:solidFill>
                        </a:rPr>
                        <a:t>11</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en-US" sz="2400" b="0" dirty="0">
                          <a:solidFill>
                            <a:sysClr val="windowText" lastClr="000000"/>
                          </a:solidFill>
                        </a:rPr>
                        <a:t>9</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400" b="0" dirty="0">
                          <a:solidFill>
                            <a:schemeClr val="tx1"/>
                          </a:solidFill>
                        </a:rPr>
                        <a:t>17</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400" b="0" dirty="0">
                          <a:solidFill>
                            <a:schemeClr val="tx1"/>
                          </a:solidFill>
                        </a:rPr>
                        <a:t>5</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en-US" sz="2400" b="0" dirty="0">
                          <a:solidFill>
                            <a:schemeClr val="tx1"/>
                          </a:solidFill>
                        </a:rPr>
                        <a:t>7</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cxnSp>
        <p:nvCxnSpPr>
          <p:cNvPr id="14" name="Straight Arrow Connector 13"/>
          <p:cNvCxnSpPr/>
          <p:nvPr/>
        </p:nvCxnSpPr>
        <p:spPr>
          <a:xfrm>
            <a:off x="4427984" y="4077072"/>
            <a:ext cx="3600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923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אביב 2008</a:t>
            </a:r>
            <a:endParaRPr lang="en-US" dirty="0"/>
          </a:p>
        </p:txBody>
      </p:sp>
      <p:sp>
        <p:nvSpPr>
          <p:cNvPr id="3" name="Content Placeholder 2"/>
          <p:cNvSpPr>
            <a:spLocks noGrp="1"/>
          </p:cNvSpPr>
          <p:nvPr>
            <p:ph idx="1"/>
          </p:nvPr>
        </p:nvSpPr>
        <p:spPr/>
        <p:txBody>
          <a:bodyPr>
            <a:normAutofit/>
          </a:bodyPr>
          <a:lstStyle/>
          <a:p>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54</a:t>
            </a:fld>
            <a:endParaRPr lang="en-US" dirty="0"/>
          </a:p>
        </p:txBody>
      </p:sp>
      <p:sp>
        <p:nvSpPr>
          <p:cNvPr id="8" name="Text Box 3"/>
          <p:cNvSpPr txBox="1">
            <a:spLocks noChangeArrowheads="1"/>
          </p:cNvSpPr>
          <p:nvPr/>
        </p:nvSpPr>
        <p:spPr bwMode="auto">
          <a:xfrm>
            <a:off x="107504" y="1600202"/>
            <a:ext cx="8928991" cy="378565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r>
              <a:rPr lang="en-US" b="1" dirty="0">
                <a:solidFill>
                  <a:schemeClr val="bg1"/>
                </a:solidFill>
                <a:latin typeface="Courier New" panose="02070309020205020404" pitchFamily="49" charset="0"/>
                <a:cs typeface="Courier New" panose="02070309020205020404" pitchFamily="49" charset="0"/>
              </a:rPr>
              <a:t>/* note: this function assumes </a:t>
            </a:r>
            <a:r>
              <a:rPr lang="en-US" b="1" dirty="0" err="1">
                <a:solidFill>
                  <a:schemeClr val="bg1"/>
                </a:solidFill>
                <a:latin typeface="Courier New" panose="02070309020205020404" pitchFamily="49" charset="0"/>
                <a:cs typeface="Courier New" panose="02070309020205020404" pitchFamily="49" charset="0"/>
              </a:rPr>
              <a:t>i</a:t>
            </a:r>
            <a:r>
              <a:rPr lang="en-US" b="1" dirty="0">
                <a:solidFill>
                  <a:schemeClr val="bg1"/>
                </a:solidFill>
                <a:latin typeface="Courier New" panose="02070309020205020404" pitchFamily="49" charset="0"/>
                <a:cs typeface="Courier New" panose="02070309020205020404" pitchFamily="49" charset="0"/>
              </a:rPr>
              <a:t> &lt; n-1 */</a:t>
            </a:r>
          </a:p>
          <a:p>
            <a:r>
              <a:rPr lang="en-US" b="1" dirty="0">
                <a:solidFill>
                  <a:schemeClr val="bg1"/>
                </a:solidFill>
                <a:latin typeface="Courier New" panose="02070309020205020404" pitchFamily="49" charset="0"/>
                <a:cs typeface="Courier New" panose="02070309020205020404" pitchFamily="49" charset="0"/>
              </a:rPr>
              <a:t>void swap (</a:t>
            </a:r>
            <a:r>
              <a:rPr lang="en-US" b="1" dirty="0" err="1">
                <a:solidFill>
                  <a:schemeClr val="bg1"/>
                </a:solidFill>
                <a:latin typeface="Courier New" panose="02070309020205020404" pitchFamily="49" charset="0"/>
                <a:cs typeface="Courier New" panose="02070309020205020404" pitchFamily="49" charset="0"/>
              </a:rPr>
              <a:t>int</a:t>
            </a:r>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dif_a</a:t>
            </a:r>
            <a:r>
              <a:rPr lang="en-US" b="1" dirty="0">
                <a:solidFill>
                  <a:schemeClr val="bg1"/>
                </a:solidFill>
                <a:latin typeface="Courier New" panose="02070309020205020404" pitchFamily="49" charset="0"/>
                <a:cs typeface="Courier New" panose="02070309020205020404" pitchFamily="49" charset="0"/>
              </a:rPr>
              <a:t>[],unsigned </a:t>
            </a:r>
            <a:r>
              <a:rPr lang="en-US" b="1" dirty="0" err="1">
                <a:solidFill>
                  <a:schemeClr val="bg1"/>
                </a:solidFill>
                <a:latin typeface="Courier New" panose="02070309020205020404" pitchFamily="49" charset="0"/>
                <a:cs typeface="Courier New" panose="02070309020205020404" pitchFamily="49" charset="0"/>
              </a:rPr>
              <a:t>int</a:t>
            </a:r>
            <a:r>
              <a:rPr lang="en-US" b="1" dirty="0">
                <a:solidFill>
                  <a:schemeClr val="bg1"/>
                </a:solidFill>
                <a:latin typeface="Courier New" panose="02070309020205020404" pitchFamily="49" charset="0"/>
                <a:cs typeface="Courier New" panose="02070309020205020404" pitchFamily="49" charset="0"/>
              </a:rPr>
              <a:t> n, </a:t>
            </a:r>
            <a:r>
              <a:rPr lang="en-US" b="1" dirty="0" err="1">
                <a:solidFill>
                  <a:schemeClr val="bg1"/>
                </a:solidFill>
                <a:latin typeface="Courier New" panose="02070309020205020404" pitchFamily="49" charset="0"/>
                <a:cs typeface="Courier New" panose="02070309020205020404" pitchFamily="49" charset="0"/>
              </a:rPr>
              <a:t>int</a:t>
            </a:r>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i</a:t>
            </a:r>
            <a:r>
              <a:rPr lang="en-US" b="1" dirty="0">
                <a:solidFill>
                  <a:schemeClr val="bg1"/>
                </a:solidFill>
                <a:latin typeface="Courier New" panose="02070309020205020404" pitchFamily="49" charset="0"/>
                <a:cs typeface="Courier New" panose="02070309020205020404" pitchFamily="49" charset="0"/>
              </a:rPr>
              <a:t>) {</a:t>
            </a:r>
          </a:p>
          <a:p>
            <a:pPr lvl="1"/>
            <a:r>
              <a:rPr lang="en-US" b="1" dirty="0" err="1">
                <a:solidFill>
                  <a:schemeClr val="bg1"/>
                </a:solidFill>
                <a:latin typeface="Courier New" panose="02070309020205020404" pitchFamily="49" charset="0"/>
                <a:cs typeface="Courier New" panose="02070309020205020404" pitchFamily="49" charset="0"/>
              </a:rPr>
              <a:t>int</a:t>
            </a:r>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first_val</a:t>
            </a:r>
            <a:r>
              <a:rPr lang="en-US" b="1" dirty="0">
                <a:solidFill>
                  <a:schemeClr val="bg1"/>
                </a:solidFill>
                <a:latin typeface="Courier New" panose="02070309020205020404" pitchFamily="49" charset="0"/>
                <a:cs typeface="Courier New" panose="02070309020205020404" pitchFamily="49" charset="0"/>
              </a:rPr>
              <a:t> = </a:t>
            </a:r>
            <a:r>
              <a:rPr lang="en-US" b="1" dirty="0" err="1">
                <a:solidFill>
                  <a:schemeClr val="bg1"/>
                </a:solidFill>
                <a:latin typeface="Courier New" panose="02070309020205020404" pitchFamily="49" charset="0"/>
                <a:cs typeface="Courier New" panose="02070309020205020404" pitchFamily="49" charset="0"/>
              </a:rPr>
              <a:t>dif_a</a:t>
            </a:r>
            <a:r>
              <a:rPr lang="en-US" b="1" dirty="0">
                <a:solidFill>
                  <a:schemeClr val="bg1"/>
                </a:solidFill>
                <a:latin typeface="Courier New" panose="02070309020205020404" pitchFamily="49" charset="0"/>
                <a:cs typeface="Courier New" panose="02070309020205020404" pitchFamily="49" charset="0"/>
              </a:rPr>
              <a:t>[</a:t>
            </a:r>
            <a:r>
              <a:rPr lang="en-US" b="1" dirty="0" err="1">
                <a:solidFill>
                  <a:schemeClr val="bg1"/>
                </a:solidFill>
                <a:latin typeface="Courier New" panose="02070309020205020404" pitchFamily="49" charset="0"/>
                <a:cs typeface="Courier New" panose="02070309020205020404" pitchFamily="49" charset="0"/>
              </a:rPr>
              <a:t>i</a:t>
            </a:r>
            <a:r>
              <a:rPr lang="en-US" b="1" dirty="0">
                <a:solidFill>
                  <a:schemeClr val="bg1"/>
                </a:solidFill>
                <a:latin typeface="Courier New" panose="02070309020205020404" pitchFamily="49" charset="0"/>
                <a:cs typeface="Courier New" panose="02070309020205020404" pitchFamily="49" charset="0"/>
              </a:rPr>
              <a:t>];</a:t>
            </a:r>
          </a:p>
          <a:p>
            <a:pPr lvl="1"/>
            <a:r>
              <a:rPr lang="en-US" b="1" dirty="0" err="1">
                <a:solidFill>
                  <a:schemeClr val="bg1"/>
                </a:solidFill>
                <a:latin typeface="Courier New" panose="02070309020205020404" pitchFamily="49" charset="0"/>
                <a:cs typeface="Courier New" panose="02070309020205020404" pitchFamily="49" charset="0"/>
              </a:rPr>
              <a:t>int</a:t>
            </a:r>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next_val</a:t>
            </a:r>
            <a:r>
              <a:rPr lang="en-US" b="1" dirty="0">
                <a:solidFill>
                  <a:schemeClr val="bg1"/>
                </a:solidFill>
                <a:latin typeface="Courier New" panose="02070309020205020404" pitchFamily="49" charset="0"/>
                <a:cs typeface="Courier New" panose="02070309020205020404" pitchFamily="49" charset="0"/>
              </a:rPr>
              <a:t> = </a:t>
            </a:r>
            <a:r>
              <a:rPr lang="en-US" b="1" dirty="0" err="1">
                <a:solidFill>
                  <a:schemeClr val="bg1"/>
                </a:solidFill>
                <a:latin typeface="Courier New" panose="02070309020205020404" pitchFamily="49" charset="0"/>
                <a:cs typeface="Courier New" panose="02070309020205020404" pitchFamily="49" charset="0"/>
              </a:rPr>
              <a:t>dif_a</a:t>
            </a:r>
            <a:r>
              <a:rPr lang="en-US" b="1" dirty="0">
                <a:solidFill>
                  <a:schemeClr val="bg1"/>
                </a:solidFill>
                <a:latin typeface="Courier New" panose="02070309020205020404" pitchFamily="49" charset="0"/>
                <a:cs typeface="Courier New" panose="02070309020205020404" pitchFamily="49" charset="0"/>
              </a:rPr>
              <a:t>[</a:t>
            </a:r>
            <a:r>
              <a:rPr lang="en-US" b="1" dirty="0" err="1">
                <a:solidFill>
                  <a:schemeClr val="bg1"/>
                </a:solidFill>
                <a:latin typeface="Courier New" panose="02070309020205020404" pitchFamily="49" charset="0"/>
                <a:cs typeface="Courier New" panose="02070309020205020404" pitchFamily="49" charset="0"/>
              </a:rPr>
              <a:t>i</a:t>
            </a:r>
            <a:r>
              <a:rPr lang="en-US" b="1" dirty="0">
                <a:solidFill>
                  <a:schemeClr val="bg1"/>
                </a:solidFill>
                <a:latin typeface="Courier New" panose="02070309020205020404" pitchFamily="49" charset="0"/>
                <a:cs typeface="Courier New" panose="02070309020205020404" pitchFamily="49" charset="0"/>
              </a:rPr>
              <a:t>] + </a:t>
            </a:r>
            <a:r>
              <a:rPr lang="en-US" b="1" dirty="0" err="1">
                <a:solidFill>
                  <a:schemeClr val="bg1"/>
                </a:solidFill>
                <a:latin typeface="Courier New" panose="02070309020205020404" pitchFamily="49" charset="0"/>
                <a:cs typeface="Courier New" panose="02070309020205020404" pitchFamily="49" charset="0"/>
              </a:rPr>
              <a:t>dif_a</a:t>
            </a:r>
            <a:r>
              <a:rPr lang="en-US" b="1" dirty="0">
                <a:solidFill>
                  <a:schemeClr val="bg1"/>
                </a:solidFill>
                <a:latin typeface="Courier New" panose="02070309020205020404" pitchFamily="49" charset="0"/>
                <a:cs typeface="Courier New" panose="02070309020205020404" pitchFamily="49" charset="0"/>
              </a:rPr>
              <a:t>[i+1];</a:t>
            </a:r>
          </a:p>
          <a:p>
            <a:pPr lvl="1"/>
            <a:r>
              <a:rPr lang="en-US" b="1" dirty="0" err="1">
                <a:solidFill>
                  <a:schemeClr val="bg1"/>
                </a:solidFill>
                <a:latin typeface="Courier New" panose="02070309020205020404" pitchFamily="49" charset="0"/>
                <a:cs typeface="Courier New" panose="02070309020205020404" pitchFamily="49" charset="0"/>
              </a:rPr>
              <a:t>dif_a</a:t>
            </a:r>
            <a:r>
              <a:rPr lang="en-US" b="1" dirty="0">
                <a:solidFill>
                  <a:schemeClr val="bg1"/>
                </a:solidFill>
                <a:latin typeface="Courier New" panose="02070309020205020404" pitchFamily="49" charset="0"/>
                <a:cs typeface="Courier New" panose="02070309020205020404" pitchFamily="49" charset="0"/>
              </a:rPr>
              <a:t>[</a:t>
            </a:r>
            <a:r>
              <a:rPr lang="en-US" b="1" dirty="0" err="1">
                <a:solidFill>
                  <a:schemeClr val="bg1"/>
                </a:solidFill>
                <a:latin typeface="Courier New" panose="02070309020205020404" pitchFamily="49" charset="0"/>
                <a:cs typeface="Courier New" panose="02070309020205020404" pitchFamily="49" charset="0"/>
              </a:rPr>
              <a:t>i</a:t>
            </a:r>
            <a:r>
              <a:rPr lang="en-US" b="1" dirty="0">
                <a:solidFill>
                  <a:schemeClr val="bg1"/>
                </a:solidFill>
                <a:latin typeface="Courier New" panose="02070309020205020404" pitchFamily="49" charset="0"/>
                <a:cs typeface="Courier New" panose="02070309020205020404" pitchFamily="49" charset="0"/>
              </a:rPr>
              <a:t>] = </a:t>
            </a:r>
            <a:r>
              <a:rPr lang="en-US" b="1" dirty="0" err="1">
                <a:solidFill>
                  <a:schemeClr val="bg1"/>
                </a:solidFill>
                <a:latin typeface="Courier New" panose="02070309020205020404" pitchFamily="49" charset="0"/>
                <a:cs typeface="Courier New" panose="02070309020205020404" pitchFamily="49" charset="0"/>
              </a:rPr>
              <a:t>next_val</a:t>
            </a:r>
            <a:r>
              <a:rPr lang="en-US" b="1" dirty="0">
                <a:solidFill>
                  <a:schemeClr val="bg1"/>
                </a:solidFill>
                <a:latin typeface="Courier New" panose="02070309020205020404" pitchFamily="49" charset="0"/>
                <a:cs typeface="Courier New" panose="02070309020205020404" pitchFamily="49" charset="0"/>
              </a:rPr>
              <a:t>;</a:t>
            </a:r>
          </a:p>
          <a:p>
            <a:pPr lvl="1"/>
            <a:r>
              <a:rPr lang="en-US" b="1" dirty="0" err="1">
                <a:solidFill>
                  <a:schemeClr val="bg1"/>
                </a:solidFill>
                <a:latin typeface="Courier New" panose="02070309020205020404" pitchFamily="49" charset="0"/>
                <a:cs typeface="Courier New" panose="02070309020205020404" pitchFamily="49" charset="0"/>
              </a:rPr>
              <a:t>dif_a</a:t>
            </a:r>
            <a:r>
              <a:rPr lang="en-US" b="1" dirty="0">
                <a:solidFill>
                  <a:schemeClr val="bg1"/>
                </a:solidFill>
                <a:latin typeface="Courier New" panose="02070309020205020404" pitchFamily="49" charset="0"/>
                <a:cs typeface="Courier New" panose="02070309020205020404" pitchFamily="49" charset="0"/>
              </a:rPr>
              <a:t>[i+1] = </a:t>
            </a:r>
            <a:r>
              <a:rPr lang="en-US" b="1" dirty="0" err="1">
                <a:solidFill>
                  <a:schemeClr val="bg1"/>
                </a:solidFill>
                <a:latin typeface="Courier New" panose="02070309020205020404" pitchFamily="49" charset="0"/>
                <a:cs typeface="Courier New" panose="02070309020205020404" pitchFamily="49" charset="0"/>
              </a:rPr>
              <a:t>first_val</a:t>
            </a:r>
            <a:r>
              <a:rPr lang="en-US" b="1" dirty="0">
                <a:solidFill>
                  <a:schemeClr val="bg1"/>
                </a:solidFill>
                <a:latin typeface="Courier New" panose="02070309020205020404" pitchFamily="49" charset="0"/>
                <a:cs typeface="Courier New" panose="02070309020205020404" pitchFamily="49" charset="0"/>
              </a:rPr>
              <a:t> – </a:t>
            </a:r>
            <a:r>
              <a:rPr lang="en-US" b="1" dirty="0" err="1">
                <a:solidFill>
                  <a:schemeClr val="bg1"/>
                </a:solidFill>
                <a:latin typeface="Courier New" panose="02070309020205020404" pitchFamily="49" charset="0"/>
                <a:cs typeface="Courier New" panose="02070309020205020404" pitchFamily="49" charset="0"/>
              </a:rPr>
              <a:t>next_val</a:t>
            </a:r>
            <a:r>
              <a:rPr lang="en-US" b="1" dirty="0">
                <a:solidFill>
                  <a:schemeClr val="bg1"/>
                </a:solidFill>
                <a:latin typeface="Courier New" panose="02070309020205020404" pitchFamily="49" charset="0"/>
                <a:cs typeface="Courier New" panose="02070309020205020404" pitchFamily="49" charset="0"/>
              </a:rPr>
              <a:t>;</a:t>
            </a:r>
          </a:p>
          <a:p>
            <a:pPr lvl="1"/>
            <a:r>
              <a:rPr lang="en-US" b="1" dirty="0">
                <a:solidFill>
                  <a:schemeClr val="bg1"/>
                </a:solidFill>
                <a:latin typeface="Courier New" panose="02070309020205020404" pitchFamily="49" charset="0"/>
                <a:cs typeface="Courier New" panose="02070309020205020404" pitchFamily="49" charset="0"/>
              </a:rPr>
              <a:t>if (</a:t>
            </a:r>
            <a:r>
              <a:rPr lang="en-US" b="1" dirty="0" err="1">
                <a:solidFill>
                  <a:schemeClr val="bg1"/>
                </a:solidFill>
                <a:latin typeface="Courier New" panose="02070309020205020404" pitchFamily="49" charset="0"/>
                <a:cs typeface="Courier New" panose="02070309020205020404" pitchFamily="49" charset="0"/>
              </a:rPr>
              <a:t>i</a:t>
            </a:r>
            <a:r>
              <a:rPr lang="en-US" b="1" dirty="0">
                <a:solidFill>
                  <a:schemeClr val="bg1"/>
                </a:solidFill>
                <a:latin typeface="Courier New" panose="02070309020205020404" pitchFamily="49" charset="0"/>
                <a:cs typeface="Courier New" panose="02070309020205020404" pitchFamily="49" charset="0"/>
              </a:rPr>
              <a:t> &lt; n-2) {</a:t>
            </a:r>
          </a:p>
          <a:p>
            <a:pPr lvl="1"/>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dif_a</a:t>
            </a:r>
            <a:r>
              <a:rPr lang="en-US" b="1" dirty="0">
                <a:solidFill>
                  <a:schemeClr val="bg1"/>
                </a:solidFill>
                <a:latin typeface="Courier New" panose="02070309020205020404" pitchFamily="49" charset="0"/>
                <a:cs typeface="Courier New" panose="02070309020205020404" pitchFamily="49" charset="0"/>
              </a:rPr>
              <a:t>[i+2] += </a:t>
            </a:r>
            <a:r>
              <a:rPr lang="en-US" b="1" dirty="0" err="1">
                <a:solidFill>
                  <a:schemeClr val="bg1"/>
                </a:solidFill>
                <a:latin typeface="Courier New" panose="02070309020205020404" pitchFamily="49" charset="0"/>
                <a:cs typeface="Courier New" panose="02070309020205020404" pitchFamily="49" charset="0"/>
              </a:rPr>
              <a:t>next_val</a:t>
            </a:r>
            <a:r>
              <a:rPr lang="en-US" b="1" dirty="0">
                <a:solidFill>
                  <a:schemeClr val="bg1"/>
                </a:solidFill>
                <a:latin typeface="Courier New" panose="02070309020205020404" pitchFamily="49" charset="0"/>
                <a:cs typeface="Courier New" panose="02070309020205020404" pitchFamily="49" charset="0"/>
              </a:rPr>
              <a:t> - </a:t>
            </a:r>
            <a:r>
              <a:rPr lang="en-US" b="1" dirty="0" err="1">
                <a:solidFill>
                  <a:schemeClr val="bg1"/>
                </a:solidFill>
                <a:latin typeface="Courier New" panose="02070309020205020404" pitchFamily="49" charset="0"/>
                <a:cs typeface="Courier New" panose="02070309020205020404" pitchFamily="49" charset="0"/>
              </a:rPr>
              <a:t>first_val</a:t>
            </a:r>
            <a:r>
              <a:rPr lang="en-US" b="1" dirty="0">
                <a:solidFill>
                  <a:schemeClr val="bg1"/>
                </a:solidFill>
                <a:latin typeface="Courier New" panose="02070309020205020404" pitchFamily="49" charset="0"/>
                <a:cs typeface="Courier New" panose="02070309020205020404" pitchFamily="49" charset="0"/>
              </a:rPr>
              <a:t>;</a:t>
            </a:r>
          </a:p>
          <a:p>
            <a:pPr lvl="1"/>
            <a:r>
              <a:rPr lang="en-US" b="1" dirty="0">
                <a:solidFill>
                  <a:schemeClr val="bg1"/>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427495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אביב 2008</a:t>
            </a:r>
            <a:endParaRPr lang="en-US" dirty="0"/>
          </a:p>
        </p:txBody>
      </p:sp>
      <p:sp>
        <p:nvSpPr>
          <p:cNvPr id="3" name="Content Placeholder 2"/>
          <p:cNvSpPr>
            <a:spLocks noGrp="1"/>
          </p:cNvSpPr>
          <p:nvPr>
            <p:ph idx="1"/>
          </p:nvPr>
        </p:nvSpPr>
        <p:spPr/>
        <p:txBody>
          <a:bodyPr>
            <a:normAutofit lnSpcReduction="10000"/>
          </a:bodyPr>
          <a:lstStyle/>
          <a:p>
            <a:r>
              <a:rPr lang="he-IL" u="sng" dirty="0"/>
              <a:t>סעיף ב'</a:t>
            </a:r>
            <a:r>
              <a:rPr lang="he-IL" dirty="0"/>
              <a:t>: כתבו פונקציה </a:t>
            </a:r>
            <a:r>
              <a:rPr lang="en-US" dirty="0" err="1"/>
              <a:t>sortDif</a:t>
            </a:r>
            <a:r>
              <a:rPr lang="he-IL" dirty="0"/>
              <a:t> המקבלת מערך הפרשים ואת אורכו, ומשנה את מערך ההפרשים כך שיתאים למערך המספרים הממוין.</a:t>
            </a:r>
          </a:p>
          <a:p>
            <a:endParaRPr lang="he-IL" dirty="0"/>
          </a:p>
          <a:p>
            <a:r>
              <a:rPr lang="he-IL" dirty="0"/>
              <a:t>בדוגמא:</a:t>
            </a:r>
          </a:p>
          <a:p>
            <a:pPr marL="0" indent="0" algn="l">
              <a:buNone/>
            </a:pPr>
            <a:r>
              <a:rPr lang="he-IL" dirty="0"/>
              <a:t>                                             </a:t>
            </a:r>
            <a:endParaRPr lang="en-US" dirty="0"/>
          </a:p>
          <a:p>
            <a:pPr marL="0" indent="0" algn="l">
              <a:buNone/>
            </a:pPr>
            <a:r>
              <a:rPr lang="en-US" dirty="0"/>
              <a:t>a:</a:t>
            </a:r>
            <a:endParaRPr lang="he-IL" dirty="0"/>
          </a:p>
          <a:p>
            <a:endParaRPr lang="he-IL" dirty="0"/>
          </a:p>
          <a:p>
            <a:pPr algn="l"/>
            <a:r>
              <a:rPr lang="en-US" dirty="0" err="1"/>
              <a:t>dif</a:t>
            </a:r>
            <a:r>
              <a:rPr lang="en-US" dirty="0"/>
              <a:t>:</a:t>
            </a:r>
            <a:endParaRPr lang="he-IL" dirty="0"/>
          </a:p>
          <a:p>
            <a:endParaRPr lang="he-IL" dirty="0"/>
          </a:p>
          <a:p>
            <a:r>
              <a:rPr lang="he-IL" dirty="0"/>
              <a:t>דרישות סיבוכיות זמן </a:t>
            </a:r>
            <a:r>
              <a:rPr lang="en-US" dirty="0"/>
              <a:t>O(n^2)</a:t>
            </a:r>
            <a:r>
              <a:rPr lang="he-IL" dirty="0"/>
              <a:t>, סיבוכיות מקום נוסף: </a:t>
            </a:r>
            <a:r>
              <a:rPr lang="en-US" dirty="0"/>
              <a:t>O(1)</a:t>
            </a:r>
            <a:r>
              <a:rPr lang="he-IL" dirty="0"/>
              <a:t>.</a:t>
            </a:r>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55</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953660423"/>
              </p:ext>
            </p:extLst>
          </p:nvPr>
        </p:nvGraphicFramePr>
        <p:xfrm>
          <a:off x="4946004" y="4600049"/>
          <a:ext cx="3214392" cy="538221"/>
        </p:xfrm>
        <a:graphic>
          <a:graphicData uri="http://schemas.openxmlformats.org/drawingml/2006/table">
            <a:tbl>
              <a:tblPr rtl="1" firstRow="1" bandRow="1">
                <a:tableStyleId>{5C22544A-7EE6-4342-B048-85BDC9FD1C3A}</a:tableStyleId>
              </a:tblPr>
              <a:tblGrid>
                <a:gridCol w="535732">
                  <a:extLst>
                    <a:ext uri="{9D8B030D-6E8A-4147-A177-3AD203B41FA5}">
                      <a16:colId xmlns:a16="http://schemas.microsoft.com/office/drawing/2014/main" val="20000"/>
                    </a:ext>
                  </a:extLst>
                </a:gridCol>
                <a:gridCol w="535732">
                  <a:extLst>
                    <a:ext uri="{9D8B030D-6E8A-4147-A177-3AD203B41FA5}">
                      <a16:colId xmlns:a16="http://schemas.microsoft.com/office/drawing/2014/main" val="20001"/>
                    </a:ext>
                  </a:extLst>
                </a:gridCol>
                <a:gridCol w="535732">
                  <a:extLst>
                    <a:ext uri="{9D8B030D-6E8A-4147-A177-3AD203B41FA5}">
                      <a16:colId xmlns:a16="http://schemas.microsoft.com/office/drawing/2014/main" val="20002"/>
                    </a:ext>
                  </a:extLst>
                </a:gridCol>
                <a:gridCol w="535732">
                  <a:extLst>
                    <a:ext uri="{9D8B030D-6E8A-4147-A177-3AD203B41FA5}">
                      <a16:colId xmlns:a16="http://schemas.microsoft.com/office/drawing/2014/main" val="20003"/>
                    </a:ext>
                  </a:extLst>
                </a:gridCol>
                <a:gridCol w="535732">
                  <a:extLst>
                    <a:ext uri="{9D8B030D-6E8A-4147-A177-3AD203B41FA5}">
                      <a16:colId xmlns:a16="http://schemas.microsoft.com/office/drawing/2014/main" val="20004"/>
                    </a:ext>
                  </a:extLst>
                </a:gridCol>
                <a:gridCol w="535732">
                  <a:extLst>
                    <a:ext uri="{9D8B030D-6E8A-4147-A177-3AD203B41FA5}">
                      <a16:colId xmlns:a16="http://schemas.microsoft.com/office/drawing/2014/main" val="20005"/>
                    </a:ext>
                  </a:extLst>
                </a:gridCol>
              </a:tblGrid>
              <a:tr h="538221">
                <a:tc>
                  <a:txBody>
                    <a:bodyPr/>
                    <a:lstStyle/>
                    <a:p>
                      <a:pPr algn="ctr" rtl="0"/>
                      <a:r>
                        <a:rPr lang="en-US" sz="2400" b="0" dirty="0">
                          <a:solidFill>
                            <a:sysClr val="windowText" lastClr="000000"/>
                          </a:solidFill>
                        </a:rPr>
                        <a:t>2</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a:r>
                        <a:rPr lang="en-US" sz="2400" b="0" dirty="0">
                          <a:solidFill>
                            <a:sysClr val="windowText" lastClr="000000"/>
                          </a:solidFill>
                        </a:rPr>
                        <a:t>4</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07EC2"/>
                    </a:solidFill>
                  </a:tcPr>
                </a:tc>
                <a:tc>
                  <a:txBody>
                    <a:bodyPr/>
                    <a:lstStyle/>
                    <a:p>
                      <a:pPr algn="ctr" rtl="0"/>
                      <a:r>
                        <a:rPr lang="en-US" sz="2400" b="0" dirty="0">
                          <a:solidFill>
                            <a:sysClr val="windowText" lastClr="000000"/>
                          </a:solidFill>
                        </a:rPr>
                        <a:t>2</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5D4C"/>
                    </a:solidFill>
                  </a:tcPr>
                </a:tc>
                <a:tc>
                  <a:txBody>
                    <a:bodyPr/>
                    <a:lstStyle/>
                    <a:p>
                      <a:pPr algn="ctr" rtl="0"/>
                      <a:r>
                        <a:rPr lang="en-US" sz="2400" b="0" dirty="0">
                          <a:solidFill>
                            <a:schemeClr val="tx1"/>
                          </a:solidFill>
                        </a:rPr>
                        <a:t>2</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670"/>
                    </a:solidFill>
                  </a:tcPr>
                </a:tc>
                <a:tc>
                  <a:txBody>
                    <a:bodyPr/>
                    <a:lstStyle/>
                    <a:p>
                      <a:pPr algn="ctr" rtl="0"/>
                      <a:r>
                        <a:rPr lang="en-US" sz="2400" b="0" dirty="0">
                          <a:solidFill>
                            <a:schemeClr val="tx1"/>
                          </a:solidFill>
                        </a:rPr>
                        <a:t>2</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algn="ctr" rtl="0"/>
                      <a:r>
                        <a:rPr lang="en-US" sz="2400" b="0" dirty="0">
                          <a:solidFill>
                            <a:schemeClr val="tx1"/>
                          </a:solidFill>
                        </a:rPr>
                        <a:t>5</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1115616" y="4581128"/>
          <a:ext cx="3214392" cy="538221"/>
        </p:xfrm>
        <a:graphic>
          <a:graphicData uri="http://schemas.openxmlformats.org/drawingml/2006/table">
            <a:tbl>
              <a:tblPr rtl="1" firstRow="1" bandRow="1">
                <a:tableStyleId>{5C22544A-7EE6-4342-B048-85BDC9FD1C3A}</a:tableStyleId>
              </a:tblPr>
              <a:tblGrid>
                <a:gridCol w="535732">
                  <a:extLst>
                    <a:ext uri="{9D8B030D-6E8A-4147-A177-3AD203B41FA5}">
                      <a16:colId xmlns:a16="http://schemas.microsoft.com/office/drawing/2014/main" val="20000"/>
                    </a:ext>
                  </a:extLst>
                </a:gridCol>
                <a:gridCol w="535732">
                  <a:extLst>
                    <a:ext uri="{9D8B030D-6E8A-4147-A177-3AD203B41FA5}">
                      <a16:colId xmlns:a16="http://schemas.microsoft.com/office/drawing/2014/main" val="20001"/>
                    </a:ext>
                  </a:extLst>
                </a:gridCol>
                <a:gridCol w="535732">
                  <a:extLst>
                    <a:ext uri="{9D8B030D-6E8A-4147-A177-3AD203B41FA5}">
                      <a16:colId xmlns:a16="http://schemas.microsoft.com/office/drawing/2014/main" val="20002"/>
                    </a:ext>
                  </a:extLst>
                </a:gridCol>
                <a:gridCol w="535732">
                  <a:extLst>
                    <a:ext uri="{9D8B030D-6E8A-4147-A177-3AD203B41FA5}">
                      <a16:colId xmlns:a16="http://schemas.microsoft.com/office/drawing/2014/main" val="20003"/>
                    </a:ext>
                  </a:extLst>
                </a:gridCol>
                <a:gridCol w="535732">
                  <a:extLst>
                    <a:ext uri="{9D8B030D-6E8A-4147-A177-3AD203B41FA5}">
                      <a16:colId xmlns:a16="http://schemas.microsoft.com/office/drawing/2014/main" val="20004"/>
                    </a:ext>
                  </a:extLst>
                </a:gridCol>
                <a:gridCol w="535732">
                  <a:extLst>
                    <a:ext uri="{9D8B030D-6E8A-4147-A177-3AD203B41FA5}">
                      <a16:colId xmlns:a16="http://schemas.microsoft.com/office/drawing/2014/main" val="20005"/>
                    </a:ext>
                  </a:extLst>
                </a:gridCol>
              </a:tblGrid>
              <a:tr h="538221">
                <a:tc>
                  <a:txBody>
                    <a:bodyPr/>
                    <a:lstStyle/>
                    <a:p>
                      <a:pPr algn="ctr" rtl="0"/>
                      <a:r>
                        <a:rPr lang="en-US" sz="2400" b="0" dirty="0">
                          <a:solidFill>
                            <a:sysClr val="windowText" lastClr="000000"/>
                          </a:solidFill>
                        </a:rPr>
                        <a:t>4</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en-US" sz="2400" b="0" dirty="0">
                          <a:solidFill>
                            <a:sysClr val="windowText" lastClr="000000"/>
                          </a:solidFill>
                        </a:rPr>
                        <a:t>-6</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en-US" sz="2400" b="0" dirty="0">
                          <a:solidFill>
                            <a:sysClr val="windowText" lastClr="000000"/>
                          </a:solidFill>
                        </a:rPr>
                        <a:t>8</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400" b="0" dirty="0">
                          <a:solidFill>
                            <a:schemeClr val="tx1"/>
                          </a:solidFill>
                        </a:rPr>
                        <a:t>4</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400" b="0" dirty="0">
                          <a:solidFill>
                            <a:schemeClr val="tx1"/>
                          </a:solidFill>
                        </a:rPr>
                        <a:t>-2</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en-US" sz="2400" b="0" dirty="0">
                          <a:solidFill>
                            <a:schemeClr val="tx1"/>
                          </a:solidFill>
                        </a:rPr>
                        <a:t>7</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cxnSp>
        <p:nvCxnSpPr>
          <p:cNvPr id="10" name="Straight Arrow Connector 9"/>
          <p:cNvCxnSpPr/>
          <p:nvPr/>
        </p:nvCxnSpPr>
        <p:spPr>
          <a:xfrm>
            <a:off x="4427984" y="4869160"/>
            <a:ext cx="3600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aphicFrame>
        <p:nvGraphicFramePr>
          <p:cNvPr id="11" name="Table 10"/>
          <p:cNvGraphicFramePr>
            <a:graphicFrameLocks noGrp="1"/>
          </p:cNvGraphicFramePr>
          <p:nvPr/>
        </p:nvGraphicFramePr>
        <p:xfrm>
          <a:off x="1115616" y="3789040"/>
          <a:ext cx="3214392" cy="538221"/>
        </p:xfrm>
        <a:graphic>
          <a:graphicData uri="http://schemas.openxmlformats.org/drawingml/2006/table">
            <a:tbl>
              <a:tblPr rtl="1" firstRow="1" bandRow="1">
                <a:tableStyleId>{5C22544A-7EE6-4342-B048-85BDC9FD1C3A}</a:tableStyleId>
              </a:tblPr>
              <a:tblGrid>
                <a:gridCol w="535732">
                  <a:extLst>
                    <a:ext uri="{9D8B030D-6E8A-4147-A177-3AD203B41FA5}">
                      <a16:colId xmlns:a16="http://schemas.microsoft.com/office/drawing/2014/main" val="20000"/>
                    </a:ext>
                  </a:extLst>
                </a:gridCol>
                <a:gridCol w="535732">
                  <a:extLst>
                    <a:ext uri="{9D8B030D-6E8A-4147-A177-3AD203B41FA5}">
                      <a16:colId xmlns:a16="http://schemas.microsoft.com/office/drawing/2014/main" val="20001"/>
                    </a:ext>
                  </a:extLst>
                </a:gridCol>
                <a:gridCol w="535732">
                  <a:extLst>
                    <a:ext uri="{9D8B030D-6E8A-4147-A177-3AD203B41FA5}">
                      <a16:colId xmlns:a16="http://schemas.microsoft.com/office/drawing/2014/main" val="20002"/>
                    </a:ext>
                  </a:extLst>
                </a:gridCol>
                <a:gridCol w="535732">
                  <a:extLst>
                    <a:ext uri="{9D8B030D-6E8A-4147-A177-3AD203B41FA5}">
                      <a16:colId xmlns:a16="http://schemas.microsoft.com/office/drawing/2014/main" val="20003"/>
                    </a:ext>
                  </a:extLst>
                </a:gridCol>
                <a:gridCol w="535732">
                  <a:extLst>
                    <a:ext uri="{9D8B030D-6E8A-4147-A177-3AD203B41FA5}">
                      <a16:colId xmlns:a16="http://schemas.microsoft.com/office/drawing/2014/main" val="20004"/>
                    </a:ext>
                  </a:extLst>
                </a:gridCol>
                <a:gridCol w="535732">
                  <a:extLst>
                    <a:ext uri="{9D8B030D-6E8A-4147-A177-3AD203B41FA5}">
                      <a16:colId xmlns:a16="http://schemas.microsoft.com/office/drawing/2014/main" val="20005"/>
                    </a:ext>
                  </a:extLst>
                </a:gridCol>
              </a:tblGrid>
              <a:tr h="538221">
                <a:tc>
                  <a:txBody>
                    <a:bodyPr/>
                    <a:lstStyle/>
                    <a:p>
                      <a:pPr algn="ctr" rtl="0"/>
                      <a:r>
                        <a:rPr lang="en-US" sz="2400" b="0" dirty="0">
                          <a:solidFill>
                            <a:sysClr val="windowText" lastClr="000000"/>
                          </a:solidFill>
                        </a:rPr>
                        <a:t>15</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en-US" sz="2400" b="0" dirty="0">
                          <a:solidFill>
                            <a:sysClr val="windowText" lastClr="000000"/>
                          </a:solidFill>
                        </a:rPr>
                        <a:t>11</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en-US" sz="2400" b="0" dirty="0">
                          <a:solidFill>
                            <a:sysClr val="windowText" lastClr="000000"/>
                          </a:solidFill>
                        </a:rPr>
                        <a:t>17</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400" b="0" dirty="0">
                          <a:solidFill>
                            <a:schemeClr val="tx1"/>
                          </a:solidFill>
                        </a:rPr>
                        <a:t>9</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400" b="0" dirty="0">
                          <a:solidFill>
                            <a:schemeClr val="tx1"/>
                          </a:solidFill>
                        </a:rPr>
                        <a:t>5</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rtl="0"/>
                      <a:r>
                        <a:rPr lang="en-US" sz="2400" b="0" dirty="0">
                          <a:solidFill>
                            <a:schemeClr val="tx1"/>
                          </a:solidFill>
                        </a:rPr>
                        <a:t>7</a:t>
                      </a:r>
                      <a:endParaRPr lang="he-IL"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62838842"/>
              </p:ext>
            </p:extLst>
          </p:nvPr>
        </p:nvGraphicFramePr>
        <p:xfrm>
          <a:off x="4946004" y="3789040"/>
          <a:ext cx="3214392" cy="538221"/>
        </p:xfrm>
        <a:graphic>
          <a:graphicData uri="http://schemas.openxmlformats.org/drawingml/2006/table">
            <a:tbl>
              <a:tblPr rtl="1" firstRow="1" bandRow="1">
                <a:tableStyleId>{5C22544A-7EE6-4342-B048-85BDC9FD1C3A}</a:tableStyleId>
              </a:tblPr>
              <a:tblGrid>
                <a:gridCol w="535732">
                  <a:extLst>
                    <a:ext uri="{9D8B030D-6E8A-4147-A177-3AD203B41FA5}">
                      <a16:colId xmlns:a16="http://schemas.microsoft.com/office/drawing/2014/main" val="20000"/>
                    </a:ext>
                  </a:extLst>
                </a:gridCol>
                <a:gridCol w="535732">
                  <a:extLst>
                    <a:ext uri="{9D8B030D-6E8A-4147-A177-3AD203B41FA5}">
                      <a16:colId xmlns:a16="http://schemas.microsoft.com/office/drawing/2014/main" val="20001"/>
                    </a:ext>
                  </a:extLst>
                </a:gridCol>
                <a:gridCol w="535732">
                  <a:extLst>
                    <a:ext uri="{9D8B030D-6E8A-4147-A177-3AD203B41FA5}">
                      <a16:colId xmlns:a16="http://schemas.microsoft.com/office/drawing/2014/main" val="20002"/>
                    </a:ext>
                  </a:extLst>
                </a:gridCol>
                <a:gridCol w="535732">
                  <a:extLst>
                    <a:ext uri="{9D8B030D-6E8A-4147-A177-3AD203B41FA5}">
                      <a16:colId xmlns:a16="http://schemas.microsoft.com/office/drawing/2014/main" val="20003"/>
                    </a:ext>
                  </a:extLst>
                </a:gridCol>
                <a:gridCol w="535732">
                  <a:extLst>
                    <a:ext uri="{9D8B030D-6E8A-4147-A177-3AD203B41FA5}">
                      <a16:colId xmlns:a16="http://schemas.microsoft.com/office/drawing/2014/main" val="20004"/>
                    </a:ext>
                  </a:extLst>
                </a:gridCol>
                <a:gridCol w="535732">
                  <a:extLst>
                    <a:ext uri="{9D8B030D-6E8A-4147-A177-3AD203B41FA5}">
                      <a16:colId xmlns:a16="http://schemas.microsoft.com/office/drawing/2014/main" val="20005"/>
                    </a:ext>
                  </a:extLst>
                </a:gridCol>
              </a:tblGrid>
              <a:tr h="538221">
                <a:tc>
                  <a:txBody>
                    <a:bodyPr/>
                    <a:lstStyle/>
                    <a:p>
                      <a:pPr algn="ctr" rtl="0"/>
                      <a:r>
                        <a:rPr lang="en-US" sz="2400" b="0" dirty="0">
                          <a:solidFill>
                            <a:sysClr val="windowText" lastClr="000000"/>
                          </a:solidFill>
                        </a:rPr>
                        <a:t>17</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rtl="0"/>
                      <a:r>
                        <a:rPr lang="en-US" sz="2400" b="0" dirty="0">
                          <a:solidFill>
                            <a:sysClr val="windowText" lastClr="000000"/>
                          </a:solidFill>
                        </a:rPr>
                        <a:t>15</a:t>
                      </a:r>
                      <a:endParaRPr lang="he-IL" sz="2400" b="0"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rtl="0"/>
                      <a:r>
                        <a:rPr lang="he-IL" sz="2400" b="0" dirty="0">
                          <a:solidFill>
                            <a:sysClr val="windowText" lastClr="000000"/>
                          </a:solidFill>
                        </a:rPr>
                        <a:t>11</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a:r>
                        <a:rPr lang="he-IL" sz="2400" b="0" dirty="0">
                          <a:solidFill>
                            <a:schemeClr val="tx1"/>
                          </a:solidFill>
                        </a:rPr>
                        <a:t>9</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he-IL" sz="2400" b="0" dirty="0">
                          <a:solidFill>
                            <a:schemeClr val="tx1"/>
                          </a:solidFill>
                        </a:rPr>
                        <a:t>7</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rtl="0"/>
                      <a:r>
                        <a:rPr lang="he-IL" sz="2400" b="0" dirty="0">
                          <a:solidFill>
                            <a:schemeClr val="tx1"/>
                          </a:solidFill>
                        </a:rPr>
                        <a:t>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cxnSp>
        <p:nvCxnSpPr>
          <p:cNvPr id="14" name="Straight Arrow Connector 13"/>
          <p:cNvCxnSpPr/>
          <p:nvPr/>
        </p:nvCxnSpPr>
        <p:spPr>
          <a:xfrm>
            <a:off x="4427984" y="4077072"/>
            <a:ext cx="3600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124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מתוך מועד א' אביב 2008</a:t>
            </a:r>
            <a:endParaRPr lang="en-US" dirty="0"/>
          </a:p>
        </p:txBody>
      </p:sp>
      <p:sp>
        <p:nvSpPr>
          <p:cNvPr id="3" name="Content Placeholder 2"/>
          <p:cNvSpPr>
            <a:spLocks noGrp="1"/>
          </p:cNvSpPr>
          <p:nvPr>
            <p:ph idx="1"/>
          </p:nvPr>
        </p:nvSpPr>
        <p:spPr/>
        <p:txBody>
          <a:bodyPr>
            <a:normAutofit/>
          </a:bodyPr>
          <a:lstStyle/>
          <a:p>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56</a:t>
            </a:fld>
            <a:endParaRPr lang="en-US" dirty="0"/>
          </a:p>
        </p:txBody>
      </p:sp>
      <p:sp>
        <p:nvSpPr>
          <p:cNvPr id="8" name="Text Box 3"/>
          <p:cNvSpPr txBox="1">
            <a:spLocks noChangeArrowheads="1"/>
          </p:cNvSpPr>
          <p:nvPr/>
        </p:nvSpPr>
        <p:spPr bwMode="auto">
          <a:xfrm>
            <a:off x="107504" y="1600202"/>
            <a:ext cx="8928991" cy="378565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bubbleDif</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dif_a</a:t>
            </a:r>
            <a:r>
              <a:rPr lang="en-US" sz="2000" b="1" dirty="0">
                <a:solidFill>
                  <a:schemeClr val="bg1"/>
                </a:solidFill>
                <a:latin typeface="Courier New" panose="02070309020205020404" pitchFamily="49" charset="0"/>
                <a:cs typeface="Courier New" panose="02070309020205020404" pitchFamily="49" charset="0"/>
              </a:rPr>
              <a:t>[], unsigned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n) {</a:t>
            </a:r>
          </a:p>
          <a:p>
            <a:pPr lvl="1"/>
            <a:r>
              <a:rPr lang="en-US" sz="2000" b="1" dirty="0">
                <a:solidFill>
                  <a:schemeClr val="bg1"/>
                </a:solidFill>
                <a:latin typeface="Courier New" panose="02070309020205020404" pitchFamily="49" charset="0"/>
                <a:cs typeface="Courier New" panose="02070309020205020404" pitchFamily="49" charset="0"/>
              </a:rPr>
              <a:t>unsigned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a:t>
            </a:r>
          </a:p>
          <a:p>
            <a:pPr lvl="1"/>
            <a:r>
              <a:rPr lang="en-US" sz="2000" b="1" dirty="0">
                <a:solidFill>
                  <a:schemeClr val="bg1"/>
                </a:solidFill>
                <a:latin typeface="Courier New" panose="02070309020205020404" pitchFamily="49" charset="0"/>
                <a:cs typeface="Courier New" panose="02070309020205020404" pitchFamily="49" charset="0"/>
              </a:rPr>
              <a:t>for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=0;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&lt;n-1;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a:t>
            </a:r>
          </a:p>
          <a:p>
            <a:pPr lvl="1"/>
            <a:r>
              <a:rPr lang="en-US" sz="2000" b="1" dirty="0">
                <a:solidFill>
                  <a:schemeClr val="bg1"/>
                </a:solidFill>
                <a:latin typeface="Courier New" panose="02070309020205020404" pitchFamily="49" charset="0"/>
                <a:cs typeface="Courier New" panose="02070309020205020404" pitchFamily="49" charset="0"/>
              </a:rPr>
              <a:t>		if (</a:t>
            </a:r>
            <a:r>
              <a:rPr lang="en-US" sz="2000" b="1" dirty="0" err="1">
                <a:solidFill>
                  <a:schemeClr val="bg1"/>
                </a:solidFill>
                <a:latin typeface="Courier New" panose="02070309020205020404" pitchFamily="49" charset="0"/>
                <a:cs typeface="Courier New" panose="02070309020205020404" pitchFamily="49" charset="0"/>
              </a:rPr>
              <a:t>dif_a</a:t>
            </a:r>
            <a:r>
              <a:rPr lang="en-US" sz="2000" b="1" dirty="0">
                <a:solidFill>
                  <a:schemeClr val="bg1"/>
                </a:solidFill>
                <a:latin typeface="Courier New" panose="02070309020205020404" pitchFamily="49" charset="0"/>
                <a:cs typeface="Courier New" panose="02070309020205020404" pitchFamily="49" charset="0"/>
              </a:rPr>
              <a:t>[i+1] &lt; 0)</a:t>
            </a:r>
          </a:p>
          <a:p>
            <a:pPr lvl="1"/>
            <a:r>
              <a:rPr lang="en-US" sz="2000" b="1" dirty="0">
                <a:solidFill>
                  <a:schemeClr val="bg1"/>
                </a:solidFill>
                <a:latin typeface="Courier New" panose="02070309020205020404" pitchFamily="49" charset="0"/>
                <a:cs typeface="Courier New" panose="02070309020205020404" pitchFamily="49" charset="0"/>
              </a:rPr>
              <a:t>			swap(</a:t>
            </a:r>
            <a:r>
              <a:rPr lang="en-US" sz="2000" b="1" dirty="0" err="1">
                <a:solidFill>
                  <a:schemeClr val="bg1"/>
                </a:solidFill>
                <a:latin typeface="Courier New" panose="02070309020205020404" pitchFamily="49" charset="0"/>
                <a:cs typeface="Courier New" panose="02070309020205020404" pitchFamily="49" charset="0"/>
              </a:rPr>
              <a:t>dif_a,n,i</a:t>
            </a:r>
            <a:r>
              <a:rPr lang="en-US" sz="2000" b="1" dirty="0">
                <a:solidFill>
                  <a:schemeClr val="bg1"/>
                </a:solidFill>
                <a:latin typeface="Courier New" panose="02070309020205020404" pitchFamily="49" charset="0"/>
                <a:cs typeface="Courier New" panose="02070309020205020404" pitchFamily="49" charset="0"/>
              </a:rPr>
              <a:t>);</a:t>
            </a:r>
          </a:p>
          <a:p>
            <a:r>
              <a:rPr lang="he-IL"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endParaRPr lang="he-IL"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sortDif</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dif_a</a:t>
            </a:r>
            <a:r>
              <a:rPr lang="en-US" sz="2000" b="1" dirty="0">
                <a:solidFill>
                  <a:schemeClr val="bg1"/>
                </a:solidFill>
                <a:latin typeface="Courier New" panose="02070309020205020404" pitchFamily="49" charset="0"/>
                <a:cs typeface="Courier New" panose="02070309020205020404" pitchFamily="49" charset="0"/>
              </a:rPr>
              <a:t>[], unsigned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n) {</a:t>
            </a:r>
          </a:p>
          <a:p>
            <a:pPr lvl="1"/>
            <a:r>
              <a:rPr lang="en-US" sz="2000" b="1" dirty="0">
                <a:solidFill>
                  <a:schemeClr val="bg1"/>
                </a:solidFill>
                <a:latin typeface="Courier New" panose="02070309020205020404" pitchFamily="49" charset="0"/>
                <a:cs typeface="Courier New" panose="02070309020205020404" pitchFamily="49" charset="0"/>
              </a:rPr>
              <a:t>unsigned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a:t>
            </a:r>
          </a:p>
          <a:p>
            <a:pPr lvl="1"/>
            <a:r>
              <a:rPr lang="en-US" sz="2000" b="1" dirty="0">
                <a:solidFill>
                  <a:schemeClr val="bg1"/>
                </a:solidFill>
                <a:latin typeface="Courier New" panose="02070309020205020404" pitchFamily="49" charset="0"/>
                <a:cs typeface="Courier New" panose="02070309020205020404" pitchFamily="49" charset="0"/>
              </a:rPr>
              <a:t>for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=0;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&lt;n;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a:t>
            </a:r>
          </a:p>
          <a:p>
            <a:pPr lvl="1"/>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bubbleDif</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dif_a,n-i</a:t>
            </a:r>
            <a:r>
              <a:rPr lang="en-US" sz="2000" b="1" dirty="0">
                <a:solidFill>
                  <a:schemeClr val="bg1"/>
                </a:solidFill>
                <a:latin typeface="Courier New" panose="02070309020205020404" pitchFamily="49" charset="0"/>
                <a:cs typeface="Courier New" panose="02070309020205020404" pitchFamily="49" charset="0"/>
              </a:rPr>
              <a:t>);</a:t>
            </a:r>
          </a:p>
          <a:p>
            <a:r>
              <a:rPr lang="he-IL" sz="2000" b="1" dirty="0">
                <a:solidFill>
                  <a:schemeClr val="bg1"/>
                </a:solidFill>
                <a:latin typeface="Courier New" panose="02070309020205020404" pitchFamily="49" charset="0"/>
                <a:cs typeface="Courier New" panose="02070309020205020404" pitchFamily="49" charset="0"/>
              </a:rPr>
              <a:t>{</a:t>
            </a:r>
            <a:endParaRPr lang="en-US" sz="20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321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 Sort</a:t>
            </a:r>
            <a:r>
              <a:rPr lang="he-IL" dirty="0"/>
              <a:t> - תזכורת</a:t>
            </a:r>
            <a:endParaRPr lang="en-US" dirty="0"/>
          </a:p>
        </p:txBody>
      </p:sp>
      <p:sp>
        <p:nvSpPr>
          <p:cNvPr id="3" name="Content Placeholder 2"/>
          <p:cNvSpPr>
            <a:spLocks noGrp="1"/>
          </p:cNvSpPr>
          <p:nvPr>
            <p:ph idx="1"/>
          </p:nvPr>
        </p:nvSpPr>
        <p:spPr/>
        <p:txBody>
          <a:bodyPr>
            <a:normAutofit/>
          </a:bodyPr>
          <a:lstStyle/>
          <a:p>
            <a:r>
              <a:rPr lang="he-IL" dirty="0"/>
              <a:t>מוצאים את המקסימום במערך ומעבירים אותו לסוף. </a:t>
            </a:r>
          </a:p>
          <a:p>
            <a:endParaRPr lang="he-IL" dirty="0"/>
          </a:p>
          <a:p>
            <a:pPr lvl="0"/>
            <a:r>
              <a:rPr lang="he-IL" dirty="0"/>
              <a:t>חוזרים על התהליך בקטע המערך שעדיין לא מיינו, כלומר </a:t>
            </a:r>
            <a:r>
              <a:rPr lang="he-IL" dirty="0" err="1"/>
              <a:t>באיטרציה</a:t>
            </a:r>
            <a:r>
              <a:rPr lang="he-IL" dirty="0"/>
              <a:t> </a:t>
            </a:r>
            <a:r>
              <a:rPr lang="en-US" dirty="0" err="1"/>
              <a:t>i</a:t>
            </a:r>
            <a:r>
              <a:rPr lang="he-IL" dirty="0"/>
              <a:t> נבצע את התהליך על קטע </a:t>
            </a:r>
            <a:r>
              <a:rPr lang="en-US" dirty="0"/>
              <a:t>0..n-i-1</a:t>
            </a:r>
            <a:r>
              <a:rPr lang="he-IL" dirty="0"/>
              <a:t>.</a:t>
            </a:r>
            <a:br>
              <a:rPr lang="en-US" dirty="0"/>
            </a:br>
            <a:r>
              <a:rPr lang="he-IL" dirty="0"/>
              <a:t>דוגמא, </a:t>
            </a:r>
            <a:r>
              <a:rPr lang="he-IL" dirty="0" err="1"/>
              <a:t>איטרציה</a:t>
            </a:r>
            <a:r>
              <a:rPr lang="he-IL" dirty="0"/>
              <a:t> </a:t>
            </a:r>
            <a:r>
              <a:rPr lang="he-IL" dirty="0">
                <a:solidFill>
                  <a:prstClr val="black"/>
                </a:solidFill>
              </a:rPr>
              <a:t>מס' 2 </a:t>
            </a:r>
            <a:r>
              <a:rPr lang="he-IL" sz="1600" dirty="0">
                <a:solidFill>
                  <a:prstClr val="black"/>
                </a:solidFill>
              </a:rPr>
              <a:t>(מתחילים מ – 0)</a:t>
            </a:r>
            <a:r>
              <a:rPr lang="he-IL" dirty="0">
                <a:solidFill>
                  <a:prstClr val="black"/>
                </a:solidFill>
              </a:rPr>
              <a:t>:</a:t>
            </a:r>
          </a:p>
          <a:p>
            <a:endParaRPr lang="he-IL" dirty="0"/>
          </a:p>
          <a:p>
            <a:endParaRPr lang="he-IL" dirty="0"/>
          </a:p>
          <a:p>
            <a:endParaRPr lang="he-IL" dirty="0"/>
          </a:p>
          <a:p>
            <a:endParaRPr lang="he-IL" dirty="0"/>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6</a:t>
            </a:fld>
            <a:endParaRPr lang="en-US"/>
          </a:p>
        </p:txBody>
      </p:sp>
      <p:sp>
        <p:nvSpPr>
          <p:cNvPr id="6" name="Rectangle 87"/>
          <p:cNvSpPr>
            <a:spLocks noChangeArrowheads="1"/>
          </p:cNvSpPr>
          <p:nvPr/>
        </p:nvSpPr>
        <p:spPr bwMode="auto">
          <a:xfrm>
            <a:off x="4647405" y="4139879"/>
            <a:ext cx="788988" cy="517584"/>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7" name="Rectangle 88"/>
          <p:cNvSpPr>
            <a:spLocks noChangeArrowheads="1"/>
          </p:cNvSpPr>
          <p:nvPr/>
        </p:nvSpPr>
        <p:spPr bwMode="auto">
          <a:xfrm>
            <a:off x="6219030" y="4139879"/>
            <a:ext cx="788988" cy="517584"/>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8" name="Rectangle 89"/>
          <p:cNvSpPr>
            <a:spLocks noChangeArrowheads="1"/>
          </p:cNvSpPr>
          <p:nvPr/>
        </p:nvSpPr>
        <p:spPr bwMode="auto">
          <a:xfrm>
            <a:off x="5426868" y="4139879"/>
            <a:ext cx="788987" cy="517584"/>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9" name="Rectangle 91"/>
          <p:cNvSpPr>
            <a:spLocks noChangeArrowheads="1"/>
          </p:cNvSpPr>
          <p:nvPr/>
        </p:nvSpPr>
        <p:spPr bwMode="auto">
          <a:xfrm>
            <a:off x="3059905" y="4139879"/>
            <a:ext cx="788988" cy="517584"/>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37</a:t>
            </a:r>
            <a:endParaRPr lang="ru-RU" sz="2800">
              <a:latin typeface="Times New Roman" pitchFamily="18" charset="0"/>
              <a:cs typeface="Times New Roman" pitchFamily="18" charset="0"/>
            </a:endParaRPr>
          </a:p>
        </p:txBody>
      </p:sp>
      <p:sp>
        <p:nvSpPr>
          <p:cNvPr id="10" name="Rectangle 92"/>
          <p:cNvSpPr>
            <a:spLocks noChangeArrowheads="1"/>
          </p:cNvSpPr>
          <p:nvPr/>
        </p:nvSpPr>
        <p:spPr bwMode="auto">
          <a:xfrm>
            <a:off x="3855243" y="4139879"/>
            <a:ext cx="788987" cy="517584"/>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11" name="Line 93"/>
          <p:cNvSpPr>
            <a:spLocks noChangeShapeType="1"/>
          </p:cNvSpPr>
          <p:nvPr/>
        </p:nvSpPr>
        <p:spPr bwMode="auto">
          <a:xfrm>
            <a:off x="2270918" y="4139879"/>
            <a:ext cx="4733925" cy="0"/>
          </a:xfrm>
          <a:prstGeom prst="line">
            <a:avLst/>
          </a:prstGeom>
          <a:noFill/>
          <a:ln w="28575" cap="sq">
            <a:solidFill>
              <a:schemeClr val="tx1"/>
            </a:solidFill>
            <a:round/>
            <a:headEnd/>
            <a:tailEnd/>
          </a:ln>
          <a:effectLst/>
        </p:spPr>
        <p:txBody>
          <a:bodyPr/>
          <a:lstStyle/>
          <a:p>
            <a:endParaRPr lang="en-US"/>
          </a:p>
        </p:txBody>
      </p:sp>
      <p:sp>
        <p:nvSpPr>
          <p:cNvPr id="12" name="Line 94"/>
          <p:cNvSpPr>
            <a:spLocks noChangeShapeType="1"/>
          </p:cNvSpPr>
          <p:nvPr/>
        </p:nvSpPr>
        <p:spPr bwMode="auto">
          <a:xfrm>
            <a:off x="2270918" y="4657404"/>
            <a:ext cx="4733925" cy="0"/>
          </a:xfrm>
          <a:prstGeom prst="line">
            <a:avLst/>
          </a:prstGeom>
          <a:noFill/>
          <a:ln w="28575" cap="sq">
            <a:solidFill>
              <a:schemeClr val="tx1"/>
            </a:solidFill>
            <a:round/>
            <a:headEnd/>
            <a:tailEnd/>
          </a:ln>
          <a:effectLst/>
        </p:spPr>
        <p:txBody>
          <a:bodyPr/>
          <a:lstStyle/>
          <a:p>
            <a:endParaRPr lang="en-US"/>
          </a:p>
        </p:txBody>
      </p:sp>
      <p:sp>
        <p:nvSpPr>
          <p:cNvPr id="13" name="Line 95"/>
          <p:cNvSpPr>
            <a:spLocks noChangeShapeType="1"/>
          </p:cNvSpPr>
          <p:nvPr/>
        </p:nvSpPr>
        <p:spPr bwMode="auto">
          <a:xfrm>
            <a:off x="2270918" y="4139879"/>
            <a:ext cx="0" cy="517584"/>
          </a:xfrm>
          <a:prstGeom prst="line">
            <a:avLst/>
          </a:prstGeom>
          <a:noFill/>
          <a:ln w="28575" cap="sq">
            <a:solidFill>
              <a:schemeClr val="tx1"/>
            </a:solidFill>
            <a:round/>
            <a:headEnd/>
            <a:tailEnd/>
          </a:ln>
          <a:effectLst/>
        </p:spPr>
        <p:txBody>
          <a:bodyPr/>
          <a:lstStyle/>
          <a:p>
            <a:endParaRPr lang="en-US"/>
          </a:p>
        </p:txBody>
      </p:sp>
      <p:sp>
        <p:nvSpPr>
          <p:cNvPr id="14" name="Line 96"/>
          <p:cNvSpPr>
            <a:spLocks noChangeShapeType="1"/>
          </p:cNvSpPr>
          <p:nvPr/>
        </p:nvSpPr>
        <p:spPr bwMode="auto">
          <a:xfrm>
            <a:off x="3848893" y="4139879"/>
            <a:ext cx="0" cy="517584"/>
          </a:xfrm>
          <a:prstGeom prst="line">
            <a:avLst/>
          </a:prstGeom>
          <a:noFill/>
          <a:ln w="12700">
            <a:solidFill>
              <a:schemeClr val="tx1"/>
            </a:solidFill>
            <a:round/>
            <a:headEnd/>
            <a:tailEnd/>
          </a:ln>
          <a:effectLst/>
        </p:spPr>
        <p:txBody>
          <a:bodyPr/>
          <a:lstStyle/>
          <a:p>
            <a:endParaRPr lang="en-US"/>
          </a:p>
        </p:txBody>
      </p:sp>
      <p:sp>
        <p:nvSpPr>
          <p:cNvPr id="15" name="Line 97"/>
          <p:cNvSpPr>
            <a:spLocks noChangeShapeType="1"/>
          </p:cNvSpPr>
          <p:nvPr/>
        </p:nvSpPr>
        <p:spPr bwMode="auto">
          <a:xfrm>
            <a:off x="4637880" y="4139879"/>
            <a:ext cx="0" cy="517584"/>
          </a:xfrm>
          <a:prstGeom prst="line">
            <a:avLst/>
          </a:prstGeom>
          <a:noFill/>
          <a:ln w="12700">
            <a:solidFill>
              <a:schemeClr val="tx1"/>
            </a:solidFill>
            <a:round/>
            <a:headEnd/>
            <a:tailEnd/>
          </a:ln>
          <a:effectLst/>
        </p:spPr>
        <p:txBody>
          <a:bodyPr/>
          <a:lstStyle/>
          <a:p>
            <a:endParaRPr lang="en-US"/>
          </a:p>
        </p:txBody>
      </p:sp>
      <p:sp>
        <p:nvSpPr>
          <p:cNvPr id="16" name="Line 98"/>
          <p:cNvSpPr>
            <a:spLocks noChangeShapeType="1"/>
          </p:cNvSpPr>
          <p:nvPr/>
        </p:nvSpPr>
        <p:spPr bwMode="auto">
          <a:xfrm>
            <a:off x="5426868" y="4139879"/>
            <a:ext cx="0" cy="517584"/>
          </a:xfrm>
          <a:prstGeom prst="line">
            <a:avLst/>
          </a:prstGeom>
          <a:noFill/>
          <a:ln w="12700">
            <a:solidFill>
              <a:schemeClr val="tx1"/>
            </a:solidFill>
            <a:round/>
            <a:headEnd/>
            <a:tailEnd/>
          </a:ln>
          <a:effectLst/>
        </p:spPr>
        <p:txBody>
          <a:bodyPr/>
          <a:lstStyle/>
          <a:p>
            <a:endParaRPr lang="en-US"/>
          </a:p>
        </p:txBody>
      </p:sp>
      <p:sp>
        <p:nvSpPr>
          <p:cNvPr id="17" name="Line 99"/>
          <p:cNvSpPr>
            <a:spLocks noChangeShapeType="1"/>
          </p:cNvSpPr>
          <p:nvPr/>
        </p:nvSpPr>
        <p:spPr bwMode="auto">
          <a:xfrm>
            <a:off x="7004843" y="4139879"/>
            <a:ext cx="0" cy="517584"/>
          </a:xfrm>
          <a:prstGeom prst="line">
            <a:avLst/>
          </a:prstGeom>
          <a:noFill/>
          <a:ln w="28575" cap="sq">
            <a:solidFill>
              <a:schemeClr val="tx1"/>
            </a:solidFill>
            <a:round/>
            <a:headEnd/>
            <a:tailEnd/>
          </a:ln>
          <a:effectLst/>
        </p:spPr>
        <p:txBody>
          <a:bodyPr/>
          <a:lstStyle/>
          <a:p>
            <a:endParaRPr lang="en-US"/>
          </a:p>
        </p:txBody>
      </p:sp>
      <p:sp>
        <p:nvSpPr>
          <p:cNvPr id="18" name="Line 100"/>
          <p:cNvSpPr>
            <a:spLocks noChangeShapeType="1"/>
          </p:cNvSpPr>
          <p:nvPr/>
        </p:nvSpPr>
        <p:spPr bwMode="auto">
          <a:xfrm>
            <a:off x="6215855" y="4139879"/>
            <a:ext cx="0" cy="517584"/>
          </a:xfrm>
          <a:prstGeom prst="line">
            <a:avLst/>
          </a:prstGeom>
          <a:noFill/>
          <a:ln w="12700">
            <a:solidFill>
              <a:schemeClr val="tx1"/>
            </a:solidFill>
            <a:round/>
            <a:headEnd/>
            <a:tailEnd/>
          </a:ln>
          <a:effectLst/>
        </p:spPr>
        <p:txBody>
          <a:bodyPr/>
          <a:lstStyle/>
          <a:p>
            <a:endParaRPr lang="en-US"/>
          </a:p>
        </p:txBody>
      </p:sp>
      <p:sp>
        <p:nvSpPr>
          <p:cNvPr id="19" name="Line 101"/>
          <p:cNvSpPr>
            <a:spLocks noChangeShapeType="1"/>
          </p:cNvSpPr>
          <p:nvPr/>
        </p:nvSpPr>
        <p:spPr bwMode="auto">
          <a:xfrm>
            <a:off x="3059905" y="4139879"/>
            <a:ext cx="0" cy="517584"/>
          </a:xfrm>
          <a:prstGeom prst="line">
            <a:avLst/>
          </a:prstGeom>
          <a:noFill/>
          <a:ln w="12700">
            <a:solidFill>
              <a:schemeClr val="tx1"/>
            </a:solidFill>
            <a:round/>
            <a:headEnd/>
            <a:tailEnd/>
          </a:ln>
          <a:effectLst/>
        </p:spPr>
        <p:txBody>
          <a:bodyPr/>
          <a:lstStyle/>
          <a:p>
            <a:endParaRPr lang="en-US"/>
          </a:p>
        </p:txBody>
      </p:sp>
      <p:sp>
        <p:nvSpPr>
          <p:cNvPr id="20" name="Rectangle 168"/>
          <p:cNvSpPr>
            <a:spLocks noChangeArrowheads="1"/>
          </p:cNvSpPr>
          <p:nvPr/>
        </p:nvSpPr>
        <p:spPr bwMode="auto">
          <a:xfrm>
            <a:off x="3056730" y="4139879"/>
            <a:ext cx="788988" cy="517584"/>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21" name="Rectangle 169"/>
          <p:cNvSpPr>
            <a:spLocks noChangeArrowheads="1"/>
          </p:cNvSpPr>
          <p:nvPr/>
        </p:nvSpPr>
        <p:spPr bwMode="auto">
          <a:xfrm>
            <a:off x="5433218" y="4135116"/>
            <a:ext cx="788987" cy="517584"/>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22" name="Rectangle 170"/>
          <p:cNvSpPr>
            <a:spLocks noChangeArrowheads="1"/>
          </p:cNvSpPr>
          <p:nvPr/>
        </p:nvSpPr>
        <p:spPr bwMode="auto">
          <a:xfrm>
            <a:off x="6222205" y="4135116"/>
            <a:ext cx="788988" cy="517584"/>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23" name="Rectangle 172"/>
          <p:cNvSpPr>
            <a:spLocks noChangeArrowheads="1"/>
          </p:cNvSpPr>
          <p:nvPr/>
        </p:nvSpPr>
        <p:spPr bwMode="auto">
          <a:xfrm>
            <a:off x="4641055" y="4139879"/>
            <a:ext cx="788988" cy="517584"/>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dirty="0">
                <a:latin typeface="Times New Roman" pitchFamily="18" charset="0"/>
                <a:cs typeface="Times New Roman" pitchFamily="18" charset="0"/>
              </a:rPr>
              <a:t>37</a:t>
            </a:r>
            <a:endParaRPr lang="ru-RU" sz="2800" dirty="0">
              <a:latin typeface="Times New Roman" pitchFamily="18" charset="0"/>
              <a:cs typeface="Times New Roman" pitchFamily="18" charset="0"/>
            </a:endParaRPr>
          </a:p>
        </p:txBody>
      </p:sp>
      <p:sp>
        <p:nvSpPr>
          <p:cNvPr id="24" name="Rectangle 173"/>
          <p:cNvSpPr>
            <a:spLocks noChangeArrowheads="1"/>
          </p:cNvSpPr>
          <p:nvPr/>
        </p:nvSpPr>
        <p:spPr bwMode="auto">
          <a:xfrm>
            <a:off x="3848893" y="4139879"/>
            <a:ext cx="788987" cy="517584"/>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25" name="Line 180"/>
          <p:cNvSpPr>
            <a:spLocks noChangeShapeType="1"/>
          </p:cNvSpPr>
          <p:nvPr/>
        </p:nvSpPr>
        <p:spPr bwMode="auto">
          <a:xfrm>
            <a:off x="7001668" y="4139879"/>
            <a:ext cx="0" cy="517584"/>
          </a:xfrm>
          <a:prstGeom prst="line">
            <a:avLst/>
          </a:prstGeom>
          <a:noFill/>
          <a:ln w="28575" cap="sq">
            <a:solidFill>
              <a:schemeClr val="tx1"/>
            </a:solidFill>
            <a:round/>
            <a:headEnd/>
            <a:tailEnd/>
          </a:ln>
          <a:effectLst/>
        </p:spPr>
        <p:txBody>
          <a:bodyPr/>
          <a:lstStyle/>
          <a:p>
            <a:endParaRPr lang="en-US"/>
          </a:p>
        </p:txBody>
      </p:sp>
      <p:sp>
        <p:nvSpPr>
          <p:cNvPr id="26" name="Rectangle 171"/>
          <p:cNvSpPr>
            <a:spLocks noChangeArrowheads="1"/>
          </p:cNvSpPr>
          <p:nvPr/>
        </p:nvSpPr>
        <p:spPr bwMode="auto">
          <a:xfrm>
            <a:off x="2269331" y="4141510"/>
            <a:ext cx="788987" cy="517584"/>
          </a:xfrm>
          <a:prstGeom prst="rect">
            <a:avLst/>
          </a:prstGeom>
          <a:solidFill>
            <a:srgbClr val="FF0000"/>
          </a:solidFill>
          <a:ln w="9525">
            <a:noFill/>
            <a:miter lim="800000"/>
            <a:headEnd/>
            <a:tailEnd/>
          </a:ln>
          <a:effectLst/>
        </p:spPr>
        <p:txBody>
          <a:bodyPr/>
          <a:lstStyle/>
          <a:p>
            <a:pPr algn="ctr" eaLnBrk="1" hangingPunct="1">
              <a:spcBef>
                <a:spcPct val="20000"/>
              </a:spcBef>
            </a:pPr>
            <a:r>
              <a:rPr lang="en-US" sz="2800" dirty="0">
                <a:latin typeface="Times New Roman" pitchFamily="18" charset="0"/>
                <a:cs typeface="Times New Roman" pitchFamily="18" charset="0"/>
              </a:rPr>
              <a:t>45</a:t>
            </a:r>
            <a:endParaRPr lang="ru-RU" sz="2800" dirty="0">
              <a:latin typeface="Times New Roman" pitchFamily="18" charset="0"/>
              <a:cs typeface="Times New Roman" pitchFamily="18" charset="0"/>
            </a:endParaRPr>
          </a:p>
        </p:txBody>
      </p:sp>
      <p:sp>
        <p:nvSpPr>
          <p:cNvPr id="27" name="Line 174"/>
          <p:cNvSpPr>
            <a:spLocks noChangeShapeType="1"/>
          </p:cNvSpPr>
          <p:nvPr/>
        </p:nvSpPr>
        <p:spPr bwMode="auto">
          <a:xfrm>
            <a:off x="2267743" y="4139879"/>
            <a:ext cx="4733925" cy="0"/>
          </a:xfrm>
          <a:prstGeom prst="line">
            <a:avLst/>
          </a:prstGeom>
          <a:noFill/>
          <a:ln w="28575" cap="sq">
            <a:solidFill>
              <a:schemeClr val="tx1"/>
            </a:solidFill>
            <a:round/>
            <a:headEnd/>
            <a:tailEnd/>
          </a:ln>
          <a:effectLst/>
        </p:spPr>
        <p:txBody>
          <a:bodyPr/>
          <a:lstStyle/>
          <a:p>
            <a:endParaRPr lang="en-US"/>
          </a:p>
        </p:txBody>
      </p:sp>
      <p:sp>
        <p:nvSpPr>
          <p:cNvPr id="28" name="Line 175"/>
          <p:cNvSpPr>
            <a:spLocks noChangeShapeType="1"/>
          </p:cNvSpPr>
          <p:nvPr/>
        </p:nvSpPr>
        <p:spPr bwMode="auto">
          <a:xfrm>
            <a:off x="2267743" y="4657404"/>
            <a:ext cx="4733925" cy="0"/>
          </a:xfrm>
          <a:prstGeom prst="line">
            <a:avLst/>
          </a:prstGeom>
          <a:noFill/>
          <a:ln w="28575" cap="sq">
            <a:solidFill>
              <a:schemeClr val="tx1"/>
            </a:solidFill>
            <a:round/>
            <a:headEnd/>
            <a:tailEnd/>
          </a:ln>
          <a:effectLst/>
        </p:spPr>
        <p:txBody>
          <a:bodyPr/>
          <a:lstStyle/>
          <a:p>
            <a:endParaRPr lang="en-US"/>
          </a:p>
        </p:txBody>
      </p:sp>
      <p:sp>
        <p:nvSpPr>
          <p:cNvPr id="29" name="Line 176"/>
          <p:cNvSpPr>
            <a:spLocks noChangeShapeType="1"/>
          </p:cNvSpPr>
          <p:nvPr/>
        </p:nvSpPr>
        <p:spPr bwMode="auto">
          <a:xfrm>
            <a:off x="2267743" y="4139879"/>
            <a:ext cx="0" cy="517584"/>
          </a:xfrm>
          <a:prstGeom prst="line">
            <a:avLst/>
          </a:prstGeom>
          <a:noFill/>
          <a:ln w="28575" cap="sq">
            <a:solidFill>
              <a:schemeClr val="tx1"/>
            </a:solidFill>
            <a:round/>
            <a:headEnd/>
            <a:tailEnd/>
          </a:ln>
          <a:effectLst/>
        </p:spPr>
        <p:txBody>
          <a:bodyPr/>
          <a:lstStyle/>
          <a:p>
            <a:endParaRPr lang="en-US"/>
          </a:p>
        </p:txBody>
      </p:sp>
      <p:sp>
        <p:nvSpPr>
          <p:cNvPr id="30" name="Line 177"/>
          <p:cNvSpPr>
            <a:spLocks noChangeShapeType="1"/>
          </p:cNvSpPr>
          <p:nvPr/>
        </p:nvSpPr>
        <p:spPr bwMode="auto">
          <a:xfrm>
            <a:off x="3845718" y="4139879"/>
            <a:ext cx="0" cy="517584"/>
          </a:xfrm>
          <a:prstGeom prst="line">
            <a:avLst/>
          </a:prstGeom>
          <a:noFill/>
          <a:ln w="12700">
            <a:solidFill>
              <a:schemeClr val="tx1"/>
            </a:solidFill>
            <a:round/>
            <a:headEnd/>
            <a:tailEnd/>
          </a:ln>
          <a:effectLst/>
        </p:spPr>
        <p:txBody>
          <a:bodyPr/>
          <a:lstStyle/>
          <a:p>
            <a:endParaRPr lang="en-US"/>
          </a:p>
        </p:txBody>
      </p:sp>
      <p:sp>
        <p:nvSpPr>
          <p:cNvPr id="31" name="Line 178"/>
          <p:cNvSpPr>
            <a:spLocks noChangeShapeType="1"/>
          </p:cNvSpPr>
          <p:nvPr/>
        </p:nvSpPr>
        <p:spPr bwMode="auto">
          <a:xfrm>
            <a:off x="4634705" y="4139879"/>
            <a:ext cx="0" cy="517584"/>
          </a:xfrm>
          <a:prstGeom prst="line">
            <a:avLst/>
          </a:prstGeom>
          <a:noFill/>
          <a:ln w="12700">
            <a:solidFill>
              <a:schemeClr val="tx1"/>
            </a:solidFill>
            <a:round/>
            <a:headEnd/>
            <a:tailEnd/>
          </a:ln>
          <a:effectLst/>
        </p:spPr>
        <p:txBody>
          <a:bodyPr/>
          <a:lstStyle/>
          <a:p>
            <a:endParaRPr lang="en-US"/>
          </a:p>
        </p:txBody>
      </p:sp>
      <p:sp>
        <p:nvSpPr>
          <p:cNvPr id="32" name="Line 182"/>
          <p:cNvSpPr>
            <a:spLocks noChangeShapeType="1"/>
          </p:cNvSpPr>
          <p:nvPr/>
        </p:nvSpPr>
        <p:spPr bwMode="auto">
          <a:xfrm>
            <a:off x="3056730" y="4139879"/>
            <a:ext cx="0" cy="517584"/>
          </a:xfrm>
          <a:prstGeom prst="line">
            <a:avLst/>
          </a:prstGeom>
          <a:noFill/>
          <a:ln w="12700">
            <a:solidFill>
              <a:schemeClr val="tx1"/>
            </a:solidFill>
            <a:round/>
            <a:headEnd/>
            <a:tailEnd/>
          </a:ln>
          <a:effectLst/>
        </p:spPr>
        <p:txBody>
          <a:bodyPr/>
          <a:lstStyle/>
          <a:p>
            <a:endParaRPr lang="en-US"/>
          </a:p>
        </p:txBody>
      </p:sp>
      <p:sp>
        <p:nvSpPr>
          <p:cNvPr id="33" name="Line 179"/>
          <p:cNvSpPr>
            <a:spLocks noChangeShapeType="1"/>
          </p:cNvSpPr>
          <p:nvPr/>
        </p:nvSpPr>
        <p:spPr bwMode="auto">
          <a:xfrm>
            <a:off x="5423693" y="4139879"/>
            <a:ext cx="0" cy="517584"/>
          </a:xfrm>
          <a:prstGeom prst="line">
            <a:avLst/>
          </a:prstGeom>
          <a:noFill/>
          <a:ln w="12700">
            <a:solidFill>
              <a:schemeClr val="tx1"/>
            </a:solidFill>
            <a:round/>
            <a:headEnd/>
            <a:tailEnd/>
          </a:ln>
          <a:effectLst/>
        </p:spPr>
        <p:txBody>
          <a:bodyPr/>
          <a:lstStyle/>
          <a:p>
            <a:endParaRPr lang="en-US"/>
          </a:p>
        </p:txBody>
      </p:sp>
      <p:sp>
        <p:nvSpPr>
          <p:cNvPr id="34" name="Line 181"/>
          <p:cNvSpPr>
            <a:spLocks noChangeShapeType="1"/>
          </p:cNvSpPr>
          <p:nvPr/>
        </p:nvSpPr>
        <p:spPr bwMode="auto">
          <a:xfrm>
            <a:off x="6212680" y="4139879"/>
            <a:ext cx="0" cy="517584"/>
          </a:xfrm>
          <a:prstGeom prst="line">
            <a:avLst/>
          </a:prstGeom>
          <a:noFill/>
          <a:ln w="12700">
            <a:solidFill>
              <a:schemeClr val="tx1"/>
            </a:solidFill>
            <a:round/>
            <a:headEnd/>
            <a:tailEnd/>
          </a:ln>
          <a:effectLst/>
        </p:spPr>
        <p:txBody>
          <a:bodyPr/>
          <a:lstStyle/>
          <a:p>
            <a:endParaRPr lang="en-US"/>
          </a:p>
        </p:txBody>
      </p:sp>
      <p:sp>
        <p:nvSpPr>
          <p:cNvPr id="35" name="Text Box 202"/>
          <p:cNvSpPr txBox="1">
            <a:spLocks noChangeArrowheads="1"/>
          </p:cNvSpPr>
          <p:nvPr/>
        </p:nvSpPr>
        <p:spPr bwMode="auto">
          <a:xfrm>
            <a:off x="5724128" y="5036058"/>
            <a:ext cx="1016397" cy="369332"/>
          </a:xfrm>
          <a:prstGeom prst="rect">
            <a:avLst/>
          </a:prstGeom>
          <a:noFill/>
          <a:ln w="9525">
            <a:noFill/>
            <a:miter lim="800000"/>
            <a:headEnd/>
            <a:tailEnd/>
          </a:ln>
          <a:effectLst/>
        </p:spPr>
        <p:txBody>
          <a:bodyPr wrap="square">
            <a:spAutoFit/>
          </a:bodyPr>
          <a:lstStyle/>
          <a:p>
            <a:pPr>
              <a:spcBef>
                <a:spcPct val="50000"/>
              </a:spcBef>
            </a:pPr>
            <a:r>
              <a:rPr lang="en-US" b="1" dirty="0">
                <a:latin typeface="Courier New" pitchFamily="49" charset="0"/>
              </a:rPr>
              <a:t>sorted</a:t>
            </a:r>
          </a:p>
        </p:txBody>
      </p:sp>
      <p:sp>
        <p:nvSpPr>
          <p:cNvPr id="36" name="AutoShape 203"/>
          <p:cNvSpPr>
            <a:spLocks/>
          </p:cNvSpPr>
          <p:nvPr/>
        </p:nvSpPr>
        <p:spPr bwMode="auto">
          <a:xfrm rot="5400000" flipV="1">
            <a:off x="6073768" y="4074029"/>
            <a:ext cx="307985" cy="1582737"/>
          </a:xfrm>
          <a:prstGeom prst="rightBrace">
            <a:avLst>
              <a:gd name="adj1" fmla="val 114240"/>
              <a:gd name="adj2" fmla="val 50000"/>
            </a:avLst>
          </a:prstGeom>
          <a:noFill/>
          <a:ln w="9525">
            <a:solidFill>
              <a:schemeClr val="tx1"/>
            </a:solidFill>
            <a:round/>
            <a:headEnd/>
            <a:tailEnd/>
          </a:ln>
          <a:effectLst/>
        </p:spPr>
        <p:txBody>
          <a:bodyPr wrap="none" anchor="ctr"/>
          <a:lstStyle/>
          <a:p>
            <a:endParaRPr lang="he-IL"/>
          </a:p>
        </p:txBody>
      </p:sp>
      <p:sp>
        <p:nvSpPr>
          <p:cNvPr id="37" name="AutoShape 211"/>
          <p:cNvSpPr>
            <a:spLocks/>
          </p:cNvSpPr>
          <p:nvPr/>
        </p:nvSpPr>
        <p:spPr bwMode="auto">
          <a:xfrm rot="-5400000">
            <a:off x="3735558" y="2402526"/>
            <a:ext cx="220324" cy="3155949"/>
          </a:xfrm>
          <a:prstGeom prst="rightBrace">
            <a:avLst>
              <a:gd name="adj1" fmla="val 137799"/>
              <a:gd name="adj2" fmla="val 49616"/>
            </a:avLst>
          </a:prstGeom>
          <a:noFill/>
          <a:ln w="9525">
            <a:solidFill>
              <a:schemeClr val="tx1"/>
            </a:solidFill>
            <a:round/>
            <a:headEnd/>
            <a:tailEnd/>
          </a:ln>
          <a:effectLst/>
        </p:spPr>
        <p:txBody>
          <a:bodyPr wrap="none" anchor="ctr"/>
          <a:lstStyle/>
          <a:p>
            <a:endParaRPr lang="he-IL"/>
          </a:p>
        </p:txBody>
      </p:sp>
      <p:sp>
        <p:nvSpPr>
          <p:cNvPr id="38" name="Text Box 212"/>
          <p:cNvSpPr txBox="1">
            <a:spLocks noChangeArrowheads="1"/>
          </p:cNvSpPr>
          <p:nvPr/>
        </p:nvSpPr>
        <p:spPr bwMode="auto">
          <a:xfrm>
            <a:off x="3059832" y="3563724"/>
            <a:ext cx="1727596" cy="369332"/>
          </a:xfrm>
          <a:prstGeom prst="rect">
            <a:avLst/>
          </a:prstGeom>
          <a:noFill/>
          <a:ln w="9525">
            <a:noFill/>
            <a:miter lim="800000"/>
            <a:headEnd/>
            <a:tailEnd/>
          </a:ln>
          <a:effectLst/>
        </p:spPr>
        <p:txBody>
          <a:bodyPr wrap="square">
            <a:spAutoFit/>
          </a:bodyPr>
          <a:lstStyle/>
          <a:p>
            <a:pPr>
              <a:spcBef>
                <a:spcPct val="50000"/>
              </a:spcBef>
            </a:pPr>
            <a:r>
              <a:rPr lang="en-US" b="1" dirty="0">
                <a:latin typeface="Courier New" pitchFamily="49" charset="0"/>
              </a:rPr>
              <a:t>Not sorted</a:t>
            </a:r>
          </a:p>
        </p:txBody>
      </p:sp>
      <p:sp>
        <p:nvSpPr>
          <p:cNvPr id="39" name="Oval Callout 38"/>
          <p:cNvSpPr/>
          <p:nvPr/>
        </p:nvSpPr>
        <p:spPr>
          <a:xfrm>
            <a:off x="1043608" y="3789038"/>
            <a:ext cx="1080120" cy="922367"/>
          </a:xfrm>
          <a:prstGeom prst="wedgeEllipseCallout">
            <a:avLst>
              <a:gd name="adj1" fmla="val 61137"/>
              <a:gd name="adj2" fmla="val 16866"/>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0" name="TextBox 39"/>
          <p:cNvSpPr txBox="1"/>
          <p:nvPr/>
        </p:nvSpPr>
        <p:spPr>
          <a:xfrm>
            <a:off x="990631" y="4090665"/>
            <a:ext cx="1296144" cy="369332"/>
          </a:xfrm>
          <a:prstGeom prst="rect">
            <a:avLst/>
          </a:prstGeom>
          <a:noFill/>
        </p:spPr>
        <p:txBody>
          <a:bodyPr wrap="square" rtlCol="1">
            <a:spAutoFit/>
          </a:bodyPr>
          <a:lstStyle/>
          <a:p>
            <a:r>
              <a:rPr lang="en-US" dirty="0"/>
              <a:t>Maximum!</a:t>
            </a:r>
            <a:endParaRPr lang="he-IL" dirty="0"/>
          </a:p>
        </p:txBody>
      </p:sp>
    </p:spTree>
    <p:extLst>
      <p:ext uri="{BB962C8B-B14F-4D97-AF65-F5344CB8AC3E}">
        <p14:creationId xmlns:p14="http://schemas.microsoft.com/office/powerpoint/2010/main" val="160402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 Sort</a:t>
            </a:r>
            <a:r>
              <a:rPr lang="he-IL" dirty="0"/>
              <a:t> - תזכורת</a:t>
            </a:r>
            <a:endParaRPr lang="en-US" dirty="0"/>
          </a:p>
        </p:txBody>
      </p:sp>
      <p:sp>
        <p:nvSpPr>
          <p:cNvPr id="3" name="Content Placeholder 2"/>
          <p:cNvSpPr>
            <a:spLocks noGrp="1"/>
          </p:cNvSpPr>
          <p:nvPr>
            <p:ph idx="1"/>
          </p:nvPr>
        </p:nvSpPr>
        <p:spPr/>
        <p:txBody>
          <a:bodyPr>
            <a:normAutofit/>
          </a:bodyPr>
          <a:lstStyle/>
          <a:p>
            <a:r>
              <a:rPr lang="he-IL" dirty="0"/>
              <a:t>מוצאים את המקסימום במערך ומעבירים אותו לסוף. </a:t>
            </a:r>
          </a:p>
          <a:p>
            <a:endParaRPr lang="he-IL" dirty="0"/>
          </a:p>
          <a:p>
            <a:r>
              <a:rPr lang="he-IL" dirty="0"/>
              <a:t>חוזרים על התהליך בקטע המערך שעדיין לא מיינו, כלומר </a:t>
            </a:r>
            <a:r>
              <a:rPr lang="he-IL" dirty="0" err="1"/>
              <a:t>באיטרציה</a:t>
            </a:r>
            <a:r>
              <a:rPr lang="he-IL" dirty="0"/>
              <a:t> </a:t>
            </a:r>
            <a:r>
              <a:rPr lang="en-US" dirty="0" err="1"/>
              <a:t>i</a:t>
            </a:r>
            <a:r>
              <a:rPr lang="he-IL" dirty="0"/>
              <a:t> נבצע את התהליך על קטע </a:t>
            </a:r>
            <a:r>
              <a:rPr lang="en-US" dirty="0"/>
              <a:t>0..n-i-1</a:t>
            </a:r>
            <a:r>
              <a:rPr lang="he-IL" dirty="0"/>
              <a:t>.</a:t>
            </a:r>
            <a:br>
              <a:rPr lang="en-US" dirty="0"/>
            </a:br>
            <a:r>
              <a:rPr lang="he-IL" dirty="0"/>
              <a:t>דוגמא, </a:t>
            </a:r>
            <a:r>
              <a:rPr lang="he-IL" dirty="0" err="1"/>
              <a:t>איטרציה</a:t>
            </a:r>
            <a:r>
              <a:rPr lang="he-IL" dirty="0"/>
              <a:t> מס' 2 </a:t>
            </a:r>
            <a:r>
              <a:rPr lang="he-IL" sz="1600" dirty="0"/>
              <a:t>(מתחילים מ – 0)</a:t>
            </a:r>
            <a:r>
              <a:rPr lang="he-IL" dirty="0"/>
              <a:t>:</a:t>
            </a:r>
          </a:p>
          <a:p>
            <a:endParaRPr lang="he-IL" dirty="0"/>
          </a:p>
          <a:p>
            <a:endParaRPr lang="he-IL" dirty="0"/>
          </a:p>
          <a:p>
            <a:endParaRPr lang="he-IL" dirty="0"/>
          </a:p>
          <a:p>
            <a:endParaRPr lang="he-IL" dirty="0"/>
          </a:p>
          <a:p>
            <a:pPr marL="0" indent="0">
              <a:buNone/>
            </a:pPr>
            <a:r>
              <a:rPr lang="he-IL" dirty="0"/>
              <a:t>ניתן לממש בלולאה או ברקורסיה. מה עדיף?</a:t>
            </a:r>
            <a:endParaRPr lang="en-US" dirty="0"/>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12</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7</a:t>
            </a:fld>
            <a:endParaRPr lang="en-US"/>
          </a:p>
        </p:txBody>
      </p:sp>
      <p:sp>
        <p:nvSpPr>
          <p:cNvPr id="6" name="Rectangle 87"/>
          <p:cNvSpPr>
            <a:spLocks noChangeArrowheads="1"/>
          </p:cNvSpPr>
          <p:nvPr/>
        </p:nvSpPr>
        <p:spPr bwMode="auto">
          <a:xfrm>
            <a:off x="4647405" y="4139879"/>
            <a:ext cx="788988" cy="517584"/>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7" name="Rectangle 88"/>
          <p:cNvSpPr>
            <a:spLocks noChangeArrowheads="1"/>
          </p:cNvSpPr>
          <p:nvPr/>
        </p:nvSpPr>
        <p:spPr bwMode="auto">
          <a:xfrm>
            <a:off x="6219030" y="4139879"/>
            <a:ext cx="788988" cy="517584"/>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8" name="Rectangle 89"/>
          <p:cNvSpPr>
            <a:spLocks noChangeArrowheads="1"/>
          </p:cNvSpPr>
          <p:nvPr/>
        </p:nvSpPr>
        <p:spPr bwMode="auto">
          <a:xfrm>
            <a:off x="5426868" y="4139879"/>
            <a:ext cx="788987" cy="517584"/>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9" name="Rectangle 91"/>
          <p:cNvSpPr>
            <a:spLocks noChangeArrowheads="1"/>
          </p:cNvSpPr>
          <p:nvPr/>
        </p:nvSpPr>
        <p:spPr bwMode="auto">
          <a:xfrm>
            <a:off x="3059905" y="4139879"/>
            <a:ext cx="788988" cy="517584"/>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37</a:t>
            </a:r>
            <a:endParaRPr lang="ru-RU" sz="2800">
              <a:latin typeface="Times New Roman" pitchFamily="18" charset="0"/>
              <a:cs typeface="Times New Roman" pitchFamily="18" charset="0"/>
            </a:endParaRPr>
          </a:p>
        </p:txBody>
      </p:sp>
      <p:sp>
        <p:nvSpPr>
          <p:cNvPr id="10" name="Rectangle 92"/>
          <p:cNvSpPr>
            <a:spLocks noChangeArrowheads="1"/>
          </p:cNvSpPr>
          <p:nvPr/>
        </p:nvSpPr>
        <p:spPr bwMode="auto">
          <a:xfrm>
            <a:off x="3855243" y="4139879"/>
            <a:ext cx="788987" cy="517584"/>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11" name="Line 93"/>
          <p:cNvSpPr>
            <a:spLocks noChangeShapeType="1"/>
          </p:cNvSpPr>
          <p:nvPr/>
        </p:nvSpPr>
        <p:spPr bwMode="auto">
          <a:xfrm>
            <a:off x="2270918" y="4139879"/>
            <a:ext cx="4733925" cy="0"/>
          </a:xfrm>
          <a:prstGeom prst="line">
            <a:avLst/>
          </a:prstGeom>
          <a:noFill/>
          <a:ln w="28575" cap="sq">
            <a:solidFill>
              <a:schemeClr val="tx1"/>
            </a:solidFill>
            <a:round/>
            <a:headEnd/>
            <a:tailEnd/>
          </a:ln>
          <a:effectLst/>
        </p:spPr>
        <p:txBody>
          <a:bodyPr/>
          <a:lstStyle/>
          <a:p>
            <a:endParaRPr lang="en-US"/>
          </a:p>
        </p:txBody>
      </p:sp>
      <p:sp>
        <p:nvSpPr>
          <p:cNvPr id="12" name="Line 94"/>
          <p:cNvSpPr>
            <a:spLocks noChangeShapeType="1"/>
          </p:cNvSpPr>
          <p:nvPr/>
        </p:nvSpPr>
        <p:spPr bwMode="auto">
          <a:xfrm>
            <a:off x="2270918" y="4657404"/>
            <a:ext cx="4733925" cy="0"/>
          </a:xfrm>
          <a:prstGeom prst="line">
            <a:avLst/>
          </a:prstGeom>
          <a:noFill/>
          <a:ln w="28575" cap="sq">
            <a:solidFill>
              <a:schemeClr val="tx1"/>
            </a:solidFill>
            <a:round/>
            <a:headEnd/>
            <a:tailEnd/>
          </a:ln>
          <a:effectLst/>
        </p:spPr>
        <p:txBody>
          <a:bodyPr/>
          <a:lstStyle/>
          <a:p>
            <a:endParaRPr lang="en-US"/>
          </a:p>
        </p:txBody>
      </p:sp>
      <p:sp>
        <p:nvSpPr>
          <p:cNvPr id="13" name="Line 95"/>
          <p:cNvSpPr>
            <a:spLocks noChangeShapeType="1"/>
          </p:cNvSpPr>
          <p:nvPr/>
        </p:nvSpPr>
        <p:spPr bwMode="auto">
          <a:xfrm>
            <a:off x="2270918" y="4139879"/>
            <a:ext cx="0" cy="517584"/>
          </a:xfrm>
          <a:prstGeom prst="line">
            <a:avLst/>
          </a:prstGeom>
          <a:noFill/>
          <a:ln w="28575" cap="sq">
            <a:solidFill>
              <a:schemeClr val="tx1"/>
            </a:solidFill>
            <a:round/>
            <a:headEnd/>
            <a:tailEnd/>
          </a:ln>
          <a:effectLst/>
        </p:spPr>
        <p:txBody>
          <a:bodyPr/>
          <a:lstStyle/>
          <a:p>
            <a:endParaRPr lang="en-US"/>
          </a:p>
        </p:txBody>
      </p:sp>
      <p:sp>
        <p:nvSpPr>
          <p:cNvPr id="14" name="Line 96"/>
          <p:cNvSpPr>
            <a:spLocks noChangeShapeType="1"/>
          </p:cNvSpPr>
          <p:nvPr/>
        </p:nvSpPr>
        <p:spPr bwMode="auto">
          <a:xfrm>
            <a:off x="3848893" y="4139879"/>
            <a:ext cx="0" cy="517584"/>
          </a:xfrm>
          <a:prstGeom prst="line">
            <a:avLst/>
          </a:prstGeom>
          <a:noFill/>
          <a:ln w="12700">
            <a:solidFill>
              <a:schemeClr val="tx1"/>
            </a:solidFill>
            <a:round/>
            <a:headEnd/>
            <a:tailEnd/>
          </a:ln>
          <a:effectLst/>
        </p:spPr>
        <p:txBody>
          <a:bodyPr/>
          <a:lstStyle/>
          <a:p>
            <a:endParaRPr lang="en-US"/>
          </a:p>
        </p:txBody>
      </p:sp>
      <p:sp>
        <p:nvSpPr>
          <p:cNvPr id="15" name="Line 97"/>
          <p:cNvSpPr>
            <a:spLocks noChangeShapeType="1"/>
          </p:cNvSpPr>
          <p:nvPr/>
        </p:nvSpPr>
        <p:spPr bwMode="auto">
          <a:xfrm>
            <a:off x="4637880" y="4139879"/>
            <a:ext cx="0" cy="517584"/>
          </a:xfrm>
          <a:prstGeom prst="line">
            <a:avLst/>
          </a:prstGeom>
          <a:noFill/>
          <a:ln w="12700">
            <a:solidFill>
              <a:schemeClr val="tx1"/>
            </a:solidFill>
            <a:round/>
            <a:headEnd/>
            <a:tailEnd/>
          </a:ln>
          <a:effectLst/>
        </p:spPr>
        <p:txBody>
          <a:bodyPr/>
          <a:lstStyle/>
          <a:p>
            <a:endParaRPr lang="en-US"/>
          </a:p>
        </p:txBody>
      </p:sp>
      <p:sp>
        <p:nvSpPr>
          <p:cNvPr id="16" name="Line 98"/>
          <p:cNvSpPr>
            <a:spLocks noChangeShapeType="1"/>
          </p:cNvSpPr>
          <p:nvPr/>
        </p:nvSpPr>
        <p:spPr bwMode="auto">
          <a:xfrm>
            <a:off x="5426868" y="4139879"/>
            <a:ext cx="0" cy="517584"/>
          </a:xfrm>
          <a:prstGeom prst="line">
            <a:avLst/>
          </a:prstGeom>
          <a:noFill/>
          <a:ln w="12700">
            <a:solidFill>
              <a:schemeClr val="tx1"/>
            </a:solidFill>
            <a:round/>
            <a:headEnd/>
            <a:tailEnd/>
          </a:ln>
          <a:effectLst/>
        </p:spPr>
        <p:txBody>
          <a:bodyPr/>
          <a:lstStyle/>
          <a:p>
            <a:endParaRPr lang="en-US"/>
          </a:p>
        </p:txBody>
      </p:sp>
      <p:sp>
        <p:nvSpPr>
          <p:cNvPr id="17" name="Line 99"/>
          <p:cNvSpPr>
            <a:spLocks noChangeShapeType="1"/>
          </p:cNvSpPr>
          <p:nvPr/>
        </p:nvSpPr>
        <p:spPr bwMode="auto">
          <a:xfrm>
            <a:off x="7004843" y="4139879"/>
            <a:ext cx="0" cy="517584"/>
          </a:xfrm>
          <a:prstGeom prst="line">
            <a:avLst/>
          </a:prstGeom>
          <a:noFill/>
          <a:ln w="28575" cap="sq">
            <a:solidFill>
              <a:schemeClr val="tx1"/>
            </a:solidFill>
            <a:round/>
            <a:headEnd/>
            <a:tailEnd/>
          </a:ln>
          <a:effectLst/>
        </p:spPr>
        <p:txBody>
          <a:bodyPr/>
          <a:lstStyle/>
          <a:p>
            <a:endParaRPr lang="en-US"/>
          </a:p>
        </p:txBody>
      </p:sp>
      <p:sp>
        <p:nvSpPr>
          <p:cNvPr id="18" name="Line 100"/>
          <p:cNvSpPr>
            <a:spLocks noChangeShapeType="1"/>
          </p:cNvSpPr>
          <p:nvPr/>
        </p:nvSpPr>
        <p:spPr bwMode="auto">
          <a:xfrm>
            <a:off x="6215855" y="4139879"/>
            <a:ext cx="0" cy="517584"/>
          </a:xfrm>
          <a:prstGeom prst="line">
            <a:avLst/>
          </a:prstGeom>
          <a:noFill/>
          <a:ln w="12700">
            <a:solidFill>
              <a:schemeClr val="tx1"/>
            </a:solidFill>
            <a:round/>
            <a:headEnd/>
            <a:tailEnd/>
          </a:ln>
          <a:effectLst/>
        </p:spPr>
        <p:txBody>
          <a:bodyPr/>
          <a:lstStyle/>
          <a:p>
            <a:endParaRPr lang="en-US"/>
          </a:p>
        </p:txBody>
      </p:sp>
      <p:sp>
        <p:nvSpPr>
          <p:cNvPr id="19" name="Line 101"/>
          <p:cNvSpPr>
            <a:spLocks noChangeShapeType="1"/>
          </p:cNvSpPr>
          <p:nvPr/>
        </p:nvSpPr>
        <p:spPr bwMode="auto">
          <a:xfrm>
            <a:off x="3059905" y="4139879"/>
            <a:ext cx="0" cy="517584"/>
          </a:xfrm>
          <a:prstGeom prst="line">
            <a:avLst/>
          </a:prstGeom>
          <a:noFill/>
          <a:ln w="12700">
            <a:solidFill>
              <a:schemeClr val="tx1"/>
            </a:solidFill>
            <a:round/>
            <a:headEnd/>
            <a:tailEnd/>
          </a:ln>
          <a:effectLst/>
        </p:spPr>
        <p:txBody>
          <a:bodyPr/>
          <a:lstStyle/>
          <a:p>
            <a:endParaRPr lang="en-US"/>
          </a:p>
        </p:txBody>
      </p:sp>
      <p:sp>
        <p:nvSpPr>
          <p:cNvPr id="20" name="Rectangle 168"/>
          <p:cNvSpPr>
            <a:spLocks noChangeArrowheads="1"/>
          </p:cNvSpPr>
          <p:nvPr/>
        </p:nvSpPr>
        <p:spPr bwMode="auto">
          <a:xfrm>
            <a:off x="3056730" y="4139879"/>
            <a:ext cx="788988" cy="517584"/>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21" name="Rectangle 169"/>
          <p:cNvSpPr>
            <a:spLocks noChangeArrowheads="1"/>
          </p:cNvSpPr>
          <p:nvPr/>
        </p:nvSpPr>
        <p:spPr bwMode="auto">
          <a:xfrm>
            <a:off x="5433218" y="4135116"/>
            <a:ext cx="788987" cy="517584"/>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22" name="Rectangle 170"/>
          <p:cNvSpPr>
            <a:spLocks noChangeArrowheads="1"/>
          </p:cNvSpPr>
          <p:nvPr/>
        </p:nvSpPr>
        <p:spPr bwMode="auto">
          <a:xfrm>
            <a:off x="6222205" y="4135116"/>
            <a:ext cx="788988" cy="517584"/>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23" name="Rectangle 172"/>
          <p:cNvSpPr>
            <a:spLocks noChangeArrowheads="1"/>
          </p:cNvSpPr>
          <p:nvPr/>
        </p:nvSpPr>
        <p:spPr bwMode="auto">
          <a:xfrm>
            <a:off x="2289663" y="4125015"/>
            <a:ext cx="788988" cy="517584"/>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dirty="0">
                <a:latin typeface="Times New Roman" pitchFamily="18" charset="0"/>
                <a:cs typeface="Times New Roman" pitchFamily="18" charset="0"/>
              </a:rPr>
              <a:t>37</a:t>
            </a:r>
            <a:endParaRPr lang="ru-RU" sz="2800" dirty="0">
              <a:latin typeface="Times New Roman" pitchFamily="18" charset="0"/>
              <a:cs typeface="Times New Roman" pitchFamily="18" charset="0"/>
            </a:endParaRPr>
          </a:p>
        </p:txBody>
      </p:sp>
      <p:sp>
        <p:nvSpPr>
          <p:cNvPr id="24" name="Rectangle 173"/>
          <p:cNvSpPr>
            <a:spLocks noChangeArrowheads="1"/>
          </p:cNvSpPr>
          <p:nvPr/>
        </p:nvSpPr>
        <p:spPr bwMode="auto">
          <a:xfrm>
            <a:off x="3848893" y="4139879"/>
            <a:ext cx="788987" cy="517584"/>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25" name="Line 180"/>
          <p:cNvSpPr>
            <a:spLocks noChangeShapeType="1"/>
          </p:cNvSpPr>
          <p:nvPr/>
        </p:nvSpPr>
        <p:spPr bwMode="auto">
          <a:xfrm>
            <a:off x="7001668" y="4139879"/>
            <a:ext cx="0" cy="517584"/>
          </a:xfrm>
          <a:prstGeom prst="line">
            <a:avLst/>
          </a:prstGeom>
          <a:noFill/>
          <a:ln w="28575" cap="sq">
            <a:solidFill>
              <a:schemeClr val="tx1"/>
            </a:solidFill>
            <a:round/>
            <a:headEnd/>
            <a:tailEnd/>
          </a:ln>
          <a:effectLst/>
        </p:spPr>
        <p:txBody>
          <a:bodyPr/>
          <a:lstStyle/>
          <a:p>
            <a:endParaRPr lang="en-US"/>
          </a:p>
        </p:txBody>
      </p:sp>
      <p:sp>
        <p:nvSpPr>
          <p:cNvPr id="26" name="Rectangle 171"/>
          <p:cNvSpPr>
            <a:spLocks noChangeArrowheads="1"/>
          </p:cNvSpPr>
          <p:nvPr/>
        </p:nvSpPr>
        <p:spPr bwMode="auto">
          <a:xfrm>
            <a:off x="4647406" y="4132418"/>
            <a:ext cx="788987" cy="517584"/>
          </a:xfrm>
          <a:prstGeom prst="rect">
            <a:avLst/>
          </a:prstGeom>
          <a:solidFill>
            <a:srgbClr val="FF0000"/>
          </a:solidFill>
          <a:ln w="9525">
            <a:noFill/>
            <a:miter lim="800000"/>
            <a:headEnd/>
            <a:tailEnd/>
          </a:ln>
          <a:effectLst/>
        </p:spPr>
        <p:txBody>
          <a:bodyPr/>
          <a:lstStyle/>
          <a:p>
            <a:pPr algn="ctr" eaLnBrk="1" hangingPunct="1">
              <a:spcBef>
                <a:spcPct val="20000"/>
              </a:spcBef>
            </a:pPr>
            <a:r>
              <a:rPr lang="en-US" sz="2800" dirty="0">
                <a:latin typeface="Times New Roman" pitchFamily="18" charset="0"/>
                <a:cs typeface="Times New Roman" pitchFamily="18" charset="0"/>
              </a:rPr>
              <a:t>45</a:t>
            </a:r>
            <a:endParaRPr lang="ru-RU" sz="2800" dirty="0">
              <a:latin typeface="Times New Roman" pitchFamily="18" charset="0"/>
              <a:cs typeface="Times New Roman" pitchFamily="18" charset="0"/>
            </a:endParaRPr>
          </a:p>
        </p:txBody>
      </p:sp>
      <p:sp>
        <p:nvSpPr>
          <p:cNvPr id="27" name="Line 174"/>
          <p:cNvSpPr>
            <a:spLocks noChangeShapeType="1"/>
          </p:cNvSpPr>
          <p:nvPr/>
        </p:nvSpPr>
        <p:spPr bwMode="auto">
          <a:xfrm>
            <a:off x="2267743" y="4139879"/>
            <a:ext cx="4733925" cy="0"/>
          </a:xfrm>
          <a:prstGeom prst="line">
            <a:avLst/>
          </a:prstGeom>
          <a:noFill/>
          <a:ln w="28575" cap="sq">
            <a:solidFill>
              <a:schemeClr val="tx1"/>
            </a:solidFill>
            <a:round/>
            <a:headEnd/>
            <a:tailEnd/>
          </a:ln>
          <a:effectLst/>
        </p:spPr>
        <p:txBody>
          <a:bodyPr/>
          <a:lstStyle/>
          <a:p>
            <a:endParaRPr lang="en-US"/>
          </a:p>
        </p:txBody>
      </p:sp>
      <p:sp>
        <p:nvSpPr>
          <p:cNvPr id="28" name="Line 175"/>
          <p:cNvSpPr>
            <a:spLocks noChangeShapeType="1"/>
          </p:cNvSpPr>
          <p:nvPr/>
        </p:nvSpPr>
        <p:spPr bwMode="auto">
          <a:xfrm>
            <a:off x="2267743" y="4657404"/>
            <a:ext cx="4733925" cy="0"/>
          </a:xfrm>
          <a:prstGeom prst="line">
            <a:avLst/>
          </a:prstGeom>
          <a:noFill/>
          <a:ln w="28575" cap="sq">
            <a:solidFill>
              <a:schemeClr val="tx1"/>
            </a:solidFill>
            <a:round/>
            <a:headEnd/>
            <a:tailEnd/>
          </a:ln>
          <a:effectLst/>
        </p:spPr>
        <p:txBody>
          <a:bodyPr/>
          <a:lstStyle/>
          <a:p>
            <a:endParaRPr lang="en-US"/>
          </a:p>
        </p:txBody>
      </p:sp>
      <p:sp>
        <p:nvSpPr>
          <p:cNvPr id="29" name="Line 176"/>
          <p:cNvSpPr>
            <a:spLocks noChangeShapeType="1"/>
          </p:cNvSpPr>
          <p:nvPr/>
        </p:nvSpPr>
        <p:spPr bwMode="auto">
          <a:xfrm>
            <a:off x="2267743" y="4139879"/>
            <a:ext cx="0" cy="517584"/>
          </a:xfrm>
          <a:prstGeom prst="line">
            <a:avLst/>
          </a:prstGeom>
          <a:noFill/>
          <a:ln w="28575" cap="sq">
            <a:solidFill>
              <a:schemeClr val="tx1"/>
            </a:solidFill>
            <a:round/>
            <a:headEnd/>
            <a:tailEnd/>
          </a:ln>
          <a:effectLst/>
        </p:spPr>
        <p:txBody>
          <a:bodyPr/>
          <a:lstStyle/>
          <a:p>
            <a:endParaRPr lang="en-US"/>
          </a:p>
        </p:txBody>
      </p:sp>
      <p:sp>
        <p:nvSpPr>
          <p:cNvPr id="30" name="Line 177"/>
          <p:cNvSpPr>
            <a:spLocks noChangeShapeType="1"/>
          </p:cNvSpPr>
          <p:nvPr/>
        </p:nvSpPr>
        <p:spPr bwMode="auto">
          <a:xfrm>
            <a:off x="3845718" y="4139879"/>
            <a:ext cx="0" cy="517584"/>
          </a:xfrm>
          <a:prstGeom prst="line">
            <a:avLst/>
          </a:prstGeom>
          <a:noFill/>
          <a:ln w="12700">
            <a:solidFill>
              <a:schemeClr val="tx1"/>
            </a:solidFill>
            <a:round/>
            <a:headEnd/>
            <a:tailEnd/>
          </a:ln>
          <a:effectLst/>
        </p:spPr>
        <p:txBody>
          <a:bodyPr/>
          <a:lstStyle/>
          <a:p>
            <a:endParaRPr lang="en-US"/>
          </a:p>
        </p:txBody>
      </p:sp>
      <p:sp>
        <p:nvSpPr>
          <p:cNvPr id="31" name="Line 178"/>
          <p:cNvSpPr>
            <a:spLocks noChangeShapeType="1"/>
          </p:cNvSpPr>
          <p:nvPr/>
        </p:nvSpPr>
        <p:spPr bwMode="auto">
          <a:xfrm>
            <a:off x="4634705" y="4139879"/>
            <a:ext cx="0" cy="517584"/>
          </a:xfrm>
          <a:prstGeom prst="line">
            <a:avLst/>
          </a:prstGeom>
          <a:noFill/>
          <a:ln w="12700">
            <a:solidFill>
              <a:schemeClr val="tx1"/>
            </a:solidFill>
            <a:round/>
            <a:headEnd/>
            <a:tailEnd/>
          </a:ln>
          <a:effectLst/>
        </p:spPr>
        <p:txBody>
          <a:bodyPr/>
          <a:lstStyle/>
          <a:p>
            <a:endParaRPr lang="en-US"/>
          </a:p>
        </p:txBody>
      </p:sp>
      <p:sp>
        <p:nvSpPr>
          <p:cNvPr id="32" name="Line 182"/>
          <p:cNvSpPr>
            <a:spLocks noChangeShapeType="1"/>
          </p:cNvSpPr>
          <p:nvPr/>
        </p:nvSpPr>
        <p:spPr bwMode="auto">
          <a:xfrm>
            <a:off x="3056730" y="4139879"/>
            <a:ext cx="0" cy="517584"/>
          </a:xfrm>
          <a:prstGeom prst="line">
            <a:avLst/>
          </a:prstGeom>
          <a:noFill/>
          <a:ln w="12700">
            <a:solidFill>
              <a:schemeClr val="tx1"/>
            </a:solidFill>
            <a:round/>
            <a:headEnd/>
            <a:tailEnd/>
          </a:ln>
          <a:effectLst/>
        </p:spPr>
        <p:txBody>
          <a:bodyPr/>
          <a:lstStyle/>
          <a:p>
            <a:endParaRPr lang="en-US"/>
          </a:p>
        </p:txBody>
      </p:sp>
      <p:sp>
        <p:nvSpPr>
          <p:cNvPr id="33" name="Line 179"/>
          <p:cNvSpPr>
            <a:spLocks noChangeShapeType="1"/>
          </p:cNvSpPr>
          <p:nvPr/>
        </p:nvSpPr>
        <p:spPr bwMode="auto">
          <a:xfrm>
            <a:off x="5423693" y="4139879"/>
            <a:ext cx="0" cy="517584"/>
          </a:xfrm>
          <a:prstGeom prst="line">
            <a:avLst/>
          </a:prstGeom>
          <a:noFill/>
          <a:ln w="12700">
            <a:solidFill>
              <a:schemeClr val="tx1"/>
            </a:solidFill>
            <a:round/>
            <a:headEnd/>
            <a:tailEnd/>
          </a:ln>
          <a:effectLst/>
        </p:spPr>
        <p:txBody>
          <a:bodyPr/>
          <a:lstStyle/>
          <a:p>
            <a:endParaRPr lang="en-US"/>
          </a:p>
        </p:txBody>
      </p:sp>
      <p:sp>
        <p:nvSpPr>
          <p:cNvPr id="34" name="Line 181"/>
          <p:cNvSpPr>
            <a:spLocks noChangeShapeType="1"/>
          </p:cNvSpPr>
          <p:nvPr/>
        </p:nvSpPr>
        <p:spPr bwMode="auto">
          <a:xfrm>
            <a:off x="6212680" y="4139879"/>
            <a:ext cx="0" cy="517584"/>
          </a:xfrm>
          <a:prstGeom prst="line">
            <a:avLst/>
          </a:prstGeom>
          <a:noFill/>
          <a:ln w="12700">
            <a:solidFill>
              <a:schemeClr val="tx1"/>
            </a:solidFill>
            <a:round/>
            <a:headEnd/>
            <a:tailEnd/>
          </a:ln>
          <a:effectLst/>
        </p:spPr>
        <p:txBody>
          <a:bodyPr/>
          <a:lstStyle/>
          <a:p>
            <a:endParaRPr lang="en-US"/>
          </a:p>
        </p:txBody>
      </p:sp>
      <p:sp>
        <p:nvSpPr>
          <p:cNvPr id="35" name="Text Box 202"/>
          <p:cNvSpPr txBox="1">
            <a:spLocks noChangeArrowheads="1"/>
          </p:cNvSpPr>
          <p:nvPr/>
        </p:nvSpPr>
        <p:spPr bwMode="auto">
          <a:xfrm>
            <a:off x="5724128" y="5036058"/>
            <a:ext cx="1016397" cy="369332"/>
          </a:xfrm>
          <a:prstGeom prst="rect">
            <a:avLst/>
          </a:prstGeom>
          <a:noFill/>
          <a:ln w="9525">
            <a:noFill/>
            <a:miter lim="800000"/>
            <a:headEnd/>
            <a:tailEnd/>
          </a:ln>
          <a:effectLst/>
        </p:spPr>
        <p:txBody>
          <a:bodyPr wrap="square">
            <a:spAutoFit/>
          </a:bodyPr>
          <a:lstStyle/>
          <a:p>
            <a:pPr>
              <a:spcBef>
                <a:spcPct val="50000"/>
              </a:spcBef>
            </a:pPr>
            <a:r>
              <a:rPr lang="en-US" b="1" dirty="0">
                <a:latin typeface="Courier New" pitchFamily="49" charset="0"/>
              </a:rPr>
              <a:t>sorted</a:t>
            </a:r>
          </a:p>
        </p:txBody>
      </p:sp>
      <p:sp>
        <p:nvSpPr>
          <p:cNvPr id="36" name="AutoShape 203"/>
          <p:cNvSpPr>
            <a:spLocks/>
          </p:cNvSpPr>
          <p:nvPr/>
        </p:nvSpPr>
        <p:spPr bwMode="auto">
          <a:xfrm rot="5400000" flipV="1">
            <a:off x="6073768" y="4074029"/>
            <a:ext cx="307985" cy="1582737"/>
          </a:xfrm>
          <a:prstGeom prst="rightBrace">
            <a:avLst>
              <a:gd name="adj1" fmla="val 114240"/>
              <a:gd name="adj2" fmla="val 50000"/>
            </a:avLst>
          </a:prstGeom>
          <a:noFill/>
          <a:ln w="9525">
            <a:solidFill>
              <a:schemeClr val="tx1"/>
            </a:solidFill>
            <a:round/>
            <a:headEnd/>
            <a:tailEnd/>
          </a:ln>
          <a:effectLst/>
        </p:spPr>
        <p:txBody>
          <a:bodyPr wrap="none" anchor="ctr"/>
          <a:lstStyle/>
          <a:p>
            <a:endParaRPr lang="he-IL"/>
          </a:p>
        </p:txBody>
      </p:sp>
      <p:sp>
        <p:nvSpPr>
          <p:cNvPr id="37" name="AutoShape 211"/>
          <p:cNvSpPr>
            <a:spLocks/>
          </p:cNvSpPr>
          <p:nvPr/>
        </p:nvSpPr>
        <p:spPr bwMode="auto">
          <a:xfrm rot="-5400000">
            <a:off x="3757848" y="2424818"/>
            <a:ext cx="175744" cy="3155949"/>
          </a:xfrm>
          <a:prstGeom prst="rightBrace">
            <a:avLst>
              <a:gd name="adj1" fmla="val 137799"/>
              <a:gd name="adj2" fmla="val 49616"/>
            </a:avLst>
          </a:prstGeom>
          <a:noFill/>
          <a:ln w="9525">
            <a:solidFill>
              <a:schemeClr val="tx1"/>
            </a:solidFill>
            <a:round/>
            <a:headEnd/>
            <a:tailEnd/>
          </a:ln>
          <a:effectLst/>
        </p:spPr>
        <p:txBody>
          <a:bodyPr wrap="none" anchor="ctr"/>
          <a:lstStyle/>
          <a:p>
            <a:endParaRPr lang="he-IL"/>
          </a:p>
        </p:txBody>
      </p:sp>
      <p:sp>
        <p:nvSpPr>
          <p:cNvPr id="38" name="Text Box 212"/>
          <p:cNvSpPr txBox="1">
            <a:spLocks noChangeArrowheads="1"/>
          </p:cNvSpPr>
          <p:nvPr/>
        </p:nvSpPr>
        <p:spPr bwMode="auto">
          <a:xfrm>
            <a:off x="3056730" y="3577852"/>
            <a:ext cx="1727596" cy="369332"/>
          </a:xfrm>
          <a:prstGeom prst="rect">
            <a:avLst/>
          </a:prstGeom>
          <a:noFill/>
          <a:ln w="9525">
            <a:noFill/>
            <a:miter lim="800000"/>
            <a:headEnd/>
            <a:tailEnd/>
          </a:ln>
          <a:effectLst/>
        </p:spPr>
        <p:txBody>
          <a:bodyPr wrap="square">
            <a:spAutoFit/>
          </a:bodyPr>
          <a:lstStyle/>
          <a:p>
            <a:pPr>
              <a:spcBef>
                <a:spcPct val="50000"/>
              </a:spcBef>
            </a:pPr>
            <a:r>
              <a:rPr lang="en-US" b="1" dirty="0">
                <a:latin typeface="Courier New" pitchFamily="49" charset="0"/>
              </a:rPr>
              <a:t>Not sorted</a:t>
            </a:r>
          </a:p>
        </p:txBody>
      </p:sp>
      <p:sp>
        <p:nvSpPr>
          <p:cNvPr id="39" name="Oval Callout 38"/>
          <p:cNvSpPr/>
          <p:nvPr/>
        </p:nvSpPr>
        <p:spPr>
          <a:xfrm>
            <a:off x="4031940" y="4574874"/>
            <a:ext cx="1080120" cy="922367"/>
          </a:xfrm>
          <a:prstGeom prst="wedgeEllipseCallout">
            <a:avLst>
              <a:gd name="adj1" fmla="val 51731"/>
              <a:gd name="adj2" fmla="val -49225"/>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0" name="TextBox 39"/>
          <p:cNvSpPr txBox="1"/>
          <p:nvPr/>
        </p:nvSpPr>
        <p:spPr>
          <a:xfrm>
            <a:off x="3972285" y="4839969"/>
            <a:ext cx="1296144" cy="369332"/>
          </a:xfrm>
          <a:prstGeom prst="rect">
            <a:avLst/>
          </a:prstGeom>
          <a:noFill/>
        </p:spPr>
        <p:txBody>
          <a:bodyPr wrap="square" rtlCol="1">
            <a:spAutoFit/>
          </a:bodyPr>
          <a:lstStyle/>
          <a:p>
            <a:r>
              <a:rPr lang="en-US" dirty="0"/>
              <a:t>Maximum!</a:t>
            </a:r>
            <a:endParaRPr lang="he-IL" dirty="0"/>
          </a:p>
        </p:txBody>
      </p:sp>
    </p:spTree>
    <p:extLst>
      <p:ext uri="{BB962C8B-B14F-4D97-AF65-F5344CB8AC3E}">
        <p14:creationId xmlns:p14="http://schemas.microsoft.com/office/powerpoint/2010/main" val="102570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mn-cs"/>
              </a:rPr>
              <a:t>Max Sort</a:t>
            </a:r>
            <a:r>
              <a:rPr lang="he-IL" dirty="0">
                <a:cs typeface="+mn-cs"/>
              </a:rPr>
              <a:t> – מימוש בלולאה מההרצאה</a:t>
            </a:r>
          </a:p>
        </p:txBody>
      </p:sp>
      <p:sp>
        <p:nvSpPr>
          <p:cNvPr id="3" name="Content Placeholder 2"/>
          <p:cNvSpPr>
            <a:spLocks noGrp="1"/>
          </p:cNvSpPr>
          <p:nvPr>
            <p:ph idx="1"/>
          </p:nvPr>
        </p:nvSpPr>
        <p:spPr>
          <a:xfrm>
            <a:off x="755576" y="1700808"/>
            <a:ext cx="7828384" cy="4536504"/>
          </a:xfrm>
        </p:spPr>
        <p:txBody>
          <a:bodyPr>
            <a:noAutofit/>
          </a:bodyPr>
          <a:lstStyle/>
          <a:p>
            <a:pPr marL="0" indent="0">
              <a:buNone/>
            </a:pPr>
            <a:endParaRPr lang="he-IL" u="sng" dirty="0"/>
          </a:p>
          <a:p>
            <a:pPr marL="0" indent="0">
              <a:buNone/>
            </a:pPr>
            <a:endParaRPr lang="he-IL" dirty="0"/>
          </a:p>
          <a:p>
            <a:pPr marL="342900" lvl="1" indent="0">
              <a:buNone/>
            </a:pPr>
            <a:endParaRPr lang="he-IL" sz="2400" dirty="0"/>
          </a:p>
          <a:p>
            <a:pPr marL="342900" lvl="1" indent="0">
              <a:buNone/>
            </a:pPr>
            <a:endParaRPr lang="he-IL" sz="2400" dirty="0"/>
          </a:p>
          <a:p>
            <a:pPr marL="342900" lvl="1" indent="0">
              <a:buNone/>
            </a:pPr>
            <a:endParaRPr lang="he-IL" sz="2400" dirty="0"/>
          </a:p>
          <a:p>
            <a:pPr marL="342900" lvl="1" indent="0">
              <a:buNone/>
            </a:pPr>
            <a:endParaRPr lang="he-IL" sz="2400" dirty="0"/>
          </a:p>
          <a:p>
            <a:pPr marL="342900" lvl="1" indent="0">
              <a:buNone/>
            </a:pPr>
            <a:endParaRPr lang="he-IL" sz="2400" dirty="0"/>
          </a:p>
        </p:txBody>
      </p:sp>
      <p:sp>
        <p:nvSpPr>
          <p:cNvPr id="4" name="Text Box 3"/>
          <p:cNvSpPr txBox="1">
            <a:spLocks noChangeArrowheads="1"/>
          </p:cNvSpPr>
          <p:nvPr/>
        </p:nvSpPr>
        <p:spPr bwMode="auto">
          <a:xfrm>
            <a:off x="480324" y="1541087"/>
            <a:ext cx="8119007" cy="519449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nSpc>
                <a:spcPct val="60000"/>
              </a:lnSpc>
              <a:spcBef>
                <a:spcPct val="50000"/>
              </a:spcBef>
            </a:pPr>
            <a:endParaRPr lang="he-IL"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pPr>
              <a:lnSpc>
                <a:spcPct val="60000"/>
              </a:lnSpc>
              <a:spcBef>
                <a:spcPct val="50000"/>
              </a:spcBef>
            </a:pPr>
            <a:r>
              <a:rPr lang="fr-FR"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fr-FR"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fr-FR"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index_of_max</a:t>
            </a:r>
            <a:r>
              <a:rPr lang="fr-FR"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r>
              <a:rPr lang="fr-FR"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fr-FR"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 </a:t>
            </a:r>
            <a:r>
              <a:rPr lang="fr-FR"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fr-FR"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n) </a:t>
            </a: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p>
          <a:p>
            <a:pPr>
              <a:lnSpc>
                <a:spcPct val="60000"/>
              </a:lnSpc>
              <a:spcBef>
                <a:spcPct val="50000"/>
              </a:spcBef>
            </a:pP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int i, i_max = 0;</a:t>
            </a:r>
          </a:p>
          <a:p>
            <a:pPr>
              <a:lnSpc>
                <a:spcPct val="60000"/>
              </a:lnSpc>
              <a:spcBef>
                <a:spcPct val="50000"/>
              </a:spcBef>
            </a:pP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for(i = 1; i &lt; n; i++)</a:t>
            </a:r>
          </a:p>
          <a:p>
            <a:pPr>
              <a:lnSpc>
                <a:spcPct val="60000"/>
              </a:lnSpc>
              <a:spcBef>
                <a:spcPct val="50000"/>
              </a:spcBef>
            </a:pP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if(a[i] &gt; a[i_max])</a:t>
            </a:r>
          </a:p>
          <a:p>
            <a:pPr>
              <a:lnSpc>
                <a:spcPct val="60000"/>
              </a:lnSpc>
              <a:spcBef>
                <a:spcPct val="50000"/>
              </a:spcBef>
            </a:pP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i_max = i;</a:t>
            </a:r>
          </a:p>
          <a:p>
            <a:pPr>
              <a:lnSpc>
                <a:spcPct val="60000"/>
              </a:lnSpc>
              <a:spcBef>
                <a:spcPct val="50000"/>
              </a:spcBef>
            </a:pP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return i_max;</a:t>
            </a:r>
          </a:p>
          <a:p>
            <a:pPr>
              <a:lnSpc>
                <a:spcPct val="60000"/>
              </a:lnSpc>
              <a:spcBef>
                <a:spcPct val="50000"/>
              </a:spcBef>
            </a:pP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p>
          <a:p>
            <a:pPr>
              <a:lnSpc>
                <a:spcPct val="60000"/>
              </a:lnSpc>
              <a:spcBef>
                <a:spcPct val="50000"/>
              </a:spcBef>
            </a:pPr>
            <a:endParaRPr lang="da-DK" altLang="en-US" sz="105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pPr>
              <a:lnSpc>
                <a:spcPct val="60000"/>
              </a:lnSpc>
              <a:spcBef>
                <a:spcPct val="50000"/>
              </a:spcBef>
            </a:pP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void max_sort(int a[], int n) {</a:t>
            </a:r>
          </a:p>
          <a:p>
            <a:pPr>
              <a:lnSpc>
                <a:spcPct val="60000"/>
              </a:lnSpc>
              <a:spcBef>
                <a:spcPct val="50000"/>
              </a:spcBef>
            </a:pP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int length;</a:t>
            </a:r>
          </a:p>
          <a:p>
            <a:pPr>
              <a:lnSpc>
                <a:spcPct val="60000"/>
              </a:lnSpc>
              <a:spcBef>
                <a:spcPct val="50000"/>
              </a:spcBef>
            </a:pP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for(length = n ; length &gt; 1; length--) {</a:t>
            </a:r>
          </a:p>
          <a:p>
            <a:pPr>
              <a:lnSpc>
                <a:spcPct val="60000"/>
              </a:lnSpc>
              <a:spcBef>
                <a:spcPct val="50000"/>
              </a:spcBef>
            </a:pP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int i_max = index_of_max(a, length);</a:t>
            </a:r>
          </a:p>
          <a:p>
            <a:pPr>
              <a:lnSpc>
                <a:spcPct val="60000"/>
              </a:lnSpc>
              <a:spcBef>
                <a:spcPct val="50000"/>
              </a:spcBef>
            </a:pP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swap(&amp;a[length-1], &amp;a[i_max]);</a:t>
            </a:r>
          </a:p>
          <a:p>
            <a:pPr>
              <a:lnSpc>
                <a:spcPct val="60000"/>
              </a:lnSpc>
              <a:spcBef>
                <a:spcPct val="50000"/>
              </a:spcBef>
            </a:pP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p>
          <a:p>
            <a:pPr>
              <a:lnSpc>
                <a:spcPct val="60000"/>
              </a:lnSpc>
              <a:spcBef>
                <a:spcPct val="50000"/>
              </a:spcBef>
            </a:pP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endParaRPr lang="en-US" sz="2000" dirty="0">
              <a:solidFill>
                <a:schemeClr val="bg1"/>
              </a:solidFill>
              <a:latin typeface="Courier New" pitchFamily="49" charset="0"/>
              <a:cs typeface="Courier New" pitchFamily="49" charset="0"/>
            </a:endParaRPr>
          </a:p>
        </p:txBody>
      </p:sp>
      <p:sp>
        <p:nvSpPr>
          <p:cNvPr id="5" name="Footer Placeholder 4"/>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106970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mn-cs"/>
              </a:rPr>
              <a:t>Max Sort</a:t>
            </a:r>
            <a:r>
              <a:rPr lang="he-IL" dirty="0">
                <a:cs typeface="+mn-cs"/>
              </a:rPr>
              <a:t> – מימוש ברקורסיה</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5576" y="1700808"/>
                <a:ext cx="7828384" cy="4536504"/>
              </a:xfrm>
            </p:spPr>
            <p:txBody>
              <a:bodyPr>
                <a:noAutofit/>
              </a:bodyPr>
              <a:lstStyle/>
              <a:p>
                <a:pPr marL="0" indent="0">
                  <a:buNone/>
                </a:pPr>
                <a:endParaRPr lang="he-IL" u="sng" dirty="0"/>
              </a:p>
              <a:p>
                <a:pPr marL="0" indent="0">
                  <a:buNone/>
                </a:pPr>
                <a:endParaRPr lang="he-IL" dirty="0"/>
              </a:p>
              <a:p>
                <a:pPr marL="342900" lvl="1" indent="0">
                  <a:buNone/>
                </a:pPr>
                <a:endParaRPr lang="he-IL" sz="2400" dirty="0"/>
              </a:p>
              <a:p>
                <a:pPr marL="342900" lvl="1" indent="0">
                  <a:buNone/>
                </a:pPr>
                <a:endParaRPr lang="he-IL" sz="2400" dirty="0"/>
              </a:p>
              <a:p>
                <a:pPr marL="342900" lvl="1" indent="0">
                  <a:buNone/>
                </a:pPr>
                <a:endParaRPr lang="he-IL" sz="2400" dirty="0"/>
              </a:p>
              <a:p>
                <a:pPr marL="342900" lvl="1" indent="0">
                  <a:buNone/>
                </a:pPr>
                <a:endParaRPr lang="he-IL" sz="2400" dirty="0"/>
              </a:p>
              <a:p>
                <a:pPr marL="342900" lvl="1" indent="0">
                  <a:buNone/>
                </a:pPr>
                <a:endParaRPr lang="en-US" sz="2400" dirty="0"/>
              </a:p>
              <a:p>
                <a:pPr marL="342900" lvl="1" indent="0" algn="ctr">
                  <a:buNone/>
                </a:pPr>
                <a:r>
                  <a:rPr lang="he-IL" sz="2400" dirty="0"/>
                  <a:t>אז מה עדיף...?</a:t>
                </a:r>
              </a:p>
              <a:p>
                <a:pPr marL="342900" lvl="1" indent="0" algn="ctr">
                  <a:buNone/>
                </a:pPr>
                <a:r>
                  <a:rPr lang="he-IL" sz="2400" dirty="0"/>
                  <a:t>בלולאה: סיבוכיות זמן: </a:t>
                </a:r>
                <a14:m>
                  <m:oMath xmlns:m="http://schemas.openxmlformats.org/officeDocument/2006/math">
                    <m:r>
                      <a:rPr lang="en-US" sz="2400" i="1" dirty="0">
                        <a:latin typeface="Cambria Math" panose="02040503050406030204" pitchFamily="18" charset="0"/>
                      </a:rPr>
                      <m:t>𝑂</m:t>
                    </m:r>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𝑛</m:t>
                            </m:r>
                          </m:e>
                          <m:sup>
                            <m:r>
                              <a:rPr lang="en-US" sz="2400" i="1" dirty="0">
                                <a:latin typeface="Cambria Math" panose="02040503050406030204" pitchFamily="18" charset="0"/>
                              </a:rPr>
                              <m:t>2</m:t>
                            </m:r>
                          </m:sup>
                        </m:sSup>
                      </m:e>
                    </m:d>
                  </m:oMath>
                </a14:m>
                <a:r>
                  <a:rPr lang="he-IL" sz="2400" dirty="0"/>
                  <a:t>. סיבוכיות מקום נוסף: </a:t>
                </a:r>
                <a:r>
                  <a:rPr lang="en-US" sz="2400" dirty="0"/>
                  <a:t>O(1)</a:t>
                </a:r>
              </a:p>
              <a:p>
                <a:pPr marL="342900" lvl="1" indent="0" algn="ctr">
                  <a:buNone/>
                </a:pPr>
                <a:r>
                  <a:rPr lang="he-IL" sz="2400" dirty="0"/>
                  <a:t> ברקורסיה: סיבוכיות זמן: </a:t>
                </a:r>
                <a14:m>
                  <m:oMath xmlns:m="http://schemas.openxmlformats.org/officeDocument/2006/math">
                    <m:r>
                      <a:rPr lang="en-US" sz="2400" i="1" dirty="0">
                        <a:latin typeface="Cambria Math" panose="02040503050406030204" pitchFamily="18" charset="0"/>
                      </a:rPr>
                      <m:t>𝑂</m:t>
                    </m:r>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𝑛</m:t>
                            </m:r>
                          </m:e>
                          <m:sup>
                            <m:r>
                              <a:rPr lang="en-US" sz="2400" i="1" dirty="0">
                                <a:latin typeface="Cambria Math" panose="02040503050406030204" pitchFamily="18" charset="0"/>
                              </a:rPr>
                              <m:t>2</m:t>
                            </m:r>
                          </m:sup>
                        </m:sSup>
                      </m:e>
                    </m:d>
                  </m:oMath>
                </a14:m>
                <a:r>
                  <a:rPr lang="he-IL" sz="2400" dirty="0"/>
                  <a:t>. סיבוכיות מקום נוסף: </a:t>
                </a:r>
                <a:r>
                  <a:rPr lang="en-US" sz="2400" dirty="0"/>
                  <a:t>O(n)</a:t>
                </a:r>
              </a:p>
              <a:p>
                <a:pPr marL="342900" lvl="1" indent="0" algn="ctr">
                  <a:buNone/>
                </a:pPr>
                <a:endParaRPr lang="he-IL"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5576" y="1700808"/>
                <a:ext cx="7828384" cy="4536504"/>
              </a:xfrm>
              <a:blipFill rotWithShape="0">
                <a:blip r:embed="rId3"/>
                <a:stretch>
                  <a:fillRect b="-269"/>
                </a:stretch>
              </a:blipFill>
            </p:spPr>
            <p:txBody>
              <a:bodyPr/>
              <a:lstStyle/>
              <a:p>
                <a:r>
                  <a:rPr lang="he-IL">
                    <a:noFill/>
                  </a:rPr>
                  <a:t> </a:t>
                </a:r>
              </a:p>
            </p:txBody>
          </p:sp>
        </mc:Fallback>
      </mc:AlternateContent>
      <p:sp>
        <p:nvSpPr>
          <p:cNvPr id="4" name="Text Box 3"/>
          <p:cNvSpPr txBox="1">
            <a:spLocks noChangeArrowheads="1"/>
          </p:cNvSpPr>
          <p:nvPr/>
        </p:nvSpPr>
        <p:spPr bwMode="auto">
          <a:xfrm>
            <a:off x="480324" y="1541087"/>
            <a:ext cx="8119007" cy="264687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nSpc>
                <a:spcPct val="60000"/>
              </a:lnSpc>
              <a:spcBef>
                <a:spcPct val="50000"/>
              </a:spcBef>
            </a:pPr>
            <a:endParaRPr lang="he-IL"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pPr>
              <a:lnSpc>
                <a:spcPct val="60000"/>
              </a:lnSpc>
              <a:spcBef>
                <a:spcPct val="50000"/>
              </a:spcBef>
            </a:pP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void max_sort(int a[], int n) {</a:t>
            </a:r>
            <a:endParaRPr lang="he-IL"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if (n==1)</a:t>
            </a: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return;</a:t>
            </a: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i_max</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en-US" sz="20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index_of_max</a:t>
            </a: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 n);</a:t>
            </a:r>
          </a:p>
          <a:p>
            <a:pPr>
              <a:lnSpc>
                <a:spcPct val="60000"/>
              </a:lnSpc>
              <a:spcBef>
                <a:spcPct val="50000"/>
              </a:spcBef>
            </a:pPr>
            <a:r>
              <a:rPr lang="en-US"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swap</a:t>
            </a: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(&amp;a[n-1], &amp;a[i_max]);</a:t>
            </a:r>
          </a:p>
          <a:p>
            <a:pPr>
              <a:lnSpc>
                <a:spcPct val="60000"/>
              </a:lnSpc>
              <a:spcBef>
                <a:spcPct val="50000"/>
              </a:spcBef>
            </a:pP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max_sort(a, n-1);</a:t>
            </a:r>
          </a:p>
          <a:p>
            <a:pPr>
              <a:lnSpc>
                <a:spcPct val="60000"/>
              </a:lnSpc>
              <a:spcBef>
                <a:spcPct val="50000"/>
              </a:spcBef>
            </a:pPr>
            <a:r>
              <a:rPr lang="da-DK" altLang="en-US" sz="20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endParaRPr lang="en-US" sz="2000" dirty="0">
              <a:solidFill>
                <a:schemeClr val="bg1"/>
              </a:solidFill>
              <a:latin typeface="Courier New" pitchFamily="49" charset="0"/>
              <a:cs typeface="Courier New" pitchFamily="49" charset="0"/>
            </a:endParaRPr>
          </a:p>
        </p:txBody>
      </p:sp>
      <p:sp>
        <p:nvSpPr>
          <p:cNvPr id="5" name="Footer Placeholder 4"/>
          <p:cNvSpPr>
            <a:spLocks noGrp="1"/>
          </p:cNvSpPr>
          <p:nvPr>
            <p:ph type="ftr" sz="quarter" idx="11"/>
          </p:nvPr>
        </p:nvSpPr>
        <p:spPr/>
        <p:txBody>
          <a:bodyPr/>
          <a:lstStyle/>
          <a:p>
            <a:r>
              <a:rPr lang="he-IL">
                <a:solidFill>
                  <a:prstClr val="black">
                    <a:tint val="75000"/>
                  </a:prstClr>
                </a:solidFill>
              </a:rPr>
              <a:t>מבוא למדעי המחשב מ' - תירגול 12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131183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24394</TotalTime>
  <Words>6016</Words>
  <Application>Microsoft Office PowerPoint</Application>
  <PresentationFormat>‫הצגה על המסך (4:3)</PresentationFormat>
  <Paragraphs>1025</Paragraphs>
  <Slides>56</Slides>
  <Notes>13</Notes>
  <HiddenSlides>0</HiddenSlides>
  <MMClips>0</MMClips>
  <ScaleCrop>false</ScaleCrop>
  <HeadingPairs>
    <vt:vector size="8" baseType="variant">
      <vt:variant>
        <vt:lpstr>גופנים בשימוש</vt:lpstr>
      </vt:variant>
      <vt:variant>
        <vt:i4>5</vt:i4>
      </vt:variant>
      <vt:variant>
        <vt:lpstr>ערכת נושא</vt:lpstr>
      </vt:variant>
      <vt:variant>
        <vt:i4>2</vt:i4>
      </vt:variant>
      <vt:variant>
        <vt:lpstr>שרתי OLE מוטבעים</vt:lpstr>
      </vt:variant>
      <vt:variant>
        <vt:i4>2</vt:i4>
      </vt:variant>
      <vt:variant>
        <vt:lpstr>כותרות שקופיות</vt:lpstr>
      </vt:variant>
      <vt:variant>
        <vt:i4>56</vt:i4>
      </vt:variant>
    </vt:vector>
  </HeadingPairs>
  <TitlesOfParts>
    <vt:vector size="65" baseType="lpstr">
      <vt:lpstr>Arial</vt:lpstr>
      <vt:lpstr>Calibri</vt:lpstr>
      <vt:lpstr>Cambria Math</vt:lpstr>
      <vt:lpstr>Courier New</vt:lpstr>
      <vt:lpstr>Times New Roman</vt:lpstr>
      <vt:lpstr>Office Theme</vt:lpstr>
      <vt:lpstr>2_Office Theme</vt:lpstr>
      <vt:lpstr>Equation</vt:lpstr>
      <vt:lpstr>משוואה</vt:lpstr>
      <vt:lpstr>מצגת של PowerPoint‏</vt:lpstr>
      <vt:lpstr>היום נלמד</vt:lpstr>
      <vt:lpstr>אלגוריתמי מיון</vt:lpstr>
      <vt:lpstr>אלגוריתמי מיון – מוטיבציה</vt:lpstr>
      <vt:lpstr>Max Sort - תזכורת</vt:lpstr>
      <vt:lpstr>Max Sort - תזכורת</vt:lpstr>
      <vt:lpstr>Max Sort - תזכורת</vt:lpstr>
      <vt:lpstr>Max Sort – מימוש בלולאה מההרצאה</vt:lpstr>
      <vt:lpstr>Max Sort – מימוש ברקורסיה</vt:lpstr>
      <vt:lpstr>Bubble Sort - תזכורת</vt:lpstr>
      <vt:lpstr>Bubble Sort - תזכורת</vt:lpstr>
      <vt:lpstr>Bubble Sort - תזכורת</vt:lpstr>
      <vt:lpstr>Bubble Sort - תזכורת</vt:lpstr>
      <vt:lpstr>Bubble Sort - תזכורת</vt:lpstr>
      <vt:lpstr>Bubble Sort - תזכורת</vt:lpstr>
      <vt:lpstr>Bubble Sort – מימוש מההרצאה</vt:lpstr>
      <vt:lpstr>שאלה מתוך מועד ב' חורף 2012</vt:lpstr>
      <vt:lpstr>שאלה מתוך מועד ב' חורף 2012</vt:lpstr>
      <vt:lpstr>שאלה מתוך מועד ב' חורף 2012</vt:lpstr>
      <vt:lpstr>Merge Sort - תזכורת</vt:lpstr>
      <vt:lpstr>Merge Sort - תזכורת</vt:lpstr>
      <vt:lpstr>Merge Sort – מימוש מיזוג מערכים</vt:lpstr>
      <vt:lpstr>Merge Sort – מימוש מיון מיזוג רקורסיבית</vt:lpstr>
      <vt:lpstr>Merge Sort - סיבוכיות</vt:lpstr>
      <vt:lpstr>Quick Sort</vt:lpstr>
      <vt:lpstr>Quick Sort - מימוש</vt:lpstr>
      <vt:lpstr>Quick Sort - מימוש</vt:lpstr>
      <vt:lpstr>Quick Sort – מימוש</vt:lpstr>
      <vt:lpstr>Quick Sort - סיבוכיות</vt:lpstr>
      <vt:lpstr>אלגוריתמי מיון - סיכום</vt:lpstr>
      <vt:lpstr>שאלה מתוך מועד א' אביב 2013: bucket sort</vt:lpstr>
      <vt:lpstr>שאלה מתוך מועד א' אביב 2013</vt:lpstr>
      <vt:lpstr>שאלה מתוך מועד א' אביב 2013</vt:lpstr>
      <vt:lpstr>שאלה מתוך מועד א' אביב 2013</vt:lpstr>
      <vt:lpstr>שאלה מתוך מועד א' חורף 2013/14</vt:lpstr>
      <vt:lpstr>שאלה מתוך מועד א' חורף 2013/14</vt:lpstr>
      <vt:lpstr>שאלה מתוך מועד א' חורף 2013/14</vt:lpstr>
      <vt:lpstr>שאלה מתוך מועד א' חורף 2013/14</vt:lpstr>
      <vt:lpstr>שאלה מתוך מועד א' חורף 2013/14</vt:lpstr>
      <vt:lpstr>שאלה מתוך מועד א' חורף 2013/14</vt:lpstr>
      <vt:lpstr>שאלה מתוך מועד ב' חורף 2013/14</vt:lpstr>
      <vt:lpstr>שאלה מתוך מועד ב' חורף 2013/14</vt:lpstr>
      <vt:lpstr>שאלה מתוך מועד ב' חורף 2013/14</vt:lpstr>
      <vt:lpstr>שאלה מתוך מועד א' חורף 2008</vt:lpstr>
      <vt:lpstr>שאלה מתוך מועד א' חורף 2008</vt:lpstr>
      <vt:lpstr>שאלה מתוך מועד א' חורף 2008</vt:lpstr>
      <vt:lpstr>שאלה מתוך מועד א' חורף 2008</vt:lpstr>
      <vt:lpstr>שאלה מתוך מועד ב' חורף 2008</vt:lpstr>
      <vt:lpstr>שאלה מתוך מועד ב' חורף 2008</vt:lpstr>
      <vt:lpstr>שאלה מתוך מועד ב' חורף 2008</vt:lpstr>
      <vt:lpstr>שאלה מתוך מועד ב' חורף 2008</vt:lpstr>
      <vt:lpstr>שאלה מתוך מועד א' אביב 2008</vt:lpstr>
      <vt:lpstr>שאלה מתוך מועד א' אביב 2008</vt:lpstr>
      <vt:lpstr>שאלה מתוך מועד א' אביב 2008</vt:lpstr>
      <vt:lpstr>שאלה מתוך מועד א' אביב 2008</vt:lpstr>
      <vt:lpstr>שאלה מתוך מועד א' אביב 2008</vt:lpstr>
    </vt:vector>
  </TitlesOfParts>
  <Company>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Javier Turek</dc:creator>
  <cp:lastModifiedBy>matt mam</cp:lastModifiedBy>
  <cp:revision>932</cp:revision>
  <cp:lastPrinted>2017-10-18T11:01:18Z</cp:lastPrinted>
  <dcterms:created xsi:type="dcterms:W3CDTF">2010-03-02T14:38:42Z</dcterms:created>
  <dcterms:modified xsi:type="dcterms:W3CDTF">2021-09-09T09:24:11Z</dcterms:modified>
</cp:coreProperties>
</file>