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75" r:id="rId2"/>
  </p:sldMasterIdLst>
  <p:notesMasterIdLst>
    <p:notesMasterId r:id="rId54"/>
  </p:notesMasterIdLst>
  <p:sldIdLst>
    <p:sldId id="259" r:id="rId3"/>
    <p:sldId id="461" r:id="rId4"/>
    <p:sldId id="513" r:id="rId5"/>
    <p:sldId id="514"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7" r:id="rId20"/>
    <p:sldId id="478" r:id="rId21"/>
    <p:sldId id="479" r:id="rId22"/>
    <p:sldId id="480" r:id="rId23"/>
    <p:sldId id="481" r:id="rId24"/>
    <p:sldId id="482" r:id="rId25"/>
    <p:sldId id="483" r:id="rId26"/>
    <p:sldId id="484" r:id="rId27"/>
    <p:sldId id="485" r:id="rId28"/>
    <p:sldId id="486" r:id="rId29"/>
    <p:sldId id="489"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79" autoAdjust="0"/>
    <p:restoredTop sz="88462" autoAdjust="0"/>
  </p:normalViewPr>
  <p:slideViewPr>
    <p:cSldViewPr>
      <p:cViewPr varScale="1">
        <p:scale>
          <a:sx n="51" d="100"/>
          <a:sy n="51" d="100"/>
        </p:scale>
        <p:origin x="1720" y="36"/>
      </p:cViewPr>
      <p:guideLst>
        <p:guide orient="horz" pos="2160"/>
        <p:guide pos="2880"/>
      </p:guideLst>
    </p:cSldViewPr>
  </p:slideViewPr>
  <p:outlineViewPr>
    <p:cViewPr>
      <p:scale>
        <a:sx n="33" d="100"/>
        <a:sy n="33" d="100"/>
      </p:scale>
      <p:origin x="0" y="-62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mam" userId="ff0e1dc612d6fe0c" providerId="LiveId" clId="{2DDC0CDD-9324-4C6D-93EC-DF6185906809}"/>
    <pc:docChg chg="modSld">
      <pc:chgData name="matt mam" userId="ff0e1dc612d6fe0c" providerId="LiveId" clId="{2DDC0CDD-9324-4C6D-93EC-DF6185906809}" dt="2021-08-05T19:31:56.194" v="1" actId="20577"/>
      <pc:docMkLst>
        <pc:docMk/>
      </pc:docMkLst>
      <pc:sldChg chg="modSp mod">
        <pc:chgData name="matt mam" userId="ff0e1dc612d6fe0c" providerId="LiveId" clId="{2DDC0CDD-9324-4C6D-93EC-DF6185906809}" dt="2021-08-05T19:31:56.194" v="1" actId="20577"/>
        <pc:sldMkLst>
          <pc:docMk/>
          <pc:sldMk cId="0" sldId="259"/>
        </pc:sldMkLst>
        <pc:spChg chg="mod">
          <ac:chgData name="matt mam" userId="ff0e1dc612d6fe0c" providerId="LiveId" clId="{2DDC0CDD-9324-4C6D-93EC-DF6185906809}" dt="2021-08-05T19:31:56.194" v="1" actId="20577"/>
          <ac:spMkLst>
            <pc:docMk/>
            <pc:sldMk cId="0" sldId="25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D51D6B8-1538-494F-A0B7-19C04EF63F7F}" type="datetimeFigureOut">
              <a:rPr lang="en-US" smtClean="0"/>
              <a:pPr/>
              <a:t>8/5/2021</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83C15F4-17E4-4223-9841-47EEDE0F4200}" type="slidenum">
              <a:rPr lang="en-US" smtClean="0"/>
              <a:pPr/>
              <a:t>‹#›</a:t>
            </a:fld>
            <a:endParaRPr lang="en-US"/>
          </a:p>
        </p:txBody>
      </p:sp>
    </p:spTree>
    <p:extLst>
      <p:ext uri="{BB962C8B-B14F-4D97-AF65-F5344CB8AC3E}">
        <p14:creationId xmlns:p14="http://schemas.microsoft.com/office/powerpoint/2010/main" val="2093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3C15F4-17E4-4223-9841-47EEDE0F4200}" type="slidenum">
              <a:rPr lang="en-US" smtClean="0"/>
              <a:pPr/>
              <a:t>1</a:t>
            </a:fld>
            <a:endParaRPr lang="en-US"/>
          </a:p>
        </p:txBody>
      </p:sp>
    </p:spTree>
    <p:extLst>
      <p:ext uri="{BB962C8B-B14F-4D97-AF65-F5344CB8AC3E}">
        <p14:creationId xmlns:p14="http://schemas.microsoft.com/office/powerpoint/2010/main" val="66599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98245BA0-DF8C-4D50-BAED-7953090034F3}" type="slidenum">
              <a:rPr lang="ar-SA" smtClean="0"/>
              <a:pPr/>
              <a:t>10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00500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92364796-6B60-493B-9918-F81D4D75C0DF}" type="slidenum">
              <a:rPr lang="ar-SA" smtClean="0"/>
              <a:pPr/>
              <a:t>11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772791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3EF214F-05AF-4241-8D72-43985257A1B9}" type="slidenum">
              <a:rPr lang="ar-SA" smtClean="0"/>
              <a:pPr/>
              <a:t>12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87332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D385E9A9-E5B2-4945-88B9-2C6794A24252}" type="slidenum">
              <a:rPr lang="ar-SA" smtClean="0"/>
              <a:pPr/>
              <a:t>13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739156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DD0C8318-4FDA-4288-8375-97E9118FBD86}" type="slidenum">
              <a:rPr lang="ar-SA" smtClean="0"/>
              <a:pPr/>
              <a:t>14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886108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1D885046-7348-4C28-9238-8EC116686FE1}" type="slidenum">
              <a:rPr lang="ar-SA" smtClean="0"/>
              <a:pPr/>
              <a:t>15</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323346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D986CBAE-FB96-4D02-925A-C3A086784798}" type="slidenum">
              <a:rPr lang="ar-SA" smtClean="0"/>
              <a:pPr/>
              <a:t>16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86129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601588F9-CFF0-4B4F-835E-50571238A995}" type="slidenum">
              <a:rPr lang="ar-SA" smtClean="0"/>
              <a:pPr/>
              <a:t>17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56366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299E8780-0802-45DA-BEF9-3947699757E4}" type="slidenum">
              <a:rPr lang="ar-SA" smtClean="0"/>
              <a:pPr/>
              <a:t>18</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167921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CBEA41DD-04CB-431C-B1BB-D70A05F54DC7}" type="slidenum">
              <a:rPr lang="ar-SA" smtClean="0"/>
              <a:pPr/>
              <a:t>19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11224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522FA837-9B45-4ADE-855D-45E75CD100E4}" type="slidenum">
              <a:rPr lang="ar-SA" smtClean="0"/>
              <a:pPr/>
              <a:t>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437087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B22B74E4-047C-487B-BF74-894B3A57B5CA}" type="slidenum">
              <a:rPr lang="ar-SA" smtClean="0"/>
              <a:pPr/>
              <a:t>20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28961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9856F98A-0B6B-419A-9963-BE651E2555ED}" type="slidenum">
              <a:rPr lang="ar-SA" smtClean="0"/>
              <a:pPr/>
              <a:t>21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177701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481F40F9-E965-4317-A48A-D6ED47AA2991}" type="slidenum">
              <a:rPr lang="ar-SA" smtClean="0"/>
              <a:pPr/>
              <a:t>22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647574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C58773B2-073C-4E0C-BBBB-6987331356BB}" type="slidenum">
              <a:rPr lang="ar-SA" smtClean="0"/>
              <a:pPr/>
              <a:t>23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723592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5C62A9ED-846B-4511-A5B0-D1E46D132B29}" type="slidenum">
              <a:rPr lang="ar-SA" smtClean="0"/>
              <a:pPr/>
              <a:t>24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808798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518DCF12-D0FF-4DA0-868F-F54B95E40A90}" type="slidenum">
              <a:rPr lang="ar-SA" smtClean="0"/>
              <a:pPr/>
              <a:t>25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586388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779CA0D4-AF03-48EA-A07D-256ED5093DE7}" type="slidenum">
              <a:rPr lang="ar-SA" smtClean="0"/>
              <a:pPr/>
              <a:t>26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99311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B40F7146-A3FB-45B1-9234-1BDC74B69F72}" type="slidenum">
              <a:rPr lang="ar-SA" smtClean="0"/>
              <a:pPr/>
              <a:t>27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418563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03FBC47F-A0B1-4CE9-AABC-7C8B88673BE4}" type="slidenum">
              <a:rPr lang="ar-SA" smtClean="0"/>
              <a:pPr/>
              <a:t>28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440939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EF2F0B19-F8BD-49DD-BD61-0D71D3375C1E}" type="slidenum">
              <a:rPr lang="ar-SA" smtClean="0"/>
              <a:pPr/>
              <a:t>29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40331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522FA837-9B45-4ADE-855D-45E75CD100E4}" type="slidenum">
              <a:rPr lang="ar-SA" smtClean="0"/>
              <a:pPr/>
              <a:t>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437087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7185E1F3-AFC5-4D0A-BDCB-1B99656D8578}" type="slidenum">
              <a:rPr lang="ar-SA" smtClean="0"/>
              <a:pPr/>
              <a:t>30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213868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BDCFB429-D05B-44F3-8FF3-B379396EFF0E}" type="slidenum">
              <a:rPr lang="ar-SA" smtClean="0"/>
              <a:pPr/>
              <a:t>31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336307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DC2CDBCB-CA20-45E5-9F4F-ABD7CD86FA4E}" type="slidenum">
              <a:rPr lang="ar-SA" smtClean="0"/>
              <a:pPr/>
              <a:t>32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063888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headEnd/>
            <a:tailEnd/>
          </a:ln>
        </p:spPr>
        <p:txBody>
          <a:bodyPr/>
          <a:lstStyle/>
          <a:p>
            <a:fld id="{FAA015AD-FD8B-4C7E-BE21-043B02BF3E52}" type="slidenum">
              <a:rPr lang="ar-SA" smtClean="0"/>
              <a:pPr/>
              <a:t>33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4223824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2A2ABF2E-54D5-467A-92B1-80F464853595}" type="slidenum">
              <a:rPr lang="ar-SA" smtClean="0"/>
              <a:pPr/>
              <a:t>34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879283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C645332F-85DC-4E24-B060-B3F5B0854B6D}" type="slidenum">
              <a:rPr lang="ar-SA" smtClean="0"/>
              <a:pPr/>
              <a:t>35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896988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71AA667E-A262-45C1-80A4-97B260080C29}" type="slidenum">
              <a:rPr lang="ar-SA" smtClean="0"/>
              <a:pPr/>
              <a:t>36</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219693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5D3C8D72-3717-4E6F-8DA2-5866C7A08BD9}" type="slidenum">
              <a:rPr lang="ar-SA" smtClean="0"/>
              <a:pPr/>
              <a:t>37</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244418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C4A22194-874D-4B1B-B07A-F79B48CFF5A6}" type="slidenum">
              <a:rPr lang="ar-SA" smtClean="0"/>
              <a:pPr/>
              <a:t>38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962332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B07B9A50-D153-42F5-96A6-3F9E0CB9E60A}" type="slidenum">
              <a:rPr lang="ar-SA" smtClean="0"/>
              <a:pPr/>
              <a:t>39</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94210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522FA837-9B45-4ADE-855D-45E75CD100E4}" type="slidenum">
              <a:rPr lang="ar-SA" smtClean="0"/>
              <a:pPr/>
              <a:t>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he-IL" dirty="0">
                <a:cs typeface="Arial" charset="0"/>
              </a:rPr>
              <a:t>ולכן הפתרון הוא: לנסות את</a:t>
            </a:r>
            <a:r>
              <a:rPr lang="he-IL" baseline="0" dirty="0">
                <a:cs typeface="Arial" charset="0"/>
              </a:rPr>
              <a:t> כל האופציות. </a:t>
            </a:r>
            <a:endParaRPr lang="ru-RU" dirty="0">
              <a:cs typeface="Arial" charset="0"/>
            </a:endParaRPr>
          </a:p>
        </p:txBody>
      </p:sp>
    </p:spTree>
    <p:extLst>
      <p:ext uri="{BB962C8B-B14F-4D97-AF65-F5344CB8AC3E}">
        <p14:creationId xmlns:p14="http://schemas.microsoft.com/office/powerpoint/2010/main" val="1437087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A80552D8-D23E-4C2B-9777-4C0E2C4EEB2D}" type="slidenum">
              <a:rPr lang="ar-SA" smtClean="0"/>
              <a:pPr/>
              <a:t>40</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744788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D7590BAE-F7E9-4E80-8C61-43DE71C4B4D7}" type="slidenum">
              <a:rPr lang="ar-SA" smtClean="0"/>
              <a:pPr/>
              <a:t>41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5231484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74FFF92C-4C78-4F5F-B6AA-9D76296DF145}" type="slidenum">
              <a:rPr lang="ar-SA" smtClean="0"/>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410106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EC2BD664-0F26-437C-AE96-DDCC8646ACDB}" type="slidenum">
              <a:rPr lang="ar-SA" smtClean="0"/>
              <a:pPr/>
              <a:t>43</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2246754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985B1F18-45FF-4DAA-800A-DDFFDD36DAAD}" type="slidenum">
              <a:rPr lang="ar-SA" smtClean="0"/>
              <a:pPr/>
              <a:t>44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73130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CAFD27A9-E34A-4FE0-82E9-C9C0B8BB9802}" type="slidenum">
              <a:rPr lang="ar-SA" smtClean="0"/>
              <a:pPr/>
              <a:t>45</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4366137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DBE5A193-B8B4-4ED3-9FE6-B2BF33EE1949}" type="slidenum">
              <a:rPr lang="ar-SA" smtClean="0"/>
              <a:pPr/>
              <a:t>46</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3215385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31D8DE15-A217-4139-8E49-C3C9C86A1D44}" type="slidenum">
              <a:rPr lang="ar-SA" smtClean="0"/>
              <a:pPr/>
              <a:t>47</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9767224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F4B13CE5-3331-4900-AFA1-2D45C48AA108}" type="slidenum">
              <a:rPr lang="ar-SA" smtClean="0"/>
              <a:pPr/>
              <a:t>48</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727124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4DDFFDEE-F3F3-4969-AF30-3C208BC8EF49}" type="slidenum">
              <a:rPr lang="ar-SA" smtClean="0"/>
              <a:pPr/>
              <a:t>49</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560078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72F8846A-1972-473B-8C1D-1B6B66E9F1F1}" type="slidenum">
              <a:rPr lang="ar-SA" smtClean="0"/>
              <a:pPr/>
              <a:t>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590199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A7E03662-2B36-480E-A1ED-48E464AAAF2D}" type="slidenum">
              <a:rPr lang="ar-SA" smtClean="0"/>
              <a:pPr/>
              <a:t>50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29907642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530FA223-4C3A-423A-B67E-F600D9E4BD34}" type="slidenum">
              <a:rPr lang="ar-SA" smtClean="0"/>
              <a:pPr/>
              <a:t>51</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69998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5C209DF5-A70E-4F7A-9D2F-A96DBF50D4D6}" type="slidenum">
              <a:rPr lang="ar-SA" smtClean="0"/>
              <a:pPr/>
              <a:t>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8079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E6C7B478-85D6-46E1-BA25-5706DF70AA6D}" type="slidenum">
              <a:rPr lang="ar-SA" smtClean="0"/>
              <a:pPr/>
              <a:t>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14042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59261B68-FB18-4A15-A494-476EB221AF6C}" type="slidenum">
              <a:rPr lang="ar-SA" smtClean="0"/>
              <a:pPr/>
              <a:t>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965865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5D34062E-0E11-411F-8AEC-BCF3E5540DFB}" type="slidenum">
              <a:rPr lang="ar-SA" smtClean="0"/>
              <a:pPr/>
              <a:t>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ru-RU">
              <a:cs typeface="Arial" charset="0"/>
            </a:endParaRPr>
          </a:p>
        </p:txBody>
      </p:sp>
    </p:spTree>
    <p:extLst>
      <p:ext uri="{BB962C8B-B14F-4D97-AF65-F5344CB8AC3E}">
        <p14:creationId xmlns:p14="http://schemas.microsoft.com/office/powerpoint/2010/main" val="349393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800" kern="1200" dirty="0" smtClean="0">
                <a:solidFill>
                  <a:srgbClr val="438BC4"/>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lgn="l" rtl="1">
              <a:defRPr/>
            </a:lvl1pPr>
          </a:lstStyle>
          <a:p>
            <a:endParaRPr lang="en-US" dirty="0"/>
          </a:p>
        </p:txBody>
      </p:sp>
      <p:sp>
        <p:nvSpPr>
          <p:cNvPr id="5" name="Footer Placeholder 4"/>
          <p:cNvSpPr>
            <a:spLocks noGrp="1"/>
          </p:cNvSpPr>
          <p:nvPr>
            <p:ph type="ftr" sz="quarter" idx="11"/>
          </p:nvPr>
        </p:nvSpPr>
        <p:spPr/>
        <p:txBody>
          <a:bodyPr/>
          <a:lstStyle/>
          <a:p>
            <a:r>
              <a:rPr lang="he-IL"/>
              <a:t>מבוא למדעי המחשב מ' - תירגול 11</a:t>
            </a:r>
            <a:endParaRPr lang="en-US" dirty="0"/>
          </a:p>
        </p:txBody>
      </p:sp>
      <p:sp>
        <p:nvSpPr>
          <p:cNvPr id="6" name="Slide Number Placeholder 5"/>
          <p:cNvSpPr>
            <a:spLocks noGrp="1"/>
          </p:cNvSpPr>
          <p:nvPr>
            <p:ph type="sldNum" sz="quarter" idx="12"/>
          </p:nvPr>
        </p:nvSpPr>
        <p:spPr/>
        <p:txBody>
          <a:bodyPr/>
          <a:lstStyle/>
          <a:p>
            <a:pPr rtl="1"/>
            <a:fld id="{F600508C-DFED-4842-9117-7E92FA1D62A1}" type="slidenum">
              <a:rPr lang="en-US" smtClean="0"/>
              <a:pPr rtl="1"/>
              <a:t>‹#›</a:t>
            </a:fld>
            <a:endParaRPr lang="en-US" dirty="0"/>
          </a:p>
        </p:txBody>
      </p:sp>
      <p:sp>
        <p:nvSpPr>
          <p:cNvPr id="7" name="TextBox 6"/>
          <p:cNvSpPr txBox="1"/>
          <p:nvPr userDrawn="1"/>
        </p:nvSpPr>
        <p:spPr>
          <a:xfrm>
            <a:off x="714348" y="1357298"/>
            <a:ext cx="7715304" cy="1015663"/>
          </a:xfrm>
          <a:prstGeom prst="rect">
            <a:avLst/>
          </a:prstGeom>
        </p:spPr>
        <p:txBody>
          <a:bodyPr vert="horz" lIns="91440" tIns="45720" rIns="91440" bIns="45720" rtlCol="0" anchor="ctr">
            <a:noAutofit/>
          </a:bodyPr>
          <a:lstStyle/>
          <a:p>
            <a:pPr algn="ctr" defTabSz="914400" rtl="1" eaLnBrk="1" fontAlgn="base" latinLnBrk="0" hangingPunct="1">
              <a:spcBef>
                <a:spcPct val="0"/>
              </a:spcBef>
              <a:spcAft>
                <a:spcPct val="0"/>
              </a:spcAft>
              <a:buNone/>
            </a:pPr>
            <a:r>
              <a:rPr lang="he-IL" sz="6000" kern="1200" dirty="0">
                <a:solidFill>
                  <a:srgbClr val="438BC4"/>
                </a:solidFill>
                <a:latin typeface="Arial" charset="0"/>
                <a:ea typeface="+mj-ea"/>
                <a:cs typeface="Arial" charset="0"/>
              </a:rPr>
              <a:t>מבוא למדעי המחשב</a:t>
            </a:r>
            <a:endParaRPr lang="en-US" sz="6000" kern="1200" dirty="0">
              <a:solidFill>
                <a:srgbClr val="438BC4"/>
              </a:solidFill>
              <a:latin typeface="Arial" charset="0"/>
              <a:ea typeface="+mj-ea"/>
              <a:cs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11</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11</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11</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he-IL"/>
              <a:t>מבוא למדעי המחשב מ' - תירגול 11</a:t>
            </a:r>
            <a:endParaRPr lang="fr-CA"/>
          </a:p>
        </p:txBody>
      </p:sp>
      <p:sp>
        <p:nvSpPr>
          <p:cNvPr id="6" name="Espace réservé du numéro de diapositive 5"/>
          <p:cNvSpPr>
            <a:spLocks noGrp="1"/>
          </p:cNvSpPr>
          <p:nvPr>
            <p:ph type="sldNum" sz="quarter" idx="12"/>
          </p:nvPr>
        </p:nvSpPr>
        <p:spPr/>
        <p:txBody>
          <a:bodyPr/>
          <a:lstStyle>
            <a:lvl1pPr>
              <a:defRPr/>
            </a:lvl1pPr>
          </a:lstStyle>
          <a:p>
            <a:fld id="{9E872764-1210-446D-9526-23D642C25017}" type="slidenum">
              <a:rPr lang="he-IL"/>
              <a:pPr/>
              <a:t>‹#›</a:t>
            </a:fld>
            <a:endParaRPr lang="fr-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he-IL"/>
              <a:t>מבוא למדעי המחשב מ' - תירגול 11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6A1521-EC30-40BF-BC94-F104900A75FA}" type="slidenum">
              <a:rPr lang="he-IL"/>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100" kern="1200" dirty="0" smtClean="0">
                <a:solidFill>
                  <a:srgbClr val="438BC4"/>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lgn="l" rtl="1">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714348" y="1357300"/>
            <a:ext cx="7715304" cy="1015663"/>
          </a:xfrm>
          <a:prstGeom prst="rect">
            <a:avLst/>
          </a:prstGeom>
        </p:spPr>
        <p:txBody>
          <a:bodyPr vert="horz" lIns="68580" tIns="34290" rIns="68580" bIns="34290" rtlCol="0" anchor="ctr">
            <a:noAutofit/>
          </a:bodyPr>
          <a:lstStyle/>
          <a:p>
            <a:pPr algn="ctr" rtl="1" fontAlgn="base">
              <a:spcBef>
                <a:spcPct val="0"/>
              </a:spcBef>
              <a:spcAft>
                <a:spcPct val="0"/>
              </a:spcAft>
            </a:pPr>
            <a:r>
              <a:rPr lang="he-IL" sz="4500" dirty="0">
                <a:solidFill>
                  <a:srgbClr val="438BC4"/>
                </a:solidFill>
                <a:latin typeface="Arial" charset="0"/>
                <a:ea typeface="+mj-ea"/>
              </a:rPr>
              <a:t>מבוא למדעי המחשב</a:t>
            </a:r>
            <a:endParaRPr lang="en-US" sz="4500" dirty="0">
              <a:solidFill>
                <a:srgbClr val="438BC4"/>
              </a:solidFill>
              <a:latin typeface="Arial" charset="0"/>
              <a:ea typeface="+mj-ea"/>
              <a:cs typeface="Arial" charset="0"/>
            </a:endParaRPr>
          </a:p>
        </p:txBody>
      </p:sp>
    </p:spTree>
    <p:extLst>
      <p:ext uri="{BB962C8B-B14F-4D97-AF65-F5344CB8AC3E}">
        <p14:creationId xmlns:p14="http://schemas.microsoft.com/office/powerpoint/2010/main" val="160024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7" name="Straight Connector 6"/>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13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685800" rtl="1" eaLnBrk="1" fontAlgn="base" latinLnBrk="0" hangingPunct="1">
              <a:spcBef>
                <a:spcPct val="0"/>
              </a:spcBef>
              <a:spcAft>
                <a:spcPct val="0"/>
              </a:spcAft>
              <a:buNone/>
              <a:defRPr lang="en-US" sz="3300" kern="1200" smtClean="0">
                <a:solidFill>
                  <a:srgbClr val="438BC4"/>
                </a:solidFill>
                <a:latin typeface="Arial" charset="0"/>
                <a:ea typeface="+mj-ea"/>
                <a:cs typeface="Arial" charset="0"/>
              </a:defRPr>
            </a:lvl1p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
        <p:nvSpPr>
          <p:cNvPr id="6" name="Content Placeholder 2"/>
          <p:cNvSpPr>
            <a:spLocks noGrp="1"/>
          </p:cNvSpPr>
          <p:nvPr>
            <p:ph idx="1"/>
          </p:nvPr>
        </p:nvSpPr>
        <p:spPr>
          <a:xfrm>
            <a:off x="457200" y="1600202"/>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98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8"/>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4500" kern="1200" dirty="0" smtClean="0">
                <a:solidFill>
                  <a:srgbClr val="438BC4"/>
                </a:solidFill>
                <a:latin typeface="Arial" charset="0"/>
                <a:ea typeface="+mj-ea"/>
                <a:cs typeface="Arial" charset="0"/>
              </a:defRPr>
            </a:lvl1pPr>
          </a:lstStyle>
          <a:p>
            <a:r>
              <a:rPr lang="en-US" dirty="0"/>
              <a:t>Master 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4446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60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11</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0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10" name="Straight Connector 9"/>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4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6409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3885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4074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7516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a:solidFill>
                  <a:prstClr val="black">
                    <a:tint val="75000"/>
                  </a:prstClr>
                </a:solidFill>
              </a:rPr>
              <a:t>מבוא למדעי המחשב מ' - תירגול 11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805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endParaRPr lang="fr-CA">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r>
              <a:rPr lang="he-IL">
                <a:solidFill>
                  <a:prstClr val="black">
                    <a:tint val="75000"/>
                  </a:prstClr>
                </a:solidFill>
              </a:rPr>
              <a:t>מבוא למדעי המחשב מ' - תירגול 11</a:t>
            </a:r>
            <a:endParaRPr lang="fr-CA">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9E872764-1210-446D-9526-23D642C25017}" type="slidenum">
              <a:rPr lang="he-IL">
                <a:solidFill>
                  <a:prstClr val="black">
                    <a:tint val="75000"/>
                  </a:prstClr>
                </a:solidFill>
              </a:rPr>
              <a:pPr/>
              <a:t>‹#›</a:t>
            </a:fld>
            <a:endParaRPr lang="fr-CA">
              <a:solidFill>
                <a:prstClr val="black">
                  <a:tint val="75000"/>
                </a:prstClr>
              </a:solidFill>
            </a:endParaRPr>
          </a:p>
        </p:txBody>
      </p:sp>
    </p:spTree>
    <p:extLst>
      <p:ext uri="{BB962C8B-B14F-4D97-AF65-F5344CB8AC3E}">
        <p14:creationId xmlns:p14="http://schemas.microsoft.com/office/powerpoint/2010/main" val="1822740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he-IL"/>
              <a:t>מבוא למדעי המחשב מ' - תירגול 11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02DDC7-C241-42BA-A09C-DAD3C59029FE}" type="slidenum">
              <a:rPr lang="ar-SA"/>
              <a:pPr>
                <a:defRPr/>
              </a:pPr>
              <a:t>‹#›</a:t>
            </a:fld>
            <a:endParaRPr lang="en-US"/>
          </a:p>
        </p:txBody>
      </p:sp>
    </p:spTree>
    <p:extLst>
      <p:ext uri="{BB962C8B-B14F-4D97-AF65-F5344CB8AC3E}">
        <p14:creationId xmlns:p14="http://schemas.microsoft.com/office/powerpoint/2010/main" val="171262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914400" rtl="1" eaLnBrk="1" fontAlgn="base" latinLnBrk="0" hangingPunct="1">
              <a:spcBef>
                <a:spcPct val="0"/>
              </a:spcBef>
              <a:spcAft>
                <a:spcPct val="0"/>
              </a:spcAft>
              <a:buNone/>
              <a:defRPr lang="en-US" sz="4400" kern="1200" smtClean="0">
                <a:solidFill>
                  <a:srgbClr val="438BC4"/>
                </a:solidFill>
                <a:latin typeface="Arial" charset="0"/>
                <a:ea typeface="+mj-ea"/>
                <a:cs typeface="Arial" charset="0"/>
              </a:defRPr>
            </a:lvl1pPr>
          </a:lstStyle>
          <a:p>
            <a:r>
              <a:rPr lang="en-US"/>
              <a:t>Click to edit Master title style</a:t>
            </a:r>
          </a:p>
        </p:txBody>
      </p:sp>
      <p:sp>
        <p:nvSpPr>
          <p:cNvPr id="3" name="Date Placeholder 2"/>
          <p:cNvSpPr>
            <a:spLocks noGrp="1"/>
          </p:cNvSpPr>
          <p:nvPr>
            <p:ph type="dt" sz="half" idx="10"/>
          </p:nvPr>
        </p:nvSpPr>
        <p:spPr/>
        <p:txBody>
          <a:bodyPr/>
          <a:lstStyle/>
          <a:p>
            <a:pPr rtl="1"/>
            <a:endParaRPr lang="en-US"/>
          </a:p>
        </p:txBody>
      </p:sp>
      <p:sp>
        <p:nvSpPr>
          <p:cNvPr id="4" name="Footer Placeholder 3"/>
          <p:cNvSpPr>
            <a:spLocks noGrp="1"/>
          </p:cNvSpPr>
          <p:nvPr>
            <p:ph type="ftr" sz="quarter" idx="11"/>
          </p:nvPr>
        </p:nvSpPr>
        <p:spPr/>
        <p:txBody>
          <a:bodyPr/>
          <a:lstStyle/>
          <a:p>
            <a:r>
              <a:rPr lang="he-IL"/>
              <a:t>מבוא למדעי המחשב מ' - תירגול 11</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6"/>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6000" kern="1200" dirty="0" smtClean="0">
                <a:solidFill>
                  <a:srgbClr val="438BC4"/>
                </a:solidFill>
                <a:latin typeface="Arial" charset="0"/>
                <a:ea typeface="+mj-ea"/>
                <a:cs typeface="Arial" charset="0"/>
              </a:defRPr>
            </a:lvl1pPr>
          </a:lstStyle>
          <a:p>
            <a:r>
              <a:rPr lang="en-US" dirty="0"/>
              <a:t>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a:t>מבוא למדעי המחשב מ' - תירגול 11</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he-IL"/>
              <a:t>מבוא למדעי המחשב מ' - תירגול 11</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11</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cxnSp>
        <p:nvCxnSpPr>
          <p:cNvPr id="8" name="Straight Connector 7"/>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he-IL"/>
              <a:t>מבוא למדעי המחשב מ' - תירגול 11</a:t>
            </a:r>
            <a:endParaRPr lang="en-US"/>
          </a:p>
        </p:txBody>
      </p:sp>
      <p:sp>
        <p:nvSpPr>
          <p:cNvPr id="9" name="Slide Number Placeholder 8"/>
          <p:cNvSpPr>
            <a:spLocks noGrp="1"/>
          </p:cNvSpPr>
          <p:nvPr>
            <p:ph type="sldNum" sz="quarter" idx="12"/>
          </p:nvPr>
        </p:nvSpPr>
        <p:spPr/>
        <p:txBody>
          <a:bodyPr/>
          <a:lstStyle/>
          <a:p>
            <a:fld id="{F600508C-DFED-4842-9117-7E92FA1D62A1}" type="slidenum">
              <a:rPr lang="en-US" smtClean="0"/>
              <a:pPr/>
              <a:t>‹#›</a:t>
            </a:fld>
            <a:endParaRPr lang="en-US"/>
          </a:p>
        </p:txBody>
      </p:sp>
      <p:cxnSp>
        <p:nvCxnSpPr>
          <p:cNvPr id="10" name="Straight Connector 9"/>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he-IL"/>
              <a:t>מבוא למדעי המחשב מ' - תירגול 11</a:t>
            </a:r>
            <a:endParaRPr lang="en-US"/>
          </a:p>
        </p:txBody>
      </p:sp>
      <p:sp>
        <p:nvSpPr>
          <p:cNvPr id="4" name="Slide Number Placeholder 3"/>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a:t>מבוא למדעי המחשב מ' - תירגול 11</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1"/>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1">
              <a:defRPr sz="1200">
                <a:solidFill>
                  <a:schemeClr val="tx1">
                    <a:tint val="75000"/>
                  </a:schemeClr>
                </a:solidFill>
              </a:defRPr>
            </a:lvl1pPr>
          </a:lstStyle>
          <a:p>
            <a:r>
              <a:rPr lang="he-IL"/>
              <a:t>מבוא למדעי המחשב מ' - תירגול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F600508C-DFED-4842-9117-7E92FA1D62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4" r:id="rId5"/>
    <p:sldLayoutId id="2147483652" r:id="rId6"/>
    <p:sldLayoutId id="2147483653"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algn="r" defTabSz="914400" rtl="1" eaLnBrk="1" fontAlgn="base" latinLnBrk="0" hangingPunct="1">
        <a:spcBef>
          <a:spcPct val="0"/>
        </a:spcBef>
        <a:spcAft>
          <a:spcPct val="0"/>
        </a:spcAft>
        <a:buNone/>
        <a:defRPr lang="en-US" sz="4400" kern="1200" dirty="0">
          <a:solidFill>
            <a:srgbClr val="438BC4"/>
          </a:solidFill>
          <a:latin typeface="Arial" charset="0"/>
          <a:ea typeface="+mj-ea"/>
          <a:cs typeface="Arial" charset="0"/>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1"/>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rtl="1">
              <a:defRPr sz="900">
                <a:solidFill>
                  <a:schemeClr val="tx1">
                    <a:tint val="75000"/>
                  </a:schemeClr>
                </a:solidFill>
              </a:defRPr>
            </a:lvl1pPr>
          </a:lstStyle>
          <a:p>
            <a:r>
              <a:rPr lang="he-IL">
                <a:solidFill>
                  <a:prstClr val="black">
                    <a:tint val="75000"/>
                  </a:prstClr>
                </a:solidFill>
              </a:rPr>
              <a:t>מבוא למדעי המחשב מ' - תירגול 11</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rtl="1">
              <a:defRPr sz="900">
                <a:solidFill>
                  <a:schemeClr val="tx1">
                    <a:tint val="75000"/>
                  </a:schemeClr>
                </a:solidFill>
              </a:defRPr>
            </a:lvl1p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8280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dt="0"/>
  <p:txStyles>
    <p:titleStyle>
      <a:lvl1pPr algn="r" defTabSz="685800" rtl="1" eaLnBrk="1" fontAlgn="base" latinLnBrk="0" hangingPunct="1">
        <a:spcBef>
          <a:spcPct val="0"/>
        </a:spcBef>
        <a:spcAft>
          <a:spcPct val="0"/>
        </a:spcAft>
        <a:buNone/>
        <a:defRPr lang="en-US" sz="3300" kern="1200" dirty="0">
          <a:solidFill>
            <a:srgbClr val="438BC4"/>
          </a:solidFill>
          <a:latin typeface="Arial" charset="0"/>
          <a:ea typeface="+mj-ea"/>
          <a:cs typeface="Arial" charset="0"/>
        </a:defRPr>
      </a:lvl1pPr>
    </p:titleStyle>
    <p:bodyStyle>
      <a:lvl1pPr marL="257175" indent="-257175" algn="r" defTabSz="685800" rtl="1"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9.xml"/><Relationship Id="rId1" Type="http://schemas.openxmlformats.org/officeDocument/2006/relationships/slideLayout" Target="../slideLayouts/slideLayout28.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rtl="1"/>
            <a:r>
              <a:rPr lang="he-IL" dirty="0"/>
              <a:t>תרגול </a:t>
            </a:r>
            <a:r>
              <a:rPr lang="en-US"/>
              <a:t>12</a:t>
            </a:r>
            <a:r>
              <a:rPr lang="he-IL"/>
              <a:t>: </a:t>
            </a:r>
            <a:r>
              <a:rPr lang="en-US" dirty="0"/>
              <a:t>backtracking</a:t>
            </a:r>
          </a:p>
        </p:txBody>
      </p:sp>
      <p:sp>
        <p:nvSpPr>
          <p:cNvPr id="3" name="Slide Number Placeholder 2"/>
          <p:cNvSpPr>
            <a:spLocks noGrp="1"/>
          </p:cNvSpPr>
          <p:nvPr>
            <p:ph type="sldNum" sz="quarter" idx="12"/>
          </p:nvPr>
        </p:nvSpPr>
        <p:spPr/>
        <p:txBody>
          <a:bodyPr/>
          <a:lstStyle/>
          <a:p>
            <a:pPr rtl="1"/>
            <a:fld id="{F600508C-DFED-4842-9117-7E92FA1D62A1}" type="slidenum">
              <a:rPr lang="en-US" smtClean="0"/>
              <a:pPr rtl="1"/>
              <a:t>1</a:t>
            </a:fld>
            <a:endParaRPr lang="en-US" dirty="0"/>
          </a:p>
        </p:txBody>
      </p:sp>
      <p:sp>
        <p:nvSpPr>
          <p:cNvPr id="2" name="Footer Placeholder 1"/>
          <p:cNvSpPr>
            <a:spLocks noGrp="1"/>
          </p:cNvSpPr>
          <p:nvPr>
            <p:ph type="ftr" sz="quarter" idx="11"/>
          </p:nvPr>
        </p:nvSpPr>
        <p:spPr/>
        <p:txBody>
          <a:bodyPr/>
          <a:lstStyle/>
          <a:p>
            <a:r>
              <a:rPr lang="he-IL"/>
              <a:t>מבוא למדעי המחשב מ' - תירגול 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C1B697BB-63F2-4194-8799-05124597737E}" type="slidenum">
              <a:rPr lang="ar-SA"/>
              <a:pPr>
                <a:defRPr/>
              </a:pPr>
              <a:t>10</a:t>
            </a:fld>
            <a:endParaRPr lang="en-US"/>
          </a:p>
        </p:txBody>
      </p:sp>
      <p:sp>
        <p:nvSpPr>
          <p:cNvPr id="9220" name="Rectangle 2"/>
          <p:cNvSpPr>
            <a:spLocks noGrp="1" noChangeArrowheads="1"/>
          </p:cNvSpPr>
          <p:nvPr>
            <p:ph type="title"/>
          </p:nvPr>
        </p:nvSpPr>
        <p:spPr>
          <a:xfrm>
            <a:off x="685800" y="333375"/>
            <a:ext cx="7772400" cy="1143000"/>
          </a:xfrm>
        </p:spPr>
        <p:txBody>
          <a:bodyPr>
            <a:normAutofit/>
          </a:bodyPr>
          <a:lstStyle/>
          <a:p>
            <a:pPr rtl="1" eaLnBrk="1" hangingPunct="1"/>
            <a:r>
              <a:rPr lang="en-US" dirty="0"/>
              <a:t>Backtracking</a:t>
            </a:r>
          </a:p>
        </p:txBody>
      </p:sp>
      <p:sp>
        <p:nvSpPr>
          <p:cNvPr id="9221" name="Text Box 3"/>
          <p:cNvSpPr txBox="1">
            <a:spLocks noChangeArrowheads="1"/>
          </p:cNvSpPr>
          <p:nvPr/>
        </p:nvSpPr>
        <p:spPr bwMode="auto">
          <a:xfrm>
            <a:off x="827088" y="1557338"/>
            <a:ext cx="7489825" cy="4672048"/>
          </a:xfrm>
          <a:prstGeom prst="rect">
            <a:avLst/>
          </a:prstGeom>
          <a:noFill/>
          <a:ln w="9525">
            <a:noFill/>
            <a:miter lim="800000"/>
            <a:headEnd/>
            <a:tailEnd/>
          </a:ln>
        </p:spPr>
        <p:txBody>
          <a:bodyPr>
            <a:spAutoFit/>
          </a:bodyPr>
          <a:lstStyle/>
          <a:p>
            <a:pPr marL="338138" indent="-338138" algn="r" rtl="1">
              <a:spcBef>
                <a:spcPct val="70000"/>
              </a:spcBef>
              <a:buFontTx/>
              <a:buChar char="•"/>
            </a:pPr>
            <a:r>
              <a:rPr lang="he-IL" sz="2400" dirty="0">
                <a:latin typeface="Times New Roman" pitchFamily="18" charset="0"/>
                <a:cs typeface="Times New Roman" pitchFamily="18" charset="0"/>
              </a:rPr>
              <a:t>חומר למחשבה: היינו יכולים להחליף את תנאי העצירה השני בתנאי חכם יותר; למשל, אפשר לעצור את החיפוש במידה וסכום כל האיברים שנותרו במערך קטן מ-</a:t>
            </a:r>
            <a:r>
              <a:rPr lang="en-US" sz="2400" dirty="0">
                <a:latin typeface="Courier New" pitchFamily="49" charset="0"/>
              </a:rPr>
              <a:t>x</a:t>
            </a:r>
            <a:r>
              <a:rPr lang="he-IL" sz="2400" dirty="0">
                <a:latin typeface="Times New Roman" pitchFamily="18" charset="0"/>
                <a:cs typeface="Times New Roman" pitchFamily="18" charset="0"/>
              </a:rPr>
              <a:t> (ברור שבמצב זה הפתרון החלקי שבנינו אינו ניתן להרחבה לפתרון מלא). תנאי זה מהווה למעשה הכללה של התנאי המקורי </a:t>
            </a:r>
            <a:r>
              <a:rPr lang="en-US" sz="2400" dirty="0">
                <a:latin typeface="Courier New" pitchFamily="49" charset="0"/>
              </a:rPr>
              <a:t>n==0</a:t>
            </a:r>
            <a:r>
              <a:rPr lang="he-IL" sz="2400" dirty="0">
                <a:latin typeface="Times New Roman" pitchFamily="18" charset="0"/>
                <a:cs typeface="Times New Roman" pitchFamily="18" charset="0"/>
              </a:rPr>
              <a:t>.</a:t>
            </a:r>
          </a:p>
          <a:p>
            <a:pPr marL="338138" indent="-338138" algn="r" rtl="1">
              <a:spcBef>
                <a:spcPct val="70000"/>
              </a:spcBef>
              <a:buFontTx/>
              <a:buChar char="•"/>
            </a:pPr>
            <a:r>
              <a:rPr lang="he-IL" sz="2400" dirty="0">
                <a:latin typeface="Times New Roman" pitchFamily="18" charset="0"/>
                <a:cs typeface="Times New Roman" pitchFamily="18" charset="0"/>
              </a:rPr>
              <a:t>שימו לב שאנו עשויים לחסוך באופן זה קריאות רקורסיביות מיותרות רבות, ולכן זהו תנאי שכדאי לשקול. </a:t>
            </a:r>
          </a:p>
          <a:p>
            <a:pPr marL="338138" indent="-338138" algn="r" rtl="1">
              <a:spcBef>
                <a:spcPct val="70000"/>
              </a:spcBef>
              <a:buFontTx/>
              <a:buChar char="•"/>
            </a:pPr>
            <a:r>
              <a:rPr lang="he-IL" sz="2400" dirty="0">
                <a:cs typeface="Times New Roman" pitchFamily="18" charset="0"/>
              </a:rPr>
              <a:t>מצד שני, אנו עשויים לשלם מחיר יקר על עודף בדיקות, שכן עלינו לבצע אותן בתחילת כל קריאה רקורסיבית על הפתרון החלקי שנתון לנו (מתוך תקווה לזהות שהוא שגוי). הזמן הנדרש לביצוע בדיקות אלו עשוי להצטבר אף ליותר מהזמן אותו חסכנו מלכתחילה.</a:t>
            </a:r>
            <a:endParaRPr lang="he-IL" sz="2400" dirty="0">
              <a:latin typeface="Times New Roman" pitchFamily="18" charset="0"/>
              <a:cs typeface="Times New Roman" pitchFamily="18" charset="0"/>
            </a:endParaRPr>
          </a:p>
        </p:txBody>
      </p:sp>
    </p:spTree>
    <p:extLst>
      <p:ext uri="{BB962C8B-B14F-4D97-AF65-F5344CB8AC3E}">
        <p14:creationId xmlns:p14="http://schemas.microsoft.com/office/powerpoint/2010/main" val="32679353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05A5EF5F-028D-4B3F-803B-2BF6CD6C32C6}" type="slidenum">
              <a:rPr lang="ar-SA"/>
              <a:pPr>
                <a:defRPr/>
              </a:pPr>
              <a:t>11</a:t>
            </a:fld>
            <a:endParaRPr lang="en-US"/>
          </a:p>
        </p:txBody>
      </p:sp>
      <p:sp>
        <p:nvSpPr>
          <p:cNvPr id="10244" name="Rectangle 2"/>
          <p:cNvSpPr>
            <a:spLocks noGrp="1" noChangeArrowheads="1"/>
          </p:cNvSpPr>
          <p:nvPr>
            <p:ph type="title"/>
          </p:nvPr>
        </p:nvSpPr>
        <p:spPr>
          <a:xfrm>
            <a:off x="395288" y="260350"/>
            <a:ext cx="8353425" cy="1143000"/>
          </a:xfrm>
        </p:spPr>
        <p:txBody>
          <a:bodyPr>
            <a:normAutofit/>
          </a:bodyPr>
          <a:lstStyle/>
          <a:p>
            <a:pPr rtl="1" eaLnBrk="1" hangingPunct="1"/>
            <a:r>
              <a:rPr lang="he-IL" dirty="0"/>
              <a:t>בעיית הסכום – שיפורים</a:t>
            </a:r>
            <a:endParaRPr lang="en-US" dirty="0"/>
          </a:p>
        </p:txBody>
      </p:sp>
      <p:sp>
        <p:nvSpPr>
          <p:cNvPr id="10245" name="Text Box 3"/>
          <p:cNvSpPr txBox="1">
            <a:spLocks noChangeArrowheads="1"/>
          </p:cNvSpPr>
          <p:nvPr/>
        </p:nvSpPr>
        <p:spPr bwMode="auto">
          <a:xfrm>
            <a:off x="900113" y="1268413"/>
            <a:ext cx="7418387" cy="4819781"/>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dirty="0">
                <a:latin typeface="Times New Roman" pitchFamily="18" charset="0"/>
                <a:cs typeface="Times New Roman" pitchFamily="18" charset="0"/>
              </a:rPr>
              <a:t>נרצה כעת לשפר את הפונקציה על ידי קבלת מעט יותר אינפורמציה: במקום להחזיר </a:t>
            </a:r>
            <a:r>
              <a:rPr lang="en-US" sz="2000" dirty="0">
                <a:latin typeface="Courier New" panose="02070309020205020404" pitchFamily="49" charset="0"/>
              </a:rPr>
              <a:t>true/false</a:t>
            </a:r>
            <a:r>
              <a:rPr lang="he-IL" sz="2400" dirty="0">
                <a:latin typeface="Times New Roman" pitchFamily="18" charset="0"/>
                <a:cs typeface="Times New Roman" pitchFamily="18" charset="0"/>
              </a:rPr>
              <a:t>, נרצה שהיא תחזיר את </a:t>
            </a:r>
            <a:r>
              <a:rPr lang="he-IL" sz="2400" u="sng" dirty="0">
                <a:latin typeface="Times New Roman" pitchFamily="18" charset="0"/>
                <a:cs typeface="Times New Roman" pitchFamily="18" charset="0"/>
              </a:rPr>
              <a:t>מספר האיברים</a:t>
            </a:r>
            <a:r>
              <a:rPr lang="he-IL" sz="2400" dirty="0">
                <a:latin typeface="Times New Roman" pitchFamily="18" charset="0"/>
                <a:cs typeface="Times New Roman" pitchFamily="18" charset="0"/>
              </a:rPr>
              <a:t> בקבוצה שסכומה </a:t>
            </a:r>
            <a:r>
              <a:rPr lang="en-US" sz="2400" dirty="0">
                <a:latin typeface="Courier New" pitchFamily="49" charset="0"/>
              </a:rPr>
              <a:t>x</a:t>
            </a:r>
            <a:r>
              <a:rPr lang="he-IL" sz="2400" dirty="0">
                <a:latin typeface="Times New Roman" pitchFamily="18" charset="0"/>
                <a:cs typeface="Times New Roman" pitchFamily="18" charset="0"/>
              </a:rPr>
              <a:t>, או </a:t>
            </a:r>
            <a:r>
              <a:rPr lang="en-US" sz="2400" dirty="0">
                <a:latin typeface="Times New Roman" pitchFamily="18" charset="0"/>
                <a:cs typeface="Times New Roman" pitchFamily="18" charset="0"/>
              </a:rPr>
              <a:t>-1</a:t>
            </a:r>
            <a:r>
              <a:rPr lang="he-IL" sz="2400" dirty="0">
                <a:latin typeface="Times New Roman" pitchFamily="18" charset="0"/>
                <a:cs typeface="Times New Roman" pitchFamily="18" charset="0"/>
              </a:rPr>
              <a:t> אם אין כזו תת-קבוצה.</a:t>
            </a:r>
          </a:p>
          <a:p>
            <a:pPr marL="292100" indent="-292100" algn="r" rtl="1">
              <a:spcBef>
                <a:spcPct val="40000"/>
              </a:spcBef>
              <a:buFont typeface="Arial" charset="0"/>
              <a:buChar char="•"/>
            </a:pPr>
            <a:r>
              <a:rPr lang="he-IL" sz="2400" dirty="0">
                <a:latin typeface="Times New Roman" pitchFamily="18" charset="0"/>
                <a:cs typeface="Times New Roman" pitchFamily="18" charset="0"/>
              </a:rPr>
              <a:t>מימוש הפונקציה ישתנה כך:</a:t>
            </a:r>
          </a:p>
          <a:p>
            <a:pPr marL="292100" indent="-292100" algn="r" rtl="1">
              <a:spcBef>
                <a:spcPct val="20000"/>
              </a:spcBef>
              <a:buFont typeface="Arial" charset="0"/>
              <a:buChar char="-"/>
            </a:pPr>
            <a:r>
              <a:rPr lang="he-IL" sz="2400" dirty="0">
                <a:latin typeface="Times New Roman" pitchFamily="18" charset="0"/>
                <a:cs typeface="Times New Roman" pitchFamily="18" charset="0"/>
              </a:rPr>
              <a:t>נניח שהקריאה הרקורסיבית החזירה תשובה שיש בזנב המערך (מגודל </a:t>
            </a:r>
            <a:r>
              <a:rPr lang="en-US" sz="2400" dirty="0">
                <a:latin typeface="Courier New" pitchFamily="49" charset="0"/>
              </a:rPr>
              <a:t>n-1</a:t>
            </a:r>
            <a:r>
              <a:rPr lang="he-IL" sz="2400" dirty="0">
                <a:latin typeface="Times New Roman" pitchFamily="18" charset="0"/>
                <a:cs typeface="Times New Roman" pitchFamily="18" charset="0"/>
              </a:rPr>
              <a:t>) תת קבוצה כלשהי בגודל </a:t>
            </a:r>
            <a:r>
              <a:rPr lang="en-US" sz="2400" dirty="0">
                <a:latin typeface="Courier New" pitchFamily="49" charset="0"/>
              </a:rPr>
              <a:t>k</a:t>
            </a:r>
            <a:r>
              <a:rPr lang="he-IL" sz="2400" dirty="0">
                <a:latin typeface="Times New Roman" pitchFamily="18" charset="0"/>
                <a:cs typeface="Times New Roman" pitchFamily="18" charset="0"/>
              </a:rPr>
              <a:t> שסכומה </a:t>
            </a:r>
            <a:r>
              <a:rPr lang="en-US" sz="2400" dirty="0">
                <a:latin typeface="Courier New" pitchFamily="49" charset="0"/>
              </a:rPr>
              <a:t>x-a[0]</a:t>
            </a:r>
            <a:r>
              <a:rPr lang="he-IL" sz="2400" dirty="0">
                <a:latin typeface="Times New Roman" pitchFamily="18" charset="0"/>
                <a:cs typeface="Times New Roman" pitchFamily="18" charset="0"/>
              </a:rPr>
              <a:t>. במקרה זה, הוספת </a:t>
            </a:r>
            <a:r>
              <a:rPr lang="en-US" sz="2400" dirty="0">
                <a:latin typeface="Courier New" pitchFamily="49" charset="0"/>
              </a:rPr>
              <a:t>a[0]</a:t>
            </a:r>
            <a:r>
              <a:rPr lang="he-IL" sz="2400" dirty="0">
                <a:latin typeface="Times New Roman" pitchFamily="18" charset="0"/>
                <a:cs typeface="Times New Roman" pitchFamily="18" charset="0"/>
              </a:rPr>
              <a:t> לתת הקבוצה זו תיתן את הסכום </a:t>
            </a:r>
            <a:r>
              <a:rPr lang="en-US" sz="2400" dirty="0">
                <a:latin typeface="Courier New" pitchFamily="49" charset="0"/>
              </a:rPr>
              <a:t>x</a:t>
            </a:r>
            <a:r>
              <a:rPr lang="he-IL" sz="2400" dirty="0">
                <a:latin typeface="Times New Roman" pitchFamily="18" charset="0"/>
                <a:cs typeface="Times New Roman" pitchFamily="18" charset="0"/>
              </a:rPr>
              <a:t>, ולכן אנו נחזיר </a:t>
            </a:r>
            <a:r>
              <a:rPr lang="en-US" sz="2400" dirty="0">
                <a:latin typeface="Courier New" pitchFamily="49" charset="0"/>
              </a:rPr>
              <a:t>k+1</a:t>
            </a:r>
            <a:r>
              <a:rPr lang="he-IL" sz="2400" dirty="0">
                <a:latin typeface="Times New Roman" pitchFamily="18" charset="0"/>
                <a:cs typeface="Times New Roman" pitchFamily="18" charset="0"/>
              </a:rPr>
              <a:t> בתור גודל תת-הקבוצה שסכומה </a:t>
            </a:r>
            <a:r>
              <a:rPr lang="en-US" sz="2400" dirty="0">
                <a:latin typeface="Courier New" pitchFamily="49" charset="0"/>
              </a:rPr>
              <a:t>x</a:t>
            </a:r>
            <a:r>
              <a:rPr lang="he-IL" sz="2400" dirty="0">
                <a:latin typeface="Times New Roman" pitchFamily="18" charset="0"/>
                <a:cs typeface="Times New Roman" pitchFamily="18" charset="0"/>
              </a:rPr>
              <a:t>.</a:t>
            </a:r>
          </a:p>
          <a:p>
            <a:pPr marL="292100" indent="-292100" algn="r" rtl="1">
              <a:spcBef>
                <a:spcPct val="20000"/>
              </a:spcBef>
              <a:buFont typeface="Arial" charset="0"/>
              <a:buChar char="-"/>
            </a:pPr>
            <a:r>
              <a:rPr lang="he-IL" sz="2400" dirty="0">
                <a:latin typeface="Times New Roman" pitchFamily="18" charset="0"/>
                <a:cs typeface="Times New Roman" pitchFamily="18" charset="0"/>
              </a:rPr>
              <a:t>אם הקריאה הראשונה לא צלחה, ננסה בקריאה רקורסיבית נוספת לבדוק אם אולי יש בזנב המערך תת קבוצה שסכומה </a:t>
            </a:r>
            <a:r>
              <a:rPr lang="en-US" sz="2400" dirty="0">
                <a:latin typeface="Courier New" pitchFamily="49" charset="0"/>
              </a:rPr>
              <a:t>x</a:t>
            </a:r>
            <a:r>
              <a:rPr lang="he-IL" sz="2400" dirty="0">
                <a:latin typeface="Times New Roman" pitchFamily="18" charset="0"/>
                <a:cs typeface="Times New Roman" pitchFamily="18" charset="0"/>
              </a:rPr>
              <a:t> בדיוק. במידה וקריאה זו תצליח נחזיר את גודל תת-הקבוצה שהיא מצאה בתור התשובה, ואם לא, אזי בהכרח אין פתרון ואנו נחזיר </a:t>
            </a:r>
            <a:r>
              <a:rPr lang="en-US" sz="2400" dirty="0">
                <a:latin typeface="Times New Roman" pitchFamily="18" charset="0"/>
                <a:cs typeface="Times New Roman" pitchFamily="18" charset="0"/>
              </a:rPr>
              <a:t>-1</a:t>
            </a:r>
            <a:r>
              <a:rPr lang="he-IL" sz="2400" dirty="0">
                <a:latin typeface="Times New Roman" pitchFamily="18" charset="0"/>
                <a:cs typeface="Times New Roman" pitchFamily="18" charset="0"/>
              </a:rPr>
              <a:t>.</a:t>
            </a:r>
          </a:p>
        </p:txBody>
      </p:sp>
    </p:spTree>
    <p:extLst>
      <p:ext uri="{BB962C8B-B14F-4D97-AF65-F5344CB8AC3E}">
        <p14:creationId xmlns:p14="http://schemas.microsoft.com/office/powerpoint/2010/main" val="4342430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E96107CC-D47C-40BD-95EE-38E4FC78E32F}" type="slidenum">
              <a:rPr lang="ar-SA"/>
              <a:pPr>
                <a:defRPr/>
              </a:pPr>
              <a:t>12</a:t>
            </a:fld>
            <a:endParaRPr lang="en-US"/>
          </a:p>
        </p:txBody>
      </p:sp>
      <p:sp>
        <p:nvSpPr>
          <p:cNvPr id="11268" name="Rectangle 2"/>
          <p:cNvSpPr>
            <a:spLocks noGrp="1" noChangeArrowheads="1"/>
          </p:cNvSpPr>
          <p:nvPr>
            <p:ph type="title"/>
          </p:nvPr>
        </p:nvSpPr>
        <p:spPr>
          <a:xfrm>
            <a:off x="395288" y="333375"/>
            <a:ext cx="8353425" cy="1143000"/>
          </a:xfrm>
        </p:spPr>
        <p:txBody>
          <a:bodyPr>
            <a:normAutofit/>
          </a:bodyPr>
          <a:lstStyle/>
          <a:p>
            <a:pPr rtl="1" eaLnBrk="1" hangingPunct="1"/>
            <a:r>
              <a:rPr lang="he-IL" dirty="0"/>
              <a:t>בעיית הסכום</a:t>
            </a:r>
            <a:endParaRPr lang="en-US" dirty="0"/>
          </a:p>
        </p:txBody>
      </p:sp>
      <p:sp>
        <p:nvSpPr>
          <p:cNvPr id="11269" name="Text Box 3"/>
          <p:cNvSpPr txBox="1">
            <a:spLocks noChangeArrowheads="1"/>
          </p:cNvSpPr>
          <p:nvPr/>
        </p:nvSpPr>
        <p:spPr bwMode="auto">
          <a:xfrm>
            <a:off x="1258888" y="2163763"/>
            <a:ext cx="6689725" cy="3641725"/>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900" dirty="0" err="1">
                <a:solidFill>
                  <a:srgbClr val="FF0000"/>
                </a:solidFill>
                <a:latin typeface="Courier New" pitchFamily="49" charset="0"/>
              </a:rPr>
              <a:t>int</a:t>
            </a:r>
            <a:r>
              <a:rPr lang="en-US" sz="1900" dirty="0">
                <a:latin typeface="Courier New" pitchFamily="49" charset="0"/>
              </a:rPr>
              <a:t> subsum2(unsigned </a:t>
            </a:r>
            <a:r>
              <a:rPr lang="en-US" sz="1900" dirty="0" err="1">
                <a:latin typeface="Courier New" pitchFamily="49" charset="0"/>
              </a:rPr>
              <a:t>int</a:t>
            </a:r>
            <a:r>
              <a:rPr lang="en-US" sz="1900" dirty="0">
                <a:latin typeface="Courier New" pitchFamily="49" charset="0"/>
              </a:rPr>
              <a:t> a[], </a:t>
            </a:r>
            <a:r>
              <a:rPr lang="en-US" sz="1900" dirty="0" err="1">
                <a:latin typeface="Courier New" pitchFamily="49" charset="0"/>
              </a:rPr>
              <a:t>int</a:t>
            </a:r>
            <a:r>
              <a:rPr lang="en-US" sz="1900" dirty="0">
                <a:latin typeface="Courier New" pitchFamily="49" charset="0"/>
              </a:rPr>
              <a:t> n,</a:t>
            </a:r>
            <a:br>
              <a:rPr lang="en-US" sz="1900" dirty="0">
                <a:latin typeface="Courier New" pitchFamily="49" charset="0"/>
              </a:rPr>
            </a:br>
            <a:r>
              <a:rPr lang="en-US" sz="1900" dirty="0">
                <a:latin typeface="Courier New" pitchFamily="49" charset="0"/>
              </a:rPr>
              <a:t>            unsigned </a:t>
            </a:r>
            <a:r>
              <a:rPr lang="en-US" sz="1900" dirty="0" err="1">
                <a:latin typeface="Courier New" pitchFamily="49" charset="0"/>
              </a:rPr>
              <a:t>int</a:t>
            </a:r>
            <a:r>
              <a:rPr lang="en-US" sz="1900" dirty="0">
                <a:latin typeface="Courier New" pitchFamily="49" charset="0"/>
              </a:rPr>
              <a:t> x)</a:t>
            </a:r>
          </a:p>
          <a:p>
            <a:r>
              <a:rPr lang="en-US" sz="1900" dirty="0">
                <a:latin typeface="Courier New" pitchFamily="49" charset="0"/>
              </a:rPr>
              <a:t>{</a:t>
            </a:r>
          </a:p>
          <a:p>
            <a:r>
              <a:rPr lang="en-US" sz="1900" dirty="0">
                <a:latin typeface="Courier New" pitchFamily="49" charset="0"/>
              </a:rPr>
              <a:t>  if (x==0) return </a:t>
            </a:r>
            <a:r>
              <a:rPr lang="en-US" sz="1900" dirty="0">
                <a:solidFill>
                  <a:srgbClr val="FF0000"/>
                </a:solidFill>
                <a:latin typeface="Courier New" pitchFamily="49" charset="0"/>
              </a:rPr>
              <a:t>0</a:t>
            </a:r>
            <a:r>
              <a:rPr lang="en-US" sz="1900" dirty="0">
                <a:latin typeface="Courier New" pitchFamily="49" charset="0"/>
              </a:rPr>
              <a:t>;</a:t>
            </a:r>
          </a:p>
          <a:p>
            <a:r>
              <a:rPr lang="en-US" sz="1900" dirty="0">
                <a:latin typeface="Courier New" pitchFamily="49" charset="0"/>
              </a:rPr>
              <a:t>  if (n&lt;=0) return </a:t>
            </a:r>
            <a:r>
              <a:rPr lang="en-US" sz="1900" dirty="0">
                <a:solidFill>
                  <a:srgbClr val="FF0000"/>
                </a:solidFill>
                <a:latin typeface="Courier New" pitchFamily="49" charset="0"/>
              </a:rPr>
              <a:t>-1</a:t>
            </a:r>
            <a:r>
              <a:rPr lang="en-US" sz="1900" dirty="0">
                <a:latin typeface="Courier New" pitchFamily="49" charset="0"/>
              </a:rPr>
              <a:t>;</a:t>
            </a:r>
          </a:p>
          <a:p>
            <a:endParaRPr lang="en-US" sz="1900" dirty="0">
              <a:latin typeface="Courier New" pitchFamily="49" charset="0"/>
            </a:endParaRPr>
          </a:p>
          <a:p>
            <a:r>
              <a:rPr lang="en-US" sz="1900" dirty="0">
                <a:latin typeface="Courier New" pitchFamily="49" charset="0"/>
              </a:rPr>
              <a:t>  if (a[0] &lt;= x) {</a:t>
            </a:r>
          </a:p>
          <a:p>
            <a:r>
              <a:rPr lang="en-US" sz="1900" dirty="0">
                <a:latin typeface="Courier New" pitchFamily="49" charset="0"/>
              </a:rPr>
              <a:t>    </a:t>
            </a:r>
            <a:r>
              <a:rPr lang="en-US" sz="1900" dirty="0" err="1">
                <a:latin typeface="Courier New" pitchFamily="49" charset="0"/>
              </a:rPr>
              <a:t>int</a:t>
            </a:r>
            <a:r>
              <a:rPr lang="en-US" sz="1900" dirty="0">
                <a:latin typeface="Courier New" pitchFamily="49" charset="0"/>
              </a:rPr>
              <a:t> </a:t>
            </a:r>
            <a:r>
              <a:rPr lang="en-US" sz="1900" dirty="0">
                <a:solidFill>
                  <a:srgbClr val="FF0000"/>
                </a:solidFill>
                <a:latin typeface="Courier New" pitchFamily="49" charset="0"/>
              </a:rPr>
              <a:t>k</a:t>
            </a:r>
            <a:r>
              <a:rPr lang="en-US" sz="1900" dirty="0">
                <a:latin typeface="Courier New" pitchFamily="49" charset="0"/>
              </a:rPr>
              <a:t> = subsum2(a+1,n-1,x-a[0]);</a:t>
            </a:r>
          </a:p>
          <a:p>
            <a:r>
              <a:rPr lang="en-US" sz="1900" dirty="0">
                <a:latin typeface="Courier New" pitchFamily="49" charset="0"/>
              </a:rPr>
              <a:t>    if (k &gt; -1) return </a:t>
            </a:r>
            <a:r>
              <a:rPr lang="en-US" sz="1900" dirty="0">
                <a:solidFill>
                  <a:srgbClr val="FF0000"/>
                </a:solidFill>
                <a:latin typeface="Courier New" pitchFamily="49" charset="0"/>
              </a:rPr>
              <a:t>k+1</a:t>
            </a:r>
            <a:r>
              <a:rPr lang="en-US" sz="1900" dirty="0">
                <a:latin typeface="Courier New" pitchFamily="49" charset="0"/>
              </a:rPr>
              <a:t>;</a:t>
            </a:r>
          </a:p>
          <a:p>
            <a:r>
              <a:rPr lang="en-US" sz="1900" dirty="0">
                <a:latin typeface="Courier New" pitchFamily="49" charset="0"/>
              </a:rPr>
              <a:t>  }</a:t>
            </a:r>
          </a:p>
          <a:p>
            <a:r>
              <a:rPr lang="en-US" sz="1900" dirty="0">
                <a:latin typeface="Courier New" pitchFamily="49" charset="0"/>
              </a:rPr>
              <a:t>  return subsum2(a+1,n-1,x);</a:t>
            </a:r>
          </a:p>
          <a:p>
            <a:r>
              <a:rPr lang="en-US" sz="1900" dirty="0">
                <a:latin typeface="Courier New" pitchFamily="49" charset="0"/>
              </a:rPr>
              <a:t>}</a:t>
            </a:r>
            <a:endParaRPr lang="ru-RU" sz="1900" dirty="0">
              <a:latin typeface="Courier New" pitchFamily="49" charset="0"/>
            </a:endParaRPr>
          </a:p>
        </p:txBody>
      </p:sp>
      <p:sp>
        <p:nvSpPr>
          <p:cNvPr id="11270" name="Text Box 4"/>
          <p:cNvSpPr txBox="1">
            <a:spLocks noChangeArrowheads="1"/>
          </p:cNvSpPr>
          <p:nvPr/>
        </p:nvSpPr>
        <p:spPr bwMode="auto">
          <a:xfrm>
            <a:off x="971550" y="1458913"/>
            <a:ext cx="7418388" cy="457200"/>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a:latin typeface="Times New Roman" pitchFamily="18" charset="0"/>
                <a:cs typeface="Times New Roman" pitchFamily="18" charset="0"/>
              </a:rPr>
              <a:t>הפונקציה המעודכנת תראה כך:</a:t>
            </a:r>
          </a:p>
        </p:txBody>
      </p:sp>
    </p:spTree>
    <p:extLst>
      <p:ext uri="{BB962C8B-B14F-4D97-AF65-F5344CB8AC3E}">
        <p14:creationId xmlns:p14="http://schemas.microsoft.com/office/powerpoint/2010/main" val="1456081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C10E1EDD-DBCE-4C6F-8723-E82C9CB4C8BE}" type="slidenum">
              <a:rPr lang="ar-SA"/>
              <a:pPr>
                <a:defRPr/>
              </a:pPr>
              <a:t>13</a:t>
            </a:fld>
            <a:endParaRPr lang="en-US"/>
          </a:p>
        </p:txBody>
      </p:sp>
      <p:sp>
        <p:nvSpPr>
          <p:cNvPr id="12292" name="Rectangle 2"/>
          <p:cNvSpPr>
            <a:spLocks noGrp="1" noChangeArrowheads="1"/>
          </p:cNvSpPr>
          <p:nvPr>
            <p:ph type="title"/>
          </p:nvPr>
        </p:nvSpPr>
        <p:spPr>
          <a:xfrm>
            <a:off x="395288" y="333375"/>
            <a:ext cx="8353425" cy="1143000"/>
          </a:xfrm>
        </p:spPr>
        <p:txBody>
          <a:bodyPr>
            <a:normAutofit/>
          </a:bodyPr>
          <a:lstStyle/>
          <a:p>
            <a:pPr rtl="1" eaLnBrk="1" hangingPunct="1"/>
            <a:r>
              <a:rPr lang="he-IL" dirty="0"/>
              <a:t>בעיית הסכום</a:t>
            </a:r>
            <a:endParaRPr lang="en-US" dirty="0"/>
          </a:p>
        </p:txBody>
      </p:sp>
      <p:sp>
        <p:nvSpPr>
          <p:cNvPr id="12293" name="Text Box 3"/>
          <p:cNvSpPr txBox="1">
            <a:spLocks noChangeArrowheads="1"/>
          </p:cNvSpPr>
          <p:nvPr/>
        </p:nvSpPr>
        <p:spPr bwMode="auto">
          <a:xfrm>
            <a:off x="973138" y="1412875"/>
            <a:ext cx="7270750" cy="4598182"/>
          </a:xfrm>
          <a:prstGeom prst="rect">
            <a:avLst/>
          </a:prstGeom>
          <a:noFill/>
          <a:ln w="9525">
            <a:noFill/>
            <a:miter lim="800000"/>
            <a:headEnd/>
            <a:tailEnd/>
          </a:ln>
        </p:spPr>
        <p:txBody>
          <a:bodyPr>
            <a:spAutoFit/>
          </a:bodyPr>
          <a:lstStyle/>
          <a:p>
            <a:pPr marL="292100" indent="-292100" algn="r" rtl="1">
              <a:spcBef>
                <a:spcPct val="40000"/>
              </a:spcBef>
              <a:buFont typeface="Arial" charset="0"/>
              <a:buChar char="•"/>
            </a:pPr>
            <a:r>
              <a:rPr lang="he-IL" sz="2400" dirty="0">
                <a:latin typeface="Times New Roman" pitchFamily="18" charset="0"/>
                <a:cs typeface="Times New Roman" pitchFamily="18" charset="0"/>
              </a:rPr>
              <a:t>כעת, נרצה שהפונקציה גם תחזיר את </a:t>
            </a:r>
            <a:r>
              <a:rPr lang="he-IL" sz="2400" u="sng" dirty="0">
                <a:latin typeface="Times New Roman" pitchFamily="18" charset="0"/>
                <a:cs typeface="Times New Roman" pitchFamily="18" charset="0"/>
              </a:rPr>
              <a:t>הפתרון עצמו</a:t>
            </a:r>
            <a:r>
              <a:rPr lang="he-IL" sz="2400" dirty="0">
                <a:latin typeface="Times New Roman" pitchFamily="18" charset="0"/>
                <a:cs typeface="Times New Roman" pitchFamily="18" charset="0"/>
              </a:rPr>
              <a:t>.</a:t>
            </a:r>
          </a:p>
          <a:p>
            <a:pPr marL="292100" indent="-292100" algn="r" rtl="1">
              <a:spcBef>
                <a:spcPct val="40000"/>
              </a:spcBef>
              <a:buFont typeface="Arial" charset="0"/>
              <a:buChar char="•"/>
            </a:pPr>
            <a:r>
              <a:rPr lang="he-IL" sz="2400" dirty="0">
                <a:latin typeface="Times New Roman" pitchFamily="18" charset="0"/>
                <a:cs typeface="Times New Roman" pitchFamily="18" charset="0"/>
              </a:rPr>
              <a:t>לשם כך נוסיף לפונקציה פרמטר נוסף – מערך פלט </a:t>
            </a:r>
            <a:r>
              <a:rPr lang="en-US" sz="2400" dirty="0">
                <a:latin typeface="Courier New" pitchFamily="49" charset="0"/>
              </a:rPr>
              <a:t>b[]</a:t>
            </a:r>
            <a:r>
              <a:rPr lang="he-IL" sz="2400" dirty="0">
                <a:latin typeface="Times New Roman" pitchFamily="18" charset="0"/>
                <a:cs typeface="Times New Roman" pitchFamily="18" charset="0"/>
              </a:rPr>
              <a:t>, שלתוכו היא תכתוב את הפתרון (נניח כרגיל ש-</a:t>
            </a:r>
            <a:r>
              <a:rPr lang="en-US" sz="2400" dirty="0">
                <a:latin typeface="Courier New" pitchFamily="49" charset="0"/>
              </a:rPr>
              <a:t>b[]</a:t>
            </a:r>
            <a:r>
              <a:rPr lang="he-IL" sz="2400" dirty="0">
                <a:latin typeface="Times New Roman" pitchFamily="18" charset="0"/>
                <a:cs typeface="Times New Roman" pitchFamily="18" charset="0"/>
              </a:rPr>
              <a:t> הוקצה מחוץ לפונקציה, ושהוא באורך מספק).</a:t>
            </a:r>
          </a:p>
          <a:p>
            <a:pPr marL="292100" indent="-292100" algn="r" rtl="1">
              <a:spcBef>
                <a:spcPct val="40000"/>
              </a:spcBef>
              <a:buFont typeface="Arial" charset="0"/>
              <a:buChar char="•"/>
            </a:pPr>
            <a:r>
              <a:rPr lang="he-IL" sz="2400" dirty="0">
                <a:latin typeface="Times New Roman" pitchFamily="18" charset="0"/>
                <a:cs typeface="Times New Roman" pitchFamily="18" charset="0"/>
              </a:rPr>
              <a:t>נרצה שבסוף ריצת הפונקציה, המערך </a:t>
            </a:r>
            <a:r>
              <a:rPr lang="en-US" sz="2400" dirty="0">
                <a:latin typeface="Courier New" pitchFamily="49" charset="0"/>
              </a:rPr>
              <a:t>b[]</a:t>
            </a:r>
            <a:r>
              <a:rPr lang="he-IL" sz="2400" dirty="0">
                <a:latin typeface="Times New Roman" pitchFamily="18" charset="0"/>
                <a:cs typeface="Times New Roman" pitchFamily="18" charset="0"/>
              </a:rPr>
              <a:t> שהעברנו יכיל את </a:t>
            </a:r>
            <a:r>
              <a:rPr lang="he-IL" sz="2400" u="sng" dirty="0">
                <a:latin typeface="Times New Roman" pitchFamily="18" charset="0"/>
                <a:cs typeface="Times New Roman" pitchFamily="18" charset="0"/>
              </a:rPr>
              <a:t>האינדקסים </a:t>
            </a:r>
            <a:r>
              <a:rPr lang="he-IL" sz="2400" dirty="0">
                <a:latin typeface="Times New Roman" pitchFamily="18" charset="0"/>
                <a:cs typeface="Times New Roman" pitchFamily="18" charset="0"/>
              </a:rPr>
              <a:t>של האיברים ב-</a:t>
            </a:r>
            <a:r>
              <a:rPr lang="en-US" sz="2400" dirty="0">
                <a:latin typeface="Courier New" pitchFamily="49" charset="0"/>
              </a:rPr>
              <a:t>a[]</a:t>
            </a:r>
            <a:r>
              <a:rPr lang="he-IL" sz="2400" dirty="0">
                <a:latin typeface="Times New Roman" pitchFamily="18" charset="0"/>
                <a:cs typeface="Times New Roman" pitchFamily="18" charset="0"/>
              </a:rPr>
              <a:t> שהשתתפו </a:t>
            </a:r>
            <a:r>
              <a:rPr lang="he-IL" sz="2400" dirty="0" err="1">
                <a:latin typeface="Times New Roman" pitchFamily="18" charset="0"/>
                <a:cs typeface="Times New Roman" pitchFamily="18" charset="0"/>
              </a:rPr>
              <a:t>בסכימה</a:t>
            </a:r>
            <a:r>
              <a:rPr lang="he-IL" sz="2400" dirty="0">
                <a:latin typeface="Times New Roman" pitchFamily="18" charset="0"/>
                <a:cs typeface="Times New Roman" pitchFamily="18" charset="0"/>
              </a:rPr>
              <a:t>.</a:t>
            </a:r>
          </a:p>
          <a:p>
            <a:pPr marL="292100" indent="-292100" algn="r" rtl="1">
              <a:spcBef>
                <a:spcPct val="40000"/>
              </a:spcBef>
              <a:buFont typeface="Arial" charset="0"/>
              <a:buChar char="•"/>
            </a:pPr>
            <a:r>
              <a:rPr lang="he-IL" sz="2400" dirty="0">
                <a:latin typeface="Times New Roman" pitchFamily="18" charset="0"/>
                <a:cs typeface="Times New Roman" pitchFamily="18" charset="0"/>
              </a:rPr>
              <a:t>קוד הפונקציה מופיע בשקף הבא. יש רק בעיה אחת... שימו לב שבמקרה שאנו בוחרים להוסיף את </a:t>
            </a:r>
            <a:r>
              <a:rPr lang="en-US" sz="2400" dirty="0">
                <a:latin typeface="Courier New" pitchFamily="49" charset="0"/>
              </a:rPr>
              <a:t>a[0]</a:t>
            </a:r>
            <a:r>
              <a:rPr lang="he-IL" sz="2400" dirty="0">
                <a:latin typeface="Times New Roman" pitchFamily="18" charset="0"/>
                <a:cs typeface="Times New Roman" pitchFamily="18" charset="0"/>
              </a:rPr>
              <a:t> לתת-הקבוצה, עלינו לכתוב את האינדקס שלו למערך </a:t>
            </a:r>
            <a:r>
              <a:rPr lang="en-US" sz="2400" dirty="0">
                <a:latin typeface="Courier New" pitchFamily="49" charset="0"/>
              </a:rPr>
              <a:t>b[]</a:t>
            </a:r>
            <a:r>
              <a:rPr lang="he-IL" sz="2400" dirty="0">
                <a:latin typeface="Times New Roman" pitchFamily="18" charset="0"/>
                <a:cs typeface="Times New Roman" pitchFamily="18" charset="0"/>
              </a:rPr>
              <a:t>; ואולם, איננו יודעים את האינדקס </a:t>
            </a:r>
            <a:r>
              <a:rPr lang="he-IL" sz="2400" dirty="0" err="1">
                <a:latin typeface="Times New Roman" pitchFamily="18" charset="0"/>
                <a:cs typeface="Times New Roman" pitchFamily="18" charset="0"/>
              </a:rPr>
              <a:t>האמיתי</a:t>
            </a:r>
            <a:r>
              <a:rPr lang="he-IL" sz="2400" dirty="0">
                <a:latin typeface="Times New Roman" pitchFamily="18" charset="0"/>
                <a:cs typeface="Times New Roman" pitchFamily="18" charset="0"/>
              </a:rPr>
              <a:t> שלו במערך </a:t>
            </a:r>
            <a:r>
              <a:rPr lang="en-US" sz="2400" dirty="0">
                <a:latin typeface="Courier New" pitchFamily="49" charset="0"/>
              </a:rPr>
              <a:t>a[]</a:t>
            </a:r>
            <a:r>
              <a:rPr lang="he-IL" sz="2400" dirty="0">
                <a:latin typeface="Times New Roman" pitchFamily="18" charset="0"/>
                <a:cs typeface="Times New Roman" pitchFamily="18" charset="0"/>
              </a:rPr>
              <a:t> המקורי! לכן, זמנית רשמנו את קטע הקוד המתאים בכתב נטוי, </a:t>
            </a:r>
            <a:r>
              <a:rPr lang="he-IL" sz="2400" dirty="0" err="1">
                <a:latin typeface="Times New Roman" pitchFamily="18" charset="0"/>
                <a:cs typeface="Times New Roman" pitchFamily="18" charset="0"/>
              </a:rPr>
              <a:t>ומייד</a:t>
            </a:r>
            <a:r>
              <a:rPr lang="he-IL" sz="2400" dirty="0">
                <a:latin typeface="Times New Roman" pitchFamily="18" charset="0"/>
                <a:cs typeface="Times New Roman" pitchFamily="18" charset="0"/>
              </a:rPr>
              <a:t> ניגש לפתור בעיה זו.</a:t>
            </a:r>
          </a:p>
        </p:txBody>
      </p:sp>
    </p:spTree>
    <p:extLst>
      <p:ext uri="{BB962C8B-B14F-4D97-AF65-F5344CB8AC3E}">
        <p14:creationId xmlns:p14="http://schemas.microsoft.com/office/powerpoint/2010/main" val="3125959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BC79B7CA-68EB-449D-AA90-F03F7E820275}" type="slidenum">
              <a:rPr lang="ar-SA"/>
              <a:pPr>
                <a:defRPr/>
              </a:pPr>
              <a:t>14</a:t>
            </a:fld>
            <a:endParaRPr lang="en-US"/>
          </a:p>
        </p:txBody>
      </p:sp>
      <p:sp>
        <p:nvSpPr>
          <p:cNvPr id="13316" name="Rectangle 2"/>
          <p:cNvSpPr>
            <a:spLocks noGrp="1" noChangeArrowheads="1"/>
          </p:cNvSpPr>
          <p:nvPr>
            <p:ph type="title"/>
          </p:nvPr>
        </p:nvSpPr>
        <p:spPr>
          <a:xfrm>
            <a:off x="395288" y="260350"/>
            <a:ext cx="8353425" cy="1143000"/>
          </a:xfrm>
        </p:spPr>
        <p:txBody>
          <a:bodyPr>
            <a:normAutofit/>
          </a:bodyPr>
          <a:lstStyle/>
          <a:p>
            <a:pPr rtl="1" eaLnBrk="1" hangingPunct="1"/>
            <a:r>
              <a:rPr lang="he-IL" dirty="0"/>
              <a:t>בעיית הסכום</a:t>
            </a:r>
            <a:endParaRPr lang="en-US" dirty="0"/>
          </a:p>
        </p:txBody>
      </p:sp>
      <p:sp>
        <p:nvSpPr>
          <p:cNvPr id="13317" name="Text Box 3"/>
          <p:cNvSpPr txBox="1">
            <a:spLocks noChangeArrowheads="1"/>
          </p:cNvSpPr>
          <p:nvPr/>
        </p:nvSpPr>
        <p:spPr bwMode="auto">
          <a:xfrm>
            <a:off x="1096963" y="1468255"/>
            <a:ext cx="7048500" cy="4553033"/>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900">
                <a:latin typeface="Courier New" pitchFamily="49" charset="0"/>
              </a:rPr>
              <a:t>int subsum3(unsigned int a[], int n,</a:t>
            </a:r>
            <a:br>
              <a:rPr lang="en-US" sz="1900">
                <a:latin typeface="Courier New" pitchFamily="49" charset="0"/>
              </a:rPr>
            </a:br>
            <a:r>
              <a:rPr lang="en-US" sz="1900">
                <a:latin typeface="Courier New" pitchFamily="49" charset="0"/>
              </a:rPr>
              <a:t>            unsigned int x, unsigned int </a:t>
            </a:r>
            <a:r>
              <a:rPr lang="en-US" sz="1900">
                <a:solidFill>
                  <a:srgbClr val="FF0000"/>
                </a:solidFill>
                <a:latin typeface="Courier New" pitchFamily="49" charset="0"/>
              </a:rPr>
              <a:t>b[]</a:t>
            </a:r>
            <a:r>
              <a:rPr lang="en-US" sz="1900">
                <a:latin typeface="Courier New" pitchFamily="49" charset="0"/>
              </a:rPr>
              <a:t>)</a:t>
            </a:r>
          </a:p>
          <a:p>
            <a:r>
              <a:rPr lang="en-US" sz="1900">
                <a:latin typeface="Courier New" pitchFamily="49" charset="0"/>
              </a:rPr>
              <a:t>{</a:t>
            </a:r>
          </a:p>
          <a:p>
            <a:r>
              <a:rPr lang="en-US" sz="1900">
                <a:latin typeface="Courier New" pitchFamily="49" charset="0"/>
              </a:rPr>
              <a:t>  if (x==0) return 0;</a:t>
            </a:r>
          </a:p>
          <a:p>
            <a:r>
              <a:rPr lang="en-US" sz="1900">
                <a:latin typeface="Courier New" pitchFamily="49" charset="0"/>
              </a:rPr>
              <a:t>  if (n&lt;=0) return -1;</a:t>
            </a:r>
          </a:p>
          <a:p>
            <a:endParaRPr lang="en-US" sz="1900">
              <a:latin typeface="Courier New" pitchFamily="49" charset="0"/>
            </a:endParaRPr>
          </a:p>
          <a:p>
            <a:r>
              <a:rPr lang="en-US" sz="1900">
                <a:latin typeface="Courier New" pitchFamily="49" charset="0"/>
              </a:rPr>
              <a:t>  if (a[0] &lt;= x) {</a:t>
            </a:r>
          </a:p>
          <a:p>
            <a:r>
              <a:rPr lang="en-US" sz="1900">
                <a:latin typeface="Courier New" pitchFamily="49" charset="0"/>
              </a:rPr>
              <a:t>    int k = subsum3(a+1,n-1,x-a[0],</a:t>
            </a:r>
            <a:r>
              <a:rPr lang="en-US" sz="1900">
                <a:solidFill>
                  <a:srgbClr val="FF0000"/>
                </a:solidFill>
                <a:latin typeface="Courier New" pitchFamily="49" charset="0"/>
              </a:rPr>
              <a:t>b+1</a:t>
            </a:r>
            <a:r>
              <a:rPr lang="en-US" sz="1900">
                <a:latin typeface="Courier New" pitchFamily="49" charset="0"/>
              </a:rPr>
              <a:t>);</a:t>
            </a:r>
          </a:p>
          <a:p>
            <a:r>
              <a:rPr lang="en-US" sz="1900">
                <a:latin typeface="Courier New" pitchFamily="49" charset="0"/>
              </a:rPr>
              <a:t>    if (k &gt; -1) {</a:t>
            </a:r>
          </a:p>
          <a:p>
            <a:r>
              <a:rPr lang="en-US" sz="1900">
                <a:latin typeface="Courier New" pitchFamily="49" charset="0"/>
              </a:rPr>
              <a:t>      b[0] = </a:t>
            </a:r>
            <a:r>
              <a:rPr lang="en-US" sz="1900" i="1">
                <a:solidFill>
                  <a:srgbClr val="008000"/>
                </a:solidFill>
                <a:latin typeface="Courier New" pitchFamily="49" charset="0"/>
              </a:rPr>
              <a:t>index of a[0] </a:t>
            </a:r>
            <a:r>
              <a:rPr lang="en-US" sz="1900">
                <a:latin typeface="Courier New" pitchFamily="49" charset="0"/>
              </a:rPr>
              <a:t>;</a:t>
            </a:r>
          </a:p>
          <a:p>
            <a:r>
              <a:rPr lang="en-US" sz="1900">
                <a:latin typeface="Courier New" pitchFamily="49" charset="0"/>
              </a:rPr>
              <a:t>      return k+1;</a:t>
            </a:r>
          </a:p>
          <a:p>
            <a:r>
              <a:rPr lang="en-US" sz="1900">
                <a:latin typeface="Courier New" pitchFamily="49" charset="0"/>
              </a:rPr>
              <a:t>    }</a:t>
            </a:r>
          </a:p>
          <a:p>
            <a:r>
              <a:rPr lang="en-US" sz="1900">
                <a:latin typeface="Courier New" pitchFamily="49" charset="0"/>
              </a:rPr>
              <a:t>  }</a:t>
            </a:r>
          </a:p>
          <a:p>
            <a:r>
              <a:rPr lang="en-US" sz="1900">
                <a:latin typeface="Courier New" pitchFamily="49" charset="0"/>
              </a:rPr>
              <a:t>  return subsum3(a+1,n-1,x,</a:t>
            </a:r>
            <a:r>
              <a:rPr lang="en-US" sz="1900">
                <a:solidFill>
                  <a:srgbClr val="FF0000"/>
                </a:solidFill>
                <a:latin typeface="Courier New" pitchFamily="49" charset="0"/>
              </a:rPr>
              <a:t>b</a:t>
            </a:r>
            <a:r>
              <a:rPr lang="en-US" sz="1900">
                <a:latin typeface="Courier New" pitchFamily="49" charset="0"/>
              </a:rPr>
              <a:t>);</a:t>
            </a:r>
          </a:p>
          <a:p>
            <a:r>
              <a:rPr lang="en-US" sz="1900">
                <a:latin typeface="Courier New" pitchFamily="49" charset="0"/>
              </a:rPr>
              <a:t>}</a:t>
            </a:r>
            <a:endParaRPr lang="ru-RU" sz="1900">
              <a:latin typeface="Courier New" pitchFamily="49" charset="0"/>
            </a:endParaRPr>
          </a:p>
        </p:txBody>
      </p:sp>
    </p:spTree>
    <p:extLst>
      <p:ext uri="{BB962C8B-B14F-4D97-AF65-F5344CB8AC3E}">
        <p14:creationId xmlns:p14="http://schemas.microsoft.com/office/powerpoint/2010/main" val="3384091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89235B6F-31D0-4D0E-AB7D-7A12EAF59F26}" type="slidenum">
              <a:rPr lang="ar-SA"/>
              <a:pPr>
                <a:defRPr/>
              </a:pPr>
              <a:t>15</a:t>
            </a:fld>
            <a:endParaRPr lang="en-US"/>
          </a:p>
        </p:txBody>
      </p:sp>
      <p:sp>
        <p:nvSpPr>
          <p:cNvPr id="14340"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הסכום</a:t>
            </a:r>
            <a:endParaRPr lang="en-US" dirty="0"/>
          </a:p>
        </p:txBody>
      </p:sp>
      <p:sp>
        <p:nvSpPr>
          <p:cNvPr id="14341" name="Text Box 3"/>
          <p:cNvSpPr txBox="1">
            <a:spLocks noChangeArrowheads="1"/>
          </p:cNvSpPr>
          <p:nvPr/>
        </p:nvSpPr>
        <p:spPr bwMode="auto">
          <a:xfrm>
            <a:off x="827088" y="1225550"/>
            <a:ext cx="7634287" cy="4967514"/>
          </a:xfrm>
          <a:prstGeom prst="rect">
            <a:avLst/>
          </a:prstGeom>
          <a:noFill/>
          <a:ln w="9525">
            <a:noFill/>
            <a:miter lim="800000"/>
            <a:headEnd/>
            <a:tailEnd/>
          </a:ln>
        </p:spPr>
        <p:txBody>
          <a:bodyPr>
            <a:spAutoFit/>
          </a:bodyPr>
          <a:lstStyle/>
          <a:p>
            <a:pPr marL="292100" indent="-292100" algn="r" rtl="1">
              <a:spcBef>
                <a:spcPct val="40000"/>
              </a:spcBef>
              <a:buFont typeface="Arial" charset="0"/>
              <a:buChar char="•"/>
            </a:pPr>
            <a:r>
              <a:rPr lang="he-IL" sz="2400" dirty="0">
                <a:latin typeface="Times New Roman" pitchFamily="18" charset="0"/>
                <a:cs typeface="Times New Roman" pitchFamily="18" charset="0"/>
              </a:rPr>
              <a:t>על מנת לדעת את האינדקס של </a:t>
            </a:r>
            <a:r>
              <a:rPr lang="en-US" sz="2400" dirty="0">
                <a:latin typeface="Courier New" pitchFamily="49" charset="0"/>
              </a:rPr>
              <a:t>a[0]</a:t>
            </a:r>
            <a:r>
              <a:rPr lang="he-IL" sz="2400" dirty="0">
                <a:latin typeface="Times New Roman" pitchFamily="18" charset="0"/>
                <a:cs typeface="Times New Roman" pitchFamily="18" charset="0"/>
              </a:rPr>
              <a:t> במערך המקורי, אין לנו ברירה אלא להוסיף לפונקציה פרמטר נוסף (ואחרון!).</a:t>
            </a:r>
          </a:p>
          <a:p>
            <a:pPr marL="292100" indent="-292100" algn="r" rtl="1">
              <a:spcBef>
                <a:spcPct val="40000"/>
              </a:spcBef>
              <a:buFont typeface="Arial" charset="0"/>
              <a:buChar char="•"/>
            </a:pPr>
            <a:r>
              <a:rPr lang="he-IL" sz="2400" dirty="0">
                <a:latin typeface="Times New Roman" pitchFamily="18" charset="0"/>
                <a:cs typeface="Times New Roman" pitchFamily="18" charset="0"/>
              </a:rPr>
              <a:t>נוסיף פרמטר עזר בשם </a:t>
            </a:r>
            <a:r>
              <a:rPr lang="en-US" sz="2400" dirty="0">
                <a:latin typeface="Courier New" pitchFamily="49" charset="0"/>
              </a:rPr>
              <a:t>index</a:t>
            </a:r>
            <a:r>
              <a:rPr lang="he-IL" sz="2400" dirty="0">
                <a:latin typeface="Times New Roman" pitchFamily="18" charset="0"/>
                <a:cs typeface="Times New Roman" pitchFamily="18" charset="0"/>
              </a:rPr>
              <a:t>, שיציין את האינדקס של </a:t>
            </a:r>
            <a:r>
              <a:rPr lang="en-US" sz="2400" dirty="0">
                <a:latin typeface="Courier New" pitchFamily="49" charset="0"/>
              </a:rPr>
              <a:t>a[0]</a:t>
            </a:r>
            <a:r>
              <a:rPr lang="he-IL" sz="2400" dirty="0">
                <a:latin typeface="Times New Roman" pitchFamily="18" charset="0"/>
                <a:cs typeface="Times New Roman" pitchFamily="18" charset="0"/>
              </a:rPr>
              <a:t> במערך המקורי. בכל קריאה רקורסיבית, נעדכן את </a:t>
            </a:r>
            <a:r>
              <a:rPr lang="en-US" sz="2400" dirty="0">
                <a:latin typeface="Courier New" pitchFamily="49" charset="0"/>
              </a:rPr>
              <a:t>index</a:t>
            </a:r>
            <a:r>
              <a:rPr lang="he-IL" sz="2400" dirty="0">
                <a:latin typeface="Times New Roman" pitchFamily="18" charset="0"/>
                <a:cs typeface="Times New Roman" pitchFamily="18" charset="0"/>
              </a:rPr>
              <a:t> בהתאם.</a:t>
            </a:r>
          </a:p>
          <a:p>
            <a:pPr marL="292100" indent="-292100" algn="r" rtl="1">
              <a:spcBef>
                <a:spcPct val="40000"/>
              </a:spcBef>
              <a:buFont typeface="Arial" charset="0"/>
              <a:buChar char="•"/>
            </a:pPr>
            <a:r>
              <a:rPr lang="he-IL" sz="2400" dirty="0">
                <a:latin typeface="Times New Roman" pitchFamily="18" charset="0"/>
                <a:cs typeface="Times New Roman" pitchFamily="18" charset="0"/>
              </a:rPr>
              <a:t>החיסרון בפתרון זה הוא שבקריאה הראשונה לפונקציה, אנו חייבים לקרוא לפונקציה עם הפרמטר </a:t>
            </a:r>
            <a:r>
              <a:rPr lang="en-US" sz="2400" dirty="0">
                <a:latin typeface="Courier New" pitchFamily="49" charset="0"/>
              </a:rPr>
              <a:t>index</a:t>
            </a:r>
            <a:r>
              <a:rPr lang="he-IL" sz="2400" dirty="0">
                <a:latin typeface="Times New Roman" pitchFamily="18" charset="0"/>
                <a:cs typeface="Times New Roman" pitchFamily="18" charset="0"/>
              </a:rPr>
              <a:t> שווה ל-0, אחרת הפונקציה תכשל. כיוון שכך, לא היינו רוצים כלל ש-</a:t>
            </a:r>
            <a:r>
              <a:rPr lang="en-US" sz="2400" dirty="0">
                <a:latin typeface="Courier New" pitchFamily="49" charset="0"/>
              </a:rPr>
              <a:t>index</a:t>
            </a:r>
            <a:r>
              <a:rPr lang="he-IL" sz="2400" dirty="0">
                <a:latin typeface="Times New Roman" pitchFamily="18" charset="0"/>
                <a:cs typeface="Times New Roman" pitchFamily="18" charset="0"/>
              </a:rPr>
              <a:t> יופיע כפרמטר של הפונקציה! פרמטר זה הוא פרמטר עזר שאנו הוספנו, שאינו מעניין את המשתמש מבחוץ.</a:t>
            </a:r>
          </a:p>
          <a:p>
            <a:pPr marL="292100" indent="-292100" algn="r" rtl="1">
              <a:spcBef>
                <a:spcPct val="40000"/>
              </a:spcBef>
              <a:buFont typeface="Arial" charset="0"/>
              <a:buChar char="•"/>
            </a:pPr>
            <a:r>
              <a:rPr lang="he-IL" sz="2400" dirty="0">
                <a:latin typeface="Times New Roman" pitchFamily="18" charset="0"/>
                <a:cs typeface="Times New Roman" pitchFamily="18" charset="0"/>
              </a:rPr>
              <a:t>לכן, כפי שראינו </a:t>
            </a:r>
            <a:r>
              <a:rPr lang="he-IL" sz="2400" dirty="0" err="1">
                <a:latin typeface="Times New Roman" pitchFamily="18" charset="0"/>
                <a:cs typeface="Times New Roman" pitchFamily="18" charset="0"/>
              </a:rPr>
              <a:t>ברקורסיות</a:t>
            </a:r>
            <a:r>
              <a:rPr lang="he-IL" sz="2400" dirty="0">
                <a:latin typeface="Times New Roman" pitchFamily="18" charset="0"/>
                <a:cs typeface="Times New Roman" pitchFamily="18" charset="0"/>
              </a:rPr>
              <a:t> בעבר, נשתמש כאן </a:t>
            </a:r>
            <a:r>
              <a:rPr lang="he-IL" sz="2400" u="sng" dirty="0">
                <a:latin typeface="Times New Roman" pitchFamily="18" charset="0"/>
                <a:cs typeface="Times New Roman" pitchFamily="18" charset="0"/>
              </a:rPr>
              <a:t>בפונקציה מעטפת</a:t>
            </a:r>
            <a:r>
              <a:rPr lang="he-IL" sz="2400" dirty="0">
                <a:latin typeface="Times New Roman" pitchFamily="18" charset="0"/>
                <a:cs typeface="Times New Roman" pitchFamily="18" charset="0"/>
              </a:rPr>
              <a:t>. את שם הפונקציה הרקורסיבית נשנה ל-</a:t>
            </a:r>
            <a:r>
              <a:rPr lang="en-US" sz="2400" dirty="0">
                <a:latin typeface="Courier New" pitchFamily="49" charset="0"/>
              </a:rPr>
              <a:t>subsum3_aux()</a:t>
            </a:r>
            <a:r>
              <a:rPr lang="he-IL" sz="2400" dirty="0">
                <a:latin typeface="Times New Roman" pitchFamily="18" charset="0"/>
                <a:cs typeface="Times New Roman" pitchFamily="18" charset="0"/>
              </a:rPr>
              <a:t>, ונעטוף אותה בפונקציה </a:t>
            </a:r>
            <a:r>
              <a:rPr lang="en-US" sz="2400" dirty="0">
                <a:latin typeface="Courier New" pitchFamily="49" charset="0"/>
              </a:rPr>
              <a:t>subsum3()</a:t>
            </a:r>
            <a:r>
              <a:rPr lang="he-IL" sz="2400" dirty="0">
                <a:latin typeface="Times New Roman" pitchFamily="18" charset="0"/>
                <a:cs typeface="Times New Roman" pitchFamily="18" charset="0"/>
              </a:rPr>
              <a:t> שתקרא לה עם </a:t>
            </a:r>
            <a:r>
              <a:rPr lang="en-US" sz="2400" dirty="0">
                <a:latin typeface="Courier New" pitchFamily="49" charset="0"/>
              </a:rPr>
              <a:t>index==0</a:t>
            </a:r>
            <a:r>
              <a:rPr lang="he-IL" sz="2400" dirty="0">
                <a:latin typeface="Times New Roman" pitchFamily="18" charset="0"/>
                <a:cs typeface="Times New Roman" pitchFamily="18" charset="0"/>
              </a:rPr>
              <a:t>.</a:t>
            </a:r>
          </a:p>
        </p:txBody>
      </p:sp>
    </p:spTree>
    <p:extLst>
      <p:ext uri="{BB962C8B-B14F-4D97-AF65-F5344CB8AC3E}">
        <p14:creationId xmlns:p14="http://schemas.microsoft.com/office/powerpoint/2010/main" val="25477373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8DA0400A-F3C9-4B28-BAF2-ED643D157095}" type="slidenum">
              <a:rPr lang="ar-SA"/>
              <a:pPr>
                <a:defRPr/>
              </a:pPr>
              <a:t>16</a:t>
            </a:fld>
            <a:endParaRPr lang="en-US"/>
          </a:p>
        </p:txBody>
      </p:sp>
      <p:sp>
        <p:nvSpPr>
          <p:cNvPr id="15364" name="Rectangle 2"/>
          <p:cNvSpPr>
            <a:spLocks noGrp="1" noChangeArrowheads="1"/>
          </p:cNvSpPr>
          <p:nvPr>
            <p:ph type="title"/>
          </p:nvPr>
        </p:nvSpPr>
        <p:spPr>
          <a:xfrm>
            <a:off x="395288" y="288925"/>
            <a:ext cx="8353425" cy="1143000"/>
          </a:xfrm>
        </p:spPr>
        <p:txBody>
          <a:bodyPr>
            <a:normAutofit/>
          </a:bodyPr>
          <a:lstStyle/>
          <a:p>
            <a:pPr rtl="1" eaLnBrk="1" hangingPunct="1"/>
            <a:r>
              <a:rPr lang="he-IL" dirty="0"/>
              <a:t>בעיית הסכום</a:t>
            </a:r>
            <a:endParaRPr lang="en-US" dirty="0"/>
          </a:p>
        </p:txBody>
      </p:sp>
      <p:sp>
        <p:nvSpPr>
          <p:cNvPr id="15365" name="Text Box 3"/>
          <p:cNvSpPr txBox="1">
            <a:spLocks noChangeArrowheads="1"/>
          </p:cNvSpPr>
          <p:nvPr/>
        </p:nvSpPr>
        <p:spPr bwMode="auto">
          <a:xfrm>
            <a:off x="630238" y="1484313"/>
            <a:ext cx="7994650" cy="4553033"/>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900" dirty="0" err="1">
                <a:latin typeface="Courier New" pitchFamily="49" charset="0"/>
              </a:rPr>
              <a:t>int</a:t>
            </a:r>
            <a:r>
              <a:rPr lang="en-US" sz="1900" dirty="0">
                <a:latin typeface="Courier New" pitchFamily="49" charset="0"/>
              </a:rPr>
              <a:t> subsum3_aux(unsigned </a:t>
            </a:r>
            <a:r>
              <a:rPr lang="en-US" sz="1900" dirty="0" err="1">
                <a:latin typeface="Courier New" pitchFamily="49" charset="0"/>
              </a:rPr>
              <a:t>int</a:t>
            </a:r>
            <a:r>
              <a:rPr lang="en-US" sz="1900" dirty="0">
                <a:latin typeface="Courier New" pitchFamily="49" charset="0"/>
              </a:rPr>
              <a:t> a[], </a:t>
            </a:r>
            <a:r>
              <a:rPr lang="en-US" sz="1900" dirty="0" err="1">
                <a:latin typeface="Courier New" pitchFamily="49" charset="0"/>
              </a:rPr>
              <a:t>int</a:t>
            </a:r>
            <a:r>
              <a:rPr lang="en-US" sz="1900" dirty="0">
                <a:latin typeface="Courier New" pitchFamily="49" charset="0"/>
              </a:rPr>
              <a:t> n,</a:t>
            </a:r>
            <a:br>
              <a:rPr lang="en-US" sz="1900" dirty="0">
                <a:latin typeface="Courier New" pitchFamily="49" charset="0"/>
              </a:rPr>
            </a:br>
            <a:r>
              <a:rPr lang="en-US" sz="1900" dirty="0">
                <a:latin typeface="Courier New" pitchFamily="49" charset="0"/>
              </a:rPr>
              <a:t>     unsigned </a:t>
            </a:r>
            <a:r>
              <a:rPr lang="en-US" sz="1900" dirty="0" err="1">
                <a:latin typeface="Courier New" pitchFamily="49" charset="0"/>
              </a:rPr>
              <a:t>int</a:t>
            </a:r>
            <a:r>
              <a:rPr lang="en-US" sz="1900" dirty="0">
                <a:latin typeface="Courier New" pitchFamily="49" charset="0"/>
              </a:rPr>
              <a:t> x, unsigned </a:t>
            </a:r>
            <a:r>
              <a:rPr lang="en-US" sz="1900" dirty="0" err="1">
                <a:latin typeface="Courier New" pitchFamily="49" charset="0"/>
              </a:rPr>
              <a:t>int</a:t>
            </a:r>
            <a:r>
              <a:rPr lang="en-US" sz="1900" dirty="0">
                <a:latin typeface="Courier New" pitchFamily="49" charset="0"/>
              </a:rPr>
              <a:t> b[], </a:t>
            </a:r>
            <a:r>
              <a:rPr lang="en-US" sz="1900" dirty="0" err="1">
                <a:latin typeface="Courier New" pitchFamily="49" charset="0"/>
              </a:rPr>
              <a:t>int</a:t>
            </a:r>
            <a:r>
              <a:rPr lang="en-US" sz="1900" dirty="0">
                <a:latin typeface="Courier New" pitchFamily="49" charset="0"/>
              </a:rPr>
              <a:t> </a:t>
            </a:r>
            <a:r>
              <a:rPr lang="en-US" sz="1900" dirty="0">
                <a:solidFill>
                  <a:srgbClr val="FF0000"/>
                </a:solidFill>
                <a:latin typeface="Courier New" pitchFamily="49" charset="0"/>
              </a:rPr>
              <a:t>index</a:t>
            </a:r>
            <a:r>
              <a:rPr lang="en-US" sz="1900" dirty="0">
                <a:latin typeface="Courier New" pitchFamily="49" charset="0"/>
              </a:rPr>
              <a:t>)</a:t>
            </a:r>
          </a:p>
          <a:p>
            <a:r>
              <a:rPr lang="en-US" sz="1900" dirty="0">
                <a:latin typeface="Courier New" pitchFamily="49" charset="0"/>
              </a:rPr>
              <a:t>{</a:t>
            </a:r>
          </a:p>
          <a:p>
            <a:r>
              <a:rPr lang="en-US" sz="1900" dirty="0">
                <a:latin typeface="Courier New" pitchFamily="49" charset="0"/>
              </a:rPr>
              <a:t>  if (x==0) return 0;</a:t>
            </a:r>
          </a:p>
          <a:p>
            <a:r>
              <a:rPr lang="en-US" sz="1900" dirty="0">
                <a:latin typeface="Courier New" pitchFamily="49" charset="0"/>
              </a:rPr>
              <a:t>  if (n&lt;=0) return -1;</a:t>
            </a:r>
          </a:p>
          <a:p>
            <a:endParaRPr lang="en-US" sz="1900" dirty="0">
              <a:latin typeface="Courier New" pitchFamily="49" charset="0"/>
            </a:endParaRPr>
          </a:p>
          <a:p>
            <a:r>
              <a:rPr lang="en-US" sz="1900" dirty="0">
                <a:latin typeface="Courier New" pitchFamily="49" charset="0"/>
              </a:rPr>
              <a:t>  if (a[0] &lt;= x) {</a:t>
            </a:r>
          </a:p>
          <a:p>
            <a:r>
              <a:rPr lang="en-US" sz="1900" dirty="0">
                <a:latin typeface="Courier New" pitchFamily="49" charset="0"/>
              </a:rPr>
              <a:t>    </a:t>
            </a:r>
            <a:r>
              <a:rPr lang="en-US" sz="1900" dirty="0" err="1">
                <a:latin typeface="Courier New" pitchFamily="49" charset="0"/>
              </a:rPr>
              <a:t>int</a:t>
            </a:r>
            <a:r>
              <a:rPr lang="en-US" sz="1900" dirty="0">
                <a:latin typeface="Courier New" pitchFamily="49" charset="0"/>
              </a:rPr>
              <a:t> k = subsum3_aux(a+1,n-1,x-a[0],b+1</a:t>
            </a:r>
            <a:r>
              <a:rPr lang="en-US" sz="1900" dirty="0">
                <a:solidFill>
                  <a:srgbClr val="FF0000"/>
                </a:solidFill>
                <a:latin typeface="Courier New" pitchFamily="49" charset="0"/>
              </a:rPr>
              <a:t>,index+1</a:t>
            </a:r>
            <a:r>
              <a:rPr lang="en-US" sz="1900" dirty="0">
                <a:latin typeface="Courier New" pitchFamily="49" charset="0"/>
              </a:rPr>
              <a:t>);</a:t>
            </a:r>
          </a:p>
          <a:p>
            <a:r>
              <a:rPr lang="en-US" sz="1900" dirty="0">
                <a:latin typeface="Courier New" pitchFamily="49" charset="0"/>
              </a:rPr>
              <a:t>    if (k &gt; -1) {</a:t>
            </a:r>
          </a:p>
          <a:p>
            <a:r>
              <a:rPr lang="en-US" sz="1900" dirty="0">
                <a:latin typeface="Courier New" pitchFamily="49" charset="0"/>
              </a:rPr>
              <a:t>      b[0] = </a:t>
            </a:r>
            <a:r>
              <a:rPr lang="en-US" sz="1900" dirty="0">
                <a:solidFill>
                  <a:srgbClr val="FF0000"/>
                </a:solidFill>
                <a:latin typeface="Courier New" pitchFamily="49" charset="0"/>
              </a:rPr>
              <a:t>index</a:t>
            </a:r>
            <a:r>
              <a:rPr lang="en-US" sz="1900" dirty="0">
                <a:latin typeface="Courier New" pitchFamily="49" charset="0"/>
              </a:rPr>
              <a:t>;</a:t>
            </a:r>
          </a:p>
          <a:p>
            <a:r>
              <a:rPr lang="en-US" sz="1900" dirty="0">
                <a:latin typeface="Courier New" pitchFamily="49" charset="0"/>
              </a:rPr>
              <a:t>      return k+1;</a:t>
            </a:r>
          </a:p>
          <a:p>
            <a:r>
              <a:rPr lang="en-US" sz="1900" dirty="0">
                <a:latin typeface="Courier New" pitchFamily="49" charset="0"/>
              </a:rPr>
              <a:t>    }</a:t>
            </a:r>
          </a:p>
          <a:p>
            <a:r>
              <a:rPr lang="en-US" sz="1900" dirty="0">
                <a:latin typeface="Courier New" pitchFamily="49" charset="0"/>
              </a:rPr>
              <a:t>  }</a:t>
            </a:r>
          </a:p>
          <a:p>
            <a:r>
              <a:rPr lang="en-US" sz="1900" dirty="0">
                <a:latin typeface="Courier New" pitchFamily="49" charset="0"/>
              </a:rPr>
              <a:t>  return subsum3_aux(a+1,n-1,x,b,</a:t>
            </a:r>
            <a:r>
              <a:rPr lang="en-US" sz="1900" dirty="0">
                <a:solidFill>
                  <a:srgbClr val="FF0000"/>
                </a:solidFill>
                <a:latin typeface="Courier New" pitchFamily="49" charset="0"/>
              </a:rPr>
              <a:t>index+1</a:t>
            </a:r>
            <a:r>
              <a:rPr lang="en-US" sz="1900" dirty="0">
                <a:latin typeface="Courier New" pitchFamily="49" charset="0"/>
              </a:rPr>
              <a:t>);</a:t>
            </a:r>
          </a:p>
          <a:p>
            <a:r>
              <a:rPr lang="en-US" sz="1900" dirty="0">
                <a:latin typeface="Courier New" pitchFamily="49" charset="0"/>
              </a:rPr>
              <a:t>}</a:t>
            </a:r>
            <a:endParaRPr lang="ru-RU" sz="1900" dirty="0">
              <a:latin typeface="Courier New" pitchFamily="49" charset="0"/>
            </a:endParaRPr>
          </a:p>
        </p:txBody>
      </p:sp>
    </p:spTree>
    <p:extLst>
      <p:ext uri="{BB962C8B-B14F-4D97-AF65-F5344CB8AC3E}">
        <p14:creationId xmlns:p14="http://schemas.microsoft.com/office/powerpoint/2010/main" val="7557252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7" name="Slide Number Placeholder 6"/>
          <p:cNvSpPr>
            <a:spLocks noGrp="1"/>
          </p:cNvSpPr>
          <p:nvPr>
            <p:ph type="sldNum" sz="quarter" idx="12"/>
          </p:nvPr>
        </p:nvSpPr>
        <p:spPr/>
        <p:txBody>
          <a:bodyPr/>
          <a:lstStyle/>
          <a:p>
            <a:pPr>
              <a:defRPr/>
            </a:pPr>
            <a:fld id="{489A3C11-7C4C-4E39-A17F-2DF8EF77A0FC}" type="slidenum">
              <a:rPr lang="ar-SA"/>
              <a:pPr>
                <a:defRPr/>
              </a:pPr>
              <a:t>17</a:t>
            </a:fld>
            <a:endParaRPr lang="en-US"/>
          </a:p>
        </p:txBody>
      </p:sp>
      <p:sp>
        <p:nvSpPr>
          <p:cNvPr id="16388" name="Rectangle 2"/>
          <p:cNvSpPr>
            <a:spLocks noGrp="1" noChangeArrowheads="1"/>
          </p:cNvSpPr>
          <p:nvPr>
            <p:ph type="title"/>
          </p:nvPr>
        </p:nvSpPr>
        <p:spPr>
          <a:xfrm>
            <a:off x="395288" y="333375"/>
            <a:ext cx="8353425" cy="1143000"/>
          </a:xfrm>
        </p:spPr>
        <p:txBody>
          <a:bodyPr>
            <a:normAutofit/>
          </a:bodyPr>
          <a:lstStyle/>
          <a:p>
            <a:pPr rtl="1" eaLnBrk="1" hangingPunct="1"/>
            <a:r>
              <a:rPr lang="he-IL" dirty="0"/>
              <a:t>בעיית הסכום</a:t>
            </a:r>
            <a:endParaRPr lang="en-US" dirty="0"/>
          </a:p>
        </p:txBody>
      </p:sp>
      <p:sp>
        <p:nvSpPr>
          <p:cNvPr id="16389" name="Text Box 3"/>
          <p:cNvSpPr txBox="1">
            <a:spLocks noChangeArrowheads="1"/>
          </p:cNvSpPr>
          <p:nvPr/>
        </p:nvSpPr>
        <p:spPr bwMode="auto">
          <a:xfrm>
            <a:off x="1250950" y="2276475"/>
            <a:ext cx="6921500" cy="1619250"/>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900" dirty="0" err="1">
                <a:latin typeface="Courier New" pitchFamily="49" charset="0"/>
              </a:rPr>
              <a:t>int</a:t>
            </a:r>
            <a:r>
              <a:rPr lang="en-US" sz="1900" dirty="0">
                <a:latin typeface="Courier New" pitchFamily="49" charset="0"/>
              </a:rPr>
              <a:t> subsum3(unsigned </a:t>
            </a:r>
            <a:r>
              <a:rPr lang="en-US" sz="1900" dirty="0" err="1">
                <a:latin typeface="Courier New" pitchFamily="49" charset="0"/>
              </a:rPr>
              <a:t>int</a:t>
            </a:r>
            <a:r>
              <a:rPr lang="en-US" sz="1900" dirty="0">
                <a:latin typeface="Courier New" pitchFamily="49" charset="0"/>
              </a:rPr>
              <a:t> a[], </a:t>
            </a:r>
            <a:r>
              <a:rPr lang="en-US" sz="1900" dirty="0" err="1">
                <a:latin typeface="Courier New" pitchFamily="49" charset="0"/>
              </a:rPr>
              <a:t>int</a:t>
            </a:r>
            <a:r>
              <a:rPr lang="en-US" sz="1900" dirty="0">
                <a:latin typeface="Courier New" pitchFamily="49" charset="0"/>
              </a:rPr>
              <a:t> n,</a:t>
            </a:r>
            <a:br>
              <a:rPr lang="en-US" sz="1900" dirty="0">
                <a:latin typeface="Courier New" pitchFamily="49" charset="0"/>
              </a:rPr>
            </a:br>
            <a:r>
              <a:rPr lang="en-US" sz="1900" dirty="0">
                <a:latin typeface="Courier New" pitchFamily="49" charset="0"/>
              </a:rPr>
              <a:t>            unsigned </a:t>
            </a:r>
            <a:r>
              <a:rPr lang="en-US" sz="1900" dirty="0" err="1">
                <a:latin typeface="Courier New" pitchFamily="49" charset="0"/>
              </a:rPr>
              <a:t>int</a:t>
            </a:r>
            <a:r>
              <a:rPr lang="en-US" sz="1900" dirty="0">
                <a:latin typeface="Courier New" pitchFamily="49" charset="0"/>
              </a:rPr>
              <a:t> x, unsigned </a:t>
            </a:r>
            <a:r>
              <a:rPr lang="en-US" sz="1900" dirty="0" err="1">
                <a:latin typeface="Courier New" pitchFamily="49" charset="0"/>
              </a:rPr>
              <a:t>int</a:t>
            </a:r>
            <a:r>
              <a:rPr lang="en-US" sz="1900" dirty="0">
                <a:latin typeface="Courier New" pitchFamily="49" charset="0"/>
              </a:rPr>
              <a:t> b[]) {</a:t>
            </a:r>
          </a:p>
          <a:p>
            <a:r>
              <a:rPr lang="en-US" sz="1900" dirty="0">
                <a:latin typeface="Courier New" pitchFamily="49" charset="0"/>
              </a:rPr>
              <a:t>  return subsum3_aux(a,n,x,b,0);</a:t>
            </a:r>
          </a:p>
          <a:p>
            <a:r>
              <a:rPr lang="en-US" sz="1900" dirty="0">
                <a:latin typeface="Courier New" pitchFamily="49" charset="0"/>
              </a:rPr>
              <a:t>}</a:t>
            </a:r>
            <a:endParaRPr lang="ru-RU" sz="1900" dirty="0">
              <a:latin typeface="Courier New" pitchFamily="49" charset="0"/>
            </a:endParaRPr>
          </a:p>
        </p:txBody>
      </p:sp>
      <p:sp>
        <p:nvSpPr>
          <p:cNvPr id="16390" name="Text Box 4"/>
          <p:cNvSpPr txBox="1">
            <a:spLocks noChangeArrowheads="1"/>
          </p:cNvSpPr>
          <p:nvPr/>
        </p:nvSpPr>
        <p:spPr bwMode="auto">
          <a:xfrm>
            <a:off x="971550" y="1484313"/>
            <a:ext cx="7418388" cy="457200"/>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a:latin typeface="Times New Roman" pitchFamily="18" charset="0"/>
                <a:cs typeface="Times New Roman" pitchFamily="18" charset="0"/>
              </a:rPr>
              <a:t>פונקצית המעטפת תראה כך:</a:t>
            </a:r>
          </a:p>
        </p:txBody>
      </p:sp>
      <p:sp>
        <p:nvSpPr>
          <p:cNvPr id="16391" name="Text Box 6"/>
          <p:cNvSpPr txBox="1">
            <a:spLocks noChangeArrowheads="1"/>
          </p:cNvSpPr>
          <p:nvPr/>
        </p:nvSpPr>
        <p:spPr bwMode="auto">
          <a:xfrm>
            <a:off x="971550" y="4176713"/>
            <a:ext cx="7418388" cy="1187450"/>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a:latin typeface="Times New Roman" pitchFamily="18" charset="0"/>
                <a:cs typeface="Times New Roman" pitchFamily="18" charset="0"/>
              </a:rPr>
              <a:t>נשים לב שפונקציה זו מחזירה פתרון </a:t>
            </a:r>
            <a:r>
              <a:rPr lang="he-IL" sz="2400" b="1">
                <a:latin typeface="Times New Roman" pitchFamily="18" charset="0"/>
                <a:cs typeface="Times New Roman" pitchFamily="18" charset="0"/>
              </a:rPr>
              <a:t>כלשהו</a:t>
            </a:r>
            <a:r>
              <a:rPr lang="he-IL" sz="2400">
                <a:latin typeface="Times New Roman" pitchFamily="18" charset="0"/>
                <a:cs typeface="Times New Roman" pitchFamily="18" charset="0"/>
              </a:rPr>
              <a:t> של הבעיה. במקרה הכללי, כמובן שייתכנו כמה תתי-קבוצות שונות שסכומן הוא </a:t>
            </a:r>
            <a:r>
              <a:rPr lang="en-US" sz="2400" b="1">
                <a:latin typeface="Courier New" pitchFamily="49" charset="0"/>
              </a:rPr>
              <a:t>x</a:t>
            </a:r>
            <a:r>
              <a:rPr lang="he-IL" sz="2400">
                <a:latin typeface="Times New Roman" pitchFamily="18" charset="0"/>
                <a:cs typeface="Times New Roman" pitchFamily="18" charset="0"/>
              </a:rPr>
              <a:t>; בהמשך נראה דוגמה שבה אנו מחזירים דווקא פתרון אחד מסוים.</a:t>
            </a:r>
            <a:endParaRPr lang="he-IL" sz="2400" b="1">
              <a:latin typeface="Times New Roman" pitchFamily="18" charset="0"/>
              <a:cs typeface="Times New Roman" pitchFamily="18" charset="0"/>
            </a:endParaRPr>
          </a:p>
        </p:txBody>
      </p:sp>
    </p:spTree>
    <p:extLst>
      <p:ext uri="{BB962C8B-B14F-4D97-AF65-F5344CB8AC3E}">
        <p14:creationId xmlns:p14="http://schemas.microsoft.com/office/powerpoint/2010/main" val="3948924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31E52E0B-3708-44BF-A7AE-C3CDF24E8BD5}" type="slidenum">
              <a:rPr lang="ar-SA"/>
              <a:pPr>
                <a:defRPr/>
              </a:pPr>
              <a:t>18</a:t>
            </a:fld>
            <a:endParaRPr lang="en-US"/>
          </a:p>
        </p:txBody>
      </p:sp>
      <p:sp>
        <p:nvSpPr>
          <p:cNvPr id="19460" name="Rectangle 2"/>
          <p:cNvSpPr>
            <a:spLocks noGrp="1" noChangeArrowheads="1"/>
          </p:cNvSpPr>
          <p:nvPr>
            <p:ph type="title"/>
          </p:nvPr>
        </p:nvSpPr>
        <p:spPr>
          <a:xfrm>
            <a:off x="685800" y="333375"/>
            <a:ext cx="7772400" cy="1143000"/>
          </a:xfrm>
        </p:spPr>
        <p:txBody>
          <a:bodyPr>
            <a:normAutofit/>
          </a:bodyPr>
          <a:lstStyle/>
          <a:p>
            <a:pPr rtl="1" eaLnBrk="1" hangingPunct="1"/>
            <a:r>
              <a:rPr lang="en-US" dirty="0"/>
              <a:t>Backtracking</a:t>
            </a:r>
          </a:p>
        </p:txBody>
      </p:sp>
      <p:sp>
        <p:nvSpPr>
          <p:cNvPr id="19461" name="Text Box 3"/>
          <p:cNvSpPr txBox="1">
            <a:spLocks noChangeArrowheads="1"/>
          </p:cNvSpPr>
          <p:nvPr/>
        </p:nvSpPr>
        <p:spPr bwMode="auto">
          <a:xfrm>
            <a:off x="1116013" y="1412875"/>
            <a:ext cx="7129462" cy="4594225"/>
          </a:xfrm>
          <a:prstGeom prst="rect">
            <a:avLst/>
          </a:prstGeom>
          <a:noFill/>
          <a:ln w="9525">
            <a:noFill/>
            <a:miter lim="800000"/>
            <a:headEnd/>
            <a:tailEnd/>
          </a:ln>
        </p:spPr>
        <p:txBody>
          <a:bodyPr>
            <a:spAutoFit/>
          </a:bodyPr>
          <a:lstStyle/>
          <a:p>
            <a:pPr marL="338138" indent="-338138" algn="r" rtl="1">
              <a:lnSpc>
                <a:spcPct val="105000"/>
              </a:lnSpc>
              <a:spcBef>
                <a:spcPct val="45000"/>
              </a:spcBef>
              <a:buFont typeface="Arial" charset="0"/>
              <a:buChar char="•"/>
            </a:pPr>
            <a:r>
              <a:rPr lang="he-IL" sz="2400" dirty="0">
                <a:cs typeface="Times New Roman" pitchFamily="18" charset="0"/>
              </a:rPr>
              <a:t>כפי שראינו בבעיית הסכום, כאשר מתכננים את התוכנית חשוב לשים לב </a:t>
            </a:r>
            <a:r>
              <a:rPr lang="he-IL" sz="2400" u="sng" dirty="0">
                <a:cs typeface="Times New Roman" pitchFamily="18" charset="0"/>
              </a:rPr>
              <a:t>לסוג הפתרון</a:t>
            </a:r>
            <a:r>
              <a:rPr lang="he-IL" sz="2400" dirty="0">
                <a:cs typeface="Times New Roman" pitchFamily="18" charset="0"/>
              </a:rPr>
              <a:t> הדרוש. כמה אפשרויות נפוצות הן:</a:t>
            </a:r>
          </a:p>
          <a:p>
            <a:pPr marL="692150" lvl="1" indent="-239713" algn="r" rtl="1">
              <a:lnSpc>
                <a:spcPct val="105000"/>
              </a:lnSpc>
              <a:spcBef>
                <a:spcPct val="45000"/>
              </a:spcBef>
              <a:buFont typeface="Arial" charset="0"/>
              <a:buChar char="-"/>
            </a:pPr>
            <a:r>
              <a:rPr lang="he-IL" sz="2400" dirty="0">
                <a:cs typeface="Times New Roman" pitchFamily="18" charset="0"/>
              </a:rPr>
              <a:t>בדיקה </a:t>
            </a:r>
            <a:r>
              <a:rPr lang="he-IL" sz="2400" b="1" dirty="0">
                <a:cs typeface="Times New Roman" pitchFamily="18" charset="0"/>
              </a:rPr>
              <a:t>האם יש פתרון</a:t>
            </a:r>
            <a:r>
              <a:rPr lang="he-IL" sz="2400" dirty="0">
                <a:cs typeface="Times New Roman" pitchFamily="18" charset="0"/>
              </a:rPr>
              <a:t>, בלא החזרת הפתרון עצמו.</a:t>
            </a:r>
            <a:br>
              <a:rPr lang="en-US" sz="2400" dirty="0">
                <a:cs typeface="Times New Roman" pitchFamily="18" charset="0"/>
              </a:rPr>
            </a:br>
            <a:r>
              <a:rPr lang="he-IL" sz="2400" dirty="0">
                <a:cs typeface="Times New Roman" pitchFamily="18" charset="0"/>
              </a:rPr>
              <a:t>לדוגמה: בדיקה האם קיימת תת-קבוצה כלשהי שסכומה </a:t>
            </a:r>
            <a:r>
              <a:rPr lang="en-US" sz="2400" b="1" dirty="0">
                <a:latin typeface="Courier New" pitchFamily="49" charset="0"/>
              </a:rPr>
              <a:t>x</a:t>
            </a:r>
            <a:r>
              <a:rPr lang="he-IL" sz="2400" dirty="0">
                <a:cs typeface="Times New Roman" pitchFamily="18" charset="0"/>
              </a:rPr>
              <a:t>.</a:t>
            </a:r>
          </a:p>
          <a:p>
            <a:pPr marL="692150" lvl="1" indent="-239713" algn="r" rtl="1">
              <a:lnSpc>
                <a:spcPct val="105000"/>
              </a:lnSpc>
              <a:spcBef>
                <a:spcPct val="45000"/>
              </a:spcBef>
              <a:buFont typeface="Arial" charset="0"/>
              <a:buChar char="-"/>
            </a:pPr>
            <a:r>
              <a:rPr lang="he-IL" sz="2400" dirty="0">
                <a:cs typeface="Times New Roman" pitchFamily="18" charset="0"/>
              </a:rPr>
              <a:t>מציאת </a:t>
            </a:r>
            <a:r>
              <a:rPr lang="he-IL" sz="2400" b="1" dirty="0">
                <a:cs typeface="Times New Roman" pitchFamily="18" charset="0"/>
              </a:rPr>
              <a:t>פתרון כלשהו</a:t>
            </a:r>
            <a:r>
              <a:rPr lang="he-IL" sz="2400" dirty="0">
                <a:cs typeface="Times New Roman" pitchFamily="18" charset="0"/>
              </a:rPr>
              <a:t>, ללא כל העדפה.</a:t>
            </a:r>
            <a:br>
              <a:rPr lang="en-US" sz="2400" dirty="0">
                <a:cs typeface="Times New Roman" pitchFamily="18" charset="0"/>
              </a:rPr>
            </a:br>
            <a:r>
              <a:rPr lang="he-IL" sz="2400" dirty="0">
                <a:cs typeface="Times New Roman" pitchFamily="18" charset="0"/>
              </a:rPr>
              <a:t>לדוגמה: מציאת תת-קבוצה כלשהי שסכומה </a:t>
            </a:r>
            <a:r>
              <a:rPr lang="en-US" sz="2400" b="1" dirty="0">
                <a:latin typeface="Courier New" pitchFamily="49" charset="0"/>
              </a:rPr>
              <a:t>x</a:t>
            </a:r>
            <a:r>
              <a:rPr lang="he-IL" sz="2400" dirty="0">
                <a:cs typeface="Times New Roman" pitchFamily="18" charset="0"/>
              </a:rPr>
              <a:t>.</a:t>
            </a:r>
          </a:p>
          <a:p>
            <a:pPr marL="692150" lvl="1" indent="-239713" algn="r" rtl="1">
              <a:lnSpc>
                <a:spcPct val="105000"/>
              </a:lnSpc>
              <a:spcBef>
                <a:spcPct val="45000"/>
              </a:spcBef>
              <a:buFont typeface="Arial" charset="0"/>
              <a:buChar char="-"/>
            </a:pPr>
            <a:r>
              <a:rPr lang="he-IL" sz="2400" dirty="0">
                <a:cs typeface="Times New Roman" pitchFamily="18" charset="0"/>
              </a:rPr>
              <a:t>מציאת </a:t>
            </a:r>
            <a:r>
              <a:rPr lang="he-IL" sz="2400" b="1" dirty="0">
                <a:cs typeface="Times New Roman" pitchFamily="18" charset="0"/>
              </a:rPr>
              <a:t>כל הפתרונות</a:t>
            </a:r>
            <a:r>
              <a:rPr lang="he-IL" sz="2400" dirty="0">
                <a:cs typeface="Times New Roman" pitchFamily="18" charset="0"/>
              </a:rPr>
              <a:t> לבעיה.</a:t>
            </a:r>
            <a:br>
              <a:rPr lang="en-US" sz="2400" dirty="0">
                <a:cs typeface="Times New Roman" pitchFamily="18" charset="0"/>
              </a:rPr>
            </a:br>
            <a:r>
              <a:rPr lang="he-IL" sz="2400" dirty="0">
                <a:cs typeface="Times New Roman" pitchFamily="18" charset="0"/>
              </a:rPr>
              <a:t>לדוגמה: מציאת כל תתי הקבוצות שסכומן </a:t>
            </a:r>
            <a:r>
              <a:rPr lang="en-US" sz="2400" b="1" dirty="0">
                <a:latin typeface="Courier New" pitchFamily="49" charset="0"/>
              </a:rPr>
              <a:t>x</a:t>
            </a:r>
            <a:r>
              <a:rPr lang="he-IL" sz="2400" dirty="0">
                <a:cs typeface="Times New Roman" pitchFamily="18" charset="0"/>
              </a:rPr>
              <a:t>.</a:t>
            </a:r>
          </a:p>
          <a:p>
            <a:pPr marL="692150" lvl="1" indent="-239713" algn="r" rtl="1">
              <a:lnSpc>
                <a:spcPct val="105000"/>
              </a:lnSpc>
              <a:spcBef>
                <a:spcPct val="45000"/>
              </a:spcBef>
              <a:buFont typeface="Arial" charset="0"/>
              <a:buChar char="-"/>
            </a:pPr>
            <a:r>
              <a:rPr lang="he-IL" sz="2400" dirty="0">
                <a:cs typeface="Times New Roman" pitchFamily="18" charset="0"/>
              </a:rPr>
              <a:t>מציאת הפתרון </a:t>
            </a:r>
            <a:r>
              <a:rPr lang="he-IL" sz="2400" b="1" dirty="0">
                <a:cs typeface="Times New Roman" pitchFamily="18" charset="0"/>
              </a:rPr>
              <a:t>הטוב ביותר (</a:t>
            </a:r>
            <a:r>
              <a:rPr lang="he-IL" sz="2400" dirty="0">
                <a:cs typeface="Times New Roman" pitchFamily="18" charset="0"/>
              </a:rPr>
              <a:t>במובן כלשהו שאנו בוחרים).</a:t>
            </a:r>
            <a:br>
              <a:rPr lang="en-US" sz="2400" dirty="0">
                <a:cs typeface="Times New Roman" pitchFamily="18" charset="0"/>
              </a:rPr>
            </a:br>
            <a:r>
              <a:rPr lang="he-IL" sz="2400" dirty="0">
                <a:cs typeface="Times New Roman" pitchFamily="18" charset="0"/>
              </a:rPr>
              <a:t>לדוגמה: מציאת תת-הקבוצה הקטנה ביותר שסכומה </a:t>
            </a:r>
            <a:r>
              <a:rPr lang="en-US" sz="2400" b="1" dirty="0">
                <a:latin typeface="Courier New" pitchFamily="49" charset="0"/>
              </a:rPr>
              <a:t>x</a:t>
            </a:r>
            <a:r>
              <a:rPr lang="he-IL" sz="2400" dirty="0">
                <a:cs typeface="Times New Roman" pitchFamily="18" charset="0"/>
              </a:rPr>
              <a:t>.</a:t>
            </a:r>
          </a:p>
        </p:txBody>
      </p:sp>
    </p:spTree>
    <p:extLst>
      <p:ext uri="{BB962C8B-B14F-4D97-AF65-F5344CB8AC3E}">
        <p14:creationId xmlns:p14="http://schemas.microsoft.com/office/powerpoint/2010/main" val="18911192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24" name="Slide Number Placeholder 6"/>
          <p:cNvSpPr>
            <a:spLocks noGrp="1"/>
          </p:cNvSpPr>
          <p:nvPr>
            <p:ph type="sldNum" sz="quarter" idx="12"/>
          </p:nvPr>
        </p:nvSpPr>
        <p:spPr/>
        <p:txBody>
          <a:bodyPr/>
          <a:lstStyle/>
          <a:p>
            <a:pPr>
              <a:defRPr/>
            </a:pPr>
            <a:fld id="{BA13F27B-40D4-41BF-8525-9E56BB933DF3}" type="slidenum">
              <a:rPr lang="ar-SA"/>
              <a:pPr>
                <a:defRPr/>
              </a:pPr>
              <a:t>19</a:t>
            </a:fld>
            <a:endParaRPr lang="en-US"/>
          </a:p>
        </p:txBody>
      </p:sp>
      <p:sp>
        <p:nvSpPr>
          <p:cNvPr id="20484" name="Rectangle 2"/>
          <p:cNvSpPr>
            <a:spLocks noGrp="1" noChangeArrowheads="1"/>
          </p:cNvSpPr>
          <p:nvPr>
            <p:ph type="title"/>
          </p:nvPr>
        </p:nvSpPr>
        <p:spPr>
          <a:xfrm>
            <a:off x="395288" y="333375"/>
            <a:ext cx="8353425" cy="1143000"/>
          </a:xfrm>
        </p:spPr>
        <p:txBody>
          <a:bodyPr/>
          <a:lstStyle/>
          <a:p>
            <a:pPr rtl="1" eaLnBrk="1" hangingPunct="1"/>
            <a:r>
              <a:rPr lang="he-IL" dirty="0"/>
              <a:t>בעיית</a:t>
            </a:r>
            <a:r>
              <a:rPr lang="he-IL" dirty="0">
                <a:solidFill>
                  <a:schemeClr val="accent2"/>
                </a:solidFill>
              </a:rPr>
              <a:t> </a:t>
            </a:r>
            <a:r>
              <a:rPr lang="he-IL" dirty="0"/>
              <a:t>הצריבה</a:t>
            </a:r>
            <a:endParaRPr lang="en-US" dirty="0"/>
          </a:p>
        </p:txBody>
      </p:sp>
      <p:sp>
        <p:nvSpPr>
          <p:cNvPr id="20485" name="Text Box 3"/>
          <p:cNvSpPr txBox="1">
            <a:spLocks noChangeArrowheads="1"/>
          </p:cNvSpPr>
          <p:nvPr/>
        </p:nvSpPr>
        <p:spPr bwMode="auto">
          <a:xfrm>
            <a:off x="827088" y="1484313"/>
            <a:ext cx="7634287" cy="1569660"/>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u="sng" dirty="0">
                <a:latin typeface="Times New Roman" pitchFamily="18" charset="0"/>
                <a:cs typeface="Times New Roman" pitchFamily="18" charset="0"/>
              </a:rPr>
              <a:t>נתון</a:t>
            </a:r>
            <a:r>
              <a:rPr lang="he-IL" sz="2400" dirty="0">
                <a:latin typeface="Times New Roman" pitchFamily="18" charset="0"/>
                <a:cs typeface="Times New Roman" pitchFamily="18" charset="0"/>
              </a:rPr>
              <a:t>: אוסף של </a:t>
            </a:r>
            <a:r>
              <a:rPr lang="en-US" sz="2400" dirty="0">
                <a:latin typeface="Courier New" pitchFamily="49" charset="0"/>
              </a:rPr>
              <a:t>n</a:t>
            </a:r>
            <a:r>
              <a:rPr lang="he-IL" sz="2400" dirty="0">
                <a:latin typeface="Times New Roman" pitchFamily="18" charset="0"/>
                <a:cs typeface="Times New Roman" pitchFamily="18" charset="0"/>
              </a:rPr>
              <a:t> קבצים בגדלים שונים (גדולים מ-0), ודיסק בגודל </a:t>
            </a:r>
            <a:r>
              <a:rPr lang="en-US" sz="2400" dirty="0">
                <a:latin typeface="Courier New" pitchFamily="49" charset="0"/>
              </a:rPr>
              <a:t>x</a:t>
            </a:r>
            <a:r>
              <a:rPr lang="he-IL" sz="2400" dirty="0">
                <a:latin typeface="Times New Roman" pitchFamily="18" charset="0"/>
                <a:cs typeface="Times New Roman" pitchFamily="18" charset="0"/>
              </a:rPr>
              <a:t>.</a:t>
            </a:r>
          </a:p>
          <a:p>
            <a:pPr marL="292100" indent="-292100" algn="r" rtl="1">
              <a:spcBef>
                <a:spcPct val="50000"/>
              </a:spcBef>
              <a:buFont typeface="Arial" charset="0"/>
              <a:buChar char="•"/>
            </a:pPr>
            <a:r>
              <a:rPr lang="he-IL" sz="2400" u="sng" dirty="0">
                <a:latin typeface="Times New Roman" pitchFamily="18" charset="0"/>
                <a:cs typeface="Times New Roman" pitchFamily="18" charset="0"/>
              </a:rPr>
              <a:t>הבעיה</a:t>
            </a:r>
            <a:r>
              <a:rPr lang="he-IL" sz="2400" dirty="0">
                <a:latin typeface="Times New Roman" pitchFamily="18" charset="0"/>
                <a:cs typeface="Times New Roman" pitchFamily="18" charset="0"/>
              </a:rPr>
              <a:t>: למצוא את אוסף הקבצים שגודלו מקסימאלי ונכנס כולו בדיסק.</a:t>
            </a:r>
          </a:p>
          <a:p>
            <a:pPr marL="292100" indent="-292100" algn="r" rtl="1">
              <a:spcBef>
                <a:spcPct val="50000"/>
              </a:spcBef>
              <a:buFont typeface="Arial" charset="0"/>
              <a:buChar char="•"/>
            </a:pPr>
            <a:r>
              <a:rPr lang="he-IL" sz="2400" dirty="0">
                <a:latin typeface="Times New Roman" pitchFamily="18" charset="0"/>
                <a:cs typeface="Times New Roman" pitchFamily="18" charset="0"/>
              </a:rPr>
              <a:t>לדוגמה, נתון אוסף קבצים בגדלים הבאים:</a:t>
            </a:r>
          </a:p>
        </p:txBody>
      </p:sp>
      <p:graphicFrame>
        <p:nvGraphicFramePr>
          <p:cNvPr id="1144861" name="Group 29"/>
          <p:cNvGraphicFramePr>
            <a:graphicFrameLocks noGrp="1"/>
          </p:cNvGraphicFramePr>
          <p:nvPr>
            <p:extLst>
              <p:ext uri="{D42A27DB-BD31-4B8C-83A1-F6EECF244321}">
                <p14:modId xmlns:p14="http://schemas.microsoft.com/office/powerpoint/2010/main" val="4054240822"/>
              </p:ext>
            </p:extLst>
          </p:nvPr>
        </p:nvGraphicFramePr>
        <p:xfrm>
          <a:off x="1484313" y="3429000"/>
          <a:ext cx="6183312" cy="519113"/>
        </p:xfrm>
        <a:graphic>
          <a:graphicData uri="http://schemas.openxmlformats.org/drawingml/2006/table">
            <a:tbl>
              <a:tblPr/>
              <a:tblGrid>
                <a:gridCol w="884237">
                  <a:extLst>
                    <a:ext uri="{9D8B030D-6E8A-4147-A177-3AD203B41FA5}">
                      <a16:colId xmlns:a16="http://schemas.microsoft.com/office/drawing/2014/main" val="20000"/>
                    </a:ext>
                  </a:extLst>
                </a:gridCol>
                <a:gridCol w="882650">
                  <a:extLst>
                    <a:ext uri="{9D8B030D-6E8A-4147-A177-3AD203B41FA5}">
                      <a16:colId xmlns:a16="http://schemas.microsoft.com/office/drawing/2014/main" val="20001"/>
                    </a:ext>
                  </a:extLst>
                </a:gridCol>
                <a:gridCol w="884238">
                  <a:extLst>
                    <a:ext uri="{9D8B030D-6E8A-4147-A177-3AD203B41FA5}">
                      <a16:colId xmlns:a16="http://schemas.microsoft.com/office/drawing/2014/main" val="20002"/>
                    </a:ext>
                  </a:extLst>
                </a:gridCol>
                <a:gridCol w="881062">
                  <a:extLst>
                    <a:ext uri="{9D8B030D-6E8A-4147-A177-3AD203B41FA5}">
                      <a16:colId xmlns:a16="http://schemas.microsoft.com/office/drawing/2014/main" val="20003"/>
                    </a:ext>
                  </a:extLst>
                </a:gridCol>
                <a:gridCol w="884238">
                  <a:extLst>
                    <a:ext uri="{9D8B030D-6E8A-4147-A177-3AD203B41FA5}">
                      <a16:colId xmlns:a16="http://schemas.microsoft.com/office/drawing/2014/main" val="20004"/>
                    </a:ext>
                  </a:extLst>
                </a:gridCol>
                <a:gridCol w="882650">
                  <a:extLst>
                    <a:ext uri="{9D8B030D-6E8A-4147-A177-3AD203B41FA5}">
                      <a16:colId xmlns:a16="http://schemas.microsoft.com/office/drawing/2014/main" val="20005"/>
                    </a:ext>
                  </a:extLst>
                </a:gridCol>
                <a:gridCol w="884237">
                  <a:extLst>
                    <a:ext uri="{9D8B030D-6E8A-4147-A177-3AD203B41FA5}">
                      <a16:colId xmlns:a16="http://schemas.microsoft.com/office/drawing/2014/main" val="20006"/>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dirty="0">
                          <a:ln>
                            <a:noFill/>
                          </a:ln>
                          <a:solidFill>
                            <a:schemeClr val="tx1"/>
                          </a:solidFill>
                          <a:effectLst/>
                          <a:latin typeface="Courier New" pitchFamily="49" charset="0"/>
                          <a:cs typeface="Courier New" pitchFamily="49" charset="0"/>
                        </a:rPr>
                        <a:t>270</a:t>
                      </a:r>
                      <a:endParaRPr kumimoji="0" lang="en-US" sz="2400" b="0" i="0" u="none" strike="noStrike" cap="none" normalizeH="0" baseline="0" dirty="0">
                        <a:ln>
                          <a:noFill/>
                        </a:ln>
                        <a:solidFill>
                          <a:schemeClr val="tx1"/>
                        </a:solidFill>
                        <a:effectLst/>
                        <a:latin typeface="Courier New" pitchFamily="49" charset="0"/>
                        <a:cs typeface="Courier New" pitchFamily="49"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a:ln>
                            <a:noFill/>
                          </a:ln>
                          <a:solidFill>
                            <a:schemeClr val="tx1"/>
                          </a:solidFill>
                          <a:effectLst/>
                          <a:latin typeface="Courier New" pitchFamily="49" charset="0"/>
                          <a:cs typeface="Courier New" pitchFamily="49" charset="0"/>
                        </a:rPr>
                        <a:t>400</a:t>
                      </a:r>
                      <a:endParaRPr kumimoji="0" lang="en-US" sz="2400" b="0" i="0" u="none" strike="noStrike" cap="none" normalizeH="0" baseline="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a:ln>
                            <a:noFill/>
                          </a:ln>
                          <a:solidFill>
                            <a:schemeClr val="tx1"/>
                          </a:solidFill>
                          <a:effectLst/>
                          <a:latin typeface="Courier New" pitchFamily="49" charset="0"/>
                          <a:cs typeface="Courier New" pitchFamily="49" charset="0"/>
                        </a:rPr>
                        <a:t>220</a:t>
                      </a:r>
                      <a:endParaRPr kumimoji="0" lang="en-US" sz="2400" b="0" i="0" u="none" strike="noStrike" cap="none" normalizeH="0" baseline="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a:ln>
                            <a:noFill/>
                          </a:ln>
                          <a:solidFill>
                            <a:schemeClr val="tx1"/>
                          </a:solidFill>
                          <a:effectLst/>
                          <a:latin typeface="Courier New" pitchFamily="49" charset="0"/>
                          <a:cs typeface="Courier New" pitchFamily="49" charset="0"/>
                        </a:rPr>
                        <a:t>210</a:t>
                      </a:r>
                      <a:endParaRPr kumimoji="0" lang="en-US" sz="2400" b="0" i="0" u="none" strike="noStrike" cap="none" normalizeH="0" baseline="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dirty="0">
                          <a:ln>
                            <a:noFill/>
                          </a:ln>
                          <a:solidFill>
                            <a:schemeClr val="tx1"/>
                          </a:solidFill>
                          <a:effectLst/>
                          <a:latin typeface="Courier New" pitchFamily="49" charset="0"/>
                          <a:cs typeface="Courier New" pitchFamily="49" charset="0"/>
                        </a:rPr>
                        <a:t>360</a:t>
                      </a:r>
                      <a:endParaRPr kumimoji="0" lang="en-US" sz="2400" b="0" i="0" u="none" strike="noStrike" cap="none" normalizeH="0" baseline="0" dirty="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a:ln>
                            <a:noFill/>
                          </a:ln>
                          <a:solidFill>
                            <a:schemeClr val="tx1"/>
                          </a:solidFill>
                          <a:effectLst/>
                          <a:latin typeface="Courier New" pitchFamily="49" charset="0"/>
                          <a:cs typeface="Courier New" pitchFamily="49" charset="0"/>
                        </a:rPr>
                        <a:t>540</a:t>
                      </a:r>
                      <a:endParaRPr kumimoji="0" lang="en-US" sz="2400" b="0" i="0" u="none" strike="noStrike" cap="none" normalizeH="0" baseline="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dirty="0">
                          <a:ln>
                            <a:noFill/>
                          </a:ln>
                          <a:solidFill>
                            <a:schemeClr val="tx1"/>
                          </a:solidFill>
                          <a:effectLst/>
                          <a:latin typeface="Courier New" pitchFamily="49" charset="0"/>
                          <a:cs typeface="Courier New" pitchFamily="49" charset="0"/>
                        </a:rPr>
                        <a:t>490</a:t>
                      </a:r>
                      <a:endParaRPr kumimoji="0" lang="en-US" sz="2400" b="0" i="0" u="none" strike="noStrike" cap="none" normalizeH="0" baseline="0" dirty="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04" name="Text Box 30"/>
          <p:cNvSpPr txBox="1">
            <a:spLocks noChangeArrowheads="1"/>
          </p:cNvSpPr>
          <p:nvPr/>
        </p:nvSpPr>
        <p:spPr bwMode="auto">
          <a:xfrm>
            <a:off x="1042988" y="4327525"/>
            <a:ext cx="7418387" cy="1421928"/>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dirty="0">
                <a:latin typeface="Times New Roman" pitchFamily="18" charset="0"/>
                <a:cs typeface="Times New Roman" pitchFamily="18" charset="0"/>
              </a:rPr>
              <a:t>עבור </a:t>
            </a:r>
            <a:r>
              <a:rPr lang="en-US" sz="2400" dirty="0">
                <a:latin typeface="Times New Roman" pitchFamily="18" charset="0"/>
                <a:cs typeface="Times New Roman" pitchFamily="18" charset="0"/>
              </a:rPr>
              <a:t>x=500</a:t>
            </a:r>
            <a:r>
              <a:rPr lang="he-IL" sz="2400" dirty="0">
                <a:latin typeface="Times New Roman" pitchFamily="18" charset="0"/>
                <a:cs typeface="Times New Roman" pitchFamily="18" charset="0"/>
              </a:rPr>
              <a:t> התשובה היא  </a:t>
            </a:r>
            <a:r>
              <a:rPr lang="en-US" sz="2400" dirty="0">
                <a:latin typeface="Times New Roman" pitchFamily="18" charset="0"/>
                <a:cs typeface="Times New Roman" pitchFamily="18" charset="0"/>
              </a:rPr>
              <a:t>270 + 220 = 490</a:t>
            </a:r>
            <a:r>
              <a:rPr lang="he-IL" sz="2400" dirty="0">
                <a:latin typeface="Times New Roman" pitchFamily="18" charset="0"/>
                <a:cs typeface="Times New Roman" pitchFamily="18" charset="0"/>
              </a:rPr>
              <a:t> </a:t>
            </a:r>
          </a:p>
          <a:p>
            <a:pPr marL="292100" indent="-292100" algn="r" rtl="1">
              <a:spcBef>
                <a:spcPct val="30000"/>
              </a:spcBef>
              <a:buFont typeface="Arial" charset="0"/>
              <a:buChar char="•"/>
            </a:pPr>
            <a:r>
              <a:rPr lang="he-IL" sz="2400" dirty="0">
                <a:latin typeface="Times New Roman" pitchFamily="18" charset="0"/>
                <a:cs typeface="Times New Roman" pitchFamily="18" charset="0"/>
              </a:rPr>
              <a:t>עבור </a:t>
            </a:r>
            <a:r>
              <a:rPr lang="en-US" sz="2400" dirty="0">
                <a:latin typeface="Times New Roman" pitchFamily="18" charset="0"/>
                <a:cs typeface="Times New Roman" pitchFamily="18" charset="0"/>
              </a:rPr>
              <a:t>x=600</a:t>
            </a:r>
            <a:r>
              <a:rPr lang="he-IL" sz="2400" dirty="0">
                <a:latin typeface="Times New Roman" pitchFamily="18" charset="0"/>
                <a:cs typeface="Times New Roman" pitchFamily="18" charset="0"/>
              </a:rPr>
              <a:t> התשובה היא  </a:t>
            </a:r>
            <a:r>
              <a:rPr lang="en-US" sz="2400" dirty="0">
                <a:latin typeface="Times New Roman" pitchFamily="18" charset="0"/>
                <a:cs typeface="Times New Roman" pitchFamily="18" charset="0"/>
              </a:rPr>
              <a:t>220 + 360 = 580</a:t>
            </a:r>
            <a:endParaRPr lang="he-IL" sz="2400" dirty="0">
              <a:latin typeface="Times New Roman" pitchFamily="18" charset="0"/>
              <a:cs typeface="Times New Roman" pitchFamily="18" charset="0"/>
            </a:endParaRPr>
          </a:p>
          <a:p>
            <a:pPr marL="292100" indent="-292100" algn="r" rtl="1">
              <a:spcBef>
                <a:spcPct val="30000"/>
              </a:spcBef>
              <a:buFont typeface="Arial" charset="0"/>
              <a:buChar char="•"/>
            </a:pPr>
            <a:r>
              <a:rPr lang="he-IL" sz="2400" dirty="0">
                <a:latin typeface="Times New Roman" pitchFamily="18" charset="0"/>
                <a:cs typeface="Times New Roman" pitchFamily="18" charset="0"/>
              </a:rPr>
              <a:t>עבור </a:t>
            </a:r>
            <a:r>
              <a:rPr lang="en-US" sz="2400" dirty="0">
                <a:latin typeface="Times New Roman" pitchFamily="18" charset="0"/>
                <a:cs typeface="Times New Roman" pitchFamily="18" charset="0"/>
              </a:rPr>
              <a:t>x=700</a:t>
            </a:r>
            <a:r>
              <a:rPr lang="he-IL" sz="2400" dirty="0">
                <a:latin typeface="Times New Roman" pitchFamily="18" charset="0"/>
                <a:cs typeface="Times New Roman" pitchFamily="18" charset="0"/>
              </a:rPr>
              <a:t> התשובה היא  </a:t>
            </a:r>
            <a:r>
              <a:rPr lang="en-US" sz="2400" dirty="0">
                <a:latin typeface="Times New Roman" pitchFamily="18" charset="0"/>
                <a:cs typeface="Times New Roman" pitchFamily="18" charset="0"/>
              </a:rPr>
              <a:t>270 + 220 + 210 = 700</a:t>
            </a:r>
            <a:endParaRPr lang="he-IL" sz="2400" dirty="0">
              <a:latin typeface="Times New Roman" pitchFamily="18" charset="0"/>
              <a:cs typeface="Times New Roman" pitchFamily="18" charset="0"/>
            </a:endParaRPr>
          </a:p>
        </p:txBody>
      </p:sp>
    </p:spTree>
    <p:extLst>
      <p:ext uri="{BB962C8B-B14F-4D97-AF65-F5344CB8AC3E}">
        <p14:creationId xmlns:p14="http://schemas.microsoft.com/office/powerpoint/2010/main" val="2419378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dirty="0"/>
          </a:p>
        </p:txBody>
      </p:sp>
      <p:sp>
        <p:nvSpPr>
          <p:cNvPr id="5" name="Slide Number Placeholder 6"/>
          <p:cNvSpPr>
            <a:spLocks noGrp="1"/>
          </p:cNvSpPr>
          <p:nvPr>
            <p:ph type="sldNum" sz="quarter" idx="12"/>
          </p:nvPr>
        </p:nvSpPr>
        <p:spPr/>
        <p:txBody>
          <a:bodyPr/>
          <a:lstStyle/>
          <a:p>
            <a:pPr>
              <a:defRPr/>
            </a:pPr>
            <a:fld id="{29EBDF21-27F7-4C3C-8C44-4F3C5C1EFA2A}" type="slidenum">
              <a:rPr lang="ar-SA"/>
              <a:pPr>
                <a:defRPr/>
              </a:pPr>
              <a:t>2</a:t>
            </a:fld>
            <a:endParaRPr lang="en-US"/>
          </a:p>
        </p:txBody>
      </p:sp>
      <p:sp>
        <p:nvSpPr>
          <p:cNvPr id="3076" name="Rectangle 2"/>
          <p:cNvSpPr>
            <a:spLocks noGrp="1" noChangeArrowheads="1"/>
          </p:cNvSpPr>
          <p:nvPr>
            <p:ph type="title"/>
          </p:nvPr>
        </p:nvSpPr>
        <p:spPr>
          <a:xfrm>
            <a:off x="395288" y="404813"/>
            <a:ext cx="8353425" cy="1143000"/>
          </a:xfrm>
        </p:spPr>
        <p:txBody>
          <a:bodyPr>
            <a:normAutofit/>
          </a:bodyPr>
          <a:lstStyle/>
          <a:p>
            <a:r>
              <a:rPr lang="en-US" dirty="0"/>
              <a:t>Backtracking</a:t>
            </a:r>
          </a:p>
        </p:txBody>
      </p:sp>
      <p:sp>
        <p:nvSpPr>
          <p:cNvPr id="3077" name="Text Box 3"/>
          <p:cNvSpPr txBox="1">
            <a:spLocks noChangeArrowheads="1"/>
          </p:cNvSpPr>
          <p:nvPr/>
        </p:nvSpPr>
        <p:spPr bwMode="auto">
          <a:xfrm>
            <a:off x="827088" y="1557338"/>
            <a:ext cx="7705725" cy="3637919"/>
          </a:xfrm>
          <a:prstGeom prst="rect">
            <a:avLst/>
          </a:prstGeom>
          <a:noFill/>
          <a:ln w="9525">
            <a:noFill/>
            <a:miter lim="800000"/>
            <a:headEnd/>
            <a:tailEnd/>
          </a:ln>
        </p:spPr>
        <p:txBody>
          <a:bodyPr>
            <a:spAutoFit/>
          </a:bodyPr>
          <a:lstStyle/>
          <a:p>
            <a:pPr marL="292100" indent="-292100" algn="r" rtl="1">
              <a:spcBef>
                <a:spcPct val="80000"/>
              </a:spcBef>
              <a:buFont typeface="Arial" charset="0"/>
              <a:buChar char="•"/>
            </a:pPr>
            <a:r>
              <a:rPr lang="en-US" sz="2400" dirty="0">
                <a:latin typeface="Times New Roman" pitchFamily="18" charset="0"/>
                <a:cs typeface="Times New Roman" pitchFamily="18" charset="0"/>
              </a:rPr>
              <a:t>backtracking</a:t>
            </a:r>
            <a:r>
              <a:rPr lang="he-IL" sz="2400" dirty="0">
                <a:latin typeface="Times New Roman" pitchFamily="18" charset="0"/>
                <a:cs typeface="Times New Roman" pitchFamily="18" charset="0"/>
              </a:rPr>
              <a:t> הינה טכניקה לפתרון בעיות "קשות", שבהן אנו נדרשים לסרוק את כל מרחב הפתרונות (במקרה הגרוע). </a:t>
            </a:r>
          </a:p>
          <a:p>
            <a:pPr marL="292100" indent="-292100" algn="r" rtl="1">
              <a:spcBef>
                <a:spcPct val="80000"/>
              </a:spcBef>
              <a:buFont typeface="Arial" charset="0"/>
              <a:buChar char="•"/>
            </a:pPr>
            <a:r>
              <a:rPr lang="he-IL" sz="2400" dirty="0">
                <a:latin typeface="Times New Roman" pitchFamily="18" charset="0"/>
                <a:cs typeface="Times New Roman" pitchFamily="18" charset="0"/>
              </a:rPr>
              <a:t>ב-</a:t>
            </a:r>
            <a:r>
              <a:rPr lang="en-US" sz="2400" dirty="0">
                <a:latin typeface="Times New Roman" pitchFamily="18" charset="0"/>
                <a:cs typeface="Times New Roman" pitchFamily="18" charset="0"/>
              </a:rPr>
              <a:t>backtracking</a:t>
            </a:r>
            <a:r>
              <a:rPr lang="he-IL" sz="2400" dirty="0">
                <a:latin typeface="Times New Roman" pitchFamily="18" charset="0"/>
                <a:cs typeface="Times New Roman" pitchFamily="18" charset="0"/>
              </a:rPr>
              <a:t> מצוי בידינו בכל שלב </a:t>
            </a:r>
            <a:r>
              <a:rPr lang="he-IL" sz="2400" b="1" dirty="0">
                <a:latin typeface="Times New Roman" pitchFamily="18" charset="0"/>
                <a:cs typeface="Times New Roman" pitchFamily="18" charset="0"/>
              </a:rPr>
              <a:t>פתרון חלקי </a:t>
            </a:r>
            <a:r>
              <a:rPr lang="he-IL" sz="2400" dirty="0">
                <a:latin typeface="Times New Roman" pitchFamily="18" charset="0"/>
                <a:cs typeface="Times New Roman" pitchFamily="18" charset="0"/>
              </a:rPr>
              <a:t>של הבעיה, ואנו רוצים לקבוע אם ניתן להרחיב אותו לפתרון מלא שלה או לא.</a:t>
            </a:r>
          </a:p>
          <a:p>
            <a:pPr marL="292100" indent="-292100" algn="r" rtl="1">
              <a:spcBef>
                <a:spcPct val="80000"/>
              </a:spcBef>
              <a:buFont typeface="Arial" charset="0"/>
              <a:buChar char="•"/>
            </a:pPr>
            <a:r>
              <a:rPr lang="he-IL" sz="2400" dirty="0">
                <a:latin typeface="Times New Roman" pitchFamily="18" charset="0"/>
                <a:cs typeface="Times New Roman" pitchFamily="18" charset="0"/>
              </a:rPr>
              <a:t>הצרה היא שבאופן כללי יש לנו כמה דרכים אפשריות להרחיב את הפתרון, ומראש אין לנו כל דרך לדעת איזו מהן אמנם מובילה לפתרון! (אם בכלל...). לכן, אנו נאלצים לנסות כל אחת מהאפשרויות בזו-אחר-זו, באופן רקורסיבי.</a:t>
            </a:r>
          </a:p>
        </p:txBody>
      </p:sp>
    </p:spTree>
    <p:extLst>
      <p:ext uri="{BB962C8B-B14F-4D97-AF65-F5344CB8AC3E}">
        <p14:creationId xmlns:p14="http://schemas.microsoft.com/office/powerpoint/2010/main" val="7458844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10" name="Slide Number Placeholder 6"/>
          <p:cNvSpPr>
            <a:spLocks noGrp="1"/>
          </p:cNvSpPr>
          <p:nvPr>
            <p:ph type="sldNum" sz="quarter" idx="12"/>
          </p:nvPr>
        </p:nvSpPr>
        <p:spPr/>
        <p:txBody>
          <a:bodyPr/>
          <a:lstStyle/>
          <a:p>
            <a:pPr>
              <a:defRPr/>
            </a:pPr>
            <a:fld id="{C550FB09-7327-4FD4-B77C-26ADDCB68E5B}" type="slidenum">
              <a:rPr lang="ar-SA"/>
              <a:pPr>
                <a:defRPr/>
              </a:pPr>
              <a:t>20</a:t>
            </a:fld>
            <a:endParaRPr lang="en-US"/>
          </a:p>
        </p:txBody>
      </p:sp>
      <p:sp>
        <p:nvSpPr>
          <p:cNvPr id="21508"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הצריבה</a:t>
            </a:r>
            <a:endParaRPr lang="en-US" dirty="0"/>
          </a:p>
        </p:txBody>
      </p:sp>
      <p:sp>
        <p:nvSpPr>
          <p:cNvPr id="21509" name="Text Box 3"/>
          <p:cNvSpPr txBox="1">
            <a:spLocks noChangeArrowheads="1"/>
          </p:cNvSpPr>
          <p:nvPr/>
        </p:nvSpPr>
        <p:spPr bwMode="auto">
          <a:xfrm>
            <a:off x="971600" y="1209675"/>
            <a:ext cx="7343725" cy="3342453"/>
          </a:xfrm>
          <a:prstGeom prst="rect">
            <a:avLst/>
          </a:prstGeom>
          <a:noFill/>
          <a:ln w="9525">
            <a:noFill/>
            <a:miter lim="800000"/>
            <a:headEnd/>
            <a:tailEnd/>
          </a:ln>
        </p:spPr>
        <p:txBody>
          <a:bodyPr wrap="square">
            <a:spAutoFit/>
          </a:bodyPr>
          <a:lstStyle/>
          <a:p>
            <a:pPr marL="292100" indent="-292100" algn="r" rtl="1">
              <a:spcBef>
                <a:spcPct val="40000"/>
              </a:spcBef>
              <a:buFont typeface="Arial" charset="0"/>
              <a:buChar char="•"/>
            </a:pPr>
            <a:r>
              <a:rPr lang="he-IL" sz="2400" dirty="0">
                <a:latin typeface="Times New Roman" pitchFamily="18" charset="0"/>
                <a:cs typeface="Times New Roman" pitchFamily="18" charset="0"/>
              </a:rPr>
              <a:t>בבעיה זו נציג גישה נפוצה אחרת לייצוג הפתרון: במקום להחזיר את האינדקסים של הקבצים שנבחרו, נחזיר מערך של </a:t>
            </a:r>
            <a:r>
              <a:rPr lang="en-US" sz="2000" dirty="0">
                <a:latin typeface="Courier New" panose="02070309020205020404" pitchFamily="49" charset="0"/>
              </a:rPr>
              <a:t>true</a:t>
            </a:r>
            <a:r>
              <a:rPr lang="he-IL" sz="2400" dirty="0">
                <a:latin typeface="Times New Roman" pitchFamily="18" charset="0"/>
                <a:cs typeface="Times New Roman" pitchFamily="18" charset="0"/>
              </a:rPr>
              <a:t> ו-</a:t>
            </a:r>
            <a:r>
              <a:rPr lang="en-US" sz="2000" dirty="0">
                <a:latin typeface="Courier New" panose="02070309020205020404" pitchFamily="49" charset="0"/>
              </a:rPr>
              <a:t>false</a:t>
            </a:r>
            <a:r>
              <a:rPr lang="he-IL" sz="2400" dirty="0">
                <a:latin typeface="Times New Roman" pitchFamily="18" charset="0"/>
                <a:cs typeface="Times New Roman" pitchFamily="18" charset="0"/>
              </a:rPr>
              <a:t>, כאשר </a:t>
            </a:r>
            <a:r>
              <a:rPr lang="en-US" sz="2000" dirty="0">
                <a:latin typeface="Courier New" panose="02070309020205020404" pitchFamily="49" charset="0"/>
              </a:rPr>
              <a:t>true</a:t>
            </a:r>
            <a:r>
              <a:rPr lang="he-IL" sz="2400" dirty="0">
                <a:latin typeface="Times New Roman" pitchFamily="18" charset="0"/>
                <a:cs typeface="Times New Roman" pitchFamily="18" charset="0"/>
              </a:rPr>
              <a:t> במקום ה-</a:t>
            </a:r>
            <a:r>
              <a:rPr lang="en-US" sz="2400" dirty="0" err="1">
                <a:latin typeface="Courier New" pitchFamily="49" charset="0"/>
              </a:rPr>
              <a:t>i</a:t>
            </a:r>
            <a:r>
              <a:rPr lang="he-IL" sz="2400" dirty="0">
                <a:latin typeface="Times New Roman" pitchFamily="18" charset="0"/>
                <a:cs typeface="Times New Roman" pitchFamily="18" charset="0"/>
              </a:rPr>
              <a:t> פירושו שבחרנו את הקובץ ה-</a:t>
            </a:r>
            <a:r>
              <a:rPr lang="en-US" sz="2400" dirty="0" err="1">
                <a:latin typeface="Courier New" pitchFamily="49" charset="0"/>
              </a:rPr>
              <a:t>i</a:t>
            </a:r>
            <a:r>
              <a:rPr lang="he-IL" sz="2400" dirty="0">
                <a:latin typeface="Times New Roman" pitchFamily="18" charset="0"/>
                <a:cs typeface="Times New Roman" pitchFamily="18" charset="0"/>
              </a:rPr>
              <a:t>, ואילו </a:t>
            </a:r>
            <a:r>
              <a:rPr lang="en-US" sz="2000" dirty="0">
                <a:latin typeface="Courier New" panose="02070309020205020404" pitchFamily="49" charset="0"/>
              </a:rPr>
              <a:t>false</a:t>
            </a:r>
            <a:r>
              <a:rPr lang="he-IL" sz="2400" dirty="0">
                <a:latin typeface="Times New Roman" pitchFamily="18" charset="0"/>
                <a:cs typeface="Times New Roman" pitchFamily="18" charset="0"/>
              </a:rPr>
              <a:t> פירושו שלא בחרנו בקובץ זה.</a:t>
            </a:r>
          </a:p>
          <a:p>
            <a:pPr marL="292100" indent="-292100" algn="r" rtl="1">
              <a:spcBef>
                <a:spcPct val="40000"/>
              </a:spcBef>
              <a:buFont typeface="Arial" charset="0"/>
              <a:buChar char="•"/>
            </a:pPr>
            <a:r>
              <a:rPr lang="he-IL" sz="2400" dirty="0">
                <a:latin typeface="Times New Roman" pitchFamily="18" charset="0"/>
                <a:cs typeface="Times New Roman" pitchFamily="18" charset="0"/>
              </a:rPr>
              <a:t>נעיר שבאותה מידה היינו יכולים גם להחזיר מערך של אינדקסים; הבחירה במערך של </a:t>
            </a:r>
            <a:r>
              <a:rPr lang="en-US" sz="2000" dirty="0">
                <a:latin typeface="Courier New" panose="02070309020205020404" pitchFamily="49" charset="0"/>
              </a:rPr>
              <a:t>true/false</a:t>
            </a:r>
            <a:r>
              <a:rPr lang="he-IL" sz="2400" dirty="0">
                <a:latin typeface="Times New Roman" pitchFamily="18" charset="0"/>
                <a:cs typeface="Times New Roman" pitchFamily="18" charset="0"/>
              </a:rPr>
              <a:t> מטרתה פשוט להציג גישה שונה.</a:t>
            </a:r>
          </a:p>
          <a:p>
            <a:pPr marL="292100" indent="-292100" algn="r" rtl="1">
              <a:spcBef>
                <a:spcPct val="40000"/>
              </a:spcBef>
              <a:buFont typeface="Arial" charset="0"/>
              <a:buChar char="•"/>
            </a:pPr>
            <a:r>
              <a:rPr lang="he-IL" sz="2400" dirty="0">
                <a:latin typeface="Times New Roman" pitchFamily="18" charset="0"/>
                <a:cs typeface="Times New Roman" pitchFamily="18" charset="0"/>
              </a:rPr>
              <a:t>חתימת הפונקציה שלנו תהיה:</a:t>
            </a:r>
          </a:p>
        </p:txBody>
      </p:sp>
      <p:sp>
        <p:nvSpPr>
          <p:cNvPr id="21510" name="Text Box 4"/>
          <p:cNvSpPr txBox="1">
            <a:spLocks noChangeArrowheads="1"/>
          </p:cNvSpPr>
          <p:nvPr/>
        </p:nvSpPr>
        <p:spPr bwMode="auto">
          <a:xfrm>
            <a:off x="1187450" y="4462463"/>
            <a:ext cx="6697663" cy="752475"/>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ru-RU" sz="1900" dirty="0">
                <a:latin typeface="Courier New" pitchFamily="49" charset="0"/>
              </a:rPr>
              <a:t>int bestburn(int sizes[], int n, </a:t>
            </a:r>
            <a:br>
              <a:rPr lang="en-US" sz="1900" dirty="0">
                <a:latin typeface="Courier New" pitchFamily="49" charset="0"/>
              </a:rPr>
            </a:br>
            <a:r>
              <a:rPr lang="en-US" sz="1900" dirty="0">
                <a:latin typeface="Courier New" pitchFamily="49" charset="0"/>
              </a:rPr>
              <a:t>             </a:t>
            </a:r>
            <a:r>
              <a:rPr lang="ru-RU" sz="1900" dirty="0">
                <a:latin typeface="Courier New" pitchFamily="49" charset="0"/>
              </a:rPr>
              <a:t>int </a:t>
            </a:r>
            <a:r>
              <a:rPr lang="en-US" sz="1900" dirty="0">
                <a:latin typeface="Courier New" pitchFamily="49" charset="0"/>
              </a:rPr>
              <a:t>x</a:t>
            </a:r>
            <a:r>
              <a:rPr lang="ru-RU" sz="1900" dirty="0">
                <a:latin typeface="Courier New" pitchFamily="49" charset="0"/>
              </a:rPr>
              <a:t>, </a:t>
            </a:r>
            <a:r>
              <a:rPr lang="en-US" sz="1900" dirty="0" err="1">
                <a:latin typeface="Courier New" pitchFamily="49" charset="0"/>
              </a:rPr>
              <a:t>bool</a:t>
            </a:r>
            <a:r>
              <a:rPr lang="en-US" sz="1900" dirty="0">
                <a:latin typeface="Courier New" pitchFamily="49" charset="0"/>
              </a:rPr>
              <a:t> </a:t>
            </a:r>
            <a:r>
              <a:rPr lang="ru-RU" sz="1900" dirty="0">
                <a:latin typeface="Courier New" pitchFamily="49" charset="0"/>
              </a:rPr>
              <a:t>chosen[])</a:t>
            </a:r>
            <a:r>
              <a:rPr lang="en-US" sz="1900" dirty="0">
                <a:latin typeface="Courier New" pitchFamily="49" charset="0"/>
              </a:rPr>
              <a:t>;</a:t>
            </a:r>
            <a:endParaRPr lang="ru-RU" sz="1900" dirty="0">
              <a:latin typeface="Courier New" pitchFamily="49" charset="0"/>
            </a:endParaRPr>
          </a:p>
        </p:txBody>
      </p:sp>
      <p:sp>
        <p:nvSpPr>
          <p:cNvPr id="1146885" name="AutoShape 5"/>
          <p:cNvSpPr>
            <a:spLocks noChangeArrowheads="1"/>
          </p:cNvSpPr>
          <p:nvPr/>
        </p:nvSpPr>
        <p:spPr bwMode="auto">
          <a:xfrm>
            <a:off x="1692275" y="3857625"/>
            <a:ext cx="2590800" cy="565150"/>
          </a:xfrm>
          <a:prstGeom prst="wedgeEllipseCallout">
            <a:avLst>
              <a:gd name="adj1" fmla="val 41116"/>
              <a:gd name="adj2" fmla="val 60394"/>
            </a:avLst>
          </a:prstGeom>
          <a:solidFill>
            <a:schemeClr val="accent1">
              <a:alpha val="85097"/>
            </a:schemeClr>
          </a:solidFill>
          <a:ln w="9525">
            <a:solidFill>
              <a:schemeClr val="tx1"/>
            </a:solidFill>
            <a:miter lim="800000"/>
            <a:headEnd/>
            <a:tailEnd/>
          </a:ln>
        </p:spPr>
        <p:txBody>
          <a:bodyPr lIns="0" rIns="0"/>
          <a:lstStyle/>
          <a:p>
            <a:pPr algn="ctr"/>
            <a:r>
              <a:rPr lang="he-IL" sz="1800">
                <a:latin typeface="Times New Roman" pitchFamily="18" charset="0"/>
                <a:cs typeface="Times New Roman" pitchFamily="18" charset="0"/>
              </a:rPr>
              <a:t>מערך עם גדלי הקבצים</a:t>
            </a:r>
            <a:endParaRPr lang="en-US" sz="1800">
              <a:latin typeface="Times New Roman" pitchFamily="18" charset="0"/>
              <a:cs typeface="Times New Roman" pitchFamily="18" charset="0"/>
            </a:endParaRPr>
          </a:p>
        </p:txBody>
      </p:sp>
      <p:sp>
        <p:nvSpPr>
          <p:cNvPr id="1146886" name="AutoShape 6"/>
          <p:cNvSpPr>
            <a:spLocks noChangeArrowheads="1"/>
          </p:cNvSpPr>
          <p:nvPr/>
        </p:nvSpPr>
        <p:spPr bwMode="auto">
          <a:xfrm>
            <a:off x="3132138" y="5373688"/>
            <a:ext cx="1800225" cy="490537"/>
          </a:xfrm>
          <a:prstGeom prst="wedgeEllipseCallout">
            <a:avLst>
              <a:gd name="adj1" fmla="val -5731"/>
              <a:gd name="adj2" fmla="val -100162"/>
            </a:avLst>
          </a:prstGeom>
          <a:solidFill>
            <a:schemeClr val="hlink">
              <a:alpha val="85097"/>
            </a:schemeClr>
          </a:solidFill>
          <a:ln w="9525">
            <a:solidFill>
              <a:schemeClr val="tx1"/>
            </a:solidFill>
            <a:miter lim="800000"/>
            <a:headEnd/>
            <a:tailEnd/>
          </a:ln>
        </p:spPr>
        <p:txBody>
          <a:bodyPr lIns="0" rIns="0">
            <a:spAutoFit/>
          </a:bodyPr>
          <a:lstStyle/>
          <a:p>
            <a:pPr algn="ctr"/>
            <a:r>
              <a:rPr lang="he-IL" sz="1800">
                <a:latin typeface="Times New Roman" pitchFamily="18" charset="0"/>
                <a:cs typeface="Times New Roman" pitchFamily="18" charset="0"/>
              </a:rPr>
              <a:t>גודל הדיסק</a:t>
            </a:r>
            <a:endParaRPr lang="en-US" sz="1800">
              <a:latin typeface="Times New Roman" pitchFamily="18" charset="0"/>
              <a:cs typeface="Times New Roman" pitchFamily="18" charset="0"/>
            </a:endParaRPr>
          </a:p>
        </p:txBody>
      </p:sp>
      <p:sp>
        <p:nvSpPr>
          <p:cNvPr id="1146887" name="AutoShape 7"/>
          <p:cNvSpPr>
            <a:spLocks noChangeArrowheads="1"/>
          </p:cNvSpPr>
          <p:nvPr/>
        </p:nvSpPr>
        <p:spPr bwMode="auto">
          <a:xfrm>
            <a:off x="5148263" y="5359400"/>
            <a:ext cx="3024187" cy="1298377"/>
          </a:xfrm>
          <a:prstGeom prst="wedgeEllipseCallout">
            <a:avLst>
              <a:gd name="adj1" fmla="val -46537"/>
              <a:gd name="adj2" fmla="val -77486"/>
            </a:avLst>
          </a:prstGeom>
          <a:solidFill>
            <a:srgbClr val="FFCCFF">
              <a:alpha val="85097"/>
            </a:srgbClr>
          </a:solidFill>
          <a:ln w="9525">
            <a:solidFill>
              <a:schemeClr val="tx1"/>
            </a:solidFill>
            <a:miter lim="800000"/>
            <a:headEnd/>
            <a:tailEnd/>
          </a:ln>
        </p:spPr>
        <p:txBody>
          <a:bodyPr lIns="0" rIns="0">
            <a:spAutoFit/>
          </a:bodyPr>
          <a:lstStyle/>
          <a:p>
            <a:pPr algn="ctr" rtl="1"/>
            <a:r>
              <a:rPr lang="he-IL" sz="1800" dirty="0">
                <a:latin typeface="Times New Roman" pitchFamily="18" charset="0"/>
                <a:cs typeface="Times New Roman" pitchFamily="18" charset="0"/>
              </a:rPr>
              <a:t>מערך באורך </a:t>
            </a:r>
            <a:r>
              <a:rPr lang="en-US" sz="1800" b="1" dirty="0">
                <a:latin typeface="Courier New" pitchFamily="49" charset="0"/>
              </a:rPr>
              <a:t>n</a:t>
            </a:r>
            <a:r>
              <a:rPr lang="he-IL" sz="1800" dirty="0">
                <a:latin typeface="Times New Roman" pitchFamily="18" charset="0"/>
                <a:cs typeface="Times New Roman" pitchFamily="18" charset="0"/>
              </a:rPr>
              <a:t> שלתוכו ייכתב הפתרון (בצורת </a:t>
            </a:r>
            <a:r>
              <a:rPr lang="en-US" sz="1800" dirty="0">
                <a:latin typeface="Courier New" panose="02070309020205020404" pitchFamily="49" charset="0"/>
              </a:rPr>
              <a:t>true/false</a:t>
            </a:r>
            <a:r>
              <a:rPr lang="he-IL"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1146889" name="AutoShape 9"/>
          <p:cNvSpPr>
            <a:spLocks noChangeArrowheads="1"/>
          </p:cNvSpPr>
          <p:nvPr/>
        </p:nvSpPr>
        <p:spPr bwMode="auto">
          <a:xfrm>
            <a:off x="468313" y="5359400"/>
            <a:ext cx="2447925" cy="877888"/>
          </a:xfrm>
          <a:prstGeom prst="wedgeEllipseCallout">
            <a:avLst>
              <a:gd name="adj1" fmla="val 324"/>
              <a:gd name="adj2" fmla="val -109134"/>
            </a:avLst>
          </a:prstGeom>
          <a:solidFill>
            <a:srgbClr val="FFFFCC">
              <a:alpha val="85097"/>
            </a:srgbClr>
          </a:solidFill>
          <a:ln w="9525">
            <a:solidFill>
              <a:schemeClr val="tx1"/>
            </a:solidFill>
            <a:miter lim="800000"/>
            <a:headEnd/>
            <a:tailEnd/>
          </a:ln>
        </p:spPr>
        <p:txBody>
          <a:bodyPr lIns="0" rIns="0">
            <a:spAutoFit/>
          </a:bodyPr>
          <a:lstStyle/>
          <a:p>
            <a:pPr algn="ctr"/>
            <a:r>
              <a:rPr lang="he-IL" sz="1800">
                <a:latin typeface="Times New Roman" pitchFamily="18" charset="0"/>
                <a:cs typeface="Times New Roman" pitchFamily="18" charset="0"/>
              </a:rPr>
              <a:t>כמות המקום הפנוי בפתרון שנמצא</a:t>
            </a: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8510673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8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8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8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6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885" grpId="0" animBg="1"/>
      <p:bldP spid="1146886" grpId="0" animBg="1"/>
      <p:bldP spid="1146887" grpId="0" animBg="1"/>
      <p:bldP spid="11468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FD8398FE-BA82-4748-A19F-21C97D21845A}" type="slidenum">
              <a:rPr lang="ar-SA"/>
              <a:pPr>
                <a:defRPr/>
              </a:pPr>
              <a:t>21</a:t>
            </a:fld>
            <a:endParaRPr lang="en-US"/>
          </a:p>
        </p:txBody>
      </p:sp>
      <p:sp>
        <p:nvSpPr>
          <p:cNvPr id="22532"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הצריבה</a:t>
            </a:r>
            <a:endParaRPr lang="en-US" dirty="0"/>
          </a:p>
        </p:txBody>
      </p:sp>
      <mc:AlternateContent xmlns:mc="http://schemas.openxmlformats.org/markup-compatibility/2006" xmlns:a14="http://schemas.microsoft.com/office/drawing/2010/main">
        <mc:Choice Requires="a14">
          <p:sp>
            <p:nvSpPr>
              <p:cNvPr id="22533" name="Text Box 3"/>
              <p:cNvSpPr txBox="1">
                <a:spLocks noChangeArrowheads="1"/>
              </p:cNvSpPr>
              <p:nvPr/>
            </p:nvSpPr>
            <p:spPr bwMode="auto">
              <a:xfrm>
                <a:off x="896938" y="1268413"/>
                <a:ext cx="7562850" cy="4708981"/>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u="sng" dirty="0">
                    <a:latin typeface="Times New Roman" pitchFamily="18" charset="0"/>
                    <a:cs typeface="Times New Roman" pitchFamily="18" charset="0"/>
                  </a:rPr>
                  <a:t>צעד המעבר</a:t>
                </a:r>
                <a:r>
                  <a:rPr lang="he-IL" sz="2400" dirty="0">
                    <a:latin typeface="Times New Roman" pitchFamily="18" charset="0"/>
                    <a:cs typeface="Times New Roman" pitchFamily="18" charset="0"/>
                  </a:rPr>
                  <a:t> יהיה כזה:</a:t>
                </a:r>
              </a:p>
              <a:p>
                <a:pPr marL="292100" indent="-292100" algn="r" rtl="1">
                  <a:spcBef>
                    <a:spcPct val="50000"/>
                  </a:spcBef>
                  <a:buFont typeface="Arial" charset="0"/>
                  <a:buChar char="•"/>
                </a:pPr>
                <a:r>
                  <a:rPr lang="he-IL" sz="2400" dirty="0">
                    <a:latin typeface="Times New Roman" pitchFamily="18" charset="0"/>
                    <a:cs typeface="Times New Roman" pitchFamily="18" charset="0"/>
                  </a:rPr>
                  <a:t>ראשית, נניח שהקובץ </a:t>
                </a:r>
                <a:r>
                  <a:rPr lang="en-US" sz="2400" dirty="0">
                    <a:latin typeface="Courier New" pitchFamily="49" charset="0"/>
                  </a:rPr>
                  <a:t>sizes[0]</a:t>
                </a:r>
                <a:r>
                  <a:rPr lang="he-IL" sz="2400" dirty="0">
                    <a:latin typeface="Times New Roman" pitchFamily="18" charset="0"/>
                    <a:cs typeface="Times New Roman" pitchFamily="18" charset="0"/>
                  </a:rPr>
                  <a:t> לא נצרב. במקרה זה הפתרון הטוב ביותר הוא פשוט למלא את הדיסק ככל האפשר באמצעות יתר </a:t>
                </a:r>
                <a:r>
                  <a:rPr lang="en-US" sz="2400" dirty="0">
                    <a:latin typeface="Courier New" pitchFamily="49" charset="0"/>
                  </a:rPr>
                  <a:t>n-1</a:t>
                </a:r>
                <a:r>
                  <a:rPr lang="he-IL" sz="2400" dirty="0">
                    <a:latin typeface="Times New Roman" pitchFamily="18" charset="0"/>
                    <a:cs typeface="Times New Roman" pitchFamily="18" charset="0"/>
                  </a:rPr>
                  <a:t> הקבצים. אופציה זו מניבה לנו פתרון אפשרי אחד; נסמן את כמות הזיכרון שנותרת פנויה בפתרון זה על ידי </a:t>
                </a:r>
                <a:r>
                  <a:rPr lang="en-US" sz="2400" dirty="0">
                    <a:latin typeface="Courier New" pitchFamily="49" charset="0"/>
                  </a:rPr>
                  <a:t>free1</a:t>
                </a:r>
                <a:r>
                  <a:rPr lang="he-IL" sz="2400" dirty="0">
                    <a:latin typeface="Times New Roman" pitchFamily="18" charset="0"/>
                    <a:cs typeface="Times New Roman" pitchFamily="18" charset="0"/>
                  </a:rPr>
                  <a:t>.</a:t>
                </a:r>
              </a:p>
              <a:p>
                <a:pPr marL="292100" indent="-292100" algn="r" rtl="1">
                  <a:spcBef>
                    <a:spcPct val="50000"/>
                  </a:spcBef>
                  <a:buFont typeface="Arial" charset="0"/>
                  <a:buChar char="•"/>
                </a:pPr>
                <a:r>
                  <a:rPr lang="he-IL" sz="2400" dirty="0">
                    <a:latin typeface="Times New Roman" pitchFamily="18" charset="0"/>
                    <a:cs typeface="Times New Roman" pitchFamily="18" charset="0"/>
                  </a:rPr>
                  <a:t>שנית, נניח שהקובץ </a:t>
                </a:r>
                <a:r>
                  <a:rPr lang="en-US" sz="2400" dirty="0">
                    <a:latin typeface="Courier New" pitchFamily="49" charset="0"/>
                  </a:rPr>
                  <a:t>sizes[0]</a:t>
                </a:r>
                <a:r>
                  <a:rPr lang="he-IL" sz="2400" dirty="0">
                    <a:latin typeface="Times New Roman" pitchFamily="18" charset="0"/>
                    <a:cs typeface="Times New Roman" pitchFamily="18" charset="0"/>
                  </a:rPr>
                  <a:t> כן נצרב (ניתן להניח זאת רק אם </a:t>
                </a:r>
                <a:r>
                  <a:rPr lang="en-US" sz="2400" dirty="0">
                    <a:latin typeface="Courier New" pitchFamily="49" charset="0"/>
                  </a:rPr>
                  <a:t>sizes[0]</a:t>
                </a:r>
                <a14:m>
                  <m:oMath xmlns:m="http://schemas.openxmlformats.org/officeDocument/2006/math">
                    <m:r>
                      <a:rPr lang="en-US" sz="2400" i="1" dirty="0" smtClean="0">
                        <a:latin typeface="Cambria Math" panose="02040503050406030204" pitchFamily="18" charset="0"/>
                      </a:rPr>
                      <m:t>≤</m:t>
                    </m:r>
                  </m:oMath>
                </a14:m>
                <a:r>
                  <a:rPr lang="en-US" sz="2400" dirty="0">
                    <a:latin typeface="Courier New" pitchFamily="49" charset="0"/>
                  </a:rPr>
                  <a:t>x</a:t>
                </a:r>
                <a:r>
                  <a:rPr lang="he-IL" sz="2400" dirty="0">
                    <a:latin typeface="Times New Roman" pitchFamily="18" charset="0"/>
                    <a:cs typeface="Times New Roman" pitchFamily="18" charset="0"/>
                  </a:rPr>
                  <a:t> כמובן). במקרה זה, הפתרון הטוב ביותר הוא למלא ככל האפשר את יתר הדיסק, שגודלו </a:t>
                </a:r>
                <a:r>
                  <a:rPr lang="en-US" sz="2400" dirty="0">
                    <a:latin typeface="Courier New" pitchFamily="49" charset="0"/>
                  </a:rPr>
                  <a:t>x-sizes[0]</a:t>
                </a:r>
                <a:r>
                  <a:rPr lang="he-IL" sz="2400" dirty="0">
                    <a:latin typeface="Times New Roman" pitchFamily="18" charset="0"/>
                    <a:cs typeface="Times New Roman" pitchFamily="18" charset="0"/>
                  </a:rPr>
                  <a:t>, באמצעות יתר </a:t>
                </a:r>
                <a:r>
                  <a:rPr lang="en-US" sz="2400" dirty="0">
                    <a:latin typeface="Courier New" pitchFamily="49" charset="0"/>
                  </a:rPr>
                  <a:t>n-1</a:t>
                </a:r>
                <a:r>
                  <a:rPr lang="he-IL" sz="2400" dirty="0">
                    <a:latin typeface="Times New Roman" pitchFamily="18" charset="0"/>
                    <a:cs typeface="Times New Roman" pitchFamily="18" charset="0"/>
                  </a:rPr>
                  <a:t> הקבצים. זה נותן לנו פתרון אפשרי שני – נסמן את כמות הזיכרון הפנוי בפתרון זה על ידי </a:t>
                </a:r>
                <a:r>
                  <a:rPr lang="en-US" sz="2400" dirty="0">
                    <a:latin typeface="Courier New" pitchFamily="49" charset="0"/>
                  </a:rPr>
                  <a:t>free2</a:t>
                </a:r>
                <a:r>
                  <a:rPr lang="he-IL" sz="2400" dirty="0">
                    <a:latin typeface="Times New Roman" pitchFamily="18" charset="0"/>
                    <a:cs typeface="Times New Roman" pitchFamily="18" charset="0"/>
                  </a:rPr>
                  <a:t>.</a:t>
                </a:r>
              </a:p>
              <a:p>
                <a:pPr marL="292100" indent="-292100" algn="r" rtl="1">
                  <a:spcBef>
                    <a:spcPct val="50000"/>
                  </a:spcBef>
                  <a:buFont typeface="Arial" charset="0"/>
                  <a:buChar char="•"/>
                </a:pPr>
                <a:r>
                  <a:rPr lang="he-IL" sz="2400" dirty="0">
                    <a:latin typeface="Times New Roman" pitchFamily="18" charset="0"/>
                    <a:cs typeface="Times New Roman" pitchFamily="18" charset="0"/>
                  </a:rPr>
                  <a:t>לאחר שבידינו שני הפתרונות, נחזיר את הטוב </a:t>
                </a:r>
                <a:r>
                  <a:rPr lang="he-IL" sz="2400" dirty="0" err="1">
                    <a:latin typeface="Times New Roman" pitchFamily="18" charset="0"/>
                    <a:cs typeface="Times New Roman" pitchFamily="18" charset="0"/>
                  </a:rPr>
                  <a:t>מביניהם</a:t>
                </a:r>
                <a:r>
                  <a:rPr lang="he-IL" sz="2400" dirty="0">
                    <a:latin typeface="Times New Roman" pitchFamily="18" charset="0"/>
                    <a:cs typeface="Times New Roman" pitchFamily="18" charset="0"/>
                  </a:rPr>
                  <a:t>.</a:t>
                </a:r>
              </a:p>
            </p:txBody>
          </p:sp>
        </mc:Choice>
        <mc:Fallback xmlns="">
          <p:sp>
            <p:nvSpPr>
              <p:cNvPr id="22533" name="Text Box 3"/>
              <p:cNvSpPr txBox="1">
                <a:spLocks noRot="1" noChangeAspect="1" noMove="1" noResize="1" noEditPoints="1" noAdjustHandles="1" noChangeArrowheads="1" noChangeShapeType="1" noTextEdit="1"/>
              </p:cNvSpPr>
              <p:nvPr/>
            </p:nvSpPr>
            <p:spPr bwMode="auto">
              <a:xfrm>
                <a:off x="896938" y="1268413"/>
                <a:ext cx="7562850" cy="4708981"/>
              </a:xfrm>
              <a:prstGeom prst="rect">
                <a:avLst/>
              </a:prstGeom>
              <a:blipFill rotWithShape="0">
                <a:blip r:embed="rId3"/>
                <a:stretch>
                  <a:fillRect l="-1853" t="-1035" r="-1128" b="-19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8126050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FFD360F2-53DE-4059-A3C6-45000D69F20D}" type="slidenum">
              <a:rPr lang="ar-SA"/>
              <a:pPr>
                <a:defRPr/>
              </a:pPr>
              <a:t>22</a:t>
            </a:fld>
            <a:endParaRPr lang="en-US"/>
          </a:p>
        </p:txBody>
      </p:sp>
      <p:sp>
        <p:nvSpPr>
          <p:cNvPr id="23556"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הצריבה</a:t>
            </a:r>
            <a:endParaRPr lang="en-US" dirty="0"/>
          </a:p>
        </p:txBody>
      </p:sp>
      <p:sp>
        <p:nvSpPr>
          <p:cNvPr id="1173508" name="Text Box 4"/>
          <p:cNvSpPr txBox="1">
            <a:spLocks noChangeArrowheads="1"/>
          </p:cNvSpPr>
          <p:nvPr/>
        </p:nvSpPr>
        <p:spPr bwMode="auto">
          <a:xfrm>
            <a:off x="790575" y="2997200"/>
            <a:ext cx="7813873" cy="2937206"/>
          </a:xfrm>
          <a:prstGeom prst="rect">
            <a:avLst/>
          </a:prstGeom>
          <a:solidFill>
            <a:srgbClr val="F2F2F2"/>
          </a:solidFill>
          <a:ln w="9525">
            <a:solidFill>
              <a:schemeClr val="folHlink"/>
            </a:solidFill>
            <a:miter lim="800000"/>
            <a:headEnd/>
            <a:tailEnd/>
          </a:ln>
        </p:spPr>
        <p:txBody>
          <a:bodyPr wrap="square" lIns="198000" tIns="82800" rIns="198000" bIns="82800">
            <a:spAutoFit/>
          </a:bodyPr>
          <a:lstStyle/>
          <a:p>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bestburn</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sizes[], </a:t>
            </a:r>
            <a:r>
              <a:rPr lang="en-US" sz="1800" dirty="0" err="1">
                <a:latin typeface="Courier New" pitchFamily="49" charset="0"/>
              </a:rPr>
              <a:t>int</a:t>
            </a:r>
            <a:r>
              <a:rPr lang="en-US" sz="1800" dirty="0">
                <a:latin typeface="Courier New" pitchFamily="49" charset="0"/>
              </a:rPr>
              <a:t> n, </a:t>
            </a:r>
            <a:r>
              <a:rPr lang="en-US" sz="1800" dirty="0" err="1">
                <a:latin typeface="Courier New" pitchFamily="49" charset="0"/>
              </a:rPr>
              <a:t>int</a:t>
            </a:r>
            <a:r>
              <a:rPr lang="en-US" sz="1800" dirty="0">
                <a:latin typeface="Courier New" pitchFamily="49" charset="0"/>
              </a:rPr>
              <a:t> x, </a:t>
            </a:r>
            <a:r>
              <a:rPr lang="en-US" sz="1800" dirty="0" err="1">
                <a:latin typeface="Courier New" pitchFamily="49" charset="0"/>
              </a:rPr>
              <a:t>bool</a:t>
            </a:r>
            <a:r>
              <a:rPr lang="en-US" sz="1800" dirty="0">
                <a:latin typeface="Courier New" pitchFamily="49" charset="0"/>
              </a:rPr>
              <a:t> chosen[])</a:t>
            </a:r>
          </a:p>
          <a:p>
            <a:r>
              <a:rPr lang="en-US" sz="1800" dirty="0">
                <a:latin typeface="Courier New" pitchFamily="49" charset="0"/>
              </a:rPr>
              <a:t>{</a:t>
            </a:r>
          </a:p>
          <a:p>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free1, free2;</a:t>
            </a:r>
          </a:p>
          <a:p>
            <a:endParaRPr lang="en-US" dirty="0">
              <a:latin typeface="Courier New" pitchFamily="49" charset="0"/>
            </a:endParaRPr>
          </a:p>
          <a:p>
            <a:r>
              <a:rPr lang="en-US" dirty="0">
                <a:latin typeface="Courier New" pitchFamily="49" charset="0"/>
              </a:rPr>
              <a:t>  if (n==0) return x;</a:t>
            </a:r>
            <a:endParaRPr lang="he-IL" dirty="0">
              <a:latin typeface="Courier New" pitchFamily="49" charset="0"/>
            </a:endParaRPr>
          </a:p>
          <a:p>
            <a:r>
              <a:rPr lang="en-US" sz="1800" dirty="0">
                <a:latin typeface="Courier New" pitchFamily="49" charset="0"/>
              </a:rPr>
              <a:t>  if (x==0) {</a:t>
            </a:r>
          </a:p>
          <a:p>
            <a:r>
              <a:rPr lang="en-US" sz="1800" dirty="0">
                <a:latin typeface="Courier New" pitchFamily="49" charset="0"/>
              </a:rPr>
              <a:t>    for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=0; </a:t>
            </a:r>
            <a:r>
              <a:rPr lang="en-US" sz="1800" dirty="0" err="1">
                <a:latin typeface="Courier New" pitchFamily="49" charset="0"/>
              </a:rPr>
              <a:t>i</a:t>
            </a:r>
            <a:r>
              <a:rPr lang="en-US" sz="1800" dirty="0">
                <a:latin typeface="Courier New" pitchFamily="49" charset="0"/>
              </a:rPr>
              <a:t>&lt;n; ++</a:t>
            </a:r>
            <a:r>
              <a:rPr lang="en-US" sz="1800" dirty="0" err="1">
                <a:latin typeface="Courier New" pitchFamily="49" charset="0"/>
              </a:rPr>
              <a:t>i</a:t>
            </a:r>
            <a:r>
              <a:rPr lang="en-US" sz="1800" dirty="0">
                <a:latin typeface="Courier New" pitchFamily="49" charset="0"/>
              </a:rPr>
              <a:t>) chosen[</a:t>
            </a:r>
            <a:r>
              <a:rPr lang="en-US" sz="1800" dirty="0" err="1">
                <a:latin typeface="Courier New" pitchFamily="49" charset="0"/>
              </a:rPr>
              <a:t>i</a:t>
            </a:r>
            <a:r>
              <a:rPr lang="en-US" sz="1800" dirty="0">
                <a:latin typeface="Courier New" pitchFamily="49" charset="0"/>
              </a:rPr>
              <a:t>] = false;</a:t>
            </a:r>
          </a:p>
          <a:p>
            <a:r>
              <a:rPr lang="en-US" sz="1800" dirty="0">
                <a:latin typeface="Courier New" pitchFamily="49" charset="0"/>
              </a:rPr>
              <a:t>    return 0;</a:t>
            </a:r>
          </a:p>
          <a:p>
            <a:r>
              <a:rPr lang="en-US" sz="1800" dirty="0">
                <a:latin typeface="Courier New" pitchFamily="49" charset="0"/>
              </a:rPr>
              <a:t>  }</a:t>
            </a:r>
          </a:p>
          <a:p>
            <a:r>
              <a:rPr lang="en-US" sz="1800" dirty="0">
                <a:latin typeface="Courier New" pitchFamily="49" charset="0"/>
              </a:rPr>
              <a:t>…</a:t>
            </a:r>
            <a:endParaRPr lang="ru-RU" sz="1800" dirty="0">
              <a:latin typeface="Courier New" pitchFamily="49" charset="0"/>
            </a:endParaRPr>
          </a:p>
        </p:txBody>
      </p:sp>
      <p:sp>
        <p:nvSpPr>
          <p:cNvPr id="23558" name="Text Box 5"/>
          <p:cNvSpPr txBox="1">
            <a:spLocks noChangeArrowheads="1"/>
          </p:cNvSpPr>
          <p:nvPr/>
        </p:nvSpPr>
        <p:spPr bwMode="auto">
          <a:xfrm>
            <a:off x="684213" y="1228725"/>
            <a:ext cx="7991475" cy="1569660"/>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dirty="0">
                <a:latin typeface="Times New Roman" pitchFamily="18" charset="0"/>
                <a:cs typeface="Times New Roman" pitchFamily="18" charset="0"/>
              </a:rPr>
              <a:t>נתחיל ממקרי הבסיס – אם הדיסק בגודל 0 הרי שאין אפשרות להוסיף קבצים נוספים; לכן, נסמן 0-ים עבור כל הקבצים שנותרו, ונחזיר גם 0 ככמות הזיכרון שנותרה בדיסק. לחילופין, אם </a:t>
            </a:r>
            <a:r>
              <a:rPr lang="en-US" sz="2400" dirty="0">
                <a:latin typeface="Courier New" pitchFamily="49" charset="0"/>
              </a:rPr>
              <a:t>n==0</a:t>
            </a:r>
            <a:r>
              <a:rPr lang="he-IL" sz="2400" dirty="0">
                <a:latin typeface="Times New Roman" pitchFamily="18" charset="0"/>
                <a:cs typeface="Times New Roman" pitchFamily="18" charset="0"/>
              </a:rPr>
              <a:t> אזי לא נותרו קבצים לצרוב, ולכן נחזיר את גודל הדיסק </a:t>
            </a:r>
            <a:r>
              <a:rPr lang="en-US" sz="2400" dirty="0">
                <a:latin typeface="Courier New" pitchFamily="49" charset="0"/>
              </a:rPr>
              <a:t>x</a:t>
            </a:r>
            <a:r>
              <a:rPr lang="he-IL" sz="2400" dirty="0">
                <a:latin typeface="Times New Roman" pitchFamily="18" charset="0"/>
                <a:cs typeface="Times New Roman" pitchFamily="18" charset="0"/>
              </a:rPr>
              <a:t> ככמות הזיכרון הפנוי שנותר.</a:t>
            </a:r>
          </a:p>
        </p:txBody>
      </p:sp>
    </p:spTree>
    <p:extLst>
      <p:ext uri="{BB962C8B-B14F-4D97-AF65-F5344CB8AC3E}">
        <p14:creationId xmlns:p14="http://schemas.microsoft.com/office/powerpoint/2010/main" val="32515718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35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350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350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350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7350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7350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7350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350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735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7" name="Slide Number Placeholder 6"/>
          <p:cNvSpPr>
            <a:spLocks noGrp="1"/>
          </p:cNvSpPr>
          <p:nvPr>
            <p:ph type="sldNum" sz="quarter" idx="12"/>
          </p:nvPr>
        </p:nvSpPr>
        <p:spPr/>
        <p:txBody>
          <a:bodyPr/>
          <a:lstStyle/>
          <a:p>
            <a:pPr>
              <a:defRPr/>
            </a:pPr>
            <a:fld id="{E3F22D6B-EEA1-40EE-9BAA-F56A8CAF58DA}" type="slidenum">
              <a:rPr lang="ar-SA"/>
              <a:pPr>
                <a:defRPr/>
              </a:pPr>
              <a:t>23</a:t>
            </a:fld>
            <a:endParaRPr lang="en-US"/>
          </a:p>
        </p:txBody>
      </p:sp>
      <p:sp>
        <p:nvSpPr>
          <p:cNvPr id="24580"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הצריבה</a:t>
            </a:r>
            <a:endParaRPr lang="en-US" dirty="0"/>
          </a:p>
        </p:txBody>
      </p:sp>
      <p:sp>
        <p:nvSpPr>
          <p:cNvPr id="24581" name="Text Box 3"/>
          <p:cNvSpPr txBox="1">
            <a:spLocks noChangeArrowheads="1"/>
          </p:cNvSpPr>
          <p:nvPr/>
        </p:nvSpPr>
        <p:spPr bwMode="auto">
          <a:xfrm>
            <a:off x="973138" y="3984625"/>
            <a:ext cx="7343775" cy="998538"/>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800" dirty="0">
                <a:latin typeface="Courier New" pitchFamily="49" charset="0"/>
              </a:rPr>
              <a:t>  chosen[0] = false;</a:t>
            </a:r>
          </a:p>
          <a:p>
            <a:r>
              <a:rPr lang="en-US" sz="1800" dirty="0">
                <a:latin typeface="Courier New" pitchFamily="49" charset="0"/>
              </a:rPr>
              <a:t>  free1 = </a:t>
            </a:r>
            <a:r>
              <a:rPr lang="en-US" sz="1800" dirty="0" err="1">
                <a:latin typeface="Courier New" pitchFamily="49" charset="0"/>
              </a:rPr>
              <a:t>bestburn</a:t>
            </a:r>
            <a:r>
              <a:rPr lang="en-US" sz="1800" dirty="0">
                <a:latin typeface="Courier New" pitchFamily="49" charset="0"/>
              </a:rPr>
              <a:t>(sizes+1, n-1, x, chosen+1);</a:t>
            </a:r>
          </a:p>
          <a:p>
            <a:r>
              <a:rPr lang="en-US" sz="1800" dirty="0">
                <a:latin typeface="Courier New" pitchFamily="49" charset="0"/>
              </a:rPr>
              <a:t>  …</a:t>
            </a:r>
          </a:p>
        </p:txBody>
      </p:sp>
      <p:sp>
        <p:nvSpPr>
          <p:cNvPr id="24582" name="Text Box 4"/>
          <p:cNvSpPr txBox="1">
            <a:spLocks noChangeArrowheads="1"/>
          </p:cNvSpPr>
          <p:nvPr/>
        </p:nvSpPr>
        <p:spPr bwMode="auto">
          <a:xfrm>
            <a:off x="827088" y="1239838"/>
            <a:ext cx="7777162" cy="2492990"/>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dirty="0">
                <a:latin typeface="Times New Roman" pitchFamily="18" charset="0"/>
                <a:cs typeface="Times New Roman" pitchFamily="18" charset="0"/>
              </a:rPr>
              <a:t>בהנחה שאיננו באחד ממקרי הבסיס, נעבור ללב האלגוריתם.</a:t>
            </a:r>
          </a:p>
          <a:p>
            <a:pPr marL="292100" indent="-292100" algn="r" rtl="1">
              <a:spcBef>
                <a:spcPct val="50000"/>
              </a:spcBef>
              <a:buFont typeface="Arial" charset="0"/>
              <a:buChar char="•"/>
            </a:pPr>
            <a:r>
              <a:rPr lang="he-IL" sz="2400" dirty="0">
                <a:latin typeface="Times New Roman" pitchFamily="18" charset="0"/>
                <a:cs typeface="Times New Roman" pitchFamily="18" charset="0"/>
              </a:rPr>
              <a:t>נניח תחילה כי איננו צורבים את הקובץ </a:t>
            </a:r>
            <a:r>
              <a:rPr lang="en-US" sz="2400" dirty="0">
                <a:latin typeface="Courier New" pitchFamily="49" charset="0"/>
              </a:rPr>
              <a:t>sizes[0]</a:t>
            </a:r>
            <a:r>
              <a:rPr lang="he-IL" sz="2400" dirty="0">
                <a:latin typeface="Times New Roman" pitchFamily="18" charset="0"/>
                <a:cs typeface="Times New Roman" pitchFamily="18" charset="0"/>
              </a:rPr>
              <a:t>. נסמן במערך </a:t>
            </a:r>
            <a:r>
              <a:rPr lang="en-US" sz="2400" dirty="0">
                <a:latin typeface="Courier New" pitchFamily="49" charset="0"/>
              </a:rPr>
              <a:t>chosen[]</a:t>
            </a:r>
            <a:r>
              <a:rPr lang="he-IL" sz="2400" dirty="0">
                <a:latin typeface="Times New Roman" pitchFamily="18" charset="0"/>
                <a:cs typeface="Times New Roman" pitchFamily="18" charset="0"/>
              </a:rPr>
              <a:t> את הערך </a:t>
            </a:r>
            <a:r>
              <a:rPr lang="en-US" sz="2000" dirty="0">
                <a:latin typeface="Courier New" panose="02070309020205020404" pitchFamily="49" charset="0"/>
              </a:rPr>
              <a:t>false</a:t>
            </a:r>
            <a:r>
              <a:rPr lang="he-IL" sz="2400" dirty="0">
                <a:latin typeface="Times New Roman" pitchFamily="18" charset="0"/>
                <a:cs typeface="Times New Roman" pitchFamily="18" charset="0"/>
              </a:rPr>
              <a:t> במקום המתאים, ונקרא רקורסיבית לפונקציה. בתום הקריאה הרקורסיבית, יהיה בידינו במערך </a:t>
            </a:r>
            <a:r>
              <a:rPr lang="en-US" sz="2400" dirty="0">
                <a:latin typeface="Courier New" pitchFamily="49" charset="0"/>
              </a:rPr>
              <a:t>chosen[]</a:t>
            </a:r>
            <a:r>
              <a:rPr lang="he-IL" sz="2400" dirty="0">
                <a:latin typeface="Times New Roman" pitchFamily="18" charset="0"/>
                <a:cs typeface="Times New Roman" pitchFamily="18" charset="0"/>
              </a:rPr>
              <a:t> את הפתרון האופטימאלי ללא הקובץ </a:t>
            </a:r>
            <a:r>
              <a:rPr lang="en-US" sz="2400" dirty="0">
                <a:latin typeface="Courier New" pitchFamily="49" charset="0"/>
              </a:rPr>
              <a:t>sizes[0]</a:t>
            </a:r>
            <a:r>
              <a:rPr lang="he-IL" sz="2400" dirty="0">
                <a:latin typeface="Times New Roman" pitchFamily="18" charset="0"/>
                <a:cs typeface="Times New Roman" pitchFamily="18" charset="0"/>
              </a:rPr>
              <a:t>, וכן את כמות הזיכרון שנותרת פנויה בדיסק במקרה זה, </a:t>
            </a:r>
            <a:r>
              <a:rPr lang="en-US" sz="2400" dirty="0">
                <a:latin typeface="Courier New" pitchFamily="49" charset="0"/>
              </a:rPr>
              <a:t>free1</a:t>
            </a:r>
            <a:r>
              <a:rPr lang="he-IL" sz="2400" dirty="0">
                <a:latin typeface="Times New Roman" pitchFamily="18" charset="0"/>
                <a:cs typeface="Times New Roman" pitchFamily="18" charset="0"/>
              </a:rPr>
              <a:t>.</a:t>
            </a:r>
          </a:p>
        </p:txBody>
      </p:sp>
      <mc:AlternateContent xmlns:mc="http://schemas.openxmlformats.org/markup-compatibility/2006" xmlns:a14="http://schemas.microsoft.com/office/drawing/2010/main">
        <mc:Choice Requires="a14">
          <p:sp>
            <p:nvSpPr>
              <p:cNvPr id="24583" name="Text Box 5"/>
              <p:cNvSpPr txBox="1">
                <a:spLocks noChangeArrowheads="1"/>
              </p:cNvSpPr>
              <p:nvPr/>
            </p:nvSpPr>
            <p:spPr bwMode="auto">
              <a:xfrm>
                <a:off x="684213" y="5199063"/>
                <a:ext cx="7920037" cy="830997"/>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dirty="0">
                    <a:latin typeface="Times New Roman" pitchFamily="18" charset="0"/>
                    <a:cs typeface="Times New Roman" pitchFamily="18" charset="0"/>
                  </a:rPr>
                  <a:t>כעת משבידינו פתרון זה, נחשב גם את הפתרון השני (זה שעושה שימוש בקובץ </a:t>
                </a:r>
                <a:r>
                  <a:rPr lang="en-US" sz="2400" dirty="0">
                    <a:latin typeface="Courier New" pitchFamily="49" charset="0"/>
                  </a:rPr>
                  <a:t>sizes[0]</a:t>
                </a:r>
                <a:r>
                  <a:rPr lang="he-IL" sz="2400" dirty="0">
                    <a:latin typeface="Times New Roman" pitchFamily="18" charset="0"/>
                    <a:cs typeface="Times New Roman" pitchFamily="18" charset="0"/>
                  </a:rPr>
                  <a:t>); נעשה זאת כמובן רק אם  </a:t>
                </a:r>
                <a:r>
                  <a:rPr lang="en-US" sz="2400" dirty="0">
                    <a:latin typeface="Courier New" pitchFamily="49" charset="0"/>
                  </a:rPr>
                  <a:t>sizes[0]</a:t>
                </a:r>
                <a14:m>
                  <m:oMath xmlns:m="http://schemas.openxmlformats.org/officeDocument/2006/math">
                    <m:r>
                      <a:rPr lang="en-US" sz="2400" b="0" i="1" dirty="0" smtClean="0">
                        <a:latin typeface="Cambria Math" panose="02040503050406030204" pitchFamily="18" charset="0"/>
                        <a:cs typeface="Times New Roman" pitchFamily="18" charset="0"/>
                      </a:rPr>
                      <m:t>≤</m:t>
                    </m:r>
                  </m:oMath>
                </a14:m>
                <a:r>
                  <a:rPr lang="en-US" sz="2400" dirty="0">
                    <a:latin typeface="Courier New" pitchFamily="49" charset="0"/>
                  </a:rPr>
                  <a:t>x</a:t>
                </a:r>
                <a:r>
                  <a:rPr lang="he-IL" sz="2400" dirty="0">
                    <a:latin typeface="Times New Roman" pitchFamily="18" charset="0"/>
                    <a:cs typeface="Times New Roman" pitchFamily="18" charset="0"/>
                  </a:rPr>
                  <a:t>.</a:t>
                </a:r>
              </a:p>
            </p:txBody>
          </p:sp>
        </mc:Choice>
        <mc:Fallback xmlns="">
          <p:sp>
            <p:nvSpPr>
              <p:cNvPr id="24583" name="Text Box 5"/>
              <p:cNvSpPr txBox="1">
                <a:spLocks noRot="1" noChangeAspect="1" noMove="1" noResize="1" noEditPoints="1" noAdjustHandles="1" noChangeArrowheads="1" noChangeShapeType="1" noTextEdit="1"/>
              </p:cNvSpPr>
              <p:nvPr/>
            </p:nvSpPr>
            <p:spPr bwMode="auto">
              <a:xfrm>
                <a:off x="684213" y="5199063"/>
                <a:ext cx="7920037" cy="830997"/>
              </a:xfrm>
              <a:prstGeom prst="rect">
                <a:avLst/>
              </a:prstGeom>
              <a:blipFill rotWithShape="0">
                <a:blip r:embed="rId3"/>
                <a:stretch>
                  <a:fillRect t="-5882" r="-1155" b="-1691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523188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505FF803-81BD-479D-A7E8-B5A551026CC9}" type="slidenum">
              <a:rPr lang="ar-SA"/>
              <a:pPr>
                <a:defRPr/>
              </a:pPr>
              <a:t>24</a:t>
            </a:fld>
            <a:endParaRPr lang="en-US"/>
          </a:p>
        </p:txBody>
      </p:sp>
      <p:sp>
        <p:nvSpPr>
          <p:cNvPr id="25604" name="Rectangle 2"/>
          <p:cNvSpPr>
            <a:spLocks noGrp="1" noChangeArrowheads="1"/>
          </p:cNvSpPr>
          <p:nvPr>
            <p:ph type="title"/>
          </p:nvPr>
        </p:nvSpPr>
        <p:spPr>
          <a:xfrm>
            <a:off x="395288" y="260350"/>
            <a:ext cx="8353425" cy="1143000"/>
          </a:xfrm>
        </p:spPr>
        <p:txBody>
          <a:bodyPr>
            <a:normAutofit/>
          </a:bodyPr>
          <a:lstStyle/>
          <a:p>
            <a:pPr rtl="1" eaLnBrk="1" hangingPunct="1"/>
            <a:r>
              <a:rPr lang="he-IL" dirty="0"/>
              <a:t>בעיית הצריבה</a:t>
            </a:r>
            <a:endParaRPr lang="en-US" dirty="0"/>
          </a:p>
        </p:txBody>
      </p:sp>
      <p:sp>
        <p:nvSpPr>
          <p:cNvPr id="1177603" name="Text Box 3"/>
          <p:cNvSpPr txBox="1">
            <a:spLocks noChangeArrowheads="1"/>
          </p:cNvSpPr>
          <p:nvPr/>
        </p:nvSpPr>
        <p:spPr bwMode="auto">
          <a:xfrm>
            <a:off x="1116013" y="3529013"/>
            <a:ext cx="7416800" cy="2383208"/>
          </a:xfrm>
          <a:prstGeom prst="rect">
            <a:avLst/>
          </a:prstGeom>
          <a:solidFill>
            <a:srgbClr val="F2F2F2"/>
          </a:solidFill>
          <a:ln w="9525">
            <a:solidFill>
              <a:schemeClr val="folHlink"/>
            </a:solidFill>
            <a:miter lim="800000"/>
            <a:headEnd/>
            <a:tailEnd/>
          </a:ln>
        </p:spPr>
        <p:txBody>
          <a:bodyPr wrap="square" lIns="198000" tIns="82800" rIns="198000" bIns="82800">
            <a:spAutoFit/>
          </a:bodyPr>
          <a:lstStyle/>
          <a:p>
            <a:r>
              <a:rPr lang="en-US" sz="1800" dirty="0">
                <a:latin typeface="Courier New" pitchFamily="49" charset="0"/>
              </a:rPr>
              <a:t>  if (sizes[0] &lt;= x)</a:t>
            </a:r>
          </a:p>
          <a:p>
            <a:r>
              <a:rPr lang="en-US" sz="1800" dirty="0">
                <a:latin typeface="Courier New" pitchFamily="49" charset="0"/>
              </a:rPr>
              <a:t>  {</a:t>
            </a:r>
          </a:p>
          <a:p>
            <a:r>
              <a:rPr lang="en-US" sz="1800" dirty="0">
                <a:latin typeface="Courier New" pitchFamily="49" charset="0"/>
              </a:rPr>
              <a:t>    </a:t>
            </a:r>
            <a:r>
              <a:rPr lang="en-US" sz="1800" dirty="0" err="1">
                <a:latin typeface="Courier New" pitchFamily="49" charset="0"/>
              </a:rPr>
              <a:t>bool</a:t>
            </a:r>
            <a:r>
              <a:rPr lang="en-US" sz="1800" dirty="0">
                <a:latin typeface="Courier New" pitchFamily="49" charset="0"/>
              </a:rPr>
              <a:t> *chosen2 = (</a:t>
            </a:r>
            <a:r>
              <a:rPr lang="en-US" sz="1800" dirty="0" err="1">
                <a:latin typeface="Courier New" pitchFamily="49" charset="0"/>
              </a:rPr>
              <a:t>bool</a:t>
            </a:r>
            <a:r>
              <a:rPr lang="en-US" sz="1800" dirty="0">
                <a:latin typeface="Courier New" pitchFamily="49" charset="0"/>
              </a:rPr>
              <a:t>*)</a:t>
            </a:r>
            <a:r>
              <a:rPr lang="en-US" sz="1800" dirty="0" err="1">
                <a:latin typeface="Courier New" pitchFamily="49" charset="0"/>
              </a:rPr>
              <a:t>malloc</a:t>
            </a:r>
            <a:r>
              <a:rPr lang="en-US" sz="1800" dirty="0">
                <a:latin typeface="Courier New" pitchFamily="49" charset="0"/>
              </a:rPr>
              <a:t>(n*</a:t>
            </a:r>
            <a:r>
              <a:rPr lang="en-US" sz="1800" dirty="0" err="1">
                <a:latin typeface="Courier New" pitchFamily="49" charset="0"/>
              </a:rPr>
              <a:t>sizeof</a:t>
            </a:r>
            <a:r>
              <a:rPr lang="en-US" sz="1800" dirty="0">
                <a:latin typeface="Courier New" pitchFamily="49" charset="0"/>
              </a:rPr>
              <a:t>(</a:t>
            </a:r>
            <a:r>
              <a:rPr lang="en-US" sz="1800" dirty="0" err="1">
                <a:latin typeface="Courier New" pitchFamily="49" charset="0"/>
              </a:rPr>
              <a:t>bool</a:t>
            </a:r>
            <a:r>
              <a:rPr lang="en-US" sz="1800" dirty="0">
                <a:latin typeface="Courier New" pitchFamily="49" charset="0"/>
              </a:rPr>
              <a:t>));</a:t>
            </a:r>
          </a:p>
          <a:p>
            <a:r>
              <a:rPr lang="en-US" sz="1800" dirty="0">
                <a:latin typeface="Courier New" pitchFamily="49" charset="0"/>
              </a:rPr>
              <a:t>    </a:t>
            </a:r>
          </a:p>
          <a:p>
            <a:r>
              <a:rPr lang="en-US" sz="1800" dirty="0">
                <a:latin typeface="Courier New" pitchFamily="49" charset="0"/>
              </a:rPr>
              <a:t>    chosen2[0] = true;</a:t>
            </a:r>
          </a:p>
          <a:p>
            <a:r>
              <a:rPr lang="en-US" sz="1800" dirty="0">
                <a:latin typeface="Courier New" pitchFamily="49" charset="0"/>
              </a:rPr>
              <a:t>    free2 = </a:t>
            </a:r>
            <a:r>
              <a:rPr lang="en-US" sz="1800" dirty="0" err="1">
                <a:latin typeface="Courier New" pitchFamily="49" charset="0"/>
              </a:rPr>
              <a:t>bestburn</a:t>
            </a:r>
            <a:r>
              <a:rPr lang="en-US" sz="1800" dirty="0">
                <a:latin typeface="Courier New" pitchFamily="49" charset="0"/>
              </a:rPr>
              <a:t>(sizes+1, n-1, x-sizes[0],</a:t>
            </a:r>
            <a:endParaRPr lang="he-IL" sz="1800" dirty="0">
              <a:latin typeface="Courier New" pitchFamily="49" charset="0"/>
            </a:endParaRPr>
          </a:p>
          <a:p>
            <a:r>
              <a:rPr lang="en-US" sz="1800" dirty="0">
                <a:latin typeface="Courier New" pitchFamily="49" charset="0"/>
              </a:rPr>
              <a:t>                     chosen2+1);</a:t>
            </a:r>
          </a:p>
          <a:p>
            <a:r>
              <a:rPr lang="en-US" sz="1800" dirty="0">
                <a:latin typeface="Courier New" pitchFamily="49" charset="0"/>
              </a:rPr>
              <a:t>    …</a:t>
            </a:r>
            <a:endParaRPr lang="ru-RU" sz="1800" dirty="0">
              <a:latin typeface="Courier New" pitchFamily="49" charset="0"/>
            </a:endParaRPr>
          </a:p>
        </p:txBody>
      </p:sp>
      <p:sp>
        <p:nvSpPr>
          <p:cNvPr id="25606" name="Text Box 4"/>
          <p:cNvSpPr txBox="1">
            <a:spLocks noChangeArrowheads="1"/>
          </p:cNvSpPr>
          <p:nvPr/>
        </p:nvSpPr>
        <p:spPr bwMode="auto">
          <a:xfrm>
            <a:off x="827088" y="1341438"/>
            <a:ext cx="7705725" cy="1938992"/>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dirty="0">
                <a:latin typeface="Times New Roman" pitchFamily="18" charset="0"/>
                <a:cs typeface="Times New Roman" pitchFamily="18" charset="0"/>
              </a:rPr>
              <a:t>סוגיה קטנה שנוצרת כאן היא היכן לאחסן את הפתרון השני – הרי </a:t>
            </a:r>
            <a:r>
              <a:rPr lang="en-US" sz="2400" dirty="0">
                <a:latin typeface="Courier New" pitchFamily="49" charset="0"/>
              </a:rPr>
              <a:t>chosen[]</a:t>
            </a:r>
            <a:r>
              <a:rPr lang="he-IL" sz="2400" dirty="0">
                <a:latin typeface="Times New Roman" pitchFamily="18" charset="0"/>
                <a:cs typeface="Times New Roman" pitchFamily="18" charset="0"/>
              </a:rPr>
              <a:t> כבר מכיל פתרון אחד. לכן עבור הפתרון השני עלינו להקצות מערך זמני נוסף </a:t>
            </a:r>
            <a:r>
              <a:rPr lang="en-US" sz="2400" dirty="0">
                <a:latin typeface="Courier New" pitchFamily="49" charset="0"/>
              </a:rPr>
              <a:t>chosen2[]</a:t>
            </a:r>
            <a:r>
              <a:rPr lang="he-IL" sz="2400" dirty="0">
                <a:latin typeface="Times New Roman" pitchFamily="18" charset="0"/>
                <a:cs typeface="Times New Roman" pitchFamily="18" charset="0"/>
              </a:rPr>
              <a:t> שישמש לאחסון הפתרון השני; בהמשך הפונקציה, במידה והפתרון השני יתגלה כטוב יותר, נכתוב ל-</a:t>
            </a:r>
            <a:r>
              <a:rPr lang="en-US" sz="2400" dirty="0">
                <a:latin typeface="Courier New" pitchFamily="49" charset="0"/>
              </a:rPr>
              <a:t>chosen[]</a:t>
            </a:r>
            <a:r>
              <a:rPr lang="he-IL" sz="2400" dirty="0">
                <a:latin typeface="Times New Roman" pitchFamily="18" charset="0"/>
                <a:cs typeface="Times New Roman" pitchFamily="18" charset="0"/>
              </a:rPr>
              <a:t> פתרון זה.</a:t>
            </a:r>
          </a:p>
        </p:txBody>
      </p:sp>
    </p:spTree>
    <p:extLst>
      <p:ext uri="{BB962C8B-B14F-4D97-AF65-F5344CB8AC3E}">
        <p14:creationId xmlns:p14="http://schemas.microsoft.com/office/powerpoint/2010/main" val="2819739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76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0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760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7760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776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77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3898944C-820D-4FDD-BC85-01711DB571EC}" type="slidenum">
              <a:rPr lang="ar-SA"/>
              <a:pPr>
                <a:defRPr/>
              </a:pPr>
              <a:t>25</a:t>
            </a:fld>
            <a:endParaRPr lang="en-US"/>
          </a:p>
        </p:txBody>
      </p:sp>
      <p:sp>
        <p:nvSpPr>
          <p:cNvPr id="26628" name="Rectangle 2"/>
          <p:cNvSpPr>
            <a:spLocks noGrp="1" noChangeArrowheads="1"/>
          </p:cNvSpPr>
          <p:nvPr>
            <p:ph type="title"/>
          </p:nvPr>
        </p:nvSpPr>
        <p:spPr>
          <a:xfrm>
            <a:off x="395288" y="260350"/>
            <a:ext cx="8353425" cy="1143000"/>
          </a:xfrm>
        </p:spPr>
        <p:txBody>
          <a:bodyPr>
            <a:normAutofit/>
          </a:bodyPr>
          <a:lstStyle/>
          <a:p>
            <a:pPr rtl="1" eaLnBrk="1" hangingPunct="1"/>
            <a:r>
              <a:rPr lang="he-IL" dirty="0"/>
              <a:t>בעיית הצריבה</a:t>
            </a:r>
            <a:endParaRPr lang="en-US" dirty="0"/>
          </a:p>
        </p:txBody>
      </p:sp>
      <p:sp>
        <p:nvSpPr>
          <p:cNvPr id="1179651" name="Text Box 3"/>
          <p:cNvSpPr txBox="1">
            <a:spLocks noChangeArrowheads="1"/>
          </p:cNvSpPr>
          <p:nvPr/>
        </p:nvSpPr>
        <p:spPr bwMode="auto">
          <a:xfrm>
            <a:off x="1150938" y="2924175"/>
            <a:ext cx="7165975" cy="3768203"/>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800" dirty="0">
                <a:latin typeface="Courier New" pitchFamily="49" charset="0"/>
              </a:rPr>
              <a:t>  if (sizes[0] &lt;= x) {</a:t>
            </a:r>
          </a:p>
          <a:p>
            <a:r>
              <a:rPr lang="en-US" sz="1800" dirty="0">
                <a:latin typeface="Courier New" pitchFamily="49" charset="0"/>
              </a:rPr>
              <a:t>    … </a:t>
            </a:r>
          </a:p>
          <a:p>
            <a:r>
              <a:rPr lang="en-US" sz="1800" dirty="0">
                <a:latin typeface="Courier New" pitchFamily="49" charset="0"/>
              </a:rPr>
              <a:t>    if (free2 &lt; free1) {</a:t>
            </a:r>
          </a:p>
          <a:p>
            <a:r>
              <a:rPr lang="en-US" sz="1800" dirty="0">
                <a:latin typeface="Courier New" pitchFamily="49" charset="0"/>
              </a:rPr>
              <a:t>      for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=0; </a:t>
            </a:r>
            <a:r>
              <a:rPr lang="en-US" sz="1800" dirty="0" err="1">
                <a:latin typeface="Courier New" pitchFamily="49" charset="0"/>
              </a:rPr>
              <a:t>i</a:t>
            </a:r>
            <a:r>
              <a:rPr lang="en-US" sz="1800" dirty="0">
                <a:latin typeface="Courier New" pitchFamily="49" charset="0"/>
              </a:rPr>
              <a:t>&lt;n; ++</a:t>
            </a:r>
            <a:r>
              <a:rPr lang="en-US" sz="1800" dirty="0" err="1">
                <a:latin typeface="Courier New" pitchFamily="49" charset="0"/>
              </a:rPr>
              <a:t>i</a:t>
            </a:r>
            <a:r>
              <a:rPr lang="en-US" sz="1800" dirty="0">
                <a:latin typeface="Courier New" pitchFamily="49" charset="0"/>
              </a:rPr>
              <a:t>)  {</a:t>
            </a:r>
          </a:p>
          <a:p>
            <a:r>
              <a:rPr lang="en-US" sz="1800" dirty="0">
                <a:latin typeface="Courier New" pitchFamily="49" charset="0"/>
              </a:rPr>
              <a:t>	  chosen[</a:t>
            </a:r>
            <a:r>
              <a:rPr lang="en-US" sz="1800" dirty="0" err="1">
                <a:latin typeface="Courier New" pitchFamily="49" charset="0"/>
              </a:rPr>
              <a:t>i</a:t>
            </a:r>
            <a:r>
              <a:rPr lang="en-US" sz="1800" dirty="0">
                <a:latin typeface="Courier New" pitchFamily="49" charset="0"/>
              </a:rPr>
              <a:t>] = chosen2[</a:t>
            </a:r>
            <a:r>
              <a:rPr lang="en-US" sz="1800" dirty="0" err="1">
                <a:latin typeface="Courier New" pitchFamily="49" charset="0"/>
              </a:rPr>
              <a:t>i</a:t>
            </a:r>
            <a:r>
              <a:rPr lang="en-US" sz="1800" dirty="0">
                <a:latin typeface="Courier New" pitchFamily="49" charset="0"/>
              </a:rPr>
              <a:t>];</a:t>
            </a:r>
          </a:p>
          <a:p>
            <a:r>
              <a:rPr lang="en-US" sz="1800" dirty="0">
                <a:latin typeface="Courier New" pitchFamily="49" charset="0"/>
              </a:rPr>
              <a:t>      }</a:t>
            </a:r>
          </a:p>
          <a:p>
            <a:r>
              <a:rPr lang="en-US" sz="1800" dirty="0">
                <a:latin typeface="Courier New" pitchFamily="49" charset="0"/>
              </a:rPr>
              <a:t>      free(chosen2);</a:t>
            </a:r>
          </a:p>
          <a:p>
            <a:r>
              <a:rPr lang="en-US" sz="1800" dirty="0">
                <a:latin typeface="Courier New" pitchFamily="49" charset="0"/>
              </a:rPr>
              <a:t>      return free2;</a:t>
            </a:r>
          </a:p>
          <a:p>
            <a:r>
              <a:rPr lang="en-US" sz="1800" dirty="0">
                <a:latin typeface="Courier New" pitchFamily="49" charset="0"/>
              </a:rPr>
              <a:t>    }</a:t>
            </a:r>
          </a:p>
          <a:p>
            <a:r>
              <a:rPr lang="en-US" sz="1800" dirty="0">
                <a:latin typeface="Courier New" pitchFamily="49" charset="0"/>
              </a:rPr>
              <a:t>    free(chosen2);</a:t>
            </a:r>
          </a:p>
          <a:p>
            <a:r>
              <a:rPr lang="en-US" sz="1800" dirty="0">
                <a:latin typeface="Courier New" pitchFamily="49" charset="0"/>
              </a:rPr>
              <a:t>  }</a:t>
            </a:r>
          </a:p>
          <a:p>
            <a:r>
              <a:rPr lang="en-US" sz="1800" dirty="0">
                <a:latin typeface="Courier New" pitchFamily="49" charset="0"/>
              </a:rPr>
              <a:t>  return free1;</a:t>
            </a:r>
          </a:p>
          <a:p>
            <a:r>
              <a:rPr lang="en-US" sz="1800" dirty="0">
                <a:latin typeface="Courier New" pitchFamily="49" charset="0"/>
              </a:rPr>
              <a:t>}</a:t>
            </a:r>
            <a:endParaRPr lang="ru-RU" sz="1800" dirty="0">
              <a:latin typeface="Courier New" pitchFamily="49" charset="0"/>
            </a:endParaRPr>
          </a:p>
        </p:txBody>
      </p:sp>
      <p:sp>
        <p:nvSpPr>
          <p:cNvPr id="26630" name="Text Box 4"/>
          <p:cNvSpPr txBox="1">
            <a:spLocks noChangeArrowheads="1"/>
          </p:cNvSpPr>
          <p:nvPr/>
        </p:nvSpPr>
        <p:spPr bwMode="auto">
          <a:xfrm>
            <a:off x="827088" y="1196975"/>
            <a:ext cx="7777162" cy="1569660"/>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dirty="0">
                <a:latin typeface="Times New Roman" pitchFamily="18" charset="0"/>
                <a:cs typeface="Times New Roman" pitchFamily="18" charset="0"/>
              </a:rPr>
              <a:t>זהו, סיימנו! כעת עלינו רק להחזיר את הטוב מבין הפתרונות. אם </a:t>
            </a:r>
            <a:r>
              <a:rPr lang="en-US" sz="2400" dirty="0">
                <a:latin typeface="Courier New" pitchFamily="49" charset="0"/>
              </a:rPr>
              <a:t>free2</a:t>
            </a:r>
            <a:r>
              <a:rPr lang="he-IL" sz="2400" dirty="0">
                <a:latin typeface="Times New Roman" pitchFamily="18" charset="0"/>
                <a:cs typeface="Times New Roman" pitchFamily="18" charset="0"/>
              </a:rPr>
              <a:t> קטן יותר, נכתוב ל-</a:t>
            </a:r>
            <a:r>
              <a:rPr lang="en-US" sz="2400" dirty="0">
                <a:latin typeface="Courier New" pitchFamily="49" charset="0"/>
              </a:rPr>
              <a:t>chosen[]</a:t>
            </a:r>
            <a:r>
              <a:rPr lang="he-IL" sz="2400" dirty="0">
                <a:latin typeface="Times New Roman" pitchFamily="18" charset="0"/>
                <a:cs typeface="Times New Roman" pitchFamily="18" charset="0"/>
              </a:rPr>
              <a:t> את הפתרון השני ונחזיר אותו. אם לא, או אם כלל לא נכנסנו ל-</a:t>
            </a:r>
            <a:r>
              <a:rPr lang="en-US" sz="2400" dirty="0">
                <a:latin typeface="Courier New" pitchFamily="49" charset="0"/>
              </a:rPr>
              <a:t>if</a:t>
            </a:r>
            <a:r>
              <a:rPr lang="he-IL" sz="2400" dirty="0">
                <a:latin typeface="Times New Roman" pitchFamily="18" charset="0"/>
                <a:cs typeface="Times New Roman" pitchFamily="18" charset="0"/>
              </a:rPr>
              <a:t> , אזי </a:t>
            </a:r>
            <a:r>
              <a:rPr lang="en-US" sz="2400" dirty="0">
                <a:latin typeface="Courier New" pitchFamily="49" charset="0"/>
              </a:rPr>
              <a:t>chosen[]</a:t>
            </a:r>
            <a:r>
              <a:rPr lang="he-IL" sz="2400" dirty="0">
                <a:latin typeface="Times New Roman" pitchFamily="18" charset="0"/>
                <a:cs typeface="Times New Roman" pitchFamily="18" charset="0"/>
              </a:rPr>
              <a:t> כבר מכיל את הפתרון הנכון ולכן נחזיר את </a:t>
            </a:r>
            <a:r>
              <a:rPr lang="en-US" sz="2400" dirty="0">
                <a:latin typeface="Courier New" pitchFamily="49" charset="0"/>
              </a:rPr>
              <a:t>free1</a:t>
            </a:r>
            <a:r>
              <a:rPr lang="he-IL" sz="2400" dirty="0">
                <a:latin typeface="Times New Roman" pitchFamily="18" charset="0"/>
                <a:cs typeface="Times New Roman" pitchFamily="18" charset="0"/>
              </a:rPr>
              <a:t>.</a:t>
            </a:r>
          </a:p>
        </p:txBody>
      </p:sp>
    </p:spTree>
    <p:extLst>
      <p:ext uri="{BB962C8B-B14F-4D97-AF65-F5344CB8AC3E}">
        <p14:creationId xmlns:p14="http://schemas.microsoft.com/office/powerpoint/2010/main" val="665752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9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9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96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796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796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796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79651">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7965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79651">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79651">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79651">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796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0083EDF5-D45C-4705-9A54-DA4A6623864B}" type="slidenum">
              <a:rPr lang="ar-SA"/>
              <a:pPr>
                <a:defRPr/>
              </a:pPr>
              <a:t>26</a:t>
            </a:fld>
            <a:endParaRPr lang="en-US"/>
          </a:p>
        </p:txBody>
      </p:sp>
      <p:sp>
        <p:nvSpPr>
          <p:cNvPr id="27652" name="Rectangle 2"/>
          <p:cNvSpPr>
            <a:spLocks noGrp="1" noChangeArrowheads="1"/>
          </p:cNvSpPr>
          <p:nvPr>
            <p:ph type="title"/>
          </p:nvPr>
        </p:nvSpPr>
        <p:spPr>
          <a:xfrm>
            <a:off x="395288" y="188913"/>
            <a:ext cx="8353425" cy="1143000"/>
          </a:xfrm>
        </p:spPr>
        <p:txBody>
          <a:bodyPr/>
          <a:lstStyle/>
          <a:p>
            <a:pPr rtl="1" eaLnBrk="1" hangingPunct="1"/>
            <a:r>
              <a:rPr lang="he-IL">
                <a:solidFill>
                  <a:schemeClr val="accent2"/>
                </a:solidFill>
              </a:rPr>
              <a:t>בעיית הצריבה</a:t>
            </a:r>
            <a:endParaRPr lang="en-US">
              <a:solidFill>
                <a:schemeClr val="accent2"/>
              </a:solidFill>
            </a:endParaRPr>
          </a:p>
        </p:txBody>
      </p:sp>
      <p:sp>
        <p:nvSpPr>
          <p:cNvPr id="1214467" name="Text Box 3"/>
          <p:cNvSpPr txBox="1">
            <a:spLocks noChangeArrowheads="1"/>
          </p:cNvSpPr>
          <p:nvPr/>
        </p:nvSpPr>
        <p:spPr bwMode="auto">
          <a:xfrm>
            <a:off x="827088" y="1954213"/>
            <a:ext cx="7632700" cy="4045202"/>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bestburn</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sizes[], </a:t>
            </a:r>
            <a:r>
              <a:rPr lang="en-US" sz="1800" dirty="0" err="1">
                <a:latin typeface="Courier New" pitchFamily="49" charset="0"/>
              </a:rPr>
              <a:t>int</a:t>
            </a:r>
            <a:r>
              <a:rPr lang="en-US" sz="1800" dirty="0">
                <a:latin typeface="Courier New" pitchFamily="49" charset="0"/>
              </a:rPr>
              <a:t> n, </a:t>
            </a:r>
            <a:r>
              <a:rPr lang="en-US" sz="1800" dirty="0" err="1">
                <a:latin typeface="Courier New" pitchFamily="49" charset="0"/>
              </a:rPr>
              <a:t>int</a:t>
            </a:r>
            <a:r>
              <a:rPr lang="en-US" sz="1800" dirty="0">
                <a:latin typeface="Courier New" pitchFamily="49" charset="0"/>
              </a:rPr>
              <a:t> x,</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bool</a:t>
            </a:r>
            <a:r>
              <a:rPr lang="en-US" sz="1800" dirty="0">
                <a:latin typeface="Courier New" pitchFamily="49" charset="0"/>
              </a:rPr>
              <a:t> chosen[])</a:t>
            </a:r>
          </a:p>
          <a:p>
            <a:r>
              <a:rPr lang="en-US" sz="1800" dirty="0">
                <a:latin typeface="Courier New" pitchFamily="49" charset="0"/>
              </a:rPr>
              <a:t>{</a:t>
            </a:r>
          </a:p>
          <a:p>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free1, free2;</a:t>
            </a:r>
          </a:p>
          <a:p>
            <a:r>
              <a:rPr lang="en-US" dirty="0">
                <a:latin typeface="Courier New" pitchFamily="49" charset="0"/>
              </a:rPr>
              <a:t>  </a:t>
            </a:r>
          </a:p>
          <a:p>
            <a:r>
              <a:rPr lang="en-US" dirty="0">
                <a:latin typeface="Courier New" pitchFamily="49" charset="0"/>
              </a:rPr>
              <a:t>  if (n==0) return x;</a:t>
            </a:r>
            <a:endParaRPr lang="he-IL" dirty="0">
              <a:latin typeface="Courier New" pitchFamily="49" charset="0"/>
            </a:endParaRPr>
          </a:p>
          <a:p>
            <a:r>
              <a:rPr lang="en-US" sz="1800" dirty="0">
                <a:latin typeface="Courier New" pitchFamily="49" charset="0"/>
              </a:rPr>
              <a:t>  if (x==0) {</a:t>
            </a:r>
          </a:p>
          <a:p>
            <a:r>
              <a:rPr lang="en-US" sz="1800" dirty="0">
                <a:latin typeface="Courier New" pitchFamily="49" charset="0"/>
              </a:rPr>
              <a:t>    for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=0; </a:t>
            </a:r>
            <a:r>
              <a:rPr lang="en-US" sz="1800" dirty="0" err="1">
                <a:latin typeface="Courier New" pitchFamily="49" charset="0"/>
              </a:rPr>
              <a:t>i</a:t>
            </a:r>
            <a:r>
              <a:rPr lang="en-US" sz="1800" dirty="0">
                <a:latin typeface="Courier New" pitchFamily="49" charset="0"/>
              </a:rPr>
              <a:t>&lt;n; ++</a:t>
            </a:r>
            <a:r>
              <a:rPr lang="en-US" sz="1800" dirty="0" err="1">
                <a:latin typeface="Courier New" pitchFamily="49" charset="0"/>
              </a:rPr>
              <a:t>i</a:t>
            </a:r>
            <a:r>
              <a:rPr lang="en-US" sz="1800" dirty="0">
                <a:latin typeface="Courier New" pitchFamily="49" charset="0"/>
              </a:rPr>
              <a:t>) chosen[</a:t>
            </a:r>
            <a:r>
              <a:rPr lang="en-US" sz="1800" dirty="0" err="1">
                <a:latin typeface="Courier New" pitchFamily="49" charset="0"/>
              </a:rPr>
              <a:t>i</a:t>
            </a:r>
            <a:r>
              <a:rPr lang="en-US" sz="1800" dirty="0">
                <a:latin typeface="Courier New" pitchFamily="49" charset="0"/>
              </a:rPr>
              <a:t>] = 0;</a:t>
            </a:r>
          </a:p>
          <a:p>
            <a:r>
              <a:rPr lang="en-US" sz="1800" dirty="0">
                <a:latin typeface="Courier New" pitchFamily="49" charset="0"/>
              </a:rPr>
              <a:t>    return 0;</a:t>
            </a:r>
          </a:p>
          <a:p>
            <a:r>
              <a:rPr lang="en-US" sz="1800" dirty="0">
                <a:latin typeface="Courier New" pitchFamily="49" charset="0"/>
              </a:rPr>
              <a:t>  }</a:t>
            </a:r>
          </a:p>
          <a:p>
            <a:r>
              <a:rPr lang="en-US" sz="1800" dirty="0">
                <a:latin typeface="Courier New" pitchFamily="49" charset="0"/>
              </a:rPr>
              <a:t>  </a:t>
            </a:r>
            <a:endParaRPr lang="he-IL" sz="1400" dirty="0">
              <a:latin typeface="Courier New" pitchFamily="49" charset="0"/>
            </a:endParaRPr>
          </a:p>
          <a:p>
            <a:r>
              <a:rPr lang="en-US" sz="1800" dirty="0">
                <a:latin typeface="Courier New" pitchFamily="49" charset="0"/>
              </a:rPr>
              <a:t>  chosen[0] = false;</a:t>
            </a:r>
          </a:p>
          <a:p>
            <a:r>
              <a:rPr lang="en-US" sz="1800" dirty="0">
                <a:latin typeface="Courier New" pitchFamily="49" charset="0"/>
              </a:rPr>
              <a:t>  free1 = </a:t>
            </a:r>
            <a:r>
              <a:rPr lang="en-US" sz="1800" dirty="0" err="1">
                <a:latin typeface="Courier New" pitchFamily="49" charset="0"/>
              </a:rPr>
              <a:t>bestburn</a:t>
            </a:r>
            <a:r>
              <a:rPr lang="en-US" sz="1800" dirty="0">
                <a:latin typeface="Courier New" pitchFamily="49" charset="0"/>
              </a:rPr>
              <a:t>(sizes+1, n-1, x, chosen+1);</a:t>
            </a:r>
            <a:endParaRPr lang="he-IL" sz="1800" dirty="0">
              <a:latin typeface="Courier New" pitchFamily="49" charset="0"/>
            </a:endParaRPr>
          </a:p>
          <a:p>
            <a:r>
              <a:rPr lang="en-US" sz="1800" dirty="0">
                <a:latin typeface="Courier New" pitchFamily="49" charset="0"/>
              </a:rPr>
              <a:t>  …</a:t>
            </a:r>
            <a:endParaRPr lang="ru-RU" sz="1800" dirty="0">
              <a:latin typeface="Courier New" pitchFamily="49" charset="0"/>
            </a:endParaRPr>
          </a:p>
        </p:txBody>
      </p:sp>
      <p:sp>
        <p:nvSpPr>
          <p:cNvPr id="27654" name="Text Box 5"/>
          <p:cNvSpPr txBox="1">
            <a:spLocks noChangeArrowheads="1"/>
          </p:cNvSpPr>
          <p:nvPr/>
        </p:nvSpPr>
        <p:spPr bwMode="auto">
          <a:xfrm>
            <a:off x="827088" y="1196752"/>
            <a:ext cx="7705725" cy="457200"/>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a:latin typeface="Times New Roman" pitchFamily="18" charset="0"/>
                <a:cs typeface="Times New Roman" pitchFamily="18" charset="0"/>
              </a:rPr>
              <a:t>הקוד המלא של הפונקציה:</a:t>
            </a:r>
          </a:p>
        </p:txBody>
      </p:sp>
    </p:spTree>
    <p:extLst>
      <p:ext uri="{BB962C8B-B14F-4D97-AF65-F5344CB8AC3E}">
        <p14:creationId xmlns:p14="http://schemas.microsoft.com/office/powerpoint/2010/main" val="3920011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4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4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4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4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4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44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44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144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1446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446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1446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44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6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102FDC6C-9978-4921-9862-AFD3CE29CCE6}" type="slidenum">
              <a:rPr lang="ar-SA"/>
              <a:pPr>
                <a:defRPr/>
              </a:pPr>
              <a:t>27</a:t>
            </a:fld>
            <a:endParaRPr lang="en-US"/>
          </a:p>
        </p:txBody>
      </p:sp>
      <p:sp>
        <p:nvSpPr>
          <p:cNvPr id="28676" name="Rectangle 2"/>
          <p:cNvSpPr>
            <a:spLocks noGrp="1" noChangeArrowheads="1"/>
          </p:cNvSpPr>
          <p:nvPr>
            <p:ph type="title"/>
          </p:nvPr>
        </p:nvSpPr>
        <p:spPr>
          <a:xfrm>
            <a:off x="395288" y="231775"/>
            <a:ext cx="8353425" cy="1143000"/>
          </a:xfrm>
        </p:spPr>
        <p:txBody>
          <a:bodyPr/>
          <a:lstStyle/>
          <a:p>
            <a:pPr rtl="1" eaLnBrk="1" hangingPunct="1"/>
            <a:r>
              <a:rPr lang="he-IL">
                <a:solidFill>
                  <a:schemeClr val="accent2"/>
                </a:solidFill>
              </a:rPr>
              <a:t>בעיית הצריבה</a:t>
            </a:r>
            <a:endParaRPr lang="en-US">
              <a:solidFill>
                <a:schemeClr val="accent2"/>
              </a:solidFill>
            </a:endParaRPr>
          </a:p>
        </p:txBody>
      </p:sp>
      <p:sp>
        <p:nvSpPr>
          <p:cNvPr id="1216515" name="Text Box 3"/>
          <p:cNvSpPr txBox="1">
            <a:spLocks noChangeArrowheads="1"/>
          </p:cNvSpPr>
          <p:nvPr/>
        </p:nvSpPr>
        <p:spPr bwMode="auto">
          <a:xfrm>
            <a:off x="827088" y="1360488"/>
            <a:ext cx="7632700" cy="5276308"/>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800" dirty="0">
                <a:latin typeface="Courier New" pitchFamily="49" charset="0"/>
              </a:rPr>
              <a:t>  …</a:t>
            </a:r>
            <a:endParaRPr lang="he-IL" sz="1800" dirty="0">
              <a:latin typeface="Courier New" pitchFamily="49" charset="0"/>
            </a:endParaRPr>
          </a:p>
          <a:p>
            <a:r>
              <a:rPr lang="en-US" sz="1800" dirty="0">
                <a:latin typeface="Courier New" pitchFamily="49" charset="0"/>
              </a:rPr>
              <a:t>  if (sizes[0] &lt;= x) {</a:t>
            </a:r>
          </a:p>
          <a:p>
            <a:r>
              <a:rPr lang="en-US" sz="1800" dirty="0">
                <a:latin typeface="Courier New" pitchFamily="49" charset="0"/>
              </a:rPr>
              <a:t>    </a:t>
            </a:r>
            <a:r>
              <a:rPr lang="en-US" sz="1800" dirty="0" err="1">
                <a:latin typeface="Courier New" pitchFamily="49" charset="0"/>
              </a:rPr>
              <a:t>bool</a:t>
            </a:r>
            <a:r>
              <a:rPr lang="en-US" sz="1800" dirty="0">
                <a:latin typeface="Courier New" pitchFamily="49" charset="0"/>
              </a:rPr>
              <a:t> *chosen2 = (</a:t>
            </a:r>
            <a:r>
              <a:rPr lang="en-US" sz="1800" dirty="0" err="1">
                <a:latin typeface="Courier New" pitchFamily="49" charset="0"/>
              </a:rPr>
              <a:t>bool</a:t>
            </a:r>
            <a:r>
              <a:rPr lang="en-US" sz="1800" dirty="0">
                <a:latin typeface="Courier New" pitchFamily="49" charset="0"/>
              </a:rPr>
              <a:t>*)</a:t>
            </a:r>
            <a:r>
              <a:rPr lang="en-US" sz="1800" dirty="0" err="1">
                <a:latin typeface="Courier New" pitchFamily="49" charset="0"/>
              </a:rPr>
              <a:t>malloc</a:t>
            </a:r>
            <a:r>
              <a:rPr lang="en-US" sz="1800" dirty="0">
                <a:latin typeface="Courier New" pitchFamily="49" charset="0"/>
              </a:rPr>
              <a:t>(n*</a:t>
            </a:r>
            <a:r>
              <a:rPr lang="en-US" sz="1800" dirty="0" err="1">
                <a:latin typeface="Courier New" pitchFamily="49" charset="0"/>
              </a:rPr>
              <a:t>sizeof</a:t>
            </a:r>
            <a:r>
              <a:rPr lang="en-US" sz="1800" dirty="0">
                <a:latin typeface="Courier New" pitchFamily="49" charset="0"/>
              </a:rPr>
              <a:t>(</a:t>
            </a:r>
            <a:r>
              <a:rPr lang="en-US" sz="1800" dirty="0" err="1">
                <a:latin typeface="Courier New" pitchFamily="49" charset="0"/>
              </a:rPr>
              <a:t>bool</a:t>
            </a:r>
            <a:r>
              <a:rPr lang="en-US" sz="1800" dirty="0">
                <a:latin typeface="Courier New" pitchFamily="49" charset="0"/>
              </a:rPr>
              <a:t>));</a:t>
            </a:r>
          </a:p>
          <a:p>
            <a:r>
              <a:rPr lang="en-US" sz="1400" dirty="0">
                <a:latin typeface="Courier New" pitchFamily="49" charset="0"/>
              </a:rPr>
              <a:t>    </a:t>
            </a:r>
            <a:endParaRPr lang="en-US" sz="900" dirty="0">
              <a:latin typeface="Courier New" pitchFamily="49" charset="0"/>
            </a:endParaRPr>
          </a:p>
          <a:p>
            <a:r>
              <a:rPr lang="en-US" sz="1800" dirty="0">
                <a:latin typeface="Courier New" pitchFamily="49" charset="0"/>
              </a:rPr>
              <a:t>    chosen2[0] = true;</a:t>
            </a:r>
          </a:p>
          <a:p>
            <a:r>
              <a:rPr lang="en-US" sz="1800" dirty="0">
                <a:latin typeface="Courier New" pitchFamily="49" charset="0"/>
              </a:rPr>
              <a:t>    free2 = </a:t>
            </a:r>
            <a:r>
              <a:rPr lang="en-US" sz="1800" dirty="0" err="1">
                <a:latin typeface="Courier New" pitchFamily="49" charset="0"/>
              </a:rPr>
              <a:t>bestburn</a:t>
            </a:r>
            <a:r>
              <a:rPr lang="en-US" sz="1800" dirty="0">
                <a:latin typeface="Courier New" pitchFamily="49" charset="0"/>
              </a:rPr>
              <a:t>(sizes+1, n-1,</a:t>
            </a:r>
            <a:br>
              <a:rPr lang="en-US" sz="1800" dirty="0">
                <a:latin typeface="Courier New" pitchFamily="49" charset="0"/>
              </a:rPr>
            </a:br>
            <a:r>
              <a:rPr lang="he-IL" sz="1800" dirty="0">
                <a:latin typeface="Courier New" pitchFamily="49" charset="0"/>
              </a:rPr>
              <a:t>                     </a:t>
            </a:r>
            <a:r>
              <a:rPr lang="en-US" sz="1800" dirty="0">
                <a:latin typeface="Courier New" pitchFamily="49" charset="0"/>
              </a:rPr>
              <a:t>x-sizes[0], chosen2+1);</a:t>
            </a:r>
          </a:p>
          <a:p>
            <a:endParaRPr lang="he-IL" sz="1200" dirty="0">
              <a:latin typeface="Courier New" pitchFamily="49" charset="0"/>
            </a:endParaRPr>
          </a:p>
          <a:p>
            <a:r>
              <a:rPr lang="en-US" sz="1800" dirty="0">
                <a:latin typeface="Courier New" pitchFamily="49" charset="0"/>
              </a:rPr>
              <a:t>    if (free2 &lt; free1) {</a:t>
            </a:r>
          </a:p>
          <a:p>
            <a:r>
              <a:rPr lang="en-US" sz="1800" dirty="0">
                <a:latin typeface="Courier New" pitchFamily="49" charset="0"/>
              </a:rPr>
              <a:t>      for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=0; </a:t>
            </a:r>
            <a:r>
              <a:rPr lang="en-US" sz="1800" dirty="0" err="1">
                <a:latin typeface="Courier New" pitchFamily="49" charset="0"/>
              </a:rPr>
              <a:t>i</a:t>
            </a:r>
            <a:r>
              <a:rPr lang="en-US" sz="1800" dirty="0">
                <a:latin typeface="Courier New" pitchFamily="49" charset="0"/>
              </a:rPr>
              <a:t>&lt;n; ++</a:t>
            </a:r>
            <a:r>
              <a:rPr lang="en-US" sz="1800" dirty="0" err="1">
                <a:latin typeface="Courier New" pitchFamily="49" charset="0"/>
              </a:rPr>
              <a:t>i</a:t>
            </a:r>
            <a:r>
              <a:rPr lang="en-US" sz="1800" dirty="0">
                <a:latin typeface="Courier New" pitchFamily="49" charset="0"/>
              </a:rPr>
              <a:t>) {</a:t>
            </a:r>
          </a:p>
          <a:p>
            <a:r>
              <a:rPr lang="en-US" sz="1800" dirty="0">
                <a:latin typeface="Courier New" pitchFamily="49" charset="0"/>
              </a:rPr>
              <a:t>        chosen[</a:t>
            </a:r>
            <a:r>
              <a:rPr lang="en-US" sz="1800" dirty="0" err="1">
                <a:latin typeface="Courier New" pitchFamily="49" charset="0"/>
              </a:rPr>
              <a:t>i</a:t>
            </a:r>
            <a:r>
              <a:rPr lang="en-US" sz="1800" dirty="0">
                <a:latin typeface="Courier New" pitchFamily="49" charset="0"/>
              </a:rPr>
              <a:t>] = chosen2[</a:t>
            </a:r>
            <a:r>
              <a:rPr lang="en-US" sz="1800" dirty="0" err="1">
                <a:latin typeface="Courier New" pitchFamily="49" charset="0"/>
              </a:rPr>
              <a:t>i</a:t>
            </a:r>
            <a:r>
              <a:rPr lang="en-US" sz="1800" dirty="0">
                <a:latin typeface="Courier New" pitchFamily="49" charset="0"/>
              </a:rPr>
              <a:t>];</a:t>
            </a:r>
          </a:p>
          <a:p>
            <a:r>
              <a:rPr lang="en-US" sz="1800" dirty="0">
                <a:latin typeface="Courier New" pitchFamily="49" charset="0"/>
              </a:rPr>
              <a:t>      }</a:t>
            </a:r>
          </a:p>
          <a:p>
            <a:r>
              <a:rPr lang="en-US" sz="1800" dirty="0">
                <a:latin typeface="Courier New" pitchFamily="49" charset="0"/>
              </a:rPr>
              <a:t>      free(chosen2);</a:t>
            </a:r>
          </a:p>
          <a:p>
            <a:r>
              <a:rPr lang="en-US" sz="1800" dirty="0">
                <a:latin typeface="Courier New" pitchFamily="49" charset="0"/>
              </a:rPr>
              <a:t>      return free2;</a:t>
            </a:r>
          </a:p>
          <a:p>
            <a:r>
              <a:rPr lang="en-US" sz="1800" dirty="0">
                <a:latin typeface="Courier New" pitchFamily="49" charset="0"/>
              </a:rPr>
              <a:t>    }</a:t>
            </a:r>
          </a:p>
          <a:p>
            <a:r>
              <a:rPr lang="en-US" sz="1800" dirty="0">
                <a:latin typeface="Courier New" pitchFamily="49" charset="0"/>
              </a:rPr>
              <a:t>    free(chosen2);</a:t>
            </a:r>
          </a:p>
          <a:p>
            <a:r>
              <a:rPr lang="en-US" sz="1800" dirty="0">
                <a:latin typeface="Courier New" pitchFamily="49" charset="0"/>
              </a:rPr>
              <a:t>  }</a:t>
            </a:r>
          </a:p>
          <a:p>
            <a:r>
              <a:rPr lang="en-US" sz="1800" dirty="0">
                <a:latin typeface="Courier New" pitchFamily="49" charset="0"/>
              </a:rPr>
              <a:t>  return free1;</a:t>
            </a:r>
          </a:p>
          <a:p>
            <a:r>
              <a:rPr lang="en-US" sz="1800" dirty="0">
                <a:latin typeface="Courier New" pitchFamily="49" charset="0"/>
              </a:rPr>
              <a:t>}</a:t>
            </a:r>
            <a:endParaRPr lang="ru-RU" sz="1800" dirty="0">
              <a:latin typeface="Courier New" pitchFamily="49" charset="0"/>
            </a:endParaRPr>
          </a:p>
        </p:txBody>
      </p:sp>
    </p:spTree>
    <p:extLst>
      <p:ext uri="{BB962C8B-B14F-4D97-AF65-F5344CB8AC3E}">
        <p14:creationId xmlns:p14="http://schemas.microsoft.com/office/powerpoint/2010/main" val="38499517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6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6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6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6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6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65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651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65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1651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1651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651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16515">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16515">
                                            <p:txEl>
                                              <p:pRg st="13" end="13"/>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16515">
                                            <p:txEl>
                                              <p:pRg st="14" end="1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16515">
                                            <p:txEl>
                                              <p:pRg st="15" end="1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16515">
                                            <p:txEl>
                                              <p:pRg st="16" end="16"/>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1651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88" name="Slide Number Placeholder 6"/>
          <p:cNvSpPr>
            <a:spLocks noGrp="1"/>
          </p:cNvSpPr>
          <p:nvPr>
            <p:ph type="sldNum" sz="quarter" idx="12"/>
          </p:nvPr>
        </p:nvSpPr>
        <p:spPr/>
        <p:txBody>
          <a:bodyPr/>
          <a:lstStyle/>
          <a:p>
            <a:pPr>
              <a:defRPr/>
            </a:pPr>
            <a:fld id="{FF0EEA2B-2437-4D4C-97D9-3FCFB296B741}" type="slidenum">
              <a:rPr lang="ar-SA"/>
              <a:pPr>
                <a:defRPr/>
              </a:pPr>
              <a:t>28</a:t>
            </a:fld>
            <a:endParaRPr lang="en-US"/>
          </a:p>
        </p:txBody>
      </p:sp>
      <p:sp>
        <p:nvSpPr>
          <p:cNvPr id="31748" name="Rectangle 2"/>
          <p:cNvSpPr>
            <a:spLocks noGrp="1" noChangeArrowheads="1"/>
          </p:cNvSpPr>
          <p:nvPr>
            <p:ph type="title"/>
          </p:nvPr>
        </p:nvSpPr>
        <p:spPr>
          <a:xfrm>
            <a:off x="395288" y="333375"/>
            <a:ext cx="8353425" cy="1143000"/>
          </a:xfrm>
        </p:spPr>
        <p:txBody>
          <a:bodyPr>
            <a:normAutofit/>
          </a:bodyPr>
          <a:lstStyle/>
          <a:p>
            <a:pPr rtl="1" eaLnBrk="1" hangingPunct="1"/>
            <a:r>
              <a:rPr lang="he-IL" dirty="0"/>
              <a:t>בעיית המבוך</a:t>
            </a:r>
            <a:endParaRPr lang="en-US" dirty="0"/>
          </a:p>
        </p:txBody>
      </p:sp>
      <p:sp>
        <p:nvSpPr>
          <p:cNvPr id="31749" name="Text Box 3"/>
          <p:cNvSpPr txBox="1">
            <a:spLocks noChangeArrowheads="1"/>
          </p:cNvSpPr>
          <p:nvPr/>
        </p:nvSpPr>
        <p:spPr bwMode="auto">
          <a:xfrm>
            <a:off x="900113" y="1484313"/>
            <a:ext cx="7561262" cy="4108450"/>
          </a:xfrm>
          <a:prstGeom prst="rect">
            <a:avLst/>
          </a:prstGeom>
          <a:noFill/>
          <a:ln w="9525">
            <a:noFill/>
            <a:miter lim="800000"/>
            <a:headEnd/>
            <a:tailEnd/>
          </a:ln>
        </p:spPr>
        <p:txBody>
          <a:bodyPr>
            <a:spAutoFit/>
          </a:bodyPr>
          <a:lstStyle/>
          <a:p>
            <a:pPr marL="292100" indent="-292100" algn="r" rtl="1">
              <a:spcBef>
                <a:spcPct val="40000"/>
              </a:spcBef>
              <a:buFont typeface="Arial" charset="0"/>
              <a:buChar char="•"/>
            </a:pPr>
            <a:r>
              <a:rPr lang="he-IL" sz="2400" u="sng" dirty="0">
                <a:latin typeface="Times New Roman" pitchFamily="18" charset="0"/>
                <a:cs typeface="Times New Roman" pitchFamily="18" charset="0"/>
              </a:rPr>
              <a:t>נתון</a:t>
            </a:r>
            <a:r>
              <a:rPr lang="he-IL" sz="2400" dirty="0">
                <a:latin typeface="Times New Roman" pitchFamily="18" charset="0"/>
                <a:cs typeface="Times New Roman" pitchFamily="18" charset="0"/>
              </a:rPr>
              <a:t>: מבוך בגודל </a:t>
            </a:r>
            <a:r>
              <a:rPr lang="en-US" sz="2400" dirty="0" err="1">
                <a:latin typeface="Times New Roman" pitchFamily="18" charset="0"/>
                <a:cs typeface="Times New Roman" pitchFamily="18" charset="0"/>
              </a:rPr>
              <a:t>NxN</a:t>
            </a:r>
            <a:r>
              <a:rPr lang="he-IL" sz="2400" dirty="0">
                <a:latin typeface="Times New Roman" pitchFamily="18" charset="0"/>
                <a:cs typeface="Times New Roman" pitchFamily="18" charset="0"/>
              </a:rPr>
              <a:t>,  המיוצג כמערך דו-ממדי של 0 ו-1. מותר ללכת רק על משבצות שבהן יש 1, ולהתקדם רק במאונך או במאוזן (לא באלכסון).</a:t>
            </a:r>
          </a:p>
          <a:p>
            <a:pPr marL="292100" indent="-292100" algn="r" rtl="1">
              <a:spcBef>
                <a:spcPct val="40000"/>
              </a:spcBef>
              <a:buFont typeface="Arial" charset="0"/>
              <a:buChar char="•"/>
            </a:pPr>
            <a:r>
              <a:rPr lang="he-IL" sz="2400" u="sng" dirty="0">
                <a:latin typeface="Times New Roman" pitchFamily="18" charset="0"/>
                <a:cs typeface="Times New Roman" pitchFamily="18" charset="0"/>
              </a:rPr>
              <a:t>הבעיה</a:t>
            </a:r>
            <a:r>
              <a:rPr lang="he-IL" sz="2400" dirty="0">
                <a:latin typeface="Times New Roman" pitchFamily="18" charset="0"/>
                <a:cs typeface="Times New Roman" pitchFamily="18" charset="0"/>
              </a:rPr>
              <a:t>: נרצה לקבוע אם קיים מסלול מהנקודה </a:t>
            </a:r>
            <a:r>
              <a:rPr lang="en-US" sz="2400" dirty="0">
                <a:latin typeface="Times New Roman" pitchFamily="18" charset="0"/>
                <a:cs typeface="Times New Roman" pitchFamily="18" charset="0"/>
              </a:rPr>
              <a:t>(0,0)</a:t>
            </a:r>
            <a:r>
              <a:rPr lang="he-IL" sz="2400" dirty="0">
                <a:latin typeface="Times New Roman" pitchFamily="18" charset="0"/>
                <a:cs typeface="Times New Roman" pitchFamily="18" charset="0"/>
              </a:rPr>
              <a:t> לנקודה</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(N-1,N-1)</a:t>
            </a:r>
            <a:r>
              <a:rPr lang="he-IL"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292100" indent="-292100" algn="r" rtl="1">
              <a:spcBef>
                <a:spcPct val="160000"/>
              </a:spcBef>
              <a:buFont typeface="Arial" charset="0"/>
              <a:buChar char="•"/>
            </a:pPr>
            <a:r>
              <a:rPr lang="he-IL" sz="2400" dirty="0">
                <a:latin typeface="Times New Roman" pitchFamily="18" charset="0"/>
                <a:cs typeface="Times New Roman" pitchFamily="18" charset="0"/>
              </a:rPr>
              <a:t>הרעיון: נתחיל מהנקודה </a:t>
            </a:r>
            <a:r>
              <a:rPr lang="en-US" sz="2400" dirty="0">
                <a:latin typeface="Times New Roman" pitchFamily="18" charset="0"/>
                <a:cs typeface="Times New Roman" pitchFamily="18" charset="0"/>
              </a:rPr>
              <a:t>(0,0)</a:t>
            </a:r>
            <a:r>
              <a:rPr lang="he-IL" sz="2400" dirty="0">
                <a:latin typeface="Times New Roman" pitchFamily="18" charset="0"/>
                <a:cs typeface="Times New Roman" pitchFamily="18" charset="0"/>
              </a:rPr>
              <a:t>, ונחפש</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מסלול על ידי ניסיון שיטתי של כל</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האפשרויות (בדומה לאופן שבו פותרים</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מבוך ידנית).</a:t>
            </a:r>
          </a:p>
        </p:txBody>
      </p:sp>
      <p:graphicFrame>
        <p:nvGraphicFramePr>
          <p:cNvPr id="1118212" name="Group 4"/>
          <p:cNvGraphicFramePr>
            <a:graphicFrameLocks noGrp="1"/>
          </p:cNvGraphicFramePr>
          <p:nvPr/>
        </p:nvGraphicFramePr>
        <p:xfrm>
          <a:off x="1333500" y="3619500"/>
          <a:ext cx="2159000" cy="2041528"/>
        </p:xfrm>
        <a:graphic>
          <a:graphicData uri="http://schemas.openxmlformats.org/drawingml/2006/table">
            <a:tbl>
              <a:tblPr/>
              <a:tblGrid>
                <a:gridCol w="271463">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71462">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69875">
                  <a:extLst>
                    <a:ext uri="{9D8B030D-6E8A-4147-A177-3AD203B41FA5}">
                      <a16:colId xmlns:a16="http://schemas.microsoft.com/office/drawing/2014/main" val="20005"/>
                    </a:ext>
                  </a:extLst>
                </a:gridCol>
                <a:gridCol w="266700">
                  <a:extLst>
                    <a:ext uri="{9D8B030D-6E8A-4147-A177-3AD203B41FA5}">
                      <a16:colId xmlns:a16="http://schemas.microsoft.com/office/drawing/2014/main" val="20006"/>
                    </a:ext>
                  </a:extLst>
                </a:gridCol>
                <a:gridCol w="271462">
                  <a:extLst>
                    <a:ext uri="{9D8B030D-6E8A-4147-A177-3AD203B41FA5}">
                      <a16:colId xmlns:a16="http://schemas.microsoft.com/office/drawing/2014/main" val="20007"/>
                    </a:ext>
                  </a:extLst>
                </a:gridCol>
              </a:tblGrid>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946648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33490587-37DC-4539-86D1-5D24E1EEEB1C}" type="slidenum">
              <a:rPr lang="ar-SA"/>
              <a:pPr>
                <a:defRPr/>
              </a:pPr>
              <a:t>29</a:t>
            </a:fld>
            <a:endParaRPr lang="en-US"/>
          </a:p>
        </p:txBody>
      </p:sp>
      <p:sp>
        <p:nvSpPr>
          <p:cNvPr id="32772" name="Rectangle 2"/>
          <p:cNvSpPr>
            <a:spLocks noGrp="1" noChangeArrowheads="1"/>
          </p:cNvSpPr>
          <p:nvPr>
            <p:ph type="title"/>
          </p:nvPr>
        </p:nvSpPr>
        <p:spPr>
          <a:xfrm>
            <a:off x="395288" y="260350"/>
            <a:ext cx="8353425" cy="1143000"/>
          </a:xfrm>
        </p:spPr>
        <p:txBody>
          <a:bodyPr>
            <a:normAutofit/>
          </a:bodyPr>
          <a:lstStyle/>
          <a:p>
            <a:pPr rtl="1" eaLnBrk="1" hangingPunct="1"/>
            <a:r>
              <a:rPr lang="he-IL" dirty="0"/>
              <a:t>בעיית המבוך</a:t>
            </a:r>
            <a:endParaRPr lang="en-US" dirty="0"/>
          </a:p>
        </p:txBody>
      </p:sp>
      <p:sp>
        <p:nvSpPr>
          <p:cNvPr id="32773" name="Text Box 3"/>
          <p:cNvSpPr txBox="1">
            <a:spLocks noChangeArrowheads="1"/>
          </p:cNvSpPr>
          <p:nvPr/>
        </p:nvSpPr>
        <p:spPr bwMode="auto">
          <a:xfrm>
            <a:off x="684213" y="1341438"/>
            <a:ext cx="8064500" cy="1200329"/>
          </a:xfrm>
          <a:prstGeom prst="rect">
            <a:avLst/>
          </a:prstGeom>
          <a:noFill/>
          <a:ln w="9525">
            <a:noFill/>
            <a:miter lim="800000"/>
            <a:headEnd/>
            <a:tailEnd/>
          </a:ln>
        </p:spPr>
        <p:txBody>
          <a:bodyPr>
            <a:spAutoFit/>
          </a:bodyPr>
          <a:lstStyle/>
          <a:p>
            <a:pPr marL="266700" indent="-266700" algn="r" rtl="1">
              <a:spcBef>
                <a:spcPct val="50000"/>
              </a:spcBef>
              <a:buFont typeface="Arial" charset="0"/>
              <a:buChar char="•"/>
            </a:pPr>
            <a:r>
              <a:rPr lang="he-IL" sz="2400" dirty="0">
                <a:latin typeface="Times New Roman" pitchFamily="18" charset="0"/>
                <a:cs typeface="Times New Roman" pitchFamily="18" charset="0"/>
              </a:rPr>
              <a:t>נציג גרסה ראשונה של האלגוריתם. </a:t>
            </a:r>
            <a:r>
              <a:rPr lang="en-US" sz="2400" dirty="0">
                <a:latin typeface="Courier New" pitchFamily="49" charset="0"/>
              </a:rPr>
              <a:t>maze[N][N]</a:t>
            </a:r>
            <a:r>
              <a:rPr lang="he-IL" sz="2400" dirty="0">
                <a:latin typeface="Times New Roman" pitchFamily="18" charset="0"/>
                <a:cs typeface="Times New Roman" pitchFamily="18" charset="0"/>
              </a:rPr>
              <a:t> הוא מערך דו-ממדי המכיל את המבוך; הפונקציה </a:t>
            </a:r>
            <a:r>
              <a:rPr lang="en-US" sz="2400" dirty="0" err="1">
                <a:latin typeface="Courier New" pitchFamily="49" charset="0"/>
              </a:rPr>
              <a:t>solvemaze</a:t>
            </a:r>
            <a:r>
              <a:rPr lang="en-US" sz="2400" dirty="0">
                <a:latin typeface="Courier New" pitchFamily="49" charset="0"/>
              </a:rPr>
              <a:t>()</a:t>
            </a:r>
            <a:r>
              <a:rPr lang="he-IL" sz="2400" dirty="0">
                <a:latin typeface="Times New Roman" pitchFamily="18" charset="0"/>
                <a:cs typeface="Times New Roman" pitchFamily="18" charset="0"/>
              </a:rPr>
              <a:t> מחזירה אם קיים מסלול מהמשבצת </a:t>
            </a:r>
            <a:r>
              <a:rPr lang="en-US" sz="2400" dirty="0">
                <a:latin typeface="Times New Roman" pitchFamily="18" charset="0"/>
                <a:cs typeface="Times New Roman" pitchFamily="18" charset="0"/>
              </a:rPr>
              <a:t>(</a:t>
            </a:r>
            <a:r>
              <a:rPr lang="en-US" sz="2400" dirty="0" err="1">
                <a:latin typeface="Courier New" pitchFamily="49" charset="0"/>
              </a:rPr>
              <a:t>i</a:t>
            </a:r>
            <a:r>
              <a:rPr lang="en-US" sz="2400" dirty="0">
                <a:latin typeface="Times New Roman" pitchFamily="18" charset="0"/>
                <a:cs typeface="Times New Roman" pitchFamily="18" charset="0"/>
              </a:rPr>
              <a:t>, </a:t>
            </a:r>
            <a:r>
              <a:rPr lang="en-US" sz="2400" dirty="0">
                <a:latin typeface="Courier New" pitchFamily="49" charset="0"/>
              </a:rPr>
              <a:t>j</a:t>
            </a:r>
            <a:r>
              <a:rPr lang="en-US" sz="2400" dirty="0">
                <a:latin typeface="Times New Roman" pitchFamily="18" charset="0"/>
                <a:cs typeface="Times New Roman" pitchFamily="18" charset="0"/>
              </a:rPr>
              <a:t>)</a:t>
            </a:r>
            <a:r>
              <a:rPr lang="he-IL" sz="2400" dirty="0">
                <a:latin typeface="Times New Roman" pitchFamily="18" charset="0"/>
                <a:cs typeface="Times New Roman" pitchFamily="18" charset="0"/>
              </a:rPr>
              <a:t> למשבצת </a:t>
            </a:r>
            <a:r>
              <a:rPr lang="en-US" sz="2400" dirty="0">
                <a:latin typeface="Times New Roman" pitchFamily="18" charset="0"/>
                <a:cs typeface="Times New Roman" pitchFamily="18" charset="0"/>
              </a:rPr>
              <a:t>(</a:t>
            </a:r>
            <a:r>
              <a:rPr lang="en-US" sz="2400" dirty="0">
                <a:latin typeface="Courier New" pitchFamily="49" charset="0"/>
              </a:rPr>
              <a:t>N-1</a:t>
            </a:r>
            <a:r>
              <a:rPr lang="en-US" sz="2400" dirty="0">
                <a:latin typeface="Times New Roman" pitchFamily="18" charset="0"/>
                <a:cs typeface="Times New Roman" pitchFamily="18" charset="0"/>
              </a:rPr>
              <a:t>, </a:t>
            </a:r>
            <a:r>
              <a:rPr lang="en-US" sz="2400" dirty="0">
                <a:latin typeface="Courier New" pitchFamily="49" charset="0"/>
              </a:rPr>
              <a:t>N-1</a:t>
            </a:r>
            <a:r>
              <a:rPr lang="en-US" sz="2400" dirty="0">
                <a:latin typeface="Times New Roman" pitchFamily="18" charset="0"/>
                <a:cs typeface="Times New Roman" pitchFamily="18" charset="0"/>
              </a:rPr>
              <a:t>)</a:t>
            </a:r>
            <a:r>
              <a:rPr lang="he-IL" sz="2400" dirty="0">
                <a:latin typeface="Times New Roman" pitchFamily="18" charset="0"/>
                <a:cs typeface="Times New Roman" pitchFamily="18" charset="0"/>
              </a:rPr>
              <a:t> במבוך.</a:t>
            </a:r>
          </a:p>
        </p:txBody>
      </p:sp>
      <p:sp>
        <p:nvSpPr>
          <p:cNvPr id="1062916" name="Text Box 4"/>
          <p:cNvSpPr txBox="1">
            <a:spLocks noChangeArrowheads="1"/>
          </p:cNvSpPr>
          <p:nvPr/>
        </p:nvSpPr>
        <p:spPr bwMode="auto">
          <a:xfrm>
            <a:off x="609600" y="2781300"/>
            <a:ext cx="8066088" cy="3768203"/>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800" dirty="0" err="1">
                <a:latin typeface="Courier New" pitchFamily="49" charset="0"/>
              </a:rPr>
              <a:t>bool</a:t>
            </a:r>
            <a:r>
              <a:rPr lang="en-US" sz="1800" dirty="0">
                <a:latin typeface="Courier New" pitchFamily="49" charset="0"/>
              </a:rPr>
              <a:t> </a:t>
            </a:r>
            <a:r>
              <a:rPr lang="en-US" sz="1800" dirty="0" err="1">
                <a:latin typeface="Courier New" pitchFamily="49" charset="0"/>
              </a:rPr>
              <a:t>solvemaze</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maze[N][N],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j) </a:t>
            </a:r>
          </a:p>
          <a:p>
            <a:r>
              <a:rPr lang="en-US" sz="1800" dirty="0">
                <a:latin typeface="Courier New" pitchFamily="49" charset="0"/>
              </a:rPr>
              <a:t>{</a:t>
            </a:r>
          </a:p>
          <a:p>
            <a:r>
              <a:rPr lang="en-US" sz="1800" dirty="0">
                <a:latin typeface="Courier New" pitchFamily="49" charset="0"/>
              </a:rPr>
              <a:t>  if (maze[</a:t>
            </a:r>
            <a:r>
              <a:rPr lang="en-US" sz="1800" dirty="0" err="1">
                <a:latin typeface="Courier New" pitchFamily="49" charset="0"/>
              </a:rPr>
              <a:t>i</a:t>
            </a:r>
            <a:r>
              <a:rPr lang="en-US" sz="1800" dirty="0">
                <a:latin typeface="Courier New" pitchFamily="49" charset="0"/>
              </a:rPr>
              <a:t>][j] == 0) return false;</a:t>
            </a:r>
          </a:p>
          <a:p>
            <a:r>
              <a:rPr lang="en-US" sz="1800" dirty="0">
                <a:latin typeface="Courier New" pitchFamily="49" charset="0"/>
              </a:rPr>
              <a:t>  if (</a:t>
            </a:r>
            <a:r>
              <a:rPr lang="en-US" sz="1800" dirty="0" err="1">
                <a:latin typeface="Courier New" pitchFamily="49" charset="0"/>
              </a:rPr>
              <a:t>i</a:t>
            </a:r>
            <a:r>
              <a:rPr lang="en-US" sz="1800" dirty="0">
                <a:latin typeface="Courier New" pitchFamily="49" charset="0"/>
              </a:rPr>
              <a:t>==N-1 &amp;&amp; j==N-1) return true;</a:t>
            </a:r>
          </a:p>
          <a:p>
            <a:endParaRPr lang="en-US" sz="1800" dirty="0">
              <a:latin typeface="Courier New" pitchFamily="49" charset="0"/>
            </a:endParaRPr>
          </a:p>
          <a:p>
            <a:r>
              <a:rPr lang="en-US" sz="1800" dirty="0">
                <a:latin typeface="Courier New" pitchFamily="49" charset="0"/>
              </a:rPr>
              <a:t>  if ( ((</a:t>
            </a:r>
            <a:r>
              <a:rPr lang="en-US" sz="1800" dirty="0" err="1">
                <a:latin typeface="Courier New" pitchFamily="49" charset="0"/>
              </a:rPr>
              <a:t>i</a:t>
            </a:r>
            <a:r>
              <a:rPr lang="en-US" sz="1800" dirty="0">
                <a:latin typeface="Courier New" pitchFamily="49" charset="0"/>
              </a:rPr>
              <a:t> &lt; N-1) &amp;&amp; </a:t>
            </a:r>
            <a:r>
              <a:rPr lang="en-US" sz="1800" dirty="0" err="1">
                <a:latin typeface="Courier New" pitchFamily="49" charset="0"/>
              </a:rPr>
              <a:t>solvemaze</a:t>
            </a:r>
            <a:r>
              <a:rPr lang="en-US" sz="1800" dirty="0">
                <a:latin typeface="Courier New" pitchFamily="49" charset="0"/>
              </a:rPr>
              <a:t>(maze,i+1,j)) ||</a:t>
            </a:r>
          </a:p>
          <a:p>
            <a:r>
              <a:rPr lang="en-US" sz="1800" dirty="0">
                <a:latin typeface="Courier New" pitchFamily="49" charset="0"/>
              </a:rPr>
              <a:t>       ((j &lt; N-1) &amp;&amp; </a:t>
            </a:r>
            <a:r>
              <a:rPr lang="en-US" sz="1800" dirty="0" err="1">
                <a:latin typeface="Courier New" pitchFamily="49" charset="0"/>
              </a:rPr>
              <a:t>solvemaze</a:t>
            </a:r>
            <a:r>
              <a:rPr lang="en-US" sz="1800" dirty="0">
                <a:latin typeface="Courier New" pitchFamily="49" charset="0"/>
              </a:rPr>
              <a:t>(maze,i,j+1)) ||</a:t>
            </a:r>
          </a:p>
          <a:p>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&gt; 0)   &amp;&amp; </a:t>
            </a:r>
            <a:r>
              <a:rPr lang="en-US" sz="1800" dirty="0" err="1">
                <a:latin typeface="Courier New" pitchFamily="49" charset="0"/>
              </a:rPr>
              <a:t>solvemaze</a:t>
            </a:r>
            <a:r>
              <a:rPr lang="en-US" sz="1800" dirty="0">
                <a:latin typeface="Courier New" pitchFamily="49" charset="0"/>
              </a:rPr>
              <a:t>(maze,i-1,j)) ||</a:t>
            </a:r>
          </a:p>
          <a:p>
            <a:r>
              <a:rPr lang="en-US" sz="1800" dirty="0">
                <a:latin typeface="Courier New" pitchFamily="49" charset="0"/>
              </a:rPr>
              <a:t>       ((j &gt; 0)   &amp;&amp; </a:t>
            </a:r>
            <a:r>
              <a:rPr lang="en-US" sz="1800" dirty="0" err="1">
                <a:latin typeface="Courier New" pitchFamily="49" charset="0"/>
              </a:rPr>
              <a:t>solvemaze</a:t>
            </a:r>
            <a:r>
              <a:rPr lang="en-US" sz="1800" dirty="0">
                <a:latin typeface="Courier New" pitchFamily="49" charset="0"/>
              </a:rPr>
              <a:t>(maze,i,j-1)) ) {</a:t>
            </a:r>
          </a:p>
          <a:p>
            <a:r>
              <a:rPr lang="en-US" sz="1800" dirty="0">
                <a:latin typeface="Courier New" pitchFamily="49" charset="0"/>
              </a:rPr>
              <a:t>    return true;</a:t>
            </a:r>
          </a:p>
          <a:p>
            <a:r>
              <a:rPr lang="en-US" sz="1800" dirty="0">
                <a:latin typeface="Courier New" pitchFamily="49" charset="0"/>
              </a:rPr>
              <a:t>  }</a:t>
            </a:r>
            <a:endParaRPr lang="he-IL" sz="1800" dirty="0">
              <a:latin typeface="Courier New" pitchFamily="49" charset="0"/>
            </a:endParaRPr>
          </a:p>
          <a:p>
            <a:r>
              <a:rPr lang="en-US" sz="1800" dirty="0">
                <a:latin typeface="Courier New" pitchFamily="49" charset="0"/>
              </a:rPr>
              <a:t>  return false;</a:t>
            </a:r>
          </a:p>
          <a:p>
            <a:r>
              <a:rPr lang="en-US" sz="1800" dirty="0">
                <a:latin typeface="Courier New" pitchFamily="49" charset="0"/>
              </a:rPr>
              <a:t>}</a:t>
            </a:r>
            <a:endParaRPr lang="ru-RU" sz="1800" dirty="0">
              <a:latin typeface="Courier New" pitchFamily="49" charset="0"/>
            </a:endParaRPr>
          </a:p>
        </p:txBody>
      </p:sp>
    </p:spTree>
    <p:extLst>
      <p:ext uri="{BB962C8B-B14F-4D97-AF65-F5344CB8AC3E}">
        <p14:creationId xmlns:p14="http://schemas.microsoft.com/office/powerpoint/2010/main" val="2287631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291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29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29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291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291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1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1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291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62916">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629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dirty="0"/>
          </a:p>
        </p:txBody>
      </p:sp>
      <p:sp>
        <p:nvSpPr>
          <p:cNvPr id="5" name="Slide Number Placeholder 6"/>
          <p:cNvSpPr>
            <a:spLocks noGrp="1"/>
          </p:cNvSpPr>
          <p:nvPr>
            <p:ph type="sldNum" sz="quarter" idx="12"/>
          </p:nvPr>
        </p:nvSpPr>
        <p:spPr/>
        <p:txBody>
          <a:bodyPr/>
          <a:lstStyle/>
          <a:p>
            <a:pPr>
              <a:defRPr/>
            </a:pPr>
            <a:fld id="{29EBDF21-27F7-4C3C-8C44-4F3C5C1EFA2A}" type="slidenum">
              <a:rPr lang="ar-SA"/>
              <a:pPr>
                <a:defRPr/>
              </a:pPr>
              <a:t>3</a:t>
            </a:fld>
            <a:endParaRPr lang="en-US"/>
          </a:p>
        </p:txBody>
      </p:sp>
      <p:sp>
        <p:nvSpPr>
          <p:cNvPr id="3076" name="Rectangle 2"/>
          <p:cNvSpPr>
            <a:spLocks noGrp="1" noChangeArrowheads="1"/>
          </p:cNvSpPr>
          <p:nvPr>
            <p:ph type="title"/>
          </p:nvPr>
        </p:nvSpPr>
        <p:spPr>
          <a:xfrm>
            <a:off x="395288" y="404813"/>
            <a:ext cx="8353425" cy="1143000"/>
          </a:xfrm>
        </p:spPr>
        <p:txBody>
          <a:bodyPr>
            <a:normAutofit/>
          </a:bodyPr>
          <a:lstStyle/>
          <a:p>
            <a:r>
              <a:rPr lang="en-US" dirty="0"/>
              <a:t>Backtracking</a:t>
            </a:r>
          </a:p>
        </p:txBody>
      </p:sp>
      <p:sp>
        <p:nvSpPr>
          <p:cNvPr id="3077" name="Text Box 3"/>
          <p:cNvSpPr txBox="1">
            <a:spLocks noChangeArrowheads="1"/>
          </p:cNvSpPr>
          <p:nvPr/>
        </p:nvSpPr>
        <p:spPr bwMode="auto">
          <a:xfrm>
            <a:off x="827088" y="1557338"/>
            <a:ext cx="7705725" cy="461665"/>
          </a:xfrm>
          <a:prstGeom prst="rect">
            <a:avLst/>
          </a:prstGeom>
          <a:noFill/>
          <a:ln w="9525">
            <a:noFill/>
            <a:miter lim="800000"/>
            <a:headEnd/>
            <a:tailEnd/>
          </a:ln>
        </p:spPr>
        <p:txBody>
          <a:bodyPr>
            <a:spAutoFit/>
          </a:bodyPr>
          <a:lstStyle/>
          <a:p>
            <a:pPr marL="292100" indent="-292100" algn="r" rtl="1">
              <a:spcBef>
                <a:spcPct val="80000"/>
              </a:spcBef>
              <a:buFont typeface="Arial" charset="0"/>
              <a:buChar char="•"/>
            </a:pPr>
            <a:r>
              <a:rPr lang="he-IL" sz="2400" dirty="0">
                <a:latin typeface="Times New Roman" pitchFamily="18" charset="0"/>
                <a:cs typeface="Times New Roman" pitchFamily="18" charset="0"/>
              </a:rPr>
              <a:t>לדוגמה:</a:t>
            </a:r>
          </a:p>
        </p:txBody>
      </p:sp>
      <p:pic>
        <p:nvPicPr>
          <p:cNvPr id="1028" name="Picture 4" descr="http://www.coloring-pages.co.il/images/Big-Images/%D7%9E%D7%91%D7%95%D7%9B%D7%99%D7%9D-%D7%9C%D7%99%D7%9C%D7%93%D7%99%D7%9D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340768"/>
            <a:ext cx="5555357" cy="5555358"/>
          </a:xfrm>
          <a:prstGeom prst="rect">
            <a:avLst/>
          </a:prstGeom>
          <a:noFill/>
          <a:extLst>
            <a:ext uri="{909E8E84-426E-40DD-AFC4-6F175D3DCCD1}">
              <a14:hiddenFill xmlns:a14="http://schemas.microsoft.com/office/drawing/2010/main">
                <a:solidFill>
                  <a:srgbClr val="FFFFFF"/>
                </a:solidFill>
              </a14:hiddenFill>
            </a:ext>
          </a:extLst>
        </p:spPr>
      </p:pic>
      <p:sp>
        <p:nvSpPr>
          <p:cNvPr id="2" name="5-Point Star 1"/>
          <p:cNvSpPr/>
          <p:nvPr/>
        </p:nvSpPr>
        <p:spPr>
          <a:xfrm>
            <a:off x="3275856"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5-Point Star 7"/>
          <p:cNvSpPr/>
          <p:nvPr/>
        </p:nvSpPr>
        <p:spPr>
          <a:xfrm>
            <a:off x="8927976" y="3407804"/>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 Box 3"/>
          <p:cNvSpPr txBox="1">
            <a:spLocks noChangeArrowheads="1"/>
          </p:cNvSpPr>
          <p:nvPr/>
        </p:nvSpPr>
        <p:spPr bwMode="auto">
          <a:xfrm>
            <a:off x="7091411" y="3284984"/>
            <a:ext cx="1729061" cy="830997"/>
          </a:xfrm>
          <a:prstGeom prst="rect">
            <a:avLst/>
          </a:prstGeom>
          <a:noFill/>
          <a:ln w="9525">
            <a:noFill/>
            <a:miter lim="800000"/>
            <a:headEnd/>
            <a:tailEnd/>
          </a:ln>
        </p:spPr>
        <p:txBody>
          <a:bodyPr wrap="square">
            <a:spAutoFit/>
          </a:bodyPr>
          <a:lstStyle/>
          <a:p>
            <a:pPr algn="r" rtl="1">
              <a:spcBef>
                <a:spcPct val="80000"/>
              </a:spcBef>
            </a:pPr>
            <a:r>
              <a:rPr lang="he-IL" sz="2400" dirty="0">
                <a:latin typeface="Times New Roman" pitchFamily="18" charset="0"/>
                <a:cs typeface="Times New Roman" pitchFamily="18" charset="0"/>
              </a:rPr>
              <a:t>אתה נמצא פה...</a:t>
            </a:r>
          </a:p>
        </p:txBody>
      </p:sp>
    </p:spTree>
    <p:extLst>
      <p:ext uri="{BB962C8B-B14F-4D97-AF65-F5344CB8AC3E}">
        <p14:creationId xmlns:p14="http://schemas.microsoft.com/office/powerpoint/2010/main" val="13630995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78" name="Slide Number Placeholder 6"/>
          <p:cNvSpPr>
            <a:spLocks noGrp="1"/>
          </p:cNvSpPr>
          <p:nvPr>
            <p:ph type="sldNum" sz="quarter" idx="12"/>
          </p:nvPr>
        </p:nvSpPr>
        <p:spPr/>
        <p:txBody>
          <a:bodyPr/>
          <a:lstStyle/>
          <a:p>
            <a:pPr>
              <a:defRPr/>
            </a:pPr>
            <a:fld id="{A73CA2B9-1E67-41C0-85E3-7F9897D4C7DB}" type="slidenum">
              <a:rPr lang="ar-SA"/>
              <a:pPr>
                <a:defRPr/>
              </a:pPr>
              <a:t>30</a:t>
            </a:fld>
            <a:endParaRPr lang="en-US"/>
          </a:p>
        </p:txBody>
      </p:sp>
      <p:sp>
        <p:nvSpPr>
          <p:cNvPr id="33796"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המבוך</a:t>
            </a:r>
            <a:endParaRPr lang="en-US" dirty="0"/>
          </a:p>
        </p:txBody>
      </p:sp>
      <p:sp>
        <p:nvSpPr>
          <p:cNvPr id="33797" name="Text Box 3"/>
          <p:cNvSpPr txBox="1">
            <a:spLocks noChangeArrowheads="1"/>
          </p:cNvSpPr>
          <p:nvPr/>
        </p:nvSpPr>
        <p:spPr bwMode="auto">
          <a:xfrm>
            <a:off x="755650" y="1268413"/>
            <a:ext cx="7705725" cy="1296987"/>
          </a:xfrm>
          <a:prstGeom prst="rect">
            <a:avLst/>
          </a:prstGeom>
          <a:noFill/>
          <a:ln w="9525">
            <a:noFill/>
            <a:miter lim="800000"/>
            <a:headEnd/>
            <a:tailEnd/>
          </a:ln>
        </p:spPr>
        <p:txBody>
          <a:bodyPr>
            <a:spAutoFit/>
          </a:bodyPr>
          <a:lstStyle/>
          <a:p>
            <a:pPr marL="266700" indent="-266700" algn="r" rtl="1">
              <a:spcBef>
                <a:spcPct val="20000"/>
              </a:spcBef>
              <a:buFont typeface="Arial" charset="0"/>
              <a:buChar char="•"/>
            </a:pPr>
            <a:r>
              <a:rPr lang="he-IL" sz="2400">
                <a:latin typeface="Times New Roman" pitchFamily="18" charset="0"/>
                <a:cs typeface="Times New Roman" pitchFamily="18" charset="0"/>
              </a:rPr>
              <a:t>רגע... הרעיון טוב, אבל הפונקציה נכנסת ללולאה אינסופית!</a:t>
            </a:r>
          </a:p>
          <a:p>
            <a:pPr marL="266700" indent="-266700" algn="r" rtl="1">
              <a:spcBef>
                <a:spcPct val="30000"/>
              </a:spcBef>
              <a:buFont typeface="Arial" charset="0"/>
              <a:buChar char="•"/>
            </a:pPr>
            <a:r>
              <a:rPr lang="he-IL" sz="2400">
                <a:latin typeface="Times New Roman" pitchFamily="18" charset="0"/>
                <a:cs typeface="Times New Roman" pitchFamily="18" charset="0"/>
              </a:rPr>
              <a:t>הסיבה היא שאם יש במבוך שלנו מעגל, הפונקציה עלולה "לטייל" לאורך המעגל שוב ושוב עד אינסוף.</a:t>
            </a:r>
          </a:p>
        </p:txBody>
      </p:sp>
      <p:graphicFrame>
        <p:nvGraphicFramePr>
          <p:cNvPr id="1065162" name="Group 202"/>
          <p:cNvGraphicFramePr>
            <a:graphicFrameLocks noGrp="1"/>
          </p:cNvGraphicFramePr>
          <p:nvPr>
            <p:extLst>
              <p:ext uri="{D42A27DB-BD31-4B8C-83A1-F6EECF244321}">
                <p14:modId xmlns:p14="http://schemas.microsoft.com/office/powerpoint/2010/main" val="622703710"/>
              </p:ext>
            </p:extLst>
          </p:nvPr>
        </p:nvGraphicFramePr>
        <p:xfrm>
          <a:off x="3271838" y="2924175"/>
          <a:ext cx="2519362" cy="2486025"/>
        </p:xfrm>
        <a:graphic>
          <a:graphicData uri="http://schemas.openxmlformats.org/drawingml/2006/table">
            <a:tbl>
              <a:tblPr/>
              <a:tblGrid>
                <a:gridCol w="5016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06412">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ys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cap="flat">
                      <a:noFill/>
                    </a:lnR>
                    <a:lnT cap="flat">
                      <a:noFill/>
                    </a:lnT>
                    <a:lnB w="1270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a:t>
                      </a:r>
                      <a:endParaRPr kumimoji="0" lang="ru-RU" sz="2000" b="1"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a:t>
                      </a:r>
                      <a:endParaRPr kumimoji="0" lang="ru-RU" sz="2000" b="1"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ru-RU" sz="2000" b="1"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ru-RU" sz="2000" b="1"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FF5F5F"/>
                          </a:solidFill>
                          <a:effectLst/>
                          <a:latin typeface="Times New Roman" pitchFamily="18" charset="0"/>
                          <a:cs typeface="Times New Roman" pitchFamily="18" charset="0"/>
                        </a:rPr>
                        <a:t>T</a:t>
                      </a:r>
                      <a:endParaRPr kumimoji="0" lang="ru-RU" sz="2000" b="1" i="0" u="none" strike="noStrike" cap="none" normalizeH="0" baseline="0" dirty="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FF5F5F"/>
                          </a:solidFill>
                          <a:effectLst/>
                          <a:latin typeface="Times New Roman" pitchFamily="18" charset="0"/>
                          <a:cs typeface="Times New Roman" pitchFamily="18" charset="0"/>
                        </a:rPr>
                        <a:t>T</a:t>
                      </a:r>
                      <a:endParaRPr kumimoji="0" lang="ru-RU" sz="2000" b="1" i="0" u="none" strike="noStrike" cap="none" normalizeH="0" baseline="0" dirty="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a:t>
                      </a:r>
                      <a:endParaRPr kumimoji="0" lang="ru-RU" sz="2000" b="1"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FF5F5F"/>
                          </a:solidFill>
                          <a:effectLst/>
                          <a:latin typeface="Times New Roman" pitchFamily="18" charset="0"/>
                          <a:cs typeface="Times New Roman" pitchFamily="18" charset="0"/>
                        </a:rPr>
                        <a:t>T</a:t>
                      </a:r>
                      <a:endParaRPr kumimoji="0" lang="ru-RU" sz="2000" b="1" i="0" u="none" strike="noStrike" cap="none" normalizeH="0" baseline="0" dirty="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FF5F5F"/>
                          </a:solidFill>
                          <a:effectLst/>
                          <a:latin typeface="Times New Roman" pitchFamily="18" charset="0"/>
                          <a:cs typeface="Times New Roman" pitchFamily="18" charset="0"/>
                        </a:rPr>
                        <a:t>T</a:t>
                      </a:r>
                      <a:endParaRPr kumimoji="0" lang="ru-RU" sz="2000" b="1" i="0" u="none" strike="noStrike" cap="none" normalizeH="0" baseline="0" dirty="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dirty="0">
                        <a:ln>
                          <a:noFill/>
                        </a:ln>
                        <a:solidFill>
                          <a:srgbClr val="FF5F5F"/>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065064" name="AutoShape 104"/>
          <p:cNvSpPr>
            <a:spLocks/>
          </p:cNvSpPr>
          <p:nvPr/>
        </p:nvSpPr>
        <p:spPr bwMode="auto">
          <a:xfrm>
            <a:off x="1979613" y="2924175"/>
            <a:ext cx="2105025" cy="376238"/>
          </a:xfrm>
          <a:prstGeom prst="borderCallout2">
            <a:avLst>
              <a:gd name="adj1" fmla="val 30380"/>
              <a:gd name="adj2" fmla="val 103620"/>
              <a:gd name="adj3" fmla="val 30380"/>
              <a:gd name="adj4" fmla="val 109806"/>
              <a:gd name="adj5" fmla="val 310972"/>
              <a:gd name="adj6" fmla="val 116213"/>
            </a:avLst>
          </a:prstGeom>
          <a:solidFill>
            <a:schemeClr val="bg1"/>
          </a:solidFill>
          <a:ln w="9525">
            <a:solidFill>
              <a:schemeClr val="bg2"/>
            </a:solidFill>
            <a:miter lim="800000"/>
            <a:headEnd/>
            <a:tailEnd/>
          </a:ln>
        </p:spPr>
        <p:txBody>
          <a:bodyPr wrap="none">
            <a:spAutoFit/>
          </a:bodyPr>
          <a:lstStyle/>
          <a:p>
            <a:pPr algn="ctr"/>
            <a:r>
              <a:rPr lang="en-US" sz="1800" b="1">
                <a:latin typeface="Courier New" pitchFamily="49" charset="0"/>
              </a:rPr>
              <a:t>solvemaze(i,j)</a:t>
            </a:r>
            <a:endParaRPr lang="ru-RU" sz="1800" b="1">
              <a:latin typeface="Courier New" pitchFamily="49" charset="0"/>
            </a:endParaRPr>
          </a:p>
        </p:txBody>
      </p:sp>
      <p:sp>
        <p:nvSpPr>
          <p:cNvPr id="1065065" name="AutoShape 105"/>
          <p:cNvSpPr>
            <a:spLocks/>
          </p:cNvSpPr>
          <p:nvPr/>
        </p:nvSpPr>
        <p:spPr bwMode="auto">
          <a:xfrm>
            <a:off x="1476375" y="5445125"/>
            <a:ext cx="2378075" cy="376238"/>
          </a:xfrm>
          <a:prstGeom prst="borderCallout2">
            <a:avLst>
              <a:gd name="adj1" fmla="val 30380"/>
              <a:gd name="adj2" fmla="val 103204"/>
              <a:gd name="adj3" fmla="val 30380"/>
              <a:gd name="adj4" fmla="val 113083"/>
              <a:gd name="adj5" fmla="val -170884"/>
              <a:gd name="adj6" fmla="val 123565"/>
            </a:avLst>
          </a:prstGeom>
          <a:solidFill>
            <a:schemeClr val="bg1"/>
          </a:solidFill>
          <a:ln w="9525">
            <a:solidFill>
              <a:schemeClr val="bg2"/>
            </a:solidFill>
            <a:miter lim="800000"/>
            <a:headEnd/>
            <a:tailEnd/>
          </a:ln>
        </p:spPr>
        <p:txBody>
          <a:bodyPr wrap="none">
            <a:spAutoFit/>
          </a:bodyPr>
          <a:lstStyle/>
          <a:p>
            <a:pPr algn="ctr"/>
            <a:r>
              <a:rPr lang="en-US" sz="1800" b="1">
                <a:latin typeface="Courier New" pitchFamily="49" charset="0"/>
              </a:rPr>
              <a:t>solvemaze(i+1,j)</a:t>
            </a:r>
            <a:endParaRPr lang="ru-RU" sz="1800" b="1">
              <a:latin typeface="Courier New" pitchFamily="49" charset="0"/>
            </a:endParaRPr>
          </a:p>
        </p:txBody>
      </p:sp>
      <p:sp>
        <p:nvSpPr>
          <p:cNvPr id="1065066" name="AutoShape 106"/>
          <p:cNvSpPr>
            <a:spLocks/>
          </p:cNvSpPr>
          <p:nvPr/>
        </p:nvSpPr>
        <p:spPr bwMode="auto">
          <a:xfrm>
            <a:off x="5418138" y="5373688"/>
            <a:ext cx="2651125" cy="376237"/>
          </a:xfrm>
          <a:prstGeom prst="borderCallout2">
            <a:avLst>
              <a:gd name="adj1" fmla="val 30380"/>
              <a:gd name="adj2" fmla="val -2875"/>
              <a:gd name="adj3" fmla="val 30380"/>
              <a:gd name="adj4" fmla="val -7005"/>
              <a:gd name="adj5" fmla="val -150213"/>
              <a:gd name="adj6" fmla="val -11435"/>
            </a:avLst>
          </a:prstGeom>
          <a:solidFill>
            <a:schemeClr val="bg1"/>
          </a:solidFill>
          <a:ln w="9525">
            <a:solidFill>
              <a:schemeClr val="bg2"/>
            </a:solidFill>
            <a:miter lim="800000"/>
            <a:headEnd/>
            <a:tailEnd/>
          </a:ln>
        </p:spPr>
        <p:txBody>
          <a:bodyPr wrap="none">
            <a:spAutoFit/>
          </a:bodyPr>
          <a:lstStyle/>
          <a:p>
            <a:pPr algn="ctr"/>
            <a:r>
              <a:rPr lang="en-US" sz="1800" b="1">
                <a:latin typeface="Courier New" pitchFamily="49" charset="0"/>
              </a:rPr>
              <a:t>solvemaze(i+1,j+1)</a:t>
            </a:r>
            <a:endParaRPr lang="ru-RU" sz="1800" b="1">
              <a:latin typeface="Courier New" pitchFamily="49" charset="0"/>
            </a:endParaRPr>
          </a:p>
        </p:txBody>
      </p:sp>
      <p:sp>
        <p:nvSpPr>
          <p:cNvPr id="1065067" name="AutoShape 107"/>
          <p:cNvSpPr>
            <a:spLocks/>
          </p:cNvSpPr>
          <p:nvPr/>
        </p:nvSpPr>
        <p:spPr bwMode="auto">
          <a:xfrm>
            <a:off x="5719763" y="3644900"/>
            <a:ext cx="2378075" cy="376238"/>
          </a:xfrm>
          <a:prstGeom prst="borderCallout2">
            <a:avLst>
              <a:gd name="adj1" fmla="val 30380"/>
              <a:gd name="adj2" fmla="val -3204"/>
              <a:gd name="adj3" fmla="val 30380"/>
              <a:gd name="adj4" fmla="val -12352"/>
              <a:gd name="adj5" fmla="val 144306"/>
              <a:gd name="adj6" fmla="val -22162"/>
            </a:avLst>
          </a:prstGeom>
          <a:solidFill>
            <a:schemeClr val="bg1"/>
          </a:solidFill>
          <a:ln w="9525">
            <a:solidFill>
              <a:schemeClr val="bg2"/>
            </a:solidFill>
            <a:miter lim="800000"/>
            <a:headEnd/>
            <a:tailEnd/>
          </a:ln>
        </p:spPr>
        <p:txBody>
          <a:bodyPr wrap="none">
            <a:spAutoFit/>
          </a:bodyPr>
          <a:lstStyle/>
          <a:p>
            <a:pPr algn="ctr"/>
            <a:r>
              <a:rPr lang="en-US" sz="1800" b="1">
                <a:latin typeface="Courier New" pitchFamily="49" charset="0"/>
              </a:rPr>
              <a:t>solvemaze(i,j+1)</a:t>
            </a:r>
            <a:endParaRPr lang="ru-RU" sz="1800" b="1">
              <a:latin typeface="Courier New" pitchFamily="49" charset="0"/>
            </a:endParaRPr>
          </a:p>
        </p:txBody>
      </p:sp>
      <p:sp>
        <p:nvSpPr>
          <p:cNvPr id="1065069" name="Freeform 109"/>
          <p:cNvSpPr>
            <a:spLocks/>
          </p:cNvSpPr>
          <p:nvPr/>
        </p:nvSpPr>
        <p:spPr bwMode="auto">
          <a:xfrm>
            <a:off x="2982913" y="3498850"/>
            <a:ext cx="288925" cy="1727200"/>
          </a:xfrm>
          <a:custGeom>
            <a:avLst/>
            <a:gdLst>
              <a:gd name="T0" fmla="*/ 2147483647 w 182"/>
              <a:gd name="T1" fmla="*/ 0 h 1088"/>
              <a:gd name="T2" fmla="*/ 0 w 182"/>
              <a:gd name="T3" fmla="*/ 2147483647 h 1088"/>
              <a:gd name="T4" fmla="*/ 2147483647 w 182"/>
              <a:gd name="T5" fmla="*/ 2147483647 h 1088"/>
              <a:gd name="T6" fmla="*/ 0 60000 65536"/>
              <a:gd name="T7" fmla="*/ 0 60000 65536"/>
              <a:gd name="T8" fmla="*/ 0 60000 65536"/>
              <a:gd name="T9" fmla="*/ 0 w 182"/>
              <a:gd name="T10" fmla="*/ 0 h 1088"/>
              <a:gd name="T11" fmla="*/ 182 w 182"/>
              <a:gd name="T12" fmla="*/ 1088 h 1088"/>
            </a:gdLst>
            <a:ahLst/>
            <a:cxnLst>
              <a:cxn ang="T6">
                <a:pos x="T0" y="T1"/>
              </a:cxn>
              <a:cxn ang="T7">
                <a:pos x="T2" y="T3"/>
              </a:cxn>
              <a:cxn ang="T8">
                <a:pos x="T4" y="T5"/>
              </a:cxn>
            </a:cxnLst>
            <a:rect l="T9" t="T10" r="T11" b="T12"/>
            <a:pathLst>
              <a:path w="182" h="1088">
                <a:moveTo>
                  <a:pt x="182" y="0"/>
                </a:moveTo>
                <a:cubicBezTo>
                  <a:pt x="91" y="181"/>
                  <a:pt x="0" y="363"/>
                  <a:pt x="0" y="544"/>
                </a:cubicBezTo>
                <a:cubicBezTo>
                  <a:pt x="0" y="725"/>
                  <a:pt x="91" y="906"/>
                  <a:pt x="182" y="1088"/>
                </a:cubicBezTo>
              </a:path>
            </a:pathLst>
          </a:custGeom>
          <a:noFill/>
          <a:ln w="57150" cmpd="sng">
            <a:solidFill>
              <a:srgbClr val="337E00"/>
            </a:solidFill>
            <a:round/>
            <a:headEnd/>
            <a:tailEnd type="triangle" w="med" len="med"/>
          </a:ln>
        </p:spPr>
        <p:txBody>
          <a:bodyPr/>
          <a:lstStyle/>
          <a:p>
            <a:endParaRPr lang="en-US"/>
          </a:p>
        </p:txBody>
      </p:sp>
      <p:sp>
        <p:nvSpPr>
          <p:cNvPr id="1065070" name="Freeform 110"/>
          <p:cNvSpPr>
            <a:spLocks/>
          </p:cNvSpPr>
          <p:nvPr/>
        </p:nvSpPr>
        <p:spPr bwMode="auto">
          <a:xfrm rot="-5400000">
            <a:off x="4737894" y="5336382"/>
            <a:ext cx="217487" cy="1295400"/>
          </a:xfrm>
          <a:custGeom>
            <a:avLst/>
            <a:gdLst>
              <a:gd name="T0" fmla="*/ 2147483647 w 182"/>
              <a:gd name="T1" fmla="*/ 0 h 1088"/>
              <a:gd name="T2" fmla="*/ 0 w 182"/>
              <a:gd name="T3" fmla="*/ 2147483647 h 1088"/>
              <a:gd name="T4" fmla="*/ 2147483647 w 182"/>
              <a:gd name="T5" fmla="*/ 2147483647 h 1088"/>
              <a:gd name="T6" fmla="*/ 0 60000 65536"/>
              <a:gd name="T7" fmla="*/ 0 60000 65536"/>
              <a:gd name="T8" fmla="*/ 0 60000 65536"/>
              <a:gd name="T9" fmla="*/ 0 w 182"/>
              <a:gd name="T10" fmla="*/ 0 h 1088"/>
              <a:gd name="T11" fmla="*/ 182 w 182"/>
              <a:gd name="T12" fmla="*/ 1088 h 1088"/>
            </a:gdLst>
            <a:ahLst/>
            <a:cxnLst>
              <a:cxn ang="T6">
                <a:pos x="T0" y="T1"/>
              </a:cxn>
              <a:cxn ang="T7">
                <a:pos x="T2" y="T3"/>
              </a:cxn>
              <a:cxn ang="T8">
                <a:pos x="T4" y="T5"/>
              </a:cxn>
            </a:cxnLst>
            <a:rect l="T9" t="T10" r="T11" b="T12"/>
            <a:pathLst>
              <a:path w="182" h="1088">
                <a:moveTo>
                  <a:pt x="182" y="0"/>
                </a:moveTo>
                <a:cubicBezTo>
                  <a:pt x="91" y="181"/>
                  <a:pt x="0" y="363"/>
                  <a:pt x="0" y="544"/>
                </a:cubicBezTo>
                <a:cubicBezTo>
                  <a:pt x="0" y="725"/>
                  <a:pt x="91" y="906"/>
                  <a:pt x="182" y="1088"/>
                </a:cubicBezTo>
              </a:path>
            </a:pathLst>
          </a:custGeom>
          <a:noFill/>
          <a:ln w="57150" cmpd="sng">
            <a:solidFill>
              <a:srgbClr val="337E00"/>
            </a:solidFill>
            <a:round/>
            <a:headEnd/>
            <a:tailEnd type="triangle" w="med" len="med"/>
          </a:ln>
        </p:spPr>
        <p:txBody>
          <a:bodyPr/>
          <a:lstStyle/>
          <a:p>
            <a:endParaRPr lang="en-US"/>
          </a:p>
        </p:txBody>
      </p:sp>
      <p:sp>
        <p:nvSpPr>
          <p:cNvPr id="1065072" name="Freeform 112"/>
          <p:cNvSpPr>
            <a:spLocks/>
          </p:cNvSpPr>
          <p:nvPr/>
        </p:nvSpPr>
        <p:spPr bwMode="auto">
          <a:xfrm rot="10800000">
            <a:off x="6300788" y="4217988"/>
            <a:ext cx="144462" cy="863600"/>
          </a:xfrm>
          <a:custGeom>
            <a:avLst/>
            <a:gdLst>
              <a:gd name="T0" fmla="*/ 2147483647 w 182"/>
              <a:gd name="T1" fmla="*/ 0 h 1088"/>
              <a:gd name="T2" fmla="*/ 0 w 182"/>
              <a:gd name="T3" fmla="*/ 2147483647 h 1088"/>
              <a:gd name="T4" fmla="*/ 2147483647 w 182"/>
              <a:gd name="T5" fmla="*/ 2147483647 h 1088"/>
              <a:gd name="T6" fmla="*/ 0 60000 65536"/>
              <a:gd name="T7" fmla="*/ 0 60000 65536"/>
              <a:gd name="T8" fmla="*/ 0 60000 65536"/>
              <a:gd name="T9" fmla="*/ 0 w 182"/>
              <a:gd name="T10" fmla="*/ 0 h 1088"/>
              <a:gd name="T11" fmla="*/ 182 w 182"/>
              <a:gd name="T12" fmla="*/ 1088 h 1088"/>
            </a:gdLst>
            <a:ahLst/>
            <a:cxnLst>
              <a:cxn ang="T6">
                <a:pos x="T0" y="T1"/>
              </a:cxn>
              <a:cxn ang="T7">
                <a:pos x="T2" y="T3"/>
              </a:cxn>
              <a:cxn ang="T8">
                <a:pos x="T4" y="T5"/>
              </a:cxn>
            </a:cxnLst>
            <a:rect l="T9" t="T10" r="T11" b="T12"/>
            <a:pathLst>
              <a:path w="182" h="1088">
                <a:moveTo>
                  <a:pt x="182" y="0"/>
                </a:moveTo>
                <a:cubicBezTo>
                  <a:pt x="91" y="181"/>
                  <a:pt x="0" y="363"/>
                  <a:pt x="0" y="544"/>
                </a:cubicBezTo>
                <a:cubicBezTo>
                  <a:pt x="0" y="725"/>
                  <a:pt x="91" y="906"/>
                  <a:pt x="182" y="1088"/>
                </a:cubicBezTo>
              </a:path>
            </a:pathLst>
          </a:custGeom>
          <a:noFill/>
          <a:ln w="57150" cmpd="sng">
            <a:solidFill>
              <a:srgbClr val="337E00"/>
            </a:solidFill>
            <a:round/>
            <a:headEnd/>
            <a:tailEnd type="triangle" w="med" len="med"/>
          </a:ln>
        </p:spPr>
        <p:txBody>
          <a:bodyPr/>
          <a:lstStyle/>
          <a:p>
            <a:endParaRPr lang="en-US"/>
          </a:p>
        </p:txBody>
      </p:sp>
      <p:sp>
        <p:nvSpPr>
          <p:cNvPr id="1065075" name="Freeform 115"/>
          <p:cNvSpPr>
            <a:spLocks/>
          </p:cNvSpPr>
          <p:nvPr/>
        </p:nvSpPr>
        <p:spPr bwMode="auto">
          <a:xfrm>
            <a:off x="4397375" y="2846388"/>
            <a:ext cx="1614488" cy="582612"/>
          </a:xfrm>
          <a:custGeom>
            <a:avLst/>
            <a:gdLst>
              <a:gd name="T0" fmla="*/ 2147483647 w 1017"/>
              <a:gd name="T1" fmla="*/ 2147483647 h 367"/>
              <a:gd name="T2" fmla="*/ 2147483647 w 1017"/>
              <a:gd name="T3" fmla="*/ 2147483647 h 367"/>
              <a:gd name="T4" fmla="*/ 2147483647 w 1017"/>
              <a:gd name="T5" fmla="*/ 2147483647 h 367"/>
              <a:gd name="T6" fmla="*/ 0 w 1017"/>
              <a:gd name="T7" fmla="*/ 2147483647 h 367"/>
              <a:gd name="T8" fmla="*/ 0 60000 65536"/>
              <a:gd name="T9" fmla="*/ 0 60000 65536"/>
              <a:gd name="T10" fmla="*/ 0 60000 65536"/>
              <a:gd name="T11" fmla="*/ 0 60000 65536"/>
              <a:gd name="T12" fmla="*/ 0 w 1017"/>
              <a:gd name="T13" fmla="*/ 0 h 367"/>
              <a:gd name="T14" fmla="*/ 1017 w 1017"/>
              <a:gd name="T15" fmla="*/ 367 h 367"/>
            </a:gdLst>
            <a:ahLst/>
            <a:cxnLst>
              <a:cxn ang="T8">
                <a:pos x="T0" y="T1"/>
              </a:cxn>
              <a:cxn ang="T9">
                <a:pos x="T2" y="T3"/>
              </a:cxn>
              <a:cxn ang="T10">
                <a:pos x="T4" y="T5"/>
              </a:cxn>
              <a:cxn ang="T11">
                <a:pos x="T6" y="T7"/>
              </a:cxn>
            </a:cxnLst>
            <a:rect l="T12" t="T13" r="T14" b="T15"/>
            <a:pathLst>
              <a:path w="1017" h="367">
                <a:moveTo>
                  <a:pt x="1017" y="367"/>
                </a:moveTo>
                <a:cubicBezTo>
                  <a:pt x="930" y="257"/>
                  <a:pt x="838" y="155"/>
                  <a:pt x="734" y="95"/>
                </a:cubicBezTo>
                <a:cubicBezTo>
                  <a:pt x="630" y="35"/>
                  <a:pt x="517" y="10"/>
                  <a:pt x="395" y="5"/>
                </a:cubicBezTo>
                <a:cubicBezTo>
                  <a:pt x="273" y="0"/>
                  <a:pt x="82" y="54"/>
                  <a:pt x="0" y="67"/>
                </a:cubicBezTo>
              </a:path>
            </a:pathLst>
          </a:custGeom>
          <a:noFill/>
          <a:ln w="57150" cmpd="sng">
            <a:solidFill>
              <a:srgbClr val="337E00"/>
            </a:solidFill>
            <a:round/>
            <a:headEnd/>
            <a:tailEnd type="triangle" w="med" len="med"/>
          </a:ln>
        </p:spPr>
        <p:txBody>
          <a:bodyPr/>
          <a:lstStyle/>
          <a:p>
            <a:endParaRPr lang="en-US"/>
          </a:p>
        </p:txBody>
      </p:sp>
      <p:sp>
        <p:nvSpPr>
          <p:cNvPr id="1065163" name="Rectangle 203"/>
          <p:cNvSpPr>
            <a:spLocks noChangeArrowheads="1"/>
          </p:cNvSpPr>
          <p:nvPr/>
        </p:nvSpPr>
        <p:spPr bwMode="auto">
          <a:xfrm>
            <a:off x="4268788" y="3914775"/>
            <a:ext cx="509587" cy="493713"/>
          </a:xfrm>
          <a:prstGeom prst="rect">
            <a:avLst/>
          </a:prstGeom>
          <a:solidFill>
            <a:schemeClr val="folHlink">
              <a:alpha val="20000"/>
            </a:schemeClr>
          </a:solidFill>
          <a:ln w="9525">
            <a:noFill/>
            <a:miter lim="800000"/>
            <a:headEnd/>
            <a:tailEnd/>
          </a:ln>
        </p:spPr>
        <p:txBody>
          <a:bodyPr wrap="none" anchor="ctr"/>
          <a:lstStyle/>
          <a:p>
            <a:endParaRPr lang="he-IL"/>
          </a:p>
        </p:txBody>
      </p:sp>
      <p:sp>
        <p:nvSpPr>
          <p:cNvPr id="1065164" name="Rectangle 204"/>
          <p:cNvSpPr>
            <a:spLocks noChangeArrowheads="1"/>
          </p:cNvSpPr>
          <p:nvPr/>
        </p:nvSpPr>
        <p:spPr bwMode="auto">
          <a:xfrm>
            <a:off x="4271963" y="4413250"/>
            <a:ext cx="509587" cy="493713"/>
          </a:xfrm>
          <a:prstGeom prst="rect">
            <a:avLst/>
          </a:prstGeom>
          <a:solidFill>
            <a:schemeClr val="folHlink">
              <a:alpha val="20000"/>
            </a:schemeClr>
          </a:solidFill>
          <a:ln w="9525">
            <a:noFill/>
            <a:miter lim="800000"/>
            <a:headEnd/>
            <a:tailEnd/>
          </a:ln>
        </p:spPr>
        <p:txBody>
          <a:bodyPr wrap="none" anchor="ctr"/>
          <a:lstStyle/>
          <a:p>
            <a:endParaRPr lang="he-IL"/>
          </a:p>
        </p:txBody>
      </p:sp>
      <p:sp>
        <p:nvSpPr>
          <p:cNvPr id="1065165" name="Rectangle 205"/>
          <p:cNvSpPr>
            <a:spLocks noChangeArrowheads="1"/>
          </p:cNvSpPr>
          <p:nvPr/>
        </p:nvSpPr>
        <p:spPr bwMode="auto">
          <a:xfrm>
            <a:off x="4779963" y="3921125"/>
            <a:ext cx="509587" cy="493713"/>
          </a:xfrm>
          <a:prstGeom prst="rect">
            <a:avLst/>
          </a:prstGeom>
          <a:solidFill>
            <a:schemeClr val="folHlink">
              <a:alpha val="20000"/>
            </a:schemeClr>
          </a:solidFill>
          <a:ln w="9525">
            <a:noFill/>
            <a:miter lim="800000"/>
            <a:headEnd/>
            <a:tailEnd/>
          </a:ln>
        </p:spPr>
        <p:txBody>
          <a:bodyPr wrap="none" anchor="ctr"/>
          <a:lstStyle/>
          <a:p>
            <a:endParaRPr lang="he-IL"/>
          </a:p>
        </p:txBody>
      </p:sp>
      <p:sp>
        <p:nvSpPr>
          <p:cNvPr id="1065166" name="Rectangle 206"/>
          <p:cNvSpPr>
            <a:spLocks noChangeArrowheads="1"/>
          </p:cNvSpPr>
          <p:nvPr/>
        </p:nvSpPr>
        <p:spPr bwMode="auto">
          <a:xfrm>
            <a:off x="4783138" y="4419600"/>
            <a:ext cx="509587" cy="493713"/>
          </a:xfrm>
          <a:prstGeom prst="rect">
            <a:avLst/>
          </a:prstGeom>
          <a:solidFill>
            <a:schemeClr val="folHlink">
              <a:alpha val="20000"/>
            </a:schemeClr>
          </a:solidFill>
          <a:ln w="9525">
            <a:noFill/>
            <a:miter lim="800000"/>
            <a:headEnd/>
            <a:tailEnd/>
          </a:ln>
        </p:spPr>
        <p:txBody>
          <a:bodyPr wrap="none" anchor="ctr"/>
          <a:lstStyle/>
          <a:p>
            <a:endParaRPr lang="he-IL"/>
          </a:p>
        </p:txBody>
      </p:sp>
    </p:spTree>
    <p:extLst>
      <p:ext uri="{BB962C8B-B14F-4D97-AF65-F5344CB8AC3E}">
        <p14:creationId xmlns:p14="http://schemas.microsoft.com/office/powerpoint/2010/main" val="17111074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6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065069"/>
                                        </p:tgtEl>
                                        <p:attrNameLst>
                                          <p:attrName>style.visibility</p:attrName>
                                        </p:attrNameLst>
                                      </p:cBhvr>
                                      <p:to>
                                        <p:strVal val="visible"/>
                                      </p:to>
                                    </p:set>
                                    <p:animEffect transition="in" filter="wipe(up)">
                                      <p:cBhvr>
                                        <p:cTn id="10" dur="500"/>
                                        <p:tgtEl>
                                          <p:spTgt spid="1065069"/>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651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065065"/>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065070"/>
                                        </p:tgtEl>
                                        <p:attrNameLst>
                                          <p:attrName>style.visibility</p:attrName>
                                        </p:attrNameLst>
                                      </p:cBhvr>
                                      <p:to>
                                        <p:strVal val="visible"/>
                                      </p:to>
                                    </p:set>
                                    <p:animEffect transition="in" filter="wipe(left)">
                                      <p:cBhvr>
                                        <p:cTn id="19" dur="500"/>
                                        <p:tgtEl>
                                          <p:spTgt spid="1065070"/>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065164"/>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065066"/>
                                        </p:tgtEl>
                                        <p:attrNameLst>
                                          <p:attrName>style.visibility</p:attrName>
                                        </p:attrNameLst>
                                      </p:cBhvr>
                                      <p:to>
                                        <p:strVal val="visible"/>
                                      </p:to>
                                    </p:set>
                                  </p:childTnLst>
                                </p:cTn>
                              </p:par>
                            </p:childTnLst>
                          </p:cTn>
                        </p:par>
                        <p:par>
                          <p:cTn id="25" fill="hold" nodeType="afterGroup">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065072"/>
                                        </p:tgtEl>
                                        <p:attrNameLst>
                                          <p:attrName>style.visibility</p:attrName>
                                        </p:attrNameLst>
                                      </p:cBhvr>
                                      <p:to>
                                        <p:strVal val="visible"/>
                                      </p:to>
                                    </p:set>
                                    <p:animEffect transition="in" filter="wipe(down)">
                                      <p:cBhvr>
                                        <p:cTn id="28" dur="500"/>
                                        <p:tgtEl>
                                          <p:spTgt spid="106507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065166"/>
                                        </p:tgtEl>
                                        <p:attrNameLst>
                                          <p:attrName>style.visibility</p:attrName>
                                        </p:attrNameLst>
                                      </p:cBhvr>
                                      <p:to>
                                        <p:strVal val="visible"/>
                                      </p:to>
                                    </p:set>
                                  </p:childTnLst>
                                </p:cTn>
                              </p:par>
                            </p:childTnLst>
                          </p:cTn>
                        </p:par>
                        <p:par>
                          <p:cTn id="31" fill="hold" nodeType="afterGroup">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1065067"/>
                                        </p:tgtEl>
                                        <p:attrNameLst>
                                          <p:attrName>style.visibility</p:attrName>
                                        </p:attrNameLst>
                                      </p:cBhvr>
                                      <p:to>
                                        <p:strVal val="visible"/>
                                      </p:to>
                                    </p:set>
                                  </p:childTnLst>
                                </p:cTn>
                              </p:par>
                            </p:childTnLst>
                          </p:cTn>
                        </p:par>
                        <p:par>
                          <p:cTn id="34" fill="hold" nodeType="afterGroup">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1065075"/>
                                        </p:tgtEl>
                                        <p:attrNameLst>
                                          <p:attrName>style.visibility</p:attrName>
                                        </p:attrNameLst>
                                      </p:cBhvr>
                                      <p:to>
                                        <p:strVal val="visible"/>
                                      </p:to>
                                    </p:set>
                                    <p:animEffect transition="in" filter="wipe(right)">
                                      <p:cBhvr>
                                        <p:cTn id="37" dur="500"/>
                                        <p:tgtEl>
                                          <p:spTgt spid="1065075"/>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1065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64" grpId="0" animBg="1"/>
      <p:bldP spid="1065065" grpId="0" animBg="1"/>
      <p:bldP spid="1065066" grpId="0" animBg="1"/>
      <p:bldP spid="1065067" grpId="0" animBg="1"/>
      <p:bldP spid="1065069" grpId="0" animBg="1"/>
      <p:bldP spid="1065070" grpId="0" animBg="1"/>
      <p:bldP spid="1065072" grpId="0" animBg="1"/>
      <p:bldP spid="1065075" grpId="0" animBg="1"/>
      <p:bldP spid="1065163" grpId="0" animBg="1"/>
      <p:bldP spid="1065164" grpId="0" animBg="1"/>
      <p:bldP spid="1065165" grpId="0" animBg="1"/>
      <p:bldP spid="10651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89" name="Slide Number Placeholder 6"/>
          <p:cNvSpPr>
            <a:spLocks noGrp="1"/>
          </p:cNvSpPr>
          <p:nvPr>
            <p:ph type="sldNum" sz="quarter" idx="12"/>
          </p:nvPr>
        </p:nvSpPr>
        <p:spPr/>
        <p:txBody>
          <a:bodyPr/>
          <a:lstStyle/>
          <a:p>
            <a:pPr>
              <a:defRPr/>
            </a:pPr>
            <a:fld id="{09AC46E4-92BB-4EE2-8E0A-035A3C40D6E0}" type="slidenum">
              <a:rPr lang="ar-SA"/>
              <a:pPr>
                <a:defRPr/>
              </a:pPr>
              <a:t>31</a:t>
            </a:fld>
            <a:endParaRPr lang="en-US"/>
          </a:p>
        </p:txBody>
      </p:sp>
      <p:sp>
        <p:nvSpPr>
          <p:cNvPr id="34820" name="Rectangle 2"/>
          <p:cNvSpPr>
            <a:spLocks noGrp="1" noChangeArrowheads="1"/>
          </p:cNvSpPr>
          <p:nvPr>
            <p:ph type="title"/>
          </p:nvPr>
        </p:nvSpPr>
        <p:spPr>
          <a:xfrm>
            <a:off x="395288" y="414338"/>
            <a:ext cx="8353425" cy="1143000"/>
          </a:xfrm>
        </p:spPr>
        <p:txBody>
          <a:bodyPr>
            <a:normAutofit/>
          </a:bodyPr>
          <a:lstStyle/>
          <a:p>
            <a:pPr rtl="1" eaLnBrk="1" hangingPunct="1"/>
            <a:r>
              <a:rPr lang="he-IL" dirty="0"/>
              <a:t>בעיית המבוך</a:t>
            </a:r>
            <a:endParaRPr lang="en-US" dirty="0"/>
          </a:p>
        </p:txBody>
      </p:sp>
      <p:sp>
        <p:nvSpPr>
          <p:cNvPr id="34821" name="Text Box 3"/>
          <p:cNvSpPr txBox="1">
            <a:spLocks noChangeArrowheads="1"/>
          </p:cNvSpPr>
          <p:nvPr/>
        </p:nvSpPr>
        <p:spPr bwMode="auto">
          <a:xfrm>
            <a:off x="1331913" y="1484313"/>
            <a:ext cx="7058025" cy="4985980"/>
          </a:xfrm>
          <a:prstGeom prst="rect">
            <a:avLst/>
          </a:prstGeom>
          <a:noFill/>
          <a:ln w="9525">
            <a:noFill/>
            <a:miter lim="800000"/>
            <a:headEnd/>
            <a:tailEnd/>
          </a:ln>
        </p:spPr>
        <p:txBody>
          <a:bodyPr>
            <a:spAutoFit/>
          </a:bodyPr>
          <a:lstStyle/>
          <a:p>
            <a:pPr marL="266700" indent="-266700" algn="r" rtl="1">
              <a:spcBef>
                <a:spcPct val="75000"/>
              </a:spcBef>
              <a:buFont typeface="Arial" charset="0"/>
              <a:buChar char="•"/>
            </a:pPr>
            <a:r>
              <a:rPr lang="he-IL" sz="2400" dirty="0">
                <a:latin typeface="Times New Roman" pitchFamily="18" charset="0"/>
                <a:cs typeface="Times New Roman" pitchFamily="18" charset="0"/>
              </a:rPr>
              <a:t>אנחנו רוצים להימנע מלסגור מעגלים במסלול. נשים לב שמעגל נוצר כאשר במהלך הכניסה לרקורסיה אנו מבקרים במשבצת שכבר שייכת למסלול הנוכחי (כלומר משבצת שממנה הגענו ברקורסיה למשבצת הנוכחית).</a:t>
            </a:r>
          </a:p>
          <a:p>
            <a:pPr marL="266700" indent="-266700" algn="r" rtl="1">
              <a:spcBef>
                <a:spcPct val="75000"/>
              </a:spcBef>
              <a:buFont typeface="Arial" charset="0"/>
              <a:buChar char="•"/>
            </a:pPr>
            <a:r>
              <a:rPr lang="he-IL" sz="2400" dirty="0">
                <a:latin typeface="Times New Roman" pitchFamily="18" charset="0"/>
                <a:cs typeface="Times New Roman" pitchFamily="18" charset="0"/>
              </a:rPr>
              <a:t>כיצד נדע אם משבצת מסוימת</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שייכת למסלול הנוכחי שלנו?</a:t>
            </a:r>
          </a:p>
          <a:p>
            <a:pPr marL="266700" indent="-266700" algn="r" rtl="1">
              <a:spcBef>
                <a:spcPct val="75000"/>
              </a:spcBef>
              <a:buFont typeface="Arial" charset="0"/>
              <a:buChar char="•"/>
            </a:pPr>
            <a:r>
              <a:rPr lang="he-IL" sz="2400" dirty="0">
                <a:latin typeface="Times New Roman" pitchFamily="18" charset="0"/>
                <a:cs typeface="Times New Roman" pitchFamily="18" charset="0"/>
              </a:rPr>
              <a:t>ובכן, נוסיף לשם כך סימון מיוחד</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במערך </a:t>
            </a:r>
            <a:r>
              <a:rPr lang="en-US" sz="2400" dirty="0">
                <a:latin typeface="Courier New" pitchFamily="49" charset="0"/>
              </a:rPr>
              <a:t>maze[][]</a:t>
            </a:r>
            <a:r>
              <a:rPr lang="he-IL" sz="2400" dirty="0">
                <a:latin typeface="Times New Roman" pitchFamily="18" charset="0"/>
                <a:cs typeface="Times New Roman" pitchFamily="18" charset="0"/>
              </a:rPr>
              <a:t>, שיציין </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את כל המשבצות השייכות למסלול</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הנוכחי שלנו.</a:t>
            </a:r>
          </a:p>
          <a:p>
            <a:pPr marL="266700" indent="-266700" algn="r" rtl="1">
              <a:spcBef>
                <a:spcPct val="75000"/>
              </a:spcBef>
              <a:buFont typeface="Arial" charset="0"/>
              <a:buChar char="•"/>
            </a:pPr>
            <a:endParaRPr lang="he-IL" sz="2400" dirty="0">
              <a:latin typeface="Times New Roman" pitchFamily="18" charset="0"/>
              <a:cs typeface="Times New Roman" pitchFamily="18" charset="0"/>
            </a:endParaRPr>
          </a:p>
        </p:txBody>
      </p:sp>
      <p:graphicFrame>
        <p:nvGraphicFramePr>
          <p:cNvPr id="1073156" name="Group 4"/>
          <p:cNvGraphicFramePr>
            <a:graphicFrameLocks noGrp="1"/>
          </p:cNvGraphicFramePr>
          <p:nvPr/>
        </p:nvGraphicFramePr>
        <p:xfrm>
          <a:off x="1549400" y="3213100"/>
          <a:ext cx="2374900" cy="2246315"/>
        </p:xfrm>
        <a:graphic>
          <a:graphicData uri="http://schemas.openxmlformats.org/drawingml/2006/table">
            <a:tbl>
              <a:tblPr/>
              <a:tblGrid>
                <a:gridCol w="298450">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6862">
                  <a:extLst>
                    <a:ext uri="{9D8B030D-6E8A-4147-A177-3AD203B41FA5}">
                      <a16:colId xmlns:a16="http://schemas.microsoft.com/office/drawing/2014/main" val="20002"/>
                    </a:ext>
                  </a:extLst>
                </a:gridCol>
                <a:gridCol w="2984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gridCol w="293687">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bl>
          </a:graphicData>
        </a:graphic>
      </p:graphicFrame>
      <p:sp>
        <p:nvSpPr>
          <p:cNvPr id="34905" name="Freeform 87"/>
          <p:cNvSpPr>
            <a:spLocks/>
          </p:cNvSpPr>
          <p:nvPr/>
        </p:nvSpPr>
        <p:spPr bwMode="auto">
          <a:xfrm>
            <a:off x="1589088" y="3346450"/>
            <a:ext cx="1616075" cy="1439863"/>
          </a:xfrm>
          <a:custGeom>
            <a:avLst/>
            <a:gdLst>
              <a:gd name="T0" fmla="*/ 0 w 1018"/>
              <a:gd name="T1" fmla="*/ 0 h 907"/>
              <a:gd name="T2" fmla="*/ 2147483647 w 1018"/>
              <a:gd name="T3" fmla="*/ 0 h 907"/>
              <a:gd name="T4" fmla="*/ 2147483647 w 1018"/>
              <a:gd name="T5" fmla="*/ 2147483647 h 907"/>
              <a:gd name="T6" fmla="*/ 2147483647 w 1018"/>
              <a:gd name="T7" fmla="*/ 2147483647 h 907"/>
              <a:gd name="T8" fmla="*/ 2147483647 w 1018"/>
              <a:gd name="T9" fmla="*/ 2147483647 h 907"/>
              <a:gd name="T10" fmla="*/ 2147483647 w 1018"/>
              <a:gd name="T11" fmla="*/ 2147483647 h 907"/>
              <a:gd name="T12" fmla="*/ 2147483647 w 1018"/>
              <a:gd name="T13" fmla="*/ 2147483647 h 907"/>
              <a:gd name="T14" fmla="*/ 2147483647 w 1018"/>
              <a:gd name="T15" fmla="*/ 2147483647 h 907"/>
              <a:gd name="T16" fmla="*/ 0 60000 65536"/>
              <a:gd name="T17" fmla="*/ 0 60000 65536"/>
              <a:gd name="T18" fmla="*/ 0 60000 65536"/>
              <a:gd name="T19" fmla="*/ 0 60000 65536"/>
              <a:gd name="T20" fmla="*/ 0 60000 65536"/>
              <a:gd name="T21" fmla="*/ 0 60000 65536"/>
              <a:gd name="T22" fmla="*/ 0 60000 65536"/>
              <a:gd name="T23" fmla="*/ 0 60000 65536"/>
              <a:gd name="T24" fmla="*/ 0 w 1018"/>
              <a:gd name="T25" fmla="*/ 0 h 907"/>
              <a:gd name="T26" fmla="*/ 1018 w 1018"/>
              <a:gd name="T27" fmla="*/ 907 h 9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8" h="907">
                <a:moveTo>
                  <a:pt x="0" y="0"/>
                </a:moveTo>
                <a:lnTo>
                  <a:pt x="247" y="0"/>
                </a:lnTo>
                <a:lnTo>
                  <a:pt x="247" y="363"/>
                </a:lnTo>
                <a:lnTo>
                  <a:pt x="610" y="363"/>
                </a:lnTo>
                <a:lnTo>
                  <a:pt x="610" y="907"/>
                </a:lnTo>
                <a:lnTo>
                  <a:pt x="1018" y="907"/>
                </a:lnTo>
                <a:lnTo>
                  <a:pt x="1018" y="363"/>
                </a:lnTo>
                <a:lnTo>
                  <a:pt x="700" y="363"/>
                </a:lnTo>
              </a:path>
            </a:pathLst>
          </a:custGeom>
          <a:noFill/>
          <a:ln w="28575" cmpd="sng">
            <a:solidFill>
              <a:srgbClr val="FF0000"/>
            </a:solidFill>
            <a:round/>
            <a:headEnd/>
            <a:tailEnd type="triangle" w="med" len="med"/>
          </a:ln>
        </p:spPr>
        <p:txBody>
          <a:bodyPr/>
          <a:lstStyle/>
          <a:p>
            <a:endParaRPr lang="en-US"/>
          </a:p>
        </p:txBody>
      </p:sp>
    </p:spTree>
    <p:extLst>
      <p:ext uri="{BB962C8B-B14F-4D97-AF65-F5344CB8AC3E}">
        <p14:creationId xmlns:p14="http://schemas.microsoft.com/office/powerpoint/2010/main" val="184278780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89" name="Slide Number Placeholder 6"/>
          <p:cNvSpPr>
            <a:spLocks noGrp="1"/>
          </p:cNvSpPr>
          <p:nvPr>
            <p:ph type="sldNum" sz="quarter" idx="12"/>
          </p:nvPr>
        </p:nvSpPr>
        <p:spPr/>
        <p:txBody>
          <a:bodyPr/>
          <a:lstStyle/>
          <a:p>
            <a:pPr>
              <a:defRPr/>
            </a:pPr>
            <a:fld id="{DBFF7329-BE21-4D81-ACFF-DEE86ABB8282}" type="slidenum">
              <a:rPr lang="ar-SA"/>
              <a:pPr>
                <a:defRPr/>
              </a:pPr>
              <a:t>32</a:t>
            </a:fld>
            <a:endParaRPr lang="en-US"/>
          </a:p>
        </p:txBody>
      </p:sp>
      <p:graphicFrame>
        <p:nvGraphicFramePr>
          <p:cNvPr id="1193988" name="Group 4"/>
          <p:cNvGraphicFramePr>
            <a:graphicFrameLocks noGrp="1"/>
          </p:cNvGraphicFramePr>
          <p:nvPr>
            <p:extLst>
              <p:ext uri="{D42A27DB-BD31-4B8C-83A1-F6EECF244321}">
                <p14:modId xmlns:p14="http://schemas.microsoft.com/office/powerpoint/2010/main" val="1885523507"/>
              </p:ext>
            </p:extLst>
          </p:nvPr>
        </p:nvGraphicFramePr>
        <p:xfrm>
          <a:off x="1547813" y="3213100"/>
          <a:ext cx="2374900" cy="2246315"/>
        </p:xfrm>
        <a:graphic>
          <a:graphicData uri="http://schemas.openxmlformats.org/drawingml/2006/table">
            <a:tbl>
              <a:tblPr/>
              <a:tblGrid>
                <a:gridCol w="298450">
                  <a:extLst>
                    <a:ext uri="{9D8B030D-6E8A-4147-A177-3AD203B41FA5}">
                      <a16:colId xmlns:a16="http://schemas.microsoft.com/office/drawing/2014/main" val="20000"/>
                    </a:ext>
                  </a:extLst>
                </a:gridCol>
                <a:gridCol w="293687">
                  <a:extLst>
                    <a:ext uri="{9D8B030D-6E8A-4147-A177-3AD203B41FA5}">
                      <a16:colId xmlns:a16="http://schemas.microsoft.com/office/drawing/2014/main" val="20001"/>
                    </a:ext>
                  </a:extLst>
                </a:gridCol>
                <a:gridCol w="296863">
                  <a:extLst>
                    <a:ext uri="{9D8B030D-6E8A-4147-A177-3AD203B41FA5}">
                      <a16:colId xmlns:a16="http://schemas.microsoft.com/office/drawing/2014/main" val="20002"/>
                    </a:ext>
                  </a:extLst>
                </a:gridCol>
                <a:gridCol w="2984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96862">
                  <a:extLst>
                    <a:ext uri="{9D8B030D-6E8A-4147-A177-3AD203B41FA5}">
                      <a16:colId xmlns:a16="http://schemas.microsoft.com/office/drawing/2014/main" val="20005"/>
                    </a:ext>
                  </a:extLst>
                </a:gridCol>
                <a:gridCol w="293688">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bl>
          </a:graphicData>
        </a:graphic>
      </p:graphicFrame>
      <p:sp>
        <p:nvSpPr>
          <p:cNvPr id="35927" name="Freeform 87"/>
          <p:cNvSpPr>
            <a:spLocks/>
          </p:cNvSpPr>
          <p:nvPr/>
        </p:nvSpPr>
        <p:spPr bwMode="auto">
          <a:xfrm>
            <a:off x="1587500" y="3346450"/>
            <a:ext cx="1616075" cy="1439863"/>
          </a:xfrm>
          <a:custGeom>
            <a:avLst/>
            <a:gdLst>
              <a:gd name="T0" fmla="*/ 0 w 1018"/>
              <a:gd name="T1" fmla="*/ 0 h 907"/>
              <a:gd name="T2" fmla="*/ 2147483647 w 1018"/>
              <a:gd name="T3" fmla="*/ 0 h 907"/>
              <a:gd name="T4" fmla="*/ 2147483647 w 1018"/>
              <a:gd name="T5" fmla="*/ 2147483647 h 907"/>
              <a:gd name="T6" fmla="*/ 2147483647 w 1018"/>
              <a:gd name="T7" fmla="*/ 2147483647 h 907"/>
              <a:gd name="T8" fmla="*/ 2147483647 w 1018"/>
              <a:gd name="T9" fmla="*/ 2147483647 h 907"/>
              <a:gd name="T10" fmla="*/ 2147483647 w 1018"/>
              <a:gd name="T11" fmla="*/ 2147483647 h 907"/>
              <a:gd name="T12" fmla="*/ 2147483647 w 1018"/>
              <a:gd name="T13" fmla="*/ 2147483647 h 907"/>
              <a:gd name="T14" fmla="*/ 2147483647 w 1018"/>
              <a:gd name="T15" fmla="*/ 2147483647 h 907"/>
              <a:gd name="T16" fmla="*/ 0 60000 65536"/>
              <a:gd name="T17" fmla="*/ 0 60000 65536"/>
              <a:gd name="T18" fmla="*/ 0 60000 65536"/>
              <a:gd name="T19" fmla="*/ 0 60000 65536"/>
              <a:gd name="T20" fmla="*/ 0 60000 65536"/>
              <a:gd name="T21" fmla="*/ 0 60000 65536"/>
              <a:gd name="T22" fmla="*/ 0 60000 65536"/>
              <a:gd name="T23" fmla="*/ 0 60000 65536"/>
              <a:gd name="T24" fmla="*/ 0 w 1018"/>
              <a:gd name="T25" fmla="*/ 0 h 907"/>
              <a:gd name="T26" fmla="*/ 1018 w 1018"/>
              <a:gd name="T27" fmla="*/ 907 h 9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8" h="907">
                <a:moveTo>
                  <a:pt x="0" y="0"/>
                </a:moveTo>
                <a:lnTo>
                  <a:pt x="247" y="0"/>
                </a:lnTo>
                <a:lnTo>
                  <a:pt x="247" y="363"/>
                </a:lnTo>
                <a:lnTo>
                  <a:pt x="610" y="363"/>
                </a:lnTo>
                <a:lnTo>
                  <a:pt x="610" y="907"/>
                </a:lnTo>
                <a:lnTo>
                  <a:pt x="1018" y="907"/>
                </a:lnTo>
                <a:lnTo>
                  <a:pt x="1018" y="363"/>
                </a:lnTo>
                <a:lnTo>
                  <a:pt x="700" y="363"/>
                </a:lnTo>
              </a:path>
            </a:pathLst>
          </a:custGeom>
          <a:noFill/>
          <a:ln w="28575" cmpd="sng">
            <a:solidFill>
              <a:srgbClr val="FF0000"/>
            </a:solidFill>
            <a:round/>
            <a:headEnd/>
            <a:tailEnd type="triangle" w="med" len="med"/>
          </a:ln>
        </p:spPr>
        <p:txBody>
          <a:bodyPr/>
          <a:lstStyle/>
          <a:p>
            <a:endParaRPr lang="en-US"/>
          </a:p>
        </p:txBody>
      </p:sp>
      <p:sp>
        <p:nvSpPr>
          <p:cNvPr id="35928" name="Rectangle 2"/>
          <p:cNvSpPr>
            <a:spLocks noGrp="1" noChangeArrowheads="1"/>
          </p:cNvSpPr>
          <p:nvPr>
            <p:ph type="title"/>
          </p:nvPr>
        </p:nvSpPr>
        <p:spPr>
          <a:xfrm>
            <a:off x="395288" y="414338"/>
            <a:ext cx="8353425" cy="1143000"/>
          </a:xfrm>
        </p:spPr>
        <p:txBody>
          <a:bodyPr>
            <a:normAutofit/>
          </a:bodyPr>
          <a:lstStyle/>
          <a:p>
            <a:pPr rtl="1" eaLnBrk="1" hangingPunct="1"/>
            <a:r>
              <a:rPr lang="he-IL" dirty="0"/>
              <a:t>בעיית המבוך</a:t>
            </a:r>
            <a:endParaRPr lang="en-US" dirty="0"/>
          </a:p>
        </p:txBody>
      </p:sp>
      <p:sp>
        <p:nvSpPr>
          <p:cNvPr id="35929" name="Text Box 89"/>
          <p:cNvSpPr txBox="1">
            <a:spLocks noChangeArrowheads="1"/>
          </p:cNvSpPr>
          <p:nvPr/>
        </p:nvSpPr>
        <p:spPr bwMode="auto">
          <a:xfrm>
            <a:off x="1258888" y="1484313"/>
            <a:ext cx="7131050" cy="4598182"/>
          </a:xfrm>
          <a:prstGeom prst="rect">
            <a:avLst/>
          </a:prstGeom>
          <a:noFill/>
          <a:ln w="9525">
            <a:noFill/>
            <a:miter lim="800000"/>
            <a:headEnd/>
            <a:tailEnd/>
          </a:ln>
        </p:spPr>
        <p:txBody>
          <a:bodyPr>
            <a:spAutoFit/>
          </a:bodyPr>
          <a:lstStyle/>
          <a:p>
            <a:pPr marL="266700" indent="-266700" algn="r" rtl="1">
              <a:spcBef>
                <a:spcPct val="60000"/>
              </a:spcBef>
              <a:buFont typeface="Arial" charset="0"/>
              <a:buChar char="•"/>
            </a:pPr>
            <a:r>
              <a:rPr lang="he-IL" sz="2400" dirty="0">
                <a:latin typeface="Times New Roman" pitchFamily="18" charset="0"/>
                <a:cs typeface="Times New Roman" pitchFamily="18" charset="0"/>
              </a:rPr>
              <a:t>נבצע את הסימון כך: ברגע שאנו מבקרים במשבצת כלשהי במבוך, נחליף את הסימון 1 במערך </a:t>
            </a:r>
            <a:r>
              <a:rPr lang="en-US" sz="2400" dirty="0">
                <a:latin typeface="Courier New" pitchFamily="49" charset="0"/>
              </a:rPr>
              <a:t>maze[][]</a:t>
            </a:r>
            <a:r>
              <a:rPr lang="he-IL" sz="2400" dirty="0">
                <a:latin typeface="Times New Roman" pitchFamily="18" charset="0"/>
                <a:cs typeface="Times New Roman" pitchFamily="18" charset="0"/>
              </a:rPr>
              <a:t> בסימון מיוחד, נאמר 2, שיסמן שהמשבצת הינה כעת חלק מן המסלול הנוכחי.</a:t>
            </a:r>
          </a:p>
          <a:p>
            <a:pPr marL="266700" indent="-266700" algn="r" rtl="1">
              <a:spcBef>
                <a:spcPct val="60000"/>
              </a:spcBef>
              <a:buFont typeface="Arial" charset="0"/>
              <a:buChar char="•"/>
            </a:pPr>
            <a:r>
              <a:rPr lang="he-IL" sz="2400" dirty="0">
                <a:latin typeface="Times New Roman" pitchFamily="18" charset="0"/>
                <a:cs typeface="Times New Roman" pitchFamily="18" charset="0"/>
              </a:rPr>
              <a:t>בתחילת כל קריאה רקורסיבית,</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נבדוק שלא מסומן 2 במשבצת</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שנכנסו אליה (באותו האופן בו אנו</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מוודאים כי לא מסומן בה 0),</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ואם כן – נקטע את התהליך כיוון</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שהשלמנו מעגל.</a:t>
            </a:r>
          </a:p>
          <a:p>
            <a:pPr marL="266700" indent="-266700" algn="r" rtl="1">
              <a:spcBef>
                <a:spcPct val="60000"/>
              </a:spcBef>
              <a:buFont typeface="Arial" charset="0"/>
              <a:buChar char="•"/>
            </a:pPr>
            <a:r>
              <a:rPr lang="he-IL" sz="2400" dirty="0">
                <a:latin typeface="Times New Roman" pitchFamily="18" charset="0"/>
                <a:cs typeface="Times New Roman" pitchFamily="18" charset="0"/>
              </a:rPr>
              <a:t>ביציאה מן המשבצת, נחזיר את</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הסימון 1 למערך.</a:t>
            </a:r>
          </a:p>
        </p:txBody>
      </p:sp>
    </p:spTree>
    <p:extLst>
      <p:ext uri="{BB962C8B-B14F-4D97-AF65-F5344CB8AC3E}">
        <p14:creationId xmlns:p14="http://schemas.microsoft.com/office/powerpoint/2010/main" val="195438847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5B5CC776-D01D-4048-AE83-A0ED40077C59}" type="slidenum">
              <a:rPr lang="ar-SA"/>
              <a:pPr>
                <a:defRPr/>
              </a:pPr>
              <a:t>33</a:t>
            </a:fld>
            <a:endParaRPr lang="en-US"/>
          </a:p>
        </p:txBody>
      </p:sp>
      <p:sp>
        <p:nvSpPr>
          <p:cNvPr id="36868"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המבוך</a:t>
            </a:r>
            <a:endParaRPr lang="en-US" dirty="0"/>
          </a:p>
        </p:txBody>
      </p:sp>
      <p:sp>
        <p:nvSpPr>
          <p:cNvPr id="36869" name="Text Box 3"/>
          <p:cNvSpPr txBox="1">
            <a:spLocks noChangeArrowheads="1"/>
          </p:cNvSpPr>
          <p:nvPr/>
        </p:nvSpPr>
        <p:spPr bwMode="auto">
          <a:xfrm>
            <a:off x="1331913" y="1125538"/>
            <a:ext cx="6823075" cy="4948902"/>
          </a:xfrm>
          <a:prstGeom prst="rect">
            <a:avLst/>
          </a:prstGeom>
          <a:solidFill>
            <a:srgbClr val="F2F2F2"/>
          </a:solidFill>
          <a:ln w="9525">
            <a:solidFill>
              <a:schemeClr val="folHlink"/>
            </a:solidFill>
            <a:miter lim="800000"/>
            <a:headEnd/>
            <a:tailEnd/>
          </a:ln>
        </p:spPr>
        <p:txBody>
          <a:bodyPr lIns="198000" tIns="118800" rIns="198000" bIns="118800">
            <a:spAutoFit/>
          </a:bodyPr>
          <a:lstStyle/>
          <a:p>
            <a:r>
              <a:rPr lang="en-US" sz="1800" dirty="0">
                <a:latin typeface="Courier New" pitchFamily="49" charset="0"/>
              </a:rPr>
              <a:t>bool </a:t>
            </a:r>
            <a:r>
              <a:rPr lang="en-US" sz="1800" dirty="0" err="1">
                <a:latin typeface="Courier New" pitchFamily="49" charset="0"/>
              </a:rPr>
              <a:t>solvemaze</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maze[N][N],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j)</a:t>
            </a:r>
          </a:p>
          <a:p>
            <a:r>
              <a:rPr lang="en-US" sz="1800" dirty="0">
                <a:latin typeface="Courier New" pitchFamily="49" charset="0"/>
              </a:rPr>
              <a:t>{</a:t>
            </a:r>
          </a:p>
          <a:p>
            <a:r>
              <a:rPr lang="en-US" sz="1800" dirty="0">
                <a:latin typeface="Courier New" pitchFamily="49" charset="0"/>
              </a:rPr>
              <a:t>  if (maze[</a:t>
            </a:r>
            <a:r>
              <a:rPr lang="en-US" sz="1800" dirty="0" err="1">
                <a:latin typeface="Courier New" pitchFamily="49" charset="0"/>
              </a:rPr>
              <a:t>i</a:t>
            </a:r>
            <a:r>
              <a:rPr lang="en-US" sz="1800" dirty="0">
                <a:latin typeface="Courier New" pitchFamily="49" charset="0"/>
              </a:rPr>
              <a:t>][j] == 0) return false;</a:t>
            </a:r>
          </a:p>
          <a:p>
            <a:r>
              <a:rPr lang="en-US" sz="1800" dirty="0">
                <a:latin typeface="Courier New" pitchFamily="49" charset="0"/>
              </a:rPr>
              <a:t>  </a:t>
            </a:r>
            <a:r>
              <a:rPr lang="en-US" sz="1800" dirty="0">
                <a:solidFill>
                  <a:srgbClr val="FF0000"/>
                </a:solidFill>
                <a:latin typeface="Courier New" pitchFamily="49" charset="0"/>
              </a:rPr>
              <a:t>if (maze[</a:t>
            </a:r>
            <a:r>
              <a:rPr lang="en-US" sz="1800" dirty="0" err="1">
                <a:solidFill>
                  <a:srgbClr val="FF0000"/>
                </a:solidFill>
                <a:latin typeface="Courier New" pitchFamily="49" charset="0"/>
              </a:rPr>
              <a:t>i</a:t>
            </a:r>
            <a:r>
              <a:rPr lang="en-US" sz="1800" dirty="0">
                <a:solidFill>
                  <a:srgbClr val="FF0000"/>
                </a:solidFill>
                <a:latin typeface="Courier New" pitchFamily="49" charset="0"/>
              </a:rPr>
              <a:t>][j] == 2) return false;</a:t>
            </a:r>
          </a:p>
          <a:p>
            <a:r>
              <a:rPr lang="en-US" sz="1800" dirty="0">
                <a:latin typeface="Courier New" pitchFamily="49" charset="0"/>
              </a:rPr>
              <a:t>  </a:t>
            </a:r>
          </a:p>
          <a:p>
            <a:r>
              <a:rPr lang="en-US" sz="1800" dirty="0">
                <a:latin typeface="Courier New" pitchFamily="49" charset="0"/>
              </a:rPr>
              <a:t>  </a:t>
            </a:r>
            <a:r>
              <a:rPr lang="en-US" sz="1800" dirty="0">
                <a:solidFill>
                  <a:srgbClr val="FF0000"/>
                </a:solidFill>
                <a:latin typeface="Courier New" pitchFamily="49" charset="0"/>
              </a:rPr>
              <a:t>maze[</a:t>
            </a:r>
            <a:r>
              <a:rPr lang="en-US" sz="1800" dirty="0" err="1">
                <a:solidFill>
                  <a:srgbClr val="FF0000"/>
                </a:solidFill>
                <a:latin typeface="Courier New" pitchFamily="49" charset="0"/>
              </a:rPr>
              <a:t>i</a:t>
            </a:r>
            <a:r>
              <a:rPr lang="en-US" sz="1800" dirty="0">
                <a:solidFill>
                  <a:srgbClr val="FF0000"/>
                </a:solidFill>
                <a:latin typeface="Courier New" pitchFamily="49" charset="0"/>
              </a:rPr>
              <a:t>][j] = 2;</a:t>
            </a:r>
          </a:p>
          <a:p>
            <a:r>
              <a:rPr lang="en-US" sz="1800" dirty="0">
                <a:latin typeface="Courier New" pitchFamily="49" charset="0"/>
              </a:rPr>
              <a:t>  if (</a:t>
            </a:r>
            <a:r>
              <a:rPr lang="en-US" sz="1800" dirty="0" err="1">
                <a:latin typeface="Courier New" pitchFamily="49" charset="0"/>
              </a:rPr>
              <a:t>i</a:t>
            </a:r>
            <a:r>
              <a:rPr lang="en-US" sz="1800" dirty="0">
                <a:latin typeface="Courier New" pitchFamily="49" charset="0"/>
              </a:rPr>
              <a:t>==N-1 &amp;&amp; j==N-1) return true;</a:t>
            </a:r>
          </a:p>
          <a:p>
            <a:endParaRPr lang="en-US" sz="1800" dirty="0">
              <a:solidFill>
                <a:srgbClr val="FF0000"/>
              </a:solidFill>
              <a:latin typeface="Courier New" pitchFamily="49" charset="0"/>
            </a:endParaRPr>
          </a:p>
          <a:p>
            <a:r>
              <a:rPr lang="en-US" sz="1800" dirty="0">
                <a:latin typeface="Courier New" pitchFamily="49" charset="0"/>
              </a:rPr>
              <a:t>  if ( ((</a:t>
            </a:r>
            <a:r>
              <a:rPr lang="en-US" sz="1800" dirty="0" err="1">
                <a:latin typeface="Courier New" pitchFamily="49" charset="0"/>
              </a:rPr>
              <a:t>i</a:t>
            </a:r>
            <a:r>
              <a:rPr lang="en-US" sz="1800" dirty="0">
                <a:latin typeface="Courier New" pitchFamily="49" charset="0"/>
              </a:rPr>
              <a:t> &lt; N-1) &amp;&amp; </a:t>
            </a:r>
            <a:r>
              <a:rPr lang="en-US" sz="1800" dirty="0" err="1">
                <a:latin typeface="Courier New" pitchFamily="49" charset="0"/>
              </a:rPr>
              <a:t>solvemaze</a:t>
            </a:r>
            <a:r>
              <a:rPr lang="en-US" sz="1800" dirty="0">
                <a:latin typeface="Courier New" pitchFamily="49" charset="0"/>
              </a:rPr>
              <a:t>(maze,i+1,j)) ||</a:t>
            </a:r>
          </a:p>
          <a:p>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&gt; 0)   &amp;&amp; </a:t>
            </a:r>
            <a:r>
              <a:rPr lang="en-US" sz="1800" dirty="0" err="1">
                <a:latin typeface="Courier New" pitchFamily="49" charset="0"/>
              </a:rPr>
              <a:t>solvemaze</a:t>
            </a:r>
            <a:r>
              <a:rPr lang="en-US" sz="1800" dirty="0">
                <a:latin typeface="Courier New" pitchFamily="49" charset="0"/>
              </a:rPr>
              <a:t>(maze,i-1,j)) ||</a:t>
            </a:r>
          </a:p>
          <a:p>
            <a:r>
              <a:rPr lang="en-US" sz="1800" dirty="0">
                <a:latin typeface="Courier New" pitchFamily="49" charset="0"/>
              </a:rPr>
              <a:t>       ((j &lt; N-1) &amp;&amp; </a:t>
            </a:r>
            <a:r>
              <a:rPr lang="en-US" sz="1800" dirty="0" err="1">
                <a:latin typeface="Courier New" pitchFamily="49" charset="0"/>
              </a:rPr>
              <a:t>solvemaze</a:t>
            </a:r>
            <a:r>
              <a:rPr lang="en-US" sz="1800" dirty="0">
                <a:latin typeface="Courier New" pitchFamily="49" charset="0"/>
              </a:rPr>
              <a:t>(maze,i,j+1)) ||</a:t>
            </a:r>
          </a:p>
          <a:p>
            <a:r>
              <a:rPr lang="en-US" sz="1800" dirty="0">
                <a:latin typeface="Courier New" pitchFamily="49" charset="0"/>
              </a:rPr>
              <a:t>       ((j &gt; 0)   &amp;&amp; </a:t>
            </a:r>
            <a:r>
              <a:rPr lang="en-US" sz="1800" dirty="0" err="1">
                <a:latin typeface="Courier New" pitchFamily="49" charset="0"/>
              </a:rPr>
              <a:t>solvemaze</a:t>
            </a:r>
            <a:r>
              <a:rPr lang="en-US" sz="1800" dirty="0">
                <a:latin typeface="Courier New" pitchFamily="49" charset="0"/>
              </a:rPr>
              <a:t>(maze,i,j-1)) ) {</a:t>
            </a:r>
          </a:p>
          <a:p>
            <a:r>
              <a:rPr lang="en-US" sz="1800" dirty="0">
                <a:latin typeface="Courier New" pitchFamily="49" charset="0"/>
              </a:rPr>
              <a:t>    return true;</a:t>
            </a:r>
          </a:p>
          <a:p>
            <a:r>
              <a:rPr lang="en-US" sz="1800" dirty="0">
                <a:latin typeface="Courier New" pitchFamily="49" charset="0"/>
              </a:rPr>
              <a:t>  }</a:t>
            </a:r>
            <a:endParaRPr lang="he-IL" sz="1800" dirty="0">
              <a:latin typeface="Courier New" pitchFamily="49" charset="0"/>
            </a:endParaRPr>
          </a:p>
          <a:p>
            <a:r>
              <a:rPr lang="en-US" sz="1800" dirty="0">
                <a:latin typeface="Courier New" pitchFamily="49" charset="0"/>
              </a:rPr>
              <a:t>  </a:t>
            </a:r>
            <a:r>
              <a:rPr lang="en-US" sz="1800" dirty="0">
                <a:solidFill>
                  <a:srgbClr val="FF0000"/>
                </a:solidFill>
                <a:latin typeface="Courier New" pitchFamily="49" charset="0"/>
              </a:rPr>
              <a:t>maze[</a:t>
            </a:r>
            <a:r>
              <a:rPr lang="en-US" sz="1800" dirty="0" err="1">
                <a:solidFill>
                  <a:srgbClr val="FF0000"/>
                </a:solidFill>
                <a:latin typeface="Courier New" pitchFamily="49" charset="0"/>
              </a:rPr>
              <a:t>i</a:t>
            </a:r>
            <a:r>
              <a:rPr lang="en-US" sz="1800" dirty="0">
                <a:solidFill>
                  <a:srgbClr val="FF0000"/>
                </a:solidFill>
                <a:latin typeface="Courier New" pitchFamily="49" charset="0"/>
              </a:rPr>
              <a:t>][j] = 1;</a:t>
            </a:r>
          </a:p>
          <a:p>
            <a:r>
              <a:rPr lang="en-US" sz="1800" dirty="0">
                <a:latin typeface="Courier New" pitchFamily="49" charset="0"/>
              </a:rPr>
              <a:t>  return false;</a:t>
            </a:r>
          </a:p>
          <a:p>
            <a:r>
              <a:rPr lang="en-US" sz="1800" dirty="0">
                <a:latin typeface="Courier New" pitchFamily="49" charset="0"/>
              </a:rPr>
              <a:t>}</a:t>
            </a:r>
            <a:endParaRPr lang="ru-RU" sz="1800" dirty="0">
              <a:latin typeface="Courier New" pitchFamily="49" charset="0"/>
            </a:endParaRPr>
          </a:p>
        </p:txBody>
      </p:sp>
    </p:spTree>
    <p:extLst>
      <p:ext uri="{BB962C8B-B14F-4D97-AF65-F5344CB8AC3E}">
        <p14:creationId xmlns:p14="http://schemas.microsoft.com/office/powerpoint/2010/main" val="235049269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B9EA7416-7616-45A5-B400-B269A604452A}" type="slidenum">
              <a:rPr lang="ar-SA"/>
              <a:pPr>
                <a:defRPr/>
              </a:pPr>
              <a:t>34</a:t>
            </a:fld>
            <a:endParaRPr lang="en-US"/>
          </a:p>
        </p:txBody>
      </p:sp>
      <p:sp>
        <p:nvSpPr>
          <p:cNvPr id="37892" name="Rectangle 86"/>
          <p:cNvSpPr>
            <a:spLocks noGrp="1" noChangeArrowheads="1"/>
          </p:cNvSpPr>
          <p:nvPr>
            <p:ph type="title"/>
          </p:nvPr>
        </p:nvSpPr>
        <p:spPr>
          <a:xfrm>
            <a:off x="395288" y="414338"/>
            <a:ext cx="8353425" cy="1143000"/>
          </a:xfrm>
        </p:spPr>
        <p:txBody>
          <a:bodyPr>
            <a:normAutofit/>
          </a:bodyPr>
          <a:lstStyle/>
          <a:p>
            <a:pPr rtl="1" eaLnBrk="1" hangingPunct="1"/>
            <a:r>
              <a:rPr lang="he-IL" dirty="0"/>
              <a:t>בעיית המבוך</a:t>
            </a:r>
            <a:endParaRPr lang="en-US" dirty="0"/>
          </a:p>
        </p:txBody>
      </p:sp>
      <p:sp>
        <p:nvSpPr>
          <p:cNvPr id="37893" name="Text Box 87"/>
          <p:cNvSpPr txBox="1">
            <a:spLocks noChangeArrowheads="1"/>
          </p:cNvSpPr>
          <p:nvPr/>
        </p:nvSpPr>
        <p:spPr bwMode="auto">
          <a:xfrm>
            <a:off x="1258888" y="1484313"/>
            <a:ext cx="7131050" cy="4524315"/>
          </a:xfrm>
          <a:prstGeom prst="rect">
            <a:avLst/>
          </a:prstGeom>
          <a:noFill/>
          <a:ln w="9525">
            <a:noFill/>
            <a:miter lim="800000"/>
            <a:headEnd/>
            <a:tailEnd/>
          </a:ln>
        </p:spPr>
        <p:txBody>
          <a:bodyPr>
            <a:spAutoFit/>
          </a:bodyPr>
          <a:lstStyle/>
          <a:p>
            <a:pPr marL="266700" indent="-266700" algn="r" rtl="1">
              <a:spcBef>
                <a:spcPct val="50000"/>
              </a:spcBef>
              <a:buFont typeface="Arial" charset="0"/>
              <a:buChar char="•"/>
            </a:pPr>
            <a:r>
              <a:rPr lang="he-IL" sz="2400" dirty="0">
                <a:latin typeface="Times New Roman" pitchFamily="18" charset="0"/>
                <a:cs typeface="Times New Roman" pitchFamily="18" charset="0"/>
              </a:rPr>
              <a:t>נשים לב שבמקרה וקריאה רקורסיבית כלשהי מחזירה תשובה חיובית, הרי שבמצב זה אנו מחזירים 1 ללא שינוי סימון המשבצת שלנו בחזרה מ-2 חזרה ל-1.</a:t>
            </a:r>
          </a:p>
          <a:p>
            <a:pPr marL="266700" indent="-266700" algn="r" rtl="1">
              <a:spcBef>
                <a:spcPct val="50000"/>
              </a:spcBef>
              <a:buFont typeface="Arial" charset="0"/>
              <a:buChar char="•"/>
            </a:pPr>
            <a:r>
              <a:rPr lang="he-IL" sz="2400" dirty="0">
                <a:latin typeface="Times New Roman" pitchFamily="18" charset="0"/>
                <a:cs typeface="Times New Roman" pitchFamily="18" charset="0"/>
              </a:rPr>
              <a:t>לפיכך, מה שקורה הוא שבמידה ונמצא מסלול שפותר את המבוך, הרי שאנו מותירים את הסימון '2' לכל אורך מסלול זה כאשר אנו עולים בחזרה ברקורסיה. לפיכך, בתום ריצת הפונקציה (ובהנחה שהיא החזירה 1) אזי לא רק שנדע שאכן יש פתרון למבוך, אלא אף נדע את המסלול עצמו כיוון שהוא מסומן ע"י ערכי ה-2 בתוך המערך </a:t>
            </a:r>
            <a:r>
              <a:rPr lang="en-US" sz="2400" dirty="0">
                <a:latin typeface="Courier New" pitchFamily="49" charset="0"/>
              </a:rPr>
              <a:t>maze[][]</a:t>
            </a:r>
            <a:r>
              <a:rPr lang="he-IL" sz="2400" dirty="0">
                <a:latin typeface="Times New Roman" pitchFamily="18" charset="0"/>
                <a:cs typeface="Times New Roman" pitchFamily="18" charset="0"/>
              </a:rPr>
              <a:t>.</a:t>
            </a:r>
          </a:p>
          <a:p>
            <a:pPr marL="266700" indent="-266700" algn="r" rtl="1">
              <a:spcBef>
                <a:spcPct val="50000"/>
              </a:spcBef>
              <a:buFont typeface="Arial" charset="0"/>
              <a:buChar char="•"/>
            </a:pPr>
            <a:r>
              <a:rPr lang="he-IL" sz="2400" dirty="0">
                <a:latin typeface="Times New Roman" pitchFamily="18" charset="0"/>
                <a:cs typeface="Times New Roman" pitchFamily="18" charset="0"/>
              </a:rPr>
              <a:t>כמו כן נשים לב שאם הפונקציה איננה מוצאת אף מסלול, היא מותירה את המערך </a:t>
            </a:r>
            <a:r>
              <a:rPr lang="en-US" sz="2400" dirty="0">
                <a:latin typeface="Courier New" pitchFamily="49" charset="0"/>
              </a:rPr>
              <a:t>maze[][]</a:t>
            </a:r>
            <a:r>
              <a:rPr lang="he-IL" sz="2400" dirty="0">
                <a:latin typeface="Times New Roman" pitchFamily="18" charset="0"/>
                <a:cs typeface="Times New Roman" pitchFamily="18" charset="0"/>
              </a:rPr>
              <a:t> ללא שינוי.</a:t>
            </a:r>
          </a:p>
        </p:txBody>
      </p:sp>
    </p:spTree>
    <p:extLst>
      <p:ext uri="{BB962C8B-B14F-4D97-AF65-F5344CB8AC3E}">
        <p14:creationId xmlns:p14="http://schemas.microsoft.com/office/powerpoint/2010/main" val="37993584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D6E63F82-83F0-4E43-A359-3422FEED50A2}" type="slidenum">
              <a:rPr lang="ar-SA"/>
              <a:pPr>
                <a:defRPr/>
              </a:pPr>
              <a:t>35</a:t>
            </a:fld>
            <a:endParaRPr lang="en-US"/>
          </a:p>
        </p:txBody>
      </p:sp>
      <p:sp>
        <p:nvSpPr>
          <p:cNvPr id="38916" name="Rectangle 2"/>
          <p:cNvSpPr>
            <a:spLocks noGrp="1" noChangeArrowheads="1"/>
          </p:cNvSpPr>
          <p:nvPr>
            <p:ph type="title"/>
          </p:nvPr>
        </p:nvSpPr>
        <p:spPr>
          <a:xfrm>
            <a:off x="395288" y="260350"/>
            <a:ext cx="8353425" cy="1143000"/>
          </a:xfrm>
        </p:spPr>
        <p:txBody>
          <a:bodyPr>
            <a:normAutofit/>
          </a:bodyPr>
          <a:lstStyle/>
          <a:p>
            <a:pPr rtl="1" eaLnBrk="1" hangingPunct="1"/>
            <a:r>
              <a:rPr lang="he-IL" dirty="0"/>
              <a:t>בעיית המבוך</a:t>
            </a:r>
            <a:endParaRPr lang="en-US" dirty="0"/>
          </a:p>
        </p:txBody>
      </p:sp>
      <p:sp>
        <p:nvSpPr>
          <p:cNvPr id="38917" name="Text Box 3"/>
          <p:cNvSpPr txBox="1">
            <a:spLocks noChangeArrowheads="1"/>
          </p:cNvSpPr>
          <p:nvPr/>
        </p:nvSpPr>
        <p:spPr bwMode="auto">
          <a:xfrm>
            <a:off x="1258888" y="1196975"/>
            <a:ext cx="7131050" cy="1200329"/>
          </a:xfrm>
          <a:prstGeom prst="rect">
            <a:avLst/>
          </a:prstGeom>
          <a:noFill/>
          <a:ln w="9525">
            <a:noFill/>
            <a:miter lim="800000"/>
            <a:headEnd/>
            <a:tailEnd/>
          </a:ln>
        </p:spPr>
        <p:txBody>
          <a:bodyPr>
            <a:spAutoFit/>
          </a:bodyPr>
          <a:lstStyle/>
          <a:p>
            <a:pPr marL="266700" indent="-266700" algn="r" rtl="1">
              <a:spcBef>
                <a:spcPct val="50000"/>
              </a:spcBef>
              <a:buFont typeface="Arial" charset="0"/>
              <a:buChar char="•"/>
            </a:pPr>
            <a:r>
              <a:rPr lang="he-IL" sz="2400" dirty="0">
                <a:latin typeface="Times New Roman" pitchFamily="18" charset="0"/>
                <a:cs typeface="Times New Roman" pitchFamily="18" charset="0"/>
              </a:rPr>
              <a:t>אגב, אילו היינו רוצים שהפונקציה תחזיר את </a:t>
            </a:r>
            <a:r>
              <a:rPr lang="en-US" sz="2400" dirty="0">
                <a:latin typeface="Courier New" pitchFamily="49" charset="0"/>
              </a:rPr>
              <a:t>maze[][]</a:t>
            </a:r>
            <a:r>
              <a:rPr lang="he-IL" sz="2400" dirty="0">
                <a:latin typeface="Times New Roman" pitchFamily="18" charset="0"/>
                <a:cs typeface="Times New Roman" pitchFamily="18" charset="0"/>
              </a:rPr>
              <a:t> ללא שינוי בכל מקרה, היינו יכולים לעשות כן בכך שתמיד נחזיר את הסימון 2 ל-1 במערך לפני היציאה מן הקריאה הרקורסיבית:</a:t>
            </a:r>
          </a:p>
        </p:txBody>
      </p:sp>
      <p:sp>
        <p:nvSpPr>
          <p:cNvPr id="38918" name="Text Box 4"/>
          <p:cNvSpPr txBox="1">
            <a:spLocks noChangeArrowheads="1"/>
          </p:cNvSpPr>
          <p:nvPr/>
        </p:nvSpPr>
        <p:spPr bwMode="auto">
          <a:xfrm>
            <a:off x="1249363" y="2535238"/>
            <a:ext cx="7499101" cy="3902461"/>
          </a:xfrm>
          <a:prstGeom prst="rect">
            <a:avLst/>
          </a:prstGeom>
          <a:solidFill>
            <a:srgbClr val="F2F2F2"/>
          </a:solidFill>
          <a:ln w="9525">
            <a:solidFill>
              <a:schemeClr val="folHlink"/>
            </a:solidFill>
            <a:miter lim="800000"/>
            <a:headEnd/>
            <a:tailEnd/>
          </a:ln>
        </p:spPr>
        <p:txBody>
          <a:bodyPr wrap="square" lIns="198000" tIns="118800" rIns="198000" bIns="118800">
            <a:spAutoFit/>
          </a:bodyPr>
          <a:lstStyle/>
          <a:p>
            <a:r>
              <a:rPr lang="en-US" sz="1700" dirty="0">
                <a:latin typeface="Courier New" pitchFamily="49" charset="0"/>
              </a:rPr>
              <a:t>bool </a:t>
            </a:r>
            <a:r>
              <a:rPr lang="en-US" sz="1700" dirty="0" err="1">
                <a:latin typeface="Courier New" pitchFamily="49" charset="0"/>
              </a:rPr>
              <a:t>solvemaze</a:t>
            </a:r>
            <a:r>
              <a:rPr lang="en-US" sz="1700" dirty="0">
                <a:latin typeface="Courier New" pitchFamily="49" charset="0"/>
              </a:rPr>
              <a:t>(</a:t>
            </a:r>
            <a:r>
              <a:rPr lang="en-US" sz="1700" dirty="0" err="1">
                <a:latin typeface="Courier New" pitchFamily="49" charset="0"/>
              </a:rPr>
              <a:t>int</a:t>
            </a:r>
            <a:r>
              <a:rPr lang="en-US" sz="1700" dirty="0">
                <a:latin typeface="Courier New" pitchFamily="49" charset="0"/>
              </a:rPr>
              <a:t> maze[N][N], </a:t>
            </a:r>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i</a:t>
            </a:r>
            <a:r>
              <a:rPr lang="en-US" sz="1700" dirty="0">
                <a:latin typeface="Courier New" pitchFamily="49" charset="0"/>
              </a:rPr>
              <a:t>, </a:t>
            </a:r>
            <a:r>
              <a:rPr lang="en-US" sz="1700" dirty="0" err="1">
                <a:latin typeface="Courier New" pitchFamily="49" charset="0"/>
              </a:rPr>
              <a:t>int</a:t>
            </a:r>
            <a:r>
              <a:rPr lang="en-US" sz="1700" dirty="0">
                <a:latin typeface="Courier New" pitchFamily="49" charset="0"/>
              </a:rPr>
              <a:t> j)</a:t>
            </a:r>
          </a:p>
          <a:p>
            <a:r>
              <a:rPr lang="en-US" sz="1700" dirty="0">
                <a:latin typeface="Courier New" pitchFamily="49" charset="0"/>
              </a:rPr>
              <a:t>{</a:t>
            </a:r>
          </a:p>
          <a:p>
            <a:r>
              <a:rPr lang="en-US" sz="1700" dirty="0">
                <a:latin typeface="Courier New" pitchFamily="49" charset="0"/>
              </a:rPr>
              <a:t>  …</a:t>
            </a:r>
          </a:p>
          <a:p>
            <a:r>
              <a:rPr lang="en-US" sz="1700" dirty="0">
                <a:latin typeface="Courier New" pitchFamily="49" charset="0"/>
              </a:rPr>
              <a:t>  if ( ((</a:t>
            </a:r>
            <a:r>
              <a:rPr lang="en-US" sz="1700" dirty="0" err="1">
                <a:latin typeface="Courier New" pitchFamily="49" charset="0"/>
              </a:rPr>
              <a:t>i</a:t>
            </a:r>
            <a:r>
              <a:rPr lang="en-US" sz="1700" dirty="0">
                <a:latin typeface="Courier New" pitchFamily="49" charset="0"/>
              </a:rPr>
              <a:t> &lt; N-1) &amp;&amp; </a:t>
            </a:r>
            <a:r>
              <a:rPr lang="en-US" sz="1700" dirty="0" err="1">
                <a:latin typeface="Courier New" pitchFamily="49" charset="0"/>
              </a:rPr>
              <a:t>solvemaze</a:t>
            </a:r>
            <a:r>
              <a:rPr lang="en-US" sz="1700" dirty="0">
                <a:latin typeface="Courier New" pitchFamily="49" charset="0"/>
              </a:rPr>
              <a:t>(maze,i+1,j, cnt+1)) ||</a:t>
            </a:r>
          </a:p>
          <a:p>
            <a:r>
              <a:rPr lang="en-US" sz="1700" dirty="0">
                <a:latin typeface="Courier New" pitchFamily="49" charset="0"/>
              </a:rPr>
              <a:t>       ((j &lt; N-1) &amp;&amp; </a:t>
            </a:r>
            <a:r>
              <a:rPr lang="en-US" sz="1700" dirty="0" err="1">
                <a:latin typeface="Courier New" pitchFamily="49" charset="0"/>
              </a:rPr>
              <a:t>solvemaze</a:t>
            </a:r>
            <a:r>
              <a:rPr lang="en-US" sz="1700" dirty="0">
                <a:latin typeface="Courier New" pitchFamily="49" charset="0"/>
              </a:rPr>
              <a:t>(maze,i,j+1 , cnt+1)) ||</a:t>
            </a:r>
          </a:p>
          <a:p>
            <a:r>
              <a:rPr lang="en-US" sz="1700" dirty="0">
                <a:latin typeface="Courier New" pitchFamily="49" charset="0"/>
              </a:rPr>
              <a:t>       ((</a:t>
            </a:r>
            <a:r>
              <a:rPr lang="en-US" sz="1700" dirty="0" err="1">
                <a:latin typeface="Courier New" pitchFamily="49" charset="0"/>
              </a:rPr>
              <a:t>i</a:t>
            </a:r>
            <a:r>
              <a:rPr lang="en-US" sz="1700" dirty="0">
                <a:latin typeface="Courier New" pitchFamily="49" charset="0"/>
              </a:rPr>
              <a:t> &gt; 0)   &amp;&amp; </a:t>
            </a:r>
            <a:r>
              <a:rPr lang="en-US" sz="1700" dirty="0" err="1">
                <a:latin typeface="Courier New" pitchFamily="49" charset="0"/>
              </a:rPr>
              <a:t>solvemaze</a:t>
            </a:r>
            <a:r>
              <a:rPr lang="en-US" sz="1700" dirty="0">
                <a:latin typeface="Courier New" pitchFamily="49" charset="0"/>
              </a:rPr>
              <a:t>(maze,i-1,j , cnt+1)) ||</a:t>
            </a:r>
          </a:p>
          <a:p>
            <a:r>
              <a:rPr lang="en-US" sz="1700" dirty="0">
                <a:latin typeface="Courier New" pitchFamily="49" charset="0"/>
              </a:rPr>
              <a:t>       ((j &gt; 0)   &amp;&amp; </a:t>
            </a:r>
            <a:r>
              <a:rPr lang="en-US" sz="1700" dirty="0" err="1">
                <a:latin typeface="Courier New" pitchFamily="49" charset="0"/>
              </a:rPr>
              <a:t>solvemaze</a:t>
            </a:r>
            <a:r>
              <a:rPr lang="en-US" sz="1700" dirty="0">
                <a:latin typeface="Courier New" pitchFamily="49" charset="0"/>
              </a:rPr>
              <a:t>(maze,i,j-1 , cnt+1)) ) {</a:t>
            </a:r>
          </a:p>
          <a:p>
            <a:r>
              <a:rPr lang="en-US" sz="1700" dirty="0">
                <a:latin typeface="Courier New" pitchFamily="49" charset="0"/>
              </a:rPr>
              <a:t>    </a:t>
            </a:r>
            <a:r>
              <a:rPr lang="en-US" sz="1700" dirty="0">
                <a:solidFill>
                  <a:schemeClr val="accent2"/>
                </a:solidFill>
                <a:latin typeface="Courier New" pitchFamily="49" charset="0"/>
              </a:rPr>
              <a:t>maze[</a:t>
            </a:r>
            <a:r>
              <a:rPr lang="en-US" sz="1700" dirty="0" err="1">
                <a:solidFill>
                  <a:schemeClr val="accent2"/>
                </a:solidFill>
                <a:latin typeface="Courier New" pitchFamily="49" charset="0"/>
              </a:rPr>
              <a:t>i</a:t>
            </a:r>
            <a:r>
              <a:rPr lang="en-US" sz="1700" dirty="0">
                <a:solidFill>
                  <a:schemeClr val="accent2"/>
                </a:solidFill>
                <a:latin typeface="Courier New" pitchFamily="49" charset="0"/>
              </a:rPr>
              <a:t>][j] = 1;</a:t>
            </a:r>
          </a:p>
          <a:p>
            <a:r>
              <a:rPr lang="en-US" sz="1700" dirty="0">
                <a:latin typeface="Courier New" pitchFamily="49" charset="0"/>
              </a:rPr>
              <a:t>    return true;</a:t>
            </a:r>
          </a:p>
          <a:p>
            <a:r>
              <a:rPr lang="en-US" sz="1700" dirty="0">
                <a:latin typeface="Courier New" pitchFamily="49" charset="0"/>
              </a:rPr>
              <a:t>  }</a:t>
            </a:r>
            <a:endParaRPr lang="he-IL" sz="1700" dirty="0">
              <a:latin typeface="Courier New" pitchFamily="49" charset="0"/>
            </a:endParaRPr>
          </a:p>
          <a:p>
            <a:r>
              <a:rPr lang="en-US" sz="1700" dirty="0">
                <a:latin typeface="Courier New" pitchFamily="49" charset="0"/>
              </a:rPr>
              <a:t>  maze[</a:t>
            </a:r>
            <a:r>
              <a:rPr lang="en-US" sz="1700" dirty="0" err="1">
                <a:latin typeface="Courier New" pitchFamily="49" charset="0"/>
              </a:rPr>
              <a:t>i</a:t>
            </a:r>
            <a:r>
              <a:rPr lang="en-US" sz="1700" dirty="0">
                <a:latin typeface="Courier New" pitchFamily="49" charset="0"/>
              </a:rPr>
              <a:t>][j] = 1;</a:t>
            </a:r>
          </a:p>
          <a:p>
            <a:r>
              <a:rPr lang="en-US" sz="1700" dirty="0">
                <a:latin typeface="Courier New" pitchFamily="49" charset="0"/>
              </a:rPr>
              <a:t>  return false;</a:t>
            </a:r>
          </a:p>
          <a:p>
            <a:r>
              <a:rPr lang="en-US" sz="1700" dirty="0">
                <a:latin typeface="Courier New" pitchFamily="49" charset="0"/>
              </a:rPr>
              <a:t>}</a:t>
            </a:r>
            <a:endParaRPr lang="ru-RU" sz="1700" dirty="0">
              <a:latin typeface="Courier New" pitchFamily="49" charset="0"/>
            </a:endParaRPr>
          </a:p>
        </p:txBody>
      </p:sp>
    </p:spTree>
    <p:extLst>
      <p:ext uri="{BB962C8B-B14F-4D97-AF65-F5344CB8AC3E}">
        <p14:creationId xmlns:p14="http://schemas.microsoft.com/office/powerpoint/2010/main" val="320680378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88C25EB1-4F6D-4156-A8ED-F4F40D556CC9}" type="slidenum">
              <a:rPr lang="ar-SA"/>
              <a:pPr>
                <a:defRPr/>
              </a:pPr>
              <a:t>36</a:t>
            </a:fld>
            <a:endParaRPr lang="en-US"/>
          </a:p>
        </p:txBody>
      </p:sp>
      <p:sp>
        <p:nvSpPr>
          <p:cNvPr id="39940" name="Rectangle 2"/>
          <p:cNvSpPr>
            <a:spLocks noGrp="1" noChangeArrowheads="1"/>
          </p:cNvSpPr>
          <p:nvPr>
            <p:ph type="title"/>
          </p:nvPr>
        </p:nvSpPr>
        <p:spPr>
          <a:xfrm>
            <a:off x="395288" y="188913"/>
            <a:ext cx="8353425" cy="1143000"/>
          </a:xfrm>
        </p:spPr>
        <p:txBody>
          <a:bodyPr>
            <a:normAutofit/>
          </a:bodyPr>
          <a:lstStyle/>
          <a:p>
            <a:pPr rtl="1" eaLnBrk="1" hangingPunct="1"/>
            <a:r>
              <a:rPr lang="he-IL" dirty="0"/>
              <a:t>בעיית המבוך</a:t>
            </a:r>
            <a:endParaRPr lang="en-US" dirty="0"/>
          </a:p>
        </p:txBody>
      </p:sp>
      <p:sp>
        <p:nvSpPr>
          <p:cNvPr id="39941" name="Text Box 3"/>
          <p:cNvSpPr txBox="1">
            <a:spLocks noChangeArrowheads="1"/>
          </p:cNvSpPr>
          <p:nvPr/>
        </p:nvSpPr>
        <p:spPr bwMode="auto">
          <a:xfrm>
            <a:off x="971550" y="1177925"/>
            <a:ext cx="7418388" cy="457200"/>
          </a:xfrm>
          <a:prstGeom prst="rect">
            <a:avLst/>
          </a:prstGeom>
          <a:noFill/>
          <a:ln w="9525">
            <a:noFill/>
            <a:miter lim="800000"/>
            <a:headEnd/>
            <a:tailEnd/>
          </a:ln>
        </p:spPr>
        <p:txBody>
          <a:bodyPr>
            <a:spAutoFit/>
          </a:bodyPr>
          <a:lstStyle/>
          <a:p>
            <a:pPr marL="266700" indent="-266700" algn="r" rtl="1">
              <a:spcBef>
                <a:spcPct val="50000"/>
              </a:spcBef>
              <a:buFont typeface="Arial" charset="0"/>
              <a:buChar char="•"/>
            </a:pPr>
            <a:r>
              <a:rPr lang="he-IL" sz="2400" dirty="0">
                <a:latin typeface="Times New Roman" pitchFamily="18" charset="0"/>
                <a:cs typeface="Times New Roman" pitchFamily="18" charset="0"/>
              </a:rPr>
              <a:t>דוגמה </a:t>
            </a:r>
            <a:r>
              <a:rPr lang="he-IL" sz="2400" dirty="0" err="1">
                <a:latin typeface="Times New Roman" pitchFamily="18" charset="0"/>
                <a:cs typeface="Times New Roman" pitchFamily="18" charset="0"/>
              </a:rPr>
              <a:t>לפונקצית</a:t>
            </a:r>
            <a:r>
              <a:rPr lang="he-IL" sz="2400" dirty="0">
                <a:latin typeface="Times New Roman" pitchFamily="18" charset="0"/>
                <a:cs typeface="Times New Roman" pitchFamily="18" charset="0"/>
              </a:rPr>
              <a:t> </a:t>
            </a:r>
            <a:r>
              <a:rPr lang="en-US" sz="2400" dirty="0">
                <a:latin typeface="Courier New" pitchFamily="49" charset="0"/>
              </a:rPr>
              <a:t>main()</a:t>
            </a:r>
            <a:r>
              <a:rPr lang="he-IL" sz="2400" dirty="0">
                <a:latin typeface="Times New Roman" pitchFamily="18" charset="0"/>
                <a:cs typeface="Times New Roman" pitchFamily="18" charset="0"/>
              </a:rPr>
              <a:t> העושה שימוש בפונקציה שכתבנו:</a:t>
            </a:r>
          </a:p>
        </p:txBody>
      </p:sp>
      <p:sp>
        <p:nvSpPr>
          <p:cNvPr id="39942" name="Text Box 4"/>
          <p:cNvSpPr txBox="1">
            <a:spLocks noChangeArrowheads="1"/>
          </p:cNvSpPr>
          <p:nvPr/>
        </p:nvSpPr>
        <p:spPr bwMode="auto">
          <a:xfrm>
            <a:off x="1258888" y="1773238"/>
            <a:ext cx="6784975" cy="4387850"/>
          </a:xfrm>
          <a:prstGeom prst="rect">
            <a:avLst/>
          </a:prstGeom>
          <a:solidFill>
            <a:srgbClr val="F2F2F2"/>
          </a:solidFill>
          <a:ln w="9525">
            <a:solidFill>
              <a:schemeClr val="folHlink"/>
            </a:solidFill>
            <a:miter lim="800000"/>
            <a:headEnd/>
            <a:tailEnd/>
          </a:ln>
        </p:spPr>
        <p:txBody>
          <a:bodyPr wrap="none" lIns="198000" tIns="118800" rIns="198000" bIns="118800">
            <a:spAutoFit/>
          </a:bodyPr>
          <a:lstStyle/>
          <a:p>
            <a:r>
              <a:rPr lang="en-US" sz="1700">
                <a:latin typeface="Courier New" pitchFamily="49" charset="0"/>
              </a:rPr>
              <a:t>void main() </a:t>
            </a:r>
          </a:p>
          <a:p>
            <a:r>
              <a:rPr lang="en-US" sz="1700">
                <a:latin typeface="Courier New" pitchFamily="49" charset="0"/>
              </a:rPr>
              <a:t>{</a:t>
            </a:r>
          </a:p>
          <a:p>
            <a:r>
              <a:rPr lang="en-US" sz="1700">
                <a:latin typeface="Courier New" pitchFamily="49" charset="0"/>
              </a:rPr>
              <a:t>  int solved, maze[N][N] = { {1,1,0,1,0,0,0,1},</a:t>
            </a:r>
          </a:p>
          <a:p>
            <a:r>
              <a:rPr lang="en-US" sz="1700">
                <a:latin typeface="Courier New" pitchFamily="49" charset="0"/>
              </a:rPr>
              <a:t>                             {0,1,0,1,0,0,0,1},</a:t>
            </a:r>
          </a:p>
          <a:p>
            <a:r>
              <a:rPr lang="en-US" sz="1700">
                <a:latin typeface="Courier New" pitchFamily="49" charset="0"/>
              </a:rPr>
              <a:t>                             {0,1,1,1,1,1,0,0},</a:t>
            </a:r>
          </a:p>
          <a:p>
            <a:r>
              <a:rPr lang="en-US" sz="1700">
                <a:latin typeface="Courier New" pitchFamily="49" charset="0"/>
              </a:rPr>
              <a:t>                             {1,0,0,1,0,1,0,0},</a:t>
            </a:r>
          </a:p>
          <a:p>
            <a:r>
              <a:rPr lang="en-US" sz="1700">
                <a:latin typeface="Courier New" pitchFamily="49" charset="0"/>
              </a:rPr>
              <a:t>                             {0,1,1,1,0,1,1,1},</a:t>
            </a:r>
          </a:p>
          <a:p>
            <a:r>
              <a:rPr lang="en-US" sz="1700">
                <a:latin typeface="Courier New" pitchFamily="49" charset="0"/>
              </a:rPr>
              <a:t>                             {0,1,0,1,1,1,0,1},</a:t>
            </a:r>
          </a:p>
          <a:p>
            <a:r>
              <a:rPr lang="en-US" sz="1700">
                <a:latin typeface="Courier New" pitchFamily="49" charset="0"/>
              </a:rPr>
              <a:t>                             {0,1,0,0,0,0,1,0},</a:t>
            </a:r>
          </a:p>
          <a:p>
            <a:r>
              <a:rPr lang="en-US" sz="1700">
                <a:latin typeface="Courier New" pitchFamily="49" charset="0"/>
              </a:rPr>
              <a:t>                             {0,1,1,1,1,1,1,1} };</a:t>
            </a:r>
          </a:p>
          <a:p>
            <a:endParaRPr lang="en-US" sz="1700">
              <a:latin typeface="Courier New" pitchFamily="49" charset="0"/>
            </a:endParaRPr>
          </a:p>
          <a:p>
            <a:r>
              <a:rPr lang="en-US" sz="1700">
                <a:latin typeface="Courier New" pitchFamily="49" charset="0"/>
              </a:rPr>
              <a:t>  solved = solvemaze(maze,0,0);</a:t>
            </a:r>
          </a:p>
          <a:p>
            <a:endParaRPr lang="en-US" sz="1700">
              <a:latin typeface="Courier New" pitchFamily="49" charset="0"/>
            </a:endParaRPr>
          </a:p>
          <a:p>
            <a:r>
              <a:rPr lang="en-US" sz="1700">
                <a:latin typeface="Courier New" pitchFamily="49" charset="0"/>
              </a:rPr>
              <a:t>  if (solved) printmaze(maze);</a:t>
            </a:r>
          </a:p>
          <a:p>
            <a:r>
              <a:rPr lang="en-US" sz="1700">
                <a:latin typeface="Courier New" pitchFamily="49" charset="0"/>
              </a:rPr>
              <a:t>  else printf("No solution found!\n");</a:t>
            </a:r>
          </a:p>
          <a:p>
            <a:r>
              <a:rPr lang="en-US" sz="1700">
                <a:latin typeface="Courier New" pitchFamily="49" charset="0"/>
              </a:rPr>
              <a:t>}</a:t>
            </a:r>
            <a:endParaRPr lang="ru-RU" sz="1700">
              <a:latin typeface="Courier New" pitchFamily="49" charset="0"/>
            </a:endParaRPr>
          </a:p>
        </p:txBody>
      </p:sp>
    </p:spTree>
    <p:extLst>
      <p:ext uri="{BB962C8B-B14F-4D97-AF65-F5344CB8AC3E}">
        <p14:creationId xmlns:p14="http://schemas.microsoft.com/office/powerpoint/2010/main" val="352233370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91" name="Slide Number Placeholder 6"/>
          <p:cNvSpPr>
            <a:spLocks noGrp="1"/>
          </p:cNvSpPr>
          <p:nvPr>
            <p:ph type="sldNum" sz="quarter" idx="12"/>
          </p:nvPr>
        </p:nvSpPr>
        <p:spPr/>
        <p:txBody>
          <a:bodyPr/>
          <a:lstStyle/>
          <a:p>
            <a:pPr>
              <a:defRPr/>
            </a:pPr>
            <a:fld id="{5558DAE7-05DB-4ECE-A1A5-F03306F573C1}" type="slidenum">
              <a:rPr lang="ar-SA"/>
              <a:pPr>
                <a:defRPr/>
              </a:pPr>
              <a:t>37</a:t>
            </a:fld>
            <a:endParaRPr lang="en-US"/>
          </a:p>
        </p:txBody>
      </p:sp>
      <p:graphicFrame>
        <p:nvGraphicFramePr>
          <p:cNvPr id="1204320" name="Group 96"/>
          <p:cNvGraphicFramePr>
            <a:graphicFrameLocks noGrp="1"/>
          </p:cNvGraphicFramePr>
          <p:nvPr/>
        </p:nvGraphicFramePr>
        <p:xfrm>
          <a:off x="1549400" y="2628900"/>
          <a:ext cx="2374900" cy="2246315"/>
        </p:xfrm>
        <a:graphic>
          <a:graphicData uri="http://schemas.openxmlformats.org/drawingml/2006/table">
            <a:tbl>
              <a:tblPr/>
              <a:tblGrid>
                <a:gridCol w="298450">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6862">
                  <a:extLst>
                    <a:ext uri="{9D8B030D-6E8A-4147-A177-3AD203B41FA5}">
                      <a16:colId xmlns:a16="http://schemas.microsoft.com/office/drawing/2014/main" val="20002"/>
                    </a:ext>
                  </a:extLst>
                </a:gridCol>
                <a:gridCol w="2984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gridCol w="293687">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bg1"/>
                          </a:solidFill>
                          <a:effectLst/>
                          <a:latin typeface="Times New Roman" pitchFamily="18" charset="0"/>
                          <a:cs typeface="Times New Roman" pitchFamily="18" charset="0"/>
                        </a:rPr>
                        <a:t>1</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ru-RU" sz="12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1" i="0" u="none" strike="noStrike" cap="none" normalizeH="0" baseline="0">
                          <a:ln>
                            <a:noFill/>
                          </a:ln>
                          <a:solidFill>
                            <a:schemeClr val="bg1"/>
                          </a:solidFill>
                          <a:effectLst/>
                          <a:latin typeface="Times New Roman" pitchFamily="18" charset="0"/>
                          <a:cs typeface="Times New Roman" pitchFamily="18" charset="0"/>
                        </a:rPr>
                        <a:t>2</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7"/>
                  </a:ext>
                </a:extLst>
              </a:tr>
            </a:tbl>
          </a:graphicData>
        </a:graphic>
      </p:graphicFrame>
      <p:sp>
        <p:nvSpPr>
          <p:cNvPr id="41047" name="Rectangle 2"/>
          <p:cNvSpPr>
            <a:spLocks noGrp="1" noChangeArrowheads="1"/>
          </p:cNvSpPr>
          <p:nvPr>
            <p:ph type="title"/>
          </p:nvPr>
        </p:nvSpPr>
        <p:spPr>
          <a:xfrm>
            <a:off x="395288" y="414338"/>
            <a:ext cx="8353425" cy="1143000"/>
          </a:xfrm>
        </p:spPr>
        <p:txBody>
          <a:bodyPr>
            <a:normAutofit/>
          </a:bodyPr>
          <a:lstStyle/>
          <a:p>
            <a:pPr rtl="1" eaLnBrk="1" hangingPunct="1"/>
            <a:r>
              <a:rPr lang="he-IL" dirty="0"/>
              <a:t>בעיית המבוך</a:t>
            </a:r>
            <a:endParaRPr lang="en-US" dirty="0"/>
          </a:p>
        </p:txBody>
      </p:sp>
      <p:sp>
        <p:nvSpPr>
          <p:cNvPr id="41048" name="Text Box 3"/>
          <p:cNvSpPr txBox="1">
            <a:spLocks noChangeArrowheads="1"/>
          </p:cNvSpPr>
          <p:nvPr/>
        </p:nvSpPr>
        <p:spPr bwMode="auto">
          <a:xfrm>
            <a:off x="3921125" y="1628775"/>
            <a:ext cx="4106863" cy="457200"/>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a:latin typeface="Times New Roman" pitchFamily="18" charset="0"/>
                <a:cs typeface="Times New Roman" pitchFamily="18" charset="0"/>
              </a:rPr>
              <a:t>והנה הפלט של תוכנית זו:</a:t>
            </a:r>
          </a:p>
        </p:txBody>
      </p:sp>
      <p:sp>
        <p:nvSpPr>
          <p:cNvPr id="41049" name="Text Box 4"/>
          <p:cNvSpPr txBox="1">
            <a:spLocks noChangeArrowheads="1"/>
          </p:cNvSpPr>
          <p:nvPr/>
        </p:nvSpPr>
        <p:spPr bwMode="auto">
          <a:xfrm>
            <a:off x="5219700" y="2570163"/>
            <a:ext cx="2520950" cy="2371725"/>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800" b="1">
                <a:solidFill>
                  <a:srgbClr val="CC00FF"/>
                </a:solidFill>
                <a:latin typeface="Courier New" pitchFamily="49" charset="0"/>
              </a:rPr>
              <a:t>2 2</a:t>
            </a:r>
            <a:r>
              <a:rPr lang="en-US" sz="1800" b="1">
                <a:latin typeface="Courier New" pitchFamily="49" charset="0"/>
              </a:rPr>
              <a:t> 0 1 0 0 0 1</a:t>
            </a:r>
          </a:p>
          <a:p>
            <a:r>
              <a:rPr lang="en-US" sz="1800" b="1">
                <a:latin typeface="Courier New" pitchFamily="49" charset="0"/>
              </a:rPr>
              <a:t>0 </a:t>
            </a:r>
            <a:r>
              <a:rPr lang="en-US" sz="1800" b="1">
                <a:solidFill>
                  <a:srgbClr val="CC00FF"/>
                </a:solidFill>
                <a:latin typeface="Courier New" pitchFamily="49" charset="0"/>
              </a:rPr>
              <a:t>2</a:t>
            </a:r>
            <a:r>
              <a:rPr lang="en-US" sz="1800" b="1">
                <a:solidFill>
                  <a:schemeClr val="accent2"/>
                </a:solidFill>
                <a:latin typeface="Courier New" pitchFamily="49" charset="0"/>
              </a:rPr>
              <a:t> </a:t>
            </a:r>
            <a:r>
              <a:rPr lang="en-US" sz="1800" b="1">
                <a:latin typeface="Courier New" pitchFamily="49" charset="0"/>
              </a:rPr>
              <a:t>0 1 0 0 0 1</a:t>
            </a:r>
          </a:p>
          <a:p>
            <a:r>
              <a:rPr lang="en-US" sz="1800" b="1">
                <a:latin typeface="Courier New" pitchFamily="49" charset="0"/>
              </a:rPr>
              <a:t>0 </a:t>
            </a:r>
            <a:r>
              <a:rPr lang="en-US" sz="1800" b="1">
                <a:solidFill>
                  <a:srgbClr val="CC00FF"/>
                </a:solidFill>
                <a:latin typeface="Courier New" pitchFamily="49" charset="0"/>
              </a:rPr>
              <a:t>2 2 2</a:t>
            </a:r>
            <a:r>
              <a:rPr lang="en-US" sz="1800" b="1">
                <a:latin typeface="Courier New" pitchFamily="49" charset="0"/>
              </a:rPr>
              <a:t> 1 1 0 0</a:t>
            </a:r>
          </a:p>
          <a:p>
            <a:r>
              <a:rPr lang="en-US" sz="1800" b="1">
                <a:latin typeface="Courier New" pitchFamily="49" charset="0"/>
              </a:rPr>
              <a:t>1 0 0 </a:t>
            </a:r>
            <a:r>
              <a:rPr lang="en-US" sz="1800" b="1">
                <a:solidFill>
                  <a:srgbClr val="CC00FF"/>
                </a:solidFill>
                <a:latin typeface="Courier New" pitchFamily="49" charset="0"/>
              </a:rPr>
              <a:t>2</a:t>
            </a:r>
            <a:r>
              <a:rPr lang="en-US" sz="1800" b="1">
                <a:latin typeface="Courier New" pitchFamily="49" charset="0"/>
              </a:rPr>
              <a:t> 0 1 0 0</a:t>
            </a:r>
          </a:p>
          <a:p>
            <a:r>
              <a:rPr lang="en-US" sz="1800" b="1">
                <a:latin typeface="Courier New" pitchFamily="49" charset="0"/>
              </a:rPr>
              <a:t>0 </a:t>
            </a:r>
            <a:r>
              <a:rPr lang="en-US" sz="1800" b="1">
                <a:solidFill>
                  <a:srgbClr val="CC00FF"/>
                </a:solidFill>
                <a:latin typeface="Courier New" pitchFamily="49" charset="0"/>
              </a:rPr>
              <a:t>2 2 2</a:t>
            </a:r>
            <a:r>
              <a:rPr lang="en-US" sz="1800" b="1">
                <a:latin typeface="Courier New" pitchFamily="49" charset="0"/>
              </a:rPr>
              <a:t> 0 1 1 1</a:t>
            </a:r>
          </a:p>
          <a:p>
            <a:r>
              <a:rPr lang="en-US" sz="1800" b="1">
                <a:latin typeface="Courier New" pitchFamily="49" charset="0"/>
              </a:rPr>
              <a:t>0 </a:t>
            </a:r>
            <a:r>
              <a:rPr lang="en-US" sz="1800" b="1">
                <a:solidFill>
                  <a:srgbClr val="CC00FF"/>
                </a:solidFill>
                <a:latin typeface="Courier New" pitchFamily="49" charset="0"/>
              </a:rPr>
              <a:t>2</a:t>
            </a:r>
            <a:r>
              <a:rPr lang="en-US" sz="1800" b="1">
                <a:latin typeface="Courier New" pitchFamily="49" charset="0"/>
              </a:rPr>
              <a:t> 0 1 1 1 0 1</a:t>
            </a:r>
          </a:p>
          <a:p>
            <a:r>
              <a:rPr lang="en-US" sz="1800" b="1">
                <a:latin typeface="Courier New" pitchFamily="49" charset="0"/>
              </a:rPr>
              <a:t>0 </a:t>
            </a:r>
            <a:r>
              <a:rPr lang="en-US" sz="1800" b="1">
                <a:solidFill>
                  <a:srgbClr val="CC00FF"/>
                </a:solidFill>
                <a:latin typeface="Courier New" pitchFamily="49" charset="0"/>
              </a:rPr>
              <a:t>2</a:t>
            </a:r>
            <a:r>
              <a:rPr lang="en-US" sz="1800" b="1">
                <a:latin typeface="Courier New" pitchFamily="49" charset="0"/>
              </a:rPr>
              <a:t> 0 0 0 0 1 0</a:t>
            </a:r>
          </a:p>
          <a:p>
            <a:r>
              <a:rPr lang="en-US" sz="1800" b="1">
                <a:latin typeface="Courier New" pitchFamily="49" charset="0"/>
              </a:rPr>
              <a:t>0 </a:t>
            </a:r>
            <a:r>
              <a:rPr lang="en-US" sz="1800" b="1">
                <a:solidFill>
                  <a:srgbClr val="CC00FF"/>
                </a:solidFill>
                <a:latin typeface="Courier New" pitchFamily="49" charset="0"/>
              </a:rPr>
              <a:t>2 2 2 2 2 2 2</a:t>
            </a:r>
            <a:endParaRPr lang="ru-RU" sz="1800" b="1">
              <a:solidFill>
                <a:srgbClr val="CC00FF"/>
              </a:solidFill>
              <a:latin typeface="Courier New" pitchFamily="49" charset="0"/>
            </a:endParaRPr>
          </a:p>
        </p:txBody>
      </p:sp>
      <p:sp>
        <p:nvSpPr>
          <p:cNvPr id="41050" name="Freeform 88"/>
          <p:cNvSpPr>
            <a:spLocks/>
          </p:cNvSpPr>
          <p:nvPr/>
        </p:nvSpPr>
        <p:spPr bwMode="auto">
          <a:xfrm>
            <a:off x="1589088" y="2762250"/>
            <a:ext cx="2173287" cy="1987550"/>
          </a:xfrm>
          <a:custGeom>
            <a:avLst/>
            <a:gdLst>
              <a:gd name="T0" fmla="*/ 0 w 1369"/>
              <a:gd name="T1" fmla="*/ 0 h 1252"/>
              <a:gd name="T2" fmla="*/ 2147483647 w 1369"/>
              <a:gd name="T3" fmla="*/ 0 h 1252"/>
              <a:gd name="T4" fmla="*/ 2147483647 w 1369"/>
              <a:gd name="T5" fmla="*/ 2147483647 h 1252"/>
              <a:gd name="T6" fmla="*/ 2147483647 w 1369"/>
              <a:gd name="T7" fmla="*/ 2147483647 h 1252"/>
              <a:gd name="T8" fmla="*/ 2147483647 w 1369"/>
              <a:gd name="T9" fmla="*/ 2147483647 h 1252"/>
              <a:gd name="T10" fmla="*/ 2147483647 w 1369"/>
              <a:gd name="T11" fmla="*/ 2147483647 h 1252"/>
              <a:gd name="T12" fmla="*/ 2147483647 w 1369"/>
              <a:gd name="T13" fmla="*/ 2147483647 h 1252"/>
              <a:gd name="T14" fmla="*/ 2147483647 w 1369"/>
              <a:gd name="T15" fmla="*/ 2147483647 h 1252"/>
              <a:gd name="T16" fmla="*/ 0 60000 65536"/>
              <a:gd name="T17" fmla="*/ 0 60000 65536"/>
              <a:gd name="T18" fmla="*/ 0 60000 65536"/>
              <a:gd name="T19" fmla="*/ 0 60000 65536"/>
              <a:gd name="T20" fmla="*/ 0 60000 65536"/>
              <a:gd name="T21" fmla="*/ 0 60000 65536"/>
              <a:gd name="T22" fmla="*/ 0 60000 65536"/>
              <a:gd name="T23" fmla="*/ 0 60000 65536"/>
              <a:gd name="T24" fmla="*/ 0 w 1369"/>
              <a:gd name="T25" fmla="*/ 0 h 1252"/>
              <a:gd name="T26" fmla="*/ 1369 w 1369"/>
              <a:gd name="T27" fmla="*/ 1252 h 12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9" h="1252">
                <a:moveTo>
                  <a:pt x="0" y="0"/>
                </a:moveTo>
                <a:lnTo>
                  <a:pt x="247" y="0"/>
                </a:lnTo>
                <a:lnTo>
                  <a:pt x="247" y="363"/>
                </a:lnTo>
                <a:lnTo>
                  <a:pt x="610" y="363"/>
                </a:lnTo>
                <a:lnTo>
                  <a:pt x="609" y="716"/>
                </a:lnTo>
                <a:lnTo>
                  <a:pt x="249" y="716"/>
                </a:lnTo>
                <a:lnTo>
                  <a:pt x="249" y="1252"/>
                </a:lnTo>
                <a:lnTo>
                  <a:pt x="1369" y="1252"/>
                </a:lnTo>
              </a:path>
            </a:pathLst>
          </a:custGeom>
          <a:noFill/>
          <a:ln w="28575" cmpd="sng">
            <a:solidFill>
              <a:srgbClr val="FF0000"/>
            </a:solidFill>
            <a:round/>
            <a:headEnd/>
            <a:tailEnd type="triangle" w="med" len="med"/>
          </a:ln>
        </p:spPr>
        <p:txBody>
          <a:bodyPr/>
          <a:lstStyle/>
          <a:p>
            <a:endParaRPr lang="en-US"/>
          </a:p>
        </p:txBody>
      </p:sp>
      <p:sp>
        <p:nvSpPr>
          <p:cNvPr id="41051" name="AutoShape 97"/>
          <p:cNvSpPr>
            <a:spLocks noChangeArrowheads="1"/>
          </p:cNvSpPr>
          <p:nvPr/>
        </p:nvSpPr>
        <p:spPr bwMode="auto">
          <a:xfrm>
            <a:off x="4211638" y="3579813"/>
            <a:ext cx="649287" cy="287337"/>
          </a:xfrm>
          <a:prstGeom prst="leftRightArrow">
            <a:avLst>
              <a:gd name="adj1" fmla="val 50000"/>
              <a:gd name="adj2" fmla="val 45193"/>
            </a:avLst>
          </a:prstGeom>
          <a:solidFill>
            <a:srgbClr val="CC66FF"/>
          </a:solidFill>
          <a:ln w="9525">
            <a:solidFill>
              <a:schemeClr val="tx1"/>
            </a:solidFill>
            <a:miter lim="800000"/>
            <a:headEnd/>
            <a:tailEnd/>
          </a:ln>
        </p:spPr>
        <p:txBody>
          <a:bodyPr wrap="none" anchor="ctr"/>
          <a:lstStyle/>
          <a:p>
            <a:endParaRPr lang="he-IL"/>
          </a:p>
        </p:txBody>
      </p:sp>
    </p:spTree>
    <p:extLst>
      <p:ext uri="{BB962C8B-B14F-4D97-AF65-F5344CB8AC3E}">
        <p14:creationId xmlns:p14="http://schemas.microsoft.com/office/powerpoint/2010/main" val="146006100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CAE280C5-C84F-426D-84B5-95904A5E133B}" type="slidenum">
              <a:rPr lang="ar-SA"/>
              <a:pPr>
                <a:defRPr/>
              </a:pPr>
              <a:t>38</a:t>
            </a:fld>
            <a:endParaRPr lang="en-US"/>
          </a:p>
        </p:txBody>
      </p:sp>
      <p:sp>
        <p:nvSpPr>
          <p:cNvPr id="41988" name="Rectangle 2"/>
          <p:cNvSpPr>
            <a:spLocks noGrp="1" noChangeArrowheads="1"/>
          </p:cNvSpPr>
          <p:nvPr>
            <p:ph type="title"/>
          </p:nvPr>
        </p:nvSpPr>
        <p:spPr>
          <a:xfrm>
            <a:off x="685800" y="188913"/>
            <a:ext cx="7772400" cy="1143000"/>
          </a:xfrm>
        </p:spPr>
        <p:txBody>
          <a:bodyPr>
            <a:normAutofit/>
          </a:bodyPr>
          <a:lstStyle/>
          <a:p>
            <a:pPr eaLnBrk="1" hangingPunct="1"/>
            <a:r>
              <a:rPr lang="he-IL" dirty="0"/>
              <a:t>בעיית הפרש</a:t>
            </a:r>
            <a:endParaRPr lang="en-US" dirty="0"/>
          </a:p>
        </p:txBody>
      </p:sp>
      <p:sp>
        <p:nvSpPr>
          <p:cNvPr id="41989" name="Text Box 3"/>
          <p:cNvSpPr txBox="1">
            <a:spLocks noChangeArrowheads="1"/>
          </p:cNvSpPr>
          <p:nvPr/>
        </p:nvSpPr>
        <p:spPr bwMode="auto">
          <a:xfrm>
            <a:off x="755650" y="1341438"/>
            <a:ext cx="7705725" cy="4457700"/>
          </a:xfrm>
          <a:prstGeom prst="rect">
            <a:avLst/>
          </a:prstGeom>
          <a:noFill/>
          <a:ln w="9525">
            <a:noFill/>
            <a:miter lim="800000"/>
            <a:headEnd/>
            <a:tailEnd/>
          </a:ln>
        </p:spPr>
        <p:txBody>
          <a:bodyPr>
            <a:spAutoFit/>
          </a:bodyPr>
          <a:lstStyle/>
          <a:p>
            <a:pPr marL="292100" indent="-292100" algn="r" rtl="1">
              <a:spcBef>
                <a:spcPct val="65000"/>
              </a:spcBef>
              <a:buFont typeface="Arial" charset="0"/>
              <a:buChar char="•"/>
            </a:pPr>
            <a:r>
              <a:rPr lang="he-IL" sz="2400" u="sng">
                <a:latin typeface="Times New Roman" pitchFamily="18" charset="0"/>
                <a:cs typeface="Times New Roman" pitchFamily="18" charset="0"/>
              </a:rPr>
              <a:t>נתון</a:t>
            </a:r>
            <a:r>
              <a:rPr lang="he-IL" sz="2400">
                <a:latin typeface="Times New Roman" pitchFamily="18" charset="0"/>
                <a:cs typeface="Times New Roman" pitchFamily="18" charset="0"/>
              </a:rPr>
              <a:t>: נקודת התחלה על לוח שחמט </a:t>
            </a:r>
            <a:r>
              <a:rPr lang="en-US" sz="2400">
                <a:latin typeface="Times New Roman" pitchFamily="18" charset="0"/>
                <a:cs typeface="Times New Roman" pitchFamily="18" charset="0"/>
              </a:rPr>
              <a:t>NxN</a:t>
            </a:r>
            <a:r>
              <a:rPr lang="he-IL" sz="2400">
                <a:latin typeface="Times New Roman" pitchFamily="18" charset="0"/>
                <a:cs typeface="Times New Roman" pitchFamily="18" charset="0"/>
              </a:rPr>
              <a:t>.</a:t>
            </a:r>
          </a:p>
          <a:p>
            <a:pPr marL="292100" indent="-292100" algn="r" rtl="1">
              <a:spcBef>
                <a:spcPct val="65000"/>
              </a:spcBef>
              <a:buFont typeface="Arial" charset="0"/>
              <a:buChar char="•"/>
            </a:pPr>
            <a:r>
              <a:rPr lang="he-IL" sz="2400" u="sng">
                <a:latin typeface="Times New Roman" pitchFamily="18" charset="0"/>
                <a:cs typeface="Times New Roman" pitchFamily="18" charset="0"/>
              </a:rPr>
              <a:t>הבעיה</a:t>
            </a:r>
            <a:r>
              <a:rPr lang="he-IL" sz="2400">
                <a:latin typeface="Times New Roman" pitchFamily="18" charset="0"/>
                <a:cs typeface="Times New Roman" pitchFamily="18" charset="0"/>
              </a:rPr>
              <a:t>: למצוא מסלול של צעדי פרש המתחיל בנקודה זו ומבקר בכל משבצות הלוח פעם אחת בדיוק.</a:t>
            </a:r>
          </a:p>
          <a:p>
            <a:pPr marL="292100" indent="-292100" algn="r" rtl="1">
              <a:spcBef>
                <a:spcPct val="65000"/>
              </a:spcBef>
              <a:buFont typeface="Arial" charset="0"/>
              <a:buChar char="•"/>
            </a:pPr>
            <a:r>
              <a:rPr lang="he-IL" sz="2400">
                <a:latin typeface="Times New Roman" pitchFamily="18" charset="0"/>
                <a:cs typeface="Times New Roman" pitchFamily="18" charset="0"/>
              </a:rPr>
              <a:t>צעד של פרש מורכב משלושה צעדים: </a:t>
            </a:r>
            <a:br>
              <a:rPr lang="en-US" sz="2400">
                <a:latin typeface="Times New Roman" pitchFamily="18" charset="0"/>
                <a:cs typeface="Times New Roman" pitchFamily="18" charset="0"/>
              </a:rPr>
            </a:br>
            <a:r>
              <a:rPr lang="he-IL" sz="2400">
                <a:latin typeface="Times New Roman" pitchFamily="18" charset="0"/>
                <a:cs typeface="Times New Roman" pitchFamily="18" charset="0"/>
              </a:rPr>
              <a:t>שניים לפנים בכיוון כלשהו </a:t>
            </a:r>
            <a:br>
              <a:rPr lang="en-US" sz="2400">
                <a:latin typeface="Times New Roman" pitchFamily="18" charset="0"/>
                <a:cs typeface="Times New Roman" pitchFamily="18" charset="0"/>
              </a:rPr>
            </a:br>
            <a:r>
              <a:rPr lang="he-IL" sz="2400">
                <a:latin typeface="Times New Roman" pitchFamily="18" charset="0"/>
                <a:cs typeface="Times New Roman" pitchFamily="18" charset="0"/>
              </a:rPr>
              <a:t>(מעלה/מטה/ימינה/שמאלה) </a:t>
            </a:r>
            <a:br>
              <a:rPr lang="en-US" sz="2400">
                <a:latin typeface="Times New Roman" pitchFamily="18" charset="0"/>
                <a:cs typeface="Times New Roman" pitchFamily="18" charset="0"/>
              </a:rPr>
            </a:br>
            <a:r>
              <a:rPr lang="he-IL" sz="2400">
                <a:latin typeface="Times New Roman" pitchFamily="18" charset="0"/>
                <a:cs typeface="Times New Roman" pitchFamily="18" charset="0"/>
              </a:rPr>
              <a:t>ואחד נוסף בניצב לכיוון זה.</a:t>
            </a:r>
          </a:p>
          <a:p>
            <a:pPr marL="292100" indent="-292100" algn="r" rtl="1">
              <a:spcBef>
                <a:spcPct val="65000"/>
              </a:spcBef>
              <a:buFont typeface="Arial" charset="0"/>
              <a:buChar char="•"/>
            </a:pPr>
            <a:r>
              <a:rPr lang="he-IL" sz="2400">
                <a:latin typeface="Times New Roman" pitchFamily="18" charset="0"/>
                <a:cs typeface="Times New Roman" pitchFamily="18" charset="0"/>
              </a:rPr>
              <a:t>בשרטוט ניתן לראות את המשבצות</a:t>
            </a:r>
            <a:br>
              <a:rPr lang="en-US" sz="2400">
                <a:latin typeface="Times New Roman" pitchFamily="18" charset="0"/>
                <a:cs typeface="Times New Roman" pitchFamily="18" charset="0"/>
              </a:rPr>
            </a:br>
            <a:r>
              <a:rPr lang="he-IL" sz="2400">
                <a:latin typeface="Times New Roman" pitchFamily="18" charset="0"/>
                <a:cs typeface="Times New Roman" pitchFamily="18" charset="0"/>
              </a:rPr>
              <a:t>אליהן יכול לנוע פרש הממוקם</a:t>
            </a:r>
            <a:br>
              <a:rPr lang="en-US" sz="2400">
                <a:latin typeface="Times New Roman" pitchFamily="18" charset="0"/>
                <a:cs typeface="Times New Roman" pitchFamily="18" charset="0"/>
              </a:rPr>
            </a:br>
            <a:r>
              <a:rPr lang="he-IL" sz="2400">
                <a:latin typeface="Times New Roman" pitchFamily="18" charset="0"/>
                <a:cs typeface="Times New Roman" pitchFamily="18" charset="0"/>
              </a:rPr>
              <a:t>במרכז הלוח.</a:t>
            </a:r>
          </a:p>
        </p:txBody>
      </p:sp>
      <p:pic>
        <p:nvPicPr>
          <p:cNvPr id="41990" name="Picture 10" descr="ch7401"/>
          <p:cNvPicPr>
            <a:picLocks noChangeAspect="1" noChangeArrowheads="1"/>
          </p:cNvPicPr>
          <p:nvPr/>
        </p:nvPicPr>
        <p:blipFill>
          <a:blip r:embed="rId3" cstate="print"/>
          <a:srcRect/>
          <a:stretch>
            <a:fillRect/>
          </a:stretch>
        </p:blipFill>
        <p:spPr bwMode="auto">
          <a:xfrm>
            <a:off x="755650" y="2792413"/>
            <a:ext cx="3228975" cy="3228975"/>
          </a:xfrm>
          <a:prstGeom prst="rect">
            <a:avLst/>
          </a:prstGeom>
          <a:noFill/>
          <a:ln w="9525">
            <a:noFill/>
            <a:miter lim="800000"/>
            <a:headEnd/>
            <a:tailEnd/>
          </a:ln>
        </p:spPr>
      </p:pic>
    </p:spTree>
    <p:extLst>
      <p:ext uri="{BB962C8B-B14F-4D97-AF65-F5344CB8AC3E}">
        <p14:creationId xmlns:p14="http://schemas.microsoft.com/office/powerpoint/2010/main" val="213797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7" name="Slide Number Placeholder 6"/>
          <p:cNvSpPr>
            <a:spLocks noGrp="1"/>
          </p:cNvSpPr>
          <p:nvPr>
            <p:ph type="sldNum" sz="quarter" idx="12"/>
          </p:nvPr>
        </p:nvSpPr>
        <p:spPr/>
        <p:txBody>
          <a:bodyPr/>
          <a:lstStyle/>
          <a:p>
            <a:pPr>
              <a:defRPr/>
            </a:pPr>
            <a:fld id="{F1101647-7061-4D66-8438-503D152BD0E7}" type="slidenum">
              <a:rPr lang="ar-SA"/>
              <a:pPr>
                <a:defRPr/>
              </a:pPr>
              <a:t>39</a:t>
            </a:fld>
            <a:endParaRPr lang="en-US"/>
          </a:p>
        </p:txBody>
      </p:sp>
      <p:sp>
        <p:nvSpPr>
          <p:cNvPr id="43012" name="Rectangle 2"/>
          <p:cNvSpPr>
            <a:spLocks noGrp="1" noChangeArrowheads="1"/>
          </p:cNvSpPr>
          <p:nvPr>
            <p:ph type="title"/>
          </p:nvPr>
        </p:nvSpPr>
        <p:spPr>
          <a:xfrm>
            <a:off x="685800" y="269875"/>
            <a:ext cx="7772400" cy="1143000"/>
          </a:xfrm>
        </p:spPr>
        <p:txBody>
          <a:bodyPr>
            <a:normAutofit/>
          </a:bodyPr>
          <a:lstStyle/>
          <a:p>
            <a:pPr rtl="1" eaLnBrk="1" hangingPunct="1"/>
            <a:r>
              <a:rPr lang="he-IL" dirty="0"/>
              <a:t>בעיית הפרש</a:t>
            </a:r>
            <a:endParaRPr lang="en-US" dirty="0"/>
          </a:p>
        </p:txBody>
      </p:sp>
      <p:sp>
        <p:nvSpPr>
          <p:cNvPr id="43013" name="Text Box 3"/>
          <p:cNvSpPr txBox="1">
            <a:spLocks noChangeArrowheads="1"/>
          </p:cNvSpPr>
          <p:nvPr/>
        </p:nvSpPr>
        <p:spPr bwMode="auto">
          <a:xfrm>
            <a:off x="971550" y="1412875"/>
            <a:ext cx="7489825" cy="822325"/>
          </a:xfrm>
          <a:prstGeom prst="rect">
            <a:avLst/>
          </a:prstGeom>
          <a:noFill/>
          <a:ln w="9525">
            <a:noFill/>
            <a:miter lim="800000"/>
            <a:headEnd/>
            <a:tailEnd/>
          </a:ln>
        </p:spPr>
        <p:txBody>
          <a:bodyPr>
            <a:spAutoFit/>
          </a:bodyPr>
          <a:lstStyle/>
          <a:p>
            <a:pPr marL="292100" indent="-292100" algn="r" rtl="1">
              <a:spcBef>
                <a:spcPct val="50000"/>
              </a:spcBef>
              <a:buFont typeface="Arial" charset="0"/>
              <a:buChar char="•"/>
            </a:pPr>
            <a:r>
              <a:rPr lang="he-IL" sz="2400">
                <a:latin typeface="Times New Roman" pitchFamily="18" charset="0"/>
                <a:cs typeface="Times New Roman" pitchFamily="18" charset="0"/>
              </a:rPr>
              <a:t>דוגמה לפיתרון עבור לוח </a:t>
            </a:r>
            <a:r>
              <a:rPr lang="en-US" sz="2400">
                <a:latin typeface="Times New Roman" pitchFamily="18" charset="0"/>
                <a:cs typeface="Times New Roman" pitchFamily="18" charset="0"/>
              </a:rPr>
              <a:t>8x8</a:t>
            </a:r>
            <a:r>
              <a:rPr lang="he-IL" sz="2400">
                <a:latin typeface="Times New Roman" pitchFamily="18" charset="0"/>
                <a:cs typeface="Times New Roman" pitchFamily="18" charset="0"/>
              </a:rPr>
              <a:t> (כאן הפרש אף חוזר לנקודת ההתחלה בסוף המסלול):</a:t>
            </a:r>
          </a:p>
        </p:txBody>
      </p:sp>
      <p:pic>
        <p:nvPicPr>
          <p:cNvPr id="875525" name="Picture 5" descr="intrompv1"/>
          <p:cNvPicPr>
            <a:picLocks noChangeAspect="1" noChangeArrowheads="1" noCrop="1"/>
          </p:cNvPicPr>
          <p:nvPr/>
        </p:nvPicPr>
        <p:blipFill>
          <a:blip r:embed="rId3" cstate="print"/>
          <a:srcRect/>
          <a:stretch>
            <a:fillRect/>
          </a:stretch>
        </p:blipFill>
        <p:spPr bwMode="auto">
          <a:xfrm>
            <a:off x="2555875" y="2205038"/>
            <a:ext cx="3830638" cy="3841750"/>
          </a:xfrm>
          <a:prstGeom prst="rect">
            <a:avLst/>
          </a:prstGeom>
          <a:noFill/>
          <a:ln w="9525">
            <a:noFill/>
            <a:miter lim="800000"/>
            <a:headEnd/>
            <a:tailEnd/>
          </a:ln>
        </p:spPr>
      </p:pic>
      <p:pic>
        <p:nvPicPr>
          <p:cNvPr id="875526" name="Picture 6" descr="intrompv1"/>
          <p:cNvPicPr>
            <a:picLocks noChangeAspect="1" noChangeArrowheads="1"/>
          </p:cNvPicPr>
          <p:nvPr/>
        </p:nvPicPr>
        <p:blipFill>
          <a:blip r:embed="rId4" cstate="print"/>
          <a:srcRect/>
          <a:stretch>
            <a:fillRect/>
          </a:stretch>
        </p:blipFill>
        <p:spPr bwMode="auto">
          <a:xfrm>
            <a:off x="2555875" y="2301875"/>
            <a:ext cx="3727450" cy="3738563"/>
          </a:xfrm>
          <a:prstGeom prst="rect">
            <a:avLst/>
          </a:prstGeom>
          <a:noFill/>
          <a:ln w="9525">
            <a:noFill/>
            <a:miter lim="800000"/>
            <a:headEnd/>
            <a:tailEnd/>
          </a:ln>
        </p:spPr>
      </p:pic>
    </p:spTree>
    <p:extLst>
      <p:ext uri="{BB962C8B-B14F-4D97-AF65-F5344CB8AC3E}">
        <p14:creationId xmlns:p14="http://schemas.microsoft.com/office/powerpoint/2010/main" val="28309929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8755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75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dirty="0"/>
          </a:p>
        </p:txBody>
      </p:sp>
      <p:sp>
        <p:nvSpPr>
          <p:cNvPr id="5" name="Slide Number Placeholder 6"/>
          <p:cNvSpPr>
            <a:spLocks noGrp="1"/>
          </p:cNvSpPr>
          <p:nvPr>
            <p:ph type="sldNum" sz="quarter" idx="12"/>
          </p:nvPr>
        </p:nvSpPr>
        <p:spPr/>
        <p:txBody>
          <a:bodyPr/>
          <a:lstStyle/>
          <a:p>
            <a:pPr>
              <a:defRPr/>
            </a:pPr>
            <a:fld id="{29EBDF21-27F7-4C3C-8C44-4F3C5C1EFA2A}" type="slidenum">
              <a:rPr lang="ar-SA"/>
              <a:pPr>
                <a:defRPr/>
              </a:pPr>
              <a:t>4</a:t>
            </a:fld>
            <a:endParaRPr lang="en-US"/>
          </a:p>
        </p:txBody>
      </p:sp>
      <p:sp>
        <p:nvSpPr>
          <p:cNvPr id="3076" name="Rectangle 2"/>
          <p:cNvSpPr>
            <a:spLocks noGrp="1" noChangeArrowheads="1"/>
          </p:cNvSpPr>
          <p:nvPr>
            <p:ph type="title"/>
          </p:nvPr>
        </p:nvSpPr>
        <p:spPr>
          <a:xfrm>
            <a:off x="395288" y="404813"/>
            <a:ext cx="8353425" cy="1143000"/>
          </a:xfrm>
        </p:spPr>
        <p:txBody>
          <a:bodyPr>
            <a:normAutofit/>
          </a:bodyPr>
          <a:lstStyle/>
          <a:p>
            <a:r>
              <a:rPr lang="en-US" dirty="0"/>
              <a:t>Backtracking</a:t>
            </a:r>
          </a:p>
        </p:txBody>
      </p:sp>
      <p:sp>
        <p:nvSpPr>
          <p:cNvPr id="3077" name="Text Box 3"/>
          <p:cNvSpPr txBox="1">
            <a:spLocks noChangeArrowheads="1"/>
          </p:cNvSpPr>
          <p:nvPr/>
        </p:nvSpPr>
        <p:spPr bwMode="auto">
          <a:xfrm>
            <a:off x="827088" y="1557338"/>
            <a:ext cx="7705725" cy="4797211"/>
          </a:xfrm>
          <a:prstGeom prst="rect">
            <a:avLst/>
          </a:prstGeom>
          <a:noFill/>
          <a:ln w="9525">
            <a:noFill/>
            <a:miter lim="800000"/>
            <a:headEnd/>
            <a:tailEnd/>
          </a:ln>
        </p:spPr>
        <p:txBody>
          <a:bodyPr>
            <a:spAutoFit/>
          </a:bodyPr>
          <a:lstStyle/>
          <a:p>
            <a:pPr marL="292100" indent="-292100" algn="r" rtl="1">
              <a:spcBef>
                <a:spcPts val="100"/>
              </a:spcBef>
              <a:buFont typeface="Arial" charset="0"/>
              <a:buChar char="•"/>
            </a:pPr>
            <a:r>
              <a:rPr lang="he-IL" sz="2400" dirty="0">
                <a:latin typeface="Times New Roman" pitchFamily="18" charset="0"/>
                <a:cs typeface="Times New Roman" pitchFamily="18" charset="0"/>
              </a:rPr>
              <a:t>בני אדם פותרים בעיות כאלו באמצעות </a:t>
            </a:r>
            <a:r>
              <a:rPr lang="en-US" sz="2400" dirty="0">
                <a:latin typeface="Times New Roman" pitchFamily="18" charset="0"/>
                <a:cs typeface="Times New Roman" pitchFamily="18" charset="0"/>
              </a:rPr>
              <a:t>backtracking</a:t>
            </a:r>
            <a:r>
              <a:rPr lang="he-IL" sz="2400" dirty="0">
                <a:latin typeface="Times New Roman" pitchFamily="18" charset="0"/>
                <a:cs typeface="Times New Roman" pitchFamily="18" charset="0"/>
              </a:rPr>
              <a:t>:</a:t>
            </a:r>
          </a:p>
          <a:p>
            <a:pPr marL="292100" indent="-292100" algn="r" rtl="1">
              <a:spcBef>
                <a:spcPts val="100"/>
              </a:spcBef>
              <a:buFont typeface="Arial" charset="0"/>
              <a:buChar char="•"/>
            </a:pPr>
            <a:endParaRPr lang="he-IL" sz="2400" dirty="0">
              <a:latin typeface="Times New Roman" pitchFamily="18" charset="0"/>
              <a:cs typeface="Times New Roman" pitchFamily="18" charset="0"/>
            </a:endParaRPr>
          </a:p>
          <a:p>
            <a:pPr marL="292100" indent="-292100" algn="r" rtl="1">
              <a:spcBef>
                <a:spcPts val="100"/>
              </a:spcBef>
              <a:buFont typeface="Arial" charset="0"/>
              <a:buChar char="•"/>
            </a:pPr>
            <a:r>
              <a:rPr lang="he-IL" sz="2400" b="1" dirty="0">
                <a:latin typeface="Times New Roman" pitchFamily="18" charset="0"/>
                <a:cs typeface="Times New Roman" pitchFamily="18" charset="0"/>
              </a:rPr>
              <a:t>פתרון מלא:</a:t>
            </a:r>
            <a:r>
              <a:rPr lang="he-IL" sz="2400" dirty="0">
                <a:latin typeface="Times New Roman" pitchFamily="18" charset="0"/>
                <a:cs typeface="Times New Roman" pitchFamily="18" charset="0"/>
              </a:rPr>
              <a:t> מסלול מהאדם לבית </a:t>
            </a:r>
          </a:p>
          <a:p>
            <a:pPr marL="292100" indent="-292100" algn="r" rtl="1">
              <a:spcBef>
                <a:spcPts val="100"/>
              </a:spcBef>
              <a:buFont typeface="Arial" charset="0"/>
              <a:buChar char="•"/>
            </a:pPr>
            <a:r>
              <a:rPr lang="he-IL" sz="2400" b="1" dirty="0">
                <a:latin typeface="Times New Roman" pitchFamily="18" charset="0"/>
                <a:cs typeface="Times New Roman" pitchFamily="18" charset="0"/>
              </a:rPr>
              <a:t>פתרון חלקי</a:t>
            </a:r>
            <a:r>
              <a:rPr lang="he-IL" sz="2400" dirty="0">
                <a:latin typeface="Times New Roman" pitchFamily="18" charset="0"/>
                <a:cs typeface="Times New Roman" pitchFamily="18" charset="0"/>
              </a:rPr>
              <a:t>: מסלול מהאדם לנקודה כלשהי בתוך המבוך</a:t>
            </a:r>
          </a:p>
          <a:p>
            <a:pPr marL="292100" indent="-292100" algn="r" rtl="1">
              <a:spcBef>
                <a:spcPts val="100"/>
              </a:spcBef>
              <a:buFont typeface="Arial" charset="0"/>
              <a:buChar char="•"/>
            </a:pPr>
            <a:r>
              <a:rPr lang="he-IL" sz="2400" b="1" dirty="0">
                <a:latin typeface="Times New Roman" pitchFamily="18" charset="0"/>
                <a:cs typeface="Times New Roman" pitchFamily="18" charset="0"/>
              </a:rPr>
              <a:t>הרחבת הפתרון</a:t>
            </a:r>
            <a:r>
              <a:rPr lang="he-IL" sz="2400" dirty="0">
                <a:latin typeface="Times New Roman" pitchFamily="18" charset="0"/>
                <a:cs typeface="Times New Roman" pitchFamily="18" charset="0"/>
              </a:rPr>
              <a:t>: רק אחת מהאופציות הבאות חוקית, אבל לא ברור איזו</a:t>
            </a:r>
          </a:p>
          <a:p>
            <a:pPr marL="749300" lvl="1" indent="-292100" algn="r" rtl="1">
              <a:buFont typeface="Arial" charset="0"/>
              <a:buChar char="•"/>
            </a:pPr>
            <a:r>
              <a:rPr lang="he-IL" sz="2400" dirty="0">
                <a:latin typeface="Times New Roman" pitchFamily="18" charset="0"/>
                <a:cs typeface="Times New Roman" pitchFamily="18" charset="0"/>
              </a:rPr>
              <a:t>להמשיך את המסלול ימינה</a:t>
            </a:r>
          </a:p>
          <a:p>
            <a:pPr marL="749300" lvl="1" indent="-292100" algn="r" rtl="1">
              <a:buFont typeface="Arial" charset="0"/>
              <a:buChar char="•"/>
            </a:pPr>
            <a:r>
              <a:rPr lang="he-IL" sz="2400" dirty="0">
                <a:latin typeface="Times New Roman" pitchFamily="18" charset="0"/>
                <a:cs typeface="Times New Roman" pitchFamily="18" charset="0"/>
              </a:rPr>
              <a:t>להמשיך את המסלול שמאלה</a:t>
            </a:r>
          </a:p>
          <a:p>
            <a:pPr marL="749300" lvl="1" indent="-292100" algn="r" rtl="1">
              <a:buFont typeface="Arial" charset="0"/>
              <a:buChar char="•"/>
            </a:pPr>
            <a:r>
              <a:rPr lang="he-IL" sz="2400" dirty="0">
                <a:latin typeface="Times New Roman" pitchFamily="18" charset="0"/>
                <a:cs typeface="Times New Roman" pitchFamily="18" charset="0"/>
              </a:rPr>
              <a:t>להמשיך את המסלול למטה</a:t>
            </a:r>
          </a:p>
          <a:p>
            <a:pPr marL="292100" indent="-292100" algn="r" rtl="1">
              <a:spcBef>
                <a:spcPct val="80000"/>
              </a:spcBef>
              <a:buFont typeface="Arial" charset="0"/>
              <a:buChar char="•"/>
            </a:pPr>
            <a:r>
              <a:rPr lang="he-IL" sz="2400" dirty="0">
                <a:latin typeface="Times New Roman" pitchFamily="18" charset="0"/>
                <a:cs typeface="Times New Roman" pitchFamily="18" charset="0"/>
              </a:rPr>
              <a:t>את הפתרון המלא נראה בסוף התרגול, אנו נתחיל עם בעיות יותר פשוטות לתכנות...</a:t>
            </a:r>
          </a:p>
          <a:p>
            <a:pPr marL="292100" indent="-292100" algn="r" rtl="1">
              <a:spcBef>
                <a:spcPct val="80000"/>
              </a:spcBef>
              <a:buFont typeface="Arial" charset="0"/>
              <a:buChar char="•"/>
            </a:pPr>
            <a:r>
              <a:rPr lang="he-IL" sz="2400" dirty="0">
                <a:latin typeface="Times New Roman" pitchFamily="18" charset="0"/>
                <a:cs typeface="Times New Roman" pitchFamily="18" charset="0"/>
              </a:rPr>
              <a:t>נתחיל </a:t>
            </a:r>
            <a:r>
              <a:rPr lang="he-IL" sz="2400" dirty="0" err="1">
                <a:latin typeface="Times New Roman" pitchFamily="18" charset="0"/>
                <a:cs typeface="Times New Roman" pitchFamily="18" charset="0"/>
              </a:rPr>
              <a:t>בבעית</a:t>
            </a:r>
            <a:r>
              <a:rPr lang="he-IL" sz="2400" dirty="0">
                <a:latin typeface="Times New Roman" pitchFamily="18" charset="0"/>
                <a:cs typeface="Times New Roman" pitchFamily="18" charset="0"/>
              </a:rPr>
              <a:t> הסכום</a:t>
            </a:r>
          </a:p>
        </p:txBody>
      </p:sp>
    </p:spTree>
    <p:extLst>
      <p:ext uri="{BB962C8B-B14F-4D97-AF65-F5344CB8AC3E}">
        <p14:creationId xmlns:p14="http://schemas.microsoft.com/office/powerpoint/2010/main" val="185718778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16" name="Slide Number Placeholder 6"/>
          <p:cNvSpPr>
            <a:spLocks noGrp="1"/>
          </p:cNvSpPr>
          <p:nvPr>
            <p:ph type="sldNum" sz="quarter" idx="12"/>
          </p:nvPr>
        </p:nvSpPr>
        <p:spPr/>
        <p:txBody>
          <a:bodyPr/>
          <a:lstStyle/>
          <a:p>
            <a:pPr>
              <a:defRPr/>
            </a:pPr>
            <a:fld id="{39178617-0E84-430B-A6AF-7909D428C453}" type="slidenum">
              <a:rPr lang="ar-SA"/>
              <a:pPr>
                <a:defRPr/>
              </a:pPr>
              <a:t>40</a:t>
            </a:fld>
            <a:endParaRPr lang="en-US"/>
          </a:p>
        </p:txBody>
      </p:sp>
      <p:sp>
        <p:nvSpPr>
          <p:cNvPr id="44036" name="Rectangle 2"/>
          <p:cNvSpPr>
            <a:spLocks noGrp="1" noChangeArrowheads="1"/>
          </p:cNvSpPr>
          <p:nvPr>
            <p:ph type="title"/>
          </p:nvPr>
        </p:nvSpPr>
        <p:spPr>
          <a:xfrm>
            <a:off x="685800" y="404813"/>
            <a:ext cx="7772400" cy="1143000"/>
          </a:xfrm>
        </p:spPr>
        <p:txBody>
          <a:bodyPr>
            <a:normAutofit/>
          </a:bodyPr>
          <a:lstStyle/>
          <a:p>
            <a:pPr rtl="1" eaLnBrk="1" hangingPunct="1"/>
            <a:r>
              <a:rPr lang="he-IL" dirty="0"/>
              <a:t>בעיית הפרש</a:t>
            </a:r>
            <a:endParaRPr lang="en-US" dirty="0"/>
          </a:p>
        </p:txBody>
      </p:sp>
      <p:sp>
        <p:nvSpPr>
          <p:cNvPr id="44037" name="Text Box 3"/>
          <p:cNvSpPr txBox="1">
            <a:spLocks noChangeArrowheads="1"/>
          </p:cNvSpPr>
          <p:nvPr/>
        </p:nvSpPr>
        <p:spPr bwMode="auto">
          <a:xfrm>
            <a:off x="755650" y="1517650"/>
            <a:ext cx="7848600" cy="1552575"/>
          </a:xfrm>
          <a:prstGeom prst="rect">
            <a:avLst/>
          </a:prstGeom>
          <a:noFill/>
          <a:ln w="9525">
            <a:noFill/>
            <a:miter lim="800000"/>
            <a:headEnd/>
            <a:tailEnd/>
          </a:ln>
        </p:spPr>
        <p:txBody>
          <a:bodyPr>
            <a:spAutoFit/>
          </a:bodyPr>
          <a:lstStyle/>
          <a:p>
            <a:pPr marL="346075" indent="-346075" algn="r" rtl="1">
              <a:spcBef>
                <a:spcPct val="40000"/>
              </a:spcBef>
              <a:buFont typeface="Arial" charset="0"/>
              <a:buChar char="•"/>
            </a:pPr>
            <a:r>
              <a:rPr lang="he-IL" sz="2400" dirty="0">
                <a:latin typeface="Times New Roman" pitchFamily="18" charset="0"/>
                <a:cs typeface="Times New Roman" pitchFamily="18" charset="0"/>
              </a:rPr>
              <a:t>נעביר לפונקציה מערך דו-ממדי </a:t>
            </a:r>
            <a:r>
              <a:rPr lang="en-US" sz="2400" b="1" dirty="0">
                <a:latin typeface="Courier New" pitchFamily="49" charset="0"/>
              </a:rPr>
              <a:t>board[N][N]</a:t>
            </a:r>
            <a:r>
              <a:rPr lang="he-IL" sz="2400" dirty="0">
                <a:latin typeface="Times New Roman" pitchFamily="18" charset="0"/>
                <a:cs typeface="Times New Roman" pitchFamily="18" charset="0"/>
              </a:rPr>
              <a:t> שלתוכו היא תכתוב את המסלול. מסלול ייוצג במערך זה בתור רצף מספרים עוקבים </a:t>
            </a:r>
            <a:r>
              <a:rPr lang="en-US" sz="2400" dirty="0">
                <a:latin typeface="Times New Roman" pitchFamily="18" charset="0"/>
                <a:cs typeface="Times New Roman" pitchFamily="18" charset="0"/>
              </a:rPr>
              <a:t>(1,2,3...)</a:t>
            </a:r>
            <a:r>
              <a:rPr lang="he-IL" sz="2400" dirty="0">
                <a:latin typeface="Times New Roman" pitchFamily="18" charset="0"/>
                <a:cs typeface="Times New Roman" pitchFamily="18" charset="0"/>
              </a:rPr>
              <a:t> בתאים שבהם המסלול עובר, ואלו יציינו את סדר הביקור במשבצות.</a:t>
            </a:r>
          </a:p>
        </p:txBody>
      </p:sp>
      <p:sp>
        <p:nvSpPr>
          <p:cNvPr id="44038" name="Text Box 15"/>
          <p:cNvSpPr txBox="1">
            <a:spLocks noChangeArrowheads="1"/>
          </p:cNvSpPr>
          <p:nvPr/>
        </p:nvSpPr>
        <p:spPr bwMode="auto">
          <a:xfrm>
            <a:off x="4500563" y="3605213"/>
            <a:ext cx="4103687" cy="1552575"/>
          </a:xfrm>
          <a:prstGeom prst="rect">
            <a:avLst/>
          </a:prstGeom>
          <a:noFill/>
          <a:ln w="9525">
            <a:noFill/>
            <a:miter lim="800000"/>
            <a:headEnd/>
            <a:tailEnd/>
          </a:ln>
        </p:spPr>
        <p:txBody>
          <a:bodyPr>
            <a:spAutoFit/>
          </a:bodyPr>
          <a:lstStyle/>
          <a:p>
            <a:pPr marL="346075" indent="-346075" algn="r" rtl="1">
              <a:spcBef>
                <a:spcPct val="40000"/>
              </a:spcBef>
              <a:buFont typeface="Arial" charset="0"/>
              <a:buChar char="•"/>
            </a:pPr>
            <a:r>
              <a:rPr lang="he-IL" sz="2400" dirty="0">
                <a:latin typeface="Times New Roman" pitchFamily="18" charset="0"/>
                <a:cs typeface="Times New Roman" pitchFamily="18" charset="0"/>
              </a:rPr>
              <a:t>נוכל לייצג במערך </a:t>
            </a:r>
            <a:r>
              <a:rPr lang="en-US" sz="2400" b="1" dirty="0">
                <a:latin typeface="Courier New" pitchFamily="49" charset="0"/>
              </a:rPr>
              <a:t>board[][]</a:t>
            </a:r>
            <a:r>
              <a:rPr lang="he-IL" sz="2400" dirty="0">
                <a:latin typeface="Times New Roman" pitchFamily="18" charset="0"/>
                <a:cs typeface="Times New Roman" pitchFamily="18" charset="0"/>
              </a:rPr>
              <a:t> גם מסלולים חלקיים, על ידי כך שנרשום 0 בכל משבצת שעדיין לא ביקרנו בה.</a:t>
            </a:r>
            <a:endParaRPr lang="he-IL" sz="2400" u="sng" dirty="0">
              <a:latin typeface="Times New Roman" pitchFamily="18" charset="0"/>
              <a:cs typeface="Times New Roman" pitchFamily="18" charset="0"/>
            </a:endParaRPr>
          </a:p>
        </p:txBody>
      </p:sp>
      <p:grpSp>
        <p:nvGrpSpPr>
          <p:cNvPr id="44039" name="Group 17"/>
          <p:cNvGrpSpPr>
            <a:grpSpLocks/>
          </p:cNvGrpSpPr>
          <p:nvPr/>
        </p:nvGrpSpPr>
        <p:grpSpPr bwMode="auto">
          <a:xfrm>
            <a:off x="1331913" y="3068638"/>
            <a:ext cx="2808287" cy="2808287"/>
            <a:chOff x="839" y="1933"/>
            <a:chExt cx="1769" cy="1769"/>
          </a:xfrm>
        </p:grpSpPr>
        <p:pic>
          <p:nvPicPr>
            <p:cNvPr id="44040" name="Picture 5" descr="chessboard"/>
            <p:cNvPicPr>
              <a:picLocks noChangeAspect="1" noChangeArrowheads="1"/>
            </p:cNvPicPr>
            <p:nvPr/>
          </p:nvPicPr>
          <p:blipFill>
            <a:blip r:embed="rId3" cstate="print"/>
            <a:srcRect/>
            <a:stretch>
              <a:fillRect/>
            </a:stretch>
          </p:blipFill>
          <p:spPr bwMode="auto">
            <a:xfrm>
              <a:off x="839" y="1933"/>
              <a:ext cx="1769" cy="1769"/>
            </a:xfrm>
            <a:prstGeom prst="rect">
              <a:avLst/>
            </a:prstGeom>
            <a:noFill/>
            <a:ln w="9525">
              <a:noFill/>
              <a:miter lim="800000"/>
              <a:headEnd/>
              <a:tailEnd/>
            </a:ln>
          </p:spPr>
        </p:pic>
        <p:sp>
          <p:nvSpPr>
            <p:cNvPr id="44041" name="Text Box 6"/>
            <p:cNvSpPr txBox="1">
              <a:spLocks noChangeArrowheads="1"/>
            </p:cNvSpPr>
            <p:nvPr/>
          </p:nvSpPr>
          <p:spPr bwMode="auto">
            <a:xfrm>
              <a:off x="1519" y="2794"/>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1</a:t>
              </a:r>
              <a:endParaRPr lang="en-US" sz="2000" b="1">
                <a:solidFill>
                  <a:srgbClr val="FF0000"/>
                </a:solidFill>
                <a:latin typeface="Arial Black" pitchFamily="34" charset="0"/>
                <a:cs typeface="Times New Roman" pitchFamily="18" charset="0"/>
              </a:endParaRPr>
            </a:p>
          </p:txBody>
        </p:sp>
        <p:sp>
          <p:nvSpPr>
            <p:cNvPr id="44042" name="Text Box 7"/>
            <p:cNvSpPr txBox="1">
              <a:spLocks noChangeArrowheads="1"/>
            </p:cNvSpPr>
            <p:nvPr/>
          </p:nvSpPr>
          <p:spPr bwMode="auto">
            <a:xfrm>
              <a:off x="1733" y="2349"/>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2</a:t>
              </a:r>
              <a:endParaRPr lang="en-US" sz="2000" b="1">
                <a:solidFill>
                  <a:srgbClr val="FF0000"/>
                </a:solidFill>
                <a:latin typeface="Arial Black" pitchFamily="34" charset="0"/>
                <a:cs typeface="Times New Roman" pitchFamily="18" charset="0"/>
              </a:endParaRPr>
            </a:p>
          </p:txBody>
        </p:sp>
        <p:sp>
          <p:nvSpPr>
            <p:cNvPr id="44043" name="Text Box 8"/>
            <p:cNvSpPr txBox="1">
              <a:spLocks noChangeArrowheads="1"/>
            </p:cNvSpPr>
            <p:nvPr/>
          </p:nvSpPr>
          <p:spPr bwMode="auto">
            <a:xfrm>
              <a:off x="1292" y="2130"/>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3</a:t>
              </a:r>
              <a:endParaRPr lang="en-US" sz="2000" b="1">
                <a:solidFill>
                  <a:srgbClr val="FF0000"/>
                </a:solidFill>
                <a:latin typeface="Arial Black" pitchFamily="34" charset="0"/>
                <a:cs typeface="Times New Roman" pitchFamily="18" charset="0"/>
              </a:endParaRPr>
            </a:p>
          </p:txBody>
        </p:sp>
        <p:sp>
          <p:nvSpPr>
            <p:cNvPr id="44044" name="Text Box 9"/>
            <p:cNvSpPr txBox="1">
              <a:spLocks noChangeArrowheads="1"/>
            </p:cNvSpPr>
            <p:nvPr/>
          </p:nvSpPr>
          <p:spPr bwMode="auto">
            <a:xfrm>
              <a:off x="1074" y="2568"/>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4</a:t>
              </a:r>
              <a:endParaRPr lang="en-US" sz="2000" b="1">
                <a:solidFill>
                  <a:srgbClr val="FF0000"/>
                </a:solidFill>
                <a:latin typeface="Arial Black" pitchFamily="34" charset="0"/>
                <a:cs typeface="Times New Roman" pitchFamily="18" charset="0"/>
              </a:endParaRPr>
            </a:p>
          </p:txBody>
        </p:sp>
        <p:sp>
          <p:nvSpPr>
            <p:cNvPr id="44045" name="Text Box 10"/>
            <p:cNvSpPr txBox="1">
              <a:spLocks noChangeArrowheads="1"/>
            </p:cNvSpPr>
            <p:nvPr/>
          </p:nvSpPr>
          <p:spPr bwMode="auto">
            <a:xfrm>
              <a:off x="1506" y="2349"/>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5</a:t>
              </a:r>
              <a:endParaRPr lang="en-US" sz="2000" b="1">
                <a:solidFill>
                  <a:srgbClr val="FF0000"/>
                </a:solidFill>
                <a:latin typeface="Arial Black" pitchFamily="34" charset="0"/>
                <a:cs typeface="Times New Roman" pitchFamily="18" charset="0"/>
              </a:endParaRPr>
            </a:p>
          </p:txBody>
        </p:sp>
        <p:sp>
          <p:nvSpPr>
            <p:cNvPr id="44046" name="Text Box 11"/>
            <p:cNvSpPr txBox="1">
              <a:spLocks noChangeArrowheads="1"/>
            </p:cNvSpPr>
            <p:nvPr/>
          </p:nvSpPr>
          <p:spPr bwMode="auto">
            <a:xfrm>
              <a:off x="1733" y="2800"/>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6</a:t>
              </a:r>
              <a:endParaRPr lang="en-US" sz="2000" b="1">
                <a:solidFill>
                  <a:srgbClr val="FF0000"/>
                </a:solidFill>
                <a:latin typeface="Arial Black" pitchFamily="34" charset="0"/>
                <a:cs typeface="Times New Roman" pitchFamily="18" charset="0"/>
              </a:endParaRPr>
            </a:p>
          </p:txBody>
        </p:sp>
        <p:sp>
          <p:nvSpPr>
            <p:cNvPr id="44047" name="Text Box 12"/>
            <p:cNvSpPr txBox="1">
              <a:spLocks noChangeArrowheads="1"/>
            </p:cNvSpPr>
            <p:nvPr/>
          </p:nvSpPr>
          <p:spPr bwMode="auto">
            <a:xfrm>
              <a:off x="1521" y="3232"/>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7</a:t>
              </a:r>
              <a:endParaRPr lang="en-US" sz="2000" b="1">
                <a:solidFill>
                  <a:srgbClr val="FF0000"/>
                </a:solidFill>
                <a:latin typeface="Arial Black" pitchFamily="34" charset="0"/>
                <a:cs typeface="Times New Roman" pitchFamily="18" charset="0"/>
              </a:endParaRPr>
            </a:p>
          </p:txBody>
        </p:sp>
        <p:sp>
          <p:nvSpPr>
            <p:cNvPr id="44048" name="Text Box 16"/>
            <p:cNvSpPr txBox="1">
              <a:spLocks noChangeArrowheads="1"/>
            </p:cNvSpPr>
            <p:nvPr/>
          </p:nvSpPr>
          <p:spPr bwMode="auto">
            <a:xfrm>
              <a:off x="1082" y="3014"/>
              <a:ext cx="226" cy="250"/>
            </a:xfrm>
            <a:prstGeom prst="rect">
              <a:avLst/>
            </a:prstGeom>
            <a:noFill/>
            <a:ln w="9525">
              <a:noFill/>
              <a:miter lim="800000"/>
              <a:headEnd/>
              <a:tailEnd/>
            </a:ln>
          </p:spPr>
          <p:txBody>
            <a:bodyPr>
              <a:spAutoFit/>
            </a:bodyPr>
            <a:lstStyle/>
            <a:p>
              <a:pPr>
                <a:spcBef>
                  <a:spcPct val="50000"/>
                </a:spcBef>
              </a:pPr>
              <a:r>
                <a:rPr lang="he-IL" sz="2000" b="1">
                  <a:solidFill>
                    <a:srgbClr val="FF0000"/>
                  </a:solidFill>
                  <a:latin typeface="Arial Black" pitchFamily="34" charset="0"/>
                  <a:cs typeface="Times New Roman" pitchFamily="18" charset="0"/>
                </a:rPr>
                <a:t>8</a:t>
              </a:r>
              <a:endParaRPr lang="en-US" sz="2000" b="1">
                <a:solidFill>
                  <a:srgbClr val="FF0000"/>
                </a:solidFill>
                <a:latin typeface="Arial Black" pitchFamily="34" charset="0"/>
                <a:cs typeface="Times New Roman" pitchFamily="18" charset="0"/>
              </a:endParaRPr>
            </a:p>
          </p:txBody>
        </p:sp>
      </p:grpSp>
    </p:spTree>
    <p:extLst>
      <p:ext uri="{BB962C8B-B14F-4D97-AF65-F5344CB8AC3E}">
        <p14:creationId xmlns:p14="http://schemas.microsoft.com/office/powerpoint/2010/main" val="317181000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FDC4754D-8F1E-4163-B455-5881BD0918BE}" type="slidenum">
              <a:rPr lang="ar-SA"/>
              <a:pPr>
                <a:defRPr/>
              </a:pPr>
              <a:t>41</a:t>
            </a:fld>
            <a:endParaRPr lang="en-US"/>
          </a:p>
        </p:txBody>
      </p:sp>
      <p:sp>
        <p:nvSpPr>
          <p:cNvPr id="45060" name="Rectangle 2"/>
          <p:cNvSpPr>
            <a:spLocks noGrp="1" noChangeArrowheads="1"/>
          </p:cNvSpPr>
          <p:nvPr>
            <p:ph type="title"/>
          </p:nvPr>
        </p:nvSpPr>
        <p:spPr>
          <a:xfrm>
            <a:off x="685800" y="115888"/>
            <a:ext cx="7772400" cy="1143000"/>
          </a:xfrm>
        </p:spPr>
        <p:txBody>
          <a:bodyPr>
            <a:normAutofit/>
          </a:bodyPr>
          <a:lstStyle/>
          <a:p>
            <a:pPr rtl="1" eaLnBrk="1" hangingPunct="1"/>
            <a:r>
              <a:rPr lang="he-IL" dirty="0"/>
              <a:t>בעיית הפרש</a:t>
            </a:r>
            <a:endParaRPr lang="en-US" dirty="0"/>
          </a:p>
        </p:txBody>
      </p:sp>
      <p:sp>
        <p:nvSpPr>
          <p:cNvPr id="45061" name="Text Box 3"/>
          <p:cNvSpPr txBox="1">
            <a:spLocks noChangeArrowheads="1"/>
          </p:cNvSpPr>
          <p:nvPr/>
        </p:nvSpPr>
        <p:spPr bwMode="auto">
          <a:xfrm>
            <a:off x="827088" y="1000125"/>
            <a:ext cx="7637462" cy="5021263"/>
          </a:xfrm>
          <a:prstGeom prst="rect">
            <a:avLst/>
          </a:prstGeom>
          <a:noFill/>
          <a:ln w="9525">
            <a:noFill/>
            <a:miter lim="800000"/>
            <a:headEnd/>
            <a:tailEnd/>
          </a:ln>
        </p:spPr>
        <p:txBody>
          <a:bodyPr>
            <a:spAutoFit/>
          </a:bodyPr>
          <a:lstStyle/>
          <a:p>
            <a:pPr marL="346075" indent="-346075" algn="r" rtl="1">
              <a:spcBef>
                <a:spcPct val="30000"/>
              </a:spcBef>
              <a:buFont typeface="Arial" charset="0"/>
              <a:buNone/>
            </a:pPr>
            <a:r>
              <a:rPr lang="he-IL" sz="2400" u="sng">
                <a:latin typeface="Times New Roman" pitchFamily="18" charset="0"/>
                <a:cs typeface="Times New Roman" pitchFamily="18" charset="0"/>
              </a:rPr>
              <a:t>צעד המעבר יהיה כזה</a:t>
            </a:r>
            <a:r>
              <a:rPr lang="he-IL" sz="2400">
                <a:latin typeface="Times New Roman" pitchFamily="18" charset="0"/>
                <a:cs typeface="Times New Roman" pitchFamily="18" charset="0"/>
              </a:rPr>
              <a:t>:</a:t>
            </a:r>
          </a:p>
          <a:p>
            <a:pPr marL="346075" indent="-346075" algn="r" rtl="1">
              <a:spcBef>
                <a:spcPct val="30000"/>
              </a:spcBef>
              <a:buFont typeface="Arial" charset="0"/>
              <a:buChar char="-"/>
            </a:pPr>
            <a:r>
              <a:rPr lang="he-IL" sz="2400">
                <a:latin typeface="Times New Roman" pitchFamily="18" charset="0"/>
                <a:cs typeface="Times New Roman" pitchFamily="18" charset="0"/>
              </a:rPr>
              <a:t>נניח כי המערך מכיל כבר מסלול חלקי של צעדי פרש, ושהמשבצת שאנו מבקרים בה כעת היא </a:t>
            </a:r>
            <a:r>
              <a:rPr lang="en-US" sz="2400">
                <a:latin typeface="Times New Roman" pitchFamily="18" charset="0"/>
                <a:cs typeface="Times New Roman" pitchFamily="18" charset="0"/>
              </a:rPr>
              <a:t>(i,j)</a:t>
            </a:r>
            <a:r>
              <a:rPr lang="he-IL" sz="2400">
                <a:latin typeface="Times New Roman" pitchFamily="18" charset="0"/>
                <a:cs typeface="Times New Roman" pitchFamily="18" charset="0"/>
              </a:rPr>
              <a:t>. כעת:</a:t>
            </a:r>
          </a:p>
          <a:p>
            <a:pPr marL="346075" indent="-346075" algn="r" rtl="1">
              <a:spcBef>
                <a:spcPct val="30000"/>
              </a:spcBef>
              <a:buFont typeface="Arial" charset="0"/>
              <a:buAutoNum type="arabicPeriod"/>
            </a:pPr>
            <a:r>
              <a:rPr lang="he-IL" sz="2400">
                <a:latin typeface="Times New Roman" pitchFamily="18" charset="0"/>
                <a:cs typeface="Times New Roman" pitchFamily="18" charset="0"/>
              </a:rPr>
              <a:t>נסמן במשבצת </a:t>
            </a:r>
            <a:r>
              <a:rPr lang="en-US" sz="2400">
                <a:latin typeface="Times New Roman" pitchFamily="18" charset="0"/>
                <a:cs typeface="Times New Roman" pitchFamily="18" charset="0"/>
              </a:rPr>
              <a:t>(i,j)</a:t>
            </a:r>
            <a:r>
              <a:rPr lang="he-IL" sz="2400">
                <a:latin typeface="Times New Roman" pitchFamily="18" charset="0"/>
                <a:cs typeface="Times New Roman" pitchFamily="18" charset="0"/>
              </a:rPr>
              <a:t> את מספרו הסידורי של הצעד הנוכחי.</a:t>
            </a:r>
          </a:p>
          <a:p>
            <a:pPr marL="346075" indent="-346075" algn="r" rtl="1">
              <a:spcBef>
                <a:spcPct val="30000"/>
              </a:spcBef>
              <a:buFont typeface="Arial" charset="0"/>
              <a:buAutoNum type="arabicPeriod"/>
            </a:pPr>
            <a:r>
              <a:rPr lang="he-IL" sz="2400">
                <a:latin typeface="Times New Roman" pitchFamily="18" charset="0"/>
                <a:cs typeface="Times New Roman" pitchFamily="18" charset="0"/>
              </a:rPr>
              <a:t>אם מספרו של הצעד הוא </a:t>
            </a:r>
            <a:r>
              <a:rPr lang="en-US" sz="2400">
                <a:latin typeface="Times New Roman" pitchFamily="18" charset="0"/>
                <a:cs typeface="Times New Roman" pitchFamily="18" charset="0"/>
              </a:rPr>
              <a:t>N</a:t>
            </a:r>
            <a:r>
              <a:rPr lang="en-US" sz="2400" baseline="30000">
                <a:latin typeface="Times New Roman" pitchFamily="18" charset="0"/>
                <a:cs typeface="Times New Roman" pitchFamily="18" charset="0"/>
              </a:rPr>
              <a:t>2</a:t>
            </a:r>
            <a:r>
              <a:rPr lang="he-IL" sz="2400">
                <a:latin typeface="Times New Roman" pitchFamily="18" charset="0"/>
                <a:cs typeface="Times New Roman" pitchFamily="18" charset="0"/>
              </a:rPr>
              <a:t> – זהו הצעד האחרון ומצאנו פתרון.</a:t>
            </a:r>
          </a:p>
          <a:p>
            <a:pPr marL="346075" indent="-346075" algn="r" rtl="1">
              <a:spcBef>
                <a:spcPct val="30000"/>
              </a:spcBef>
              <a:buFont typeface="Arial" charset="0"/>
              <a:buAutoNum type="arabicPeriod"/>
            </a:pPr>
            <a:r>
              <a:rPr lang="he-IL" sz="2400">
                <a:latin typeface="Times New Roman" pitchFamily="18" charset="0"/>
                <a:cs typeface="Times New Roman" pitchFamily="18" charset="0"/>
              </a:rPr>
              <a:t>אחרת, ננסה להוסיף צעד נוסף למסלול. לכל צעד פרש חוקי שניתן לבצע מהמשבצת הנוכחית, נבדוק שעוד לא בקרנו במשבצת היעד (כלומר שהיא מסומנת באפס), ואם אכן זה כך, ננסה להתקדם למשבצת זו ולהמשיך את החיפוש רקורסיבית מהמשבצת החדשה.</a:t>
            </a:r>
          </a:p>
          <a:p>
            <a:pPr marL="346075" indent="-346075" algn="r" rtl="1">
              <a:spcBef>
                <a:spcPct val="30000"/>
              </a:spcBef>
              <a:buFont typeface="Arial" charset="0"/>
              <a:buAutoNum type="arabicPeriod"/>
            </a:pPr>
            <a:r>
              <a:rPr lang="he-IL" sz="2400">
                <a:latin typeface="Times New Roman" pitchFamily="18" charset="0"/>
                <a:cs typeface="Times New Roman" pitchFamily="18" charset="0"/>
              </a:rPr>
              <a:t>במידה ונסיים לנסות את כל הצעדים החוקיים ואף מסלול לא נמצא, סימן שהמסלול החלקי שקיבלנו הוא שגוי. לפיכך, נחזור אחורנית ברקורסיה, תוך שאנו מסמנים 0 במשבצת ממנה אנו יוצאים.</a:t>
            </a:r>
          </a:p>
        </p:txBody>
      </p:sp>
    </p:spTree>
    <p:extLst>
      <p:ext uri="{BB962C8B-B14F-4D97-AF65-F5344CB8AC3E}">
        <p14:creationId xmlns:p14="http://schemas.microsoft.com/office/powerpoint/2010/main" val="1021027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4B182AE5-58C3-4CB4-9B4B-34F66606617A}" type="slidenum">
              <a:rPr lang="ar-SA"/>
              <a:pPr>
                <a:defRPr/>
              </a:pPr>
              <a:t>42</a:t>
            </a:fld>
            <a:endParaRPr lang="en-US"/>
          </a:p>
        </p:txBody>
      </p:sp>
      <p:sp>
        <p:nvSpPr>
          <p:cNvPr id="46084" name="Rectangle 2"/>
          <p:cNvSpPr>
            <a:spLocks noGrp="1" noChangeArrowheads="1"/>
          </p:cNvSpPr>
          <p:nvPr>
            <p:ph type="title"/>
          </p:nvPr>
        </p:nvSpPr>
        <p:spPr>
          <a:xfrm>
            <a:off x="685800" y="115888"/>
            <a:ext cx="7772400" cy="1143000"/>
          </a:xfrm>
        </p:spPr>
        <p:txBody>
          <a:bodyPr>
            <a:normAutofit/>
          </a:bodyPr>
          <a:lstStyle/>
          <a:p>
            <a:pPr rtl="1" eaLnBrk="1" hangingPunct="1"/>
            <a:r>
              <a:rPr lang="he-IL" dirty="0"/>
              <a:t>בעיית הפרש</a:t>
            </a:r>
            <a:endParaRPr lang="en-US" dirty="0"/>
          </a:p>
        </p:txBody>
      </p:sp>
      <p:sp>
        <p:nvSpPr>
          <p:cNvPr id="879620" name="Text Box 4"/>
          <p:cNvSpPr txBox="1">
            <a:spLocks noChangeArrowheads="1"/>
          </p:cNvSpPr>
          <p:nvPr/>
        </p:nvSpPr>
        <p:spPr bwMode="auto">
          <a:xfrm>
            <a:off x="1077913" y="2838450"/>
            <a:ext cx="7239000" cy="2739211"/>
          </a:xfrm>
          <a:prstGeom prst="rect">
            <a:avLst/>
          </a:prstGeom>
          <a:solidFill>
            <a:srgbClr val="F2F2F2"/>
          </a:solidFill>
          <a:ln w="9525">
            <a:solidFill>
              <a:schemeClr val="folHlink"/>
            </a:solidFill>
            <a:miter lim="800000"/>
            <a:headEnd/>
            <a:tailEnd/>
          </a:ln>
        </p:spPr>
        <p:txBody>
          <a:bodyPr>
            <a:spAutoFit/>
          </a:bodyPr>
          <a:lstStyle/>
          <a:p>
            <a:r>
              <a:rPr lang="pt-BR" sz="1800" dirty="0">
                <a:latin typeface="Courier New" pitchFamily="49" charset="0"/>
              </a:rPr>
              <a:t>#define N 7</a:t>
            </a:r>
          </a:p>
          <a:p>
            <a:r>
              <a:rPr lang="pt-BR" sz="1800" dirty="0">
                <a:latin typeface="Courier New" pitchFamily="49" charset="0"/>
              </a:rPr>
              <a:t>#define KNIGHT_MOVE_NUM 8</a:t>
            </a:r>
          </a:p>
          <a:p>
            <a:endParaRPr lang="pt-BR" sz="1400" dirty="0">
              <a:latin typeface="Courier New" pitchFamily="49" charset="0"/>
            </a:endParaRPr>
          </a:p>
          <a:p>
            <a:r>
              <a:rPr lang="en-US" sz="1800" dirty="0" err="1">
                <a:latin typeface="Courier New" pitchFamily="49" charset="0"/>
              </a:rPr>
              <a:t>bool</a:t>
            </a:r>
            <a:r>
              <a:rPr lang="en-US" sz="1800" dirty="0">
                <a:latin typeface="Courier New" pitchFamily="49" charset="0"/>
              </a:rPr>
              <a:t> inboard(</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j) {</a:t>
            </a:r>
          </a:p>
          <a:p>
            <a:r>
              <a:rPr lang="en-US" sz="1800" dirty="0">
                <a:latin typeface="Courier New" pitchFamily="49" charset="0"/>
              </a:rPr>
              <a:t>  return (</a:t>
            </a:r>
            <a:r>
              <a:rPr lang="en-US" sz="1800" dirty="0" err="1">
                <a:latin typeface="Courier New" pitchFamily="49" charset="0"/>
              </a:rPr>
              <a:t>i</a:t>
            </a:r>
            <a:r>
              <a:rPr lang="en-US" sz="1800" dirty="0">
                <a:latin typeface="Courier New" pitchFamily="49" charset="0"/>
              </a:rPr>
              <a:t>&gt;=0 &amp;&amp; </a:t>
            </a:r>
            <a:r>
              <a:rPr lang="en-US" sz="1800" dirty="0" err="1">
                <a:latin typeface="Courier New" pitchFamily="49" charset="0"/>
              </a:rPr>
              <a:t>i</a:t>
            </a:r>
            <a:r>
              <a:rPr lang="en-US" sz="1800" dirty="0">
                <a:latin typeface="Courier New" pitchFamily="49" charset="0"/>
              </a:rPr>
              <a:t>&lt;N &amp;&amp; j&gt;=0 &amp;&amp; j&lt;N)</a:t>
            </a:r>
          </a:p>
          <a:p>
            <a:r>
              <a:rPr lang="en-US" sz="1800" dirty="0">
                <a:latin typeface="Courier New" pitchFamily="49" charset="0"/>
              </a:rPr>
              <a:t>}</a:t>
            </a:r>
            <a:endParaRPr lang="he-IL" sz="1800" dirty="0">
              <a:latin typeface="Courier New" pitchFamily="49" charset="0"/>
            </a:endParaRPr>
          </a:p>
          <a:p>
            <a:endParaRPr lang="en-US" sz="1400" dirty="0">
              <a:latin typeface="Courier New" pitchFamily="49" charset="0"/>
            </a:endParaRPr>
          </a:p>
          <a:p>
            <a:r>
              <a:rPr lang="en-US" sz="1800" dirty="0" err="1">
                <a:latin typeface="Courier New" pitchFamily="49" charset="0"/>
              </a:rPr>
              <a:t>bool</a:t>
            </a:r>
            <a:r>
              <a:rPr lang="en-US" sz="1800" dirty="0">
                <a:latin typeface="Courier New" pitchFamily="49" charset="0"/>
              </a:rPr>
              <a:t> </a:t>
            </a:r>
            <a:r>
              <a:rPr lang="en-US" sz="1800" dirty="0" err="1">
                <a:latin typeface="Courier New" pitchFamily="49" charset="0"/>
              </a:rPr>
              <a:t>islegal</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j, </a:t>
            </a:r>
            <a:r>
              <a:rPr lang="en-US" sz="1800" dirty="0" err="1">
                <a:latin typeface="Courier New" pitchFamily="49" charset="0"/>
              </a:rPr>
              <a:t>int</a:t>
            </a:r>
            <a:r>
              <a:rPr lang="en-US" sz="1800" dirty="0">
                <a:latin typeface="Courier New" pitchFamily="49" charset="0"/>
              </a:rPr>
              <a:t> board[N][N]) {</a:t>
            </a:r>
          </a:p>
          <a:p>
            <a:r>
              <a:rPr lang="en-US" sz="1800" dirty="0">
                <a:latin typeface="Courier New" pitchFamily="49" charset="0"/>
              </a:rPr>
              <a:t>  return (inboard(</a:t>
            </a:r>
            <a:r>
              <a:rPr lang="en-US" sz="1800" dirty="0" err="1">
                <a:latin typeface="Courier New" pitchFamily="49" charset="0"/>
              </a:rPr>
              <a:t>i,j</a:t>
            </a:r>
            <a:r>
              <a:rPr lang="en-US" sz="1800" dirty="0">
                <a:latin typeface="Courier New" pitchFamily="49" charset="0"/>
              </a:rPr>
              <a:t>) &amp;&amp; board[</a:t>
            </a:r>
            <a:r>
              <a:rPr lang="en-US" sz="1800" dirty="0" err="1">
                <a:latin typeface="Courier New" pitchFamily="49" charset="0"/>
              </a:rPr>
              <a:t>i</a:t>
            </a:r>
            <a:r>
              <a:rPr lang="en-US" sz="1800" dirty="0">
                <a:latin typeface="Courier New" pitchFamily="49" charset="0"/>
              </a:rPr>
              <a:t>][j]==0);</a:t>
            </a:r>
          </a:p>
          <a:p>
            <a:r>
              <a:rPr lang="en-US" sz="1800" dirty="0">
                <a:latin typeface="Courier New" pitchFamily="49" charset="0"/>
              </a:rPr>
              <a:t>}</a:t>
            </a:r>
          </a:p>
        </p:txBody>
      </p:sp>
      <p:sp>
        <p:nvSpPr>
          <p:cNvPr id="46086" name="Text Box 5"/>
          <p:cNvSpPr txBox="1">
            <a:spLocks noChangeArrowheads="1"/>
          </p:cNvSpPr>
          <p:nvPr/>
        </p:nvSpPr>
        <p:spPr bwMode="auto">
          <a:xfrm>
            <a:off x="827088" y="1125538"/>
            <a:ext cx="7777162" cy="1552575"/>
          </a:xfrm>
          <a:prstGeom prst="rect">
            <a:avLst/>
          </a:prstGeom>
          <a:noFill/>
          <a:ln w="9525">
            <a:noFill/>
            <a:miter lim="800000"/>
            <a:headEnd/>
            <a:tailEnd/>
          </a:ln>
        </p:spPr>
        <p:txBody>
          <a:bodyPr>
            <a:spAutoFit/>
          </a:bodyPr>
          <a:lstStyle/>
          <a:p>
            <a:pPr marL="271463" indent="-271463" algn="r" rtl="1">
              <a:spcBef>
                <a:spcPct val="80000"/>
              </a:spcBef>
              <a:buFont typeface="Arial" charset="0"/>
              <a:buChar char="•"/>
            </a:pPr>
            <a:r>
              <a:rPr lang="he-IL" sz="2400" dirty="0">
                <a:latin typeface="Times New Roman" pitchFamily="18" charset="0"/>
                <a:cs typeface="Times New Roman" pitchFamily="18" charset="0"/>
              </a:rPr>
              <a:t>נתחיל עם מספר פונקציות עזר. הפונקציה </a:t>
            </a:r>
            <a:r>
              <a:rPr lang="en-US" sz="2400" b="1" dirty="0">
                <a:latin typeface="Courier New" pitchFamily="49" charset="0"/>
              </a:rPr>
              <a:t>inboard()</a:t>
            </a:r>
            <a:r>
              <a:rPr lang="he-IL" sz="2400" dirty="0">
                <a:latin typeface="Times New Roman" pitchFamily="18" charset="0"/>
                <a:cs typeface="Times New Roman" pitchFamily="18" charset="0"/>
              </a:rPr>
              <a:t> בודקת אם משבצת מסוימת היא בתוך גבולות הלוח; הפונקציה </a:t>
            </a:r>
            <a:r>
              <a:rPr lang="en-US" sz="2400" b="1" dirty="0" err="1">
                <a:latin typeface="Courier New" pitchFamily="49" charset="0"/>
              </a:rPr>
              <a:t>islegal</a:t>
            </a:r>
            <a:r>
              <a:rPr lang="en-US" sz="2400" b="1" dirty="0">
                <a:latin typeface="Courier New" pitchFamily="49" charset="0"/>
              </a:rPr>
              <a:t>()</a:t>
            </a:r>
            <a:r>
              <a:rPr lang="he-IL" sz="2400" dirty="0">
                <a:latin typeface="Times New Roman" pitchFamily="18" charset="0"/>
                <a:cs typeface="Times New Roman" pitchFamily="18" charset="0"/>
              </a:rPr>
              <a:t> בודקת אם צעד מסוים הוא חוקי (כלומר שהמשבצת היא בתוך גבולות הלוח, ועדיין לא ביקרנו בה).</a:t>
            </a:r>
          </a:p>
        </p:txBody>
      </p:sp>
    </p:spTree>
    <p:extLst>
      <p:ext uri="{BB962C8B-B14F-4D97-AF65-F5344CB8AC3E}">
        <p14:creationId xmlns:p14="http://schemas.microsoft.com/office/powerpoint/2010/main" val="3614159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96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962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962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962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962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9620">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962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96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7" name="Slide Number Placeholder 6"/>
          <p:cNvSpPr>
            <a:spLocks noGrp="1"/>
          </p:cNvSpPr>
          <p:nvPr>
            <p:ph type="sldNum" sz="quarter" idx="12"/>
          </p:nvPr>
        </p:nvSpPr>
        <p:spPr/>
        <p:txBody>
          <a:bodyPr/>
          <a:lstStyle/>
          <a:p>
            <a:pPr>
              <a:defRPr/>
            </a:pPr>
            <a:fld id="{05A7C413-33BD-4208-A456-A9EBBF46EE67}" type="slidenum">
              <a:rPr lang="ar-SA"/>
              <a:pPr>
                <a:defRPr/>
              </a:pPr>
              <a:t>43</a:t>
            </a:fld>
            <a:endParaRPr lang="en-US"/>
          </a:p>
        </p:txBody>
      </p:sp>
      <p:sp>
        <p:nvSpPr>
          <p:cNvPr id="47108" name="Rectangle 2"/>
          <p:cNvSpPr>
            <a:spLocks noGrp="1" noChangeArrowheads="1"/>
          </p:cNvSpPr>
          <p:nvPr>
            <p:ph type="title"/>
          </p:nvPr>
        </p:nvSpPr>
        <p:spPr>
          <a:xfrm>
            <a:off x="685800" y="115888"/>
            <a:ext cx="7772400" cy="1143000"/>
          </a:xfrm>
        </p:spPr>
        <p:txBody>
          <a:bodyPr>
            <a:normAutofit/>
          </a:bodyPr>
          <a:lstStyle/>
          <a:p>
            <a:pPr rtl="1" eaLnBrk="1" hangingPunct="1"/>
            <a:r>
              <a:rPr lang="he-IL" dirty="0"/>
              <a:t>בעיית הפרש</a:t>
            </a:r>
            <a:endParaRPr lang="en-US" dirty="0"/>
          </a:p>
        </p:txBody>
      </p:sp>
      <p:sp>
        <p:nvSpPr>
          <p:cNvPr id="47109" name="Text Box 4"/>
          <p:cNvSpPr txBox="1">
            <a:spLocks noChangeArrowheads="1"/>
          </p:cNvSpPr>
          <p:nvPr/>
        </p:nvSpPr>
        <p:spPr bwMode="auto">
          <a:xfrm>
            <a:off x="971550" y="2714625"/>
            <a:ext cx="7345363" cy="3451225"/>
          </a:xfrm>
          <a:prstGeom prst="rect">
            <a:avLst/>
          </a:prstGeom>
          <a:noFill/>
          <a:ln w="9525">
            <a:noFill/>
            <a:miter lim="800000"/>
            <a:headEnd/>
            <a:tailEnd/>
          </a:ln>
        </p:spPr>
        <p:txBody>
          <a:bodyPr>
            <a:spAutoFit/>
          </a:bodyPr>
          <a:lstStyle/>
          <a:p>
            <a:pPr marL="271463" indent="-271463" algn="r" rtl="1">
              <a:spcBef>
                <a:spcPct val="20000"/>
              </a:spcBef>
              <a:buFont typeface="Arial" charset="0"/>
              <a:buChar char="•"/>
            </a:pPr>
            <a:r>
              <a:rPr lang="he-IL" sz="2400">
                <a:cs typeface="Times New Roman" pitchFamily="18" charset="0"/>
              </a:rPr>
              <a:t>הפונקציה מקבלת את הקואורדינאטות של המשבצת הבאה שאנו מבקרים בה, (</a:t>
            </a:r>
            <a:r>
              <a:rPr lang="en-US" sz="2400" b="1">
                <a:latin typeface="Courier New" pitchFamily="49" charset="0"/>
              </a:rPr>
              <a:t>i</a:t>
            </a:r>
            <a:r>
              <a:rPr lang="en-US" sz="2400">
                <a:cs typeface="Times New Roman" pitchFamily="18" charset="0"/>
              </a:rPr>
              <a:t>, </a:t>
            </a:r>
            <a:r>
              <a:rPr lang="en-US" sz="2400" b="1">
                <a:latin typeface="Courier New" pitchFamily="49" charset="0"/>
              </a:rPr>
              <a:t>j</a:t>
            </a:r>
            <a:r>
              <a:rPr lang="he-IL" sz="2400">
                <a:cs typeface="Times New Roman" pitchFamily="18" charset="0"/>
              </a:rPr>
              <a:t>), וכן את אורך המסלול עד כה, </a:t>
            </a:r>
            <a:r>
              <a:rPr lang="en-US" sz="2400" b="1">
                <a:latin typeface="Courier New" pitchFamily="49" charset="0"/>
              </a:rPr>
              <a:t>path_len</a:t>
            </a:r>
            <a:r>
              <a:rPr lang="he-IL" sz="2400">
                <a:cs typeface="Times New Roman" pitchFamily="18" charset="0"/>
              </a:rPr>
              <a:t> (על מנת שנוכל לסמן את מספרו הסידורי של הצעד הבא בלוח).</a:t>
            </a:r>
          </a:p>
          <a:p>
            <a:pPr marL="271463" indent="-271463" algn="r" rtl="1">
              <a:spcBef>
                <a:spcPct val="20000"/>
              </a:spcBef>
              <a:buFont typeface="Arial" charset="0"/>
              <a:buChar char="•"/>
            </a:pPr>
            <a:r>
              <a:rPr lang="he-IL" sz="2400">
                <a:cs typeface="Times New Roman" pitchFamily="18" charset="0"/>
              </a:rPr>
              <a:t>בזמן הקריאה לפונקציה, אנו מניחים שהלוח כבר מכיל מסלול חלקי שאורכו </a:t>
            </a:r>
            <a:r>
              <a:rPr lang="en-US" sz="2400" b="1">
                <a:latin typeface="Courier New" pitchFamily="49" charset="0"/>
              </a:rPr>
              <a:t>path_len</a:t>
            </a:r>
            <a:r>
              <a:rPr lang="he-IL" sz="2400">
                <a:cs typeface="Times New Roman" pitchFamily="18" charset="0"/>
              </a:rPr>
              <a:t>. הפונקציה תנסה להשלים מסלול זה למסלול מלא, ותחזיר אם היא מצאה פתרון או לא. במידה וכן, היא תשאיר את הלוח עם הפתרון שהיא מצאה; אך במידה ולא – עליה להחזיר את הלוח למצב שקיבלה אותו, על מנת שניתן יהיה לנסות אפשרויות נוספות.</a:t>
            </a:r>
          </a:p>
        </p:txBody>
      </p:sp>
      <p:sp>
        <p:nvSpPr>
          <p:cNvPr id="47110" name="Text Box 5"/>
          <p:cNvSpPr txBox="1">
            <a:spLocks noChangeArrowheads="1"/>
          </p:cNvSpPr>
          <p:nvPr/>
        </p:nvSpPr>
        <p:spPr bwMode="auto">
          <a:xfrm>
            <a:off x="1187450" y="1638300"/>
            <a:ext cx="6840538" cy="809625"/>
          </a:xfrm>
          <a:prstGeom prst="rect">
            <a:avLst/>
          </a:prstGeom>
          <a:solidFill>
            <a:srgbClr val="F2F2F2"/>
          </a:solidFill>
          <a:ln w="9525">
            <a:solidFill>
              <a:schemeClr val="folHlink"/>
            </a:solidFill>
            <a:miter lim="800000"/>
            <a:headEnd/>
            <a:tailEnd/>
          </a:ln>
        </p:spPr>
        <p:txBody>
          <a:bodyPr lIns="126000" tIns="82800" rIns="126000" bIns="82800">
            <a:spAutoFit/>
          </a:bodyPr>
          <a:lstStyle/>
          <a:p>
            <a:pPr>
              <a:lnSpc>
                <a:spcPct val="110000"/>
              </a:lnSpc>
            </a:pPr>
            <a:r>
              <a:rPr lang="en-US" sz="1900" dirty="0" err="1">
                <a:latin typeface="Courier New" pitchFamily="49" charset="0"/>
              </a:rPr>
              <a:t>bool</a:t>
            </a:r>
            <a:r>
              <a:rPr lang="en-US" sz="1900" dirty="0">
                <a:latin typeface="Courier New" pitchFamily="49" charset="0"/>
              </a:rPr>
              <a:t> </a:t>
            </a:r>
            <a:r>
              <a:rPr lang="en-US" sz="1900" dirty="0" err="1">
                <a:latin typeface="Courier New" pitchFamily="49" charset="0"/>
              </a:rPr>
              <a:t>solve_knights</a:t>
            </a:r>
            <a:r>
              <a:rPr lang="en-US" sz="1900" dirty="0">
                <a:latin typeface="Courier New" pitchFamily="49" charset="0"/>
              </a:rPr>
              <a:t>(</a:t>
            </a:r>
            <a:r>
              <a:rPr lang="en-US" sz="1900" dirty="0" err="1">
                <a:latin typeface="Courier New" pitchFamily="49" charset="0"/>
              </a:rPr>
              <a:t>int</a:t>
            </a:r>
            <a:r>
              <a:rPr lang="en-US" sz="1900" dirty="0">
                <a:latin typeface="Courier New" pitchFamily="49" charset="0"/>
              </a:rPr>
              <a:t> board[N][N],</a:t>
            </a:r>
            <a:br>
              <a:rPr lang="en-US" sz="1900" dirty="0">
                <a:latin typeface="Courier New" pitchFamily="49" charset="0"/>
              </a:rPr>
            </a:br>
            <a:r>
              <a:rPr lang="en-US" sz="1900" dirty="0">
                <a:latin typeface="Courier New" pitchFamily="49" charset="0"/>
              </a:rPr>
              <a:t>                  </a:t>
            </a:r>
            <a:r>
              <a:rPr lang="en-US" sz="1900" dirty="0" err="1">
                <a:latin typeface="Courier New" pitchFamily="49" charset="0"/>
              </a:rPr>
              <a:t>int</a:t>
            </a:r>
            <a:r>
              <a:rPr lang="en-US" sz="1900" dirty="0">
                <a:latin typeface="Courier New" pitchFamily="49" charset="0"/>
              </a:rPr>
              <a:t> </a:t>
            </a:r>
            <a:r>
              <a:rPr lang="en-US" sz="1900" dirty="0" err="1">
                <a:latin typeface="Courier New" pitchFamily="49" charset="0"/>
              </a:rPr>
              <a:t>i</a:t>
            </a:r>
            <a:r>
              <a:rPr lang="en-US" sz="1900" dirty="0">
                <a:latin typeface="Courier New" pitchFamily="49" charset="0"/>
              </a:rPr>
              <a:t>, </a:t>
            </a:r>
            <a:r>
              <a:rPr lang="en-US" sz="1900" dirty="0" err="1">
                <a:latin typeface="Courier New" pitchFamily="49" charset="0"/>
              </a:rPr>
              <a:t>int</a:t>
            </a:r>
            <a:r>
              <a:rPr lang="en-US" sz="1900" dirty="0">
                <a:latin typeface="Courier New" pitchFamily="49" charset="0"/>
              </a:rPr>
              <a:t> j, </a:t>
            </a:r>
            <a:r>
              <a:rPr lang="en-US" sz="1900" dirty="0" err="1">
                <a:latin typeface="Courier New" pitchFamily="49" charset="0"/>
              </a:rPr>
              <a:t>int</a:t>
            </a:r>
            <a:r>
              <a:rPr lang="en-US" sz="1900" dirty="0">
                <a:latin typeface="Courier New" pitchFamily="49" charset="0"/>
              </a:rPr>
              <a:t> </a:t>
            </a:r>
            <a:r>
              <a:rPr lang="en-US" sz="1900" dirty="0" err="1">
                <a:latin typeface="Courier New" pitchFamily="49" charset="0"/>
              </a:rPr>
              <a:t>path_len</a:t>
            </a:r>
            <a:r>
              <a:rPr lang="en-US" sz="1900" dirty="0">
                <a:latin typeface="Courier New" pitchFamily="49" charset="0"/>
              </a:rPr>
              <a:t>)</a:t>
            </a:r>
          </a:p>
        </p:txBody>
      </p:sp>
      <p:sp>
        <p:nvSpPr>
          <p:cNvPr id="47111" name="Text Box 6"/>
          <p:cNvSpPr txBox="1">
            <a:spLocks noChangeArrowheads="1"/>
          </p:cNvSpPr>
          <p:nvPr/>
        </p:nvSpPr>
        <p:spPr bwMode="auto">
          <a:xfrm>
            <a:off x="971550" y="1052513"/>
            <a:ext cx="7345363" cy="457200"/>
          </a:xfrm>
          <a:prstGeom prst="rect">
            <a:avLst/>
          </a:prstGeom>
          <a:noFill/>
          <a:ln w="9525">
            <a:noFill/>
            <a:miter lim="800000"/>
            <a:headEnd/>
            <a:tailEnd/>
          </a:ln>
        </p:spPr>
        <p:txBody>
          <a:bodyPr>
            <a:spAutoFit/>
          </a:bodyPr>
          <a:lstStyle/>
          <a:p>
            <a:pPr marL="271463" indent="-271463" algn="r" rtl="1">
              <a:spcBef>
                <a:spcPct val="80000"/>
              </a:spcBef>
              <a:buFont typeface="Arial" charset="0"/>
              <a:buChar char="•"/>
            </a:pPr>
            <a:r>
              <a:rPr lang="he-IL" sz="2400">
                <a:cs typeface="Times New Roman" pitchFamily="18" charset="0"/>
              </a:rPr>
              <a:t>וכעת לפונקציה הרקורסיבית שפותרת את בעיית הפרש!</a:t>
            </a:r>
            <a:endParaRPr lang="en-US" sz="2400">
              <a:cs typeface="Times New Roman" pitchFamily="18" charset="0"/>
            </a:endParaRPr>
          </a:p>
        </p:txBody>
      </p:sp>
    </p:spTree>
    <p:extLst>
      <p:ext uri="{BB962C8B-B14F-4D97-AF65-F5344CB8AC3E}">
        <p14:creationId xmlns:p14="http://schemas.microsoft.com/office/powerpoint/2010/main" val="366891248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151AC516-7953-4D0B-BC24-F692AD74FC4C}" type="slidenum">
              <a:rPr lang="ar-SA"/>
              <a:pPr>
                <a:defRPr/>
              </a:pPr>
              <a:t>44</a:t>
            </a:fld>
            <a:endParaRPr lang="en-US"/>
          </a:p>
        </p:txBody>
      </p:sp>
      <p:sp>
        <p:nvSpPr>
          <p:cNvPr id="48132" name="Rectangle 2"/>
          <p:cNvSpPr>
            <a:spLocks noGrp="1" noChangeArrowheads="1"/>
          </p:cNvSpPr>
          <p:nvPr>
            <p:ph type="title"/>
          </p:nvPr>
        </p:nvSpPr>
        <p:spPr>
          <a:xfrm>
            <a:off x="685800" y="198438"/>
            <a:ext cx="7772400" cy="1143000"/>
          </a:xfrm>
        </p:spPr>
        <p:txBody>
          <a:bodyPr>
            <a:normAutofit/>
          </a:bodyPr>
          <a:lstStyle/>
          <a:p>
            <a:pPr rtl="1" eaLnBrk="1" hangingPunct="1"/>
            <a:r>
              <a:rPr lang="he-IL" dirty="0"/>
              <a:t>בעיית הפרש</a:t>
            </a:r>
            <a:endParaRPr lang="en-US" dirty="0"/>
          </a:p>
        </p:txBody>
      </p:sp>
      <p:sp>
        <p:nvSpPr>
          <p:cNvPr id="1101827" name="Text Box 3"/>
          <p:cNvSpPr txBox="1">
            <a:spLocks noChangeArrowheads="1"/>
          </p:cNvSpPr>
          <p:nvPr/>
        </p:nvSpPr>
        <p:spPr bwMode="auto">
          <a:xfrm>
            <a:off x="1042988" y="2924175"/>
            <a:ext cx="7129462" cy="2862322"/>
          </a:xfrm>
          <a:prstGeom prst="rect">
            <a:avLst/>
          </a:prstGeom>
          <a:solidFill>
            <a:srgbClr val="F2F2F2"/>
          </a:solidFill>
          <a:ln w="9525">
            <a:solidFill>
              <a:schemeClr val="folHlink"/>
            </a:solidFill>
            <a:miter lim="800000"/>
            <a:headEnd/>
            <a:tailEnd/>
          </a:ln>
        </p:spPr>
        <p:txBody>
          <a:bodyPr>
            <a:spAutoFit/>
          </a:bodyPr>
          <a:lstStyle/>
          <a:p>
            <a:r>
              <a:rPr lang="en-US" sz="1800" dirty="0" err="1">
                <a:latin typeface="Courier New" pitchFamily="49" charset="0"/>
              </a:rPr>
              <a:t>bool</a:t>
            </a:r>
            <a:r>
              <a:rPr lang="en-US" sz="1800" dirty="0">
                <a:latin typeface="Courier New" pitchFamily="49" charset="0"/>
              </a:rPr>
              <a:t> </a:t>
            </a:r>
            <a:r>
              <a:rPr lang="en-US" sz="1800" dirty="0" err="1">
                <a:latin typeface="Courier New" pitchFamily="49" charset="0"/>
              </a:rPr>
              <a:t>solve_knights</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board[N][N],</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j,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path_len</a:t>
            </a:r>
            <a:r>
              <a:rPr lang="en-US" sz="1800" dirty="0">
                <a:latin typeface="Courier New" pitchFamily="49" charset="0"/>
              </a:rPr>
              <a:t>) {</a:t>
            </a:r>
          </a:p>
          <a:p>
            <a:endParaRPr lang="en-US" sz="1800" dirty="0">
              <a:latin typeface="Courier New" pitchFamily="49" charset="0"/>
            </a:endParaRPr>
          </a:p>
          <a:p>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knight_moves</a:t>
            </a:r>
            <a:r>
              <a:rPr lang="en-US" sz="1800" dirty="0">
                <a:latin typeface="Courier New" pitchFamily="49" charset="0"/>
              </a:rPr>
              <a:t>[][2] = {</a:t>
            </a:r>
          </a:p>
          <a:p>
            <a:r>
              <a:rPr lang="en-US" sz="1800" dirty="0">
                <a:latin typeface="Courier New" pitchFamily="49" charset="0"/>
              </a:rPr>
              <a:t>    {-2, -1}, {-2, +1}, {+2, -1}, {+2, +1},</a:t>
            </a:r>
            <a:br>
              <a:rPr lang="en-US" sz="1800" dirty="0">
                <a:latin typeface="Courier New" pitchFamily="49" charset="0"/>
              </a:rPr>
            </a:br>
            <a:r>
              <a:rPr lang="en-US" sz="1800" dirty="0">
                <a:latin typeface="Courier New" pitchFamily="49" charset="0"/>
              </a:rPr>
              <a:t>    {-1, -2}, {-1, +2}, {+1, -2}, {+1, +2} };</a:t>
            </a:r>
          </a:p>
          <a:p>
            <a:endParaRPr lang="en-US" sz="1800" dirty="0">
              <a:latin typeface="Courier New" pitchFamily="49" charset="0"/>
            </a:endParaRPr>
          </a:p>
          <a:p>
            <a:r>
              <a:rPr lang="en-US" sz="1800" dirty="0">
                <a:latin typeface="Courier New" pitchFamily="49" charset="0"/>
              </a:rPr>
              <a:t>  board[</a:t>
            </a:r>
            <a:r>
              <a:rPr lang="en-US" sz="1800" dirty="0" err="1">
                <a:latin typeface="Courier New" pitchFamily="49" charset="0"/>
              </a:rPr>
              <a:t>i</a:t>
            </a:r>
            <a:r>
              <a:rPr lang="en-US" sz="1800" dirty="0">
                <a:latin typeface="Courier New" pitchFamily="49" charset="0"/>
              </a:rPr>
              <a:t>][j] = path_len+1;</a:t>
            </a:r>
          </a:p>
          <a:p>
            <a:r>
              <a:rPr lang="en-US" sz="1800" dirty="0">
                <a:latin typeface="Courier New" pitchFamily="49" charset="0"/>
              </a:rPr>
              <a:t>  if (board[</a:t>
            </a:r>
            <a:r>
              <a:rPr lang="en-US" sz="1800" dirty="0" err="1">
                <a:latin typeface="Courier New" pitchFamily="49" charset="0"/>
              </a:rPr>
              <a:t>i</a:t>
            </a:r>
            <a:r>
              <a:rPr lang="en-US" sz="1800" dirty="0">
                <a:latin typeface="Courier New" pitchFamily="49" charset="0"/>
              </a:rPr>
              <a:t>][j]==N*N) return true;</a:t>
            </a:r>
          </a:p>
          <a:p>
            <a:r>
              <a:rPr lang="en-US" sz="1800" dirty="0">
                <a:latin typeface="Courier New" pitchFamily="49" charset="0"/>
              </a:rPr>
              <a:t>  …</a:t>
            </a:r>
          </a:p>
        </p:txBody>
      </p:sp>
      <p:sp>
        <p:nvSpPr>
          <p:cNvPr id="48134" name="Text Box 4"/>
          <p:cNvSpPr txBox="1">
            <a:spLocks noChangeArrowheads="1"/>
          </p:cNvSpPr>
          <p:nvPr/>
        </p:nvSpPr>
        <p:spPr bwMode="auto">
          <a:xfrm>
            <a:off x="827088" y="1125538"/>
            <a:ext cx="7632700" cy="1552575"/>
          </a:xfrm>
          <a:prstGeom prst="rect">
            <a:avLst/>
          </a:prstGeom>
          <a:noFill/>
          <a:ln w="9525">
            <a:noFill/>
            <a:miter lim="800000"/>
            <a:headEnd/>
            <a:tailEnd/>
          </a:ln>
        </p:spPr>
        <p:txBody>
          <a:bodyPr>
            <a:spAutoFit/>
          </a:bodyPr>
          <a:lstStyle/>
          <a:p>
            <a:pPr marL="271463" indent="-271463" algn="r" rtl="1">
              <a:spcBef>
                <a:spcPct val="30000"/>
              </a:spcBef>
              <a:buFont typeface="Arial" charset="0"/>
              <a:buChar char="•"/>
            </a:pPr>
            <a:r>
              <a:rPr lang="he-IL" sz="2400">
                <a:cs typeface="Times New Roman" pitchFamily="18" charset="0"/>
              </a:rPr>
              <a:t>ראשית נבקר במשבצת </a:t>
            </a:r>
            <a:r>
              <a:rPr lang="en-US" sz="2400">
                <a:cs typeface="Times New Roman" pitchFamily="18" charset="0"/>
              </a:rPr>
              <a:t>(</a:t>
            </a:r>
            <a:r>
              <a:rPr lang="en-US" sz="2400" b="1">
                <a:latin typeface="Courier New" pitchFamily="49" charset="0"/>
              </a:rPr>
              <a:t>i</a:t>
            </a:r>
            <a:r>
              <a:rPr lang="en-US" sz="2400">
                <a:cs typeface="Times New Roman" pitchFamily="18" charset="0"/>
              </a:rPr>
              <a:t>,</a:t>
            </a:r>
            <a:r>
              <a:rPr lang="en-US" sz="2400" b="1">
                <a:latin typeface="Courier New" pitchFamily="49" charset="0"/>
              </a:rPr>
              <a:t>j</a:t>
            </a:r>
            <a:r>
              <a:rPr lang="en-US" sz="2400">
                <a:cs typeface="Times New Roman" pitchFamily="18" charset="0"/>
              </a:rPr>
              <a:t>)</a:t>
            </a:r>
            <a:r>
              <a:rPr lang="he-IL" sz="2400">
                <a:cs typeface="Times New Roman" pitchFamily="18" charset="0"/>
              </a:rPr>
              <a:t> על ידי כך שנרשום בה את מספר הצעד הנוכחי; כיוון שעד כה ביקרנו ב-</a:t>
            </a:r>
            <a:r>
              <a:rPr lang="en-US" sz="2400" b="1">
                <a:latin typeface="Courier New" pitchFamily="49" charset="0"/>
              </a:rPr>
              <a:t>path_len</a:t>
            </a:r>
            <a:r>
              <a:rPr lang="he-IL" sz="2400">
                <a:cs typeface="Times New Roman" pitchFamily="18" charset="0"/>
              </a:rPr>
              <a:t> משבצות, הרי שמספרו הסידורי של הצעד הבא הוא </a:t>
            </a:r>
            <a:r>
              <a:rPr lang="en-US" sz="2400" b="1">
                <a:latin typeface="Courier New" pitchFamily="49" charset="0"/>
              </a:rPr>
              <a:t>path_len+1</a:t>
            </a:r>
            <a:r>
              <a:rPr lang="he-IL" sz="2400">
                <a:cs typeface="Times New Roman" pitchFamily="18" charset="0"/>
              </a:rPr>
              <a:t>. כעת, במידה והצעד שביצענו מספרו </a:t>
            </a:r>
            <a:r>
              <a:rPr lang="en-US" sz="2400">
                <a:cs typeface="Times New Roman" pitchFamily="18" charset="0"/>
              </a:rPr>
              <a:t>N</a:t>
            </a:r>
            <a:r>
              <a:rPr lang="en-US" sz="2400" baseline="30000">
                <a:cs typeface="Times New Roman" pitchFamily="18" charset="0"/>
              </a:rPr>
              <a:t>2</a:t>
            </a:r>
            <a:r>
              <a:rPr lang="he-IL" sz="2400">
                <a:cs typeface="Times New Roman" pitchFamily="18" charset="0"/>
              </a:rPr>
              <a:t> – סיימנו את המסלול, ואנו מחזירים 1.</a:t>
            </a:r>
          </a:p>
        </p:txBody>
      </p:sp>
    </p:spTree>
    <p:extLst>
      <p:ext uri="{BB962C8B-B14F-4D97-AF65-F5344CB8AC3E}">
        <p14:creationId xmlns:p14="http://schemas.microsoft.com/office/powerpoint/2010/main" val="7580093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1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1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18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182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0182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1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946DF07E-3E92-4CC5-B313-003804FC4D33}" type="slidenum">
              <a:rPr lang="ar-SA"/>
              <a:pPr>
                <a:defRPr/>
              </a:pPr>
              <a:t>45</a:t>
            </a:fld>
            <a:endParaRPr lang="en-US"/>
          </a:p>
        </p:txBody>
      </p:sp>
      <p:sp>
        <p:nvSpPr>
          <p:cNvPr id="49156" name="Rectangle 2"/>
          <p:cNvSpPr>
            <a:spLocks noGrp="1" noChangeArrowheads="1"/>
          </p:cNvSpPr>
          <p:nvPr>
            <p:ph type="title"/>
          </p:nvPr>
        </p:nvSpPr>
        <p:spPr>
          <a:xfrm>
            <a:off x="685800" y="269875"/>
            <a:ext cx="7772400" cy="1143000"/>
          </a:xfrm>
        </p:spPr>
        <p:txBody>
          <a:bodyPr>
            <a:normAutofit/>
          </a:bodyPr>
          <a:lstStyle/>
          <a:p>
            <a:pPr rtl="1" eaLnBrk="1" hangingPunct="1"/>
            <a:r>
              <a:rPr lang="he-IL" dirty="0"/>
              <a:t>בעיית הפרש</a:t>
            </a:r>
            <a:endParaRPr lang="en-US" dirty="0"/>
          </a:p>
        </p:txBody>
      </p:sp>
      <p:sp>
        <p:nvSpPr>
          <p:cNvPr id="49157" name="Text Box 5"/>
          <p:cNvSpPr txBox="1">
            <a:spLocks noChangeArrowheads="1"/>
          </p:cNvSpPr>
          <p:nvPr/>
        </p:nvSpPr>
        <p:spPr bwMode="auto">
          <a:xfrm>
            <a:off x="1042988" y="1327150"/>
            <a:ext cx="7273925" cy="4819781"/>
          </a:xfrm>
          <a:prstGeom prst="rect">
            <a:avLst/>
          </a:prstGeom>
          <a:noFill/>
          <a:ln w="9525">
            <a:noFill/>
            <a:miter lim="800000"/>
            <a:headEnd/>
            <a:tailEnd/>
          </a:ln>
        </p:spPr>
        <p:txBody>
          <a:bodyPr>
            <a:spAutoFit/>
          </a:bodyPr>
          <a:lstStyle/>
          <a:p>
            <a:pPr marL="271463" indent="-271463" algn="r" rtl="1">
              <a:spcBef>
                <a:spcPct val="40000"/>
              </a:spcBef>
              <a:buFont typeface="Arial" charset="0"/>
              <a:buChar char="•"/>
            </a:pPr>
            <a:r>
              <a:rPr lang="he-IL" sz="2400" dirty="0">
                <a:cs typeface="Times New Roman" pitchFamily="18" charset="0"/>
              </a:rPr>
              <a:t>במידה ולא השלמנו מסלול מלא, עלינו לנסות ולהרחיב אותו על ידי ביצוע צעד פרש נוסף. נעבור בזו-אחר-זו על כל אחת משמונה האופציות; בכל </a:t>
            </a:r>
            <a:r>
              <a:rPr lang="he-IL" sz="2400" dirty="0" err="1">
                <a:cs typeface="Times New Roman" pitchFamily="18" charset="0"/>
              </a:rPr>
              <a:t>איטרציה</a:t>
            </a:r>
            <a:r>
              <a:rPr lang="he-IL" sz="2400" dirty="0">
                <a:cs typeface="Times New Roman" pitchFamily="18" charset="0"/>
              </a:rPr>
              <a:t>, המשבצת הבאה לביקור תהיה </a:t>
            </a:r>
            <a:r>
              <a:rPr lang="en-US" sz="2400" dirty="0">
                <a:cs typeface="Times New Roman" pitchFamily="18" charset="0"/>
              </a:rPr>
              <a:t>(</a:t>
            </a:r>
            <a:r>
              <a:rPr lang="en-US" sz="2400" b="1" dirty="0" err="1">
                <a:latin typeface="Courier New" pitchFamily="49" charset="0"/>
              </a:rPr>
              <a:t>next_i,next_j</a:t>
            </a:r>
            <a:r>
              <a:rPr lang="en-US" sz="2400" dirty="0">
                <a:cs typeface="Times New Roman" pitchFamily="18" charset="0"/>
              </a:rPr>
              <a:t>)</a:t>
            </a:r>
            <a:r>
              <a:rPr lang="he-IL" sz="2400" dirty="0">
                <a:cs typeface="Times New Roman" pitchFamily="18" charset="0"/>
              </a:rPr>
              <a:t>. במידה ומשבצת זו חוקית (כלומר בתוך הלוח ועדיין לא ביקרנו בה), ננסה להמשיך את המסלול על ידי ביקור בה.</a:t>
            </a:r>
          </a:p>
          <a:p>
            <a:pPr marL="271463" indent="-271463" algn="r" rtl="1">
              <a:spcBef>
                <a:spcPct val="40000"/>
              </a:spcBef>
              <a:buFont typeface="Arial" charset="0"/>
              <a:buChar char="•"/>
            </a:pPr>
            <a:r>
              <a:rPr lang="he-IL" sz="2400" dirty="0">
                <a:cs typeface="Times New Roman" pitchFamily="18" charset="0"/>
              </a:rPr>
              <a:t>במידה ואחת מן הקריאות הרקורסיביות מצליחה, נעצור את החיפוש ונחזיר </a:t>
            </a:r>
            <a:r>
              <a:rPr lang="en-US" sz="2400" dirty="0">
                <a:latin typeface="Courier New" panose="02070309020205020404" pitchFamily="49" charset="0"/>
              </a:rPr>
              <a:t>true</a:t>
            </a:r>
            <a:r>
              <a:rPr lang="he-IL" sz="2400" dirty="0">
                <a:cs typeface="Times New Roman" pitchFamily="18" charset="0"/>
              </a:rPr>
              <a:t>.</a:t>
            </a:r>
          </a:p>
          <a:p>
            <a:pPr marL="271463" indent="-271463" algn="r" rtl="1">
              <a:spcBef>
                <a:spcPct val="40000"/>
              </a:spcBef>
              <a:buFont typeface="Arial" charset="0"/>
              <a:buChar char="•"/>
            </a:pPr>
            <a:r>
              <a:rPr lang="he-IL" sz="2400" dirty="0">
                <a:cs typeface="Times New Roman" pitchFamily="18" charset="0"/>
              </a:rPr>
              <a:t>במידה ואף אחת מן הקריאות לא מצליחה למצוא פתרון, הרי שהמסלול החלקי שהיה בלוח שגוי, ולכן נחזיר </a:t>
            </a:r>
            <a:r>
              <a:rPr lang="en-US" sz="2400" dirty="0">
                <a:latin typeface="Courier New" panose="02070309020205020404" pitchFamily="49" charset="0"/>
              </a:rPr>
              <a:t>false</a:t>
            </a:r>
            <a:r>
              <a:rPr lang="he-IL" sz="2400" dirty="0">
                <a:cs typeface="Times New Roman" pitchFamily="18" charset="0"/>
              </a:rPr>
              <a:t>. נזכור שעלינו לאפס את המשבצת שהיינו בה במערך </a:t>
            </a:r>
            <a:r>
              <a:rPr lang="en-US" sz="2400" b="1" dirty="0">
                <a:latin typeface="Courier New" pitchFamily="49" charset="0"/>
              </a:rPr>
              <a:t>board[][]</a:t>
            </a:r>
            <a:r>
              <a:rPr lang="he-IL" sz="2400" dirty="0">
                <a:cs typeface="Times New Roman" pitchFamily="18" charset="0"/>
              </a:rPr>
              <a:t>, כיוון שאנו יוצאים ממנה בלא לבקר בה.</a:t>
            </a:r>
          </a:p>
        </p:txBody>
      </p:sp>
    </p:spTree>
    <p:extLst>
      <p:ext uri="{BB962C8B-B14F-4D97-AF65-F5344CB8AC3E}">
        <p14:creationId xmlns:p14="http://schemas.microsoft.com/office/powerpoint/2010/main" val="33924978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21C0454F-959A-49C7-8199-98135B8B6D4F}" type="slidenum">
              <a:rPr lang="ar-SA"/>
              <a:pPr>
                <a:defRPr/>
              </a:pPr>
              <a:t>46</a:t>
            </a:fld>
            <a:endParaRPr lang="en-US"/>
          </a:p>
        </p:txBody>
      </p:sp>
      <p:sp>
        <p:nvSpPr>
          <p:cNvPr id="50180" name="Rectangle 2"/>
          <p:cNvSpPr>
            <a:spLocks noGrp="1" noChangeArrowheads="1"/>
          </p:cNvSpPr>
          <p:nvPr>
            <p:ph type="title"/>
          </p:nvPr>
        </p:nvSpPr>
        <p:spPr>
          <a:xfrm>
            <a:off x="685800" y="125413"/>
            <a:ext cx="7772400" cy="1143000"/>
          </a:xfrm>
        </p:spPr>
        <p:txBody>
          <a:bodyPr>
            <a:normAutofit/>
          </a:bodyPr>
          <a:lstStyle/>
          <a:p>
            <a:pPr rtl="1" eaLnBrk="1" hangingPunct="1"/>
            <a:r>
              <a:rPr lang="he-IL" dirty="0"/>
              <a:t>בעיית הפרש</a:t>
            </a:r>
            <a:endParaRPr lang="en-US" dirty="0"/>
          </a:p>
        </p:txBody>
      </p:sp>
      <p:sp>
        <p:nvSpPr>
          <p:cNvPr id="1206277" name="Text Box 5"/>
          <p:cNvSpPr txBox="1">
            <a:spLocks noChangeArrowheads="1"/>
          </p:cNvSpPr>
          <p:nvPr/>
        </p:nvSpPr>
        <p:spPr bwMode="auto">
          <a:xfrm>
            <a:off x="395537" y="1268413"/>
            <a:ext cx="8424936" cy="4579570"/>
          </a:xfrm>
          <a:prstGeom prst="rect">
            <a:avLst/>
          </a:prstGeom>
          <a:solidFill>
            <a:srgbClr val="F2F2F2"/>
          </a:solidFill>
          <a:ln w="9525">
            <a:solidFill>
              <a:schemeClr val="folHlink"/>
            </a:solidFill>
            <a:miter lim="800000"/>
            <a:headEnd/>
            <a:tailEnd/>
          </a:ln>
        </p:spPr>
        <p:txBody>
          <a:bodyPr wrap="square" tIns="118800" bIns="118800">
            <a:spAutoFit/>
          </a:bodyPr>
          <a:lstStyle/>
          <a:p>
            <a:r>
              <a:rPr lang="en-US" sz="1800" dirty="0">
                <a:latin typeface="Courier New" pitchFamily="49" charset="0"/>
              </a:rPr>
              <a:t>  for(</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move_id</a:t>
            </a:r>
            <a:r>
              <a:rPr lang="en-US" sz="1800" dirty="0">
                <a:latin typeface="Courier New" pitchFamily="49" charset="0"/>
              </a:rPr>
              <a:t>=0; </a:t>
            </a:r>
            <a:r>
              <a:rPr lang="en-US" sz="1800" dirty="0" err="1">
                <a:latin typeface="Courier New" pitchFamily="49" charset="0"/>
              </a:rPr>
              <a:t>move_id</a:t>
            </a:r>
            <a:r>
              <a:rPr lang="en-US" sz="1800" dirty="0">
                <a:latin typeface="Courier New" pitchFamily="49" charset="0"/>
              </a:rPr>
              <a:t>&lt;KNIGHT_MOVE_NUM; ++</a:t>
            </a:r>
            <a:r>
              <a:rPr lang="en-US" sz="1800" dirty="0" err="1">
                <a:latin typeface="Courier New" pitchFamily="49" charset="0"/>
              </a:rPr>
              <a:t>move_id</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a:t>
            </a:r>
          </a:p>
          <a:p>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next_i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knight_moves</a:t>
            </a:r>
            <a:r>
              <a:rPr lang="en-US" sz="1800" dirty="0">
                <a:latin typeface="Courier New" pitchFamily="49" charset="0"/>
              </a:rPr>
              <a:t>[</a:t>
            </a:r>
            <a:r>
              <a:rPr lang="en-US" sz="1800" dirty="0" err="1">
                <a:latin typeface="Courier New" pitchFamily="49" charset="0"/>
              </a:rPr>
              <a:t>move_id</a:t>
            </a:r>
            <a:r>
              <a:rPr lang="en-US" sz="1800" dirty="0">
                <a:latin typeface="Courier New" pitchFamily="49" charset="0"/>
              </a:rPr>
              <a:t>][0];</a:t>
            </a:r>
          </a:p>
          <a:p>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next_j</a:t>
            </a:r>
            <a:r>
              <a:rPr lang="en-US" sz="1800" dirty="0">
                <a:latin typeface="Courier New" pitchFamily="49" charset="0"/>
              </a:rPr>
              <a:t> = j + </a:t>
            </a:r>
            <a:r>
              <a:rPr lang="en-US" sz="1800" dirty="0" err="1">
                <a:latin typeface="Courier New" pitchFamily="49" charset="0"/>
              </a:rPr>
              <a:t>knight_moves</a:t>
            </a:r>
            <a:r>
              <a:rPr lang="en-US" sz="1800" dirty="0">
                <a:latin typeface="Courier New" pitchFamily="49" charset="0"/>
              </a:rPr>
              <a:t>[</a:t>
            </a:r>
            <a:r>
              <a:rPr lang="en-US" sz="1800" dirty="0" err="1">
                <a:latin typeface="Courier New" pitchFamily="49" charset="0"/>
              </a:rPr>
              <a:t>move_id</a:t>
            </a:r>
            <a:r>
              <a:rPr lang="en-US" sz="1800" dirty="0">
                <a:latin typeface="Courier New" pitchFamily="49" charset="0"/>
              </a:rPr>
              <a:t>][1];</a:t>
            </a:r>
          </a:p>
          <a:p>
            <a:endParaRPr lang="en-US" sz="1800" dirty="0">
              <a:latin typeface="Courier New" pitchFamily="49" charset="0"/>
            </a:endParaRPr>
          </a:p>
          <a:p>
            <a:r>
              <a:rPr lang="en-US" sz="1800" dirty="0">
                <a:latin typeface="Courier New" pitchFamily="49" charset="0"/>
              </a:rPr>
              <a:t>    if (!</a:t>
            </a:r>
            <a:r>
              <a:rPr lang="en-US" sz="1800" dirty="0" err="1">
                <a:latin typeface="Courier New" pitchFamily="49" charset="0"/>
              </a:rPr>
              <a:t>islegal</a:t>
            </a:r>
            <a:r>
              <a:rPr lang="en-US" sz="1800" dirty="0">
                <a:latin typeface="Courier New" pitchFamily="49" charset="0"/>
              </a:rPr>
              <a:t>(</a:t>
            </a:r>
            <a:r>
              <a:rPr lang="en-US" sz="1800" dirty="0" err="1">
                <a:latin typeface="Courier New" pitchFamily="49" charset="0"/>
              </a:rPr>
              <a:t>next_i</a:t>
            </a:r>
            <a:r>
              <a:rPr lang="en-US" sz="1800" dirty="0">
                <a:latin typeface="Courier New" pitchFamily="49" charset="0"/>
              </a:rPr>
              <a:t>, </a:t>
            </a:r>
            <a:r>
              <a:rPr lang="en-US" sz="1800" dirty="0" err="1">
                <a:latin typeface="Courier New" pitchFamily="49" charset="0"/>
              </a:rPr>
              <a:t>next_j</a:t>
            </a:r>
            <a:r>
              <a:rPr lang="en-US" sz="1800" dirty="0">
                <a:latin typeface="Courier New" pitchFamily="49" charset="0"/>
              </a:rPr>
              <a:t>, board))</a:t>
            </a:r>
          </a:p>
          <a:p>
            <a:r>
              <a:rPr lang="en-US" sz="1800" dirty="0">
                <a:latin typeface="Courier New" pitchFamily="49" charset="0"/>
              </a:rPr>
              <a:t>      continue;</a:t>
            </a:r>
          </a:p>
          <a:p>
            <a:r>
              <a:rPr lang="en-US" sz="1800" dirty="0">
                <a:latin typeface="Courier New" pitchFamily="49" charset="0"/>
              </a:rPr>
              <a:t>    if (</a:t>
            </a:r>
            <a:r>
              <a:rPr lang="en-US" sz="1800" dirty="0" err="1">
                <a:latin typeface="Courier New" pitchFamily="49" charset="0"/>
              </a:rPr>
              <a:t>solve_knights</a:t>
            </a:r>
            <a:r>
              <a:rPr lang="en-US" sz="1800" dirty="0">
                <a:latin typeface="Courier New" pitchFamily="49" charset="0"/>
              </a:rPr>
              <a:t>(board, </a:t>
            </a:r>
            <a:r>
              <a:rPr lang="en-US" sz="1800" dirty="0" err="1">
                <a:latin typeface="Courier New" pitchFamily="49" charset="0"/>
              </a:rPr>
              <a:t>next_i</a:t>
            </a:r>
            <a:r>
              <a:rPr lang="en-US" sz="1800" dirty="0">
                <a:latin typeface="Courier New" pitchFamily="49" charset="0"/>
              </a:rPr>
              <a:t>, </a:t>
            </a:r>
            <a:r>
              <a:rPr lang="en-US" sz="1800" dirty="0" err="1">
                <a:latin typeface="Courier New" pitchFamily="49" charset="0"/>
              </a:rPr>
              <a:t>next_j</a:t>
            </a:r>
            <a:r>
              <a:rPr lang="en-US" sz="1800" dirty="0">
                <a:latin typeface="Courier New" pitchFamily="49" charset="0"/>
              </a:rPr>
              <a:t>,</a:t>
            </a:r>
          </a:p>
          <a:p>
            <a:r>
              <a:rPr lang="en-US" sz="1800" dirty="0">
                <a:latin typeface="Courier New" pitchFamily="49" charset="0"/>
              </a:rPr>
              <a:t>                      path_len+1)) {</a:t>
            </a:r>
          </a:p>
          <a:p>
            <a:r>
              <a:rPr lang="en-US" sz="1800" dirty="0">
                <a:latin typeface="Courier New" pitchFamily="49" charset="0"/>
              </a:rPr>
              <a:t>      return true;</a:t>
            </a:r>
          </a:p>
          <a:p>
            <a:r>
              <a:rPr lang="en-US" sz="1800" dirty="0">
                <a:latin typeface="Courier New" pitchFamily="49" charset="0"/>
              </a:rPr>
              <a:t>    }</a:t>
            </a:r>
          </a:p>
          <a:p>
            <a:r>
              <a:rPr lang="en-US" sz="1800" dirty="0">
                <a:latin typeface="Courier New" pitchFamily="49" charset="0"/>
              </a:rPr>
              <a:t>  }</a:t>
            </a:r>
          </a:p>
          <a:p>
            <a:endParaRPr lang="en-US" sz="1200" dirty="0">
              <a:latin typeface="Courier New" pitchFamily="49" charset="0"/>
            </a:endParaRPr>
          </a:p>
          <a:p>
            <a:r>
              <a:rPr lang="en-US" sz="1800" dirty="0">
                <a:latin typeface="Courier New" pitchFamily="49" charset="0"/>
              </a:rPr>
              <a:t>  board[</a:t>
            </a:r>
            <a:r>
              <a:rPr lang="en-US" sz="1800" dirty="0" err="1">
                <a:latin typeface="Courier New" pitchFamily="49" charset="0"/>
              </a:rPr>
              <a:t>i</a:t>
            </a:r>
            <a:r>
              <a:rPr lang="en-US" sz="1800" dirty="0">
                <a:latin typeface="Courier New" pitchFamily="49" charset="0"/>
              </a:rPr>
              <a:t>][j] = 0;</a:t>
            </a:r>
          </a:p>
          <a:p>
            <a:r>
              <a:rPr lang="en-US" sz="1800" dirty="0">
                <a:latin typeface="Courier New" pitchFamily="49" charset="0"/>
              </a:rPr>
              <a:t>  return false;</a:t>
            </a:r>
          </a:p>
          <a:p>
            <a:r>
              <a:rPr lang="en-US" sz="1800" dirty="0">
                <a:latin typeface="Courier New" pitchFamily="49" charset="0"/>
              </a:rPr>
              <a:t>}</a:t>
            </a:r>
          </a:p>
        </p:txBody>
      </p:sp>
    </p:spTree>
    <p:extLst>
      <p:ext uri="{BB962C8B-B14F-4D97-AF65-F5344CB8AC3E}">
        <p14:creationId xmlns:p14="http://schemas.microsoft.com/office/powerpoint/2010/main" val="3194272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62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627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627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627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0627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0627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627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0627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627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6277">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06277">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06277">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0627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11D3B463-1558-4489-A066-835070680436}" type="slidenum">
              <a:rPr lang="ar-SA"/>
              <a:pPr>
                <a:defRPr/>
              </a:pPr>
              <a:t>47</a:t>
            </a:fld>
            <a:endParaRPr lang="en-US"/>
          </a:p>
        </p:txBody>
      </p:sp>
      <p:sp>
        <p:nvSpPr>
          <p:cNvPr id="51204" name="Rectangle 2"/>
          <p:cNvSpPr>
            <a:spLocks noGrp="1" noChangeArrowheads="1"/>
          </p:cNvSpPr>
          <p:nvPr>
            <p:ph type="title"/>
          </p:nvPr>
        </p:nvSpPr>
        <p:spPr>
          <a:xfrm>
            <a:off x="685800" y="269875"/>
            <a:ext cx="7772400" cy="1143000"/>
          </a:xfrm>
        </p:spPr>
        <p:txBody>
          <a:bodyPr>
            <a:normAutofit/>
          </a:bodyPr>
          <a:lstStyle/>
          <a:p>
            <a:pPr rtl="1" eaLnBrk="1" hangingPunct="1"/>
            <a:r>
              <a:rPr lang="he-IL" dirty="0"/>
              <a:t>בעיית הפרש</a:t>
            </a:r>
            <a:endParaRPr lang="en-US" dirty="0"/>
          </a:p>
        </p:txBody>
      </p:sp>
      <p:sp>
        <p:nvSpPr>
          <p:cNvPr id="51205" name="Text Box 5"/>
          <p:cNvSpPr txBox="1">
            <a:spLocks noChangeArrowheads="1"/>
          </p:cNvSpPr>
          <p:nvPr/>
        </p:nvSpPr>
        <p:spPr bwMode="auto">
          <a:xfrm>
            <a:off x="900113" y="1268413"/>
            <a:ext cx="7488237" cy="4616648"/>
          </a:xfrm>
          <a:prstGeom prst="rect">
            <a:avLst/>
          </a:prstGeom>
          <a:noFill/>
          <a:ln w="9525">
            <a:noFill/>
            <a:miter lim="800000"/>
            <a:headEnd/>
            <a:tailEnd/>
          </a:ln>
        </p:spPr>
        <p:txBody>
          <a:bodyPr>
            <a:spAutoFit/>
          </a:bodyPr>
          <a:lstStyle/>
          <a:p>
            <a:pPr marL="346075" indent="-346075" algn="r" rtl="1">
              <a:spcBef>
                <a:spcPct val="50000"/>
              </a:spcBef>
              <a:buFont typeface="Arial" charset="0"/>
              <a:buChar char="•"/>
            </a:pPr>
            <a:r>
              <a:rPr lang="he-IL" sz="2400" dirty="0">
                <a:cs typeface="Times New Roman" pitchFamily="18" charset="0"/>
              </a:rPr>
              <a:t>נוודא שהלוח מכיל את הפתרון בעת הצלחה:</a:t>
            </a:r>
          </a:p>
          <a:p>
            <a:pPr marL="346075" indent="-346075" algn="r" rtl="1">
              <a:spcBef>
                <a:spcPct val="50000"/>
              </a:spcBef>
              <a:buFont typeface="Arial" charset="0"/>
              <a:buNone/>
            </a:pPr>
            <a:r>
              <a:rPr lang="he-IL" sz="2400" dirty="0">
                <a:cs typeface="Times New Roman" pitchFamily="18" charset="0"/>
              </a:rPr>
              <a:t>א.	כשאנו במקרה הבסיס (</a:t>
            </a:r>
            <a:r>
              <a:rPr lang="en-US" sz="2400" b="1" dirty="0">
                <a:latin typeface="Courier New" pitchFamily="49" charset="0"/>
              </a:rPr>
              <a:t>board[</a:t>
            </a:r>
            <a:r>
              <a:rPr lang="en-US" sz="2400" b="1" dirty="0" err="1">
                <a:latin typeface="Courier New" pitchFamily="49" charset="0"/>
              </a:rPr>
              <a:t>i</a:t>
            </a:r>
            <a:r>
              <a:rPr lang="en-US" sz="2400" b="1" dirty="0">
                <a:latin typeface="Courier New" pitchFamily="49" charset="0"/>
              </a:rPr>
              <a:t>][j]==N*N</a:t>
            </a:r>
            <a:r>
              <a:rPr lang="he-IL" sz="2400" dirty="0">
                <a:cs typeface="Times New Roman" pitchFamily="18" charset="0"/>
              </a:rPr>
              <a:t>), הרי שהמערך </a:t>
            </a:r>
            <a:r>
              <a:rPr lang="en-US" sz="2400" b="1" dirty="0">
                <a:latin typeface="Courier New" pitchFamily="49" charset="0"/>
              </a:rPr>
              <a:t>board[][]</a:t>
            </a:r>
            <a:r>
              <a:rPr lang="he-IL" sz="2400" dirty="0">
                <a:cs typeface="Times New Roman" pitchFamily="18" charset="0"/>
              </a:rPr>
              <a:t> מכיל בתוכו את מסלול הפרש כולו; כיוון שאיננו משנים את הלוח אלא פשוט מחזירים </a:t>
            </a:r>
            <a:r>
              <a:rPr lang="en-US" sz="2400" dirty="0">
                <a:latin typeface="Courier New" panose="02070309020205020404" pitchFamily="49" charset="0"/>
              </a:rPr>
              <a:t>true</a:t>
            </a:r>
            <a:r>
              <a:rPr lang="he-IL" sz="2400" dirty="0">
                <a:cs typeface="Times New Roman" pitchFamily="18" charset="0"/>
              </a:rPr>
              <a:t>, הרי ברור שהלוח שאנו מחזירים עדיין מכיל את הפתרון המלא.</a:t>
            </a:r>
          </a:p>
          <a:p>
            <a:pPr marL="346075" indent="-346075" algn="r" rtl="1">
              <a:spcBef>
                <a:spcPct val="50000"/>
              </a:spcBef>
              <a:buFont typeface="Arial" charset="0"/>
              <a:buNone/>
            </a:pPr>
            <a:r>
              <a:rPr lang="he-IL" sz="2400" dirty="0">
                <a:cs typeface="Times New Roman" pitchFamily="18" charset="0"/>
              </a:rPr>
              <a:t>ב.	כאשר איננו במקרה הבסיס, אם אנו מחזירים </a:t>
            </a:r>
            <a:r>
              <a:rPr lang="en-US" sz="2400" dirty="0">
                <a:latin typeface="Courier New" panose="02070309020205020404" pitchFamily="49" charset="0"/>
              </a:rPr>
              <a:t>true</a:t>
            </a:r>
            <a:r>
              <a:rPr lang="he-IL" sz="2800" dirty="0">
                <a:cs typeface="Times New Roman" pitchFamily="18" charset="0"/>
              </a:rPr>
              <a:t> </a:t>
            </a:r>
            <a:r>
              <a:rPr lang="he-IL" sz="2400" dirty="0">
                <a:cs typeface="Times New Roman" pitchFamily="18" charset="0"/>
              </a:rPr>
              <a:t>סימן שאחת הקריאות הרקורסיביות שביצענו החזירה </a:t>
            </a:r>
            <a:r>
              <a:rPr lang="en-US" sz="2400" dirty="0">
                <a:latin typeface="Courier New" panose="02070309020205020404" pitchFamily="49" charset="0"/>
              </a:rPr>
              <a:t>true</a:t>
            </a:r>
            <a:r>
              <a:rPr lang="he-IL" sz="2400" dirty="0">
                <a:cs typeface="Times New Roman" pitchFamily="18" charset="0"/>
              </a:rPr>
              <a:t>. במקרה זה, אנו יודעים מתנאי הרקורסיה כי הקריאה הרקורסיבית החזירה את </a:t>
            </a:r>
            <a:r>
              <a:rPr lang="en-US" sz="2400" b="1" dirty="0">
                <a:latin typeface="Courier New" pitchFamily="49" charset="0"/>
              </a:rPr>
              <a:t>board[][]</a:t>
            </a:r>
            <a:r>
              <a:rPr lang="he-IL" sz="2400" dirty="0">
                <a:cs typeface="Times New Roman" pitchFamily="18" charset="0"/>
              </a:rPr>
              <a:t> עם הפתרון המלא; כיוון שאנו מחזירים מיד </a:t>
            </a:r>
            <a:r>
              <a:rPr lang="en-US" sz="2400" dirty="0">
                <a:latin typeface="Courier New" panose="02070309020205020404" pitchFamily="49" charset="0"/>
              </a:rPr>
              <a:t>true</a:t>
            </a:r>
            <a:r>
              <a:rPr lang="he-IL" sz="2400" dirty="0">
                <a:cs typeface="Times New Roman" pitchFamily="18" charset="0"/>
              </a:rPr>
              <a:t> בלא לשנות את תוכן  </a:t>
            </a:r>
            <a:r>
              <a:rPr lang="en-US" sz="2400" b="1" dirty="0">
                <a:latin typeface="Courier New" pitchFamily="49" charset="0"/>
              </a:rPr>
              <a:t>board[][]</a:t>
            </a:r>
            <a:r>
              <a:rPr lang="he-IL" sz="2400" dirty="0">
                <a:cs typeface="Times New Roman" pitchFamily="18" charset="0"/>
              </a:rPr>
              <a:t>, הרי שאנו מותירים את הלוח עם הפתרון המלא בתוכו, כפי שרצינו.</a:t>
            </a:r>
          </a:p>
        </p:txBody>
      </p:sp>
    </p:spTree>
    <p:extLst>
      <p:ext uri="{BB962C8B-B14F-4D97-AF65-F5344CB8AC3E}">
        <p14:creationId xmlns:p14="http://schemas.microsoft.com/office/powerpoint/2010/main" val="344674559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266352B1-8B59-4835-A100-397E8500167F}" type="slidenum">
              <a:rPr lang="ar-SA"/>
              <a:pPr>
                <a:defRPr/>
              </a:pPr>
              <a:t>48</a:t>
            </a:fld>
            <a:endParaRPr lang="en-US"/>
          </a:p>
        </p:txBody>
      </p:sp>
      <p:sp>
        <p:nvSpPr>
          <p:cNvPr id="52228" name="Rectangle 2"/>
          <p:cNvSpPr>
            <a:spLocks noGrp="1" noChangeArrowheads="1"/>
          </p:cNvSpPr>
          <p:nvPr>
            <p:ph type="title"/>
          </p:nvPr>
        </p:nvSpPr>
        <p:spPr>
          <a:xfrm>
            <a:off x="685800" y="269875"/>
            <a:ext cx="7772400" cy="1143000"/>
          </a:xfrm>
        </p:spPr>
        <p:txBody>
          <a:bodyPr>
            <a:normAutofit/>
          </a:bodyPr>
          <a:lstStyle/>
          <a:p>
            <a:pPr rtl="1" eaLnBrk="1" hangingPunct="1"/>
            <a:r>
              <a:rPr lang="he-IL" dirty="0"/>
              <a:t>בעיית הפרש</a:t>
            </a:r>
            <a:endParaRPr lang="en-US" dirty="0"/>
          </a:p>
        </p:txBody>
      </p:sp>
      <p:sp>
        <p:nvSpPr>
          <p:cNvPr id="52229" name="Text Box 4"/>
          <p:cNvSpPr txBox="1">
            <a:spLocks noChangeArrowheads="1"/>
          </p:cNvSpPr>
          <p:nvPr/>
        </p:nvSpPr>
        <p:spPr bwMode="auto">
          <a:xfrm>
            <a:off x="1042988" y="1530350"/>
            <a:ext cx="7345362" cy="3781425"/>
          </a:xfrm>
          <a:prstGeom prst="rect">
            <a:avLst/>
          </a:prstGeom>
          <a:noFill/>
          <a:ln w="9525">
            <a:noFill/>
            <a:miter lim="800000"/>
            <a:headEnd/>
            <a:tailEnd/>
          </a:ln>
        </p:spPr>
        <p:txBody>
          <a:bodyPr>
            <a:spAutoFit/>
          </a:bodyPr>
          <a:lstStyle/>
          <a:p>
            <a:pPr marL="346075" indent="-346075" algn="r" rtl="1">
              <a:spcBef>
                <a:spcPct val="55000"/>
              </a:spcBef>
              <a:buFont typeface="Arial" charset="0"/>
              <a:buChar char="•"/>
            </a:pPr>
            <a:r>
              <a:rPr lang="he-IL" sz="2400">
                <a:cs typeface="Times New Roman" pitchFamily="18" charset="0"/>
              </a:rPr>
              <a:t>לסיום, כפי שעשינו בבעיית הסכום, גם כאן נעטוף את הפונקציה שכתבנו עם פונקצית מעטפת לשם שימוש נוח ע"י משתמש חיצוני.</a:t>
            </a:r>
          </a:p>
          <a:p>
            <a:pPr marL="346075" indent="-346075" algn="r" rtl="1">
              <a:spcBef>
                <a:spcPct val="55000"/>
              </a:spcBef>
              <a:buFont typeface="Arial" charset="0"/>
              <a:buChar char="•"/>
            </a:pPr>
            <a:r>
              <a:rPr lang="he-IL" sz="2400">
                <a:cs typeface="Times New Roman" pitchFamily="18" charset="0"/>
              </a:rPr>
              <a:t>ראשית, נשים לב שהפרמטר האחרון (</a:t>
            </a:r>
            <a:r>
              <a:rPr lang="en-US" sz="2400" b="1">
                <a:latin typeface="Courier New" pitchFamily="49" charset="0"/>
              </a:rPr>
              <a:t>path_len</a:t>
            </a:r>
            <a:r>
              <a:rPr lang="he-IL" sz="2400">
                <a:cs typeface="Times New Roman" pitchFamily="18" charset="0"/>
              </a:rPr>
              <a:t>) של הפונקציה צריך להיות תמיד 0 בקריאה הראשונה לה; זהו למעשה פרמטר עזר של הפונקציה שאינו רלוונטי למשתמש החיצוני, ולכן לא היינו רוצים אותו בחתימת הפונקציה.</a:t>
            </a:r>
          </a:p>
          <a:p>
            <a:pPr marL="346075" indent="-346075" algn="r" rtl="1">
              <a:spcBef>
                <a:spcPct val="55000"/>
              </a:spcBef>
              <a:buFont typeface="Arial" charset="0"/>
              <a:buChar char="•"/>
            </a:pPr>
            <a:r>
              <a:rPr lang="he-IL" sz="2400">
                <a:cs typeface="Times New Roman" pitchFamily="18" charset="0"/>
              </a:rPr>
              <a:t>שנית, נזכור שהפונקציה שלנו מניחה ש-</a:t>
            </a:r>
            <a:r>
              <a:rPr lang="en-US" sz="2400" b="1">
                <a:latin typeface="Courier New" pitchFamily="49" charset="0"/>
              </a:rPr>
              <a:t>board[][]</a:t>
            </a:r>
            <a:r>
              <a:rPr lang="he-IL" sz="2400">
                <a:cs typeface="Times New Roman" pitchFamily="18" charset="0"/>
              </a:rPr>
              <a:t> מאותחל בתחילת הריצה לאפסים. במקום לסמוך על המשתמש שיעשה זאת, נבצע אתחול של הלוח לאפסים בפונקצית המעטפת.</a:t>
            </a:r>
          </a:p>
        </p:txBody>
      </p:sp>
    </p:spTree>
    <p:extLst>
      <p:ext uri="{BB962C8B-B14F-4D97-AF65-F5344CB8AC3E}">
        <p14:creationId xmlns:p14="http://schemas.microsoft.com/office/powerpoint/2010/main" val="212606281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45206105-A698-4CDF-85CF-4F91C3F01118}" type="slidenum">
              <a:rPr lang="ar-SA"/>
              <a:pPr>
                <a:defRPr/>
              </a:pPr>
              <a:t>49</a:t>
            </a:fld>
            <a:endParaRPr lang="en-US" dirty="0"/>
          </a:p>
        </p:txBody>
      </p:sp>
      <p:sp>
        <p:nvSpPr>
          <p:cNvPr id="53252" name="Rectangle 2"/>
          <p:cNvSpPr>
            <a:spLocks noGrp="1" noChangeArrowheads="1"/>
          </p:cNvSpPr>
          <p:nvPr>
            <p:ph type="title"/>
          </p:nvPr>
        </p:nvSpPr>
        <p:spPr>
          <a:xfrm>
            <a:off x="685800" y="198438"/>
            <a:ext cx="7772400" cy="1143000"/>
          </a:xfrm>
        </p:spPr>
        <p:txBody>
          <a:bodyPr>
            <a:normAutofit/>
          </a:bodyPr>
          <a:lstStyle/>
          <a:p>
            <a:pPr rtl="1" eaLnBrk="1" hangingPunct="1"/>
            <a:r>
              <a:rPr lang="he-IL" dirty="0"/>
              <a:t>בעיית הפרש</a:t>
            </a:r>
            <a:endParaRPr lang="en-US" dirty="0"/>
          </a:p>
        </p:txBody>
      </p:sp>
      <p:sp>
        <p:nvSpPr>
          <p:cNvPr id="53253" name="Text Box 3"/>
          <p:cNvSpPr txBox="1">
            <a:spLocks noChangeArrowheads="1"/>
          </p:cNvSpPr>
          <p:nvPr/>
        </p:nvSpPr>
        <p:spPr bwMode="auto">
          <a:xfrm>
            <a:off x="1116013" y="2565400"/>
            <a:ext cx="6913562" cy="3009909"/>
          </a:xfrm>
          <a:prstGeom prst="rect">
            <a:avLst/>
          </a:prstGeom>
          <a:solidFill>
            <a:srgbClr val="F2F2F2"/>
          </a:solidFill>
          <a:ln w="9525">
            <a:solidFill>
              <a:schemeClr val="folHlink"/>
            </a:solidFill>
            <a:miter lim="800000"/>
            <a:headEnd/>
            <a:tailEnd/>
          </a:ln>
        </p:spPr>
        <p:txBody>
          <a:bodyPr tIns="118800" bIns="118800">
            <a:spAutoFit/>
          </a:bodyPr>
          <a:lstStyle/>
          <a:p>
            <a:r>
              <a:rPr lang="en-US" sz="1800" dirty="0" err="1">
                <a:latin typeface="Courier New" pitchFamily="49" charset="0"/>
              </a:rPr>
              <a:t>bool</a:t>
            </a:r>
            <a:r>
              <a:rPr lang="en-US" sz="1800" dirty="0">
                <a:latin typeface="Courier New" pitchFamily="49" charset="0"/>
              </a:rPr>
              <a:t> </a:t>
            </a:r>
            <a:r>
              <a:rPr lang="en-US" sz="1800" dirty="0" err="1">
                <a:latin typeface="Courier New" pitchFamily="49" charset="0"/>
              </a:rPr>
              <a:t>solve_knight_prob</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board[N][N],</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i_begin</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j_begin</a:t>
            </a:r>
            <a:r>
              <a:rPr lang="en-US" sz="1800" dirty="0">
                <a:latin typeface="Courier New" pitchFamily="49" charset="0"/>
              </a:rPr>
              <a:t>) {</a:t>
            </a:r>
            <a:endParaRPr lang="he-IL" sz="1800" dirty="0">
              <a:latin typeface="Courier New" pitchFamily="49" charset="0"/>
            </a:endParaRPr>
          </a:p>
          <a:p>
            <a:endParaRPr lang="en-US" sz="1800" dirty="0">
              <a:latin typeface="Courier New" pitchFamily="49" charset="0"/>
            </a:endParaRPr>
          </a:p>
          <a:p>
            <a:r>
              <a:rPr lang="en-US" sz="1800" dirty="0">
                <a:latin typeface="Courier New" pitchFamily="49" charset="0"/>
              </a:rPr>
              <a:t>  for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=0; </a:t>
            </a:r>
            <a:r>
              <a:rPr lang="en-US" sz="1800" dirty="0" err="1">
                <a:latin typeface="Courier New" pitchFamily="49" charset="0"/>
              </a:rPr>
              <a:t>i</a:t>
            </a:r>
            <a:r>
              <a:rPr lang="en-US" sz="1800" dirty="0">
                <a:latin typeface="Courier New" pitchFamily="49" charset="0"/>
              </a:rPr>
              <a:t>&lt;N; ++</a:t>
            </a:r>
            <a:r>
              <a:rPr lang="en-US" sz="1800" dirty="0" err="1">
                <a:latin typeface="Courier New" pitchFamily="49" charset="0"/>
              </a:rPr>
              <a:t>i</a:t>
            </a:r>
            <a:r>
              <a:rPr lang="en-US" sz="1800" dirty="0">
                <a:latin typeface="Courier New" pitchFamily="49" charset="0"/>
              </a:rPr>
              <a:t>) {</a:t>
            </a:r>
          </a:p>
          <a:p>
            <a:r>
              <a:rPr lang="en-US" sz="1800" dirty="0">
                <a:latin typeface="Courier New" pitchFamily="49" charset="0"/>
              </a:rPr>
              <a:t>    for (</a:t>
            </a:r>
            <a:r>
              <a:rPr lang="en-US" sz="1800" dirty="0" err="1">
                <a:latin typeface="Courier New" pitchFamily="49" charset="0"/>
              </a:rPr>
              <a:t>int</a:t>
            </a:r>
            <a:r>
              <a:rPr lang="en-US" sz="1800" dirty="0">
                <a:latin typeface="Courier New" pitchFamily="49" charset="0"/>
              </a:rPr>
              <a:t> j=0; j&lt;N; ++j)</a:t>
            </a:r>
          </a:p>
          <a:p>
            <a:r>
              <a:rPr lang="en-US" sz="1800" dirty="0">
                <a:latin typeface="Courier New" pitchFamily="49" charset="0"/>
              </a:rPr>
              <a:t>      board[</a:t>
            </a:r>
            <a:r>
              <a:rPr lang="en-US" sz="1800" dirty="0" err="1">
                <a:latin typeface="Courier New" pitchFamily="49" charset="0"/>
              </a:rPr>
              <a:t>i</a:t>
            </a:r>
            <a:r>
              <a:rPr lang="en-US" sz="1800" dirty="0">
                <a:latin typeface="Courier New" pitchFamily="49" charset="0"/>
              </a:rPr>
              <a:t>][j] = 0;</a:t>
            </a:r>
          </a:p>
          <a:p>
            <a:r>
              <a:rPr lang="en-US" sz="1800" dirty="0">
                <a:latin typeface="Courier New" pitchFamily="49" charset="0"/>
              </a:rPr>
              <a:t>  }</a:t>
            </a:r>
          </a:p>
          <a:p>
            <a:endParaRPr lang="en-US" sz="1800" dirty="0">
              <a:latin typeface="Courier New" pitchFamily="49" charset="0"/>
            </a:endParaRPr>
          </a:p>
          <a:p>
            <a:r>
              <a:rPr lang="en-US" sz="1800" dirty="0">
                <a:latin typeface="Courier New" pitchFamily="49" charset="0"/>
              </a:rPr>
              <a:t>  return </a:t>
            </a:r>
            <a:r>
              <a:rPr lang="en-US" sz="1800" dirty="0" err="1">
                <a:latin typeface="Courier New" pitchFamily="49" charset="0"/>
              </a:rPr>
              <a:t>solve_knights</a:t>
            </a:r>
            <a:r>
              <a:rPr lang="en-US" sz="1800" dirty="0">
                <a:latin typeface="Courier New" pitchFamily="49" charset="0"/>
              </a:rPr>
              <a:t>(board,i_begin,j_begin,0);</a:t>
            </a:r>
          </a:p>
          <a:p>
            <a:r>
              <a:rPr lang="en-US" sz="1800" dirty="0">
                <a:latin typeface="Courier New" pitchFamily="49" charset="0"/>
              </a:rPr>
              <a:t>}</a:t>
            </a:r>
          </a:p>
        </p:txBody>
      </p:sp>
      <p:sp>
        <p:nvSpPr>
          <p:cNvPr id="53254" name="Text Box 4"/>
          <p:cNvSpPr txBox="1">
            <a:spLocks noChangeArrowheads="1"/>
          </p:cNvSpPr>
          <p:nvPr/>
        </p:nvSpPr>
        <p:spPr bwMode="auto">
          <a:xfrm>
            <a:off x="900113" y="1195388"/>
            <a:ext cx="7488237" cy="1187450"/>
          </a:xfrm>
          <a:prstGeom prst="rect">
            <a:avLst/>
          </a:prstGeom>
          <a:noFill/>
          <a:ln w="9525">
            <a:noFill/>
            <a:miter lim="800000"/>
            <a:headEnd/>
            <a:tailEnd/>
          </a:ln>
        </p:spPr>
        <p:txBody>
          <a:bodyPr>
            <a:spAutoFit/>
          </a:bodyPr>
          <a:lstStyle/>
          <a:p>
            <a:pPr marL="346075" indent="-346075" algn="r" rtl="1">
              <a:spcBef>
                <a:spcPct val="55000"/>
              </a:spcBef>
              <a:buFont typeface="Arial" charset="0"/>
              <a:buChar char="•"/>
            </a:pPr>
            <a:r>
              <a:rPr lang="he-IL" sz="2400">
                <a:cs typeface="Times New Roman" pitchFamily="18" charset="0"/>
              </a:rPr>
              <a:t>נקבל את פונקצית המעטפת הבאה (שימו לב שהיא מקבלת כפרמטר את המשבצת הראשונה של המסלול, והיא מעבירה משבצת זו לפונקציה הרקורסיבית בתור המשבצת הבאה שיש לבקר בה):</a:t>
            </a:r>
          </a:p>
        </p:txBody>
      </p:sp>
    </p:spTree>
    <p:extLst>
      <p:ext uri="{BB962C8B-B14F-4D97-AF65-F5344CB8AC3E}">
        <p14:creationId xmlns:p14="http://schemas.microsoft.com/office/powerpoint/2010/main" val="12707719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20" name="Slide Number Placeholder 6"/>
          <p:cNvSpPr>
            <a:spLocks noGrp="1"/>
          </p:cNvSpPr>
          <p:nvPr>
            <p:ph type="sldNum" sz="quarter" idx="12"/>
          </p:nvPr>
        </p:nvSpPr>
        <p:spPr/>
        <p:txBody>
          <a:bodyPr/>
          <a:lstStyle/>
          <a:p>
            <a:pPr>
              <a:defRPr/>
            </a:pPr>
            <a:fld id="{0E77E3A7-9F5E-4AD0-A8CB-1CDD61AAD0E6}" type="slidenum">
              <a:rPr lang="ar-SA"/>
              <a:pPr>
                <a:defRPr/>
              </a:pPr>
              <a:t>5</a:t>
            </a:fld>
            <a:endParaRPr lang="en-US"/>
          </a:p>
        </p:txBody>
      </p:sp>
      <p:sp>
        <p:nvSpPr>
          <p:cNvPr id="4100" name="Rectangle 2"/>
          <p:cNvSpPr>
            <a:spLocks noGrp="1" noChangeArrowheads="1"/>
          </p:cNvSpPr>
          <p:nvPr>
            <p:ph type="title"/>
          </p:nvPr>
        </p:nvSpPr>
        <p:spPr>
          <a:xfrm>
            <a:off x="395288" y="307975"/>
            <a:ext cx="8353425" cy="1143000"/>
          </a:xfrm>
        </p:spPr>
        <p:txBody>
          <a:bodyPr>
            <a:normAutofit/>
          </a:bodyPr>
          <a:lstStyle/>
          <a:p>
            <a:pPr rtl="1" eaLnBrk="1" hangingPunct="1"/>
            <a:r>
              <a:rPr lang="he-IL" dirty="0"/>
              <a:t>בעיית הסכום</a:t>
            </a:r>
            <a:endParaRPr lang="en-US" dirty="0"/>
          </a:p>
        </p:txBody>
      </p:sp>
      <p:sp>
        <p:nvSpPr>
          <p:cNvPr id="4101" name="Text Box 3"/>
          <p:cNvSpPr txBox="1">
            <a:spLocks noChangeArrowheads="1"/>
          </p:cNvSpPr>
          <p:nvPr/>
        </p:nvSpPr>
        <p:spPr bwMode="auto">
          <a:xfrm>
            <a:off x="1042988" y="4365625"/>
            <a:ext cx="7418387" cy="1406525"/>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a:latin typeface="Times New Roman" pitchFamily="18" charset="0"/>
                <a:cs typeface="Times New Roman" pitchFamily="18" charset="0"/>
              </a:rPr>
              <a:t>עבור </a:t>
            </a:r>
            <a:r>
              <a:rPr lang="en-US" sz="2400">
                <a:latin typeface="Times New Roman" pitchFamily="18" charset="0"/>
                <a:cs typeface="Times New Roman" pitchFamily="18" charset="0"/>
              </a:rPr>
              <a:t>x=15</a:t>
            </a:r>
            <a:r>
              <a:rPr lang="he-IL" sz="2400">
                <a:latin typeface="Times New Roman" pitchFamily="18" charset="0"/>
                <a:cs typeface="Times New Roman" pitchFamily="18" charset="0"/>
              </a:rPr>
              <a:t> התשובה היא חיובית, כיוון ש- </a:t>
            </a:r>
            <a:r>
              <a:rPr lang="en-US" sz="2400">
                <a:latin typeface="Times New Roman" pitchFamily="18" charset="0"/>
                <a:cs typeface="Times New Roman" pitchFamily="18" charset="0"/>
              </a:rPr>
              <a:t>5 + 7 + 3 = 15</a:t>
            </a:r>
            <a:endParaRPr lang="he-IL" sz="2400">
              <a:latin typeface="Times New Roman" pitchFamily="18" charset="0"/>
              <a:cs typeface="Times New Roman" pitchFamily="18" charset="0"/>
            </a:endParaRPr>
          </a:p>
          <a:p>
            <a:pPr marL="292100" indent="-292100" algn="r" rtl="1">
              <a:spcBef>
                <a:spcPct val="30000"/>
              </a:spcBef>
              <a:buFont typeface="Arial" charset="0"/>
              <a:buChar char="•"/>
            </a:pPr>
            <a:r>
              <a:rPr lang="he-IL" sz="2400">
                <a:latin typeface="Times New Roman" pitchFamily="18" charset="0"/>
                <a:cs typeface="Times New Roman" pitchFamily="18" charset="0"/>
              </a:rPr>
              <a:t>עבור </a:t>
            </a:r>
            <a:r>
              <a:rPr lang="en-US" sz="2400">
                <a:latin typeface="Times New Roman" pitchFamily="18" charset="0"/>
                <a:cs typeface="Times New Roman" pitchFamily="18" charset="0"/>
              </a:rPr>
              <a:t>x=16</a:t>
            </a:r>
            <a:r>
              <a:rPr lang="he-IL" sz="2400">
                <a:latin typeface="Times New Roman" pitchFamily="18" charset="0"/>
                <a:cs typeface="Times New Roman" pitchFamily="18" charset="0"/>
              </a:rPr>
              <a:t> התשובה היא חיובית, כיוון ש- </a:t>
            </a:r>
            <a:r>
              <a:rPr lang="en-US" sz="2400">
                <a:latin typeface="Times New Roman" pitchFamily="18" charset="0"/>
                <a:cs typeface="Times New Roman" pitchFamily="18" charset="0"/>
              </a:rPr>
              <a:t>5 + 3 + 4 + 4 = 16</a:t>
            </a:r>
            <a:endParaRPr lang="he-IL" sz="2400">
              <a:latin typeface="Times New Roman" pitchFamily="18" charset="0"/>
              <a:cs typeface="Times New Roman" pitchFamily="18" charset="0"/>
            </a:endParaRPr>
          </a:p>
          <a:p>
            <a:pPr marL="292100" indent="-292100" algn="r" rtl="1">
              <a:spcBef>
                <a:spcPct val="30000"/>
              </a:spcBef>
              <a:buFont typeface="Arial" charset="0"/>
              <a:buChar char="•"/>
            </a:pPr>
            <a:r>
              <a:rPr lang="he-IL" sz="2400">
                <a:latin typeface="Times New Roman" pitchFamily="18" charset="0"/>
                <a:cs typeface="Times New Roman" pitchFamily="18" charset="0"/>
              </a:rPr>
              <a:t>עבור </a:t>
            </a:r>
            <a:r>
              <a:rPr lang="en-US" sz="2400">
                <a:latin typeface="Times New Roman" pitchFamily="18" charset="0"/>
                <a:cs typeface="Times New Roman" pitchFamily="18" charset="0"/>
              </a:rPr>
              <a:t>x=17</a:t>
            </a:r>
            <a:r>
              <a:rPr lang="he-IL" sz="2400">
                <a:latin typeface="Times New Roman" pitchFamily="18" charset="0"/>
                <a:cs typeface="Times New Roman" pitchFamily="18" charset="0"/>
              </a:rPr>
              <a:t> התשובה שלילית.</a:t>
            </a:r>
          </a:p>
        </p:txBody>
      </p:sp>
      <p:graphicFrame>
        <p:nvGraphicFramePr>
          <p:cNvPr id="1058989" name="Group 173"/>
          <p:cNvGraphicFramePr>
            <a:graphicFrameLocks noGrp="1"/>
          </p:cNvGraphicFramePr>
          <p:nvPr/>
        </p:nvGraphicFramePr>
        <p:xfrm>
          <a:off x="1484313" y="3341688"/>
          <a:ext cx="3159125" cy="519112"/>
        </p:xfrm>
        <a:graphic>
          <a:graphicData uri="http://schemas.openxmlformats.org/drawingml/2006/table">
            <a:tbl>
              <a:tblPr/>
              <a:tblGrid>
                <a:gridCol w="6318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tblGrid>
              <a:tr h="5191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1" i="0" u="none" strike="noStrike" cap="none" normalizeH="0" baseline="0">
                          <a:ln>
                            <a:noFill/>
                          </a:ln>
                          <a:solidFill>
                            <a:schemeClr val="tx1"/>
                          </a:solidFill>
                          <a:effectLst/>
                          <a:latin typeface="Courier New" pitchFamily="49" charset="0"/>
                          <a:cs typeface="Courier New" pitchFamily="49" charset="0"/>
                        </a:rPr>
                        <a:t>5</a:t>
                      </a:r>
                      <a:endParaRPr kumimoji="0" lang="en-US" sz="2400" b="1" i="0" u="none" strike="noStrike" cap="none" normalizeH="0" baseline="0">
                        <a:ln>
                          <a:noFill/>
                        </a:ln>
                        <a:solidFill>
                          <a:schemeClr val="tx1"/>
                        </a:solidFill>
                        <a:effectLst/>
                        <a:latin typeface="Courier New" pitchFamily="49" charset="0"/>
                        <a:cs typeface="Courier New" pitchFamily="49"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cs typeface="Courier New" pitchFamily="49"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1" i="0" u="none" strike="noStrike" cap="none" normalizeH="0" baseline="0">
                          <a:ln>
                            <a:noFill/>
                          </a:ln>
                          <a:solidFill>
                            <a:schemeClr val="tx1"/>
                          </a:solidFill>
                          <a:effectLst/>
                          <a:latin typeface="Courier New" pitchFamily="49" charset="0"/>
                          <a:cs typeface="Courier New" pitchFamily="49" charset="0"/>
                        </a:rPr>
                        <a:t>4</a:t>
                      </a:r>
                      <a:endParaRPr kumimoji="0" lang="en-US" sz="2400" b="1" i="0" u="none" strike="noStrike" cap="none" normalizeH="0" baseline="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2400" b="1" i="0" u="none" strike="noStrike" cap="none" normalizeH="0" baseline="0">
                          <a:ln>
                            <a:noFill/>
                          </a:ln>
                          <a:solidFill>
                            <a:schemeClr val="tx1"/>
                          </a:solidFill>
                          <a:effectLst/>
                          <a:latin typeface="Courier New" pitchFamily="49" charset="0"/>
                          <a:cs typeface="Courier New" pitchFamily="49" charset="0"/>
                        </a:rPr>
                        <a:t>4</a:t>
                      </a:r>
                      <a:endParaRPr kumimoji="0" lang="en-US" sz="2400" b="1" i="0" u="none" strike="noStrike" cap="none" normalizeH="0" baseline="0">
                        <a:ln>
                          <a:noFill/>
                        </a:ln>
                        <a:solidFill>
                          <a:schemeClr val="tx1"/>
                        </a:solidFill>
                        <a:effectLst/>
                        <a:latin typeface="Courier New" pitchFamily="49" charset="0"/>
                        <a:cs typeface="Courier New" pitchFamily="49"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49" charset="0"/>
                          <a:cs typeface="Courier New" pitchFamily="49"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16" name="Text Box 174"/>
          <p:cNvSpPr txBox="1">
            <a:spLocks noChangeArrowheads="1"/>
          </p:cNvSpPr>
          <p:nvPr/>
        </p:nvSpPr>
        <p:spPr bwMode="auto">
          <a:xfrm>
            <a:off x="1042988" y="1398588"/>
            <a:ext cx="7418387" cy="2063750"/>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u="sng">
                <a:latin typeface="Times New Roman" pitchFamily="18" charset="0"/>
                <a:cs typeface="Times New Roman" pitchFamily="18" charset="0"/>
              </a:rPr>
              <a:t>נתון</a:t>
            </a:r>
            <a:r>
              <a:rPr lang="he-IL" sz="2400">
                <a:latin typeface="Times New Roman" pitchFamily="18" charset="0"/>
                <a:cs typeface="Times New Roman" pitchFamily="18" charset="0"/>
              </a:rPr>
              <a:t>: מערך באורך </a:t>
            </a:r>
            <a:r>
              <a:rPr lang="en-US" sz="2400" b="1">
                <a:latin typeface="Courier New" pitchFamily="49" charset="0"/>
              </a:rPr>
              <a:t>n</a:t>
            </a:r>
            <a:r>
              <a:rPr lang="he-IL" sz="2400">
                <a:latin typeface="Times New Roman" pitchFamily="18" charset="0"/>
                <a:cs typeface="Times New Roman" pitchFamily="18" charset="0"/>
              </a:rPr>
              <a:t> של מספרים שלמים חיוביים, ומספר </a:t>
            </a:r>
            <a:r>
              <a:rPr lang="en-US" sz="2400" b="1">
                <a:latin typeface="Courier New" pitchFamily="49" charset="0"/>
              </a:rPr>
              <a:t>x</a:t>
            </a:r>
            <a:r>
              <a:rPr lang="he-IL" sz="2400">
                <a:latin typeface="Times New Roman" pitchFamily="18" charset="0"/>
                <a:cs typeface="Times New Roman" pitchFamily="18" charset="0"/>
              </a:rPr>
              <a:t>. </a:t>
            </a:r>
          </a:p>
          <a:p>
            <a:pPr marL="292100" indent="-292100" algn="r" rtl="1">
              <a:spcBef>
                <a:spcPct val="70000"/>
              </a:spcBef>
              <a:buFont typeface="Arial" charset="0"/>
              <a:buChar char="•"/>
            </a:pPr>
            <a:r>
              <a:rPr lang="he-IL" sz="2400" u="sng">
                <a:latin typeface="Times New Roman" pitchFamily="18" charset="0"/>
                <a:cs typeface="Times New Roman" pitchFamily="18" charset="0"/>
              </a:rPr>
              <a:t>הבעיה</a:t>
            </a:r>
            <a:r>
              <a:rPr lang="he-IL" sz="2400">
                <a:latin typeface="Times New Roman" pitchFamily="18" charset="0"/>
                <a:cs typeface="Times New Roman" pitchFamily="18" charset="0"/>
              </a:rPr>
              <a:t>: לבדוק האם יש תת-קבוצה של מספרים במערך שסכומה </a:t>
            </a:r>
            <a:r>
              <a:rPr lang="en-US" sz="2400" b="1">
                <a:latin typeface="Courier New" pitchFamily="49" charset="0"/>
              </a:rPr>
              <a:t>x</a:t>
            </a:r>
            <a:r>
              <a:rPr lang="he-IL" sz="2400">
                <a:latin typeface="Times New Roman" pitchFamily="18" charset="0"/>
                <a:cs typeface="Times New Roman" pitchFamily="18" charset="0"/>
              </a:rPr>
              <a:t> (ללא שימוש באותו איבר פעמיים).</a:t>
            </a:r>
          </a:p>
          <a:p>
            <a:pPr marL="292100" indent="-292100" algn="r" rtl="1">
              <a:spcBef>
                <a:spcPct val="70000"/>
              </a:spcBef>
              <a:buFont typeface="Arial" charset="0"/>
              <a:buChar char="•"/>
            </a:pPr>
            <a:r>
              <a:rPr lang="he-IL" sz="2400">
                <a:latin typeface="Times New Roman" pitchFamily="18" charset="0"/>
                <a:cs typeface="Times New Roman" pitchFamily="18" charset="0"/>
              </a:rPr>
              <a:t>לדוגמה, נתון המערך הבא:</a:t>
            </a:r>
          </a:p>
        </p:txBody>
      </p:sp>
    </p:spTree>
    <p:extLst>
      <p:ext uri="{BB962C8B-B14F-4D97-AF65-F5344CB8AC3E}">
        <p14:creationId xmlns:p14="http://schemas.microsoft.com/office/powerpoint/2010/main" val="184177250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233C2B9A-7007-4E4C-BCF0-E3545A2DE067}" type="slidenum">
              <a:rPr lang="ar-SA"/>
              <a:pPr>
                <a:defRPr/>
              </a:pPr>
              <a:t>50</a:t>
            </a:fld>
            <a:endParaRPr lang="en-US"/>
          </a:p>
        </p:txBody>
      </p:sp>
      <p:sp>
        <p:nvSpPr>
          <p:cNvPr id="54276" name="Rectangle 2"/>
          <p:cNvSpPr>
            <a:spLocks noGrp="1" noChangeArrowheads="1"/>
          </p:cNvSpPr>
          <p:nvPr>
            <p:ph type="title"/>
          </p:nvPr>
        </p:nvSpPr>
        <p:spPr>
          <a:xfrm>
            <a:off x="685800" y="260350"/>
            <a:ext cx="7772400" cy="1143000"/>
          </a:xfrm>
        </p:spPr>
        <p:txBody>
          <a:bodyPr>
            <a:normAutofit/>
          </a:bodyPr>
          <a:lstStyle/>
          <a:p>
            <a:pPr rtl="1" eaLnBrk="1" hangingPunct="1"/>
            <a:r>
              <a:rPr lang="he-IL" dirty="0"/>
              <a:t>בעיית הפרש</a:t>
            </a:r>
            <a:endParaRPr lang="en-US" dirty="0"/>
          </a:p>
        </p:txBody>
      </p:sp>
      <p:sp>
        <p:nvSpPr>
          <p:cNvPr id="54277" name="Text Box 3"/>
          <p:cNvSpPr txBox="1">
            <a:spLocks noChangeArrowheads="1"/>
          </p:cNvSpPr>
          <p:nvPr/>
        </p:nvSpPr>
        <p:spPr bwMode="auto">
          <a:xfrm>
            <a:off x="1331913" y="2060575"/>
            <a:ext cx="6769100" cy="3286908"/>
          </a:xfrm>
          <a:prstGeom prst="rect">
            <a:avLst/>
          </a:prstGeom>
          <a:solidFill>
            <a:srgbClr val="F2F2F2"/>
          </a:solidFill>
          <a:ln w="9525">
            <a:solidFill>
              <a:schemeClr val="folHlink"/>
            </a:solidFill>
            <a:miter lim="800000"/>
            <a:headEnd/>
            <a:tailEnd/>
          </a:ln>
        </p:spPr>
        <p:txBody>
          <a:bodyPr lIns="162000" tIns="118800" rIns="162000" bIns="118800">
            <a:spAutoFit/>
          </a:bodyPr>
          <a:lstStyle/>
          <a:p>
            <a:r>
              <a:rPr lang="en-US" sz="1800" dirty="0" err="1">
                <a:latin typeface="Courier New" pitchFamily="49" charset="0"/>
              </a:rPr>
              <a:t>int</a:t>
            </a:r>
            <a:r>
              <a:rPr lang="en-US" sz="1800" dirty="0">
                <a:latin typeface="Courier New" pitchFamily="49" charset="0"/>
              </a:rPr>
              <a:t> main() </a:t>
            </a:r>
            <a:endParaRPr lang="he-IL" sz="1800" dirty="0">
              <a:latin typeface="Courier New" pitchFamily="49" charset="0"/>
            </a:endParaRPr>
          </a:p>
          <a:p>
            <a:r>
              <a:rPr lang="en-US" sz="1800" dirty="0">
                <a:latin typeface="Courier New" pitchFamily="49" charset="0"/>
              </a:rPr>
              <a:t>{</a:t>
            </a:r>
          </a:p>
          <a:p>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board[N][N];</a:t>
            </a:r>
          </a:p>
          <a:p>
            <a:endParaRPr lang="en-US" sz="1800" dirty="0">
              <a:latin typeface="Courier New" pitchFamily="49" charset="0"/>
            </a:endParaRPr>
          </a:p>
          <a:p>
            <a:r>
              <a:rPr lang="en-US" sz="1800" dirty="0">
                <a:latin typeface="Courier New" pitchFamily="49" charset="0"/>
              </a:rPr>
              <a:t>  </a:t>
            </a:r>
            <a:r>
              <a:rPr lang="en-US" sz="1800" dirty="0" err="1">
                <a:latin typeface="Courier New" pitchFamily="49" charset="0"/>
              </a:rPr>
              <a:t>bool</a:t>
            </a:r>
            <a:r>
              <a:rPr lang="en-US" sz="1800" dirty="0">
                <a:latin typeface="Courier New" pitchFamily="49" charset="0"/>
              </a:rPr>
              <a:t> solved = </a:t>
            </a:r>
            <a:r>
              <a:rPr lang="en-US" sz="1800" dirty="0" err="1">
                <a:latin typeface="Courier New" pitchFamily="49" charset="0"/>
              </a:rPr>
              <a:t>solve_knight_prob</a:t>
            </a:r>
            <a:r>
              <a:rPr lang="en-US" sz="1800" dirty="0">
                <a:latin typeface="Courier New" pitchFamily="49" charset="0"/>
              </a:rPr>
              <a:t>(board,0,0);</a:t>
            </a:r>
          </a:p>
          <a:p>
            <a:endParaRPr lang="en-US" sz="1800" dirty="0">
              <a:latin typeface="Courier New" pitchFamily="49" charset="0"/>
            </a:endParaRPr>
          </a:p>
          <a:p>
            <a:r>
              <a:rPr lang="en-US" sz="1800" dirty="0">
                <a:latin typeface="Courier New" pitchFamily="49" charset="0"/>
              </a:rPr>
              <a:t>  if (solved) </a:t>
            </a:r>
            <a:r>
              <a:rPr lang="en-US" sz="1800" dirty="0" err="1">
                <a:latin typeface="Courier New" pitchFamily="49" charset="0"/>
              </a:rPr>
              <a:t>print_board</a:t>
            </a:r>
            <a:r>
              <a:rPr lang="en-US" sz="1800" dirty="0">
                <a:latin typeface="Courier New" pitchFamily="49" charset="0"/>
              </a:rPr>
              <a:t>(board);</a:t>
            </a:r>
          </a:p>
          <a:p>
            <a:r>
              <a:rPr lang="en-US" sz="1800" dirty="0">
                <a:latin typeface="Courier New" pitchFamily="49" charset="0"/>
              </a:rPr>
              <a:t>  else </a:t>
            </a:r>
            <a:r>
              <a:rPr lang="en-US" sz="1800" dirty="0" err="1">
                <a:latin typeface="Courier New" pitchFamily="49" charset="0"/>
              </a:rPr>
              <a:t>printf</a:t>
            </a:r>
            <a:r>
              <a:rPr lang="en-US" sz="1800" dirty="0">
                <a:latin typeface="Courier New" pitchFamily="49" charset="0"/>
              </a:rPr>
              <a:t>("No solution found!\n");</a:t>
            </a:r>
          </a:p>
          <a:p>
            <a:endParaRPr lang="en-US" sz="1800" dirty="0">
              <a:latin typeface="Courier New" pitchFamily="49" charset="0"/>
            </a:endParaRPr>
          </a:p>
          <a:p>
            <a:r>
              <a:rPr lang="en-US" sz="1800" dirty="0">
                <a:latin typeface="Courier New" pitchFamily="49" charset="0"/>
              </a:rPr>
              <a:t>  return 0;</a:t>
            </a:r>
          </a:p>
          <a:p>
            <a:r>
              <a:rPr lang="en-US" sz="1800" dirty="0">
                <a:latin typeface="Courier New" pitchFamily="49" charset="0"/>
              </a:rPr>
              <a:t>}</a:t>
            </a:r>
          </a:p>
        </p:txBody>
      </p:sp>
      <p:sp>
        <p:nvSpPr>
          <p:cNvPr id="54278" name="Text Box 4"/>
          <p:cNvSpPr txBox="1">
            <a:spLocks noChangeArrowheads="1"/>
          </p:cNvSpPr>
          <p:nvPr/>
        </p:nvSpPr>
        <p:spPr bwMode="auto">
          <a:xfrm>
            <a:off x="1042988" y="1316038"/>
            <a:ext cx="7345362" cy="457200"/>
          </a:xfrm>
          <a:prstGeom prst="rect">
            <a:avLst/>
          </a:prstGeom>
          <a:noFill/>
          <a:ln w="9525">
            <a:noFill/>
            <a:miter lim="800000"/>
            <a:headEnd/>
            <a:tailEnd/>
          </a:ln>
        </p:spPr>
        <p:txBody>
          <a:bodyPr>
            <a:spAutoFit/>
          </a:bodyPr>
          <a:lstStyle/>
          <a:p>
            <a:pPr marL="271463" indent="-271463" algn="r" rtl="1">
              <a:spcBef>
                <a:spcPct val="45000"/>
              </a:spcBef>
              <a:buFont typeface="Arial" charset="0"/>
              <a:buChar char="•"/>
            </a:pPr>
            <a:r>
              <a:rPr lang="he-IL" sz="2400">
                <a:cs typeface="Times New Roman" pitchFamily="18" charset="0"/>
              </a:rPr>
              <a:t>הנה פונקצית </a:t>
            </a:r>
            <a:r>
              <a:rPr lang="en-US" sz="2400" b="1">
                <a:latin typeface="Courier New" pitchFamily="49" charset="0"/>
              </a:rPr>
              <a:t>main()</a:t>
            </a:r>
            <a:r>
              <a:rPr lang="he-IL" sz="2400">
                <a:cs typeface="Times New Roman" pitchFamily="18" charset="0"/>
              </a:rPr>
              <a:t> פשוטה שמדגימה את השימוש בפונקציה:</a:t>
            </a:r>
          </a:p>
        </p:txBody>
      </p:sp>
    </p:spTree>
    <p:extLst>
      <p:ext uri="{BB962C8B-B14F-4D97-AF65-F5344CB8AC3E}">
        <p14:creationId xmlns:p14="http://schemas.microsoft.com/office/powerpoint/2010/main" val="47872017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9" name="Slide Number Placeholder 6"/>
          <p:cNvSpPr>
            <a:spLocks noGrp="1"/>
          </p:cNvSpPr>
          <p:nvPr>
            <p:ph type="sldNum" sz="quarter" idx="12"/>
          </p:nvPr>
        </p:nvSpPr>
        <p:spPr/>
        <p:txBody>
          <a:bodyPr/>
          <a:lstStyle/>
          <a:p>
            <a:pPr>
              <a:defRPr/>
            </a:pPr>
            <a:fld id="{3978F3E4-C48C-43E2-9CD2-29C6B9D8AAB0}" type="slidenum">
              <a:rPr lang="ar-SA"/>
              <a:pPr>
                <a:defRPr/>
              </a:pPr>
              <a:t>51</a:t>
            </a:fld>
            <a:endParaRPr lang="en-US"/>
          </a:p>
        </p:txBody>
      </p:sp>
      <p:sp>
        <p:nvSpPr>
          <p:cNvPr id="55300" name="Rectangle 2"/>
          <p:cNvSpPr>
            <a:spLocks noGrp="1" noChangeArrowheads="1"/>
          </p:cNvSpPr>
          <p:nvPr>
            <p:ph type="title"/>
          </p:nvPr>
        </p:nvSpPr>
        <p:spPr>
          <a:xfrm>
            <a:off x="685800" y="115888"/>
            <a:ext cx="7772400" cy="1143000"/>
          </a:xfrm>
        </p:spPr>
        <p:txBody>
          <a:bodyPr>
            <a:normAutofit/>
          </a:bodyPr>
          <a:lstStyle/>
          <a:p>
            <a:pPr rtl="1" eaLnBrk="1" hangingPunct="1"/>
            <a:r>
              <a:rPr lang="he-IL" dirty="0"/>
              <a:t>בעיית הפרש</a:t>
            </a:r>
            <a:endParaRPr lang="en-US" dirty="0"/>
          </a:p>
        </p:txBody>
      </p:sp>
      <p:sp>
        <p:nvSpPr>
          <p:cNvPr id="55301" name="Text Box 4"/>
          <p:cNvSpPr txBox="1">
            <a:spLocks noChangeArrowheads="1"/>
          </p:cNvSpPr>
          <p:nvPr/>
        </p:nvSpPr>
        <p:spPr bwMode="auto">
          <a:xfrm>
            <a:off x="614363" y="1093788"/>
            <a:ext cx="7989887" cy="822325"/>
          </a:xfrm>
          <a:prstGeom prst="rect">
            <a:avLst/>
          </a:prstGeom>
          <a:noFill/>
          <a:ln w="9525">
            <a:noFill/>
            <a:miter lim="800000"/>
            <a:headEnd/>
            <a:tailEnd/>
          </a:ln>
        </p:spPr>
        <p:txBody>
          <a:bodyPr>
            <a:spAutoFit/>
          </a:bodyPr>
          <a:lstStyle/>
          <a:p>
            <a:pPr marL="284163" indent="-284163" algn="r" rtl="1">
              <a:spcBef>
                <a:spcPct val="80000"/>
              </a:spcBef>
              <a:buFont typeface="Arial" charset="0"/>
              <a:buChar char="•"/>
            </a:pPr>
            <a:r>
              <a:rPr lang="he-IL" sz="2400">
                <a:latin typeface="Times New Roman" pitchFamily="18" charset="0"/>
                <a:cs typeface="Times New Roman" pitchFamily="18" charset="0"/>
              </a:rPr>
              <a:t>הנה פלט התוכנית עבור </a:t>
            </a:r>
            <a:r>
              <a:rPr lang="en-US" sz="2400" b="1">
                <a:latin typeface="Courier New" pitchFamily="49" charset="0"/>
              </a:rPr>
              <a:t>N</a:t>
            </a:r>
            <a:r>
              <a:rPr lang="he-IL" sz="2400">
                <a:latin typeface="Times New Roman" pitchFamily="18" charset="0"/>
                <a:cs typeface="Times New Roman" pitchFamily="18" charset="0"/>
              </a:rPr>
              <a:t>-ים שונים; שימו לב לקצב שבו מספר האטרציות גדל עם ההגדלה של </a:t>
            </a:r>
            <a:r>
              <a:rPr lang="en-US" sz="2400" b="1">
                <a:latin typeface="Courier New" pitchFamily="49" charset="0"/>
              </a:rPr>
              <a:t>N</a:t>
            </a:r>
            <a:r>
              <a:rPr lang="he-IL" sz="2400">
                <a:latin typeface="Times New Roman" pitchFamily="18" charset="0"/>
                <a:cs typeface="Times New Roman" pitchFamily="18" charset="0"/>
              </a:rPr>
              <a:t>:</a:t>
            </a:r>
          </a:p>
        </p:txBody>
      </p:sp>
      <p:sp>
        <p:nvSpPr>
          <p:cNvPr id="55302" name="Rectangle 5"/>
          <p:cNvSpPr>
            <a:spLocks noChangeArrowheads="1"/>
          </p:cNvSpPr>
          <p:nvPr/>
        </p:nvSpPr>
        <p:spPr bwMode="auto">
          <a:xfrm>
            <a:off x="466725" y="2333625"/>
            <a:ext cx="3384550" cy="2971800"/>
          </a:xfrm>
          <a:prstGeom prst="rect">
            <a:avLst/>
          </a:prstGeom>
          <a:solidFill>
            <a:srgbClr val="F2F2F2"/>
          </a:solidFill>
          <a:ln w="9525">
            <a:solidFill>
              <a:schemeClr val="bg2"/>
            </a:solidFill>
            <a:miter lim="800000"/>
            <a:headEnd/>
            <a:tailEnd/>
          </a:ln>
        </p:spPr>
        <p:txBody>
          <a:bodyPr tIns="137160" bIns="137160">
            <a:spAutoFit/>
          </a:bodyPr>
          <a:lstStyle/>
          <a:p>
            <a:r>
              <a:rPr lang="en-US" sz="1600" b="1">
                <a:latin typeface="Courier New" pitchFamily="49" charset="0"/>
              </a:rPr>
              <a:t>76497 iterations</a:t>
            </a:r>
          </a:p>
          <a:p>
            <a:endParaRPr lang="en-US" sz="1600" b="1">
              <a:latin typeface="Courier New" pitchFamily="49" charset="0"/>
            </a:endParaRPr>
          </a:p>
          <a:p>
            <a:r>
              <a:rPr lang="en-US" sz="1600" b="1">
                <a:latin typeface="Courier New" pitchFamily="49" charset="0"/>
              </a:rPr>
              <a:t>    1   12    3   18   21</a:t>
            </a:r>
          </a:p>
          <a:p>
            <a:endParaRPr lang="en-US" sz="1600" b="1">
              <a:latin typeface="Courier New" pitchFamily="49" charset="0"/>
            </a:endParaRPr>
          </a:p>
          <a:p>
            <a:r>
              <a:rPr lang="en-US" sz="1600" b="1">
                <a:latin typeface="Courier New" pitchFamily="49" charset="0"/>
              </a:rPr>
              <a:t>    4   17   20   13    8</a:t>
            </a:r>
          </a:p>
          <a:p>
            <a:endParaRPr lang="en-US" sz="1600" b="1">
              <a:latin typeface="Courier New" pitchFamily="49" charset="0"/>
            </a:endParaRPr>
          </a:p>
          <a:p>
            <a:r>
              <a:rPr lang="en-US" sz="1600" b="1">
                <a:latin typeface="Courier New" pitchFamily="49" charset="0"/>
              </a:rPr>
              <a:t>   11    2    7   22   19</a:t>
            </a:r>
          </a:p>
          <a:p>
            <a:endParaRPr lang="en-US" sz="1600" b="1">
              <a:latin typeface="Courier New" pitchFamily="49" charset="0"/>
            </a:endParaRPr>
          </a:p>
          <a:p>
            <a:r>
              <a:rPr lang="en-US" sz="1600" b="1">
                <a:latin typeface="Courier New" pitchFamily="49" charset="0"/>
              </a:rPr>
              <a:t>   16    5   24    9   14</a:t>
            </a:r>
          </a:p>
          <a:p>
            <a:endParaRPr lang="en-US" sz="1600" b="1">
              <a:latin typeface="Courier New" pitchFamily="49" charset="0"/>
            </a:endParaRPr>
          </a:p>
          <a:p>
            <a:r>
              <a:rPr lang="en-US" sz="1600" b="1">
                <a:latin typeface="Courier New" pitchFamily="49" charset="0"/>
              </a:rPr>
              <a:t>   25   10   15    6   23</a:t>
            </a:r>
          </a:p>
        </p:txBody>
      </p:sp>
      <p:sp>
        <p:nvSpPr>
          <p:cNvPr id="55303" name="Text Box 7"/>
          <p:cNvSpPr txBox="1">
            <a:spLocks noChangeArrowheads="1"/>
          </p:cNvSpPr>
          <p:nvPr/>
        </p:nvSpPr>
        <p:spPr bwMode="auto">
          <a:xfrm>
            <a:off x="4067175" y="2157413"/>
            <a:ext cx="4681538" cy="3949700"/>
          </a:xfrm>
          <a:prstGeom prst="rect">
            <a:avLst/>
          </a:prstGeom>
          <a:solidFill>
            <a:srgbClr val="F2F2F2"/>
          </a:solidFill>
          <a:ln w="9525">
            <a:solidFill>
              <a:schemeClr val="bg2"/>
            </a:solidFill>
            <a:miter lim="800000"/>
            <a:headEnd/>
            <a:tailEnd/>
          </a:ln>
        </p:spPr>
        <p:txBody>
          <a:bodyPr tIns="137160" bIns="137160">
            <a:spAutoFit/>
          </a:bodyPr>
          <a:lstStyle/>
          <a:p>
            <a:r>
              <a:rPr lang="en-US" sz="1600" b="1">
                <a:latin typeface="Courier New" pitchFamily="49" charset="0"/>
              </a:rPr>
              <a:t>8947880 iterations</a:t>
            </a:r>
          </a:p>
          <a:p>
            <a:endParaRPr lang="en-US" sz="1600" b="1">
              <a:latin typeface="Courier New" pitchFamily="49" charset="0"/>
            </a:endParaRPr>
          </a:p>
          <a:p>
            <a:r>
              <a:rPr lang="en-US" sz="1600" b="1">
                <a:latin typeface="Courier New" pitchFamily="49" charset="0"/>
              </a:rPr>
              <a:t>    1   14    3   38    5   34    7</a:t>
            </a:r>
          </a:p>
          <a:p>
            <a:endParaRPr lang="en-US" sz="1600" b="1">
              <a:latin typeface="Courier New" pitchFamily="49" charset="0"/>
            </a:endParaRPr>
          </a:p>
          <a:p>
            <a:r>
              <a:rPr lang="en-US" sz="1600" b="1">
                <a:latin typeface="Courier New" pitchFamily="49" charset="0"/>
              </a:rPr>
              <a:t>   12   39   10   33    8   37   26</a:t>
            </a:r>
          </a:p>
          <a:p>
            <a:endParaRPr lang="en-US" sz="1600" b="1">
              <a:latin typeface="Courier New" pitchFamily="49" charset="0"/>
            </a:endParaRPr>
          </a:p>
          <a:p>
            <a:r>
              <a:rPr lang="en-US" sz="1600" b="1">
                <a:latin typeface="Courier New" pitchFamily="49" charset="0"/>
              </a:rPr>
              <a:t>   15    2   13    4   25    6   35</a:t>
            </a:r>
          </a:p>
          <a:p>
            <a:endParaRPr lang="en-US" sz="1600" b="1">
              <a:latin typeface="Courier New" pitchFamily="49" charset="0"/>
            </a:endParaRPr>
          </a:p>
          <a:p>
            <a:r>
              <a:rPr lang="en-US" sz="1600" b="1">
                <a:latin typeface="Courier New" pitchFamily="49" charset="0"/>
              </a:rPr>
              <a:t>   40   11   32    9   36   27   44</a:t>
            </a:r>
          </a:p>
          <a:p>
            <a:endParaRPr lang="en-US" sz="1600" b="1">
              <a:latin typeface="Courier New" pitchFamily="49" charset="0"/>
            </a:endParaRPr>
          </a:p>
          <a:p>
            <a:r>
              <a:rPr lang="en-US" sz="1600" b="1">
                <a:latin typeface="Courier New" pitchFamily="49" charset="0"/>
              </a:rPr>
              <a:t>   19   16   21   24   45   48   29</a:t>
            </a:r>
          </a:p>
          <a:p>
            <a:endParaRPr lang="en-US" sz="1600" b="1">
              <a:latin typeface="Courier New" pitchFamily="49" charset="0"/>
            </a:endParaRPr>
          </a:p>
          <a:p>
            <a:r>
              <a:rPr lang="en-US" sz="1600" b="1">
                <a:latin typeface="Courier New" pitchFamily="49" charset="0"/>
              </a:rPr>
              <a:t>   22   41   18   31   28   43   46</a:t>
            </a:r>
          </a:p>
          <a:p>
            <a:endParaRPr lang="en-US" sz="1600" b="1">
              <a:latin typeface="Courier New" pitchFamily="49" charset="0"/>
            </a:endParaRPr>
          </a:p>
          <a:p>
            <a:r>
              <a:rPr lang="en-US" sz="1600" b="1">
                <a:latin typeface="Courier New" pitchFamily="49" charset="0"/>
              </a:rPr>
              <a:t>   17   20   23   42   47   30   49</a:t>
            </a:r>
          </a:p>
        </p:txBody>
      </p:sp>
      <p:sp>
        <p:nvSpPr>
          <p:cNvPr id="55304" name="Text Box 8"/>
          <p:cNvSpPr txBox="1">
            <a:spLocks noChangeArrowheads="1"/>
          </p:cNvSpPr>
          <p:nvPr/>
        </p:nvSpPr>
        <p:spPr bwMode="auto">
          <a:xfrm>
            <a:off x="2411413" y="2065338"/>
            <a:ext cx="1295400" cy="436562"/>
          </a:xfrm>
          <a:prstGeom prst="rect">
            <a:avLst/>
          </a:prstGeom>
          <a:solidFill>
            <a:schemeClr val="bg1">
              <a:alpha val="85097"/>
            </a:schemeClr>
          </a:solidFill>
          <a:ln w="9525">
            <a:solidFill>
              <a:schemeClr val="bg2"/>
            </a:solidFill>
            <a:miter lim="800000"/>
            <a:headEnd/>
            <a:tailEnd/>
          </a:ln>
        </p:spPr>
        <p:txBody>
          <a:bodyPr>
            <a:spAutoFit/>
          </a:bodyPr>
          <a:lstStyle/>
          <a:p>
            <a:pPr algn="ctr">
              <a:spcBef>
                <a:spcPct val="50000"/>
              </a:spcBef>
            </a:pPr>
            <a:r>
              <a:rPr lang="en-US" b="1">
                <a:latin typeface="Courier New" pitchFamily="49" charset="0"/>
              </a:rPr>
              <a:t>N=5</a:t>
            </a:r>
          </a:p>
        </p:txBody>
      </p:sp>
      <p:sp>
        <p:nvSpPr>
          <p:cNvPr id="55305" name="Text Box 9"/>
          <p:cNvSpPr txBox="1">
            <a:spLocks noChangeArrowheads="1"/>
          </p:cNvSpPr>
          <p:nvPr/>
        </p:nvSpPr>
        <p:spPr bwMode="auto">
          <a:xfrm>
            <a:off x="7235825" y="2060575"/>
            <a:ext cx="1295400" cy="436563"/>
          </a:xfrm>
          <a:prstGeom prst="rect">
            <a:avLst/>
          </a:prstGeom>
          <a:solidFill>
            <a:schemeClr val="bg1">
              <a:alpha val="85097"/>
            </a:schemeClr>
          </a:solidFill>
          <a:ln w="9525">
            <a:solidFill>
              <a:schemeClr val="bg2"/>
            </a:solidFill>
            <a:miter lim="800000"/>
            <a:headEnd/>
            <a:tailEnd/>
          </a:ln>
        </p:spPr>
        <p:txBody>
          <a:bodyPr>
            <a:spAutoFit/>
          </a:bodyPr>
          <a:lstStyle/>
          <a:p>
            <a:pPr algn="ctr">
              <a:spcBef>
                <a:spcPct val="50000"/>
              </a:spcBef>
            </a:pPr>
            <a:r>
              <a:rPr lang="en-US" b="1">
                <a:latin typeface="Courier New" pitchFamily="49" charset="0"/>
              </a:rPr>
              <a:t>N=7</a:t>
            </a:r>
          </a:p>
        </p:txBody>
      </p:sp>
    </p:spTree>
    <p:extLst>
      <p:ext uri="{BB962C8B-B14F-4D97-AF65-F5344CB8AC3E}">
        <p14:creationId xmlns:p14="http://schemas.microsoft.com/office/powerpoint/2010/main" val="4580354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dirty="0"/>
          </a:p>
        </p:txBody>
      </p:sp>
      <p:sp>
        <p:nvSpPr>
          <p:cNvPr id="5" name="Slide Number Placeholder 6"/>
          <p:cNvSpPr>
            <a:spLocks noGrp="1"/>
          </p:cNvSpPr>
          <p:nvPr>
            <p:ph type="sldNum" sz="quarter" idx="12"/>
          </p:nvPr>
        </p:nvSpPr>
        <p:spPr/>
        <p:txBody>
          <a:bodyPr/>
          <a:lstStyle/>
          <a:p>
            <a:pPr>
              <a:defRPr/>
            </a:pPr>
            <a:fld id="{AE8679DF-5737-404F-B301-41E01A676E36}" type="slidenum">
              <a:rPr lang="ar-SA"/>
              <a:pPr>
                <a:defRPr/>
              </a:pPr>
              <a:t>6</a:t>
            </a:fld>
            <a:endParaRPr lang="en-US"/>
          </a:p>
        </p:txBody>
      </p:sp>
      <p:sp>
        <p:nvSpPr>
          <p:cNvPr id="5124" name="Rectangle 2"/>
          <p:cNvSpPr>
            <a:spLocks noGrp="1" noChangeArrowheads="1"/>
          </p:cNvSpPr>
          <p:nvPr>
            <p:ph type="title"/>
          </p:nvPr>
        </p:nvSpPr>
        <p:spPr>
          <a:xfrm>
            <a:off x="395288" y="260350"/>
            <a:ext cx="8353425" cy="1143000"/>
          </a:xfrm>
        </p:spPr>
        <p:txBody>
          <a:bodyPr>
            <a:normAutofit/>
          </a:bodyPr>
          <a:lstStyle/>
          <a:p>
            <a:pPr rtl="1" eaLnBrk="1" hangingPunct="1"/>
            <a:r>
              <a:rPr lang="he-IL" dirty="0"/>
              <a:t>בעיית הסכום</a:t>
            </a:r>
            <a:endParaRPr lang="en-US" dirty="0"/>
          </a:p>
        </p:txBody>
      </p:sp>
      <p:sp>
        <p:nvSpPr>
          <p:cNvPr id="5125" name="Text Box 3"/>
          <p:cNvSpPr txBox="1">
            <a:spLocks noChangeArrowheads="1"/>
          </p:cNvSpPr>
          <p:nvPr/>
        </p:nvSpPr>
        <p:spPr bwMode="auto">
          <a:xfrm>
            <a:off x="900113" y="1371600"/>
            <a:ext cx="7489825" cy="4745915"/>
          </a:xfrm>
          <a:prstGeom prst="rect">
            <a:avLst/>
          </a:prstGeom>
          <a:noFill/>
          <a:ln w="9525">
            <a:noFill/>
            <a:miter lim="800000"/>
            <a:headEnd/>
            <a:tailEnd/>
          </a:ln>
        </p:spPr>
        <p:txBody>
          <a:bodyPr>
            <a:spAutoFit/>
          </a:bodyPr>
          <a:lstStyle/>
          <a:p>
            <a:pPr marL="346075" indent="-346075" algn="r" rtl="1">
              <a:spcBef>
                <a:spcPct val="40000"/>
              </a:spcBef>
              <a:buFont typeface="Arial" charset="0"/>
              <a:buChar char="•"/>
            </a:pPr>
            <a:r>
              <a:rPr lang="he-IL" sz="2400" dirty="0">
                <a:latin typeface="Times New Roman" pitchFamily="18" charset="0"/>
                <a:cs typeface="Times New Roman" pitchFamily="18" charset="0"/>
              </a:rPr>
              <a:t>ננסה לתכנן </a:t>
            </a:r>
            <a:r>
              <a:rPr lang="he-IL" sz="2400" b="1" dirty="0">
                <a:latin typeface="Times New Roman" pitchFamily="18" charset="0"/>
                <a:cs typeface="Times New Roman" pitchFamily="18" charset="0"/>
              </a:rPr>
              <a:t>פתרון רקורסיבי</a:t>
            </a:r>
            <a:r>
              <a:rPr lang="he-IL" sz="2400" dirty="0">
                <a:latin typeface="Times New Roman" pitchFamily="18" charset="0"/>
                <a:cs typeface="Times New Roman" pitchFamily="18" charset="0"/>
              </a:rPr>
              <a:t> לבעיה.</a:t>
            </a:r>
          </a:p>
          <a:p>
            <a:pPr marL="346075" indent="-346075" algn="r" rtl="1">
              <a:spcBef>
                <a:spcPct val="40000"/>
              </a:spcBef>
              <a:buFont typeface="Arial" charset="0"/>
              <a:buChar char="•"/>
            </a:pPr>
            <a:r>
              <a:rPr lang="he-IL" sz="2400" u="sng" dirty="0">
                <a:latin typeface="Times New Roman" pitchFamily="18" charset="0"/>
                <a:cs typeface="Times New Roman" pitchFamily="18" charset="0"/>
              </a:rPr>
              <a:t>צעד המעבר</a:t>
            </a:r>
            <a:r>
              <a:rPr lang="he-IL" sz="2400" dirty="0">
                <a:latin typeface="Times New Roman" pitchFamily="18" charset="0"/>
                <a:cs typeface="Times New Roman" pitchFamily="18" charset="0"/>
              </a:rPr>
              <a:t>: נשים לב שניתן להגיע לסכום </a:t>
            </a:r>
            <a:r>
              <a:rPr lang="en-US" sz="2400" dirty="0">
                <a:latin typeface="Courier New" pitchFamily="49" charset="0"/>
              </a:rPr>
              <a:t>x</a:t>
            </a:r>
            <a:r>
              <a:rPr lang="he-IL" sz="2400" dirty="0">
                <a:latin typeface="Times New Roman" pitchFamily="18" charset="0"/>
                <a:cs typeface="Times New Roman" pitchFamily="18" charset="0"/>
              </a:rPr>
              <a:t> בשתי צורות:</a:t>
            </a:r>
          </a:p>
          <a:p>
            <a:pPr marL="346075" indent="-346075" algn="r" rtl="1">
              <a:spcBef>
                <a:spcPct val="40000"/>
              </a:spcBef>
              <a:buFont typeface="Arial" charset="0"/>
              <a:buChar char="-"/>
            </a:pPr>
            <a:r>
              <a:rPr lang="he-IL" sz="2400" dirty="0">
                <a:latin typeface="Times New Roman" pitchFamily="18" charset="0"/>
                <a:cs typeface="Times New Roman" pitchFamily="18" charset="0"/>
              </a:rPr>
              <a:t>אם משתמשים ב-</a:t>
            </a:r>
            <a:r>
              <a:rPr lang="en-US" sz="2400" dirty="0">
                <a:latin typeface="Courier New" pitchFamily="49" charset="0"/>
              </a:rPr>
              <a:t>a[0]</a:t>
            </a:r>
            <a:r>
              <a:rPr lang="he-IL" sz="2400" dirty="0">
                <a:latin typeface="Times New Roman" pitchFamily="18" charset="0"/>
                <a:cs typeface="Times New Roman" pitchFamily="18" charset="0"/>
              </a:rPr>
              <a:t> (שזה אפשרי כמובן רק כש-  </a:t>
            </a:r>
            <a:r>
              <a:rPr lang="en-US" sz="2400" dirty="0">
                <a:latin typeface="Courier New" pitchFamily="49" charset="0"/>
              </a:rPr>
              <a:t>a[0]</a:t>
            </a:r>
            <a:r>
              <a:rPr lang="en-US" sz="1000" dirty="0">
                <a:latin typeface="Courier New" pitchFamily="49" charset="0"/>
              </a:rPr>
              <a:t> </a:t>
            </a:r>
            <a:r>
              <a:rPr lang="en-US" sz="2400" dirty="0">
                <a:latin typeface="Courier New" pitchFamily="49" charset="0"/>
              </a:rPr>
              <a:t>≤</a:t>
            </a:r>
            <a:r>
              <a:rPr lang="en-US" sz="1000" dirty="0">
                <a:latin typeface="Courier New" pitchFamily="49" charset="0"/>
              </a:rPr>
              <a:t> </a:t>
            </a:r>
            <a:r>
              <a:rPr lang="en-US" sz="2400" dirty="0">
                <a:latin typeface="Courier New" pitchFamily="49" charset="0"/>
              </a:rPr>
              <a:t>x</a:t>
            </a:r>
            <a:r>
              <a:rPr lang="he-IL" sz="2400" dirty="0">
                <a:latin typeface="Times New Roman" pitchFamily="18" charset="0"/>
                <a:cs typeface="Times New Roman" pitchFamily="18" charset="0"/>
              </a:rPr>
              <a:t>), אזי יש פתרון לבעיה אם ניתן להגיע לסכום </a:t>
            </a:r>
            <a:r>
              <a:rPr lang="en-US" sz="2400" dirty="0">
                <a:latin typeface="Courier New" pitchFamily="49" charset="0"/>
              </a:rPr>
              <a:t>x-a[0]</a:t>
            </a:r>
            <a:r>
              <a:rPr lang="he-IL" sz="2400" dirty="0">
                <a:latin typeface="Times New Roman" pitchFamily="18" charset="0"/>
                <a:cs typeface="Times New Roman" pitchFamily="18" charset="0"/>
              </a:rPr>
              <a:t> באמצעות יתר </a:t>
            </a:r>
            <a:r>
              <a:rPr lang="en-US" sz="2400" dirty="0">
                <a:latin typeface="Courier New" pitchFamily="49" charset="0"/>
              </a:rPr>
              <a:t>n-1</a:t>
            </a:r>
            <a:r>
              <a:rPr lang="he-IL" sz="2400" dirty="0">
                <a:latin typeface="Times New Roman" pitchFamily="18" charset="0"/>
                <a:cs typeface="Times New Roman" pitchFamily="18" charset="0"/>
              </a:rPr>
              <a:t> האיברים במערך (</a:t>
            </a:r>
            <a:r>
              <a:rPr lang="en-US" sz="2400" dirty="0">
                <a:latin typeface="Courier New" pitchFamily="49" charset="0"/>
              </a:rPr>
              <a:t>a[1]</a:t>
            </a:r>
            <a:r>
              <a:rPr lang="en-US" sz="1200" dirty="0">
                <a:latin typeface="Courier New" pitchFamily="49" charset="0"/>
              </a:rPr>
              <a:t>...</a:t>
            </a:r>
            <a:r>
              <a:rPr lang="en-US" sz="2400" dirty="0">
                <a:latin typeface="Courier New" pitchFamily="49" charset="0"/>
              </a:rPr>
              <a:t>a[n-1]</a:t>
            </a:r>
            <a:r>
              <a:rPr lang="he-IL" sz="2400" dirty="0">
                <a:latin typeface="Times New Roman" pitchFamily="18" charset="0"/>
                <a:cs typeface="Times New Roman" pitchFamily="18" charset="0"/>
              </a:rPr>
              <a:t>).</a:t>
            </a:r>
          </a:p>
          <a:p>
            <a:pPr marL="346075" indent="-346075" algn="r" rtl="1">
              <a:spcBef>
                <a:spcPct val="40000"/>
              </a:spcBef>
              <a:buFont typeface="Arial" charset="0"/>
              <a:buChar char="-"/>
            </a:pPr>
            <a:r>
              <a:rPr lang="he-IL" sz="2400" dirty="0">
                <a:latin typeface="Times New Roman" pitchFamily="18" charset="0"/>
                <a:cs typeface="Times New Roman" pitchFamily="18" charset="0"/>
              </a:rPr>
              <a:t>מצד שני, אם לא משתמשים ב-</a:t>
            </a:r>
            <a:r>
              <a:rPr lang="en-US" sz="2400" dirty="0">
                <a:latin typeface="Courier New" pitchFamily="49" charset="0"/>
              </a:rPr>
              <a:t>a[0]</a:t>
            </a:r>
            <a:r>
              <a:rPr lang="he-IL" sz="2400" dirty="0">
                <a:latin typeface="Times New Roman" pitchFamily="18" charset="0"/>
                <a:cs typeface="Times New Roman" pitchFamily="18" charset="0"/>
              </a:rPr>
              <a:t> אזי ייתכן פתרון לבעיה אם ניתן להגיע לסכום המקורי </a:t>
            </a:r>
            <a:r>
              <a:rPr lang="en-US" sz="2400" dirty="0">
                <a:latin typeface="Courier New" pitchFamily="49" charset="0"/>
              </a:rPr>
              <a:t>x</a:t>
            </a:r>
            <a:r>
              <a:rPr lang="he-IL" sz="2400" dirty="0">
                <a:latin typeface="Times New Roman" pitchFamily="18" charset="0"/>
                <a:cs typeface="Times New Roman" pitchFamily="18" charset="0"/>
              </a:rPr>
              <a:t> באמצעות </a:t>
            </a:r>
            <a:r>
              <a:rPr lang="en-US" sz="2400" dirty="0">
                <a:latin typeface="Courier New" pitchFamily="49" charset="0"/>
              </a:rPr>
              <a:t>n-1</a:t>
            </a:r>
            <a:r>
              <a:rPr lang="he-IL" sz="2400" dirty="0">
                <a:latin typeface="Times New Roman" pitchFamily="18" charset="0"/>
                <a:cs typeface="Times New Roman" pitchFamily="18" charset="0"/>
              </a:rPr>
              <a:t> האיברים</a:t>
            </a:r>
            <a:br>
              <a:rPr lang="en-US" sz="2400" dirty="0">
                <a:latin typeface="Times New Roman" pitchFamily="18" charset="0"/>
                <a:cs typeface="Times New Roman" pitchFamily="18" charset="0"/>
              </a:rPr>
            </a:br>
            <a:r>
              <a:rPr lang="he-IL" sz="2400" dirty="0">
                <a:latin typeface="Times New Roman" pitchFamily="18" charset="0"/>
                <a:cs typeface="Times New Roman" pitchFamily="18" charset="0"/>
              </a:rPr>
              <a:t> </a:t>
            </a:r>
            <a:r>
              <a:rPr lang="en-US" sz="2400" dirty="0">
                <a:latin typeface="Courier New" pitchFamily="49" charset="0"/>
              </a:rPr>
              <a:t>a[1]</a:t>
            </a:r>
            <a:r>
              <a:rPr lang="en-US" sz="1200" dirty="0">
                <a:latin typeface="Courier New" pitchFamily="49" charset="0"/>
              </a:rPr>
              <a:t>...</a:t>
            </a:r>
            <a:r>
              <a:rPr lang="en-US" sz="2400" dirty="0">
                <a:latin typeface="Courier New" pitchFamily="49" charset="0"/>
              </a:rPr>
              <a:t>a[n-1]</a:t>
            </a:r>
            <a:r>
              <a:rPr lang="he-IL" sz="2400" dirty="0">
                <a:latin typeface="Times New Roman" pitchFamily="18" charset="0"/>
                <a:cs typeface="Times New Roman" pitchFamily="18" charset="0"/>
              </a:rPr>
              <a:t> בלבד.</a:t>
            </a:r>
          </a:p>
          <a:p>
            <a:pPr marL="346075" indent="-346075" algn="r" rtl="1">
              <a:spcBef>
                <a:spcPct val="40000"/>
              </a:spcBef>
              <a:buFont typeface="Arial" charset="0"/>
              <a:buChar char="•"/>
            </a:pPr>
            <a:r>
              <a:rPr lang="he-IL" sz="2400" u="sng" dirty="0">
                <a:latin typeface="Times New Roman" pitchFamily="18" charset="0"/>
                <a:cs typeface="Times New Roman" pitchFamily="18" charset="0"/>
              </a:rPr>
              <a:t>מקרה הבסיס</a:t>
            </a:r>
            <a:r>
              <a:rPr lang="he-IL" sz="2400" dirty="0">
                <a:latin typeface="Times New Roman" pitchFamily="18" charset="0"/>
                <a:cs typeface="Times New Roman" pitchFamily="18" charset="0"/>
              </a:rPr>
              <a:t>: ישנם שני מקרים גם כן. אם </a:t>
            </a:r>
            <a:r>
              <a:rPr lang="en-US" sz="2400" dirty="0">
                <a:latin typeface="Courier New" pitchFamily="49" charset="0"/>
              </a:rPr>
              <a:t>x==0</a:t>
            </a:r>
            <a:r>
              <a:rPr lang="he-IL" sz="2400" dirty="0">
                <a:latin typeface="Times New Roman" pitchFamily="18" charset="0"/>
                <a:cs typeface="Times New Roman" pitchFamily="18" charset="0"/>
              </a:rPr>
              <a:t>, אזי יש פתרון באופן טריוויאלי – שהרי סכום של 0 איברים מהמערך הוא 0. לעומת זאת אם </a:t>
            </a:r>
            <a:r>
              <a:rPr lang="en-US" sz="2400" dirty="0">
                <a:latin typeface="Courier New" pitchFamily="49" charset="0"/>
              </a:rPr>
              <a:t>n==0</a:t>
            </a:r>
            <a:r>
              <a:rPr lang="he-IL" sz="2400" dirty="0">
                <a:latin typeface="Times New Roman" pitchFamily="18" charset="0"/>
                <a:cs typeface="Times New Roman" pitchFamily="18" charset="0"/>
              </a:rPr>
              <a:t> (אבל </a:t>
            </a:r>
            <a:r>
              <a:rPr lang="en-US" sz="2400" dirty="0">
                <a:latin typeface="Courier New" pitchFamily="49" charset="0"/>
              </a:rPr>
              <a:t>x≠0</a:t>
            </a:r>
            <a:r>
              <a:rPr lang="he-IL" sz="2400" dirty="0">
                <a:latin typeface="Times New Roman" pitchFamily="18" charset="0"/>
                <a:cs typeface="Times New Roman" pitchFamily="18" charset="0"/>
              </a:rPr>
              <a:t>) אז ברור שאין פתרון.</a:t>
            </a:r>
          </a:p>
        </p:txBody>
      </p:sp>
    </p:spTree>
    <p:extLst>
      <p:ext uri="{BB962C8B-B14F-4D97-AF65-F5344CB8AC3E}">
        <p14:creationId xmlns:p14="http://schemas.microsoft.com/office/powerpoint/2010/main" val="19611078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6" name="Slide Number Placeholder 6"/>
          <p:cNvSpPr>
            <a:spLocks noGrp="1"/>
          </p:cNvSpPr>
          <p:nvPr>
            <p:ph type="sldNum" sz="quarter" idx="12"/>
          </p:nvPr>
        </p:nvSpPr>
        <p:spPr/>
        <p:txBody>
          <a:bodyPr/>
          <a:lstStyle/>
          <a:p>
            <a:pPr>
              <a:defRPr/>
            </a:pPr>
            <a:fld id="{03FE900C-0ED2-42D9-B612-DDB9EBAB5E3C}" type="slidenum">
              <a:rPr lang="ar-SA"/>
              <a:pPr>
                <a:defRPr/>
              </a:pPr>
              <a:t>7</a:t>
            </a:fld>
            <a:endParaRPr lang="en-US"/>
          </a:p>
        </p:txBody>
      </p:sp>
      <p:sp>
        <p:nvSpPr>
          <p:cNvPr id="6148" name="Rectangle 2"/>
          <p:cNvSpPr>
            <a:spLocks noGrp="1" noChangeArrowheads="1"/>
          </p:cNvSpPr>
          <p:nvPr>
            <p:ph type="title"/>
          </p:nvPr>
        </p:nvSpPr>
        <p:spPr>
          <a:xfrm>
            <a:off x="395288" y="333375"/>
            <a:ext cx="8353425" cy="1143000"/>
          </a:xfrm>
        </p:spPr>
        <p:txBody>
          <a:bodyPr>
            <a:normAutofit/>
          </a:bodyPr>
          <a:lstStyle/>
          <a:p>
            <a:pPr rtl="1" eaLnBrk="1" hangingPunct="1"/>
            <a:r>
              <a:rPr lang="he-IL" dirty="0"/>
              <a:t>בעיית הסכום</a:t>
            </a:r>
            <a:endParaRPr lang="en-US" dirty="0"/>
          </a:p>
        </p:txBody>
      </p:sp>
      <p:sp>
        <p:nvSpPr>
          <p:cNvPr id="1120274" name="Text Box 18"/>
          <p:cNvSpPr txBox="1">
            <a:spLocks noChangeArrowheads="1"/>
          </p:cNvSpPr>
          <p:nvPr/>
        </p:nvSpPr>
        <p:spPr bwMode="auto">
          <a:xfrm>
            <a:off x="1116013" y="2276475"/>
            <a:ext cx="6905625" cy="3352800"/>
          </a:xfrm>
          <a:prstGeom prst="rect">
            <a:avLst/>
          </a:prstGeom>
          <a:solidFill>
            <a:srgbClr val="F2F2F2"/>
          </a:solidFill>
          <a:ln w="9525">
            <a:solidFill>
              <a:schemeClr val="folHlink"/>
            </a:solidFill>
            <a:miter lim="800000"/>
            <a:headEnd/>
            <a:tailEnd/>
          </a:ln>
        </p:spPr>
        <p:txBody>
          <a:bodyPr lIns="198000" tIns="82800" rIns="198000" bIns="82800">
            <a:spAutoFit/>
          </a:bodyPr>
          <a:lstStyle/>
          <a:p>
            <a:r>
              <a:rPr lang="en-US" sz="1900" dirty="0">
                <a:latin typeface="Courier New" pitchFamily="49" charset="0"/>
              </a:rPr>
              <a:t>bool subsum1(unsigned </a:t>
            </a:r>
            <a:r>
              <a:rPr lang="en-US" sz="1900" dirty="0" err="1">
                <a:latin typeface="Courier New" pitchFamily="49" charset="0"/>
              </a:rPr>
              <a:t>int</a:t>
            </a:r>
            <a:r>
              <a:rPr lang="en-US" sz="1900" dirty="0">
                <a:latin typeface="Courier New" pitchFamily="49" charset="0"/>
              </a:rPr>
              <a:t> a[], </a:t>
            </a:r>
            <a:r>
              <a:rPr lang="en-US" sz="1900" dirty="0" err="1">
                <a:latin typeface="Courier New" pitchFamily="49" charset="0"/>
              </a:rPr>
              <a:t>int</a:t>
            </a:r>
            <a:r>
              <a:rPr lang="en-US" sz="1900" dirty="0">
                <a:latin typeface="Courier New" pitchFamily="49" charset="0"/>
              </a:rPr>
              <a:t> n,</a:t>
            </a:r>
            <a:br>
              <a:rPr lang="en-US" sz="1900" dirty="0">
                <a:latin typeface="Courier New" pitchFamily="49" charset="0"/>
              </a:rPr>
            </a:br>
            <a:r>
              <a:rPr lang="en-US" sz="1900" dirty="0">
                <a:latin typeface="Courier New" pitchFamily="49" charset="0"/>
              </a:rPr>
              <a:t>            unsigned </a:t>
            </a:r>
            <a:r>
              <a:rPr lang="en-US" sz="1900" dirty="0" err="1">
                <a:latin typeface="Courier New" pitchFamily="49" charset="0"/>
              </a:rPr>
              <a:t>int</a:t>
            </a:r>
            <a:r>
              <a:rPr lang="en-US" sz="1900" dirty="0">
                <a:latin typeface="Courier New" pitchFamily="49" charset="0"/>
              </a:rPr>
              <a:t> x)</a:t>
            </a:r>
          </a:p>
          <a:p>
            <a:r>
              <a:rPr lang="en-US" sz="1900" dirty="0">
                <a:latin typeface="Courier New" pitchFamily="49" charset="0"/>
              </a:rPr>
              <a:t>{</a:t>
            </a:r>
          </a:p>
          <a:p>
            <a:r>
              <a:rPr lang="en-US" sz="1900" dirty="0">
                <a:latin typeface="Courier New" pitchFamily="49" charset="0"/>
              </a:rPr>
              <a:t>  if (x==0) return true;</a:t>
            </a:r>
          </a:p>
          <a:p>
            <a:r>
              <a:rPr lang="en-US" sz="1900" dirty="0">
                <a:latin typeface="Courier New" pitchFamily="49" charset="0"/>
              </a:rPr>
              <a:t>  if (n&lt;=0) return false;</a:t>
            </a:r>
          </a:p>
          <a:p>
            <a:endParaRPr lang="he-IL" sz="1900" dirty="0">
              <a:latin typeface="Courier New" pitchFamily="49" charset="0"/>
            </a:endParaRPr>
          </a:p>
          <a:p>
            <a:r>
              <a:rPr lang="en-US" sz="1900" dirty="0">
                <a:latin typeface="Courier New" pitchFamily="49" charset="0"/>
              </a:rPr>
              <a:t>  if (a[0]&lt;=x &amp;&amp; subsum1(a+1,n-1,x-a[0]))</a:t>
            </a:r>
          </a:p>
          <a:p>
            <a:r>
              <a:rPr lang="en-US" sz="1900" dirty="0">
                <a:latin typeface="Courier New" pitchFamily="49" charset="0"/>
              </a:rPr>
              <a:t>    return true;</a:t>
            </a:r>
            <a:endParaRPr lang="he-IL" sz="1900" dirty="0">
              <a:latin typeface="Courier New" pitchFamily="49" charset="0"/>
            </a:endParaRPr>
          </a:p>
          <a:p>
            <a:endParaRPr lang="en-US" sz="1900" dirty="0">
              <a:latin typeface="Courier New" pitchFamily="49" charset="0"/>
            </a:endParaRPr>
          </a:p>
          <a:p>
            <a:r>
              <a:rPr lang="en-US" sz="1900" dirty="0">
                <a:latin typeface="Courier New" pitchFamily="49" charset="0"/>
              </a:rPr>
              <a:t>  return subsum1(a+1,n-1,x);</a:t>
            </a:r>
          </a:p>
          <a:p>
            <a:r>
              <a:rPr lang="en-US" sz="1900" dirty="0">
                <a:latin typeface="Courier New" pitchFamily="49" charset="0"/>
              </a:rPr>
              <a:t>}</a:t>
            </a:r>
            <a:endParaRPr lang="ru-RU" sz="1900" dirty="0">
              <a:latin typeface="Courier New" pitchFamily="49" charset="0"/>
            </a:endParaRPr>
          </a:p>
        </p:txBody>
      </p:sp>
      <p:sp>
        <p:nvSpPr>
          <p:cNvPr id="6150" name="Text Box 19"/>
          <p:cNvSpPr txBox="1">
            <a:spLocks noChangeArrowheads="1"/>
          </p:cNvSpPr>
          <p:nvPr/>
        </p:nvSpPr>
        <p:spPr bwMode="auto">
          <a:xfrm>
            <a:off x="971550" y="1531938"/>
            <a:ext cx="7418388" cy="457200"/>
          </a:xfrm>
          <a:prstGeom prst="rect">
            <a:avLst/>
          </a:prstGeom>
          <a:noFill/>
          <a:ln w="9525">
            <a:noFill/>
            <a:miter lim="800000"/>
            <a:headEnd/>
            <a:tailEnd/>
          </a:ln>
        </p:spPr>
        <p:txBody>
          <a:bodyPr>
            <a:spAutoFit/>
          </a:bodyPr>
          <a:lstStyle/>
          <a:p>
            <a:pPr marL="292100" indent="-292100" algn="r" rtl="1">
              <a:spcBef>
                <a:spcPct val="70000"/>
              </a:spcBef>
              <a:buFont typeface="Arial" charset="0"/>
              <a:buChar char="•"/>
            </a:pPr>
            <a:r>
              <a:rPr lang="he-IL" sz="2400">
                <a:latin typeface="Times New Roman" pitchFamily="18" charset="0"/>
                <a:cs typeface="Times New Roman" pitchFamily="18" charset="0"/>
              </a:rPr>
              <a:t>נקבל את הפונקציה הרקורסיבית הבאה:</a:t>
            </a:r>
          </a:p>
        </p:txBody>
      </p:sp>
    </p:spTree>
    <p:extLst>
      <p:ext uri="{BB962C8B-B14F-4D97-AF65-F5344CB8AC3E}">
        <p14:creationId xmlns:p14="http://schemas.microsoft.com/office/powerpoint/2010/main" val="291579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0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027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027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027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027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027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027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02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7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56C56852-8D12-4FA5-A8BE-6E88945E72C8}" type="slidenum">
              <a:rPr lang="ar-SA"/>
              <a:pPr>
                <a:defRPr/>
              </a:pPr>
              <a:t>8</a:t>
            </a:fld>
            <a:endParaRPr lang="en-US"/>
          </a:p>
        </p:txBody>
      </p:sp>
      <p:sp>
        <p:nvSpPr>
          <p:cNvPr id="7172" name="Rectangle 2"/>
          <p:cNvSpPr>
            <a:spLocks noGrp="1" noChangeArrowheads="1"/>
          </p:cNvSpPr>
          <p:nvPr>
            <p:ph type="title"/>
          </p:nvPr>
        </p:nvSpPr>
        <p:spPr>
          <a:xfrm>
            <a:off x="685800" y="333375"/>
            <a:ext cx="7772400" cy="1143000"/>
          </a:xfrm>
        </p:spPr>
        <p:txBody>
          <a:bodyPr>
            <a:normAutofit/>
          </a:bodyPr>
          <a:lstStyle/>
          <a:p>
            <a:pPr rtl="1" eaLnBrk="1" hangingPunct="1"/>
            <a:r>
              <a:rPr lang="en-US" dirty="0"/>
              <a:t>Backtracking</a:t>
            </a:r>
          </a:p>
        </p:txBody>
      </p:sp>
      <p:sp>
        <p:nvSpPr>
          <p:cNvPr id="7173" name="Text Box 3"/>
          <p:cNvSpPr txBox="1">
            <a:spLocks noChangeArrowheads="1"/>
          </p:cNvSpPr>
          <p:nvPr/>
        </p:nvSpPr>
        <p:spPr bwMode="auto">
          <a:xfrm>
            <a:off x="827088" y="1546225"/>
            <a:ext cx="7561262" cy="4695825"/>
          </a:xfrm>
          <a:prstGeom prst="rect">
            <a:avLst/>
          </a:prstGeom>
          <a:noFill/>
          <a:ln w="9525">
            <a:noFill/>
            <a:miter lim="800000"/>
            <a:headEnd/>
            <a:tailEnd/>
          </a:ln>
        </p:spPr>
        <p:txBody>
          <a:bodyPr>
            <a:spAutoFit/>
          </a:bodyPr>
          <a:lstStyle/>
          <a:p>
            <a:pPr marL="338138" indent="-338138" algn="r" rtl="1">
              <a:spcBef>
                <a:spcPct val="65000"/>
              </a:spcBef>
              <a:buFontTx/>
              <a:buChar char="•"/>
            </a:pPr>
            <a:r>
              <a:rPr lang="he-IL" sz="2400">
                <a:latin typeface="Times New Roman" pitchFamily="18" charset="0"/>
                <a:cs typeface="Times New Roman" pitchFamily="18" charset="0"/>
              </a:rPr>
              <a:t>התוכנית שזה-עתה ראינו מדגימה יישום של טכניקת </a:t>
            </a:r>
            <a:r>
              <a:rPr lang="en-US" sz="2400">
                <a:latin typeface="Times New Roman" pitchFamily="18" charset="0"/>
                <a:cs typeface="Times New Roman" pitchFamily="18" charset="0"/>
              </a:rPr>
              <a:t>backtracking</a:t>
            </a:r>
            <a:r>
              <a:rPr lang="he-IL" sz="2400">
                <a:latin typeface="Times New Roman" pitchFamily="18" charset="0"/>
                <a:cs typeface="Times New Roman" pitchFamily="18" charset="0"/>
              </a:rPr>
              <a:t> לפתרון בעיות</a:t>
            </a:r>
            <a:r>
              <a:rPr lang="en-US" sz="2400">
                <a:latin typeface="Times New Roman" pitchFamily="18" charset="0"/>
                <a:cs typeface="Times New Roman" pitchFamily="18" charset="0"/>
              </a:rPr>
              <a:t> </a:t>
            </a:r>
            <a:r>
              <a:rPr lang="he-IL" sz="2400">
                <a:latin typeface="Times New Roman" pitchFamily="18" charset="0"/>
                <a:cs typeface="Times New Roman" pitchFamily="18" charset="0"/>
              </a:rPr>
              <a:t>:</a:t>
            </a:r>
          </a:p>
          <a:p>
            <a:pPr marL="338138" indent="-338138" algn="r" rtl="1">
              <a:spcBef>
                <a:spcPct val="65000"/>
              </a:spcBef>
              <a:buFontTx/>
              <a:buChar char="•"/>
            </a:pPr>
            <a:r>
              <a:rPr lang="he-IL" sz="2400" b="1">
                <a:latin typeface="Times New Roman" pitchFamily="18" charset="0"/>
                <a:cs typeface="Times New Roman" pitchFamily="18" charset="0"/>
              </a:rPr>
              <a:t>פתרון חלקי</a:t>
            </a:r>
            <a:r>
              <a:rPr lang="he-IL" sz="2400">
                <a:latin typeface="Times New Roman" pitchFamily="18" charset="0"/>
                <a:cs typeface="Times New Roman" pitchFamily="18" charset="0"/>
              </a:rPr>
              <a:t> במקרה שלנו הוא תת-קבוצה שסכומה </a:t>
            </a:r>
            <a:r>
              <a:rPr lang="he-IL" sz="2400" u="sng">
                <a:latin typeface="Times New Roman" pitchFamily="18" charset="0"/>
                <a:cs typeface="Times New Roman" pitchFamily="18" charset="0"/>
              </a:rPr>
              <a:t>קטן מ-</a:t>
            </a:r>
            <a:r>
              <a:rPr lang="en-US" sz="2400" b="1" u="sng">
                <a:latin typeface="Courier New" pitchFamily="49" charset="0"/>
              </a:rPr>
              <a:t>x</a:t>
            </a:r>
            <a:r>
              <a:rPr lang="he-IL"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338138" indent="-338138" algn="r" rtl="1">
              <a:spcBef>
                <a:spcPct val="65000"/>
              </a:spcBef>
              <a:buFontTx/>
              <a:buChar char="•"/>
            </a:pPr>
            <a:r>
              <a:rPr lang="he-IL" sz="2400" b="1">
                <a:latin typeface="Times New Roman" pitchFamily="18" charset="0"/>
                <a:cs typeface="Times New Roman" pitchFamily="18" charset="0"/>
              </a:rPr>
              <a:t>הרחבת הפתרון </a:t>
            </a:r>
            <a:r>
              <a:rPr lang="he-IL" sz="2400">
                <a:latin typeface="Times New Roman" pitchFamily="18" charset="0"/>
                <a:cs typeface="Times New Roman" pitchFamily="18" charset="0"/>
              </a:rPr>
              <a:t>נעשית על ידי הוספת איברים לתת-הקבוצה.</a:t>
            </a:r>
          </a:p>
          <a:p>
            <a:pPr marL="338138" indent="-338138" algn="r" rtl="1">
              <a:spcBef>
                <a:spcPct val="65000"/>
              </a:spcBef>
              <a:buFontTx/>
              <a:buChar char="•"/>
            </a:pPr>
            <a:r>
              <a:rPr lang="he-IL" sz="2400" b="1">
                <a:latin typeface="Times New Roman" pitchFamily="18" charset="0"/>
                <a:cs typeface="Times New Roman" pitchFamily="18" charset="0"/>
              </a:rPr>
              <a:t>תנאי עצירה מסוג ראשון </a:t>
            </a:r>
            <a:r>
              <a:rPr lang="he-IL" sz="2400">
                <a:latin typeface="Times New Roman" pitchFamily="18" charset="0"/>
                <a:cs typeface="Times New Roman" pitchFamily="18" charset="0"/>
              </a:rPr>
              <a:t>הינו התנאי </a:t>
            </a:r>
            <a:r>
              <a:rPr lang="en-US" sz="2400" b="1">
                <a:latin typeface="Courier New" pitchFamily="49" charset="0"/>
              </a:rPr>
              <a:t>x==0</a:t>
            </a:r>
            <a:r>
              <a:rPr lang="he-IL" sz="2400">
                <a:latin typeface="Times New Roman" pitchFamily="18" charset="0"/>
                <a:cs typeface="Times New Roman" pitchFamily="18" charset="0"/>
              </a:rPr>
              <a:t>, כיוון שזה מציין שמצאנו פתרון חוקי לבעיה.</a:t>
            </a:r>
          </a:p>
          <a:p>
            <a:pPr marL="338138" indent="-338138" algn="r" rtl="1">
              <a:spcBef>
                <a:spcPct val="65000"/>
              </a:spcBef>
              <a:buFontTx/>
              <a:buChar char="•"/>
            </a:pPr>
            <a:r>
              <a:rPr lang="he-IL" sz="2400" b="1">
                <a:latin typeface="Times New Roman" pitchFamily="18" charset="0"/>
                <a:cs typeface="Times New Roman" pitchFamily="18" charset="0"/>
              </a:rPr>
              <a:t>תנאי עצירה מסוג שני</a:t>
            </a:r>
            <a:r>
              <a:rPr lang="he-IL" sz="2400">
                <a:latin typeface="Times New Roman" pitchFamily="18" charset="0"/>
                <a:cs typeface="Times New Roman" pitchFamily="18" charset="0"/>
              </a:rPr>
              <a:t> הינו התנאי </a:t>
            </a:r>
            <a:r>
              <a:rPr lang="en-US" sz="2400" b="1">
                <a:latin typeface="Courier New" pitchFamily="49" charset="0"/>
              </a:rPr>
              <a:t>n==0</a:t>
            </a:r>
            <a:r>
              <a:rPr lang="he-IL" sz="2400">
                <a:latin typeface="Times New Roman" pitchFamily="18" charset="0"/>
                <a:cs typeface="Times New Roman" pitchFamily="18" charset="0"/>
              </a:rPr>
              <a:t>, כיוון שזה מציין שהבחירות שעשינו היו שגויות ולכן קיבלנו פתרון חלקי שאינו ניתן להרחבה לפתרון מלא. ברור שזה אינו תנאי מחוכם במיוחד, ולמעשה זהו תנאי טריוויאלי מסוג זה.</a:t>
            </a:r>
          </a:p>
        </p:txBody>
      </p:sp>
    </p:spTree>
    <p:extLst>
      <p:ext uri="{BB962C8B-B14F-4D97-AF65-F5344CB8AC3E}">
        <p14:creationId xmlns:p14="http://schemas.microsoft.com/office/powerpoint/2010/main" val="8733663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he-IL"/>
              <a:t>מבוא למדעי המחשב מ' - תירגול 11</a:t>
            </a:r>
            <a:endParaRPr lang="en-US"/>
          </a:p>
        </p:txBody>
      </p:sp>
      <p:sp>
        <p:nvSpPr>
          <p:cNvPr id="5" name="Slide Number Placeholder 6"/>
          <p:cNvSpPr>
            <a:spLocks noGrp="1"/>
          </p:cNvSpPr>
          <p:nvPr>
            <p:ph type="sldNum" sz="quarter" idx="12"/>
          </p:nvPr>
        </p:nvSpPr>
        <p:spPr/>
        <p:txBody>
          <a:bodyPr/>
          <a:lstStyle/>
          <a:p>
            <a:pPr>
              <a:defRPr/>
            </a:pPr>
            <a:fld id="{16C941FC-E5EB-4E4F-BE78-B0A11DEC15D2}" type="slidenum">
              <a:rPr lang="ar-SA"/>
              <a:pPr>
                <a:defRPr/>
              </a:pPr>
              <a:t>9</a:t>
            </a:fld>
            <a:endParaRPr lang="en-US"/>
          </a:p>
        </p:txBody>
      </p:sp>
      <p:sp>
        <p:nvSpPr>
          <p:cNvPr id="8196" name="Rectangle 2"/>
          <p:cNvSpPr>
            <a:spLocks noGrp="1" noChangeArrowheads="1"/>
          </p:cNvSpPr>
          <p:nvPr>
            <p:ph type="title"/>
          </p:nvPr>
        </p:nvSpPr>
        <p:spPr>
          <a:xfrm>
            <a:off x="395288" y="404813"/>
            <a:ext cx="8353425" cy="1143000"/>
          </a:xfrm>
        </p:spPr>
        <p:txBody>
          <a:bodyPr>
            <a:normAutofit/>
          </a:bodyPr>
          <a:lstStyle/>
          <a:p>
            <a:pPr rtl="1" eaLnBrk="1" hangingPunct="1"/>
            <a:r>
              <a:rPr lang="en-US" dirty="0"/>
              <a:t>Backtracking</a:t>
            </a:r>
          </a:p>
        </p:txBody>
      </p:sp>
      <p:sp>
        <p:nvSpPr>
          <p:cNvPr id="8197" name="Text Box 3"/>
          <p:cNvSpPr txBox="1">
            <a:spLocks noChangeArrowheads="1"/>
          </p:cNvSpPr>
          <p:nvPr/>
        </p:nvSpPr>
        <p:spPr bwMode="auto">
          <a:xfrm>
            <a:off x="971550" y="1509713"/>
            <a:ext cx="7416800" cy="4653582"/>
          </a:xfrm>
          <a:prstGeom prst="rect">
            <a:avLst/>
          </a:prstGeom>
          <a:noFill/>
          <a:ln w="9525">
            <a:noFill/>
            <a:miter lim="800000"/>
            <a:headEnd/>
            <a:tailEnd/>
          </a:ln>
        </p:spPr>
        <p:txBody>
          <a:bodyPr>
            <a:spAutoFit/>
          </a:bodyPr>
          <a:lstStyle/>
          <a:p>
            <a:pPr marL="292100" indent="-292100" algn="r" rtl="1">
              <a:spcBef>
                <a:spcPct val="45000"/>
              </a:spcBef>
              <a:buFont typeface="Arial" charset="0"/>
              <a:buChar char="•"/>
            </a:pPr>
            <a:r>
              <a:rPr lang="he-IL" sz="2400" dirty="0">
                <a:latin typeface="Times New Roman" pitchFamily="18" charset="0"/>
                <a:cs typeface="Times New Roman" pitchFamily="18" charset="0"/>
              </a:rPr>
              <a:t>חלק מרכזי בכל אלגוריתם </a:t>
            </a:r>
            <a:r>
              <a:rPr lang="en-US" sz="2400" dirty="0">
                <a:latin typeface="Times New Roman" pitchFamily="18" charset="0"/>
                <a:cs typeface="Times New Roman" pitchFamily="18" charset="0"/>
              </a:rPr>
              <a:t>backtracking</a:t>
            </a:r>
            <a:r>
              <a:rPr lang="he-IL" sz="2400" dirty="0">
                <a:latin typeface="Times New Roman" pitchFamily="18" charset="0"/>
                <a:cs typeface="Times New Roman" pitchFamily="18" charset="0"/>
              </a:rPr>
              <a:t> הינו </a:t>
            </a:r>
            <a:r>
              <a:rPr lang="he-IL" sz="2400" b="1" dirty="0">
                <a:latin typeface="Times New Roman" pitchFamily="18" charset="0"/>
                <a:cs typeface="Times New Roman" pitchFamily="18" charset="0"/>
              </a:rPr>
              <a:t>תנאי העצירה</a:t>
            </a:r>
            <a:r>
              <a:rPr lang="he-IL" sz="2400" dirty="0">
                <a:latin typeface="Times New Roman" pitchFamily="18" charset="0"/>
                <a:cs typeface="Times New Roman" pitchFamily="18" charset="0"/>
              </a:rPr>
              <a:t>.</a:t>
            </a:r>
          </a:p>
          <a:p>
            <a:pPr marL="292100" indent="-292100" algn="r" rtl="1">
              <a:spcBef>
                <a:spcPct val="45000"/>
              </a:spcBef>
              <a:buFont typeface="Arial" charset="0"/>
              <a:buChar char="•"/>
            </a:pPr>
            <a:r>
              <a:rPr lang="he-IL" sz="2400" dirty="0">
                <a:latin typeface="Times New Roman" pitchFamily="18" charset="0"/>
                <a:cs typeface="Times New Roman" pitchFamily="18" charset="0"/>
              </a:rPr>
              <a:t>תנאי עצירה אחד הוא ברור – אם הפתרון החלקי שקיבלנו פותר את הבעיה המלאה, הרי אנו יכולים לעצור ולהחזיר פתרון זה.</a:t>
            </a:r>
          </a:p>
          <a:p>
            <a:pPr marL="292100" indent="-292100" algn="r" rtl="1">
              <a:spcBef>
                <a:spcPct val="45000"/>
              </a:spcBef>
              <a:buFont typeface="Arial" charset="0"/>
              <a:buChar char="•"/>
            </a:pPr>
            <a:r>
              <a:rPr lang="he-IL" sz="2400" dirty="0">
                <a:latin typeface="Times New Roman" pitchFamily="18" charset="0"/>
                <a:cs typeface="Times New Roman" pitchFamily="18" charset="0"/>
              </a:rPr>
              <a:t>תנאי עצירה אחר, אולי חשוב ממנו, הוא המקרה בו אנו מבחינים כי הפתרון החלקי שקיבלנו אינו ניתן להרחבה לפתרון מלא. במקרה זה נקטע את הרקורסיה, ונחזיר תשובה שלילית.</a:t>
            </a:r>
          </a:p>
          <a:p>
            <a:pPr marL="292100" indent="-292100" algn="r" rtl="1">
              <a:spcBef>
                <a:spcPct val="45000"/>
              </a:spcBef>
              <a:buFont typeface="Arial" charset="0"/>
              <a:buChar char="•"/>
            </a:pPr>
            <a:r>
              <a:rPr lang="he-IL" sz="2400" dirty="0">
                <a:latin typeface="Times New Roman" pitchFamily="18" charset="0"/>
                <a:cs typeface="Times New Roman" pitchFamily="18" charset="0"/>
              </a:rPr>
              <a:t>תנאי העצירה מן הסוג השני הוא חשוב ביותר, כיוון שהוא מסייע בצמצום מרחב החיפוש שלנו, שמלכתחילה הוא עצום ורב. באופן כללי, ככל שנשכיל לזהות טוב יותר פתרונות חלקיים שלא ניתן להמשיך מהם, ונזהה אותם בשלב מוקדם יותר, כך ה-</a:t>
            </a:r>
            <a:r>
              <a:rPr lang="en-US" sz="2400" dirty="0">
                <a:latin typeface="Times New Roman" pitchFamily="18" charset="0"/>
                <a:cs typeface="Times New Roman" pitchFamily="18" charset="0"/>
              </a:rPr>
              <a:t>backtracking</a:t>
            </a:r>
            <a:r>
              <a:rPr lang="he-IL" sz="2400" dirty="0">
                <a:latin typeface="Times New Roman" pitchFamily="18" charset="0"/>
                <a:cs typeface="Times New Roman" pitchFamily="18" charset="0"/>
              </a:rPr>
              <a:t> יעשה יעיל ומהיר יותר.</a:t>
            </a:r>
          </a:p>
        </p:txBody>
      </p:sp>
    </p:spTree>
    <p:extLst>
      <p:ext uri="{BB962C8B-B14F-4D97-AF65-F5344CB8AC3E}">
        <p14:creationId xmlns:p14="http://schemas.microsoft.com/office/powerpoint/2010/main" val="398246159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14438</TotalTime>
  <Words>6154</Words>
  <Application>Microsoft Office PowerPoint</Application>
  <PresentationFormat>‫הצגה על המסך (4:3)</PresentationFormat>
  <Paragraphs>892</Paragraphs>
  <Slides>51</Slides>
  <Notes>51</Notes>
  <HiddenSlides>3</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51</vt:i4>
      </vt:variant>
    </vt:vector>
  </HeadingPairs>
  <TitlesOfParts>
    <vt:vector size="59" baseType="lpstr">
      <vt:lpstr>Arial</vt:lpstr>
      <vt:lpstr>Arial Black</vt:lpstr>
      <vt:lpstr>Calibri</vt:lpstr>
      <vt:lpstr>Cambria Math</vt:lpstr>
      <vt:lpstr>Courier New</vt:lpstr>
      <vt:lpstr>Times New Roman</vt:lpstr>
      <vt:lpstr>Office Theme</vt:lpstr>
      <vt:lpstr>2_Office Theme</vt:lpstr>
      <vt:lpstr>מצגת של PowerPoint‏</vt:lpstr>
      <vt:lpstr>Backtracking</vt:lpstr>
      <vt:lpstr>Backtracking</vt:lpstr>
      <vt:lpstr>Backtracking</vt:lpstr>
      <vt:lpstr>בעיית הסכום</vt:lpstr>
      <vt:lpstr>בעיית הסכום</vt:lpstr>
      <vt:lpstr>בעיית הסכום</vt:lpstr>
      <vt:lpstr>Backtracking</vt:lpstr>
      <vt:lpstr>Backtracking</vt:lpstr>
      <vt:lpstr>Backtracking</vt:lpstr>
      <vt:lpstr>בעיית הסכום – שיפורים</vt:lpstr>
      <vt:lpstr>בעיית הסכום</vt:lpstr>
      <vt:lpstr>בעיית הסכום</vt:lpstr>
      <vt:lpstr>בעיית הסכום</vt:lpstr>
      <vt:lpstr>בעיית הסכום</vt:lpstr>
      <vt:lpstr>בעיית הסכום</vt:lpstr>
      <vt:lpstr>בעיית הסכום</vt:lpstr>
      <vt:lpstr>Backtracking</vt:lpstr>
      <vt:lpstr>בעיית הצריבה</vt:lpstr>
      <vt:lpstr>בעיית הצריבה</vt:lpstr>
      <vt:lpstr>בעיית הצריבה</vt:lpstr>
      <vt:lpstr>בעיית הצריבה</vt:lpstr>
      <vt:lpstr>בעיית הצריבה</vt:lpstr>
      <vt:lpstr>בעיית הצריבה</vt:lpstr>
      <vt:lpstr>בעיית הצריבה</vt:lpstr>
      <vt:lpstr>בעיית הצריבה</vt:lpstr>
      <vt:lpstr>בעיית הצריבה</vt:lpstr>
      <vt:lpstr>בעיית המבוך</vt:lpstr>
      <vt:lpstr>בעיית המבוך</vt:lpstr>
      <vt:lpstr>בעיית המבוך</vt:lpstr>
      <vt:lpstr>בעיית המבוך</vt:lpstr>
      <vt:lpstr>בעיית המבוך</vt:lpstr>
      <vt:lpstr>בעיית המבוך</vt:lpstr>
      <vt:lpstr>בעיית המבוך</vt:lpstr>
      <vt:lpstr>בעיית המבוך</vt:lpstr>
      <vt:lpstr>בעיית המבוך</vt:lpstr>
      <vt:lpstr>בעיית המבוך</vt:lpstr>
      <vt:lpstr>בעיית הפרש</vt:lpstr>
      <vt:lpstr>בעיית הפרש</vt:lpstr>
      <vt:lpstr>בעיית הפרש</vt:lpstr>
      <vt:lpstr>בעיית הפרש</vt:lpstr>
      <vt:lpstr>בעיית הפרש</vt:lpstr>
      <vt:lpstr>בעיית הפרש</vt:lpstr>
      <vt:lpstr>בעיית הפרש</vt:lpstr>
      <vt:lpstr>בעיית הפרש</vt:lpstr>
      <vt:lpstr>בעיית הפרש</vt:lpstr>
      <vt:lpstr>בעיית הפרש</vt:lpstr>
      <vt:lpstr>בעיית הפרש</vt:lpstr>
      <vt:lpstr>בעיית הפרש</vt:lpstr>
      <vt:lpstr>בעיית הפרש</vt:lpstr>
      <vt:lpstr>בעיית הפרש</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Javier Turek</dc:creator>
  <cp:lastModifiedBy>matt mam</cp:lastModifiedBy>
  <cp:revision>867</cp:revision>
  <dcterms:created xsi:type="dcterms:W3CDTF">2010-03-02T14:38:42Z</dcterms:created>
  <dcterms:modified xsi:type="dcterms:W3CDTF">2021-08-05T19:31:57Z</dcterms:modified>
</cp:coreProperties>
</file>