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microsoft.com/office/2006/relationships/ui/userCustomization" Target="userCustomization/customUI.xml"/><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75" r:id="rId2"/>
  </p:sldMasterIdLst>
  <p:notesMasterIdLst>
    <p:notesMasterId r:id="rId58"/>
  </p:notesMasterIdLst>
  <p:handoutMasterIdLst>
    <p:handoutMasterId r:id="rId59"/>
  </p:handoutMasterIdLst>
  <p:sldIdLst>
    <p:sldId id="259" r:id="rId3"/>
    <p:sldId id="565" r:id="rId4"/>
    <p:sldId id="566" r:id="rId5"/>
    <p:sldId id="567" r:id="rId6"/>
    <p:sldId id="568" r:id="rId7"/>
    <p:sldId id="592" r:id="rId8"/>
    <p:sldId id="569" r:id="rId9"/>
    <p:sldId id="570" r:id="rId10"/>
    <p:sldId id="571" r:id="rId11"/>
    <p:sldId id="572" r:id="rId12"/>
    <p:sldId id="593" r:id="rId13"/>
    <p:sldId id="573" r:id="rId14"/>
    <p:sldId id="574" r:id="rId15"/>
    <p:sldId id="260" r:id="rId16"/>
    <p:sldId id="522" r:id="rId17"/>
    <p:sldId id="524" r:id="rId18"/>
    <p:sldId id="525" r:id="rId19"/>
    <p:sldId id="526" r:id="rId20"/>
    <p:sldId id="527" r:id="rId21"/>
    <p:sldId id="521" r:id="rId22"/>
    <p:sldId id="559" r:id="rId23"/>
    <p:sldId id="562" r:id="rId24"/>
    <p:sldId id="560" r:id="rId25"/>
    <p:sldId id="561" r:id="rId26"/>
    <p:sldId id="563" r:id="rId27"/>
    <p:sldId id="564" r:id="rId28"/>
    <p:sldId id="539" r:id="rId29"/>
    <p:sldId id="540" r:id="rId30"/>
    <p:sldId id="541" r:id="rId31"/>
    <p:sldId id="542" r:id="rId32"/>
    <p:sldId id="543" r:id="rId33"/>
    <p:sldId id="544" r:id="rId34"/>
    <p:sldId id="545" r:id="rId35"/>
    <p:sldId id="546" r:id="rId36"/>
    <p:sldId id="547" r:id="rId37"/>
    <p:sldId id="550" r:id="rId38"/>
    <p:sldId id="549" r:id="rId39"/>
    <p:sldId id="575" r:id="rId40"/>
    <p:sldId id="576" r:id="rId41"/>
    <p:sldId id="577" r:id="rId42"/>
    <p:sldId id="578" r:id="rId43"/>
    <p:sldId id="579" r:id="rId44"/>
    <p:sldId id="580" r:id="rId45"/>
    <p:sldId id="581" r:id="rId46"/>
    <p:sldId id="582" r:id="rId47"/>
    <p:sldId id="583" r:id="rId48"/>
    <p:sldId id="584" r:id="rId49"/>
    <p:sldId id="585" r:id="rId50"/>
    <p:sldId id="587" r:id="rId51"/>
    <p:sldId id="586" r:id="rId52"/>
    <p:sldId id="588" r:id="rId53"/>
    <p:sldId id="589" r:id="rId54"/>
    <p:sldId id="590" r:id="rId55"/>
    <p:sldId id="591" r:id="rId56"/>
    <p:sldId id="558" r:id="rId5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1A8"/>
    <a:srgbClr val="0333FF"/>
    <a:srgbClr val="008E03"/>
    <a:srgbClr val="335BE5"/>
    <a:srgbClr val="F07EC2"/>
    <a:srgbClr val="FA5D4C"/>
    <a:srgbClr val="FAE670"/>
    <a:srgbClr val="00FF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86" autoAdjust="0"/>
    <p:restoredTop sz="88427" autoAdjust="0"/>
  </p:normalViewPr>
  <p:slideViewPr>
    <p:cSldViewPr>
      <p:cViewPr varScale="1">
        <p:scale>
          <a:sx n="103" d="100"/>
          <a:sy n="103" d="100"/>
        </p:scale>
        <p:origin x="1716" y="102"/>
      </p:cViewPr>
      <p:guideLst>
        <p:guide orient="horz" pos="2160"/>
        <p:guide pos="2880"/>
      </p:guideLst>
    </p:cSldViewPr>
  </p:slideViewPr>
  <p:outlineViewPr>
    <p:cViewPr>
      <p:scale>
        <a:sx n="33" d="100"/>
        <a:sy n="33" d="100"/>
      </p:scale>
      <p:origin x="0" y="-62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422B267-E261-934C-A131-B9E9FC338E16}" type="datetimeFigureOut">
              <a:t>1/22/2020</a:t>
            </a:fld>
            <a:endParaRPr lang="en-US"/>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608C2D5-259C-6943-A797-FC9708468C5B}" type="slidenum">
              <a:t>‹#›</a:t>
            </a:fld>
            <a:endParaRPr lang="en-US"/>
          </a:p>
        </p:txBody>
      </p:sp>
    </p:spTree>
    <p:extLst>
      <p:ext uri="{BB962C8B-B14F-4D97-AF65-F5344CB8AC3E}">
        <p14:creationId xmlns:p14="http://schemas.microsoft.com/office/powerpoint/2010/main" val="977418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D51D6B8-1538-494F-A0B7-19C04EF63F7F}" type="datetimeFigureOut">
              <a:rPr lang="en-US" smtClean="0"/>
              <a:pPr/>
              <a:t>1/22/2020</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83C15F4-17E4-4223-9841-47EEDE0F4200}" type="slidenum">
              <a:rPr lang="en-US" smtClean="0"/>
              <a:pPr/>
              <a:t>‹#›</a:t>
            </a:fld>
            <a:endParaRPr lang="en-US"/>
          </a:p>
        </p:txBody>
      </p:sp>
    </p:spTree>
    <p:extLst>
      <p:ext uri="{BB962C8B-B14F-4D97-AF65-F5344CB8AC3E}">
        <p14:creationId xmlns:p14="http://schemas.microsoft.com/office/powerpoint/2010/main" val="2093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3C15F4-17E4-4223-9841-47EEDE0F4200}" type="slidenum">
              <a:rPr lang="en-US" smtClean="0"/>
              <a:pPr/>
              <a:t>1</a:t>
            </a:fld>
            <a:endParaRPr lang="en-US"/>
          </a:p>
        </p:txBody>
      </p:sp>
    </p:spTree>
    <p:extLst>
      <p:ext uri="{BB962C8B-B14F-4D97-AF65-F5344CB8AC3E}">
        <p14:creationId xmlns:p14="http://schemas.microsoft.com/office/powerpoint/2010/main" val="3107225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E83C15F4-17E4-4223-9841-47EEDE0F4200}" type="slidenum">
              <a:rPr lang="en-US" smtClean="0"/>
              <a:pPr/>
              <a:t>37</a:t>
            </a:fld>
            <a:endParaRPr lang="en-US"/>
          </a:p>
        </p:txBody>
      </p:sp>
    </p:spTree>
    <p:extLst>
      <p:ext uri="{BB962C8B-B14F-4D97-AF65-F5344CB8AC3E}">
        <p14:creationId xmlns:p14="http://schemas.microsoft.com/office/powerpoint/2010/main" val="3356325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תשובה:</a:t>
            </a:r>
            <a:r>
              <a:rPr lang="he-IL" baseline="0" dirty="0" smtClean="0"/>
              <a:t> </a:t>
            </a:r>
          </a:p>
          <a:p>
            <a:pPr algn="r"/>
            <a:r>
              <a:rPr lang="en-US" baseline="0" dirty="0" smtClean="0"/>
              <a:t>2^n</a:t>
            </a:r>
          </a:p>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39</a:t>
            </a:fld>
            <a:endParaRPr lang="en-US"/>
          </a:p>
        </p:txBody>
      </p:sp>
    </p:spTree>
    <p:extLst>
      <p:ext uri="{BB962C8B-B14F-4D97-AF65-F5344CB8AC3E}">
        <p14:creationId xmlns:p14="http://schemas.microsoft.com/office/powerpoint/2010/main" val="122200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40</a:t>
            </a:fld>
            <a:endParaRPr lang="en-US"/>
          </a:p>
        </p:txBody>
      </p:sp>
    </p:spTree>
    <p:extLst>
      <p:ext uri="{BB962C8B-B14F-4D97-AF65-F5344CB8AC3E}">
        <p14:creationId xmlns:p14="http://schemas.microsoft.com/office/powerpoint/2010/main" val="79597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41</a:t>
            </a:fld>
            <a:endParaRPr lang="en-US"/>
          </a:p>
        </p:txBody>
      </p:sp>
    </p:spTree>
    <p:extLst>
      <p:ext uri="{BB962C8B-B14F-4D97-AF65-F5344CB8AC3E}">
        <p14:creationId xmlns:p14="http://schemas.microsoft.com/office/powerpoint/2010/main" val="47941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שימו</a:t>
            </a:r>
            <a:r>
              <a:rPr lang="he-IL" baseline="0" dirty="0" smtClean="0"/>
              <a:t> לב שיש טעות בשאלה ולא ניתן לאתחל מערך בגודל שאינו קבוע (בעזרת המשתנה). נניח שזה היה </a:t>
            </a:r>
            <a:r>
              <a:rPr lang="en-US" baseline="0" dirty="0" err="1" smtClean="0"/>
              <a:t>malloc</a:t>
            </a:r>
            <a:r>
              <a:rPr lang="he-IL" baseline="0" dirty="0" smtClean="0"/>
              <a:t>.</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42</a:t>
            </a:fld>
            <a:endParaRPr lang="en-US"/>
          </a:p>
        </p:txBody>
      </p:sp>
    </p:spTree>
    <p:extLst>
      <p:ext uri="{BB962C8B-B14F-4D97-AF65-F5344CB8AC3E}">
        <p14:creationId xmlns:p14="http://schemas.microsoft.com/office/powerpoint/2010/main" val="119965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43</a:t>
            </a:fld>
            <a:endParaRPr lang="en-US"/>
          </a:p>
        </p:txBody>
      </p:sp>
    </p:spTree>
    <p:extLst>
      <p:ext uri="{BB962C8B-B14F-4D97-AF65-F5344CB8AC3E}">
        <p14:creationId xmlns:p14="http://schemas.microsoft.com/office/powerpoint/2010/main" val="241277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44</a:t>
            </a:fld>
            <a:endParaRPr lang="en-US"/>
          </a:p>
        </p:txBody>
      </p:sp>
    </p:spTree>
    <p:extLst>
      <p:ext uri="{BB962C8B-B14F-4D97-AF65-F5344CB8AC3E}">
        <p14:creationId xmlns:p14="http://schemas.microsoft.com/office/powerpoint/2010/main" val="351505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45</a:t>
            </a:fld>
            <a:endParaRPr lang="en-US"/>
          </a:p>
        </p:txBody>
      </p:sp>
    </p:spTree>
    <p:extLst>
      <p:ext uri="{BB962C8B-B14F-4D97-AF65-F5344CB8AC3E}">
        <p14:creationId xmlns:p14="http://schemas.microsoft.com/office/powerpoint/2010/main" val="33793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תשובה:</a:t>
            </a:r>
            <a:r>
              <a:rPr lang="he-IL" baseline="0" dirty="0" smtClean="0"/>
              <a:t> </a:t>
            </a:r>
          </a:p>
          <a:p>
            <a:pPr algn="r"/>
            <a:r>
              <a:rPr lang="en-US" baseline="0" dirty="0" smtClean="0"/>
              <a:t>2^n</a:t>
            </a:r>
          </a:p>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46</a:t>
            </a:fld>
            <a:endParaRPr lang="en-US"/>
          </a:p>
        </p:txBody>
      </p:sp>
    </p:spTree>
    <p:extLst>
      <p:ext uri="{BB962C8B-B14F-4D97-AF65-F5344CB8AC3E}">
        <p14:creationId xmlns:p14="http://schemas.microsoft.com/office/powerpoint/2010/main" val="2157556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47</a:t>
            </a:fld>
            <a:endParaRPr lang="en-US"/>
          </a:p>
        </p:txBody>
      </p:sp>
    </p:spTree>
    <p:extLst>
      <p:ext uri="{BB962C8B-B14F-4D97-AF65-F5344CB8AC3E}">
        <p14:creationId xmlns:p14="http://schemas.microsoft.com/office/powerpoint/2010/main" val="199262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הפונקציה</a:t>
            </a:r>
            <a:r>
              <a:rPr lang="he-IL" baseline="0" dirty="0" smtClean="0"/>
              <a:t> הזו בודקת את חוקיות הצעד הנתון.</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7</a:t>
            </a:fld>
            <a:endParaRPr lang="en-US"/>
          </a:p>
        </p:txBody>
      </p:sp>
    </p:spTree>
    <p:extLst>
      <p:ext uri="{BB962C8B-B14F-4D97-AF65-F5344CB8AC3E}">
        <p14:creationId xmlns:p14="http://schemas.microsoft.com/office/powerpoint/2010/main" val="1193855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48</a:t>
            </a:fld>
            <a:endParaRPr lang="en-US"/>
          </a:p>
        </p:txBody>
      </p:sp>
    </p:spTree>
    <p:extLst>
      <p:ext uri="{BB962C8B-B14F-4D97-AF65-F5344CB8AC3E}">
        <p14:creationId xmlns:p14="http://schemas.microsoft.com/office/powerpoint/2010/main" val="3686898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49</a:t>
            </a:fld>
            <a:endParaRPr lang="en-US"/>
          </a:p>
        </p:txBody>
      </p:sp>
    </p:spTree>
    <p:extLst>
      <p:ext uri="{BB962C8B-B14F-4D97-AF65-F5344CB8AC3E}">
        <p14:creationId xmlns:p14="http://schemas.microsoft.com/office/powerpoint/2010/main" val="4134129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50</a:t>
            </a:fld>
            <a:endParaRPr lang="en-US"/>
          </a:p>
        </p:txBody>
      </p:sp>
    </p:spTree>
    <p:extLst>
      <p:ext uri="{BB962C8B-B14F-4D97-AF65-F5344CB8AC3E}">
        <p14:creationId xmlns:p14="http://schemas.microsoft.com/office/powerpoint/2010/main" val="2349193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51</a:t>
            </a:fld>
            <a:endParaRPr lang="en-US"/>
          </a:p>
        </p:txBody>
      </p:sp>
    </p:spTree>
    <p:extLst>
      <p:ext uri="{BB962C8B-B14F-4D97-AF65-F5344CB8AC3E}">
        <p14:creationId xmlns:p14="http://schemas.microsoft.com/office/powerpoint/2010/main" val="402068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52</a:t>
            </a:fld>
            <a:endParaRPr lang="en-US"/>
          </a:p>
        </p:txBody>
      </p:sp>
    </p:spTree>
    <p:extLst>
      <p:ext uri="{BB962C8B-B14F-4D97-AF65-F5344CB8AC3E}">
        <p14:creationId xmlns:p14="http://schemas.microsoft.com/office/powerpoint/2010/main" val="233281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53</a:t>
            </a:fld>
            <a:endParaRPr lang="en-US"/>
          </a:p>
        </p:txBody>
      </p:sp>
    </p:spTree>
    <p:extLst>
      <p:ext uri="{BB962C8B-B14F-4D97-AF65-F5344CB8AC3E}">
        <p14:creationId xmlns:p14="http://schemas.microsoft.com/office/powerpoint/2010/main" val="2188896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54</a:t>
            </a:fld>
            <a:endParaRPr lang="en-US"/>
          </a:p>
        </p:txBody>
      </p:sp>
    </p:spTree>
    <p:extLst>
      <p:ext uri="{BB962C8B-B14F-4D97-AF65-F5344CB8AC3E}">
        <p14:creationId xmlns:p14="http://schemas.microsoft.com/office/powerpoint/2010/main" val="1459136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8</a:t>
            </a:fld>
            <a:endParaRPr lang="en-US"/>
          </a:p>
        </p:txBody>
      </p:sp>
    </p:spTree>
    <p:extLst>
      <p:ext uri="{BB962C8B-B14F-4D97-AF65-F5344CB8AC3E}">
        <p14:creationId xmlns:p14="http://schemas.microsoft.com/office/powerpoint/2010/main" val="170805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9</a:t>
            </a:fld>
            <a:endParaRPr lang="en-US"/>
          </a:p>
        </p:txBody>
      </p:sp>
    </p:spTree>
    <p:extLst>
      <p:ext uri="{BB962C8B-B14F-4D97-AF65-F5344CB8AC3E}">
        <p14:creationId xmlns:p14="http://schemas.microsoft.com/office/powerpoint/2010/main" val="219927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10</a:t>
            </a:fld>
            <a:endParaRPr lang="en-US"/>
          </a:p>
        </p:txBody>
      </p:sp>
    </p:spTree>
    <p:extLst>
      <p:ext uri="{BB962C8B-B14F-4D97-AF65-F5344CB8AC3E}">
        <p14:creationId xmlns:p14="http://schemas.microsoft.com/office/powerpoint/2010/main" val="236638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11</a:t>
            </a:fld>
            <a:endParaRPr lang="en-US"/>
          </a:p>
        </p:txBody>
      </p:sp>
    </p:spTree>
    <p:extLst>
      <p:ext uri="{BB962C8B-B14F-4D97-AF65-F5344CB8AC3E}">
        <p14:creationId xmlns:p14="http://schemas.microsoft.com/office/powerpoint/2010/main" val="126982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מבצעים</a:t>
            </a:r>
            <a:r>
              <a:rPr lang="he-IL" baseline="0" dirty="0" smtClean="0"/>
              <a:t> בדיקה של תנאי העצירה, לאחר מכן שומרים את ערך המשבצת ומסמנים אותה כחלק מהמסלול הנוכחי. בודקים אפשרות לזוז לכל אחד מהמשבצות הסמוכות, את עלות התזוזה (בלבבות) ואת אורך הפתרון אם קיים.</a:t>
            </a:r>
          </a:p>
          <a:p>
            <a:pPr algn="r" rtl="1"/>
            <a:r>
              <a:rPr lang="he-IL" baseline="0" dirty="0" smtClean="0"/>
              <a:t>שומרים את אורך הפתרון הקצר ביותר, ומחזירים את ערך המשבצת לערכה המקורי.</a:t>
            </a:r>
          </a:p>
          <a:p>
            <a:pPr algn="r" rtl="1"/>
            <a:r>
              <a:rPr lang="he-IL" baseline="0" dirty="0" smtClean="0"/>
              <a:t>לבסוף, הפונקציה תחזיר את אורך המסלול הקצר ביותר שנמצא או 1- אם לא נמצא כזה.</a:t>
            </a:r>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12</a:t>
            </a:fld>
            <a:endParaRPr lang="en-US"/>
          </a:p>
        </p:txBody>
      </p:sp>
    </p:spTree>
    <p:extLst>
      <p:ext uri="{BB962C8B-B14F-4D97-AF65-F5344CB8AC3E}">
        <p14:creationId xmlns:p14="http://schemas.microsoft.com/office/powerpoint/2010/main" val="123696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E83C15F4-17E4-4223-9841-47EEDE0F4200}" type="slidenum">
              <a:rPr lang="en-US" smtClean="0"/>
              <a:pPr/>
              <a:t>13</a:t>
            </a:fld>
            <a:endParaRPr lang="en-US"/>
          </a:p>
        </p:txBody>
      </p:sp>
    </p:spTree>
    <p:extLst>
      <p:ext uri="{BB962C8B-B14F-4D97-AF65-F5344CB8AC3E}">
        <p14:creationId xmlns:p14="http://schemas.microsoft.com/office/powerpoint/2010/main" val="382225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כדאי להגיד איזה מילה על השורה</a:t>
            </a:r>
            <a:r>
              <a:rPr lang="he-IL" baseline="0" dirty="0" smtClean="0"/>
              <a:t> האחרונה (מה שכתוב להיזהר מהמינוס 1). אנחנו בעצם לא יודעים עדיין שזה לא מי שאנחנו מחפשים, אז לא מוציאים אותו מטווח החיפוש.</a:t>
            </a:r>
            <a:endParaRPr lang="en-US" dirty="0"/>
          </a:p>
        </p:txBody>
      </p:sp>
      <p:sp>
        <p:nvSpPr>
          <p:cNvPr id="4" name="מציין מיקום של מספר שקופית 3"/>
          <p:cNvSpPr>
            <a:spLocks noGrp="1"/>
          </p:cNvSpPr>
          <p:nvPr>
            <p:ph type="sldNum" sz="quarter" idx="10"/>
          </p:nvPr>
        </p:nvSpPr>
        <p:spPr/>
        <p:txBody>
          <a:bodyPr/>
          <a:lstStyle/>
          <a:p>
            <a:fld id="{E83C15F4-17E4-4223-9841-47EEDE0F4200}" type="slidenum">
              <a:rPr lang="en-US" smtClean="0"/>
              <a:pPr/>
              <a:t>31</a:t>
            </a:fld>
            <a:endParaRPr lang="en-US"/>
          </a:p>
        </p:txBody>
      </p:sp>
    </p:spTree>
    <p:extLst>
      <p:ext uri="{BB962C8B-B14F-4D97-AF65-F5344CB8AC3E}">
        <p14:creationId xmlns:p14="http://schemas.microsoft.com/office/powerpoint/2010/main" val="545872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800" kern="1200" dirty="0" smtClean="0">
                <a:solidFill>
                  <a:srgbClr val="438BC4"/>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l" rtl="1">
              <a:defRPr/>
            </a:lvl1pPr>
          </a:lstStyle>
          <a:p>
            <a:endParaRPr lang="en-US" dirty="0"/>
          </a:p>
        </p:txBody>
      </p:sp>
      <p:sp>
        <p:nvSpPr>
          <p:cNvPr id="5" name="Footer Placeholder 4"/>
          <p:cNvSpPr>
            <a:spLocks noGrp="1"/>
          </p:cNvSpPr>
          <p:nvPr>
            <p:ph type="ftr" sz="quarter" idx="11"/>
          </p:nvPr>
        </p:nvSpPr>
        <p:spPr/>
        <p:txBody>
          <a:bodyPr/>
          <a:lstStyle/>
          <a:p>
            <a:r>
              <a:rPr lang="he-IL" smtClean="0"/>
              <a:t>מבוא למדעי המחשב מ' - תירגול 13</a:t>
            </a:r>
            <a:endParaRPr lang="en-US" dirty="0"/>
          </a:p>
        </p:txBody>
      </p:sp>
      <p:sp>
        <p:nvSpPr>
          <p:cNvPr id="6" name="Slide Number Placeholder 5"/>
          <p:cNvSpPr>
            <a:spLocks noGrp="1"/>
          </p:cNvSpPr>
          <p:nvPr>
            <p:ph type="sldNum" sz="quarter" idx="12"/>
          </p:nvPr>
        </p:nvSpPr>
        <p:spPr/>
        <p:txBody>
          <a:bodyPr/>
          <a:lstStyle/>
          <a:p>
            <a:pPr rtl="1"/>
            <a:fld id="{F600508C-DFED-4842-9117-7E92FA1D62A1}" type="slidenum">
              <a:rPr lang="en-US" smtClean="0"/>
              <a:pPr rtl="1"/>
              <a:t>‹#›</a:t>
            </a:fld>
            <a:endParaRPr lang="en-US" dirty="0"/>
          </a:p>
        </p:txBody>
      </p:sp>
      <p:sp>
        <p:nvSpPr>
          <p:cNvPr id="7" name="TextBox 6"/>
          <p:cNvSpPr txBox="1"/>
          <p:nvPr userDrawn="1"/>
        </p:nvSpPr>
        <p:spPr>
          <a:xfrm>
            <a:off x="714348" y="1357298"/>
            <a:ext cx="7715304" cy="1015663"/>
          </a:xfrm>
          <a:prstGeom prst="rect">
            <a:avLst/>
          </a:prstGeom>
        </p:spPr>
        <p:txBody>
          <a:bodyPr vert="horz" lIns="91440" tIns="45720" rIns="91440" bIns="45720" rtlCol="0" anchor="ctr">
            <a:noAutofit/>
          </a:bodyPr>
          <a:lstStyle/>
          <a:p>
            <a:pPr algn="ctr" defTabSz="914400" rtl="1" eaLnBrk="1" fontAlgn="base" latinLnBrk="0" hangingPunct="1">
              <a:spcBef>
                <a:spcPct val="0"/>
              </a:spcBef>
              <a:spcAft>
                <a:spcPct val="0"/>
              </a:spcAft>
              <a:buNone/>
            </a:pPr>
            <a:r>
              <a:rPr lang="he-IL" sz="6000" kern="1200" dirty="0" smtClean="0">
                <a:solidFill>
                  <a:srgbClr val="438BC4"/>
                </a:solidFill>
                <a:latin typeface="Arial" charset="0"/>
                <a:ea typeface="+mj-ea"/>
                <a:cs typeface="Arial" charset="0"/>
              </a:rPr>
              <a:t>מבוא למדעי המחשב</a:t>
            </a:r>
            <a:endParaRPr lang="en-US" sz="6000" kern="1200" dirty="0" smtClean="0">
              <a:solidFill>
                <a:srgbClr val="438BC4"/>
              </a:solidFill>
              <a:latin typeface="Arial" charset="0"/>
              <a:ea typeface="+mj-ea"/>
              <a:cs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smtClean="0"/>
              <a:t>מבוא למדעי המחשב מ' - תירגול 13</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smtClean="0"/>
              <a:t>מבוא למדעי המחשב מ' - תירגול 13</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smtClean="0"/>
              <a:t>מבוא למדעי המחשב מ' - תירגול 13</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he-IL" smtClean="0"/>
              <a:t>מבוא למדעי המחשב מ' - תירגול 13</a:t>
            </a:r>
            <a:endParaRPr lang="fr-CA"/>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pPr/>
              <a:t>‹#›</a:t>
            </a:fld>
            <a:endParaRPr lang="fr-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he-IL" smtClean="0"/>
              <a:t>מבוא למדעי המחשב מ' - תירגול 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6A1521-EC30-40BF-BC94-F104900A75FA}"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57430"/>
            <a:ext cx="6400800" cy="785818"/>
          </a:xfrm>
        </p:spPr>
        <p:txBody>
          <a:bodyPr>
            <a:normAutofit/>
          </a:bodyPr>
          <a:lstStyle>
            <a:lvl1pPr marL="0" indent="0" algn="ctr" rtl="0" fontAlgn="base">
              <a:spcBef>
                <a:spcPct val="20000"/>
              </a:spcBef>
              <a:spcAft>
                <a:spcPct val="0"/>
              </a:spcAft>
              <a:buFont typeface="Arial" charset="0"/>
              <a:buNone/>
              <a:defRPr lang="en-US" sz="2100" kern="1200" dirty="0" smtClean="0">
                <a:solidFill>
                  <a:srgbClr val="438BC4"/>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l" rtl="1">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714348" y="1357300"/>
            <a:ext cx="7715304" cy="1015663"/>
          </a:xfrm>
          <a:prstGeom prst="rect">
            <a:avLst/>
          </a:prstGeom>
        </p:spPr>
        <p:txBody>
          <a:bodyPr vert="horz" lIns="68580" tIns="34290" rIns="68580" bIns="34290" rtlCol="0" anchor="ctr">
            <a:noAutofit/>
          </a:bodyPr>
          <a:lstStyle/>
          <a:p>
            <a:pPr algn="ctr" rtl="1" fontAlgn="base">
              <a:spcBef>
                <a:spcPct val="0"/>
              </a:spcBef>
              <a:spcAft>
                <a:spcPct val="0"/>
              </a:spcAft>
            </a:pPr>
            <a:r>
              <a:rPr lang="he-IL" sz="4500" dirty="0">
                <a:solidFill>
                  <a:srgbClr val="438BC4"/>
                </a:solidFill>
                <a:latin typeface="Arial" charset="0"/>
                <a:ea typeface="+mj-ea"/>
              </a:rPr>
              <a:t>מבוא למדעי המחשב</a:t>
            </a:r>
            <a:endParaRPr lang="en-US" sz="4500" dirty="0">
              <a:solidFill>
                <a:srgbClr val="438BC4"/>
              </a:solidFill>
              <a:latin typeface="Arial" charset="0"/>
              <a:ea typeface="+mj-ea"/>
              <a:cs typeface="Arial" charset="0"/>
            </a:endParaRPr>
          </a:p>
        </p:txBody>
      </p:sp>
    </p:spTree>
    <p:extLst>
      <p:ext uri="{BB962C8B-B14F-4D97-AF65-F5344CB8AC3E}">
        <p14:creationId xmlns:p14="http://schemas.microsoft.com/office/powerpoint/2010/main" val="160024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13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685800" rtl="1" eaLnBrk="1" fontAlgn="base" latinLnBrk="0" hangingPunct="1">
              <a:spcBef>
                <a:spcPct val="0"/>
              </a:spcBef>
              <a:spcAft>
                <a:spcPct val="0"/>
              </a:spcAft>
              <a:buNone/>
              <a:defRPr lang="en-US" sz="3300" kern="120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
        <p:nvSpPr>
          <p:cNvPr id="6" name="Content Placeholder 2"/>
          <p:cNvSpPr>
            <a:spLocks noGrp="1"/>
          </p:cNvSpPr>
          <p:nvPr>
            <p:ph idx="1"/>
          </p:nvPr>
        </p:nvSpPr>
        <p:spPr>
          <a:xfrm>
            <a:off x="457200" y="1600202"/>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98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8"/>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4500" kern="1200" dirty="0" smtClean="0">
                <a:solidFill>
                  <a:srgbClr val="438BC4"/>
                </a:solidFill>
                <a:latin typeface="Arial" charset="0"/>
                <a:ea typeface="+mj-ea"/>
                <a:cs typeface="Arial" charset="0"/>
              </a:defRPr>
            </a:lvl1pPr>
          </a:lstStyle>
          <a:p>
            <a:r>
              <a:rPr lang="en-US" dirty="0" smtClean="0"/>
              <a:t>Master 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4446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60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smtClean="0"/>
              <a:t>מבוא למדעי המחשב מ' - תירגול 13</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0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33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userDrawn="1"/>
        </p:nvCxnSpPr>
        <p:spPr>
          <a:xfrm rot="10800000">
            <a:off x="2643189"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4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6409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3885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4074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7516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805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endParaRPr lang="fr-CA">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r>
              <a:rPr lang="he-IL" smtClean="0">
                <a:solidFill>
                  <a:prstClr val="black">
                    <a:tint val="75000"/>
                  </a:prstClr>
                </a:solidFill>
              </a:rPr>
              <a:t>מבוא למדעי המחשב מ' - תירגול 13</a:t>
            </a:r>
            <a:endParaRPr lang="fr-CA">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fld id="{9E872764-1210-446D-9526-23D642C25017}" type="slidenum">
              <a:rPr lang="he-IL">
                <a:solidFill>
                  <a:prstClr val="black">
                    <a:tint val="75000"/>
                  </a:prstClr>
                </a:solidFill>
              </a:rPr>
              <a:pPr/>
              <a:t>‹#›</a:t>
            </a:fld>
            <a:endParaRPr lang="fr-CA">
              <a:solidFill>
                <a:prstClr val="black">
                  <a:tint val="75000"/>
                </a:prstClr>
              </a:solidFill>
            </a:endParaRPr>
          </a:p>
        </p:txBody>
      </p:sp>
    </p:spTree>
    <p:extLst>
      <p:ext uri="{BB962C8B-B14F-4D97-AF65-F5344CB8AC3E}">
        <p14:creationId xmlns:p14="http://schemas.microsoft.com/office/powerpoint/2010/main" val="1822740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7ECEBCB-9354-422A-B090-F0B7B2B34EC4}"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7838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r" defTabSz="914400" rtl="1" eaLnBrk="1" fontAlgn="base" latinLnBrk="0" hangingPunct="1">
              <a:spcBef>
                <a:spcPct val="0"/>
              </a:spcBef>
              <a:spcAft>
                <a:spcPct val="0"/>
              </a:spcAft>
              <a:buNone/>
              <a:defRPr lang="en-US" sz="4400" kern="120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rtl="1"/>
            <a:endParaRPr lang="en-US"/>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785926"/>
            <a:ext cx="7772400" cy="1362075"/>
          </a:xfrm>
          <a:noFill/>
          <a:ln w="9525">
            <a:noFill/>
            <a:miter lim="800000"/>
            <a:headEnd/>
            <a:tailEnd/>
          </a:ln>
        </p:spPr>
        <p:txBody>
          <a:bodyPr vert="horz" wrap="square" lIns="91440" tIns="45720" rIns="91440" bIns="45720" numCol="1" anchor="ctr" anchorCtr="0" compatLnSpc="1">
            <a:prstTxWarp prst="textNoShape">
              <a:avLst/>
            </a:prstTxWarp>
          </a:bodyPr>
          <a:lstStyle>
            <a:lvl1pPr algn="ctr" rtl="1" fontAlgn="base">
              <a:spcBef>
                <a:spcPct val="0"/>
              </a:spcBef>
              <a:spcAft>
                <a:spcPct val="0"/>
              </a:spcAft>
              <a:defRPr lang="en-US" sz="6000" kern="1200" dirty="0" smtClean="0">
                <a:solidFill>
                  <a:srgbClr val="438BC4"/>
                </a:solidFill>
                <a:latin typeface="Arial" charset="0"/>
                <a:ea typeface="+mj-ea"/>
                <a:cs typeface="Arial" charset="0"/>
              </a:defRPr>
            </a:lvl1pPr>
          </a:lstStyle>
          <a:p>
            <a:r>
              <a:rPr lang="en-US" dirty="0" smtClean="0"/>
              <a:t>Master 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he-IL" smtClean="0"/>
              <a:t>מבוא למדעי המחשב מ' - תירגול 13</a:t>
            </a:r>
            <a:endParaRPr lang="en-US"/>
          </a:p>
        </p:txBody>
      </p:sp>
      <p:sp>
        <p:nvSpPr>
          <p:cNvPr id="6" name="Slide Number Placeholder 5"/>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smtClean="0"/>
              <a:t>מבוא למדעי המחשב מ' - תירגול 13</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cxnSp>
        <p:nvCxnSpPr>
          <p:cNvPr id="8" name="Straight Connector 7"/>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lvl1pPr algn="r" rtl="1" fontAlgn="base">
              <a:spcBef>
                <a:spcPct val="0"/>
              </a:spcBef>
              <a:spcAft>
                <a:spcPct val="0"/>
              </a:spcAft>
              <a:defRPr lang="en-US" sz="4400" kern="1200" dirty="0" smtClean="0">
                <a:solidFill>
                  <a:srgbClr val="438BC4"/>
                </a:solidFill>
                <a:latin typeface="Arial" charset="0"/>
                <a:ea typeface="+mj-ea"/>
                <a:cs typeface="Arial"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he-IL" smtClean="0"/>
              <a:t>מבוא למדעי המחשב מ' - תירגול 13</a:t>
            </a:r>
            <a:endParaRPr lang="en-US"/>
          </a:p>
        </p:txBody>
      </p:sp>
      <p:sp>
        <p:nvSpPr>
          <p:cNvPr id="9" name="Slide Number Placeholder 8"/>
          <p:cNvSpPr>
            <a:spLocks noGrp="1"/>
          </p:cNvSpPr>
          <p:nvPr>
            <p:ph type="sldNum" sz="quarter" idx="12"/>
          </p:nvPr>
        </p:nvSpPr>
        <p:spPr/>
        <p:txBody>
          <a:bodyPr/>
          <a:lstStyle/>
          <a:p>
            <a:fld id="{F600508C-DFED-4842-9117-7E92FA1D62A1}" type="slidenum">
              <a:rPr lang="en-US" smtClean="0"/>
              <a:pPr/>
              <a:t>‹#›</a:t>
            </a:fld>
            <a:endParaRPr lang="en-US"/>
          </a:p>
        </p:txBody>
      </p:sp>
      <p:cxnSp>
        <p:nvCxnSpPr>
          <p:cNvPr id="10" name="Straight Connector 9"/>
          <p:cNvCxnSpPr/>
          <p:nvPr userDrawn="1"/>
        </p:nvCxnSpPr>
        <p:spPr>
          <a:xfrm rot="10800000">
            <a:off x="2643188" y="1428750"/>
            <a:ext cx="650081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he-IL" smtClean="0"/>
              <a:t>מבוא למדעי המחשב מ' - תירגול 13</a:t>
            </a:r>
            <a:endParaRPr lang="en-US"/>
          </a:p>
        </p:txBody>
      </p:sp>
      <p:sp>
        <p:nvSpPr>
          <p:cNvPr id="4" name="Slide Number Placeholder 3"/>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he-IL" smtClean="0"/>
              <a:t>מבוא למדעי המחשב מ' - תירגול 13</a:t>
            </a:r>
            <a:endParaRPr lang="en-US"/>
          </a:p>
        </p:txBody>
      </p:sp>
      <p:sp>
        <p:nvSpPr>
          <p:cNvPr id="7" name="Slide Number Placeholder 6"/>
          <p:cNvSpPr>
            <a:spLocks noGrp="1"/>
          </p:cNvSpPr>
          <p:nvPr>
            <p:ph type="sldNum" sz="quarter" idx="12"/>
          </p:nvPr>
        </p:nvSpPr>
        <p:spPr/>
        <p:txBody>
          <a:bodyPr/>
          <a:lstStyle/>
          <a:p>
            <a:fld id="{F600508C-DFED-4842-9117-7E92FA1D62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1"/>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1">
              <a:defRPr sz="1200">
                <a:solidFill>
                  <a:schemeClr val="tx1">
                    <a:tint val="75000"/>
                  </a:schemeClr>
                </a:solidFill>
              </a:defRPr>
            </a:lvl1pPr>
          </a:lstStyle>
          <a:p>
            <a:r>
              <a:rPr lang="he-IL" smtClean="0"/>
              <a:t>מבוא למדעי המחשב מ' - תירגול 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1">
              <a:defRPr sz="1200">
                <a:solidFill>
                  <a:schemeClr val="tx1">
                    <a:tint val="75000"/>
                  </a:schemeClr>
                </a:solidFill>
              </a:defRPr>
            </a:lvl1pPr>
          </a:lstStyle>
          <a:p>
            <a:fld id="{F600508C-DFED-4842-9117-7E92FA1D62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4"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r" defTabSz="914400" rtl="1" eaLnBrk="1" fontAlgn="base" latinLnBrk="0" hangingPunct="1">
        <a:spcBef>
          <a:spcPct val="0"/>
        </a:spcBef>
        <a:spcAft>
          <a:spcPct val="0"/>
        </a:spcAft>
        <a:buNone/>
        <a:defRPr lang="en-US" sz="4400" kern="1200" dirty="0">
          <a:solidFill>
            <a:srgbClr val="438BC4"/>
          </a:solidFill>
          <a:latin typeface="Arial" charset="0"/>
          <a:ea typeface="+mj-ea"/>
          <a:cs typeface="Arial" charset="0"/>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1"/>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rtl="1">
              <a:defRPr sz="900">
                <a:solidFill>
                  <a:schemeClr val="tx1">
                    <a:tint val="75000"/>
                  </a:schemeClr>
                </a:solidFill>
              </a:defRPr>
            </a:lvl1pPr>
          </a:lstStyle>
          <a:p>
            <a:r>
              <a:rPr lang="he-IL" smtClean="0">
                <a:solidFill>
                  <a:prstClr val="black">
                    <a:tint val="75000"/>
                  </a:prstClr>
                </a:solidFill>
              </a:rPr>
              <a:t>מבוא למדעי המחשב מ' - תירגול 13</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rtl="1">
              <a:defRPr sz="900">
                <a:solidFill>
                  <a:schemeClr val="tx1">
                    <a:tint val="75000"/>
                  </a:schemeClr>
                </a:solidFill>
              </a:defRPr>
            </a:lvl1pPr>
          </a:lstStyle>
          <a:p>
            <a:fld id="{F600508C-DFED-4842-9117-7E92FA1D62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8280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dt="0"/>
  <p:txStyles>
    <p:titleStyle>
      <a:lvl1pPr algn="r" defTabSz="685800" rtl="1" eaLnBrk="1" fontAlgn="base" latinLnBrk="0" hangingPunct="1">
        <a:spcBef>
          <a:spcPct val="0"/>
        </a:spcBef>
        <a:spcAft>
          <a:spcPct val="0"/>
        </a:spcAft>
        <a:buNone/>
        <a:defRPr lang="en-US" sz="3300" kern="1200" dirty="0">
          <a:solidFill>
            <a:srgbClr val="438BC4"/>
          </a:solidFill>
          <a:latin typeface="Arial" charset="0"/>
          <a:ea typeface="+mj-ea"/>
          <a:cs typeface="Arial" charset="0"/>
        </a:defRPr>
      </a:lvl1pPr>
    </p:titleStyle>
    <p:body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rtl="1"/>
            <a:r>
              <a:rPr lang="he-IL" dirty="0" smtClean="0"/>
              <a:t>תרגול </a:t>
            </a:r>
            <a:r>
              <a:rPr lang="en-US" smtClean="0"/>
              <a:t>13</a:t>
            </a:r>
            <a:r>
              <a:rPr lang="he-IL" smtClean="0"/>
              <a:t>: </a:t>
            </a:r>
            <a:r>
              <a:rPr lang="he-IL" dirty="0" smtClean="0"/>
              <a:t>שאלות חזרה ממבחנים</a:t>
            </a:r>
            <a:endParaRPr lang="en-US" dirty="0"/>
          </a:p>
        </p:txBody>
      </p:sp>
      <p:sp>
        <p:nvSpPr>
          <p:cNvPr id="3" name="Slide Number Placeholder 2"/>
          <p:cNvSpPr>
            <a:spLocks noGrp="1"/>
          </p:cNvSpPr>
          <p:nvPr>
            <p:ph type="sldNum" sz="quarter" idx="12"/>
          </p:nvPr>
        </p:nvSpPr>
        <p:spPr/>
        <p:txBody>
          <a:bodyPr/>
          <a:lstStyle/>
          <a:p>
            <a:pPr rtl="1"/>
            <a:fld id="{F600508C-DFED-4842-9117-7E92FA1D62A1}" type="slidenum">
              <a:rPr lang="en-US" smtClean="0"/>
              <a:pPr rtl="1"/>
              <a:t>1</a:t>
            </a:fld>
            <a:endParaRPr lang="en-US" dirty="0"/>
          </a:p>
        </p:txBody>
      </p:sp>
      <p:sp>
        <p:nvSpPr>
          <p:cNvPr id="2" name="Footer Placeholder 1"/>
          <p:cNvSpPr>
            <a:spLocks noGrp="1"/>
          </p:cNvSpPr>
          <p:nvPr>
            <p:ph type="ftr" sz="quarter" idx="11"/>
          </p:nvPr>
        </p:nvSpPr>
        <p:spPr/>
        <p:txBody>
          <a:bodyPr/>
          <a:lstStyle/>
          <a:p>
            <a:r>
              <a:rPr lang="he-IL" smtClean="0"/>
              <a:t>מבוא למדעי המחשב מ' - תירגול 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10</a:t>
            </a:fld>
            <a:endParaRPr lang="en-US">
              <a:solidFill>
                <a:prstClr val="black">
                  <a:tint val="75000"/>
                </a:prstClr>
              </a:solidFill>
            </a:endParaRPr>
          </a:p>
        </p:txBody>
      </p:sp>
      <p:sp>
        <p:nvSpPr>
          <p:cNvPr id="9" name="Content Placeholder 2"/>
          <p:cNvSpPr txBox="1">
            <a:spLocks noGrp="1"/>
          </p:cNvSpPr>
          <p:nvPr>
            <p:ph idx="1"/>
          </p:nvPr>
        </p:nvSpPr>
        <p:spPr>
          <a:prstGeom prst="rect">
            <a:avLst/>
          </a:prstGeom>
        </p:spPr>
        <p:txBody>
          <a:bodyPr vert="horz" lIns="91440" tIns="45720" rIns="91440" bIns="45720" rtlCol="0">
            <a:normAutofit/>
          </a:bodyPr>
          <a:lst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lvl="1" indent="0">
              <a:buNone/>
            </a:pPr>
            <a:r>
              <a:rPr lang="he-IL" sz="2400" dirty="0" smtClean="0"/>
              <a:t>נעבור להגדרת הצעד:</a:t>
            </a:r>
          </a:p>
          <a:p>
            <a:pPr lvl="1">
              <a:buFont typeface="Arial" panose="020B0604020202020204" pitchFamily="34" charset="0"/>
              <a:buChar char="•"/>
            </a:pPr>
            <a:r>
              <a:rPr lang="he-IL" sz="2400" dirty="0" smtClean="0"/>
              <a:t>במידה והנסיך נמצא במצב שאינו אחד מתנאי העצירה נרצה לנסות להגיע לפתרון על ידי התקדמות לכל אחד מהכיוונים האפשריים (למעלה, למטה, שמאלה וימינה במידה ואלו צעדים חוקיים).</a:t>
            </a:r>
          </a:p>
          <a:p>
            <a:pPr lvl="1">
              <a:buFont typeface="Arial" panose="020B0604020202020204" pitchFamily="34" charset="0"/>
              <a:buChar char="•"/>
            </a:pPr>
            <a:endParaRPr lang="he-IL" sz="2400" dirty="0" smtClean="0"/>
          </a:p>
          <a:p>
            <a:pPr lvl="1">
              <a:buFont typeface="Arial" panose="020B0604020202020204" pitchFamily="34" charset="0"/>
              <a:buChar char="•"/>
            </a:pPr>
            <a:r>
              <a:rPr lang="he-IL" sz="2400" dirty="0" smtClean="0"/>
              <a:t>במידה ומצאנו פתרון, עלינו לשמור את אורכו של המסלול ולבסוף לבחור בפתרון הקצר ביותר. לכן נתחזק משתנה עזר </a:t>
            </a:r>
            <a:r>
              <a:rPr lang="en-US" sz="2400" dirty="0" smtClean="0"/>
              <a:t>min</a:t>
            </a:r>
            <a:r>
              <a:rPr lang="he-IL" sz="2400" dirty="0" smtClean="0"/>
              <a:t> שישמור לנו את אורך המסלול הקצר ביותר האפשרי מהמצב הנתון.</a:t>
            </a:r>
          </a:p>
        </p:txBody>
      </p:sp>
    </p:spTree>
    <p:extLst>
      <p:ext uri="{BB962C8B-B14F-4D97-AF65-F5344CB8AC3E}">
        <p14:creationId xmlns:p14="http://schemas.microsoft.com/office/powerpoint/2010/main" val="140665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11</a:t>
            </a:fld>
            <a:endParaRPr lang="en-US">
              <a:solidFill>
                <a:prstClr val="black">
                  <a:tint val="75000"/>
                </a:prstClr>
              </a:solidFill>
            </a:endParaRPr>
          </a:p>
        </p:txBody>
      </p:sp>
      <p:sp>
        <p:nvSpPr>
          <p:cNvPr id="9" name="Content Placeholder 2"/>
          <p:cNvSpPr txBox="1">
            <a:spLocks noGrp="1"/>
          </p:cNvSpPr>
          <p:nvPr>
            <p:ph idx="1"/>
          </p:nvPr>
        </p:nvSpPr>
        <p:spPr>
          <a:prstGeom prst="rect">
            <a:avLst/>
          </a:prstGeom>
        </p:spPr>
        <p:txBody>
          <a:bodyPr vert="horz" lIns="91440" tIns="45720" rIns="91440" bIns="45720" rtlCol="0">
            <a:normAutofit/>
          </a:bodyPr>
          <a:lst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lvl="1" indent="0">
              <a:buNone/>
            </a:pPr>
            <a:r>
              <a:rPr lang="he-IL" sz="2400" dirty="0" smtClean="0"/>
              <a:t>נעבור להגדרת הצעד (המשך):</a:t>
            </a:r>
          </a:p>
          <a:p>
            <a:pPr lvl="1">
              <a:buFont typeface="Arial" panose="020B0604020202020204" pitchFamily="34" charset="0"/>
              <a:buChar char="•"/>
            </a:pPr>
            <a:r>
              <a:rPr lang="he-IL" sz="2400" dirty="0"/>
              <a:t>עלינו לדעת בכל זמן כמה "לבבות" נותרו לנסיך, לכן נעביר פרמטר נוסף לפונקציה </a:t>
            </a:r>
            <a:r>
              <a:rPr lang="en-US" sz="2400" dirty="0" err="1"/>
              <a:t>lives_remain</a:t>
            </a:r>
            <a:r>
              <a:rPr lang="he-IL" sz="2400" dirty="0"/>
              <a:t> שישמש למעקב אחר ה"לבבות</a:t>
            </a:r>
            <a:r>
              <a:rPr lang="he-IL" sz="2400" smtClean="0"/>
              <a:t>" הנותרים. </a:t>
            </a:r>
            <a:r>
              <a:rPr lang="he-IL" sz="2400" dirty="0"/>
              <a:t>נזכור שזהו פרמטר שנועד לעזור לנו בפתרון, ועל כן נרצה לעטוף את הפונקציה הרקורסיבית שלנו בפונקציית מעטפת.</a:t>
            </a:r>
          </a:p>
        </p:txBody>
      </p:sp>
    </p:spTree>
    <p:extLst>
      <p:ext uri="{BB962C8B-B14F-4D97-AF65-F5344CB8AC3E}">
        <p14:creationId xmlns:p14="http://schemas.microsoft.com/office/powerpoint/2010/main" val="15614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12</a:t>
            </a:fld>
            <a:endParaRPr lang="en-US">
              <a:solidFill>
                <a:prstClr val="black">
                  <a:tint val="75000"/>
                </a:prstClr>
              </a:solidFill>
            </a:endParaRPr>
          </a:p>
        </p:txBody>
      </p:sp>
      <p:sp>
        <p:nvSpPr>
          <p:cNvPr id="7" name="Content Placeholder 2"/>
          <p:cNvSpPr>
            <a:spLocks noGrp="1"/>
          </p:cNvSpPr>
          <p:nvPr>
            <p:ph idx="1"/>
          </p:nvPr>
        </p:nvSpPr>
        <p:spPr>
          <a:xfrm>
            <a:off x="107504" y="1508920"/>
            <a:ext cx="9036496" cy="4944416"/>
          </a:xfrm>
          <a:solidFill>
            <a:schemeClr val="bg1"/>
          </a:solidFill>
        </p:spPr>
        <p:txBody>
          <a:bodyPr>
            <a:noAutofit/>
          </a:bodyPr>
          <a:lstStyle/>
          <a:p>
            <a:pPr marL="342900" lvl="1" indent="0" algn="l" rtl="0">
              <a:buNone/>
            </a:pP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prince_of_persia_aux</a:t>
            </a:r>
            <a:r>
              <a:rPr lang="en-US" sz="1300" dirty="0">
                <a:latin typeface="Courier New" charset="0"/>
                <a:ea typeface="Courier New" charset="0"/>
                <a:cs typeface="Courier New" charset="0"/>
              </a:rPr>
              <a:t>(</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 </a:t>
            </a: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 </a:t>
            </a: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a:latin typeface="Courier New" charset="0"/>
                <a:ea typeface="Courier New" charset="0"/>
                <a:cs typeface="Courier New" charset="0"/>
              </a:rPr>
              <a:t>j, </a:t>
            </a: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lives_remain</a:t>
            </a:r>
            <a:r>
              <a:rPr lang="en-US" sz="1300" dirty="0">
                <a:latin typeface="Courier New" charset="0"/>
                <a:ea typeface="Courier New" charset="0"/>
                <a:cs typeface="Courier New" charset="0"/>
              </a:rPr>
              <a:t>) {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JAFFAR</a:t>
            </a:r>
            <a:r>
              <a:rPr lang="en-US" sz="1300" dirty="0">
                <a:latin typeface="Courier New" charset="0"/>
                <a:ea typeface="Courier New" charset="0"/>
                <a:cs typeface="Courier New" charset="0"/>
              </a:rPr>
              <a:t> ==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][j])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0;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lives_remain</a:t>
            </a:r>
            <a:r>
              <a:rPr lang="en-US" sz="1300" dirty="0">
                <a:latin typeface="Courier New" charset="0"/>
                <a:ea typeface="Courier New" charset="0"/>
                <a:cs typeface="Courier New" charset="0"/>
              </a:rPr>
              <a:t> &lt;= 0)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a:t>
            </a:r>
            <a:r>
              <a:rPr lang="en-US" sz="1300" dirty="0" smtClean="0">
                <a:latin typeface="Courier New" charset="0"/>
                <a:ea typeface="Courier New" charset="0"/>
                <a:cs typeface="Courier New" charset="0"/>
              </a:rPr>
              <a:t> </a:t>
            </a:r>
            <a:r>
              <a:rPr lang="en-US" sz="1300" dirty="0">
                <a:solidFill>
                  <a:srgbClr val="0333FF"/>
                </a:solidFill>
                <a:latin typeface="Courier New" charset="0"/>
                <a:ea typeface="Courier New" charset="0"/>
                <a:cs typeface="Courier New" charset="0"/>
              </a:rPr>
              <a:t>INVALID_PATH</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err="1" smtClean="0">
                <a:solidFill>
                  <a:srgbClr val="0333FF"/>
                </a:solidFill>
                <a:latin typeface="Courier New" charset="0"/>
                <a:ea typeface="Courier New" charset="0"/>
                <a:cs typeface="Courier New" charset="0"/>
              </a:rPr>
              <a:t>int</a:t>
            </a:r>
            <a:r>
              <a:rPr lang="en-US" sz="1300" dirty="0" smtClean="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drm_bck</a:t>
            </a:r>
            <a:r>
              <a:rPr lang="en-US" sz="1300" dirty="0">
                <a:latin typeface="Courier New" charset="0"/>
                <a:ea typeface="Courier New" charset="0"/>
                <a:cs typeface="Courier New" charset="0"/>
              </a:rPr>
              <a:t> =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][j];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err="1" smtClean="0">
                <a:solidFill>
                  <a:srgbClr val="0333FF"/>
                </a:solidFill>
                <a:latin typeface="Courier New" charset="0"/>
                <a:ea typeface="Courier New" charset="0"/>
                <a:cs typeface="Courier New" charset="0"/>
              </a:rPr>
              <a:t>int</a:t>
            </a:r>
            <a:r>
              <a:rPr lang="en-US" sz="1300" dirty="0" smtClean="0">
                <a:solidFill>
                  <a:srgbClr val="0333FF"/>
                </a:solidFill>
                <a:latin typeface="Courier New" charset="0"/>
                <a:ea typeface="Courier New" charset="0"/>
                <a:cs typeface="Courier New" charset="0"/>
              </a:rPr>
              <a:t> </a:t>
            </a:r>
            <a:r>
              <a:rPr lang="en-US" sz="1300" dirty="0">
                <a:latin typeface="Courier New" charset="0"/>
                <a:ea typeface="Courier New" charset="0"/>
                <a:cs typeface="Courier New" charset="0"/>
              </a:rPr>
              <a:t>min=INVALID_PATH;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for</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a:latin typeface="Courier New" charset="0"/>
                <a:ea typeface="Courier New" charset="0"/>
                <a:cs typeface="Courier New" charset="0"/>
              </a:rPr>
              <a:t>di=-1; di&lt;=1; ++di) {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for</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err="1">
                <a:solidFill>
                  <a:srgbClr val="0333FF"/>
                </a:solidFill>
                <a:latin typeface="Courier New" charset="0"/>
                <a:ea typeface="Courier New" charset="0"/>
                <a:cs typeface="Courier New" charset="0"/>
              </a:rPr>
              <a:t>int</a:t>
            </a:r>
            <a:r>
              <a:rPr lang="en-US" sz="1300" dirty="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dj</a:t>
            </a:r>
            <a:r>
              <a:rPr lang="en-US" sz="1300" dirty="0">
                <a:latin typeface="Courier New" charset="0"/>
                <a:ea typeface="Courier New" charset="0"/>
                <a:cs typeface="Courier New" charset="0"/>
              </a:rPr>
              <a:t>=-1; </a:t>
            </a:r>
            <a:r>
              <a:rPr lang="en-US" sz="1300" dirty="0" err="1">
                <a:latin typeface="Courier New" charset="0"/>
                <a:ea typeface="Courier New" charset="0"/>
                <a:cs typeface="Courier New" charset="0"/>
              </a:rPr>
              <a:t>dj</a:t>
            </a:r>
            <a:r>
              <a:rPr lang="en-US" sz="1300" dirty="0">
                <a:latin typeface="Courier New" charset="0"/>
                <a:ea typeface="Courier New" charset="0"/>
                <a:cs typeface="Courier New" charset="0"/>
              </a:rPr>
              <a:t>&lt;=1; ++</a:t>
            </a:r>
            <a:r>
              <a:rPr lang="en-US" sz="1300" dirty="0" err="1">
                <a:latin typeface="Courier New" charset="0"/>
                <a:ea typeface="Courier New" charset="0"/>
                <a:cs typeface="Courier New" charset="0"/>
              </a:rPr>
              <a:t>dj</a:t>
            </a:r>
            <a:r>
              <a:rPr lang="en-US" sz="1300" dirty="0">
                <a:latin typeface="Courier New" charset="0"/>
                <a:ea typeface="Courier New" charset="0"/>
                <a:cs typeface="Courier New" charset="0"/>
              </a:rPr>
              <a:t>) {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err="1">
                <a:solidFill>
                  <a:srgbClr val="4C91A8"/>
                </a:solidFill>
                <a:latin typeface="Courier New" charset="0"/>
                <a:ea typeface="Courier New" charset="0"/>
                <a:cs typeface="Courier New" charset="0"/>
              </a:rPr>
              <a:t>move_is_valid</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 j, </a:t>
            </a:r>
            <a:r>
              <a:rPr lang="en-US" sz="1300" dirty="0" err="1">
                <a:latin typeface="Courier New" charset="0"/>
                <a:ea typeface="Courier New" charset="0"/>
                <a:cs typeface="Courier New" charset="0"/>
              </a:rPr>
              <a:t>i+di</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j+dj</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continue</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err="1" smtClean="0">
                <a:latin typeface="Courier New" charset="0"/>
                <a:ea typeface="Courier New" charset="0"/>
                <a:cs typeface="Courier New" charset="0"/>
              </a:rPr>
              <a:t>drm</a:t>
            </a:r>
            <a:r>
              <a:rPr lang="en-US" sz="1300" dirty="0" smtClean="0">
                <a:latin typeface="Courier New" charset="0"/>
                <a:ea typeface="Courier New" charset="0"/>
                <a:cs typeface="Courier New" charset="0"/>
              </a:rPr>
              <a:t>[</a:t>
            </a:r>
            <a:r>
              <a:rPr lang="en-US" sz="1300" dirty="0" err="1" smtClean="0">
                <a:latin typeface="Courier New" charset="0"/>
                <a:ea typeface="Courier New" charset="0"/>
                <a:cs typeface="Courier New" charset="0"/>
              </a:rPr>
              <a:t>i</a:t>
            </a:r>
            <a:r>
              <a:rPr lang="en-US" sz="1300" dirty="0">
                <a:latin typeface="Courier New" charset="0"/>
                <a:ea typeface="Courier New" charset="0"/>
                <a:cs typeface="Courier New" charset="0"/>
              </a:rPr>
              <a:t>][j] = </a:t>
            </a:r>
            <a:r>
              <a:rPr lang="en-US" sz="1300" dirty="0">
                <a:solidFill>
                  <a:srgbClr val="0333FF"/>
                </a:solidFill>
                <a:latin typeface="Courier New" charset="0"/>
                <a:ea typeface="Courier New" charset="0"/>
                <a:cs typeface="Courier New" charset="0"/>
              </a:rPr>
              <a:t>STEP</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err="1" smtClean="0">
                <a:solidFill>
                  <a:srgbClr val="0333FF"/>
                </a:solidFill>
                <a:latin typeface="Courier New" charset="0"/>
                <a:ea typeface="Courier New" charset="0"/>
                <a:cs typeface="Courier New" charset="0"/>
              </a:rPr>
              <a:t>int</a:t>
            </a:r>
            <a:r>
              <a:rPr lang="en-US" sz="1300" dirty="0" smtClean="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lives_lost</a:t>
            </a:r>
            <a:r>
              <a:rPr lang="en-US" sz="1300" dirty="0">
                <a:latin typeface="Courier New" charset="0"/>
                <a:ea typeface="Courier New" charset="0"/>
                <a:cs typeface="Courier New" charset="0"/>
              </a:rPr>
              <a:t> = </a:t>
            </a:r>
            <a:r>
              <a:rPr lang="en-US" sz="1300" dirty="0" err="1">
                <a:solidFill>
                  <a:srgbClr val="4C91A8"/>
                </a:solidFill>
                <a:latin typeface="Courier New" charset="0"/>
                <a:ea typeface="Courier New" charset="0"/>
                <a:cs typeface="Courier New" charset="0"/>
              </a:rPr>
              <a:t>lives_cost</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][j],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i+di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j+dj</a:t>
            </a:r>
            <a:r>
              <a:rPr lang="en-US" sz="1300" dirty="0" smtClean="0">
                <a:latin typeface="Courier New" charset="0"/>
                <a:ea typeface="Courier New" charset="0"/>
                <a:cs typeface="Courier New" charset="0"/>
              </a:rPr>
              <a:t>]);</a:t>
            </a:r>
          </a:p>
          <a:p>
            <a:pPr marL="342900" lvl="1" indent="0" algn="l" rtl="0">
              <a:buNone/>
            </a:pPr>
            <a:r>
              <a:rPr lang="en-US" sz="1300" dirty="0" smtClean="0">
                <a:latin typeface="Courier New" charset="0"/>
                <a:ea typeface="Courier New" charset="0"/>
                <a:cs typeface="Courier New" charset="0"/>
              </a:rPr>
              <a:t>			min </a:t>
            </a:r>
            <a:r>
              <a:rPr lang="en-US" sz="1300" dirty="0">
                <a:latin typeface="Courier New" charset="0"/>
                <a:ea typeface="Courier New" charset="0"/>
                <a:cs typeface="Courier New" charset="0"/>
              </a:rPr>
              <a:t>= </a:t>
            </a:r>
            <a:r>
              <a:rPr lang="en-US" sz="1300" dirty="0" err="1">
                <a:solidFill>
                  <a:srgbClr val="4C91A8"/>
                </a:solidFill>
                <a:latin typeface="Courier New" charset="0"/>
                <a:ea typeface="Courier New" charset="0"/>
                <a:cs typeface="Courier New" charset="0"/>
              </a:rPr>
              <a:t>min_check_invalid</a:t>
            </a:r>
            <a:r>
              <a:rPr lang="en-US" sz="1300" dirty="0">
                <a:latin typeface="Courier New" charset="0"/>
                <a:ea typeface="Courier New" charset="0"/>
                <a:cs typeface="Courier New" charset="0"/>
              </a:rPr>
              <a:t>(min, </a:t>
            </a:r>
            <a:r>
              <a:rPr lang="en-US" sz="1300" dirty="0" err="1">
                <a:solidFill>
                  <a:srgbClr val="4C91A8"/>
                </a:solidFill>
                <a:latin typeface="Courier New" charset="0"/>
                <a:ea typeface="Courier New" charset="0"/>
                <a:cs typeface="Courier New" charset="0"/>
              </a:rPr>
              <a:t>prince_of_persia_aux</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i+di</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j+dj</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lives_remain-lives_lost</a:t>
            </a:r>
            <a:r>
              <a:rPr lang="en-US" sz="1300" dirty="0" smtClean="0">
                <a:latin typeface="Courier New" charset="0"/>
                <a:ea typeface="Courier New" charset="0"/>
                <a:cs typeface="Courier New" charset="0"/>
              </a:rPr>
              <a:t>));</a:t>
            </a:r>
          </a:p>
          <a:p>
            <a:pPr marL="342900" lvl="1" indent="0" algn="l" rtl="0">
              <a:buNone/>
            </a:pPr>
            <a:r>
              <a:rPr lang="en-US" sz="1300" dirty="0" smtClean="0">
                <a:latin typeface="Courier New" charset="0"/>
                <a:ea typeface="Courier New" charset="0"/>
                <a:cs typeface="Courier New" charset="0"/>
              </a:rPr>
              <a:t>			</a:t>
            </a:r>
            <a:r>
              <a:rPr lang="en-US" sz="1300" dirty="0" err="1" smtClean="0">
                <a:latin typeface="Courier New" charset="0"/>
                <a:ea typeface="Courier New" charset="0"/>
                <a:cs typeface="Courier New" charset="0"/>
              </a:rPr>
              <a:t>drm</a:t>
            </a:r>
            <a:r>
              <a:rPr lang="en-US" sz="1300" dirty="0" smtClean="0">
                <a:latin typeface="Courier New" charset="0"/>
                <a:ea typeface="Courier New" charset="0"/>
                <a:cs typeface="Courier New" charset="0"/>
              </a:rPr>
              <a:t>[</a:t>
            </a:r>
            <a:r>
              <a:rPr lang="en-US" sz="1300" dirty="0" err="1" smtClean="0">
                <a:latin typeface="Courier New" charset="0"/>
                <a:ea typeface="Courier New" charset="0"/>
                <a:cs typeface="Courier New" charset="0"/>
              </a:rPr>
              <a:t>i</a:t>
            </a:r>
            <a:r>
              <a:rPr lang="en-US" sz="1300" dirty="0">
                <a:latin typeface="Courier New" charset="0"/>
                <a:ea typeface="Courier New" charset="0"/>
                <a:cs typeface="Courier New" charset="0"/>
              </a:rPr>
              <a:t>][j] = </a:t>
            </a:r>
            <a:r>
              <a:rPr lang="en-US" sz="1300" dirty="0" err="1">
                <a:latin typeface="Courier New" charset="0"/>
                <a:ea typeface="Courier New" charset="0"/>
                <a:cs typeface="Courier New" charset="0"/>
              </a:rPr>
              <a:t>drm_bck</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 </a:t>
            </a: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a:t>
            </a:r>
            <a:r>
              <a:rPr lang="en-US" sz="1300" dirty="0" smtClean="0">
                <a:latin typeface="Courier New" charset="0"/>
                <a:ea typeface="Courier New" charset="0"/>
                <a:cs typeface="Courier New" charset="0"/>
              </a:rPr>
              <a:t> </a:t>
            </a:r>
            <a:r>
              <a:rPr lang="en-US" sz="1300" dirty="0">
                <a:solidFill>
                  <a:srgbClr val="0333FF"/>
                </a:solidFill>
                <a:latin typeface="Courier New" charset="0"/>
                <a:ea typeface="Courier New" charset="0"/>
                <a:cs typeface="Courier New" charset="0"/>
              </a:rPr>
              <a:t>INVALID_PATH</a:t>
            </a:r>
            <a:r>
              <a:rPr lang="en-US" sz="1300" dirty="0">
                <a:latin typeface="Courier New" charset="0"/>
                <a:ea typeface="Courier New" charset="0"/>
                <a:cs typeface="Courier New" charset="0"/>
              </a:rPr>
              <a:t>==min ? </a:t>
            </a:r>
            <a:r>
              <a:rPr lang="en-US" sz="1300" dirty="0">
                <a:solidFill>
                  <a:srgbClr val="0333FF"/>
                </a:solidFill>
                <a:latin typeface="Courier New" charset="0"/>
                <a:ea typeface="Courier New" charset="0"/>
                <a:cs typeface="Courier New" charset="0"/>
              </a:rPr>
              <a:t>INVALID_PATH </a:t>
            </a:r>
            <a:r>
              <a:rPr lang="en-US" sz="1300" dirty="0">
                <a:latin typeface="Courier New" charset="0"/>
                <a:ea typeface="Courier New" charset="0"/>
                <a:cs typeface="Courier New" charset="0"/>
              </a:rPr>
              <a:t>: min+1; </a:t>
            </a:r>
            <a:endParaRPr lang="en-US" sz="1300" dirty="0" smtClean="0">
              <a:latin typeface="Courier New" charset="0"/>
              <a:ea typeface="Courier New" charset="0"/>
              <a:cs typeface="Courier New" charset="0"/>
            </a:endParaRPr>
          </a:p>
          <a:p>
            <a:pPr marL="342900" lvl="1" indent="0" algn="l" rtl="0">
              <a:buNone/>
            </a:pPr>
            <a:r>
              <a:rPr lang="en-US" sz="1300" dirty="0" smtClean="0">
                <a:latin typeface="Courier New" charset="0"/>
                <a:ea typeface="Courier New" charset="0"/>
                <a:cs typeface="Courier New" charset="0"/>
              </a:rPr>
              <a:t>} </a:t>
            </a:r>
            <a:endParaRPr lang="he-IL" sz="1300" dirty="0">
              <a:latin typeface="Courier New" charset="0"/>
              <a:ea typeface="Courier New" charset="0"/>
              <a:cs typeface="Courier New" charset="0"/>
            </a:endParaRPr>
          </a:p>
        </p:txBody>
      </p:sp>
    </p:spTree>
    <p:extLst>
      <p:ext uri="{BB962C8B-B14F-4D97-AF65-F5344CB8AC3E}">
        <p14:creationId xmlns:p14="http://schemas.microsoft.com/office/powerpoint/2010/main" val="358842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13</a:t>
            </a:fld>
            <a:endParaRPr lang="en-US">
              <a:solidFill>
                <a:prstClr val="black">
                  <a:tint val="75000"/>
                </a:prstClr>
              </a:solidFill>
            </a:endParaRPr>
          </a:p>
        </p:txBody>
      </p:sp>
      <p:sp>
        <p:nvSpPr>
          <p:cNvPr id="7" name="Content Placeholder 2"/>
          <p:cNvSpPr>
            <a:spLocks noGrp="1"/>
          </p:cNvSpPr>
          <p:nvPr>
            <p:ph idx="1"/>
          </p:nvPr>
        </p:nvSpPr>
        <p:spPr>
          <a:xfrm>
            <a:off x="0" y="2564904"/>
            <a:ext cx="9180512" cy="1728192"/>
          </a:xfrm>
          <a:solidFill>
            <a:schemeClr val="bg1"/>
          </a:solidFill>
        </p:spPr>
        <p:txBody>
          <a:bodyPr>
            <a:noAutofit/>
          </a:bodyPr>
          <a:lstStyle/>
          <a:p>
            <a:pPr marL="342900" lvl="1" indent="0" algn="l" rtl="0">
              <a:buNone/>
            </a:pPr>
            <a:r>
              <a:rPr lang="en-US" sz="1800" dirty="0" err="1">
                <a:solidFill>
                  <a:srgbClr val="0333FF"/>
                </a:solidFill>
                <a:latin typeface="Courier New" charset="0"/>
                <a:ea typeface="Courier New" charset="0"/>
                <a:cs typeface="Courier New" charset="0"/>
              </a:rPr>
              <a:t>int</a:t>
            </a:r>
            <a:r>
              <a:rPr lang="en-US" sz="1800" dirty="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prince_of_persia</a:t>
            </a:r>
            <a:r>
              <a:rPr lang="en-US" sz="1800" dirty="0">
                <a:latin typeface="Courier New" charset="0"/>
                <a:ea typeface="Courier New" charset="0"/>
                <a:cs typeface="Courier New" charset="0"/>
              </a:rPr>
              <a:t>(</a:t>
            </a:r>
            <a:r>
              <a:rPr lang="en-US" sz="1800" dirty="0" err="1">
                <a:solidFill>
                  <a:srgbClr val="0333FF"/>
                </a:solidFill>
                <a:latin typeface="Courier New" charset="0"/>
                <a:ea typeface="Courier New" charset="0"/>
                <a:cs typeface="Courier New" charset="0"/>
              </a:rPr>
              <a:t>int</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drm</a:t>
            </a:r>
            <a:r>
              <a:rPr lang="en-US" sz="1800" dirty="0">
                <a:latin typeface="Courier New" charset="0"/>
                <a:ea typeface="Courier New" charset="0"/>
                <a:cs typeface="Courier New" charset="0"/>
              </a:rPr>
              <a:t>[</a:t>
            </a:r>
            <a:r>
              <a:rPr lang="en-US" sz="1800" dirty="0">
                <a:solidFill>
                  <a:srgbClr val="0333FF"/>
                </a:solidFill>
                <a:latin typeface="Courier New" charset="0"/>
                <a:ea typeface="Courier New" charset="0"/>
                <a:cs typeface="Courier New" charset="0"/>
              </a:rPr>
              <a:t>N</a:t>
            </a:r>
            <a:r>
              <a:rPr lang="en-US" sz="1800" dirty="0">
                <a:latin typeface="Courier New" charset="0"/>
                <a:ea typeface="Courier New" charset="0"/>
                <a:cs typeface="Courier New" charset="0"/>
              </a:rPr>
              <a:t>][</a:t>
            </a:r>
            <a:r>
              <a:rPr lang="en-US" sz="1800" dirty="0">
                <a:solidFill>
                  <a:srgbClr val="0333FF"/>
                </a:solidFill>
                <a:latin typeface="Courier New" charset="0"/>
                <a:ea typeface="Courier New" charset="0"/>
                <a:cs typeface="Courier New" charset="0"/>
              </a:rPr>
              <a:t>N</a:t>
            </a:r>
            <a:r>
              <a:rPr lang="en-US" sz="1800" dirty="0">
                <a:latin typeface="Courier New" charset="0"/>
                <a:ea typeface="Courier New" charset="0"/>
                <a:cs typeface="Courier New" charset="0"/>
              </a:rPr>
              <a:t>], </a:t>
            </a:r>
            <a:r>
              <a:rPr lang="en-US" sz="1800" dirty="0" err="1">
                <a:solidFill>
                  <a:srgbClr val="0333FF"/>
                </a:solidFill>
                <a:latin typeface="Courier New" charset="0"/>
                <a:ea typeface="Courier New" charset="0"/>
                <a:cs typeface="Courier New" charset="0"/>
              </a:rPr>
              <a:t>int</a:t>
            </a:r>
            <a:r>
              <a:rPr lang="en-US" sz="1800" dirty="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prince_i</a:t>
            </a:r>
            <a:r>
              <a:rPr lang="en-US" sz="1800" dirty="0">
                <a:latin typeface="Courier New" charset="0"/>
                <a:ea typeface="Courier New" charset="0"/>
                <a:cs typeface="Courier New" charset="0"/>
              </a:rPr>
              <a:t>, </a:t>
            </a:r>
            <a:r>
              <a:rPr lang="en-US" sz="1800" dirty="0" err="1">
                <a:solidFill>
                  <a:srgbClr val="0333FF"/>
                </a:solidFill>
                <a:latin typeface="Courier New" charset="0"/>
                <a:ea typeface="Courier New" charset="0"/>
                <a:cs typeface="Courier New" charset="0"/>
              </a:rPr>
              <a:t>int</a:t>
            </a:r>
            <a:r>
              <a:rPr lang="en-US" sz="1800" dirty="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prince_j</a:t>
            </a:r>
            <a:r>
              <a:rPr lang="en-US" sz="1800" dirty="0">
                <a:latin typeface="Courier New" charset="0"/>
                <a:ea typeface="Courier New" charset="0"/>
                <a:cs typeface="Courier New" charset="0"/>
              </a:rPr>
              <a:t>) {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return</a:t>
            </a:r>
            <a:r>
              <a:rPr lang="en-US" sz="1800" dirty="0" smtClean="0">
                <a:latin typeface="Courier New" charset="0"/>
                <a:ea typeface="Courier New" charset="0"/>
                <a:cs typeface="Courier New" charset="0"/>
              </a:rPr>
              <a:t> </a:t>
            </a:r>
            <a:r>
              <a:rPr lang="en-US" sz="1800" dirty="0" err="1">
                <a:solidFill>
                  <a:srgbClr val="4C91A8"/>
                </a:solidFill>
                <a:latin typeface="Courier New" charset="0"/>
                <a:ea typeface="Courier New" charset="0"/>
                <a:cs typeface="Courier New" charset="0"/>
              </a:rPr>
              <a:t>prince_of_persia_aux</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drm</a:t>
            </a:r>
            <a:r>
              <a:rPr lang="en-US" sz="1800" dirty="0">
                <a:latin typeface="Courier New" charset="0"/>
                <a:ea typeface="Courier New" charset="0"/>
                <a:cs typeface="Courier New" charset="0"/>
              </a:rPr>
              <a:t>, </a:t>
            </a:r>
            <a:r>
              <a:rPr lang="en-US" sz="1800" dirty="0" err="1" smtClean="0">
                <a:latin typeface="Courier New" charset="0"/>
                <a:ea typeface="Courier New" charset="0"/>
                <a:cs typeface="Courier New" charset="0"/>
              </a:rPr>
              <a:t>prince_i</a:t>
            </a: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prince_j</a:t>
            </a: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MAX_LIVES</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342900" lvl="1" indent="0" algn="l" rtl="0">
              <a:buNone/>
            </a:pPr>
            <a:r>
              <a:rPr lang="en-US" sz="1800" dirty="0" smtClean="0">
                <a:latin typeface="Courier New" charset="0"/>
                <a:ea typeface="Courier New" charset="0"/>
                <a:cs typeface="Courier New" charset="0"/>
              </a:rPr>
              <a:t>}</a:t>
            </a:r>
            <a:endParaRPr lang="he-IL" sz="1800" dirty="0">
              <a:latin typeface="Courier New" charset="0"/>
              <a:ea typeface="Courier New" charset="0"/>
              <a:cs typeface="Courier New" charset="0"/>
            </a:endParaRPr>
          </a:p>
        </p:txBody>
      </p:sp>
      <p:sp>
        <p:nvSpPr>
          <p:cNvPr id="6" name="Content Placeholder 2"/>
          <p:cNvSpPr txBox="1">
            <a:spLocks/>
          </p:cNvSpPr>
          <p:nvPr/>
        </p:nvSpPr>
        <p:spPr>
          <a:xfrm>
            <a:off x="457200" y="1600202"/>
            <a:ext cx="8229600" cy="4525963"/>
          </a:xfrm>
          <a:prstGeom prst="rect">
            <a:avLst/>
          </a:prstGeom>
        </p:spPr>
        <p:txBody>
          <a:bodyPr vert="horz" lIns="91440" tIns="45720" rIns="91440" bIns="45720" rtlCol="0">
            <a:normAutofit/>
          </a:bodyPr>
          <a:lst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lvl="1" indent="0">
              <a:buFont typeface="Arial" pitchFamily="34" charset="0"/>
              <a:buNone/>
            </a:pPr>
            <a:r>
              <a:rPr lang="he-IL" dirty="0" smtClean="0"/>
              <a:t>כל שנותר הוא להגדיר את </a:t>
            </a:r>
            <a:r>
              <a:rPr lang="he-IL" dirty="0" err="1" smtClean="0"/>
              <a:t>פונקצית</a:t>
            </a:r>
            <a:r>
              <a:rPr lang="he-IL" dirty="0" smtClean="0"/>
              <a:t> המעטפת תקרא לפונקציה הרקורסיבית שלנו:</a:t>
            </a:r>
            <a:endParaRPr lang="he-IL" dirty="0"/>
          </a:p>
        </p:txBody>
      </p:sp>
    </p:spTree>
    <p:extLst>
      <p:ext uri="{BB962C8B-B14F-4D97-AF65-F5344CB8AC3E}">
        <p14:creationId xmlns:p14="http://schemas.microsoft.com/office/powerpoint/2010/main" val="1016798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2014 – מועד א' – שאלה 4</a:t>
            </a:r>
            <a:endParaRPr lang="en-US"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14</a:t>
            </a:fld>
            <a:endParaRPr lang="en-US"/>
          </a:p>
        </p:txBody>
      </p:sp>
      <p:pic>
        <p:nvPicPr>
          <p:cNvPr id="6" name="תמונה 5"/>
          <p:cNvPicPr>
            <a:picLocks noChangeAspect="1"/>
          </p:cNvPicPr>
          <p:nvPr/>
        </p:nvPicPr>
        <p:blipFill>
          <a:blip r:embed="rId2"/>
          <a:stretch>
            <a:fillRect/>
          </a:stretch>
        </p:blipFill>
        <p:spPr>
          <a:xfrm>
            <a:off x="457200" y="1556792"/>
            <a:ext cx="8229600" cy="48972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חורף 2014 – מועד א' – שאלה 4</a:t>
            </a:r>
            <a:endParaRPr lang="en-US" dirty="0"/>
          </a:p>
        </p:txBody>
      </p:sp>
      <p:sp>
        <p:nvSpPr>
          <p:cNvPr id="3" name="מציין מיקום תוכן 2"/>
          <p:cNvSpPr>
            <a:spLocks noGrp="1"/>
          </p:cNvSpPr>
          <p:nvPr>
            <p:ph idx="1"/>
          </p:nvPr>
        </p:nvSpPr>
        <p:spPr/>
        <p:txBody>
          <a:bodyPr>
            <a:normAutofit/>
          </a:bodyPr>
          <a:lstStyle/>
          <a:p>
            <a:r>
              <a:rPr lang="he-IL" sz="2400" dirty="0" smtClean="0"/>
              <a:t>נאמר לנו שהפתרון הוא פונקציה רקורסיבית. ראשית, נחפש לצמצם את הבעיה לבעיה קטנה יותר, שנוכל לצרף את פתרונה לפתרון של הבעיה הגדולה בדרך פשוטה.</a:t>
            </a:r>
          </a:p>
          <a:p>
            <a:endParaRPr lang="he-IL" sz="2400" dirty="0" smtClean="0"/>
          </a:p>
          <a:p>
            <a:r>
              <a:rPr lang="he-IL" sz="2400" dirty="0" smtClean="0"/>
              <a:t>כיוון שיש שני פרמטרים לבעיה (</a:t>
            </a:r>
            <a:r>
              <a:rPr lang="en-US" sz="2400" dirty="0" smtClean="0"/>
              <a:t>sum, coins[]</a:t>
            </a:r>
            <a:r>
              <a:rPr lang="he-IL" sz="2400" dirty="0" smtClean="0"/>
              <a:t>), נחשוב איך אנחנו יכולים</a:t>
            </a:r>
            <a:r>
              <a:rPr lang="en-US" sz="2400" dirty="0" smtClean="0"/>
              <a:t> </a:t>
            </a:r>
            <a:r>
              <a:rPr lang="he-IL" sz="2400" dirty="0" smtClean="0"/>
              <a:t>לצמצם אחד מהם (או את שניהם).</a:t>
            </a: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15</a:t>
            </a:fld>
            <a:endParaRPr lang="en-US"/>
          </a:p>
        </p:txBody>
      </p:sp>
    </p:spTree>
    <p:extLst>
      <p:ext uri="{BB962C8B-B14F-4D97-AF65-F5344CB8AC3E}">
        <p14:creationId xmlns:p14="http://schemas.microsoft.com/office/powerpoint/2010/main" val="983057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חורף 2014 – מועד א' – שאלה 4</a:t>
            </a:r>
            <a:endParaRPr lang="en-US" dirty="0"/>
          </a:p>
        </p:txBody>
      </p:sp>
      <p:sp>
        <p:nvSpPr>
          <p:cNvPr id="3" name="מציין מיקום תוכן 2"/>
          <p:cNvSpPr>
            <a:spLocks noGrp="1"/>
          </p:cNvSpPr>
          <p:nvPr>
            <p:ph idx="1"/>
          </p:nvPr>
        </p:nvSpPr>
        <p:spPr/>
        <p:txBody>
          <a:bodyPr>
            <a:noAutofit/>
          </a:bodyPr>
          <a:lstStyle/>
          <a:p>
            <a:r>
              <a:rPr lang="he-IL" sz="2400" dirty="0" smtClean="0"/>
              <a:t>ניתן לחשוב, שאולי ננסה לצמצם את הבעיה על ידי כך שנחסיר כל פעם מטבע כלשהו, ונקרא רקורסיבית לפונקציה עם סכום קטן יותר.</a:t>
            </a:r>
          </a:p>
          <a:p>
            <a:endParaRPr lang="he-IL" sz="2400" dirty="0" smtClean="0"/>
          </a:p>
          <a:p>
            <a:r>
              <a:rPr lang="he-IL" sz="2400" dirty="0" smtClean="0"/>
              <a:t>הבעיה בגישה הזו היא שאנחנו עלולים לספור כך את אותה אפשרות פעמיים. למשל, עבור </a:t>
            </a:r>
            <a:r>
              <a:rPr lang="en-US" sz="2400" dirty="0" smtClean="0"/>
              <a:t>sum=3, coins = {1, 2}</a:t>
            </a:r>
            <a:r>
              <a:rPr lang="he-IL" sz="2400" dirty="0" smtClean="0"/>
              <a:t>, נספור את האפשרות של 1+2 פעמיים – פעם כשלקחנו את 1 קודם, פעם כשלקחנו את 2.</a:t>
            </a: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16</a:t>
            </a:fld>
            <a:endParaRPr lang="en-US"/>
          </a:p>
        </p:txBody>
      </p:sp>
    </p:spTree>
    <p:extLst>
      <p:ext uri="{BB962C8B-B14F-4D97-AF65-F5344CB8AC3E}">
        <p14:creationId xmlns:p14="http://schemas.microsoft.com/office/powerpoint/2010/main" val="62209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חורף 2014 – מועד א' – שאלה 4</a:t>
            </a:r>
            <a:endParaRPr lang="en-US" dirty="0"/>
          </a:p>
        </p:txBody>
      </p:sp>
      <p:sp>
        <p:nvSpPr>
          <p:cNvPr id="3" name="מציין מיקום תוכן 2"/>
          <p:cNvSpPr>
            <a:spLocks noGrp="1"/>
          </p:cNvSpPr>
          <p:nvPr>
            <p:ph idx="1"/>
          </p:nvPr>
        </p:nvSpPr>
        <p:spPr/>
        <p:txBody>
          <a:bodyPr>
            <a:normAutofit/>
          </a:bodyPr>
          <a:lstStyle/>
          <a:p>
            <a:r>
              <a:rPr lang="he-IL" sz="2400" dirty="0" smtClean="0"/>
              <a:t>אז מה עושים?</a:t>
            </a:r>
          </a:p>
          <a:p>
            <a:endParaRPr lang="he-IL" sz="2400" dirty="0" smtClean="0"/>
          </a:p>
          <a:p>
            <a:r>
              <a:rPr lang="he-IL" sz="2400" dirty="0" smtClean="0"/>
              <a:t>נשים לב שמה שהפריע לנו ברעיון הקודם זה העובדה שיכולנו לקחת כל אחד מהמטבעות בכל שלב ברקורסיה.</a:t>
            </a:r>
          </a:p>
          <a:p>
            <a:endParaRPr lang="he-IL" sz="2400" dirty="0" smtClean="0"/>
          </a:p>
          <a:p>
            <a:r>
              <a:rPr lang="he-IL" sz="2400" dirty="0" smtClean="0"/>
              <a:t>הפתרון הוא לחשוב כאילו אנחנו "מסדרים" את המטבעות שלנו, ולוקחים אותם תמיד לפי הסדר.</a:t>
            </a:r>
          </a:p>
          <a:p>
            <a:pPr marL="0" indent="0">
              <a:buNone/>
            </a:pPr>
            <a:endParaRPr lang="he-IL" sz="2400" dirty="0" smtClean="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17</a:t>
            </a:fld>
            <a:endParaRPr lang="en-US"/>
          </a:p>
        </p:txBody>
      </p:sp>
    </p:spTree>
    <p:extLst>
      <p:ext uri="{BB962C8B-B14F-4D97-AF65-F5344CB8AC3E}">
        <p14:creationId xmlns:p14="http://schemas.microsoft.com/office/powerpoint/2010/main" val="24980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חורף 2014 – מועד א' – שאלה 4</a:t>
            </a:r>
            <a:endParaRPr lang="en-US" dirty="0"/>
          </a:p>
        </p:txBody>
      </p:sp>
      <p:sp>
        <p:nvSpPr>
          <p:cNvPr id="3" name="מציין מיקום תוכן 2"/>
          <p:cNvSpPr>
            <a:spLocks noGrp="1"/>
          </p:cNvSpPr>
          <p:nvPr>
            <p:ph idx="1"/>
          </p:nvPr>
        </p:nvSpPr>
        <p:spPr/>
        <p:txBody>
          <a:bodyPr>
            <a:normAutofit/>
          </a:bodyPr>
          <a:lstStyle/>
          <a:p>
            <a:r>
              <a:rPr lang="he-IL" sz="2400" dirty="0"/>
              <a:t>הקריאה הרקורסיבית שלנו תתחלק </a:t>
            </a:r>
            <a:r>
              <a:rPr lang="he-IL" sz="2400" dirty="0" smtClean="0"/>
              <a:t>ל-2:</a:t>
            </a:r>
          </a:p>
          <a:p>
            <a:pPr lvl="1"/>
            <a:r>
              <a:rPr lang="he-IL" sz="2400" dirty="0" smtClean="0"/>
              <a:t>אם </a:t>
            </a:r>
            <a:r>
              <a:rPr lang="he-IL" sz="2400" dirty="0"/>
              <a:t>אנחנו מחליטים לקחת את המטבע </a:t>
            </a:r>
            <a:r>
              <a:rPr lang="he-IL" sz="2400" dirty="0" smtClean="0"/>
              <a:t>הראשון</a:t>
            </a:r>
            <a:r>
              <a:rPr lang="he-IL" sz="2400" dirty="0"/>
              <a:t> </a:t>
            </a:r>
            <a:r>
              <a:rPr lang="he-IL" sz="2400" dirty="0" smtClean="0"/>
              <a:t>במערך, צמצמנו את הבעיה לאותה בעיה בדיוק, אך עם סכום קטן יותר.  </a:t>
            </a:r>
          </a:p>
          <a:p>
            <a:pPr lvl="1"/>
            <a:r>
              <a:rPr lang="he-IL" sz="2400" dirty="0" smtClean="0"/>
              <a:t>אם אנחנו מחליטים לא לקחת את המטבע הראשון, אז אסור לנו לחזור ולקחת אותו מתישהו בעתיד, ולכן נקטין את המערך שלנו.</a:t>
            </a:r>
          </a:p>
          <a:p>
            <a:r>
              <a:rPr lang="he-IL" sz="2400" dirty="0" smtClean="0"/>
              <a:t>מה שעשינו פה בעצם הוא </a:t>
            </a:r>
            <a:r>
              <a:rPr lang="he-IL" sz="2400" b="1" dirty="0" smtClean="0"/>
              <a:t>לצמצם כל אחד מהפרמטרים של הבעיה בנפרד</a:t>
            </a:r>
            <a:r>
              <a:rPr lang="he-IL" sz="2400" dirty="0" smtClean="0"/>
              <a:t>. גישה זו עוזרת בהרבה בעיות רקורסיביות עם מספר פרמטרים.</a:t>
            </a:r>
            <a:endParaRPr lang="en-US" sz="2400" b="1" dirty="0"/>
          </a:p>
          <a:p>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18</a:t>
            </a:fld>
            <a:endParaRPr lang="en-US"/>
          </a:p>
        </p:txBody>
      </p:sp>
    </p:spTree>
    <p:extLst>
      <p:ext uri="{BB962C8B-B14F-4D97-AF65-F5344CB8AC3E}">
        <p14:creationId xmlns:p14="http://schemas.microsoft.com/office/powerpoint/2010/main" val="117960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חורף 2014 – מועד א' – שאלה 4</a:t>
            </a:r>
            <a:endParaRPr lang="en-US" dirty="0"/>
          </a:p>
        </p:txBody>
      </p:sp>
      <p:sp>
        <p:nvSpPr>
          <p:cNvPr id="3" name="מציין מיקום תוכן 2"/>
          <p:cNvSpPr>
            <a:spLocks noGrp="1"/>
          </p:cNvSpPr>
          <p:nvPr>
            <p:ph idx="1"/>
          </p:nvPr>
        </p:nvSpPr>
        <p:spPr/>
        <p:txBody>
          <a:bodyPr>
            <a:normAutofit/>
          </a:bodyPr>
          <a:lstStyle/>
          <a:p>
            <a:r>
              <a:rPr lang="he-IL" sz="2400" dirty="0" smtClean="0"/>
              <a:t>ומה הוא תנאי העצירה?</a:t>
            </a:r>
          </a:p>
          <a:p>
            <a:pPr lvl="1"/>
            <a:r>
              <a:rPr lang="he-IL" sz="2400" dirty="0" smtClean="0"/>
              <a:t>עבור סכום 0, קיימת בדיוק אפשרות אחת (לא לקחת אף מטבע), לכן נחזיר 1.</a:t>
            </a:r>
          </a:p>
          <a:p>
            <a:pPr lvl="1"/>
            <a:r>
              <a:rPr lang="he-IL" sz="2400" dirty="0" smtClean="0"/>
              <a:t>אם הסכום אינו 0, ולא נשארו לנו יותר מטבעות או שהגענו לסכום שלילי (לקחנו מטבע גדול מידי), אז אין לנו דרך לחזור אחורה. נחזיר 0 (0 אפשרויות).</a:t>
            </a: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19</a:t>
            </a:fld>
            <a:endParaRPr lang="en-US"/>
          </a:p>
        </p:txBody>
      </p:sp>
    </p:spTree>
    <p:extLst>
      <p:ext uri="{BB962C8B-B14F-4D97-AF65-F5344CB8AC3E}">
        <p14:creationId xmlns:p14="http://schemas.microsoft.com/office/powerpoint/2010/main" val="2011504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2</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1547664" y="1484785"/>
            <a:ext cx="7056784" cy="5111462"/>
          </a:xfrm>
          <a:prstGeom prst="rect">
            <a:avLst/>
          </a:prstGeom>
        </p:spPr>
      </p:pic>
    </p:spTree>
    <p:extLst>
      <p:ext uri="{BB962C8B-B14F-4D97-AF65-F5344CB8AC3E}">
        <p14:creationId xmlns:p14="http://schemas.microsoft.com/office/powerpoint/2010/main" val="3819049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חורף 2014 – מועד א' – שאלה </a:t>
            </a:r>
            <a:r>
              <a:rPr lang="he-IL" dirty="0" smtClean="0"/>
              <a:t>4 - פתרון</a:t>
            </a:r>
            <a:endParaRPr lang="en-US"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20</a:t>
            </a:fld>
            <a:endParaRPr lang="en-US" dirty="0"/>
          </a:p>
        </p:txBody>
      </p:sp>
      <p:sp>
        <p:nvSpPr>
          <p:cNvPr id="8" name="Text Box 3"/>
          <p:cNvSpPr txBox="1">
            <a:spLocks noChangeArrowheads="1"/>
          </p:cNvSpPr>
          <p:nvPr/>
        </p:nvSpPr>
        <p:spPr bwMode="auto">
          <a:xfrm>
            <a:off x="323528" y="1700808"/>
            <a:ext cx="8651304" cy="2585323"/>
          </a:xfrm>
          <a:prstGeom prst="rect">
            <a:avLst/>
          </a:prstGeom>
          <a:solidFill>
            <a:schemeClr val="bg1"/>
          </a:solidFill>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1800" dirty="0" err="1">
                <a:solidFill>
                  <a:srgbClr val="0333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change(</a:t>
            </a:r>
            <a:r>
              <a:rPr lang="en-US" sz="1800" dirty="0" err="1">
                <a:solidFill>
                  <a:srgbClr val="0333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coins[], </a:t>
            </a:r>
            <a:r>
              <a:rPr lang="en-US" sz="1800" dirty="0" err="1">
                <a:solidFill>
                  <a:srgbClr val="0333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 </a:t>
            </a:r>
            <a:r>
              <a:rPr lang="en-US" sz="1800" dirty="0" err="1">
                <a:solidFill>
                  <a:srgbClr val="0333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sum) {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solidFill>
                  <a:srgbClr val="0333FF"/>
                </a:solidFill>
                <a:latin typeface="Courier New" panose="02070309020205020404" pitchFamily="49" charset="0"/>
                <a:cs typeface="Courier New" panose="02070309020205020404" pitchFamily="49" charset="0"/>
              </a:rPr>
              <a:t>if</a:t>
            </a:r>
            <a:r>
              <a:rPr lang="en-US" sz="1800" dirty="0" smtClean="0">
                <a:latin typeface="Courier New" panose="02070309020205020404" pitchFamily="49" charset="0"/>
                <a:cs typeface="Courier New" panose="02070309020205020404" pitchFamily="49" charset="0"/>
              </a:rPr>
              <a:t>(sum</a:t>
            </a:r>
            <a:r>
              <a:rPr lang="en-US" sz="1800" dirty="0">
                <a:latin typeface="Courier New" panose="02070309020205020404" pitchFamily="49" charset="0"/>
                <a:cs typeface="Courier New" panose="02070309020205020404" pitchFamily="49" charset="0"/>
              </a:rPr>
              <a:t>==0)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he-IL" sz="1800" dirty="0" smtClean="0">
                <a:solidFill>
                  <a:srgbClr val="0333FF"/>
                </a:solidFill>
                <a:latin typeface="Courier New" panose="02070309020205020404" pitchFamily="49" charset="0"/>
                <a:cs typeface="Courier New" panose="02070309020205020404" pitchFamily="49" charset="0"/>
              </a:rPr>
              <a:t>  </a:t>
            </a:r>
            <a:r>
              <a:rPr lang="en-US" sz="1800" dirty="0">
                <a:solidFill>
                  <a:srgbClr val="0333FF"/>
                </a:solidFill>
                <a:latin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solidFill>
                  <a:srgbClr val="0333FF"/>
                </a:solidFill>
                <a:latin typeface="Courier New" panose="02070309020205020404" pitchFamily="49" charset="0"/>
                <a:cs typeface="Courier New" panose="02070309020205020404" pitchFamily="49" charset="0"/>
              </a:rPr>
              <a:t>if</a:t>
            </a:r>
            <a:r>
              <a:rPr lang="en-US" sz="1800" dirty="0" smtClean="0">
                <a:latin typeface="Courier New" panose="02070309020205020404" pitchFamily="49" charset="0"/>
                <a:cs typeface="Courier New" panose="02070309020205020404" pitchFamily="49" charset="0"/>
              </a:rPr>
              <a:t>(n</a:t>
            </a:r>
            <a:r>
              <a:rPr lang="en-US" sz="1800" dirty="0">
                <a:latin typeface="Courier New" panose="02070309020205020404" pitchFamily="49" charset="0"/>
                <a:cs typeface="Courier New" panose="02070309020205020404" pitchFamily="49" charset="0"/>
              </a:rPr>
              <a:t>==0 || sum&lt;0)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solidFill>
                  <a:srgbClr val="0333FF"/>
                </a:solidFill>
                <a:latin typeface="Courier New" panose="02070309020205020404" pitchFamily="49" charset="0"/>
                <a:cs typeface="Courier New" panose="02070309020205020404" pitchFamily="49" charset="0"/>
              </a:rPr>
              <a:t>return</a:t>
            </a:r>
            <a:r>
              <a:rPr lang="en-US" sz="1800" dirty="0" smtClean="0">
                <a:solidFill>
                  <a:srgbClr val="0333FF"/>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0;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solidFill>
                  <a:srgbClr val="0333FF"/>
                </a:solidFill>
                <a:latin typeface="Courier New" panose="02070309020205020404" pitchFamily="49" charset="0"/>
                <a:cs typeface="Courier New" panose="02070309020205020404" pitchFamily="49" charset="0"/>
              </a:rPr>
              <a:t>return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4C91A8"/>
                </a:solidFill>
                <a:latin typeface="Courier New" panose="02070309020205020404" pitchFamily="49" charset="0"/>
                <a:cs typeface="Courier New" panose="02070309020205020404" pitchFamily="49" charset="0"/>
              </a:rPr>
              <a:t>change</a:t>
            </a:r>
            <a:r>
              <a:rPr lang="en-US" sz="1800" dirty="0" smtClean="0">
                <a:latin typeface="Courier New" panose="02070309020205020404" pitchFamily="49" charset="0"/>
                <a:cs typeface="Courier New" panose="02070309020205020404" pitchFamily="49" charset="0"/>
              </a:rPr>
              <a:t>(coins</a:t>
            </a:r>
            <a:r>
              <a:rPr lang="en-US" sz="1800" dirty="0">
                <a:latin typeface="Courier New" panose="02070309020205020404" pitchFamily="49" charset="0"/>
                <a:cs typeface="Courier New" panose="02070309020205020404" pitchFamily="49" charset="0"/>
              </a:rPr>
              <a:t>, n, sum-coins[0])+ </a:t>
            </a:r>
            <a:r>
              <a:rPr lang="en-US" sz="1800" dirty="0">
                <a:solidFill>
                  <a:srgbClr val="008E03"/>
                </a:solidFill>
                <a:latin typeface="Courier New" panose="02070309020205020404" pitchFamily="49" charset="0"/>
                <a:cs typeface="Courier New" panose="02070309020205020404" pitchFamily="49" charset="0"/>
              </a:rPr>
              <a:t>//pick coin 0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smtClean="0">
                <a:solidFill>
                  <a:srgbClr val="4C91A8"/>
                </a:solidFill>
                <a:latin typeface="Courier New" panose="02070309020205020404" pitchFamily="49" charset="0"/>
                <a:cs typeface="Courier New" panose="02070309020205020404" pitchFamily="49" charset="0"/>
              </a:rPr>
              <a:t>change</a:t>
            </a:r>
            <a:r>
              <a:rPr lang="en-US" sz="1800" dirty="0" smtClean="0">
                <a:latin typeface="Courier New" panose="02070309020205020404" pitchFamily="49" charset="0"/>
                <a:cs typeface="Courier New" panose="02070309020205020404" pitchFamily="49" charset="0"/>
              </a:rPr>
              <a:t>(coins+1</a:t>
            </a:r>
            <a:r>
              <a:rPr lang="en-US" sz="1800" dirty="0">
                <a:latin typeface="Courier New" panose="02070309020205020404" pitchFamily="49" charset="0"/>
                <a:cs typeface="Courier New" panose="02070309020205020404" pitchFamily="49" charset="0"/>
              </a:rPr>
              <a:t>, n-1, sum</a:t>
            </a:r>
            <a:r>
              <a:rPr lang="en-US" sz="1800" dirty="0" smtClean="0">
                <a:latin typeface="Courier New" panose="02070309020205020404" pitchFamily="49" charset="0"/>
                <a:cs typeface="Courier New" panose="02070309020205020404" pitchFamily="49" charset="0"/>
              </a:rPr>
              <a:t>); </a:t>
            </a:r>
            <a:r>
              <a:rPr lang="en-US" sz="1800" dirty="0" smtClean="0">
                <a:solidFill>
                  <a:srgbClr val="008E03"/>
                </a:solidFill>
                <a:latin typeface="Courier New" panose="02070309020205020404" pitchFamily="49" charset="0"/>
                <a:cs typeface="Courier New" panose="02070309020205020404" pitchFamily="49" charset="0"/>
              </a:rPr>
              <a:t>//don’t </a:t>
            </a:r>
            <a:r>
              <a:rPr lang="en-US" sz="1800" dirty="0">
                <a:solidFill>
                  <a:srgbClr val="008E03"/>
                </a:solidFill>
                <a:latin typeface="Courier New" panose="02070309020205020404" pitchFamily="49" charset="0"/>
                <a:cs typeface="Courier New" panose="02070309020205020404" pitchFamily="49" charset="0"/>
              </a:rPr>
              <a:t>pick coin 0 </a:t>
            </a:r>
          </a:p>
          <a:p>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42749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2017 – מועד ב' – שאלה 3</a:t>
            </a:r>
            <a:endParaRPr lang="he-IL"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21</a:t>
            </a:fld>
            <a:endParaRPr lang="en-US"/>
          </a:p>
        </p:txBody>
      </p:sp>
      <p:pic>
        <p:nvPicPr>
          <p:cNvPr id="6" name="Picture 5"/>
          <p:cNvPicPr>
            <a:picLocks noChangeAspect="1"/>
          </p:cNvPicPr>
          <p:nvPr/>
        </p:nvPicPr>
        <p:blipFill>
          <a:blip r:embed="rId2"/>
          <a:stretch>
            <a:fillRect/>
          </a:stretch>
        </p:blipFill>
        <p:spPr>
          <a:xfrm>
            <a:off x="2483768" y="1445925"/>
            <a:ext cx="5760640" cy="5264788"/>
          </a:xfrm>
          <a:prstGeom prst="rect">
            <a:avLst/>
          </a:prstGeom>
        </p:spPr>
      </p:pic>
    </p:spTree>
    <p:extLst>
      <p:ext uri="{BB962C8B-B14F-4D97-AF65-F5344CB8AC3E}">
        <p14:creationId xmlns:p14="http://schemas.microsoft.com/office/powerpoint/2010/main" val="3698925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אביב 2017 – מועד ב' – שאלה 3</a:t>
            </a:r>
          </a:p>
        </p:txBody>
      </p:sp>
      <p:sp>
        <p:nvSpPr>
          <p:cNvPr id="3" name="Content Placeholder 2"/>
          <p:cNvSpPr>
            <a:spLocks noGrp="1"/>
          </p:cNvSpPr>
          <p:nvPr>
            <p:ph idx="1"/>
          </p:nvPr>
        </p:nvSpPr>
        <p:spPr/>
        <p:txBody>
          <a:bodyPr>
            <a:normAutofit/>
          </a:bodyPr>
          <a:lstStyle/>
          <a:p>
            <a:r>
              <a:rPr lang="he-IL" sz="2400" dirty="0" smtClean="0"/>
              <a:t>לפני שניגש לפתור את הבעיה עצמה, כדאי להבין לאילו אילוצים אנו כפופים. הבנה זו תעזור לנו בבניית הפתרון.</a:t>
            </a:r>
          </a:p>
          <a:p>
            <a:endParaRPr lang="he-IL" sz="2400" dirty="0" smtClean="0"/>
          </a:p>
          <a:p>
            <a:r>
              <a:rPr lang="he-IL" sz="2400" dirty="0" smtClean="0"/>
              <a:t>נתחיל מניתוח של הבעיה כאוסף תתי בעיות ואז נסיק מה צריכות להיות דרישות הסיבוכיות עבור תתי הבעיות בהינתן הדרישות על הבעיה הנתונה.</a:t>
            </a:r>
            <a:endParaRPr lang="he-IL" sz="2400"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22</a:t>
            </a:fld>
            <a:endParaRPr lang="en-US"/>
          </a:p>
        </p:txBody>
      </p:sp>
    </p:spTree>
    <p:extLst>
      <p:ext uri="{BB962C8B-B14F-4D97-AF65-F5344CB8AC3E}">
        <p14:creationId xmlns:p14="http://schemas.microsoft.com/office/powerpoint/2010/main" val="2933058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אביב 2017 – מועד ב' – שאלה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he-IL" sz="2400" dirty="0" smtClean="0"/>
                  <a:t>ראשית, על מנת להיות מסוגלים לפתור בעיה זו, עלינו למצוא דרך לקבוע </a:t>
                </a:r>
                <a:r>
                  <a:rPr lang="he-IL" sz="2400" dirty="0" err="1" smtClean="0"/>
                  <a:t>בהנתן</a:t>
                </a:r>
                <a:r>
                  <a:rPr lang="he-IL" sz="2400" dirty="0" smtClean="0"/>
                  <a:t> אינדקס </a:t>
                </a:r>
                <a:r>
                  <a:rPr lang="en-US" sz="2400" dirty="0" err="1" smtClean="0"/>
                  <a:t>i</a:t>
                </a:r>
                <a:r>
                  <a:rPr lang="he-IL" sz="2400" dirty="0" smtClean="0"/>
                  <a:t> האם הוא "נקודת איזון" או לא.</a:t>
                </a:r>
              </a:p>
              <a:p>
                <a:endParaRPr lang="he-IL" sz="2400" dirty="0" smtClean="0"/>
              </a:p>
              <a:p>
                <a:r>
                  <a:rPr lang="he-IL" sz="2400" dirty="0" smtClean="0"/>
                  <a:t>לאחר שנמצא דרך כזו, הרי שאין לנו ברירה אלא לבדוק כל אינדקס במחרוזת ולקבוע האם הוא מהווה "נקודת איזון". </a:t>
                </a:r>
              </a:p>
              <a:p>
                <a:endParaRPr lang="he-IL" sz="2400" dirty="0" smtClean="0"/>
              </a:p>
              <a:p>
                <a:r>
                  <a:rPr lang="he-IL" sz="2400" dirty="0" smtClean="0"/>
                  <a:t>נסיק שניאלץ לבצע </a:t>
                </a:r>
                <a:r>
                  <a:rPr lang="en-US" sz="2400" dirty="0" smtClean="0"/>
                  <a:t>n</a:t>
                </a:r>
                <a:r>
                  <a:rPr lang="he-IL" sz="2400" dirty="0" smtClean="0"/>
                  <a:t> בדיקות, ומכיוון שדרישת הסיבוכיות היא </a:t>
                </a:r>
                <a:r>
                  <a:rPr lang="en-US" sz="2400" dirty="0" smtClean="0"/>
                  <a:t> </a:t>
                </a:r>
                <a14:m>
                  <m:oMath xmlns:m="http://schemas.openxmlformats.org/officeDocument/2006/math">
                    <m:r>
                      <a:rPr lang="he-IL" sz="2400" b="0" i="1" smtClean="0">
                        <a:latin typeface="Cambria Math" panose="02040503050406030204" pitchFamily="18" charset="0"/>
                      </a:rPr>
                      <m:t>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he-IL" sz="2400" dirty="0" smtClean="0"/>
                  <a:t> מתחייב שכל בדיקה תבוצע ב </a:t>
                </a:r>
                <a14:m>
                  <m:oMath xmlns:m="http://schemas.openxmlformats.org/officeDocument/2006/math">
                    <m:r>
                      <a:rPr lang="he-IL" sz="2400" b="0" i="1" smtClean="0">
                        <a:latin typeface="Cambria Math" panose="02040503050406030204" pitchFamily="18" charset="0"/>
                      </a:rPr>
                      <m:t>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he-IL" sz="2400" b="0" dirty="0" smtClean="0"/>
                  <a:t> זמן.</a:t>
                </a:r>
                <a:endParaRPr lang="en-US" sz="24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23</a:t>
            </a:fld>
            <a:endParaRPr lang="en-US"/>
          </a:p>
        </p:txBody>
      </p:sp>
    </p:spTree>
    <p:extLst>
      <p:ext uri="{BB962C8B-B14F-4D97-AF65-F5344CB8AC3E}">
        <p14:creationId xmlns:p14="http://schemas.microsoft.com/office/powerpoint/2010/main" val="179716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אביב 2017 – מועד ב' – שאלה 3</a:t>
            </a:r>
          </a:p>
        </p:txBody>
      </p:sp>
      <p:sp>
        <p:nvSpPr>
          <p:cNvPr id="3" name="Content Placeholder 2"/>
          <p:cNvSpPr>
            <a:spLocks noGrp="1"/>
          </p:cNvSpPr>
          <p:nvPr>
            <p:ph idx="1"/>
          </p:nvPr>
        </p:nvSpPr>
        <p:spPr/>
        <p:txBody>
          <a:bodyPr>
            <a:normAutofit/>
          </a:bodyPr>
          <a:lstStyle/>
          <a:p>
            <a:r>
              <a:rPr lang="he-IL" sz="2400" dirty="0" smtClean="0"/>
              <a:t>נשים לב שהקביעה לפיה אינדקס </a:t>
            </a:r>
            <a:r>
              <a:rPr lang="en-US" sz="2400" dirty="0" err="1" smtClean="0"/>
              <a:t>i</a:t>
            </a:r>
            <a:r>
              <a:rPr lang="he-IL" sz="2400" dirty="0"/>
              <a:t> </a:t>
            </a:r>
            <a:r>
              <a:rPr lang="he-IL" sz="2400" dirty="0" smtClean="0"/>
              <a:t>כלשהו הוא נקודת איזון תלויה רק בקבוצת האותיות בכל אחד מחלקי המחרוזת, וגודלה של קבוצת אותיות מקסימלית הוא 26 (כל האותיות בא'-ב').</a:t>
            </a:r>
          </a:p>
          <a:p>
            <a:endParaRPr lang="he-IL" sz="2400" dirty="0" smtClean="0"/>
          </a:p>
          <a:p>
            <a:r>
              <a:rPr lang="he-IL" sz="2400" dirty="0" smtClean="0"/>
              <a:t>כלומר, נרצה לשמור שתי </a:t>
            </a:r>
            <a:r>
              <a:rPr lang="he-IL" sz="2400" dirty="0" err="1" smtClean="0"/>
              <a:t>היסטוגרמות</a:t>
            </a:r>
            <a:r>
              <a:rPr lang="he-IL" sz="2400" dirty="0" smtClean="0"/>
              <a:t> (מערכים) של קבוצות האותיות בשני חלקי המחרוזת, ולהשתמש בהן לקביעת נקודות האיזון.</a:t>
            </a:r>
            <a:endParaRPr lang="he-IL" sz="2400"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24</a:t>
            </a:fld>
            <a:endParaRPr lang="en-US"/>
          </a:p>
        </p:txBody>
      </p:sp>
    </p:spTree>
    <p:extLst>
      <p:ext uri="{BB962C8B-B14F-4D97-AF65-F5344CB8AC3E}">
        <p14:creationId xmlns:p14="http://schemas.microsoft.com/office/powerpoint/2010/main" val="279115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אביב 2017 – מועד ב' – שאלה 3</a:t>
            </a:r>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25</a:t>
            </a:fld>
            <a:endParaRPr lang="en-US"/>
          </a:p>
        </p:txBody>
      </p:sp>
      <p:sp>
        <p:nvSpPr>
          <p:cNvPr id="7" name="Content Placeholder 6"/>
          <p:cNvSpPr>
            <a:spLocks noGrp="1"/>
          </p:cNvSpPr>
          <p:nvPr>
            <p:ph idx="1"/>
          </p:nvPr>
        </p:nvSpPr>
        <p:spPr>
          <a:xfrm>
            <a:off x="683568" y="1600200"/>
            <a:ext cx="8003232" cy="4756150"/>
          </a:xfrm>
          <a:solidFill>
            <a:schemeClr val="bg1"/>
          </a:solidFill>
        </p:spPr>
        <p:txBody>
          <a:bodyPr>
            <a:normAutofit fontScale="92500" lnSpcReduction="10000"/>
          </a:bodyPr>
          <a:lstStyle/>
          <a:p>
            <a:pPr marL="0" indent="0" defTabSz="540000">
              <a:buNone/>
            </a:pPr>
            <a:r>
              <a:rPr lang="he-IL" dirty="0" smtClean="0"/>
              <a:t>פתרון – </a:t>
            </a:r>
          </a:p>
          <a:p>
            <a:pPr marL="0" indent="0" defTabSz="540000">
              <a:buNone/>
            </a:pPr>
            <a:r>
              <a:rPr lang="he-IL" sz="1600" dirty="0" smtClean="0"/>
              <a:t>חלק 1/2</a:t>
            </a:r>
          </a:p>
          <a:p>
            <a:pPr marL="0" indent="0" algn="l" defTabSz="540000" rtl="0">
              <a:buNone/>
            </a:pPr>
            <a:r>
              <a:rPr lang="en-US" sz="1500" dirty="0" smtClean="0">
                <a:solidFill>
                  <a:srgbClr val="0333FF"/>
                </a:solidFill>
                <a:latin typeface="Courier New" charset="0"/>
                <a:ea typeface="Courier New" charset="0"/>
                <a:cs typeface="Courier New" charset="0"/>
              </a:rPr>
              <a:t>#define LETTERS </a:t>
            </a:r>
            <a:r>
              <a:rPr lang="en-US" sz="1500" dirty="0" smtClean="0">
                <a:latin typeface="Courier New" charset="0"/>
                <a:ea typeface="Courier New" charset="0"/>
                <a:cs typeface="Courier New" charset="0"/>
              </a:rPr>
              <a:t>‘z’-’a’+1</a:t>
            </a:r>
          </a:p>
          <a:p>
            <a:pPr marL="0" indent="0" algn="l" defTabSz="540000" rtl="0">
              <a:buNone/>
            </a:pPr>
            <a:r>
              <a:rPr lang="en-US" sz="1500" dirty="0" err="1" smtClean="0">
                <a:solidFill>
                  <a:srgbClr val="0333FF"/>
                </a:solidFill>
                <a:latin typeface="Courier New" charset="0"/>
                <a:ea typeface="Courier New" charset="0"/>
                <a:cs typeface="Courier New" charset="0"/>
              </a:rPr>
              <a:t>int</a:t>
            </a:r>
            <a:r>
              <a:rPr lang="en-US" sz="1500" dirty="0" smtClean="0">
                <a:solidFill>
                  <a:srgbClr val="0333FF"/>
                </a:solidFill>
                <a:latin typeface="Courier New" charset="0"/>
                <a:ea typeface="Courier New" charset="0"/>
                <a:cs typeface="Courier New" charset="0"/>
              </a:rPr>
              <a:t> </a:t>
            </a:r>
            <a:r>
              <a:rPr lang="en-US" sz="1500" dirty="0" err="1">
                <a:latin typeface="Courier New" charset="0"/>
                <a:ea typeface="Courier New" charset="0"/>
                <a:cs typeface="Courier New" charset="0"/>
              </a:rPr>
              <a:t>check_if_balanced</a:t>
            </a:r>
            <a:r>
              <a:rPr lang="en-US" sz="1500" dirty="0">
                <a:latin typeface="Courier New" charset="0"/>
                <a:ea typeface="Courier New" charset="0"/>
                <a:cs typeface="Courier New" charset="0"/>
              </a:rPr>
              <a:t>(</a:t>
            </a:r>
            <a:r>
              <a:rPr lang="en-US" sz="1500" dirty="0" err="1">
                <a:solidFill>
                  <a:srgbClr val="0333FF"/>
                </a:solidFill>
                <a:latin typeface="Courier New" charset="0"/>
                <a:ea typeface="Courier New" charset="0"/>
                <a:cs typeface="Courier New" charset="0"/>
              </a:rPr>
              <a:t>int</a:t>
            </a:r>
            <a:r>
              <a:rPr lang="en-US" sz="1500" dirty="0">
                <a:latin typeface="Courier New" charset="0"/>
                <a:ea typeface="Courier New" charset="0"/>
                <a:cs typeface="Courier New" charset="0"/>
              </a:rPr>
              <a:t> hist1[], </a:t>
            </a:r>
            <a:r>
              <a:rPr lang="en-US" sz="1500" dirty="0" err="1">
                <a:solidFill>
                  <a:srgbClr val="0333FF"/>
                </a:solidFill>
                <a:latin typeface="Courier New" charset="0"/>
                <a:ea typeface="Courier New" charset="0"/>
                <a:cs typeface="Courier New" charset="0"/>
              </a:rPr>
              <a:t>int</a:t>
            </a:r>
            <a:r>
              <a:rPr lang="en-US" sz="1500" dirty="0">
                <a:latin typeface="Courier New" charset="0"/>
                <a:ea typeface="Courier New" charset="0"/>
                <a:cs typeface="Courier New" charset="0"/>
              </a:rPr>
              <a:t> hist2[]) </a:t>
            </a:r>
            <a:r>
              <a:rPr lang="en-US" sz="1500" dirty="0" smtClean="0">
                <a:latin typeface="Courier New" charset="0"/>
                <a:ea typeface="Courier New" charset="0"/>
                <a:cs typeface="Courier New" charset="0"/>
              </a:rPr>
              <a:t>{</a:t>
            </a:r>
          </a:p>
          <a:p>
            <a:pPr marL="0" indent="0" algn="l" defTabSz="540000" rtl="0">
              <a:buNone/>
            </a:pPr>
            <a:r>
              <a:rPr lang="en-US" sz="1500" dirty="0" smtClean="0">
                <a:solidFill>
                  <a:srgbClr val="0333FF"/>
                </a:solidFill>
                <a:latin typeface="Courier New" charset="0"/>
                <a:ea typeface="Courier New" charset="0"/>
                <a:cs typeface="Courier New" charset="0"/>
              </a:rPr>
              <a:t>	</a:t>
            </a:r>
            <a:r>
              <a:rPr lang="en-US" sz="1500" dirty="0" err="1" smtClean="0">
                <a:solidFill>
                  <a:srgbClr val="0333FF"/>
                </a:solidFill>
                <a:latin typeface="Courier New" charset="0"/>
                <a:ea typeface="Courier New" charset="0"/>
                <a:cs typeface="Courier New" charset="0"/>
              </a:rPr>
              <a:t>int</a:t>
            </a:r>
            <a:r>
              <a:rPr lang="en-US" sz="1500" dirty="0" smtClean="0">
                <a:solidFill>
                  <a:srgbClr val="0333FF"/>
                </a:solidFill>
                <a:latin typeface="Courier New" charset="0"/>
                <a:ea typeface="Courier New" charset="0"/>
                <a:cs typeface="Courier New" charset="0"/>
              </a:rPr>
              <a:t> </a:t>
            </a:r>
            <a:r>
              <a:rPr lang="en-US" sz="1500" dirty="0" err="1">
                <a:latin typeface="Courier New" charset="0"/>
                <a:ea typeface="Courier New" charset="0"/>
                <a:cs typeface="Courier New" charset="0"/>
              </a:rPr>
              <a:t>i</a:t>
            </a:r>
            <a:r>
              <a:rPr lang="en-US" sz="1500" dirty="0" smtClean="0">
                <a:latin typeface="Courier New" charset="0"/>
                <a:ea typeface="Courier New" charset="0"/>
                <a:cs typeface="Courier New" charset="0"/>
              </a:rPr>
              <a:t>;</a:t>
            </a:r>
          </a:p>
          <a:p>
            <a:pPr marL="0" indent="0" algn="l" defTabSz="540000" rtl="0">
              <a:buNone/>
            </a:pPr>
            <a:r>
              <a:rPr lang="en-US" sz="1500" dirty="0" smtClean="0">
                <a:solidFill>
                  <a:srgbClr val="0333FF"/>
                </a:solidFill>
                <a:latin typeface="Courier New" charset="0"/>
                <a:ea typeface="Courier New" charset="0"/>
                <a:cs typeface="Courier New" charset="0"/>
              </a:rPr>
              <a:t>	for</a:t>
            </a:r>
            <a:r>
              <a:rPr lang="en-US" sz="1500" dirty="0" smtClean="0">
                <a:latin typeface="Courier New" charset="0"/>
                <a:ea typeface="Courier New" charset="0"/>
                <a:cs typeface="Courier New" charset="0"/>
              </a:rPr>
              <a:t> </a:t>
            </a:r>
            <a:r>
              <a:rPr lang="en-US" sz="1500" dirty="0">
                <a:latin typeface="Courier New" charset="0"/>
                <a:ea typeface="Courier New" charset="0"/>
                <a:cs typeface="Courier New" charset="0"/>
              </a:rPr>
              <a:t>(</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=0 ; </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&lt; </a:t>
            </a:r>
            <a:r>
              <a:rPr lang="en-US" sz="1500" dirty="0">
                <a:solidFill>
                  <a:srgbClr val="0333FF"/>
                </a:solidFill>
                <a:latin typeface="Courier New" charset="0"/>
                <a:ea typeface="Courier New" charset="0"/>
                <a:cs typeface="Courier New" charset="0"/>
              </a:rPr>
              <a:t>LETTERS</a:t>
            </a:r>
            <a:r>
              <a:rPr lang="en-US" sz="1500" dirty="0">
                <a:latin typeface="Courier New" charset="0"/>
                <a:ea typeface="Courier New" charset="0"/>
                <a:cs typeface="Courier New" charset="0"/>
              </a:rPr>
              <a:t> ; </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a:t>
            </a:r>
            <a:r>
              <a:rPr lang="en-US" sz="1500" dirty="0" smtClean="0">
                <a:latin typeface="Courier New" charset="0"/>
                <a:ea typeface="Courier New" charset="0"/>
                <a:cs typeface="Courier New" charset="0"/>
              </a:rPr>
              <a:t>{</a:t>
            </a:r>
          </a:p>
          <a:p>
            <a:pPr marL="0" indent="0" algn="l" defTabSz="540000" rtl="0">
              <a:buNone/>
            </a:pPr>
            <a:r>
              <a:rPr lang="en-US" sz="1500" dirty="0" smtClean="0">
                <a:latin typeface="Courier New" charset="0"/>
                <a:ea typeface="Courier New" charset="0"/>
                <a:cs typeface="Courier New" charset="0"/>
              </a:rPr>
              <a:t>		if </a:t>
            </a:r>
            <a:r>
              <a:rPr lang="en-US" sz="1500" dirty="0">
                <a:latin typeface="Courier New" charset="0"/>
                <a:ea typeface="Courier New" charset="0"/>
                <a:cs typeface="Courier New" charset="0"/>
              </a:rPr>
              <a:t>((hist1[</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&gt; 0 &amp;&amp; hist2[</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 0) || </a:t>
            </a:r>
          </a:p>
          <a:p>
            <a:pPr marL="0" indent="0" algn="l" defTabSz="540000" rtl="0">
              <a:buNone/>
            </a:pPr>
            <a:r>
              <a:rPr lang="en-US" sz="1500" dirty="0" smtClean="0">
                <a:latin typeface="Courier New" charset="0"/>
                <a:ea typeface="Courier New" charset="0"/>
                <a:cs typeface="Courier New" charset="0"/>
              </a:rPr>
              <a:t>		(</a:t>
            </a:r>
            <a:r>
              <a:rPr lang="en-US" sz="1500" dirty="0">
                <a:latin typeface="Courier New" charset="0"/>
                <a:ea typeface="Courier New" charset="0"/>
                <a:cs typeface="Courier New" charset="0"/>
              </a:rPr>
              <a:t>hist1[</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 0 &amp;&amp; hist2[</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&gt; 0)) { </a:t>
            </a:r>
            <a:endParaRPr lang="en-US" sz="1500" dirty="0" smtClean="0">
              <a:latin typeface="Courier New" charset="0"/>
              <a:ea typeface="Courier New" charset="0"/>
              <a:cs typeface="Courier New" charset="0"/>
            </a:endParaRPr>
          </a:p>
          <a:p>
            <a:pPr marL="0" indent="0" algn="l" defTabSz="540000" rtl="0">
              <a:buNone/>
            </a:pPr>
            <a:r>
              <a:rPr lang="en-US" sz="1500" dirty="0" smtClean="0">
                <a:solidFill>
                  <a:srgbClr val="0333FF"/>
                </a:solidFill>
                <a:latin typeface="Courier New" charset="0"/>
                <a:ea typeface="Courier New" charset="0"/>
                <a:cs typeface="Courier New" charset="0"/>
              </a:rPr>
              <a:t>			return </a:t>
            </a:r>
            <a:r>
              <a:rPr lang="en-US" sz="1500" dirty="0">
                <a:solidFill>
                  <a:srgbClr val="0333FF"/>
                </a:solidFill>
                <a:latin typeface="Courier New" charset="0"/>
                <a:ea typeface="Courier New" charset="0"/>
                <a:cs typeface="Courier New" charset="0"/>
              </a:rPr>
              <a:t>false</a:t>
            </a:r>
            <a:r>
              <a:rPr lang="en-US" sz="1500" dirty="0" smtClean="0">
                <a:latin typeface="Courier New" charset="0"/>
                <a:ea typeface="Courier New" charset="0"/>
                <a:cs typeface="Courier New" charset="0"/>
              </a:rPr>
              <a:t>;</a:t>
            </a:r>
          </a:p>
          <a:p>
            <a:pPr marL="0" indent="0" algn="l" defTabSz="540000" rtl="0">
              <a:buNone/>
            </a:pPr>
            <a:r>
              <a:rPr lang="en-US" sz="1500" dirty="0" smtClean="0">
                <a:latin typeface="Courier New" charset="0"/>
                <a:ea typeface="Courier New" charset="0"/>
                <a:cs typeface="Courier New" charset="0"/>
              </a:rPr>
              <a:t>		}</a:t>
            </a:r>
          </a:p>
          <a:p>
            <a:pPr marL="0" indent="0" algn="l" defTabSz="540000" rtl="0">
              <a:buNone/>
            </a:pPr>
            <a:r>
              <a:rPr lang="en-US" sz="1500" dirty="0" smtClean="0">
                <a:latin typeface="Courier New" charset="0"/>
                <a:ea typeface="Courier New" charset="0"/>
                <a:cs typeface="Courier New" charset="0"/>
              </a:rPr>
              <a:t>	}</a:t>
            </a:r>
          </a:p>
          <a:p>
            <a:pPr marL="0" indent="0" algn="l" defTabSz="540000" rtl="0">
              <a:buNone/>
            </a:pPr>
            <a:r>
              <a:rPr lang="en-US" sz="1500" dirty="0" smtClean="0">
                <a:solidFill>
                  <a:srgbClr val="0333FF"/>
                </a:solidFill>
                <a:latin typeface="Courier New" charset="0"/>
                <a:ea typeface="Courier New" charset="0"/>
                <a:cs typeface="Courier New" charset="0"/>
              </a:rPr>
              <a:t>	return </a:t>
            </a:r>
            <a:r>
              <a:rPr lang="en-US" sz="1500" dirty="0">
                <a:solidFill>
                  <a:srgbClr val="0333FF"/>
                </a:solidFill>
                <a:latin typeface="Courier New" charset="0"/>
                <a:ea typeface="Courier New" charset="0"/>
                <a:cs typeface="Courier New" charset="0"/>
              </a:rPr>
              <a:t>true</a:t>
            </a:r>
            <a:r>
              <a:rPr lang="en-US" sz="1500" dirty="0" smtClean="0">
                <a:latin typeface="Courier New" charset="0"/>
                <a:ea typeface="Courier New" charset="0"/>
                <a:cs typeface="Courier New" charset="0"/>
              </a:rPr>
              <a:t>;</a:t>
            </a:r>
          </a:p>
          <a:p>
            <a:pPr marL="0" indent="0" algn="l" defTabSz="540000" rtl="0">
              <a:buNone/>
            </a:pPr>
            <a:r>
              <a:rPr lang="en-US" sz="1500" dirty="0" smtClean="0">
                <a:latin typeface="Courier New" charset="0"/>
                <a:ea typeface="Courier New" charset="0"/>
                <a:cs typeface="Courier New" charset="0"/>
              </a:rPr>
              <a:t>}</a:t>
            </a:r>
          </a:p>
          <a:p>
            <a:pPr marL="0" indent="0" algn="l" defTabSz="540000" rtl="0">
              <a:buNone/>
            </a:pPr>
            <a:endParaRPr lang="en-US" sz="1500" dirty="0" smtClean="0">
              <a:latin typeface="Courier New" charset="0"/>
              <a:ea typeface="Courier New" charset="0"/>
              <a:cs typeface="Courier New" charset="0"/>
            </a:endParaRPr>
          </a:p>
          <a:p>
            <a:pPr marL="0" indent="0" algn="l" defTabSz="540000" rtl="0">
              <a:buNone/>
            </a:pPr>
            <a:r>
              <a:rPr lang="en-US" sz="1500" dirty="0">
                <a:solidFill>
                  <a:srgbClr val="0333FF"/>
                </a:solidFill>
                <a:latin typeface="Courier New" charset="0"/>
                <a:ea typeface="Courier New" charset="0"/>
                <a:cs typeface="Courier New" charset="0"/>
              </a:rPr>
              <a:t>unsigned </a:t>
            </a:r>
            <a:r>
              <a:rPr lang="en-US" sz="1500" dirty="0" err="1">
                <a:solidFill>
                  <a:srgbClr val="0333FF"/>
                </a:solidFill>
                <a:latin typeface="Courier New" charset="0"/>
                <a:ea typeface="Courier New" charset="0"/>
                <a:cs typeface="Courier New" charset="0"/>
              </a:rPr>
              <a:t>int</a:t>
            </a:r>
            <a:r>
              <a:rPr lang="en-US" sz="1500" dirty="0">
                <a:solidFill>
                  <a:srgbClr val="0333FF"/>
                </a:solidFill>
                <a:latin typeface="Courier New" charset="0"/>
                <a:ea typeface="Courier New" charset="0"/>
                <a:cs typeface="Courier New" charset="0"/>
              </a:rPr>
              <a:t> </a:t>
            </a:r>
            <a:r>
              <a:rPr lang="en-US" sz="1500" dirty="0" err="1">
                <a:latin typeface="Courier New" charset="0"/>
                <a:ea typeface="Courier New" charset="0"/>
                <a:cs typeface="Courier New" charset="0"/>
              </a:rPr>
              <a:t>strlen</a:t>
            </a:r>
            <a:r>
              <a:rPr lang="en-US" sz="1500" dirty="0">
                <a:latin typeface="Courier New" charset="0"/>
                <a:ea typeface="Courier New" charset="0"/>
                <a:cs typeface="Courier New" charset="0"/>
              </a:rPr>
              <a:t>(</a:t>
            </a:r>
            <a:r>
              <a:rPr lang="en-US" sz="1500" dirty="0" err="1">
                <a:solidFill>
                  <a:srgbClr val="0333FF"/>
                </a:solidFill>
                <a:latin typeface="Courier New" charset="0"/>
                <a:ea typeface="Courier New" charset="0"/>
                <a:cs typeface="Courier New" charset="0"/>
              </a:rPr>
              <a:t>const</a:t>
            </a:r>
            <a:r>
              <a:rPr lang="en-US" sz="1500" dirty="0">
                <a:solidFill>
                  <a:srgbClr val="0333FF"/>
                </a:solidFill>
                <a:latin typeface="Courier New" charset="0"/>
                <a:ea typeface="Courier New" charset="0"/>
                <a:cs typeface="Courier New" charset="0"/>
              </a:rPr>
              <a:t> char</a:t>
            </a:r>
            <a:r>
              <a:rPr lang="en-US" sz="1500" dirty="0">
                <a:latin typeface="Courier New" charset="0"/>
                <a:ea typeface="Courier New" charset="0"/>
                <a:cs typeface="Courier New" charset="0"/>
              </a:rPr>
              <a:t> *s) { </a:t>
            </a:r>
          </a:p>
          <a:p>
            <a:pPr marL="0" indent="0" algn="l" defTabSz="540000" rtl="0">
              <a:buNone/>
            </a:pPr>
            <a:r>
              <a:rPr lang="en-US" sz="1500" dirty="0" smtClean="0">
                <a:solidFill>
                  <a:srgbClr val="0333FF"/>
                </a:solidFill>
                <a:latin typeface="Courier New" charset="0"/>
                <a:ea typeface="Courier New" charset="0"/>
                <a:cs typeface="Courier New" charset="0"/>
              </a:rPr>
              <a:t>	unsigned </a:t>
            </a:r>
            <a:r>
              <a:rPr lang="en-US" sz="1500" dirty="0" err="1">
                <a:solidFill>
                  <a:srgbClr val="0333FF"/>
                </a:solidFill>
                <a:latin typeface="Courier New" charset="0"/>
                <a:ea typeface="Courier New" charset="0"/>
                <a:cs typeface="Courier New" charset="0"/>
              </a:rPr>
              <a:t>int</a:t>
            </a:r>
            <a:r>
              <a:rPr lang="en-US" sz="1500" dirty="0">
                <a:solidFill>
                  <a:srgbClr val="0333FF"/>
                </a:solidFill>
                <a:latin typeface="Courier New" charset="0"/>
                <a:ea typeface="Courier New" charset="0"/>
                <a:cs typeface="Courier New" charset="0"/>
              </a:rPr>
              <a:t> </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a:t>
            </a:r>
          </a:p>
          <a:p>
            <a:pPr marL="0" indent="0" algn="l" defTabSz="540000" rtl="0">
              <a:buNone/>
            </a:pPr>
            <a:r>
              <a:rPr lang="en-US" sz="1500" dirty="0" smtClean="0">
                <a:solidFill>
                  <a:srgbClr val="0333FF"/>
                </a:solidFill>
                <a:latin typeface="Courier New" charset="0"/>
                <a:ea typeface="Courier New" charset="0"/>
                <a:cs typeface="Courier New" charset="0"/>
              </a:rPr>
              <a:t>	for</a:t>
            </a:r>
            <a:r>
              <a:rPr lang="en-US" sz="1500" dirty="0" smtClean="0">
                <a:latin typeface="Courier New" charset="0"/>
                <a:ea typeface="Courier New" charset="0"/>
                <a:cs typeface="Courier New" charset="0"/>
              </a:rPr>
              <a:t> </a:t>
            </a:r>
            <a:r>
              <a:rPr lang="en-US" sz="1500" dirty="0">
                <a:latin typeface="Courier New" charset="0"/>
                <a:ea typeface="Courier New" charset="0"/>
                <a:cs typeface="Courier New" charset="0"/>
              </a:rPr>
              <a:t>(</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 0; s[</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 '\0'; </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 </a:t>
            </a:r>
          </a:p>
          <a:p>
            <a:pPr marL="0" indent="0" algn="l" defTabSz="540000" rtl="0">
              <a:buNone/>
            </a:pPr>
            <a:r>
              <a:rPr lang="en-US" sz="1500" dirty="0" smtClean="0">
                <a:solidFill>
                  <a:srgbClr val="0333FF"/>
                </a:solidFill>
                <a:latin typeface="Courier New" charset="0"/>
                <a:ea typeface="Courier New" charset="0"/>
                <a:cs typeface="Courier New" charset="0"/>
              </a:rPr>
              <a:t>	return</a:t>
            </a:r>
            <a:r>
              <a:rPr lang="en-US" sz="1500" dirty="0" smtClean="0">
                <a:latin typeface="Courier New" charset="0"/>
                <a:ea typeface="Courier New" charset="0"/>
                <a:cs typeface="Courier New" charset="0"/>
              </a:rPr>
              <a:t> </a:t>
            </a:r>
            <a:r>
              <a:rPr lang="en-US" sz="1500" dirty="0" err="1">
                <a:latin typeface="Courier New" charset="0"/>
                <a:ea typeface="Courier New" charset="0"/>
                <a:cs typeface="Courier New" charset="0"/>
              </a:rPr>
              <a:t>i</a:t>
            </a:r>
            <a:r>
              <a:rPr lang="en-US" sz="1500" dirty="0">
                <a:latin typeface="Courier New" charset="0"/>
                <a:ea typeface="Courier New" charset="0"/>
                <a:cs typeface="Courier New" charset="0"/>
              </a:rPr>
              <a:t>; </a:t>
            </a:r>
          </a:p>
          <a:p>
            <a:pPr marL="0" indent="0" algn="l" defTabSz="540000" rtl="0">
              <a:buNone/>
            </a:pPr>
            <a:r>
              <a:rPr lang="en-US" sz="1500" dirty="0">
                <a:latin typeface="Courier New" charset="0"/>
                <a:ea typeface="Courier New" charset="0"/>
                <a:cs typeface="Courier New" charset="0"/>
              </a:rPr>
              <a:t>}</a:t>
            </a:r>
          </a:p>
          <a:p>
            <a:pPr marL="0" indent="0" algn="l" defTabSz="540000" rtl="0">
              <a:buNone/>
            </a:pPr>
            <a:endParaRPr lang="he-IL" sz="1400" dirty="0"/>
          </a:p>
        </p:txBody>
      </p:sp>
    </p:spTree>
    <p:extLst>
      <p:ext uri="{BB962C8B-B14F-4D97-AF65-F5344CB8AC3E}">
        <p14:creationId xmlns:p14="http://schemas.microsoft.com/office/powerpoint/2010/main" val="3115779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אביב 2017 – מועד ב' – שאלה 3</a:t>
            </a:r>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26</a:t>
            </a:fld>
            <a:endParaRPr lang="en-US"/>
          </a:p>
        </p:txBody>
      </p:sp>
      <p:sp>
        <p:nvSpPr>
          <p:cNvPr id="7" name="Content Placeholder 6"/>
          <p:cNvSpPr>
            <a:spLocks noGrp="1"/>
          </p:cNvSpPr>
          <p:nvPr>
            <p:ph idx="1"/>
          </p:nvPr>
        </p:nvSpPr>
        <p:spPr>
          <a:solidFill>
            <a:schemeClr val="bg1"/>
          </a:solidFill>
        </p:spPr>
        <p:txBody>
          <a:bodyPr>
            <a:normAutofit/>
          </a:bodyPr>
          <a:lstStyle/>
          <a:p>
            <a:pPr marL="0" indent="0" defTabSz="540000">
              <a:buNone/>
            </a:pPr>
            <a:r>
              <a:rPr lang="he-IL" dirty="0" smtClean="0"/>
              <a:t>פתרון –</a:t>
            </a:r>
          </a:p>
          <a:p>
            <a:pPr marL="0" indent="0" defTabSz="540000">
              <a:buNone/>
            </a:pPr>
            <a:r>
              <a:rPr lang="he-IL" sz="1600" dirty="0" smtClean="0"/>
              <a:t>חלק 2/2</a:t>
            </a:r>
          </a:p>
          <a:p>
            <a:pPr marL="0" indent="0" algn="l" defTabSz="540000" rtl="0">
              <a:buNone/>
            </a:pPr>
            <a:r>
              <a:rPr lang="en-US" sz="1400" dirty="0" err="1" smtClean="0">
                <a:solidFill>
                  <a:srgbClr val="0333FF"/>
                </a:solidFill>
                <a:latin typeface="Courier New" charset="0"/>
                <a:ea typeface="Courier New" charset="0"/>
                <a:cs typeface="Courier New" charset="0"/>
              </a:rPr>
              <a:t>int</a:t>
            </a:r>
            <a:r>
              <a:rPr lang="en-US" sz="1400" dirty="0" smtClean="0">
                <a:solidFill>
                  <a:srgbClr val="0333FF"/>
                </a:solidFill>
                <a:latin typeface="Courier New" charset="0"/>
                <a:ea typeface="Courier New" charset="0"/>
                <a:cs typeface="Courier New" charset="0"/>
              </a:rPr>
              <a:t> </a:t>
            </a:r>
            <a:r>
              <a:rPr lang="en-US" sz="1400" dirty="0" err="1">
                <a:latin typeface="Courier New" charset="0"/>
                <a:ea typeface="Courier New" charset="0"/>
                <a:cs typeface="Courier New" charset="0"/>
              </a:rPr>
              <a:t>count_balance</a:t>
            </a:r>
            <a:r>
              <a:rPr lang="en-US" sz="1400" dirty="0">
                <a:latin typeface="Courier New" charset="0"/>
                <a:ea typeface="Courier New" charset="0"/>
                <a:cs typeface="Courier New" charset="0"/>
              </a:rPr>
              <a:t>(</a:t>
            </a:r>
            <a:r>
              <a:rPr lang="en-US" sz="1400" dirty="0">
                <a:solidFill>
                  <a:srgbClr val="0333FF"/>
                </a:solidFill>
                <a:latin typeface="Courier New" charset="0"/>
                <a:ea typeface="Courier New" charset="0"/>
                <a:cs typeface="Courier New" charset="0"/>
              </a:rPr>
              <a:t>char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a:t>
            </a:r>
            <a:r>
              <a:rPr lang="en-US" sz="1400" dirty="0">
                <a:latin typeface="Courier New" charset="0"/>
                <a:ea typeface="Courier New" charset="0"/>
                <a:cs typeface="Courier New" charset="0"/>
              </a:rPr>
              <a:t>) </a:t>
            </a:r>
            <a:r>
              <a:rPr lang="en-US" sz="1400" dirty="0" smtClean="0">
                <a:latin typeface="Courier New" charset="0"/>
                <a:ea typeface="Courier New" charset="0"/>
                <a:cs typeface="Courier New" charset="0"/>
              </a:rPr>
              <a:t>{</a:t>
            </a:r>
          </a:p>
          <a:p>
            <a:pPr marL="0" indent="0" algn="l" defTabSz="540000" rtl="0">
              <a:buNone/>
            </a:pPr>
            <a:r>
              <a:rPr lang="en-US" sz="1400" dirty="0" smtClean="0">
                <a:latin typeface="Courier New" charset="0"/>
                <a:ea typeface="Courier New" charset="0"/>
                <a:cs typeface="Courier New" charset="0"/>
              </a:rPr>
              <a:t>	</a:t>
            </a:r>
            <a:r>
              <a:rPr lang="en-US" sz="1400" dirty="0" err="1" smtClean="0">
                <a:solidFill>
                  <a:srgbClr val="0333FF"/>
                </a:solidFill>
                <a:latin typeface="Courier New" charset="0"/>
                <a:ea typeface="Courier New" charset="0"/>
                <a:cs typeface="Courier New" charset="0"/>
              </a:rPr>
              <a:t>int</a:t>
            </a:r>
            <a:r>
              <a:rPr lang="en-US" sz="1400" dirty="0" smtClean="0">
                <a:solidFill>
                  <a:srgbClr val="0333FF"/>
                </a:solidFill>
                <a:latin typeface="Courier New" charset="0"/>
                <a:ea typeface="Courier New" charset="0"/>
                <a:cs typeface="Courier New" charset="0"/>
              </a:rPr>
              <a:t> </a:t>
            </a:r>
            <a:r>
              <a:rPr lang="en-US" sz="1400" dirty="0" err="1">
                <a:latin typeface="Courier New" charset="0"/>
                <a:ea typeface="Courier New" charset="0"/>
                <a:cs typeface="Courier New" charset="0"/>
              </a:rPr>
              <a:t>left_hist</a:t>
            </a:r>
            <a:r>
              <a:rPr lang="en-US" sz="1400" dirty="0">
                <a:latin typeface="Courier New" charset="0"/>
                <a:ea typeface="Courier New" charset="0"/>
                <a:cs typeface="Courier New" charset="0"/>
              </a:rPr>
              <a:t>[</a:t>
            </a:r>
            <a:r>
              <a:rPr lang="en-US" sz="1400" dirty="0">
                <a:solidFill>
                  <a:srgbClr val="0333FF"/>
                </a:solidFill>
                <a:latin typeface="Courier New" charset="0"/>
                <a:ea typeface="Courier New" charset="0"/>
                <a:cs typeface="Courier New" charset="0"/>
              </a:rPr>
              <a:t>LETTERS</a:t>
            </a:r>
            <a:r>
              <a:rPr lang="en-US" sz="1400" dirty="0">
                <a:latin typeface="Courier New" charset="0"/>
                <a:ea typeface="Courier New" charset="0"/>
                <a:cs typeface="Courier New" charset="0"/>
              </a:rPr>
              <a:t>] = {0};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err="1" smtClean="0">
                <a:solidFill>
                  <a:srgbClr val="0333FF"/>
                </a:solidFill>
                <a:latin typeface="Courier New" charset="0"/>
                <a:ea typeface="Courier New" charset="0"/>
                <a:cs typeface="Courier New" charset="0"/>
              </a:rPr>
              <a:t>int</a:t>
            </a:r>
            <a:r>
              <a:rPr lang="en-US" sz="1400" dirty="0" smtClean="0">
                <a:latin typeface="Courier New" charset="0"/>
                <a:ea typeface="Courier New" charset="0"/>
                <a:cs typeface="Courier New" charset="0"/>
              </a:rPr>
              <a:t> </a:t>
            </a:r>
            <a:r>
              <a:rPr lang="en-US" sz="1400" dirty="0" err="1">
                <a:latin typeface="Courier New" charset="0"/>
                <a:ea typeface="Courier New" charset="0"/>
                <a:cs typeface="Courier New" charset="0"/>
              </a:rPr>
              <a:t>right_hist</a:t>
            </a:r>
            <a:r>
              <a:rPr lang="en-US" sz="1400" dirty="0">
                <a:latin typeface="Courier New" charset="0"/>
                <a:ea typeface="Courier New" charset="0"/>
                <a:cs typeface="Courier New" charset="0"/>
              </a:rPr>
              <a:t>[</a:t>
            </a:r>
            <a:r>
              <a:rPr lang="en-US" sz="1400" dirty="0">
                <a:solidFill>
                  <a:srgbClr val="0333FF"/>
                </a:solidFill>
                <a:latin typeface="Courier New" charset="0"/>
                <a:ea typeface="Courier New" charset="0"/>
                <a:cs typeface="Courier New" charset="0"/>
              </a:rPr>
              <a:t>LETTERS</a:t>
            </a:r>
            <a:r>
              <a:rPr lang="en-US" sz="1400" dirty="0">
                <a:latin typeface="Courier New" charset="0"/>
                <a:ea typeface="Courier New" charset="0"/>
                <a:cs typeface="Courier New" charset="0"/>
              </a:rPr>
              <a:t>] = {0} ;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err="1" smtClean="0">
                <a:solidFill>
                  <a:srgbClr val="0333FF"/>
                </a:solidFill>
                <a:latin typeface="Courier New" charset="0"/>
                <a:ea typeface="Courier New" charset="0"/>
                <a:cs typeface="Courier New" charset="0"/>
              </a:rPr>
              <a:t>int</a:t>
            </a:r>
            <a:r>
              <a:rPr lang="en-US" sz="1400" dirty="0" smtClean="0">
                <a:solidFill>
                  <a:srgbClr val="0333FF"/>
                </a:solidFill>
                <a:latin typeface="Courier New" charset="0"/>
                <a:ea typeface="Courier New" charset="0"/>
                <a:cs typeface="Courier New" charset="0"/>
              </a:rPr>
              <a:t>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count = 0, n = </a:t>
            </a:r>
            <a:r>
              <a:rPr lang="en-US" sz="1400" dirty="0" err="1">
                <a:solidFill>
                  <a:srgbClr val="4C91A8"/>
                </a:solidFill>
                <a:latin typeface="Courier New" charset="0"/>
                <a:ea typeface="Courier New" charset="0"/>
                <a:cs typeface="Courier New" charset="0"/>
              </a:rPr>
              <a:t>strlen</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str</a:t>
            </a:r>
            <a:r>
              <a:rPr lang="en-US" sz="1400" dirty="0">
                <a:latin typeface="Courier New" charset="0"/>
                <a:ea typeface="Courier New" charset="0"/>
                <a:cs typeface="Courier New" charset="0"/>
              </a:rPr>
              <a:t>);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smtClean="0">
                <a:solidFill>
                  <a:srgbClr val="0333FF"/>
                </a:solidFill>
                <a:latin typeface="Courier New" charset="0"/>
                <a:ea typeface="Courier New" charset="0"/>
                <a:cs typeface="Courier New" charset="0"/>
              </a:rPr>
              <a:t>for</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 0 ;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&lt; n ;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a:t>
            </a:r>
            <a:endParaRPr lang="en-US" sz="1400" dirty="0" smtClean="0">
              <a:latin typeface="Courier New" charset="0"/>
              <a:ea typeface="Courier New" charset="0"/>
              <a:cs typeface="Courier New" charset="0"/>
            </a:endParaRPr>
          </a:p>
          <a:p>
            <a:pPr marL="0" indent="0" algn="l" defTabSz="540000" rtl="0">
              <a:buNone/>
            </a:pPr>
            <a:r>
              <a:rPr lang="en-US" sz="1400" dirty="0">
                <a:latin typeface="Courier New" charset="0"/>
                <a:ea typeface="Courier New" charset="0"/>
                <a:cs typeface="Courier New" charset="0"/>
              </a:rPr>
              <a:t>	</a:t>
            </a: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right_hist</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str</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i</a:t>
            </a:r>
            <a:r>
              <a:rPr lang="en-US" sz="1400" dirty="0">
                <a:latin typeface="Courier New" charset="0"/>
                <a:ea typeface="Courier New" charset="0"/>
                <a:cs typeface="Courier New" charset="0"/>
              </a:rPr>
              <a:t>] - 'a']++;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smtClean="0">
                <a:solidFill>
                  <a:srgbClr val="0333FF"/>
                </a:solidFill>
                <a:latin typeface="Courier New" charset="0"/>
                <a:ea typeface="Courier New" charset="0"/>
                <a:cs typeface="Courier New" charset="0"/>
              </a:rPr>
              <a:t>for</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 0 ;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&lt; n ;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left_hist</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str</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i</a:t>
            </a:r>
            <a:r>
              <a:rPr lang="en-US" sz="1400" dirty="0">
                <a:latin typeface="Courier New" charset="0"/>
                <a:ea typeface="Courier New" charset="0"/>
                <a:cs typeface="Courier New" charset="0"/>
              </a:rPr>
              <a:t>] - 'a']++;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right_hist</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str</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i</a:t>
            </a:r>
            <a:r>
              <a:rPr lang="en-US" sz="1400" dirty="0">
                <a:latin typeface="Courier New" charset="0"/>
                <a:ea typeface="Courier New" charset="0"/>
                <a:cs typeface="Courier New" charset="0"/>
              </a:rPr>
              <a:t>] - 'a']--;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count </a:t>
            </a:r>
            <a:r>
              <a:rPr lang="en-US" sz="1400" dirty="0">
                <a:latin typeface="Courier New" charset="0"/>
                <a:ea typeface="Courier New" charset="0"/>
                <a:cs typeface="Courier New" charset="0"/>
              </a:rPr>
              <a:t>+=</a:t>
            </a:r>
            <a:r>
              <a:rPr lang="en-US" sz="1400" dirty="0" err="1">
                <a:solidFill>
                  <a:srgbClr val="4C91A8"/>
                </a:solidFill>
                <a:latin typeface="Courier New" charset="0"/>
                <a:ea typeface="Courier New" charset="0"/>
                <a:cs typeface="Courier New" charset="0"/>
              </a:rPr>
              <a:t>check_if_balanced</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left_hist,right_hist</a:t>
            </a:r>
            <a:r>
              <a:rPr lang="en-US" sz="1400" dirty="0">
                <a:latin typeface="Courier New" charset="0"/>
                <a:ea typeface="Courier New" charset="0"/>
                <a:cs typeface="Courier New" charset="0"/>
              </a:rPr>
              <a:t>);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	} </a:t>
            </a:r>
          </a:p>
          <a:p>
            <a:pPr marL="0" indent="0" algn="l" defTabSz="540000" rtl="0">
              <a:buNone/>
            </a:pPr>
            <a:r>
              <a:rPr lang="en-US" sz="1400" dirty="0" smtClean="0">
                <a:latin typeface="Courier New" charset="0"/>
                <a:ea typeface="Courier New" charset="0"/>
                <a:cs typeface="Courier New" charset="0"/>
              </a:rPr>
              <a:t>	</a:t>
            </a:r>
            <a:r>
              <a:rPr lang="en-US" sz="1400" dirty="0" smtClean="0">
                <a:solidFill>
                  <a:srgbClr val="0333FF"/>
                </a:solidFill>
                <a:latin typeface="Courier New" charset="0"/>
                <a:ea typeface="Courier New" charset="0"/>
                <a:cs typeface="Courier New" charset="0"/>
              </a:rPr>
              <a:t>return</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count; </a:t>
            </a:r>
            <a:endParaRPr lang="en-US" sz="1400" dirty="0" smtClean="0">
              <a:latin typeface="Courier New" charset="0"/>
              <a:ea typeface="Courier New" charset="0"/>
              <a:cs typeface="Courier New" charset="0"/>
            </a:endParaRPr>
          </a:p>
          <a:p>
            <a:pPr marL="0" indent="0" algn="l" defTabSz="540000" rtl="0">
              <a:buNone/>
            </a:pPr>
            <a:r>
              <a:rPr lang="en-US" sz="1400" dirty="0" smtClean="0">
                <a:latin typeface="Courier New" charset="0"/>
                <a:ea typeface="Courier New" charset="0"/>
                <a:cs typeface="Courier New" charset="0"/>
              </a:rPr>
              <a:t>}</a:t>
            </a:r>
            <a:endParaRPr lang="he-IL" sz="1400" dirty="0">
              <a:latin typeface="Courier New" charset="0"/>
              <a:ea typeface="Courier New" charset="0"/>
              <a:cs typeface="Courier New" charset="0"/>
            </a:endParaRPr>
          </a:p>
        </p:txBody>
      </p:sp>
    </p:spTree>
    <p:extLst>
      <p:ext uri="{BB962C8B-B14F-4D97-AF65-F5344CB8AC3E}">
        <p14:creationId xmlns:p14="http://schemas.microsoft.com/office/powerpoint/2010/main" val="40098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2012 – מועד ב' – שאלה 3</a:t>
            </a:r>
            <a:endParaRPr lang="en-US"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27</a:t>
            </a:fld>
            <a:endParaRPr lang="en-US"/>
          </a:p>
        </p:txBody>
      </p:sp>
      <p:pic>
        <p:nvPicPr>
          <p:cNvPr id="6" name="תמונה 5"/>
          <p:cNvPicPr>
            <a:picLocks noChangeAspect="1"/>
          </p:cNvPicPr>
          <p:nvPr/>
        </p:nvPicPr>
        <p:blipFill>
          <a:blip r:embed="rId2"/>
          <a:stretch>
            <a:fillRect/>
          </a:stretch>
        </p:blipFill>
        <p:spPr>
          <a:xfrm>
            <a:off x="1452276" y="1575140"/>
            <a:ext cx="7198593" cy="4811120"/>
          </a:xfrm>
          <a:prstGeom prst="rect">
            <a:avLst/>
          </a:prstGeom>
        </p:spPr>
      </p:pic>
    </p:spTree>
    <p:extLst>
      <p:ext uri="{BB962C8B-B14F-4D97-AF65-F5344CB8AC3E}">
        <p14:creationId xmlns:p14="http://schemas.microsoft.com/office/powerpoint/2010/main" val="965375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2012 – מועד ב'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בשלב זה, אנחנו כבר אמורים להכיר טוב את מילות המפתח בשאלה שמכוונות אותנו לפתרון: "מערך ממוין" + "חיפוש" + "</a:t>
            </a:r>
            <a:r>
              <a:rPr lang="en-US" sz="2400" dirty="0" smtClean="0"/>
              <a:t>O(</a:t>
            </a:r>
            <a:r>
              <a:rPr lang="en-US" sz="2400" dirty="0" err="1" smtClean="0"/>
              <a:t>logn</a:t>
            </a:r>
            <a:r>
              <a:rPr lang="en-US" sz="2400" dirty="0" smtClean="0"/>
              <a:t>)</a:t>
            </a:r>
            <a:r>
              <a:rPr lang="he-IL" sz="2400" dirty="0" smtClean="0"/>
              <a:t>" == </a:t>
            </a:r>
            <a:r>
              <a:rPr lang="he-IL" sz="2400" b="1" dirty="0" smtClean="0"/>
              <a:t>חיפוש בינארי</a:t>
            </a:r>
            <a:r>
              <a:rPr lang="he-IL" sz="2400" dirty="0" smtClean="0"/>
              <a:t>.</a:t>
            </a:r>
          </a:p>
          <a:p>
            <a:endParaRPr lang="he-IL" sz="2400" dirty="0" smtClean="0"/>
          </a:p>
          <a:p>
            <a:r>
              <a:rPr lang="he-IL" sz="2400" dirty="0" smtClean="0"/>
              <a:t>ואכן זה המצב. הבסיס של הפתרון הוא מימוש חיפוש בינארי, אך בעת מציאת ערך, אנחנו צריכים לשנות אותו כך שלא נמצא אותו יותר. מצד שני אסור לנו פשוט "למחוק" אותו (למשל לשים במקומו 0, שמובטח שלא הופיע במערך המקורי), כי אז לא נוכל להשתמש בחיפוש הבינארי בקריאות הבאות.</a:t>
            </a:r>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28</a:t>
            </a:fld>
            <a:endParaRPr lang="en-US"/>
          </a:p>
        </p:txBody>
      </p:sp>
    </p:spTree>
    <p:extLst>
      <p:ext uri="{BB962C8B-B14F-4D97-AF65-F5344CB8AC3E}">
        <p14:creationId xmlns:p14="http://schemas.microsoft.com/office/powerpoint/2010/main" val="3158144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2012 – מועד ב'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רעיון: נשתמש ברמז שניתן לנו, ופשוט נהפוך כל מספר שאנחנו מוצאים למינוס של אותו המספר.</a:t>
            </a:r>
          </a:p>
          <a:p>
            <a:endParaRPr lang="he-IL" sz="2400" dirty="0" smtClean="0"/>
          </a:p>
          <a:p>
            <a:r>
              <a:rPr lang="he-IL" sz="2400" dirty="0" smtClean="0"/>
              <a:t>במבט ראשון זה נראה נכון, אבל מה נעשה בקריאה נוספת לחיפוש הבינארי?</a:t>
            </a:r>
          </a:p>
          <a:p>
            <a:endParaRPr lang="he-IL" sz="2400" dirty="0" smtClean="0"/>
          </a:p>
          <a:p>
            <a:r>
              <a:rPr lang="he-IL" sz="2400" dirty="0" smtClean="0"/>
              <a:t>אם בכל קריאה נחזיר תוצאה </a:t>
            </a:r>
            <a:r>
              <a:rPr lang="he-IL" sz="2400" b="1" dirty="0" smtClean="0"/>
              <a:t>כלשהי</a:t>
            </a:r>
            <a:r>
              <a:rPr lang="he-IL" sz="2400" dirty="0" smtClean="0"/>
              <a:t>, בקריאות הבאות לחיפוש של אותו הערך לא נדע כיצד להתקדם אם </a:t>
            </a:r>
            <a:r>
              <a:rPr lang="en-US" sz="2400" dirty="0" smtClean="0"/>
              <a:t>mid</a:t>
            </a:r>
            <a:r>
              <a:rPr lang="he-IL" sz="2400" dirty="0" smtClean="0"/>
              <a:t> ינחת על הערך שאנחנו מחפשים אך שכבר נמצא בעבר.</a:t>
            </a:r>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29</a:t>
            </a:fld>
            <a:endParaRPr lang="en-US"/>
          </a:p>
        </p:txBody>
      </p:sp>
    </p:spTree>
    <p:extLst>
      <p:ext uri="{BB962C8B-B14F-4D97-AF65-F5344CB8AC3E}">
        <p14:creationId xmlns:p14="http://schemas.microsoft.com/office/powerpoint/2010/main" val="809069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3</a:t>
            </a:fld>
            <a:endParaRPr lang="en-US">
              <a:solidFill>
                <a:prstClr val="black">
                  <a:tint val="75000"/>
                </a:prstClr>
              </a:solidFill>
            </a:endParaRPr>
          </a:p>
        </p:txBody>
      </p:sp>
      <p:pic>
        <p:nvPicPr>
          <p:cNvPr id="3" name="Picture 2"/>
          <p:cNvPicPr>
            <a:picLocks noChangeAspect="1"/>
          </p:cNvPicPr>
          <p:nvPr/>
        </p:nvPicPr>
        <p:blipFill>
          <a:blip r:embed="rId2"/>
          <a:stretch>
            <a:fillRect/>
          </a:stretch>
        </p:blipFill>
        <p:spPr>
          <a:xfrm>
            <a:off x="1691680" y="1628800"/>
            <a:ext cx="7172499" cy="3922191"/>
          </a:xfrm>
          <a:prstGeom prst="rect">
            <a:avLst/>
          </a:prstGeom>
        </p:spPr>
      </p:pic>
    </p:spTree>
    <p:extLst>
      <p:ext uri="{BB962C8B-B14F-4D97-AF65-F5344CB8AC3E}">
        <p14:creationId xmlns:p14="http://schemas.microsoft.com/office/powerpoint/2010/main" val="3645828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2012 – מועד ב'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הפתרון: למרות שלא נדרשנו לכך, נחזיר בכל קריאה את האינדקס </a:t>
            </a:r>
            <a:r>
              <a:rPr lang="he-IL" sz="2400" b="1" dirty="0" smtClean="0"/>
              <a:t>השמאלי ביותר</a:t>
            </a:r>
            <a:r>
              <a:rPr lang="he-IL" sz="2400" dirty="0" smtClean="0"/>
              <a:t> של הערך שמחפשים (שטרם החזרנו).</a:t>
            </a:r>
          </a:p>
          <a:p>
            <a:endParaRPr lang="he-IL" sz="2400" dirty="0" smtClean="0"/>
          </a:p>
          <a:p>
            <a:r>
              <a:rPr lang="he-IL" sz="2400" dirty="0" smtClean="0"/>
              <a:t>כך, אם ננחת על הערך שאותו אנו מחפשים אך הוא שלילי, נדע שצריך להמשיך לחפש בצד ימין של המערך.</a:t>
            </a:r>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30</a:t>
            </a:fld>
            <a:endParaRPr lang="en-US"/>
          </a:p>
        </p:txBody>
      </p:sp>
    </p:spTree>
    <p:extLst>
      <p:ext uri="{BB962C8B-B14F-4D97-AF65-F5344CB8AC3E}">
        <p14:creationId xmlns:p14="http://schemas.microsoft.com/office/powerpoint/2010/main" val="1289321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2012 – מועד ב' – שאלה 3</a:t>
            </a:r>
            <a:endParaRPr lang="en-US"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31</a:t>
            </a:fld>
            <a:endParaRPr lang="en-US"/>
          </a:p>
        </p:txBody>
      </p:sp>
      <p:sp>
        <p:nvSpPr>
          <p:cNvPr id="7" name="Text Box 3"/>
          <p:cNvSpPr txBox="1">
            <a:spLocks noChangeArrowheads="1"/>
          </p:cNvSpPr>
          <p:nvPr/>
        </p:nvSpPr>
        <p:spPr bwMode="auto">
          <a:xfrm>
            <a:off x="0" y="1227663"/>
            <a:ext cx="9144000" cy="5493812"/>
          </a:xfrm>
          <a:prstGeom prst="rect">
            <a:avLst/>
          </a:prstGeom>
          <a:solidFill>
            <a:schemeClr val="bg1"/>
          </a:solidFill>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1300" b="1" dirty="0" err="1">
                <a:solidFill>
                  <a:srgbClr val="0333FF"/>
                </a:solidFill>
                <a:latin typeface="Courier New" panose="02070309020205020404" pitchFamily="49" charset="0"/>
                <a:cs typeface="Courier New" panose="02070309020205020404" pitchFamily="49" charset="0"/>
              </a:rPr>
              <a:t>int</a:t>
            </a:r>
            <a:r>
              <a:rPr lang="en-US" sz="1300" b="1" dirty="0">
                <a:solidFill>
                  <a:srgbClr val="0333FF"/>
                </a:solidFill>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seek_and_destroy</a:t>
            </a:r>
            <a:r>
              <a:rPr lang="en-US" sz="1300" b="1" dirty="0">
                <a:latin typeface="Courier New" panose="02070309020205020404" pitchFamily="49" charset="0"/>
                <a:cs typeface="Courier New" panose="02070309020205020404" pitchFamily="49" charset="0"/>
              </a:rPr>
              <a:t>(</a:t>
            </a:r>
            <a:r>
              <a:rPr lang="en-US" sz="1300" b="1" dirty="0" err="1">
                <a:solidFill>
                  <a:srgbClr val="0333FF"/>
                </a:solidFill>
                <a:latin typeface="Courier New" panose="02070309020205020404" pitchFamily="49" charset="0"/>
                <a:cs typeface="Courier New" panose="02070309020205020404" pitchFamily="49" charset="0"/>
              </a:rPr>
              <a:t>int</a:t>
            </a:r>
            <a:r>
              <a:rPr lang="en-US" sz="1300" b="1" dirty="0">
                <a:latin typeface="Courier New" panose="02070309020205020404" pitchFamily="49" charset="0"/>
                <a:cs typeface="Courier New" panose="02070309020205020404" pitchFamily="49" charset="0"/>
              </a:rPr>
              <a:t>* a, </a:t>
            </a:r>
            <a:r>
              <a:rPr lang="en-US" sz="1300" b="1" dirty="0" err="1">
                <a:solidFill>
                  <a:srgbClr val="0333FF"/>
                </a:solidFill>
                <a:latin typeface="Courier New" panose="02070309020205020404" pitchFamily="49" charset="0"/>
                <a:cs typeface="Courier New" panose="02070309020205020404" pitchFamily="49" charset="0"/>
              </a:rPr>
              <a:t>int</a:t>
            </a:r>
            <a:r>
              <a:rPr lang="en-US" sz="1300" b="1" dirty="0">
                <a:solidFill>
                  <a:srgbClr val="0333FF"/>
                </a:solidFill>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n, </a:t>
            </a:r>
            <a:r>
              <a:rPr lang="en-US" sz="1300" b="1" dirty="0" err="1">
                <a:solidFill>
                  <a:srgbClr val="0333FF"/>
                </a:solidFill>
                <a:latin typeface="Courier New" panose="02070309020205020404" pitchFamily="49" charset="0"/>
                <a:cs typeface="Courier New" panose="02070309020205020404" pitchFamily="49" charset="0"/>
              </a:rPr>
              <a:t>int</a:t>
            </a:r>
            <a:r>
              <a:rPr lang="en-US" sz="1300" b="1" dirty="0">
                <a:solidFill>
                  <a:srgbClr val="0333FF"/>
                </a:solidFill>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x) {</a:t>
            </a:r>
          </a:p>
          <a:p>
            <a:r>
              <a:rPr lang="en-US" sz="1300" b="1" dirty="0">
                <a:latin typeface="Courier New" panose="02070309020205020404" pitchFamily="49" charset="0"/>
                <a:cs typeface="Courier New" panose="02070309020205020404" pitchFamily="49" charset="0"/>
              </a:rPr>
              <a:t>	</a:t>
            </a:r>
            <a:r>
              <a:rPr lang="en-US" sz="1300" b="1" dirty="0" err="1">
                <a:solidFill>
                  <a:srgbClr val="0333FF"/>
                </a:solidFill>
                <a:latin typeface="Courier New" panose="02070309020205020404" pitchFamily="49" charset="0"/>
                <a:cs typeface="Courier New" panose="02070309020205020404" pitchFamily="49" charset="0"/>
              </a:rPr>
              <a:t>int</a:t>
            </a:r>
            <a:r>
              <a:rPr lang="en-US" sz="1300" b="1" dirty="0">
                <a:latin typeface="Courier New" panose="02070309020205020404" pitchFamily="49" charset="0"/>
                <a:cs typeface="Courier New" panose="02070309020205020404" pitchFamily="49" charset="0"/>
              </a:rPr>
              <a:t> left = 0, right = n - 1, mid,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while</a:t>
            </a:r>
            <a:r>
              <a:rPr lang="en-US" sz="1300" b="1" dirty="0">
                <a:latin typeface="Courier New" panose="02070309020205020404" pitchFamily="49" charset="0"/>
                <a:cs typeface="Courier New" panose="02070309020205020404" pitchFamily="49" charset="0"/>
              </a:rPr>
              <a:t> (left &lt;= right) {</a:t>
            </a:r>
          </a:p>
          <a:p>
            <a:r>
              <a:rPr lang="en-US" sz="1300" b="1" dirty="0">
                <a:latin typeface="Courier New" panose="02070309020205020404" pitchFamily="49" charset="0"/>
                <a:cs typeface="Courier New" panose="02070309020205020404" pitchFamily="49" charset="0"/>
              </a:rPr>
              <a:t>		mid = (left + right) / 2;</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 a[mid];</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if</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&lt; 0) {</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if</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 -x) {</a:t>
            </a:r>
          </a:p>
          <a:p>
            <a:r>
              <a:rPr lang="en-US" sz="1300" b="1" dirty="0">
                <a:latin typeface="Courier New" panose="02070309020205020404" pitchFamily="49" charset="0"/>
                <a:cs typeface="Courier New" panose="02070309020205020404" pitchFamily="49" charset="0"/>
              </a:rPr>
              <a:t>				left = mid + 1;</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continue</a:t>
            </a:r>
            <a:r>
              <a:rPr lang="en-US" sz="1300" b="1" dirty="0">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 else</a:t>
            </a:r>
          </a:p>
          <a:p>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if</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&lt; x)</a:t>
            </a:r>
          </a:p>
          <a:p>
            <a:r>
              <a:rPr lang="en-US" sz="1300" b="1" dirty="0">
                <a:latin typeface="Courier New" panose="02070309020205020404" pitchFamily="49" charset="0"/>
                <a:cs typeface="Courier New" panose="02070309020205020404" pitchFamily="49" charset="0"/>
              </a:rPr>
              <a:t>			left = mid + 1;</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else if </a:t>
            </a:r>
            <a:r>
              <a:rPr lang="en-US" sz="1300" b="1" dirty="0">
                <a:latin typeface="Courier New" panose="02070309020205020404" pitchFamily="49" charset="0"/>
                <a:cs typeface="Courier New" panose="02070309020205020404" pitchFamily="49" charset="0"/>
              </a:rPr>
              <a:t>(</a:t>
            </a:r>
            <a:r>
              <a:rPr lang="en-US" sz="1300" b="1" dirty="0" err="1">
                <a:latin typeface="Courier New" panose="02070309020205020404" pitchFamily="49" charset="0"/>
                <a:cs typeface="Courier New" panose="02070309020205020404" pitchFamily="49" charset="0"/>
              </a:rPr>
              <a:t>val</a:t>
            </a:r>
            <a:r>
              <a:rPr lang="en-US" sz="1300" b="1" dirty="0">
                <a:latin typeface="Courier New" panose="02070309020205020404" pitchFamily="49" charset="0"/>
                <a:cs typeface="Courier New" panose="02070309020205020404" pitchFamily="49" charset="0"/>
              </a:rPr>
              <a:t> &gt; x)</a:t>
            </a:r>
          </a:p>
          <a:p>
            <a:r>
              <a:rPr lang="en-US" sz="1300" b="1" dirty="0">
                <a:latin typeface="Courier New" panose="02070309020205020404" pitchFamily="49" charset="0"/>
                <a:cs typeface="Courier New" panose="02070309020205020404" pitchFamily="49" charset="0"/>
              </a:rPr>
              <a:t>			right = mid - 1;</a:t>
            </a:r>
          </a:p>
          <a:p>
            <a:r>
              <a:rPr lang="en-US" sz="1300" b="1" dirty="0">
                <a:latin typeface="Courier New" panose="02070309020205020404" pitchFamily="49" charset="0"/>
                <a:cs typeface="Courier New" panose="02070309020205020404" pitchFamily="49" charset="0"/>
              </a:rPr>
              <a:t>		</a:t>
            </a:r>
            <a:r>
              <a:rPr lang="en-US" sz="1300" b="1" dirty="0">
                <a:solidFill>
                  <a:srgbClr val="008E03"/>
                </a:solidFill>
                <a:latin typeface="Courier New" panose="02070309020205020404" pitchFamily="49" charset="0"/>
                <a:cs typeface="Courier New" panose="02070309020205020404" pitchFamily="49" charset="0"/>
              </a:rPr>
              <a:t>/* This will ensure that we return leftmost. we stop if </a:t>
            </a:r>
            <a:r>
              <a:rPr lang="en-US" sz="1300" b="1" dirty="0" err="1">
                <a:solidFill>
                  <a:srgbClr val="008E03"/>
                </a:solidFill>
                <a:latin typeface="Courier New" panose="02070309020205020404" pitchFamily="49" charset="0"/>
                <a:cs typeface="Courier New" panose="02070309020205020404" pitchFamily="49" charset="0"/>
              </a:rPr>
              <a:t>val</a:t>
            </a:r>
            <a:r>
              <a:rPr lang="en-US" sz="1300" b="1" dirty="0">
                <a:solidFill>
                  <a:srgbClr val="008E03"/>
                </a:solidFill>
                <a:latin typeface="Courier New" panose="02070309020205020404" pitchFamily="49" charset="0"/>
                <a:cs typeface="Courier New" panose="02070309020205020404" pitchFamily="49" charset="0"/>
              </a:rPr>
              <a:t>==x AND left=right */</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else if </a:t>
            </a:r>
            <a:r>
              <a:rPr lang="en-US" sz="1300" b="1" dirty="0">
                <a:latin typeface="Courier New" panose="02070309020205020404" pitchFamily="49" charset="0"/>
                <a:cs typeface="Courier New" panose="02070309020205020404" pitchFamily="49" charset="0"/>
              </a:rPr>
              <a:t>(left == right) {</a:t>
            </a:r>
          </a:p>
          <a:p>
            <a:r>
              <a:rPr lang="en-US" sz="1300" b="1" dirty="0">
                <a:latin typeface="Courier New" panose="02070309020205020404" pitchFamily="49" charset="0"/>
                <a:cs typeface="Courier New" panose="02070309020205020404" pitchFamily="49" charset="0"/>
              </a:rPr>
              <a:t>			a[left] = -a[left]; </a:t>
            </a:r>
            <a:r>
              <a:rPr lang="en-US" sz="1300" b="1" dirty="0">
                <a:solidFill>
                  <a:srgbClr val="008E03"/>
                </a:solidFill>
                <a:latin typeface="Courier New" panose="02070309020205020404" pitchFamily="49" charset="0"/>
                <a:cs typeface="Courier New" panose="02070309020205020404" pitchFamily="49" charset="0"/>
              </a:rPr>
              <a:t>/* found it - destroy it */</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return</a:t>
            </a:r>
            <a:r>
              <a:rPr lang="en-US" sz="1300" b="1" dirty="0">
                <a:latin typeface="Courier New" panose="02070309020205020404" pitchFamily="49" charset="0"/>
                <a:cs typeface="Courier New" panose="02070309020205020404" pitchFamily="49" charset="0"/>
              </a:rPr>
              <a:t> left;</a:t>
            </a:r>
          </a:p>
          <a:p>
            <a:r>
              <a:rPr lang="en-US" sz="1300" b="1" dirty="0">
                <a:latin typeface="Courier New" panose="02070309020205020404" pitchFamily="49" charset="0"/>
                <a:cs typeface="Courier New" panose="02070309020205020404" pitchFamily="49" charset="0"/>
              </a:rPr>
              <a:t>		} </a:t>
            </a:r>
            <a:r>
              <a:rPr lang="en-US" sz="1300" b="1" dirty="0">
                <a:solidFill>
                  <a:srgbClr val="0333FF"/>
                </a:solidFill>
                <a:latin typeface="Courier New" panose="02070309020205020404" pitchFamily="49" charset="0"/>
                <a:cs typeface="Courier New" panose="02070309020205020404" pitchFamily="49" charset="0"/>
              </a:rPr>
              <a:t>else</a:t>
            </a:r>
            <a:r>
              <a:rPr lang="en-US" sz="1300" b="1" dirty="0">
                <a:latin typeface="Courier New" panose="02070309020205020404" pitchFamily="49" charset="0"/>
                <a:cs typeface="Courier New" panose="02070309020205020404" pitchFamily="49" charset="0"/>
              </a:rPr>
              <a:t> { </a:t>
            </a:r>
            <a:r>
              <a:rPr lang="en-US" sz="1300" b="1" dirty="0">
                <a:solidFill>
                  <a:srgbClr val="008E03"/>
                </a:solidFill>
                <a:latin typeface="Courier New" panose="02070309020205020404" pitchFamily="49" charset="0"/>
                <a:cs typeface="Courier New" panose="02070309020205020404" pitchFamily="49" charset="0"/>
              </a:rPr>
              <a:t>/* Found but MIGHT not </a:t>
            </a:r>
            <a:r>
              <a:rPr lang="en-US" sz="1300" b="1" dirty="0" smtClean="0">
                <a:solidFill>
                  <a:srgbClr val="008E03"/>
                </a:solidFill>
                <a:latin typeface="Courier New" panose="02070309020205020404" pitchFamily="49" charset="0"/>
                <a:cs typeface="Courier New" panose="02070309020205020404" pitchFamily="49" charset="0"/>
              </a:rPr>
              <a:t>be leftmost </a:t>
            </a:r>
            <a:r>
              <a:rPr lang="en-US" sz="1300" b="1" dirty="0">
                <a:solidFill>
                  <a:srgbClr val="008E03"/>
                </a:solidFill>
                <a:latin typeface="Courier New" panose="02070309020205020404" pitchFamily="49" charset="0"/>
                <a:cs typeface="Courier New" panose="02070309020205020404" pitchFamily="49" charset="0"/>
              </a:rPr>
              <a:t>*/</a:t>
            </a:r>
          </a:p>
          <a:p>
            <a:r>
              <a:rPr lang="en-US" sz="1300" b="1" dirty="0">
                <a:latin typeface="Courier New" panose="02070309020205020404" pitchFamily="49" charset="0"/>
                <a:cs typeface="Courier New" panose="02070309020205020404" pitchFamily="49" charset="0"/>
              </a:rPr>
              <a:t>			right = mid; </a:t>
            </a:r>
            <a:r>
              <a:rPr lang="en-US" sz="1300" b="1" dirty="0" smtClean="0">
                <a:solidFill>
                  <a:srgbClr val="008E03"/>
                </a:solidFill>
                <a:latin typeface="Courier New" panose="02070309020205020404" pitchFamily="49" charset="0"/>
                <a:cs typeface="Courier New" panose="02070309020205020404" pitchFamily="49" charset="0"/>
              </a:rPr>
              <a:t>/* </a:t>
            </a:r>
            <a:r>
              <a:rPr lang="en-US" sz="1300" b="1" dirty="0">
                <a:solidFill>
                  <a:srgbClr val="008E03"/>
                </a:solidFill>
                <a:latin typeface="Courier New" panose="02070309020205020404" pitchFamily="49" charset="0"/>
                <a:cs typeface="Courier New" panose="02070309020205020404" pitchFamily="49" charset="0"/>
              </a:rPr>
              <a:t>watch out for the </a:t>
            </a:r>
            <a:r>
              <a:rPr lang="en-US" sz="1300" b="1" dirty="0" smtClean="0">
                <a:solidFill>
                  <a:srgbClr val="008E03"/>
                </a:solidFill>
                <a:latin typeface="Courier New" panose="02070309020205020404" pitchFamily="49" charset="0"/>
                <a:cs typeface="Courier New" panose="02070309020205020404" pitchFamily="49" charset="0"/>
              </a:rPr>
              <a:t>‘-1’ */</a:t>
            </a:r>
            <a:endParaRPr lang="en-US" sz="1300" b="1" dirty="0">
              <a:solidFill>
                <a:srgbClr val="008E03"/>
              </a:solidFill>
              <a:latin typeface="Courier New" panose="02070309020205020404" pitchFamily="49" charset="0"/>
              <a:cs typeface="Courier New" panose="02070309020205020404" pitchFamily="49" charset="0"/>
            </a:endParaRPr>
          </a:p>
          <a:p>
            <a:r>
              <a:rPr lang="en-US" sz="1300" b="1" dirty="0">
                <a:latin typeface="Courier New" panose="02070309020205020404" pitchFamily="49" charset="0"/>
                <a:cs typeface="Courier New" panose="02070309020205020404" pitchFamily="49" charset="0"/>
              </a:rPr>
              <a:t>		}</a:t>
            </a:r>
          </a:p>
          <a:p>
            <a:r>
              <a:rPr lang="en-US" sz="1300" b="1" dirty="0">
                <a:latin typeface="Courier New" panose="02070309020205020404" pitchFamily="49" charset="0"/>
                <a:cs typeface="Courier New" panose="02070309020205020404" pitchFamily="49" charset="0"/>
              </a:rPr>
              <a:t>	}</a:t>
            </a:r>
          </a:p>
          <a:p>
            <a:r>
              <a:rPr lang="en-US" sz="1300" b="1" dirty="0">
                <a:latin typeface="Courier New" panose="02070309020205020404" pitchFamily="49" charset="0"/>
                <a:cs typeface="Courier New" panose="02070309020205020404" pitchFamily="49" charset="0"/>
              </a:rPr>
              <a:t>	</a:t>
            </a:r>
            <a:r>
              <a:rPr lang="en-US" sz="1300" b="1" dirty="0">
                <a:solidFill>
                  <a:srgbClr val="0333FF"/>
                </a:solidFill>
                <a:latin typeface="Courier New" panose="02070309020205020404" pitchFamily="49" charset="0"/>
                <a:cs typeface="Courier New" panose="02070309020205020404" pitchFamily="49" charset="0"/>
              </a:rPr>
              <a:t>return</a:t>
            </a:r>
            <a:r>
              <a:rPr lang="en-US" sz="1300" b="1" dirty="0">
                <a:latin typeface="Courier New" panose="02070309020205020404" pitchFamily="49" charset="0"/>
                <a:cs typeface="Courier New" panose="02070309020205020404" pitchFamily="49" charset="0"/>
              </a:rPr>
              <a:t> -1;</a:t>
            </a:r>
          </a:p>
          <a:p>
            <a:r>
              <a:rPr lang="en-US" sz="13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148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a:t>
            </a:r>
            <a:r>
              <a:rPr lang="he-IL" dirty="0" smtClean="0"/>
              <a:t>201</a:t>
            </a:r>
            <a:r>
              <a:rPr lang="he-IL" dirty="0"/>
              <a:t>1</a:t>
            </a:r>
            <a:r>
              <a:rPr lang="he-IL" dirty="0" smtClean="0"/>
              <a:t> </a:t>
            </a:r>
            <a:r>
              <a:rPr lang="he-IL" dirty="0"/>
              <a:t>– מועד </a:t>
            </a:r>
            <a:r>
              <a:rPr lang="he-IL" dirty="0" smtClean="0"/>
              <a:t>א' </a:t>
            </a:r>
            <a:r>
              <a:rPr lang="he-IL" dirty="0"/>
              <a:t>– שאלה 3</a:t>
            </a:r>
            <a:endParaRPr lang="en-US"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32</a:t>
            </a:fld>
            <a:endParaRPr lang="en-US"/>
          </a:p>
        </p:txBody>
      </p:sp>
      <p:pic>
        <p:nvPicPr>
          <p:cNvPr id="7" name="תמונה 6"/>
          <p:cNvPicPr>
            <a:picLocks noChangeAspect="1"/>
          </p:cNvPicPr>
          <p:nvPr/>
        </p:nvPicPr>
        <p:blipFill>
          <a:blip r:embed="rId2"/>
          <a:stretch>
            <a:fillRect/>
          </a:stretch>
        </p:blipFill>
        <p:spPr>
          <a:xfrm>
            <a:off x="374715" y="1772816"/>
            <a:ext cx="8298692" cy="3816424"/>
          </a:xfrm>
          <a:prstGeom prst="rect">
            <a:avLst/>
          </a:prstGeom>
        </p:spPr>
      </p:pic>
    </p:spTree>
    <p:extLst>
      <p:ext uri="{BB962C8B-B14F-4D97-AF65-F5344CB8AC3E}">
        <p14:creationId xmlns:p14="http://schemas.microsoft.com/office/powerpoint/2010/main" val="1889387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a:t>
            </a:r>
            <a:r>
              <a:rPr lang="he-IL" dirty="0" smtClean="0"/>
              <a:t>201</a:t>
            </a:r>
            <a:r>
              <a:rPr lang="he-IL" dirty="0"/>
              <a:t>1</a:t>
            </a:r>
            <a:r>
              <a:rPr lang="he-IL" dirty="0" smtClean="0"/>
              <a:t> </a:t>
            </a:r>
            <a:r>
              <a:rPr lang="he-IL" dirty="0"/>
              <a:t>– מועד </a:t>
            </a:r>
            <a:r>
              <a:rPr lang="he-IL" dirty="0" smtClean="0"/>
              <a:t>א' </a:t>
            </a:r>
            <a:r>
              <a:rPr lang="he-IL" dirty="0"/>
              <a:t>– שאלה 3</a:t>
            </a:r>
            <a:endParaRPr lang="en-US"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33</a:t>
            </a:fld>
            <a:endParaRPr lang="en-US"/>
          </a:p>
        </p:txBody>
      </p:sp>
      <p:pic>
        <p:nvPicPr>
          <p:cNvPr id="6" name="תמונה 5"/>
          <p:cNvPicPr>
            <a:picLocks noChangeAspect="1"/>
          </p:cNvPicPr>
          <p:nvPr/>
        </p:nvPicPr>
        <p:blipFill>
          <a:blip r:embed="rId2"/>
          <a:stretch>
            <a:fillRect/>
          </a:stretch>
        </p:blipFill>
        <p:spPr>
          <a:xfrm>
            <a:off x="2843808" y="1518991"/>
            <a:ext cx="5616624" cy="4736006"/>
          </a:xfrm>
          <a:prstGeom prst="rect">
            <a:avLst/>
          </a:prstGeom>
        </p:spPr>
      </p:pic>
    </p:spTree>
    <p:extLst>
      <p:ext uri="{BB962C8B-B14F-4D97-AF65-F5344CB8AC3E}">
        <p14:creationId xmlns:p14="http://schemas.microsoft.com/office/powerpoint/2010/main" val="3467973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2011 – מועד א'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נשים לב שהבעיה עצמה מוגדרת באופן רקורסיבי, לכן סביר מאוד להניח שהפתרון שלה יהיה רקורסיבי.</a:t>
            </a:r>
          </a:p>
          <a:p>
            <a:endParaRPr lang="he-IL" sz="2400" dirty="0" smtClean="0"/>
          </a:p>
          <a:p>
            <a:r>
              <a:rPr lang="he-IL" sz="2400" dirty="0" smtClean="0"/>
              <a:t>תנאי העצירה והצעד ברקורסיה רשומים לנו, לכן נוכל פשוט לגשת ולממש אותם.</a:t>
            </a:r>
          </a:p>
          <a:p>
            <a:endParaRPr lang="he-IL" sz="2400" dirty="0" smtClean="0"/>
          </a:p>
          <a:p>
            <a:r>
              <a:rPr lang="he-IL" sz="2400" dirty="0" smtClean="0"/>
              <a:t>אבל רגע – הפונקציה שביקשנו לממש מחזירה רק האם מערך הוא </a:t>
            </a:r>
            <a:r>
              <a:rPr lang="he-IL" sz="2400" b="1" dirty="0" smtClean="0"/>
              <a:t>ממוין בממוצעים</a:t>
            </a:r>
            <a:r>
              <a:rPr lang="he-IL" sz="2400" dirty="0" smtClean="0"/>
              <a:t>, אבל בצעד הרקורסיה נדרש לנו מידע נוסף – </a:t>
            </a:r>
            <a:r>
              <a:rPr lang="he-IL" sz="2400" b="1" dirty="0" smtClean="0"/>
              <a:t>הממוצע עצמו של אותו מערך</a:t>
            </a:r>
            <a:r>
              <a:rPr lang="he-IL" sz="2400" dirty="0" smtClean="0"/>
              <a:t>.</a:t>
            </a:r>
            <a:endParaRPr lang="he-IL" sz="2400" b="1" dirty="0" smtClean="0"/>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34</a:t>
            </a:fld>
            <a:endParaRPr lang="en-US"/>
          </a:p>
        </p:txBody>
      </p:sp>
    </p:spTree>
    <p:extLst>
      <p:ext uri="{BB962C8B-B14F-4D97-AF65-F5344CB8AC3E}">
        <p14:creationId xmlns:p14="http://schemas.microsoft.com/office/powerpoint/2010/main" val="307072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2011 – מועד א'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מה נעשה?</a:t>
            </a:r>
          </a:p>
          <a:p>
            <a:endParaRPr lang="he-IL" sz="2400" dirty="0" smtClean="0"/>
          </a:p>
          <a:p>
            <a:r>
              <a:rPr lang="he-IL" sz="2400" dirty="0" smtClean="0"/>
              <a:t>נוכל לחשב בעצמו את הממוצע של כל חצי. אם נעשה זאת, נעשה </a:t>
            </a:r>
            <a:r>
              <a:rPr lang="en-US" sz="2400" dirty="0" smtClean="0"/>
              <a:t>O(k)</a:t>
            </a:r>
            <a:r>
              <a:rPr lang="he-IL" sz="2400" dirty="0" smtClean="0"/>
              <a:t> פעולות בכל קריאה רקורסיבית המקבלת מערך באורך </a:t>
            </a:r>
            <a:r>
              <a:rPr lang="en-US" sz="2400" dirty="0" smtClean="0"/>
              <a:t>O(k)</a:t>
            </a:r>
            <a:r>
              <a:rPr lang="he-IL" sz="2400" dirty="0" smtClean="0"/>
              <a:t>. זה מזכיר את מה שאנחנו עושים ב</a:t>
            </a:r>
            <a:r>
              <a:rPr lang="en-US" sz="2400" dirty="0" smtClean="0"/>
              <a:t>merge-sort</a:t>
            </a:r>
            <a:r>
              <a:rPr lang="he-IL" sz="2400" dirty="0" smtClean="0"/>
              <a:t>, ולכן סיבוכיות זמן הריצה תהיה </a:t>
            </a:r>
            <a:r>
              <a:rPr lang="en-US" sz="2400" dirty="0" smtClean="0"/>
              <a:t>O(</a:t>
            </a:r>
            <a:r>
              <a:rPr lang="en-US" sz="2400" dirty="0" err="1" smtClean="0"/>
              <a:t>nlogn</a:t>
            </a:r>
            <a:r>
              <a:rPr lang="en-US" sz="2400" dirty="0" smtClean="0"/>
              <a:t>)</a:t>
            </a:r>
            <a:r>
              <a:rPr lang="he-IL" sz="2400" dirty="0" smtClean="0"/>
              <a:t>. </a:t>
            </a:r>
          </a:p>
          <a:p>
            <a:endParaRPr lang="he-IL" sz="2400" dirty="0" smtClean="0"/>
          </a:p>
          <a:p>
            <a:r>
              <a:rPr lang="he-IL" sz="2400" dirty="0" smtClean="0"/>
              <a:t>אבל אנחנו יכולים לעשות יותר טוב מזה.</a:t>
            </a:r>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35</a:t>
            </a:fld>
            <a:endParaRPr lang="en-US"/>
          </a:p>
        </p:txBody>
      </p:sp>
    </p:spTree>
    <p:extLst>
      <p:ext uri="{BB962C8B-B14F-4D97-AF65-F5344CB8AC3E}">
        <p14:creationId xmlns:p14="http://schemas.microsoft.com/office/powerpoint/2010/main" val="601286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2011 – מועד א' – שאלה 3</a:t>
            </a:r>
            <a:endParaRPr lang="en-US" dirty="0"/>
          </a:p>
        </p:txBody>
      </p:sp>
      <p:sp>
        <p:nvSpPr>
          <p:cNvPr id="3" name="מציין מיקום תוכן 2"/>
          <p:cNvSpPr>
            <a:spLocks noGrp="1"/>
          </p:cNvSpPr>
          <p:nvPr>
            <p:ph idx="1"/>
          </p:nvPr>
        </p:nvSpPr>
        <p:spPr>
          <a:xfrm>
            <a:off x="251520" y="1600200"/>
            <a:ext cx="8435280" cy="4525963"/>
          </a:xfrm>
        </p:spPr>
        <p:txBody>
          <a:bodyPr>
            <a:normAutofit/>
          </a:bodyPr>
          <a:lstStyle/>
          <a:p>
            <a:r>
              <a:rPr lang="he-IL" sz="2400" dirty="0" smtClean="0"/>
              <a:t>נשים לב, שאם היו מגלים לנו את הממוצע של כל אחד מחצאי המערך, היינו יכולים בקלות לחשב את הממוצע של המערך כולו, וכך להחזיר במעלה הרקורסיה את ערך הממוצע בלי לעבור על האיברים כלל.</a:t>
            </a:r>
          </a:p>
          <a:p>
            <a:endParaRPr lang="he-IL" sz="2400" dirty="0" smtClean="0"/>
          </a:p>
          <a:p>
            <a:r>
              <a:rPr lang="he-IL" sz="2400" dirty="0" smtClean="0"/>
              <a:t>בשביל להחזיר </a:t>
            </a:r>
            <a:r>
              <a:rPr lang="he-IL" sz="2400" b="1" dirty="0" smtClean="0"/>
              <a:t>גם</a:t>
            </a:r>
            <a:r>
              <a:rPr lang="he-IL" sz="2400" dirty="0" smtClean="0"/>
              <a:t> את הממוצע של המערך, נצטרך להוסיף לפונקציה ארגומנט שיהיה מצביע לערך שאותו תעדכן הפונקציה. כיוון ששינינו את חתימת הפונקציה, נהפוך אותה לפונקציית עזר.</a:t>
            </a:r>
          </a:p>
          <a:p>
            <a:pPr marL="0" indent="0">
              <a:buNone/>
            </a:pPr>
            <a:endParaRPr lang="en-US" sz="2400"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36</a:t>
            </a:fld>
            <a:endParaRPr lang="en-US"/>
          </a:p>
        </p:txBody>
      </p:sp>
    </p:spTree>
    <p:extLst>
      <p:ext uri="{BB962C8B-B14F-4D97-AF65-F5344CB8AC3E}">
        <p14:creationId xmlns:p14="http://schemas.microsoft.com/office/powerpoint/2010/main" val="1020510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אביב 2011 – מועד א' – שאלה 3</a:t>
            </a:r>
            <a:endParaRPr lang="en-US" dirty="0"/>
          </a:p>
        </p:txBody>
      </p:sp>
      <p:sp>
        <p:nvSpPr>
          <p:cNvPr id="4" name="מציין מיקום של כותרת תחתונה 3"/>
          <p:cNvSpPr>
            <a:spLocks noGrp="1"/>
          </p:cNvSpPr>
          <p:nvPr>
            <p:ph type="ftr" sz="quarter" idx="11"/>
          </p:nvPr>
        </p:nvSpPr>
        <p:spPr/>
        <p:txBody>
          <a:bodyPr/>
          <a:lstStyle/>
          <a:p>
            <a:r>
              <a:rPr lang="he-IL" smtClean="0"/>
              <a:t>מבוא למדעי המחשב מ' - תירגול 13</a:t>
            </a:r>
            <a:endParaRPr lang="en-US" dirty="0"/>
          </a:p>
        </p:txBody>
      </p:sp>
      <p:sp>
        <p:nvSpPr>
          <p:cNvPr id="5" name="מציין מיקום של מספר שקופית 4"/>
          <p:cNvSpPr>
            <a:spLocks noGrp="1"/>
          </p:cNvSpPr>
          <p:nvPr>
            <p:ph type="sldNum" sz="quarter" idx="12"/>
          </p:nvPr>
        </p:nvSpPr>
        <p:spPr/>
        <p:txBody>
          <a:bodyPr/>
          <a:lstStyle/>
          <a:p>
            <a:fld id="{F600508C-DFED-4842-9117-7E92FA1D62A1}" type="slidenum">
              <a:rPr lang="en-US" smtClean="0"/>
              <a:pPr/>
              <a:t>37</a:t>
            </a:fld>
            <a:endParaRPr lang="en-US"/>
          </a:p>
        </p:txBody>
      </p:sp>
      <p:sp>
        <p:nvSpPr>
          <p:cNvPr id="7" name="Text Box 3"/>
          <p:cNvSpPr txBox="1">
            <a:spLocks noChangeArrowheads="1"/>
          </p:cNvSpPr>
          <p:nvPr/>
        </p:nvSpPr>
        <p:spPr bwMode="auto">
          <a:xfrm>
            <a:off x="0" y="1417638"/>
            <a:ext cx="9144000" cy="5016758"/>
          </a:xfrm>
          <a:prstGeom prst="rect">
            <a:avLst/>
          </a:prstGeom>
          <a:solidFill>
            <a:schemeClr val="bg1"/>
          </a:solidFill>
          <a:ln>
            <a:headEnd/>
            <a:tailEnd/>
          </a:ln>
        </p:spPr>
        <p:style>
          <a:lnRef idx="1">
            <a:schemeClr val="accent1"/>
          </a:lnRef>
          <a:fillRef idx="3">
            <a:schemeClr val="accent1"/>
          </a:fillRef>
          <a:effectRef idx="2">
            <a:schemeClr val="accent1"/>
          </a:effectRef>
          <a:fontRef idx="minor">
            <a:schemeClr val="lt1"/>
          </a:fontRef>
        </p:style>
        <p:txBody>
          <a:bodyPr wrap="square" lIns="137160" rIns="137160">
            <a:spAutoFit/>
          </a:bodyPr>
          <a:lstStyle>
            <a:lvl1pPr marL="263525" indent="-263525">
              <a:defRPr sz="2400">
                <a:solidFill>
                  <a:schemeClr val="tx1"/>
                </a:solidFill>
                <a:latin typeface="Arial" charset="0"/>
                <a:cs typeface="Times New Roman" pitchFamily="18" charset="0"/>
              </a:defRPr>
            </a:lvl1pPr>
            <a:lvl2pPr marL="742950" indent="-285750">
              <a:defRPr sz="2400">
                <a:solidFill>
                  <a:schemeClr val="tx1"/>
                </a:solidFill>
                <a:latin typeface="Arial" charset="0"/>
                <a:cs typeface="Times New Roman" pitchFamily="18" charset="0"/>
              </a:defRPr>
            </a:lvl2pPr>
            <a:lvl3pPr marL="1143000" indent="-228600">
              <a:defRPr sz="2400">
                <a:solidFill>
                  <a:schemeClr val="tx1"/>
                </a:solidFill>
                <a:latin typeface="Arial" charset="0"/>
                <a:cs typeface="Times New Roman" pitchFamily="18" charset="0"/>
              </a:defRPr>
            </a:lvl3pPr>
            <a:lvl4pPr marL="1600200" indent="-228600">
              <a:defRPr sz="2400">
                <a:solidFill>
                  <a:schemeClr val="tx1"/>
                </a:solidFill>
                <a:latin typeface="Arial" charset="0"/>
                <a:cs typeface="Times New Roman" pitchFamily="18" charset="0"/>
              </a:defRPr>
            </a:lvl4pPr>
            <a:lvl5pPr marL="2057400" indent="-228600">
              <a:defRPr sz="2400">
                <a:solidFill>
                  <a:schemeClr val="tx1"/>
                </a:solidFill>
                <a:latin typeface="Arial" charset="0"/>
                <a:cs typeface="Times New Roman" pitchFamily="18" charset="0"/>
              </a:defRPr>
            </a:lvl5pPr>
            <a:lvl6pPr marL="2514600" indent="-228600" eaLnBrk="0" fontAlgn="base" hangingPunct="0">
              <a:spcBef>
                <a:spcPct val="0"/>
              </a:spcBef>
              <a:spcAft>
                <a:spcPct val="0"/>
              </a:spcAft>
              <a:defRPr sz="2400">
                <a:solidFill>
                  <a:schemeClr val="tx1"/>
                </a:solidFill>
                <a:latin typeface="Arial" charset="0"/>
                <a:cs typeface="Times New Roman" pitchFamily="18" charset="0"/>
              </a:defRPr>
            </a:lvl6pPr>
            <a:lvl7pPr marL="2971800" indent="-228600" eaLnBrk="0" fontAlgn="base" hangingPunct="0">
              <a:spcBef>
                <a:spcPct val="0"/>
              </a:spcBef>
              <a:spcAft>
                <a:spcPct val="0"/>
              </a:spcAft>
              <a:defRPr sz="2400">
                <a:solidFill>
                  <a:schemeClr val="tx1"/>
                </a:solidFill>
                <a:latin typeface="Arial" charset="0"/>
                <a:cs typeface="Times New Roman" pitchFamily="18" charset="0"/>
              </a:defRPr>
            </a:lvl7pPr>
            <a:lvl8pPr marL="3429000" indent="-228600" eaLnBrk="0" fontAlgn="base" hangingPunct="0">
              <a:spcBef>
                <a:spcPct val="0"/>
              </a:spcBef>
              <a:spcAft>
                <a:spcPct val="0"/>
              </a:spcAft>
              <a:defRPr sz="2400">
                <a:solidFill>
                  <a:schemeClr val="tx1"/>
                </a:solidFill>
                <a:latin typeface="Arial" charset="0"/>
                <a:cs typeface="Times New Roman" pitchFamily="18" charset="0"/>
              </a:defRPr>
            </a:lvl8pPr>
            <a:lvl9pPr marL="3886200" indent="-228600" eaLnBrk="0" fontAlgn="base" hangingPunct="0">
              <a:spcBef>
                <a:spcPct val="0"/>
              </a:spcBef>
              <a:spcAft>
                <a:spcPct val="0"/>
              </a:spcAft>
              <a:defRPr sz="2400">
                <a:solidFill>
                  <a:schemeClr val="tx1"/>
                </a:solidFill>
                <a:latin typeface="Arial" charset="0"/>
                <a:cs typeface="Times New Roman" pitchFamily="18" charset="0"/>
              </a:defRPr>
            </a:lvl9pPr>
          </a:lstStyle>
          <a:p>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check_sorted_in_averages_helper</a:t>
            </a:r>
            <a:r>
              <a:rPr lang="en-US" sz="1600" b="1" dirty="0">
                <a:latin typeface="Courier New" panose="02070309020205020404" pitchFamily="49" charset="0"/>
                <a:cs typeface="Courier New" panose="02070309020205020404" pitchFamily="49" charset="0"/>
              </a:rPr>
              <a:t>(</a:t>
            </a:r>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a:t>
            </a:r>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n, </a:t>
            </a:r>
            <a:r>
              <a:rPr lang="en-US" sz="1600" b="1" dirty="0">
                <a:solidFill>
                  <a:srgbClr val="0333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average) {</a:t>
            </a:r>
          </a:p>
          <a:p>
            <a:r>
              <a:rPr lang="en-US" sz="1600" b="1" dirty="0">
                <a:latin typeface="Courier New" panose="02070309020205020404" pitchFamily="49" charset="0"/>
                <a:cs typeface="Courier New" panose="02070309020205020404" pitchFamily="49" charset="0"/>
              </a:rPr>
              <a:t>	</a:t>
            </a:r>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result_left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result_right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av_left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av_right</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(n == 2) {</a:t>
            </a:r>
          </a:p>
          <a:p>
            <a:r>
              <a:rPr lang="en-US" sz="1600" b="1" dirty="0">
                <a:latin typeface="Courier New" panose="02070309020205020404" pitchFamily="49" charset="0"/>
                <a:cs typeface="Courier New" panose="02070309020205020404" pitchFamily="49" charset="0"/>
              </a:rPr>
              <a:t>		*average = (a[0] + a[1]) / 2.0;</a:t>
            </a: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a[0] &lt;= a[1];</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result_left</a:t>
            </a:r>
            <a:r>
              <a:rPr lang="en-US" sz="1600" b="1" dirty="0">
                <a:latin typeface="Courier New" panose="02070309020205020404" pitchFamily="49" charset="0"/>
                <a:cs typeface="Courier New" panose="02070309020205020404" pitchFamily="49" charset="0"/>
              </a:rPr>
              <a:t> = </a:t>
            </a:r>
            <a:r>
              <a:rPr lang="en-US" sz="1600" b="1" dirty="0" err="1">
                <a:solidFill>
                  <a:srgbClr val="4C91A8"/>
                </a:solidFill>
                <a:latin typeface="Courier New" panose="02070309020205020404" pitchFamily="49" charset="0"/>
                <a:cs typeface="Courier New" panose="02070309020205020404" pitchFamily="49" charset="0"/>
              </a:rPr>
              <a:t>check_sorted_in_averages_helper</a:t>
            </a:r>
            <a:r>
              <a:rPr lang="en-US" sz="1600" b="1" dirty="0">
                <a:latin typeface="Courier New" panose="02070309020205020404" pitchFamily="49" charset="0"/>
                <a:cs typeface="Courier New" panose="02070309020205020404" pitchFamily="49" charset="0"/>
              </a:rPr>
              <a:t>(a, n / 2, &amp;</a:t>
            </a:r>
            <a:r>
              <a:rPr lang="en-US" sz="1600" b="1" dirty="0" err="1">
                <a:latin typeface="Courier New" panose="02070309020205020404" pitchFamily="49" charset="0"/>
                <a:cs typeface="Courier New" panose="02070309020205020404" pitchFamily="49" charset="0"/>
              </a:rPr>
              <a:t>av_left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result_right</a:t>
            </a:r>
            <a:r>
              <a:rPr lang="en-US" sz="1600" b="1" dirty="0">
                <a:latin typeface="Courier New" panose="02070309020205020404" pitchFamily="49" charset="0"/>
                <a:cs typeface="Courier New" panose="02070309020205020404" pitchFamily="49" charset="0"/>
              </a:rPr>
              <a:t> = </a:t>
            </a:r>
            <a:r>
              <a:rPr lang="en-US" sz="1600" b="1" dirty="0" err="1">
                <a:solidFill>
                  <a:srgbClr val="4C91A8"/>
                </a:solidFill>
                <a:latin typeface="Courier New" panose="02070309020205020404" pitchFamily="49" charset="0"/>
                <a:cs typeface="Courier New" panose="02070309020205020404" pitchFamily="49" charset="0"/>
              </a:rPr>
              <a:t>check_sorted_in_averages_helper</a:t>
            </a:r>
            <a:r>
              <a:rPr lang="en-US" sz="1600" b="1" dirty="0">
                <a:latin typeface="Courier New" panose="02070309020205020404" pitchFamily="49" charset="0"/>
                <a:cs typeface="Courier New" panose="02070309020205020404" pitchFamily="49" charset="0"/>
              </a:rPr>
              <a:t>(a + n / 2, n / 2, &amp;</a:t>
            </a:r>
            <a:r>
              <a:rPr lang="en-US" sz="1600" b="1" dirty="0" err="1">
                <a:latin typeface="Courier New" panose="02070309020205020404" pitchFamily="49" charset="0"/>
                <a:cs typeface="Courier New" panose="02070309020205020404" pitchFamily="49" charset="0"/>
              </a:rPr>
              <a:t>av_right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*average = (</a:t>
            </a:r>
            <a:r>
              <a:rPr lang="en-US" sz="1600" b="1" dirty="0" err="1">
                <a:latin typeface="Courier New" panose="02070309020205020404" pitchFamily="49" charset="0"/>
                <a:cs typeface="Courier New" panose="02070309020205020404" pitchFamily="49" charset="0"/>
              </a:rPr>
              <a:t>av_left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av_right</a:t>
            </a:r>
            <a:r>
              <a:rPr lang="en-US" sz="1600" b="1" dirty="0">
                <a:latin typeface="Courier New" panose="02070309020205020404" pitchFamily="49" charset="0"/>
                <a:cs typeface="Courier New" panose="02070309020205020404" pitchFamily="49" charset="0"/>
              </a:rPr>
              <a:t>) / 2.0;</a:t>
            </a: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result_left</a:t>
            </a:r>
            <a:r>
              <a:rPr lang="en-US" sz="1600" b="1" dirty="0">
                <a:latin typeface="Courier New" panose="02070309020205020404" pitchFamily="49" charset="0"/>
                <a:cs typeface="Courier New" panose="02070309020205020404" pitchFamily="49" charset="0"/>
              </a:rPr>
              <a:t> &amp;&amp; </a:t>
            </a:r>
            <a:r>
              <a:rPr lang="en-US" sz="1600" b="1" dirty="0" err="1">
                <a:latin typeface="Courier New" panose="02070309020205020404" pitchFamily="49" charset="0"/>
                <a:cs typeface="Courier New" panose="02070309020205020404" pitchFamily="49" charset="0"/>
              </a:rPr>
              <a:t>result_right</a:t>
            </a:r>
            <a:r>
              <a:rPr lang="en-US" sz="1600" b="1" dirty="0">
                <a:latin typeface="Courier New" panose="02070309020205020404" pitchFamily="49" charset="0"/>
                <a:cs typeface="Courier New" panose="02070309020205020404" pitchFamily="49" charset="0"/>
              </a:rPr>
              <a:t> &amp;&amp; (</a:t>
            </a:r>
            <a:r>
              <a:rPr lang="en-US" sz="1600" b="1" dirty="0" err="1">
                <a:latin typeface="Courier New" panose="02070309020205020404" pitchFamily="49" charset="0"/>
                <a:cs typeface="Courier New" panose="02070309020205020404" pitchFamily="49" charset="0"/>
              </a:rPr>
              <a:t>av_left</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av_right</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he-IL" sz="1600" b="1" dirty="0" smtClean="0">
              <a:latin typeface="Courier New" panose="02070309020205020404" pitchFamily="49" charset="0"/>
              <a:cs typeface="Courier New" panose="02070309020205020404" pitchFamily="49" charset="0"/>
            </a:endParaRPr>
          </a:p>
          <a:p>
            <a:endParaRPr lang="he-IL" sz="1600" b="1" dirty="0">
              <a:latin typeface="Courier New" panose="02070309020205020404" pitchFamily="49" charset="0"/>
              <a:cs typeface="Courier New" panose="02070309020205020404" pitchFamily="49" charset="0"/>
            </a:endParaRPr>
          </a:p>
          <a:p>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check_sorted_in_averages</a:t>
            </a:r>
            <a:r>
              <a:rPr lang="en-US" sz="1600" b="1" dirty="0">
                <a:latin typeface="Courier New" panose="02070309020205020404" pitchFamily="49" charset="0"/>
                <a:cs typeface="Courier New" panose="02070309020205020404" pitchFamily="49" charset="0"/>
              </a:rPr>
              <a:t>(</a:t>
            </a:r>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a:t>
            </a:r>
            <a:r>
              <a:rPr lang="en-US" sz="1600" b="1" dirty="0" err="1">
                <a:solidFill>
                  <a:srgbClr val="0333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n) {</a:t>
            </a: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average;</a:t>
            </a:r>
          </a:p>
          <a:p>
            <a:r>
              <a:rPr lang="en-US" sz="1600" b="1" dirty="0">
                <a:latin typeface="Courier New" panose="02070309020205020404" pitchFamily="49" charset="0"/>
                <a:cs typeface="Courier New" panose="02070309020205020404" pitchFamily="49" charset="0"/>
              </a:rPr>
              <a:t>	</a:t>
            </a:r>
            <a:r>
              <a:rPr lang="en-US" sz="1600" b="1" dirty="0">
                <a:solidFill>
                  <a:srgbClr val="0333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solidFill>
                  <a:srgbClr val="4C91A8"/>
                </a:solidFill>
                <a:latin typeface="Courier New" panose="02070309020205020404" pitchFamily="49" charset="0"/>
                <a:cs typeface="Courier New" panose="02070309020205020404" pitchFamily="49" charset="0"/>
              </a:rPr>
              <a:t>check_sorted_in_averages_helper</a:t>
            </a:r>
            <a:r>
              <a:rPr lang="en-US" sz="1600" b="1" dirty="0">
                <a:latin typeface="Courier New" panose="02070309020205020404" pitchFamily="49" charset="0"/>
                <a:cs typeface="Courier New" panose="02070309020205020404" pitchFamily="49" charset="0"/>
              </a:rPr>
              <a:t>(a, n, &amp;average);</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3586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p:sp>
        <p:nvSpPr>
          <p:cNvPr id="3" name="Content Placeholder 2"/>
          <p:cNvSpPr>
            <a:spLocks noGrp="1"/>
          </p:cNvSpPr>
          <p:nvPr>
            <p:ph idx="1"/>
          </p:nvPr>
        </p:nvSpPr>
        <p:spPr/>
        <p:txBody>
          <a:bodyPr/>
          <a:lstStyle/>
          <a:p>
            <a:r>
              <a:rPr lang="he-IL" sz="2400" dirty="0"/>
              <a:t>סעיף א': חשבו את סיבוכיות הזמן והמקום של </a:t>
            </a:r>
            <a:r>
              <a:rPr lang="he-IL" sz="2400" dirty="0" smtClean="0"/>
              <a:t>הפונקציה</a:t>
            </a:r>
            <a:r>
              <a:rPr lang="en-US" sz="2400" dirty="0" smtClean="0"/>
              <a:t>f </a:t>
            </a:r>
            <a:r>
              <a:rPr lang="he-IL" sz="2400" dirty="0" smtClean="0"/>
              <a:t> המוגדרת </a:t>
            </a:r>
            <a:r>
              <a:rPr lang="he-IL" sz="2400" dirty="0"/>
              <a:t>בקטע הקוד הבא, כפונקציה </a:t>
            </a:r>
            <a:r>
              <a:rPr lang="he-IL" sz="2400" dirty="0" smtClean="0"/>
              <a:t>של </a:t>
            </a:r>
            <a:r>
              <a:rPr lang="en-US" sz="2400" dirty="0" smtClean="0"/>
              <a:t>n</a:t>
            </a:r>
            <a:r>
              <a:rPr lang="he-IL" sz="2400" dirty="0" smtClean="0"/>
              <a:t>. אין </a:t>
            </a:r>
            <a:r>
              <a:rPr lang="he-IL" sz="2400" dirty="0"/>
              <a:t>צורך לפרט שיקוליכם. חובה לפשט את הביטוי ככל שניתן.</a:t>
            </a:r>
          </a:p>
          <a:p>
            <a:endParaRPr lang="he-IL" dirty="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38</a:t>
            </a:fld>
            <a:endParaRPr lang="en-US"/>
          </a:p>
        </p:txBody>
      </p:sp>
      <p:pic>
        <p:nvPicPr>
          <p:cNvPr id="6" name="Picture 5"/>
          <p:cNvPicPr>
            <a:picLocks noChangeAspect="1"/>
          </p:cNvPicPr>
          <p:nvPr/>
        </p:nvPicPr>
        <p:blipFill>
          <a:blip r:embed="rId2"/>
          <a:stretch>
            <a:fillRect/>
          </a:stretch>
        </p:blipFill>
        <p:spPr>
          <a:xfrm>
            <a:off x="1043608" y="3212976"/>
            <a:ext cx="4248472" cy="2635913"/>
          </a:xfrm>
          <a:prstGeom prst="rect">
            <a:avLst/>
          </a:prstGeom>
        </p:spPr>
      </p:pic>
    </p:spTree>
    <p:extLst>
      <p:ext uri="{BB962C8B-B14F-4D97-AF65-F5344CB8AC3E}">
        <p14:creationId xmlns:p14="http://schemas.microsoft.com/office/powerpoint/2010/main" val="2727988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p:sp>
        <p:nvSpPr>
          <p:cNvPr id="3" name="Content Placeholder 2"/>
          <p:cNvSpPr>
            <a:spLocks noGrp="1"/>
          </p:cNvSpPr>
          <p:nvPr>
            <p:ph idx="1"/>
          </p:nvPr>
        </p:nvSpPr>
        <p:spPr/>
        <p:txBody>
          <a:bodyPr>
            <a:normAutofit/>
          </a:bodyPr>
          <a:lstStyle/>
          <a:p>
            <a:r>
              <a:rPr lang="he-IL" sz="2400" dirty="0" smtClean="0"/>
              <a:t>נתחיל מחישוב סיבוכיות הזמן: הלולאה הראשונה מתבצעת </a:t>
            </a:r>
            <a:r>
              <a:rPr lang="en-US" sz="2400" dirty="0" smtClean="0"/>
              <a:t>n</a:t>
            </a:r>
            <a:r>
              <a:rPr lang="he-IL" sz="2400" dirty="0" smtClean="0"/>
              <a:t> פעמים, ובכל </a:t>
            </a:r>
            <a:r>
              <a:rPr lang="he-IL" sz="2400" dirty="0" err="1" smtClean="0"/>
              <a:t>איטרציה</a:t>
            </a:r>
            <a:r>
              <a:rPr lang="he-IL" sz="2400" dirty="0" smtClean="0"/>
              <a:t> מוכפל ערכו של </a:t>
            </a:r>
            <a:r>
              <a:rPr lang="en-US" sz="2400" dirty="0" smtClean="0"/>
              <a:t>s</a:t>
            </a:r>
            <a:r>
              <a:rPr lang="he-IL" sz="2400" dirty="0" smtClean="0"/>
              <a:t> ב-2. מה יהיה ערך </a:t>
            </a:r>
            <a:r>
              <a:rPr lang="en-US" sz="2400" dirty="0" smtClean="0"/>
              <a:t>s</a:t>
            </a:r>
            <a:r>
              <a:rPr lang="he-IL" sz="2400" dirty="0" smtClean="0"/>
              <a:t> בסיום הלולאה?</a:t>
            </a:r>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39</a:t>
            </a:fld>
            <a:endParaRPr lang="en-US"/>
          </a:p>
        </p:txBody>
      </p:sp>
      <p:pic>
        <p:nvPicPr>
          <p:cNvPr id="6" name="Picture 5"/>
          <p:cNvPicPr>
            <a:picLocks noChangeAspect="1"/>
          </p:cNvPicPr>
          <p:nvPr/>
        </p:nvPicPr>
        <p:blipFill>
          <a:blip r:embed="rId3"/>
          <a:stretch>
            <a:fillRect/>
          </a:stretch>
        </p:blipFill>
        <p:spPr>
          <a:xfrm>
            <a:off x="1043608" y="3212976"/>
            <a:ext cx="4248472" cy="263591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909790" y="4581128"/>
                <a:ext cx="1080120" cy="369332"/>
              </a:xfrm>
              <a:prstGeom prst="rect">
                <a:avLst/>
              </a:prstGeom>
              <a:solidFill>
                <a:srgbClr val="FFC000"/>
              </a:solid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m:oMathPara>
                </a14:m>
                <a:endParaRPr lang="he-IL" dirty="0"/>
              </a:p>
            </p:txBody>
          </p:sp>
        </mc:Choice>
        <mc:Fallback xmlns="">
          <p:sp>
            <p:nvSpPr>
              <p:cNvPr id="7" name="TextBox 6"/>
              <p:cNvSpPr txBox="1">
                <a:spLocks noRot="1" noChangeAspect="1" noMove="1" noResize="1" noEditPoints="1" noAdjustHandles="1" noChangeArrowheads="1" noChangeShapeType="1" noTextEdit="1"/>
              </p:cNvSpPr>
              <p:nvPr/>
            </p:nvSpPr>
            <p:spPr>
              <a:xfrm>
                <a:off x="4909790" y="4581128"/>
                <a:ext cx="1080120" cy="369332"/>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59951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4</a:t>
            </a:fld>
            <a:endParaRPr lang="en-US">
              <a:solidFill>
                <a:prstClr val="black">
                  <a:tint val="75000"/>
                </a:prstClr>
              </a:solidFill>
            </a:endParaRPr>
          </a:p>
        </p:txBody>
      </p:sp>
      <p:sp>
        <p:nvSpPr>
          <p:cNvPr id="7" name="Content Placeholder 2"/>
          <p:cNvSpPr>
            <a:spLocks noGrp="1"/>
          </p:cNvSpPr>
          <p:nvPr>
            <p:ph idx="1"/>
          </p:nvPr>
        </p:nvSpPr>
        <p:spPr>
          <a:xfrm>
            <a:off x="457200" y="1600202"/>
            <a:ext cx="8229600" cy="4525963"/>
          </a:xfrm>
        </p:spPr>
        <p:txBody>
          <a:bodyPr/>
          <a:lstStyle/>
          <a:p>
            <a:r>
              <a:rPr lang="he-IL" dirty="0" smtClean="0"/>
              <a:t>כדרוש נפתור בעיה זו בעזרת </a:t>
            </a:r>
            <a:r>
              <a:rPr lang="en-US" dirty="0" smtClean="0"/>
              <a:t>backtracking</a:t>
            </a:r>
            <a:r>
              <a:rPr lang="he-IL" dirty="0" smtClean="0"/>
              <a:t>. עלינו להגדיר את תנאי העצירה שלנו ואת הצעד שנבצע במידה ותנאי העצירה לא מתקיימים. נתחיל מהגדרת תנאי העצירה:</a:t>
            </a:r>
          </a:p>
          <a:p>
            <a:endParaRPr lang="he-IL" dirty="0" smtClean="0"/>
          </a:p>
          <a:p>
            <a:r>
              <a:rPr lang="he-IL" dirty="0" smtClean="0"/>
              <a:t>תנאי העצירה הראשון הינו המקרה שבו המשבצת שבה הנסיך נמצא היא גם המשבצת שבה </a:t>
            </a:r>
            <a:r>
              <a:rPr lang="he-IL" dirty="0" err="1" smtClean="0"/>
              <a:t>ג'פאר</a:t>
            </a:r>
            <a:r>
              <a:rPr lang="he-IL" dirty="0" smtClean="0"/>
              <a:t> נמצא. כלומר כאשר ערך המשבצת 1-. במקרה זה נחזיר 0 (אורך מסלול ריק).</a:t>
            </a:r>
          </a:p>
          <a:p>
            <a:endParaRPr lang="he-IL" dirty="0" smtClean="0"/>
          </a:p>
          <a:p>
            <a:r>
              <a:rPr lang="he-IL" dirty="0" smtClean="0"/>
              <a:t>כעת עלינו להגדיר את תנאי העצירה עבור המקרים בהם אנו מזהים שבוודאות לא נוכל להשלים את הפתרון החלקי שבידינו לפתרון מלא ועלינו לסגת.</a:t>
            </a:r>
            <a:endParaRPr lang="he-IL" dirty="0"/>
          </a:p>
        </p:txBody>
      </p:sp>
    </p:spTree>
    <p:extLst>
      <p:ext uri="{BB962C8B-B14F-4D97-AF65-F5344CB8AC3E}">
        <p14:creationId xmlns:p14="http://schemas.microsoft.com/office/powerpoint/2010/main" val="7981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he-IL" sz="2400" dirty="0" smtClean="0"/>
                  <a:t>עבור הלולאה </a:t>
                </a:r>
                <a:r>
                  <a:rPr lang="he-IL" sz="2400" dirty="0" err="1" smtClean="0"/>
                  <a:t>השניה</a:t>
                </a:r>
                <a:r>
                  <a:rPr lang="he-IL" sz="2400" dirty="0" smtClean="0"/>
                  <a:t> (המקוננת):</a:t>
                </a:r>
                <a:r>
                  <a:rPr lang="he-IL" sz="2400" dirty="0"/>
                  <a:t> </a:t>
                </a:r>
                <a:r>
                  <a:rPr lang="he-IL" sz="2400" dirty="0" smtClean="0"/>
                  <a:t>הלולאה החיצונית מתבצעת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he-IL" sz="2400" dirty="0" smtClean="0"/>
                  <a:t> פעמים. ובכל </a:t>
                </a:r>
                <a:r>
                  <a:rPr lang="he-IL" sz="2400" dirty="0" err="1" smtClean="0"/>
                  <a:t>איטרציה</a:t>
                </a:r>
                <a:r>
                  <a:rPr lang="he-IL" sz="2400" dirty="0" smtClean="0"/>
                  <a:t> שלה, הלולאה הפנימית מבצעת </a:t>
                </a:r>
                <a:r>
                  <a:rPr lang="en-US" sz="2400" dirty="0" err="1" smtClean="0"/>
                  <a:t>i</a:t>
                </a:r>
                <a:r>
                  <a:rPr lang="he-IL" sz="2400" dirty="0" smtClean="0"/>
                  <a:t> </a:t>
                </a:r>
                <a:r>
                  <a:rPr lang="he-IL" sz="2400" dirty="0" err="1" smtClean="0"/>
                  <a:t>איטרציות</a:t>
                </a:r>
                <a:r>
                  <a:rPr lang="he-IL" sz="2400" dirty="0" smtClean="0"/>
                  <a:t>.</a:t>
                </a:r>
              </a:p>
              <a:p>
                <a:r>
                  <a:rPr lang="he-IL" sz="2400" dirty="0" smtClean="0"/>
                  <a:t>בכל </a:t>
                </a:r>
                <a:r>
                  <a:rPr lang="he-IL" sz="2400" dirty="0" err="1" smtClean="0"/>
                  <a:t>איטרציה</a:t>
                </a:r>
                <a:r>
                  <a:rPr lang="he-IL" sz="2400" dirty="0" smtClean="0"/>
                  <a:t> של הלולאה הפנימית מבצעים מס' קבוע </a:t>
                </a:r>
                <a:r>
                  <a:rPr lang="en-US" sz="2400" dirty="0" smtClean="0"/>
                  <a:t>c</a:t>
                </a:r>
                <a:r>
                  <a:rPr lang="he-IL" sz="2400" dirty="0" smtClean="0"/>
                  <a:t> של פעולות. לכן סה"כ נקבל:</a:t>
                </a:r>
              </a:p>
              <a:p>
                <a:pPr algn="l" rtl="0"/>
                <a14:m>
                  <m:oMath xmlns:m="http://schemas.openxmlformats.org/officeDocument/2006/math">
                    <m:nary>
                      <m:naryPr>
                        <m:chr m:val="∑"/>
                        <m:ctrlPr>
                          <a:rPr lang="he-IL"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sSup>
                          <m:sSupPr>
                            <m:ctrlPr>
                              <a:rPr lang="he-IL"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p>
                      <m:e>
                        <m:nary>
                          <m:naryPr>
                            <m:chr m:val="∑"/>
                            <m:ctrlPr>
                              <a:rPr lang="he-IL"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𝑖</m:t>
                            </m:r>
                          </m:sup>
                          <m:e>
                            <m:r>
                              <a:rPr lang="en-US" b="0" i="1" smtClean="0">
                                <a:latin typeface="Cambria Math" panose="02040503050406030204" pitchFamily="18" charset="0"/>
                              </a:rPr>
                              <m:t>𝑐</m:t>
                            </m:r>
                          </m:e>
                        </m:nary>
                        <m:r>
                          <a:rPr lang="he-IL"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p>
                          <m:e>
                            <m:r>
                              <a:rPr lang="en-US" b="0" i="1" smtClean="0">
                                <a:latin typeface="Cambria Math" panose="02040503050406030204" pitchFamily="18" charset="0"/>
                              </a:rPr>
                              <m:t>𝑖</m:t>
                            </m:r>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m:t>
                            </m:r>
                          </m:num>
                          <m:den>
                            <m:r>
                              <a:rPr lang="en-US" b="0" i="1" smtClean="0">
                                <a:latin typeface="Cambria Math" panose="02040503050406030204" pitchFamily="18" charset="0"/>
                              </a:rPr>
                              <m:t>2</m:t>
                            </m:r>
                          </m:den>
                        </m:f>
                      </m:e>
                    </m:nary>
                  </m:oMath>
                </a14:m>
                <a:r>
                  <a:rPr lang="en-US" dirty="0" smtClean="0"/>
                  <a:t>=…</a:t>
                </a:r>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40</a:t>
            </a:fld>
            <a:endParaRPr lang="en-US"/>
          </a:p>
        </p:txBody>
      </p:sp>
      <p:pic>
        <p:nvPicPr>
          <p:cNvPr id="6" name="Picture 5"/>
          <p:cNvPicPr>
            <a:picLocks noChangeAspect="1"/>
          </p:cNvPicPr>
          <p:nvPr/>
        </p:nvPicPr>
        <p:blipFill>
          <a:blip r:embed="rId4"/>
          <a:stretch>
            <a:fillRect/>
          </a:stretch>
        </p:blipFill>
        <p:spPr>
          <a:xfrm>
            <a:off x="102712" y="5201984"/>
            <a:ext cx="2488088" cy="1543704"/>
          </a:xfrm>
          <a:prstGeom prst="rect">
            <a:avLst/>
          </a:prstGeom>
        </p:spPr>
      </p:pic>
    </p:spTree>
    <p:extLst>
      <p:ext uri="{BB962C8B-B14F-4D97-AF65-F5344CB8AC3E}">
        <p14:creationId xmlns:p14="http://schemas.microsoft.com/office/powerpoint/2010/main" val="138793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𝑛</m:t>
                        </m:r>
                      </m:sup>
                    </m:sSup>
                  </m:oMath>
                </a14:m>
                <a:endParaRPr lang="en-US" dirty="0" smtClean="0"/>
              </a:p>
              <a:p>
                <a:pPr algn="r"/>
                <a:r>
                  <a:rPr lang="he-IL" sz="2400" dirty="0" smtClean="0"/>
                  <a:t>לכן נקבל שסיבוכיות הזמן של פונקציה זו היא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oMath>
                </a14:m>
                <a:r>
                  <a:rPr lang="he-IL" sz="2400" dirty="0" smtClean="0"/>
                  <a:t>.</a:t>
                </a:r>
              </a:p>
              <a:p>
                <a:pPr algn="r"/>
                <a:r>
                  <a:rPr lang="he-IL" sz="2400" dirty="0" smtClean="0"/>
                  <a:t>עבור סיבוכיות המקום: עלינו לשים לב מה סדר הגודל של </a:t>
                </a:r>
                <a:r>
                  <a:rPr lang="he-IL" sz="2400" dirty="0" err="1" smtClean="0"/>
                  <a:t>הזכרון</a:t>
                </a:r>
                <a:r>
                  <a:rPr lang="he-IL" sz="2400" dirty="0" smtClean="0"/>
                  <a:t> הנוסף בו השתמשנו.</a:t>
                </a:r>
              </a:p>
              <a:p>
                <a:pPr algn="r"/>
                <a:r>
                  <a:rPr lang="he-IL" sz="2400" dirty="0" smtClean="0"/>
                  <a:t>במקרה זה כמות </a:t>
                </a:r>
                <a:r>
                  <a:rPr lang="he-IL" sz="2400" dirty="0" err="1" smtClean="0"/>
                  <a:t>הזכרון</a:t>
                </a:r>
                <a:r>
                  <a:rPr lang="he-IL" sz="2400" dirty="0" smtClean="0"/>
                  <a:t> שהפונקציה דורשת אינה תלויה בקלט ולכן </a:t>
                </a:r>
                <a14:m>
                  <m:oMath xmlns:m="http://schemas.openxmlformats.org/officeDocument/2006/math">
                    <m:r>
                      <a:rPr lang="en-US" sz="2400" b="0" i="1" smtClean="0">
                        <a:latin typeface="Cambria Math" panose="02040503050406030204" pitchFamily="18" charset="0"/>
                      </a:rPr>
                      <m:t>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he-IL" sz="24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56"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41</a:t>
            </a:fld>
            <a:endParaRPr lang="en-US"/>
          </a:p>
        </p:txBody>
      </p:sp>
      <p:pic>
        <p:nvPicPr>
          <p:cNvPr id="6" name="Picture 5"/>
          <p:cNvPicPr>
            <a:picLocks noChangeAspect="1"/>
          </p:cNvPicPr>
          <p:nvPr/>
        </p:nvPicPr>
        <p:blipFill>
          <a:blip r:embed="rId4"/>
          <a:stretch>
            <a:fillRect/>
          </a:stretch>
        </p:blipFill>
        <p:spPr>
          <a:xfrm>
            <a:off x="102712" y="5201984"/>
            <a:ext cx="2488088" cy="1543704"/>
          </a:xfrm>
          <a:prstGeom prst="rect">
            <a:avLst/>
          </a:prstGeom>
        </p:spPr>
      </p:pic>
    </p:spTree>
    <p:extLst>
      <p:ext uri="{BB962C8B-B14F-4D97-AF65-F5344CB8AC3E}">
        <p14:creationId xmlns:p14="http://schemas.microsoft.com/office/powerpoint/2010/main" val="37645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p:sp>
        <p:nvSpPr>
          <p:cNvPr id="3" name="Content Placeholder 2"/>
          <p:cNvSpPr>
            <a:spLocks noGrp="1"/>
          </p:cNvSpPr>
          <p:nvPr>
            <p:ph idx="1"/>
          </p:nvPr>
        </p:nvSpPr>
        <p:spPr/>
        <p:txBody>
          <a:bodyPr/>
          <a:lstStyle/>
          <a:p>
            <a:r>
              <a:rPr lang="he-IL" sz="2400" dirty="0" smtClean="0"/>
              <a:t>סעיף </a:t>
            </a:r>
            <a:r>
              <a:rPr lang="he-IL" sz="2400" dirty="0"/>
              <a:t>ב': חשבו את סיבוכיות הזמן והמקום של </a:t>
            </a:r>
            <a:r>
              <a:rPr lang="he-IL" sz="2400" dirty="0" smtClean="0"/>
              <a:t>הפונקציה </a:t>
            </a:r>
            <a:r>
              <a:rPr lang="en-US" sz="2400" dirty="0" smtClean="0"/>
              <a:t>g()</a:t>
            </a:r>
            <a:r>
              <a:rPr lang="he-IL" sz="2400" dirty="0" smtClean="0"/>
              <a:t>:</a:t>
            </a:r>
          </a:p>
          <a:p>
            <a:endParaRPr lang="he-IL" dirty="0" smtClean="0"/>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42</a:t>
            </a:fld>
            <a:endParaRPr lang="en-US"/>
          </a:p>
        </p:txBody>
      </p:sp>
      <p:pic>
        <p:nvPicPr>
          <p:cNvPr id="7" name="Picture 6"/>
          <p:cNvPicPr>
            <a:picLocks noChangeAspect="1"/>
          </p:cNvPicPr>
          <p:nvPr/>
        </p:nvPicPr>
        <p:blipFill>
          <a:blip r:embed="rId3"/>
          <a:stretch>
            <a:fillRect/>
          </a:stretch>
        </p:blipFill>
        <p:spPr>
          <a:xfrm>
            <a:off x="1259632" y="2564904"/>
            <a:ext cx="4464496" cy="3421694"/>
          </a:xfrm>
          <a:prstGeom prst="rect">
            <a:avLst/>
          </a:prstGeom>
        </p:spPr>
      </p:pic>
    </p:spTree>
    <p:extLst>
      <p:ext uri="{BB962C8B-B14F-4D97-AF65-F5344CB8AC3E}">
        <p14:creationId xmlns:p14="http://schemas.microsoft.com/office/powerpoint/2010/main" val="875801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he-IL" sz="2400" dirty="0" smtClean="0"/>
                  <a:t>נתחיל בחישוב סיבוכיות הזמן: תחילה מבצעים לולאה שבה מגדילים את המשתנה </a:t>
                </a:r>
                <a:r>
                  <a:rPr lang="en-US" sz="2400" dirty="0" smtClean="0"/>
                  <a:t>q</a:t>
                </a:r>
                <a:r>
                  <a:rPr lang="he-IL" sz="2400" dirty="0" smtClean="0"/>
                  <a:t> ב-1 כל עוד מתקיים </a:t>
                </a:r>
                <a14:m>
                  <m:oMath xmlns:m="http://schemas.openxmlformats.org/officeDocument/2006/math">
                    <m:sSup>
                      <m:sSupPr>
                        <m:ctrlPr>
                          <a:rPr lang="he-IL" sz="2400" i="1" smtClean="0">
                            <a:latin typeface="Cambria Math" panose="02040503050406030204" pitchFamily="18" charset="0"/>
                          </a:rPr>
                        </m:ctrlPr>
                      </m:sSupPr>
                      <m:e>
                        <m:r>
                          <a:rPr lang="en-US" sz="2400" b="0" i="1" smtClean="0">
                            <a:latin typeface="Cambria Math" panose="02040503050406030204" pitchFamily="18" charset="0"/>
                          </a:rPr>
                          <m:t>𝑞</m:t>
                        </m:r>
                      </m:e>
                      <m:sup>
                        <m:r>
                          <a:rPr lang="he-IL" sz="2400" b="0" i="1" smtClean="0">
                            <a:latin typeface="Cambria Math" panose="02040503050406030204" pitchFamily="18" charset="0"/>
                          </a:rPr>
                          <m:t>2</m:t>
                        </m:r>
                      </m:sup>
                    </m:sSup>
                    <m:r>
                      <a:rPr lang="en-US" sz="2400" b="0" i="1" smtClean="0">
                        <a:latin typeface="Cambria Math" panose="02040503050406030204" pitchFamily="18" charset="0"/>
                      </a:rPr>
                      <m:t>&lt;</m:t>
                    </m:r>
                    <m:r>
                      <a:rPr lang="en-US" sz="2400" b="0" i="1" smtClean="0">
                        <a:latin typeface="Cambria Math" panose="02040503050406030204" pitchFamily="18" charset="0"/>
                      </a:rPr>
                      <m:t>𝑛</m:t>
                    </m:r>
                  </m:oMath>
                </a14:m>
                <a:r>
                  <a:rPr lang="he-IL" sz="2400" dirty="0" smtClean="0"/>
                  <a:t>. לכן יתבצעו בלולאה זו </a:t>
                </a:r>
                <a14:m>
                  <m:oMath xmlns:m="http://schemas.openxmlformats.org/officeDocument/2006/math">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oMath>
                </a14:m>
                <a:r>
                  <a:rPr lang="he-IL" sz="2400" dirty="0" smtClean="0"/>
                  <a:t> </a:t>
                </a:r>
                <a:r>
                  <a:rPr lang="he-IL" sz="2400" dirty="0" err="1" smtClean="0"/>
                  <a:t>איטרציות</a:t>
                </a:r>
                <a:r>
                  <a:rPr lang="he-IL" sz="2400" dirty="0" smtClean="0"/>
                  <a:t>, שבסיומן ערכו של </a:t>
                </a:r>
                <a:r>
                  <a:rPr lang="en-US" sz="2400" dirty="0" smtClean="0"/>
                  <a:t>q</a:t>
                </a:r>
                <a:r>
                  <a:rPr lang="he-IL" sz="2400" dirty="0" smtClean="0"/>
                  <a:t> יהיה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oMath>
                </a14:m>
                <a:r>
                  <a:rPr lang="he-IL" sz="2400" dirty="0" smtClean="0"/>
                  <a:t>.</a:t>
                </a:r>
              </a:p>
              <a:p>
                <a:endParaRPr lang="he-IL" sz="2400" dirty="0" smtClean="0"/>
              </a:p>
              <a:p>
                <a:r>
                  <a:rPr lang="he-IL" sz="2400" dirty="0" smtClean="0"/>
                  <a:t>כמה </a:t>
                </a:r>
                <a:r>
                  <a:rPr lang="he-IL" sz="2400" dirty="0" err="1" smtClean="0"/>
                  <a:t>איטרציות</a:t>
                </a:r>
                <a:r>
                  <a:rPr lang="he-IL" sz="2400" dirty="0" smtClean="0"/>
                  <a:t> תבצע אם כך הלולאה הבאה?</a:t>
                </a:r>
              </a:p>
              <a:p>
                <a:endParaRPr lang="he-IL" dirty="0" smtClean="0"/>
              </a:p>
              <a:p>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43</a:t>
            </a:fld>
            <a:endParaRPr lang="en-US"/>
          </a:p>
        </p:txBody>
      </p:sp>
      <p:pic>
        <p:nvPicPr>
          <p:cNvPr id="7" name="Picture 6"/>
          <p:cNvPicPr>
            <a:picLocks noChangeAspect="1"/>
          </p:cNvPicPr>
          <p:nvPr/>
        </p:nvPicPr>
        <p:blipFill>
          <a:blip r:embed="rId4"/>
          <a:stretch>
            <a:fillRect/>
          </a:stretch>
        </p:blipFill>
        <p:spPr>
          <a:xfrm>
            <a:off x="107504" y="4725144"/>
            <a:ext cx="2605464" cy="1996889"/>
          </a:xfrm>
          <a:prstGeom prst="rect">
            <a:avLst/>
          </a:prstGeom>
        </p:spPr>
      </p:pic>
    </p:spTree>
    <p:extLst>
      <p:ext uri="{BB962C8B-B14F-4D97-AF65-F5344CB8AC3E}">
        <p14:creationId xmlns:p14="http://schemas.microsoft.com/office/powerpoint/2010/main" val="261209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he-IL" sz="2400" dirty="0" smtClean="0"/>
                  <a:t>נשים לב שתוכן הלולאה </a:t>
                </a:r>
                <a:r>
                  <a:rPr lang="he-IL" sz="2400" dirty="0" err="1" smtClean="0"/>
                  <a:t>השניה</a:t>
                </a:r>
                <a:r>
                  <a:rPr lang="he-IL" sz="2400" dirty="0" smtClean="0"/>
                  <a:t> אינו מכיל קוד אשר משפיע על מספר </a:t>
                </a:r>
                <a:r>
                  <a:rPr lang="he-IL" sz="2400" dirty="0" err="1" smtClean="0"/>
                  <a:t>האיטרציות</a:t>
                </a:r>
                <a:r>
                  <a:rPr lang="he-IL" sz="2400" dirty="0" smtClean="0"/>
                  <a:t> שיתבצעו. לכן נוכל לבדוק כמה צעדים יתבצעו לפני שהתנאי יפסיק להתקיים.</a:t>
                </a:r>
              </a:p>
              <a:p>
                <a:endParaRPr lang="he-IL" sz="2400" dirty="0" smtClean="0"/>
              </a:p>
              <a:p>
                <a:r>
                  <a:rPr lang="he-IL" sz="2400" dirty="0" smtClean="0"/>
                  <a:t>הלולאה מתחילה כאשר </a:t>
                </a:r>
                <a:r>
                  <a:rPr lang="en-US" sz="2400" dirty="0" err="1" smtClean="0"/>
                  <a:t>i</a:t>
                </a:r>
                <a:r>
                  <a:rPr lang="en-US" sz="2400" dirty="0" smtClean="0"/>
                  <a:t>=0</a:t>
                </a:r>
                <a:r>
                  <a:rPr lang="he-IL" sz="2400" dirty="0" smtClean="0"/>
                  <a:t> ובכל </a:t>
                </a:r>
                <a:r>
                  <a:rPr lang="he-IL" sz="2400" dirty="0" err="1" smtClean="0"/>
                  <a:t>איטרציה</a:t>
                </a:r>
                <a:r>
                  <a:rPr lang="he-IL" sz="2400" dirty="0" smtClean="0"/>
                  <a:t> מגדילה את ערכו של </a:t>
                </a:r>
                <a:r>
                  <a:rPr lang="en-US" sz="2400" dirty="0" err="1" smtClean="0"/>
                  <a:t>i</a:t>
                </a:r>
                <a:r>
                  <a:rPr lang="he-IL" sz="2400" dirty="0" smtClean="0"/>
                  <a:t> ב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oMath>
                </a14:m>
                <a:r>
                  <a:rPr lang="he-IL" sz="2400" dirty="0" smtClean="0"/>
                  <a:t>.</a:t>
                </a:r>
              </a:p>
              <a:p>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000"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44</a:t>
            </a:fld>
            <a:endParaRPr lang="en-US"/>
          </a:p>
        </p:txBody>
      </p:sp>
      <p:pic>
        <p:nvPicPr>
          <p:cNvPr id="7" name="Picture 6"/>
          <p:cNvPicPr>
            <a:picLocks noChangeAspect="1"/>
          </p:cNvPicPr>
          <p:nvPr/>
        </p:nvPicPr>
        <p:blipFill>
          <a:blip r:embed="rId4"/>
          <a:stretch>
            <a:fillRect/>
          </a:stretch>
        </p:blipFill>
        <p:spPr>
          <a:xfrm>
            <a:off x="107504" y="4725144"/>
            <a:ext cx="2605464" cy="1996889"/>
          </a:xfrm>
          <a:prstGeom prst="rect">
            <a:avLst/>
          </a:prstGeom>
        </p:spPr>
      </p:pic>
    </p:spTree>
    <p:extLst>
      <p:ext uri="{BB962C8B-B14F-4D97-AF65-F5344CB8AC3E}">
        <p14:creationId xmlns:p14="http://schemas.microsoft.com/office/powerpoint/2010/main" val="696335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40768"/>
                <a:ext cx="8229600" cy="4525963"/>
              </a:xfrm>
            </p:spPr>
            <p:txBody>
              <a:bodyPr/>
              <a:lstStyle/>
              <a:p>
                <a:r>
                  <a:rPr lang="he-IL" sz="2400" dirty="0" smtClean="0"/>
                  <a:t>אם כך, נסיק שהלולאה תבצע </a:t>
                </a:r>
                <a14:m>
                  <m:oMath xmlns:m="http://schemas.openxmlformats.org/officeDocument/2006/math">
                    <m:f>
                      <m:fPr>
                        <m:ctrlPr>
                          <a:rPr lang="he-IL" sz="2400" i="1" smtClean="0">
                            <a:latin typeface="Cambria Math" panose="02040503050406030204" pitchFamily="18" charset="0"/>
                          </a:rPr>
                        </m:ctrlPr>
                      </m:fPr>
                      <m:num>
                        <m:sSup>
                          <m:sSupPr>
                            <m:ctrlPr>
                              <a:rPr lang="he-IL"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𝑞</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sup>
                    </m:sSup>
                  </m:oMath>
                </a14:m>
                <a:r>
                  <a:rPr lang="he-IL" sz="2400" dirty="0" smtClean="0"/>
                  <a:t> </a:t>
                </a:r>
                <a:r>
                  <a:rPr lang="he-IL" sz="2400" dirty="0" err="1" smtClean="0"/>
                  <a:t>איטרציות</a:t>
                </a:r>
                <a:r>
                  <a:rPr lang="he-IL" sz="2400" dirty="0" smtClean="0"/>
                  <a:t>. בכל </a:t>
                </a:r>
                <a:r>
                  <a:rPr lang="he-IL" sz="2400" dirty="0" err="1" smtClean="0"/>
                  <a:t>איטרציה</a:t>
                </a:r>
                <a:r>
                  <a:rPr lang="he-IL" sz="2400" dirty="0" smtClean="0"/>
                  <a:t> מבצעים מספר קבוע של פעולות שאינו תלוי בגודל הקלט, לכן סיבוכיות הזמן היא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sup>
                    </m:sSup>
                    <m:r>
                      <a:rPr lang="en-US" sz="2400" b="0" i="1" smtClean="0">
                        <a:latin typeface="Cambria Math" panose="02040503050406030204" pitchFamily="18" charset="0"/>
                      </a:rPr>
                      <m:t>)</m:t>
                    </m:r>
                  </m:oMath>
                </a14:m>
                <a:r>
                  <a:rPr lang="he-IL" sz="2400" dirty="0" smtClean="0"/>
                  <a:t>.</a:t>
                </a:r>
              </a:p>
              <a:p>
                <a:endParaRPr lang="he-IL" sz="2400" dirty="0" smtClean="0"/>
              </a:p>
              <a:p>
                <a:r>
                  <a:rPr lang="he-IL" sz="2400" dirty="0" smtClean="0"/>
                  <a:t>מהי סיבוכיות המקום?</a:t>
                </a:r>
              </a:p>
              <a:p>
                <a:endParaRPr lang="he-IL" sz="2400" dirty="0" smtClean="0"/>
              </a:p>
              <a:p>
                <a:r>
                  <a:rPr lang="he-IL" sz="2400" dirty="0" smtClean="0"/>
                  <a:t>מכיוון שהקצנו מערך בגודל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oMath>
                </a14:m>
                <a:r>
                  <a:rPr lang="he-IL" sz="2400" dirty="0" smtClean="0"/>
                  <a:t>  סיבוכיות המקום היא </a:t>
                </a:r>
                <a14:m>
                  <m:oMath xmlns:m="http://schemas.openxmlformats.org/officeDocument/2006/math">
                    <m:r>
                      <a:rPr lang="en-US" sz="2400" i="1">
                        <a:latin typeface="Cambria Math" panose="02040503050406030204" pitchFamily="18" charset="0"/>
                      </a:rPr>
                      <m:t>𝜃</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r>
                      <a:rPr lang="en-US" sz="2400" i="1">
                        <a:latin typeface="Cambria Math" panose="02040503050406030204" pitchFamily="18" charset="0"/>
                      </a:rPr>
                      <m:t>)</m:t>
                    </m:r>
                  </m:oMath>
                </a14:m>
                <a:r>
                  <a:rPr lang="he-IL" sz="2400" dirty="0" smtClean="0"/>
                  <a:t>.</a:t>
                </a:r>
              </a:p>
              <a:p>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4525963"/>
              </a:xfrm>
              <a:blipFill>
                <a:blip r:embed="rId3"/>
                <a:stretch>
                  <a:fillRect l="-1037"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45</a:t>
            </a:fld>
            <a:endParaRPr lang="en-US"/>
          </a:p>
        </p:txBody>
      </p:sp>
      <p:pic>
        <p:nvPicPr>
          <p:cNvPr id="7" name="Picture 6"/>
          <p:cNvPicPr>
            <a:picLocks noChangeAspect="1"/>
          </p:cNvPicPr>
          <p:nvPr/>
        </p:nvPicPr>
        <p:blipFill>
          <a:blip r:embed="rId4"/>
          <a:stretch>
            <a:fillRect/>
          </a:stretch>
        </p:blipFill>
        <p:spPr>
          <a:xfrm>
            <a:off x="251520" y="5013176"/>
            <a:ext cx="2228334" cy="1707848"/>
          </a:xfrm>
          <a:prstGeom prst="rect">
            <a:avLst/>
          </a:prstGeom>
        </p:spPr>
      </p:pic>
    </p:spTree>
    <p:extLst>
      <p:ext uri="{BB962C8B-B14F-4D97-AF65-F5344CB8AC3E}">
        <p14:creationId xmlns:p14="http://schemas.microsoft.com/office/powerpoint/2010/main" val="3358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p:sp>
        <p:nvSpPr>
          <p:cNvPr id="3" name="Content Placeholder 2"/>
          <p:cNvSpPr>
            <a:spLocks noGrp="1"/>
          </p:cNvSpPr>
          <p:nvPr>
            <p:ph idx="1"/>
          </p:nvPr>
        </p:nvSpPr>
        <p:spPr/>
        <p:txBody>
          <a:bodyPr>
            <a:normAutofit/>
          </a:bodyPr>
          <a:lstStyle/>
          <a:p>
            <a:r>
              <a:rPr lang="he-IL" sz="2400" dirty="0"/>
              <a:t>סעיף ג': חשבו את סיבוכיות הזמן והמקום של הפונקציה </a:t>
            </a:r>
            <a:r>
              <a:rPr lang="en-US" sz="2400" dirty="0" smtClean="0"/>
              <a:t>w()</a:t>
            </a:r>
            <a:r>
              <a:rPr lang="he-IL" sz="2400" dirty="0" smtClean="0"/>
              <a:t> (ולא </a:t>
            </a:r>
            <a:r>
              <a:rPr lang="he-IL" sz="2400" dirty="0"/>
              <a:t>של הפונקציה </a:t>
            </a:r>
            <a:r>
              <a:rPr lang="en-US" sz="2400" dirty="0" err="1" smtClean="0"/>
              <a:t>aux_w</a:t>
            </a:r>
            <a:r>
              <a:rPr lang="he-IL" sz="2400" dirty="0" smtClean="0"/>
              <a:t>).</a:t>
            </a:r>
          </a:p>
        </p:txBody>
      </p:sp>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46</a:t>
            </a:fld>
            <a:endParaRPr lang="en-US"/>
          </a:p>
        </p:txBody>
      </p:sp>
      <p:pic>
        <p:nvPicPr>
          <p:cNvPr id="6" name="Picture 5"/>
          <p:cNvPicPr>
            <a:picLocks noChangeAspect="1"/>
          </p:cNvPicPr>
          <p:nvPr/>
        </p:nvPicPr>
        <p:blipFill>
          <a:blip r:embed="rId3"/>
          <a:stretch>
            <a:fillRect/>
          </a:stretch>
        </p:blipFill>
        <p:spPr>
          <a:xfrm>
            <a:off x="1547664" y="2780928"/>
            <a:ext cx="3816424" cy="3385144"/>
          </a:xfrm>
          <a:prstGeom prst="rect">
            <a:avLst/>
          </a:prstGeom>
        </p:spPr>
      </p:pic>
    </p:spTree>
    <p:extLst>
      <p:ext uri="{BB962C8B-B14F-4D97-AF65-F5344CB8AC3E}">
        <p14:creationId xmlns:p14="http://schemas.microsoft.com/office/powerpoint/2010/main" val="2286477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7504" y="1412776"/>
                <a:ext cx="8856984" cy="4248471"/>
              </a:xfrm>
            </p:spPr>
            <p:txBody>
              <a:bodyPr>
                <a:normAutofit/>
              </a:bodyPr>
              <a:lstStyle/>
              <a:p>
                <a:r>
                  <a:rPr lang="he-IL" sz="2400" dirty="0" smtClean="0"/>
                  <a:t>נתחיל מחישוב סיבוכיות הזמן:</a:t>
                </a:r>
              </a:p>
              <a:p>
                <a:r>
                  <a:rPr lang="he-IL" sz="2400" dirty="0" smtClean="0"/>
                  <a:t>נשתמש בשיטה </a:t>
                </a:r>
                <a:r>
                  <a:rPr lang="he-IL" sz="2400" dirty="0" err="1" smtClean="0"/>
                  <a:t>האיטרטיבית</a:t>
                </a:r>
                <a:r>
                  <a:rPr lang="he-IL" sz="2400" dirty="0" smtClean="0"/>
                  <a:t>. נגדיר שמספר הפעולות שעושה הפונקציה </a:t>
                </a:r>
                <a:r>
                  <a:rPr lang="en-US" sz="2400" dirty="0" err="1" smtClean="0"/>
                  <a:t>w_aux</a:t>
                </a:r>
                <a:r>
                  <a:rPr lang="he-IL" sz="2400" dirty="0" smtClean="0"/>
                  <a:t> על קלט בגודל </a:t>
                </a:r>
                <a:r>
                  <a:rPr lang="en-US" sz="2400" dirty="0" smtClean="0"/>
                  <a:t>n</a:t>
                </a:r>
                <a:r>
                  <a:rPr lang="he-IL" sz="2400" dirty="0" smtClean="0"/>
                  <a:t> הוא </a:t>
                </a:r>
                <a:r>
                  <a:rPr lang="en-US" sz="2400" dirty="0" smtClean="0"/>
                  <a:t>T(n)</a:t>
                </a:r>
                <a:r>
                  <a:rPr lang="he-IL" sz="2400" dirty="0" smtClean="0"/>
                  <a:t>. נרצה למצוא ביטוי ל-</a:t>
                </a:r>
                <a:r>
                  <a:rPr lang="en-US" sz="2400" dirty="0" smtClean="0"/>
                  <a:t>T(n)</a:t>
                </a:r>
                <a:r>
                  <a:rPr lang="he-IL" sz="2400" dirty="0" smtClean="0"/>
                  <a:t>.</a:t>
                </a:r>
              </a:p>
              <a:p>
                <a:endParaRPr lang="he-IL" sz="2400" dirty="0" smtClean="0"/>
              </a:p>
              <a:p>
                <a:r>
                  <a:rPr lang="he-IL" sz="2400" dirty="0" smtClean="0"/>
                  <a:t>נשים לב שבצעד הרקורסיה הפונקציה מבצעת לולאה בעלת </a:t>
                </a:r>
                <a:r>
                  <a:rPr lang="en-US" sz="2400" dirty="0" smtClean="0"/>
                  <a:t>n</a:t>
                </a:r>
                <a:r>
                  <a:rPr lang="he-IL" sz="2400" dirty="0" smtClean="0"/>
                  <a:t> </a:t>
                </a:r>
                <a:r>
                  <a:rPr lang="he-IL" sz="2400" dirty="0" err="1" smtClean="0"/>
                  <a:t>איטרציות</a:t>
                </a:r>
                <a:r>
                  <a:rPr lang="he-IL" sz="2400" dirty="0" smtClean="0"/>
                  <a:t>, ובכל אחת מספר קבוע של פעולות </a:t>
                </a:r>
                <a14:m>
                  <m:oMath xmlns:m="http://schemas.openxmlformats.org/officeDocument/2006/math">
                    <m:sSub>
                      <m:sSubPr>
                        <m:ctrlPr>
                          <a:rPr lang="he-IL"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oMath>
                </a14:m>
                <a:r>
                  <a:rPr lang="he-IL" sz="2400" dirty="0" smtClean="0"/>
                  <a:t>.</a:t>
                </a:r>
              </a:p>
              <a:p>
                <a:endParaRPr lang="he-IL" sz="2400" dirty="0" smtClean="0"/>
              </a:p>
              <a:p>
                <a:r>
                  <a:rPr lang="he-IL" sz="2400" dirty="0" smtClean="0"/>
                  <a:t>לאחר מכן, ישנן שתי קריאות רקורסיבית בזו אחר זו עם הקלט </a:t>
                </a:r>
                <a:r>
                  <a:rPr lang="en-US" sz="2400" dirty="0" smtClean="0"/>
                  <a:t>0.5n</a:t>
                </a:r>
                <a:r>
                  <a:rPr lang="he-IL" sz="24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7504" y="1412776"/>
                <a:ext cx="8856984" cy="4248471"/>
              </a:xfrm>
              <a:blipFill>
                <a:blip r:embed="rId3"/>
                <a:stretch>
                  <a:fillRect l="-1721" t="-1004" r="-964"/>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47</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299149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340768"/>
                <a:ext cx="8229600" cy="4525963"/>
              </a:xfrm>
            </p:spPr>
            <p:txBody>
              <a:bodyPr/>
              <a:lstStyle/>
              <a:p>
                <a:r>
                  <a:rPr lang="he-IL" sz="2400" dirty="0" smtClean="0"/>
                  <a:t>בנוסף, יש מספר קבוע של פעולות נוספות למשל כמו בדיקת תנאי העצירה. נסמן מספר זה </a:t>
                </a:r>
                <a14:m>
                  <m:oMath xmlns:m="http://schemas.openxmlformats.org/officeDocument/2006/math">
                    <m:sSub>
                      <m:sSubPr>
                        <m:ctrlPr>
                          <a:rPr lang="he-IL" sz="2400" i="1" smtClean="0">
                            <a:latin typeface="Cambria Math" panose="02040503050406030204" pitchFamily="18" charset="0"/>
                          </a:rPr>
                        </m:ctrlPr>
                      </m:sSubPr>
                      <m:e>
                        <m:r>
                          <a:rPr lang="en-US" sz="2400" b="0" i="1" smtClean="0">
                            <a:latin typeface="Cambria Math" panose="02040503050406030204" pitchFamily="18" charset="0"/>
                          </a:rPr>
                          <m:t>𝑐</m:t>
                        </m:r>
                      </m:e>
                      <m:sub>
                        <m:r>
                          <a:rPr lang="he-IL" sz="2400" b="0" i="1" smtClean="0">
                            <a:latin typeface="Cambria Math" panose="02040503050406030204" pitchFamily="18" charset="0"/>
                          </a:rPr>
                          <m:t>2</m:t>
                        </m:r>
                      </m:sub>
                    </m:sSub>
                  </m:oMath>
                </a14:m>
                <a:r>
                  <a:rPr lang="he-IL" sz="2400" dirty="0" smtClean="0"/>
                  <a:t>.</a:t>
                </a:r>
              </a:p>
              <a:p>
                <a:r>
                  <a:rPr lang="he-IL" sz="2400" dirty="0" smtClean="0"/>
                  <a:t>לכן הביטוי ל</a:t>
                </a:r>
                <a:r>
                  <a:rPr lang="en-US" sz="2400" dirty="0" smtClean="0"/>
                  <a:t>T(n)</a:t>
                </a:r>
                <a:r>
                  <a:rPr lang="he-IL" sz="2400" dirty="0" smtClean="0"/>
                  <a:t> יהיה</a:t>
                </a:r>
              </a:p>
              <a:p>
                <a:pPr algn="l" rtl="0"/>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he-IL" dirty="0" smtClean="0"/>
              </a:p>
              <a:p>
                <a:r>
                  <a:rPr lang="he-IL" sz="2400" dirty="0" smtClean="0"/>
                  <a:t>מה יהיה ערך הביטוי הנ"ל כאשר נציב ב </a:t>
                </a:r>
                <a14:m>
                  <m:oMath xmlns:m="http://schemas.openxmlformats.org/officeDocument/2006/math">
                    <m:r>
                      <a:rPr lang="en-US" sz="2400" i="1">
                        <a:latin typeface="Cambria Math" panose="02040503050406030204" pitchFamily="18" charset="0"/>
                      </a:rPr>
                      <m:t>𝑇</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e>
                    </m:d>
                  </m:oMath>
                </a14:m>
                <a:r>
                  <a:rPr lang="he-IL" sz="2400" dirty="0" smtClean="0"/>
                  <a:t> את הביטוי שפיתחנו?</a:t>
                </a: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340768"/>
                <a:ext cx="8229600" cy="4525963"/>
              </a:xfrm>
              <a:blipFill>
                <a:blip r:embed="rId3"/>
                <a:stretch>
                  <a:fillRect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48</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21106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340768"/>
                <a:ext cx="8229600" cy="4525963"/>
              </a:xfrm>
            </p:spPr>
            <p:txBody>
              <a:bodyPr/>
              <a:lstStyle/>
              <a:p>
                <a:pPr algn="r"/>
                <a:r>
                  <a:rPr lang="he-IL" sz="2400" dirty="0" smtClean="0"/>
                  <a:t>לאחר </a:t>
                </a:r>
                <a:r>
                  <a:rPr lang="he-IL" sz="2400" dirty="0" err="1" smtClean="0"/>
                  <a:t>איטרציה</a:t>
                </a:r>
                <a:r>
                  <a:rPr lang="he-IL" sz="2400" dirty="0" smtClean="0"/>
                  <a:t> שניה נקבל</a:t>
                </a:r>
              </a:p>
              <a:p>
                <a:pPr algn="l" rtl="0"/>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𝑇</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b="0" i="1" smtClean="0">
                                <a:latin typeface="Cambria Math" panose="02040503050406030204" pitchFamily="18" charset="0"/>
                              </a:rPr>
                              <m:t>4</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endParaRPr lang="en-US" dirty="0" smtClean="0"/>
              </a:p>
              <a:p>
                <a:pPr algn="l" rtl="0"/>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dirty="0" smtClean="0"/>
              </a:p>
              <a:p>
                <a:pPr algn="r"/>
                <a:r>
                  <a:rPr lang="he-IL" sz="2400" dirty="0"/>
                  <a:t>כעת נרצה למצוא את ערך הביטוי </a:t>
                </a:r>
                <a:r>
                  <a:rPr lang="en-US" sz="2400" dirty="0"/>
                  <a:t>T(n)</a:t>
                </a:r>
                <a:r>
                  <a:rPr lang="he-IL" sz="2400" dirty="0"/>
                  <a:t> לאחר </a:t>
                </a:r>
                <a:r>
                  <a:rPr lang="en-US" sz="2400" dirty="0"/>
                  <a:t>k</a:t>
                </a:r>
                <a:r>
                  <a:rPr lang="he-IL" sz="2400" dirty="0"/>
                  <a:t> </a:t>
                </a:r>
                <a:r>
                  <a:rPr lang="he-IL" sz="2400" dirty="0" err="1"/>
                  <a:t>איטרציות</a:t>
                </a:r>
                <a:r>
                  <a:rPr lang="he-IL" sz="2400" dirty="0"/>
                  <a:t>.</a:t>
                </a:r>
              </a:p>
              <a:p>
                <a:pPr algn="l" rtl="0"/>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340768"/>
                <a:ext cx="8229600" cy="4525963"/>
              </a:xfrm>
              <a:blipFill>
                <a:blip r:embed="rId3"/>
                <a:stretch>
                  <a:fillRect t="-943"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49</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36935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5</a:t>
            </a:fld>
            <a:endParaRPr lang="en-US">
              <a:solidFill>
                <a:prstClr val="black">
                  <a:tint val="75000"/>
                </a:prstClr>
              </a:solidFill>
            </a:endParaRPr>
          </a:p>
        </p:txBody>
      </p:sp>
      <p:sp>
        <p:nvSpPr>
          <p:cNvPr id="7" name="Content Placeholder 2"/>
          <p:cNvSpPr>
            <a:spLocks noGrp="1"/>
          </p:cNvSpPr>
          <p:nvPr>
            <p:ph idx="1"/>
          </p:nvPr>
        </p:nvSpPr>
        <p:spPr>
          <a:xfrm>
            <a:off x="457200" y="1600202"/>
            <a:ext cx="8229600" cy="4525963"/>
          </a:xfrm>
        </p:spPr>
        <p:txBody>
          <a:bodyPr>
            <a:normAutofit/>
          </a:bodyPr>
          <a:lstStyle/>
          <a:p>
            <a:r>
              <a:rPr lang="he-IL" dirty="0" smtClean="0"/>
              <a:t>המקרים הללו הם:</a:t>
            </a:r>
          </a:p>
          <a:p>
            <a:pPr lvl="1"/>
            <a:r>
              <a:rPr lang="he-IL" sz="2200" dirty="0" smtClean="0"/>
              <a:t>כאשר נגמרו ה"לבבות" והנסיך נפסל.</a:t>
            </a:r>
          </a:p>
          <a:p>
            <a:pPr lvl="1"/>
            <a:endParaRPr lang="he-IL" sz="2200" dirty="0" smtClean="0"/>
          </a:p>
          <a:p>
            <a:pPr lvl="1"/>
            <a:r>
              <a:rPr lang="he-IL" sz="2200" dirty="0"/>
              <a:t>כאשר </a:t>
            </a:r>
            <a:r>
              <a:rPr lang="he-IL" sz="2200" dirty="0" smtClean="0"/>
              <a:t>התנועה אינה חוקית (קיבלנו </a:t>
            </a:r>
            <a:r>
              <a:rPr lang="he-IL" sz="2200" dirty="0"/>
              <a:t>משבצת אשר אינה בתוך המפה </a:t>
            </a:r>
            <a:r>
              <a:rPr lang="he-IL" sz="2200" dirty="0" smtClean="0"/>
              <a:t>הנתונה או שביצענו צעד באלכסון וכו').</a:t>
            </a:r>
          </a:p>
          <a:p>
            <a:pPr lvl="1"/>
            <a:endParaRPr lang="he-IL" sz="2200" dirty="0" smtClean="0"/>
          </a:p>
          <a:p>
            <a:pPr lvl="1"/>
            <a:r>
              <a:rPr lang="he-IL" sz="2200" dirty="0" smtClean="0"/>
              <a:t>כאשר הגענו למשבצת שביקרנו בה כבר במסלול הנוכחי (עלינו להיות מסוגלים לסמן זאת על מנת להימנע מתנועה במעגלים). </a:t>
            </a:r>
            <a:endParaRPr lang="he-IL" dirty="0"/>
          </a:p>
        </p:txBody>
      </p:sp>
    </p:spTree>
    <p:extLst>
      <p:ext uri="{BB962C8B-B14F-4D97-AF65-F5344CB8AC3E}">
        <p14:creationId xmlns:p14="http://schemas.microsoft.com/office/powerpoint/2010/main" val="15319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624012"/>
                <a:ext cx="8229600" cy="3749204"/>
              </a:xfrm>
            </p:spPr>
            <p:txBody>
              <a:bodyPr>
                <a:normAutofit fontScale="77500" lnSpcReduction="20000"/>
              </a:bodyPr>
              <a:lstStyle/>
              <a:p>
                <a:pPr algn="l" rtl="0"/>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0" dirty="0" smtClean="0"/>
              </a:p>
              <a:p>
                <a:pPr algn="l" rtl="0"/>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den>
                        </m:f>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nary>
                  </m:oMath>
                </a14:m>
                <a:endParaRPr lang="en-US" dirty="0" smtClean="0"/>
              </a:p>
              <a:p>
                <a:pPr algn="l" rtl="0"/>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𝑇</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den>
                    </m:f>
                  </m:oMath>
                </a14:m>
                <a:endParaRPr lang="en-US" dirty="0" smtClean="0"/>
              </a:p>
              <a:p>
                <a:pPr algn="l" rtl="0"/>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𝑇</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oMath>
                </a14:m>
                <a:endParaRPr lang="en-US" dirty="0" smtClean="0"/>
              </a:p>
              <a:p>
                <a:pPr algn="r"/>
                <a:r>
                  <a:rPr lang="he-IL" sz="3100" dirty="0" smtClean="0"/>
                  <a:t>מתי נעצור?</a:t>
                </a:r>
              </a:p>
              <a:p>
                <a:r>
                  <a:rPr lang="he-IL" sz="3100" dirty="0" smtClean="0"/>
                  <a:t>כאשר </a:t>
                </a:r>
                <a14:m>
                  <m:oMath xmlns:m="http://schemas.openxmlformats.org/officeDocument/2006/math">
                    <m:f>
                      <m:fPr>
                        <m:ctrlPr>
                          <a:rPr lang="en-US" sz="3100" i="1">
                            <a:latin typeface="Cambria Math" panose="02040503050406030204" pitchFamily="18" charset="0"/>
                          </a:rPr>
                        </m:ctrlPr>
                      </m:fPr>
                      <m:num>
                        <m:r>
                          <a:rPr lang="en-US" sz="3100" i="1">
                            <a:latin typeface="Cambria Math" panose="02040503050406030204" pitchFamily="18" charset="0"/>
                          </a:rPr>
                          <m:t>𝑛</m:t>
                        </m:r>
                      </m:num>
                      <m:den>
                        <m:sSup>
                          <m:sSupPr>
                            <m:ctrlPr>
                              <a:rPr lang="en-US" sz="3100" i="1">
                                <a:latin typeface="Cambria Math" panose="02040503050406030204" pitchFamily="18" charset="0"/>
                              </a:rPr>
                            </m:ctrlPr>
                          </m:sSupPr>
                          <m:e>
                            <m:r>
                              <a:rPr lang="en-US" sz="3100" i="1">
                                <a:latin typeface="Cambria Math" panose="02040503050406030204" pitchFamily="18" charset="0"/>
                              </a:rPr>
                              <m:t>2</m:t>
                            </m:r>
                          </m:e>
                          <m:sup>
                            <m:r>
                              <a:rPr lang="en-US" sz="3100" b="0" i="1" smtClean="0">
                                <a:latin typeface="Cambria Math" panose="02040503050406030204" pitchFamily="18" charset="0"/>
                              </a:rPr>
                              <m:t>𝑘</m:t>
                            </m:r>
                          </m:sup>
                        </m:sSup>
                      </m:den>
                    </m:f>
                    <m:r>
                      <a:rPr lang="en-US" sz="3100" b="0" i="1" smtClean="0">
                        <a:latin typeface="Cambria Math" panose="02040503050406030204" pitchFamily="18" charset="0"/>
                      </a:rPr>
                      <m:t>=</m:t>
                    </m:r>
                    <m:r>
                      <a:rPr lang="en-US" sz="3100" b="0" i="1" smtClean="0">
                        <a:latin typeface="Cambria Math" panose="02040503050406030204" pitchFamily="18" charset="0"/>
                      </a:rPr>
                      <m:t>1</m:t>
                    </m:r>
                  </m:oMath>
                </a14:m>
                <a:r>
                  <a:rPr lang="he-IL" sz="3100" dirty="0" smtClean="0"/>
                  <a:t> כלומר כאשר </a:t>
                </a:r>
                <a14:m>
                  <m:oMath xmlns:m="http://schemas.openxmlformats.org/officeDocument/2006/math">
                    <m:r>
                      <a:rPr lang="en-US" sz="3100" b="0" i="1" smtClean="0">
                        <a:latin typeface="Cambria Math" panose="02040503050406030204" pitchFamily="18" charset="0"/>
                      </a:rPr>
                      <m:t>𝑘</m:t>
                    </m:r>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𝑙𝑜𝑔</m:t>
                        </m:r>
                      </m:e>
                      <m:sub>
                        <m:r>
                          <a:rPr lang="en-US" sz="3100" b="0" i="1" smtClean="0">
                            <a:latin typeface="Cambria Math" panose="02040503050406030204" pitchFamily="18" charset="0"/>
                          </a:rPr>
                          <m:t>2</m:t>
                        </m:r>
                      </m:sub>
                    </m:sSub>
                    <m:r>
                      <a:rPr lang="en-US" sz="3100" b="0" i="1" smtClean="0">
                        <a:latin typeface="Cambria Math" panose="02040503050406030204" pitchFamily="18" charset="0"/>
                      </a:rPr>
                      <m:t> (</m:t>
                    </m:r>
                    <m:r>
                      <a:rPr lang="en-US" sz="3100" b="0" i="1" smtClean="0">
                        <a:latin typeface="Cambria Math" panose="02040503050406030204" pitchFamily="18" charset="0"/>
                      </a:rPr>
                      <m:t>𝑛</m:t>
                    </m:r>
                    <m:r>
                      <a:rPr lang="en-US" sz="3100" b="0" i="1" smtClean="0">
                        <a:latin typeface="Cambria Math" panose="02040503050406030204" pitchFamily="18" charset="0"/>
                      </a:rPr>
                      <m:t>)</m:t>
                    </m:r>
                  </m:oMath>
                </a14:m>
                <a:r>
                  <a:rPr lang="he-IL" sz="3100" dirty="0" smtClean="0"/>
                  <a:t>.</a:t>
                </a:r>
              </a:p>
              <a:p>
                <a:pPr algn="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624012"/>
                <a:ext cx="8229600" cy="3749204"/>
              </a:xfrm>
              <a:blipFill>
                <a:blip r:embed="rId3"/>
                <a:stretch>
                  <a:fillRect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50</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193272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624012"/>
                <a:ext cx="8229600" cy="3749204"/>
              </a:xfrm>
            </p:spPr>
            <p:txBody>
              <a:bodyPr>
                <a:normAutofit/>
              </a:bodyPr>
              <a:lstStyle/>
              <a:p>
                <a:pPr algn="l" rtl="0"/>
                <a:r>
                  <a:rPr lang="en-US" dirty="0" smtClean="0"/>
                  <a:t> </a:t>
                </a:r>
                <a14:m>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0" smtClean="0">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𝑇</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oMath>
                </a14:m>
                <a:endParaRPr lang="en-US" dirty="0" smtClean="0"/>
              </a:p>
              <a:p>
                <a:endParaRPr lang="he-IL" sz="1800" dirty="0" smtClean="0"/>
              </a:p>
              <a:p>
                <a:r>
                  <a:rPr lang="he-IL" sz="2400" dirty="0" smtClean="0"/>
                  <a:t>נציב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he-IL" sz="2400" dirty="0" smtClean="0"/>
                  <a:t> בביטוי </a:t>
                </a:r>
                <a:r>
                  <a:rPr lang="en-US" sz="2400" dirty="0" smtClean="0"/>
                  <a:t>T(n)</a:t>
                </a:r>
                <a:r>
                  <a:rPr lang="he-IL" sz="2400" dirty="0" smtClean="0"/>
                  <a:t> ונקבל</a:t>
                </a:r>
              </a:p>
              <a:p>
                <a:pPr algn="l" rtl="0"/>
                <a14:m>
                  <m:oMath xmlns:m="http://schemas.openxmlformats.org/officeDocument/2006/math">
                    <m:r>
                      <m:rPr>
                        <m:sty m:val="p"/>
                      </m:rPr>
                      <a:rPr lang="en-US">
                        <a:latin typeface="Cambria Math" panose="02040503050406030204" pitchFamily="18" charset="0"/>
                      </a:rPr>
                      <m:t>T</m:t>
                    </m:r>
                    <m:d>
                      <m:dPr>
                        <m:ctrlPr>
                          <a:rPr lang="en-US" i="1">
                            <a:latin typeface="Cambria Math" panose="02040503050406030204" pitchFamily="18" charset="0"/>
                          </a:rPr>
                        </m:ctrlPr>
                      </m:dPr>
                      <m:e>
                        <m:r>
                          <m:rPr>
                            <m:sty m:val="p"/>
                          </m:rPr>
                          <a:rPr lang="en-US">
                            <a:latin typeface="Cambria Math" panose="02040503050406030204" pitchFamily="18" charset="0"/>
                          </a:rPr>
                          <m:t>n</m:t>
                        </m:r>
                      </m:e>
                    </m:d>
                    <m:r>
                      <a:rPr lang="en-US">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𝑇</m:t>
                    </m:r>
                    <m:d>
                      <m:dPr>
                        <m:ctrlPr>
                          <a:rPr lang="en-US" i="1">
                            <a:latin typeface="Cambria Math" panose="02040503050406030204" pitchFamily="18" charset="0"/>
                          </a:rPr>
                        </m:ctrlPr>
                      </m:dPr>
                      <m:e>
                        <m:r>
                          <a:rPr lang="en-US" i="1" smtClean="0">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oMath>
                </a14:m>
                <a:endParaRPr lang="en-US" dirty="0"/>
              </a:p>
              <a:p>
                <a:pPr algn="r"/>
                <a:endParaRPr lang="he-IL" sz="1800" dirty="0" smtClean="0"/>
              </a:p>
              <a:p>
                <a:pPr algn="r"/>
                <a:r>
                  <a:rPr lang="he-IL" sz="2400" dirty="0" smtClean="0"/>
                  <a:t>נשים לב שבמקרה הבסיס (</a:t>
                </a:r>
                <a:r>
                  <a:rPr lang="en-US" sz="2400" dirty="0" smtClean="0"/>
                  <a:t>T(1)</a:t>
                </a:r>
                <a:r>
                  <a:rPr lang="he-IL" sz="2400" dirty="0" smtClean="0"/>
                  <a:t>) מבצעים מס' קבוע של פעולות, לכן סיבוכיות הזמן של הפונקציה </a:t>
                </a:r>
                <a:r>
                  <a:rPr lang="en-US" sz="2400" dirty="0" err="1" smtClean="0"/>
                  <a:t>w_aux</a:t>
                </a:r>
                <a:r>
                  <a:rPr lang="he-IL" sz="2400" dirty="0" smtClean="0"/>
                  <a:t> היא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e>
                    </m:func>
                    <m:r>
                      <a:rPr lang="en-US" sz="2400" b="0" i="1" smtClean="0">
                        <a:latin typeface="Cambria Math" panose="02040503050406030204" pitchFamily="18" charset="0"/>
                      </a:rPr>
                      <m:t>)</m:t>
                    </m:r>
                  </m:oMath>
                </a14:m>
                <a:endParaRPr lang="he-IL" sz="2400" dirty="0" smtClean="0"/>
              </a:p>
              <a:p>
                <a:pPr algn="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624012"/>
                <a:ext cx="8229600" cy="3749204"/>
              </a:xfrm>
              <a:blipFill>
                <a:blip r:embed="rId3"/>
                <a:stretch>
                  <a:fillRect l="-1704"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smtClean="0"/>
              <a:t>מבוא למדעי המחשב מ' - תירגול 13</a:t>
            </a:r>
            <a:endParaRPr lang="en-US"/>
          </a:p>
        </p:txBody>
      </p:sp>
      <p:sp>
        <p:nvSpPr>
          <p:cNvPr id="5" name="Slide Number Placeholder 4"/>
          <p:cNvSpPr>
            <a:spLocks noGrp="1"/>
          </p:cNvSpPr>
          <p:nvPr>
            <p:ph type="sldNum" sz="quarter" idx="12"/>
          </p:nvPr>
        </p:nvSpPr>
        <p:spPr/>
        <p:txBody>
          <a:bodyPr/>
          <a:lstStyle/>
          <a:p>
            <a:fld id="{F600508C-DFED-4842-9117-7E92FA1D62A1}" type="slidenum">
              <a:rPr lang="en-US" smtClean="0"/>
              <a:pPr/>
              <a:t>51</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23920815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624012"/>
                <a:ext cx="8229600" cy="3749204"/>
              </a:xfrm>
            </p:spPr>
            <p:txBody>
              <a:bodyPr>
                <a:normAutofit/>
              </a:bodyPr>
              <a:lstStyle/>
              <a:p>
                <a:pPr>
                  <a:lnSpc>
                    <a:spcPct val="150000"/>
                  </a:lnSpc>
                </a:pPr>
                <a:r>
                  <a:rPr lang="he-IL" sz="2400" dirty="0" smtClean="0"/>
                  <a:t>לכן, מכיוון שהפונקציה </a:t>
                </a:r>
                <a:r>
                  <a:rPr lang="en-US" sz="2400" dirty="0" smtClean="0"/>
                  <a:t>w</a:t>
                </a:r>
                <a:r>
                  <a:rPr lang="he-IL" sz="2400" dirty="0" smtClean="0"/>
                  <a:t> מבצעת קריאה יחידה לפונקציה </a:t>
                </a:r>
                <a:r>
                  <a:rPr lang="en-US" sz="2400" dirty="0" err="1" smtClean="0"/>
                  <a:t>w_aux</a:t>
                </a:r>
                <a:r>
                  <a:rPr lang="he-IL" sz="2400" dirty="0" smtClean="0"/>
                  <a:t> עם הערך </a:t>
                </a:r>
                <a14:m>
                  <m:oMath xmlns:m="http://schemas.openxmlformats.org/officeDocument/2006/math">
                    <m:sSup>
                      <m:sSupPr>
                        <m:ctrlPr>
                          <a:rPr lang="he-IL" sz="2400" i="1" smtClean="0">
                            <a:latin typeface="Cambria Math" panose="02040503050406030204" pitchFamily="18" charset="0"/>
                          </a:rPr>
                        </m:ctrlPr>
                      </m:sSupPr>
                      <m:e>
                        <m:r>
                          <a:rPr lang="en-US" sz="2400" b="0" i="1" smtClean="0">
                            <a:latin typeface="Cambria Math" panose="02040503050406030204" pitchFamily="18" charset="0"/>
                          </a:rPr>
                          <m:t>𝑛</m:t>
                        </m:r>
                      </m:e>
                      <m:sup>
                        <m:r>
                          <a:rPr lang="he-IL" sz="2400" b="0" i="1" smtClean="0">
                            <a:latin typeface="Cambria Math" panose="02040503050406030204" pitchFamily="18" charset="0"/>
                          </a:rPr>
                          <m:t>4</m:t>
                        </m:r>
                      </m:sup>
                    </m:sSup>
                  </m:oMath>
                </a14:m>
                <a:r>
                  <a:rPr lang="he-IL" sz="2400" dirty="0" smtClean="0"/>
                  <a:t>, נקבל שסיבוכיות הזמן של הפונקציה </a:t>
                </a:r>
                <a:r>
                  <a:rPr lang="en-US" sz="2400" dirty="0" smtClean="0"/>
                  <a:t>w</a:t>
                </a:r>
                <a:r>
                  <a:rPr lang="he-IL" sz="2400" dirty="0" smtClean="0"/>
                  <a:t> היא</a:t>
                </a:r>
                <a:r>
                  <a:rPr lang="en-US" dirty="0" smtClean="0"/>
                  <a:t/>
                </a:r>
                <a:br>
                  <a:rPr lang="en-US" dirty="0" smtClean="0"/>
                </a:b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e>
                            </m:d>
                          </m:e>
                        </m:func>
                      </m:e>
                    </m:d>
                  </m:oMath>
                </a14:m>
                <a:r>
                  <a:rPr lang="en-US" b="0" i="1" dirty="0" smtClean="0">
                    <a:latin typeface="Cambria Math" panose="02040503050406030204" pitchFamily="18" charset="0"/>
                  </a:rPr>
                  <a:t/>
                </a:r>
                <a:br>
                  <a:rPr lang="en-US" b="0" i="1" dirty="0" smtClean="0">
                    <a:latin typeface="Cambria Math" panose="02040503050406030204" pitchFamily="18" charset="0"/>
                  </a:rPr>
                </a:b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𝜃</m:t>
                    </m:r>
                    <m:d>
                      <m:dPr>
                        <m:ctrlPr>
                          <a:rPr lang="en-US" i="1">
                            <a:latin typeface="Cambria Math" panose="02040503050406030204" pitchFamily="18" charset="0"/>
                          </a:rPr>
                        </m:ctrlPr>
                      </m:dPr>
                      <m:e>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4</m:t>
                            </m:r>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𝑛</m:t>
                                </m:r>
                              </m:e>
                            </m:d>
                          </m:e>
                        </m:func>
                      </m:e>
                    </m:d>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4</m:t>
                            </m:r>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𝑛</m:t>
                                </m:r>
                              </m:e>
                            </m:d>
                          </m:e>
                        </m:func>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624012"/>
                <a:ext cx="8229600" cy="3749204"/>
              </a:xfrm>
              <a:blipFill>
                <a:blip r:embed="rId3"/>
                <a:stretch>
                  <a:fillRect r="-1037"/>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dirty="0" smtClean="0"/>
              <a:t>מבוא למדעי המחשב מ' - </a:t>
            </a:r>
            <a:r>
              <a:rPr lang="he-IL" dirty="0" err="1" smtClean="0"/>
              <a:t>תירגול</a:t>
            </a:r>
            <a:r>
              <a:rPr lang="he-IL" dirty="0" smtClean="0"/>
              <a:t>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52</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14282595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p:sp>
        <p:nvSpPr>
          <p:cNvPr id="3" name="Content Placeholder 2"/>
          <p:cNvSpPr>
            <a:spLocks noGrp="1"/>
          </p:cNvSpPr>
          <p:nvPr>
            <p:ph idx="1"/>
          </p:nvPr>
        </p:nvSpPr>
        <p:spPr>
          <a:xfrm>
            <a:off x="539552" y="1624012"/>
            <a:ext cx="8229600" cy="3749204"/>
          </a:xfrm>
        </p:spPr>
        <p:txBody>
          <a:bodyPr>
            <a:normAutofit/>
          </a:bodyPr>
          <a:lstStyle/>
          <a:p>
            <a:r>
              <a:rPr lang="he-IL" sz="2400" dirty="0" smtClean="0"/>
              <a:t>מהי סיבוכיות המקום של </a:t>
            </a:r>
            <a:r>
              <a:rPr lang="en-US" sz="2400" dirty="0" smtClean="0"/>
              <a:t>w</a:t>
            </a:r>
            <a:r>
              <a:rPr lang="he-IL" sz="2400" dirty="0" smtClean="0"/>
              <a:t>?</a:t>
            </a:r>
          </a:p>
          <a:p>
            <a:endParaRPr lang="he-IL" sz="2400" dirty="0" smtClean="0"/>
          </a:p>
          <a:p>
            <a:r>
              <a:rPr lang="he-IL" sz="2400" dirty="0" smtClean="0"/>
              <a:t>נשים לב שהקוד כולו אינו מקצה זיכרון באופן דינמי ולא משתמש במערכים. עם זאת, הקריאות הרקורסיביות דורשות זיכרון נוסף במחסנית. כפי שראינו בקורס, עלינו לבדוק מהו עומק </a:t>
            </a:r>
            <a:r>
              <a:rPr lang="he-IL" sz="2400" dirty="0" err="1" smtClean="0"/>
              <a:t>הרקרוסיה</a:t>
            </a:r>
            <a:r>
              <a:rPr lang="he-IL" sz="2400" dirty="0" smtClean="0"/>
              <a:t> </a:t>
            </a:r>
            <a:r>
              <a:rPr lang="he-IL" sz="2400" dirty="0" err="1" smtClean="0"/>
              <a:t>המירבי</a:t>
            </a:r>
            <a:r>
              <a:rPr lang="he-IL" sz="2400" dirty="0" smtClean="0"/>
              <a:t>.</a:t>
            </a:r>
            <a:endParaRPr lang="en-US" sz="2400" dirty="0" smtClean="0"/>
          </a:p>
        </p:txBody>
      </p:sp>
      <p:sp>
        <p:nvSpPr>
          <p:cNvPr id="4" name="Footer Placeholder 3"/>
          <p:cNvSpPr>
            <a:spLocks noGrp="1"/>
          </p:cNvSpPr>
          <p:nvPr>
            <p:ph type="ftr" sz="quarter" idx="11"/>
          </p:nvPr>
        </p:nvSpPr>
        <p:spPr/>
        <p:txBody>
          <a:bodyPr/>
          <a:lstStyle/>
          <a:p>
            <a:r>
              <a:rPr lang="he-IL" dirty="0" smtClean="0"/>
              <a:t>מבוא למדעי המחשב מ' - </a:t>
            </a:r>
            <a:r>
              <a:rPr lang="he-IL" dirty="0" err="1" smtClean="0"/>
              <a:t>תירגול</a:t>
            </a:r>
            <a:r>
              <a:rPr lang="he-IL" dirty="0" smtClean="0"/>
              <a:t>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53</a:t>
            </a:fld>
            <a:endParaRPr lang="en-US"/>
          </a:p>
        </p:txBody>
      </p:sp>
      <p:pic>
        <p:nvPicPr>
          <p:cNvPr id="6" name="Picture 5"/>
          <p:cNvPicPr>
            <a:picLocks noChangeAspect="1"/>
          </p:cNvPicPr>
          <p:nvPr/>
        </p:nvPicPr>
        <p:blipFill>
          <a:blip r:embed="rId3"/>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1585732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אביב 2015 – מועד א' – שאלה 1</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7504" y="1628800"/>
                <a:ext cx="8769152" cy="3749204"/>
              </a:xfrm>
            </p:spPr>
            <p:txBody>
              <a:bodyPr>
                <a:normAutofit/>
              </a:bodyPr>
              <a:lstStyle/>
              <a:p>
                <a:r>
                  <a:rPr lang="he-IL" sz="2400" dirty="0" smtClean="0"/>
                  <a:t>בניתוח הפונקציה </a:t>
                </a:r>
                <a:r>
                  <a:rPr lang="en-US" sz="2400" dirty="0" err="1" smtClean="0"/>
                  <a:t>w_aux</a:t>
                </a:r>
                <a:r>
                  <a:rPr lang="he-IL" sz="2400" dirty="0" smtClean="0"/>
                  <a:t> ראינו </a:t>
                </a:r>
                <a:r>
                  <a:rPr lang="he-IL" sz="2400" dirty="0" err="1" smtClean="0"/>
                  <a:t>שבהנתן</a:t>
                </a:r>
                <a:r>
                  <a:rPr lang="he-IL" sz="2400" dirty="0" smtClean="0"/>
                  <a:t> קלט </a:t>
                </a:r>
                <a:r>
                  <a:rPr lang="en-US" sz="2400" dirty="0" smtClean="0"/>
                  <a:t>n</a:t>
                </a:r>
                <a:r>
                  <a:rPr lang="he-IL" sz="2400" dirty="0" smtClean="0"/>
                  <a:t> מבצעים </a:t>
                </a:r>
                <a:r>
                  <a:rPr lang="en-US" sz="2400" dirty="0" smtClean="0"/>
                  <a:t>k=log(n)</a:t>
                </a:r>
                <a:r>
                  <a:rPr lang="he-IL" sz="2400" dirty="0" smtClean="0"/>
                  <a:t> קריאות רקורסיביות עד שמגיעים למקרה הבסיס. לכן, כאשר </a:t>
                </a:r>
                <a:r>
                  <a:rPr lang="en-US" sz="2400" dirty="0" smtClean="0"/>
                  <a:t>w</a:t>
                </a:r>
                <a:r>
                  <a:rPr lang="he-IL" sz="2400" dirty="0" smtClean="0"/>
                  <a:t> תקרא ל</a:t>
                </a:r>
                <a:r>
                  <a:rPr lang="en-US" sz="2400" dirty="0" err="1" smtClean="0"/>
                  <a:t>w_aux</a:t>
                </a:r>
                <a:r>
                  <a:rPr lang="he-IL" sz="2400" dirty="0" smtClean="0"/>
                  <a:t> עם פרמטר </a:t>
                </a:r>
                <a14:m>
                  <m:oMath xmlns:m="http://schemas.openxmlformats.org/officeDocument/2006/math">
                    <m:sSup>
                      <m:sSupPr>
                        <m:ctrlPr>
                          <a:rPr lang="he-IL" sz="2400" i="1" smtClean="0">
                            <a:latin typeface="Cambria Math" panose="02040503050406030204" pitchFamily="18" charset="0"/>
                          </a:rPr>
                        </m:ctrlPr>
                      </m:sSupPr>
                      <m:e>
                        <m:r>
                          <a:rPr lang="en-US" sz="2400" b="0" i="1" smtClean="0">
                            <a:latin typeface="Cambria Math" panose="02040503050406030204" pitchFamily="18" charset="0"/>
                          </a:rPr>
                          <m:t>𝑛</m:t>
                        </m:r>
                      </m:e>
                      <m:sup>
                        <m:r>
                          <a:rPr lang="he-IL" sz="2400" b="0" i="1" smtClean="0">
                            <a:latin typeface="Cambria Math" panose="02040503050406030204" pitchFamily="18" charset="0"/>
                          </a:rPr>
                          <m:t>4</m:t>
                        </m:r>
                      </m:sup>
                    </m:sSup>
                  </m:oMath>
                </a14:m>
                <a:r>
                  <a:rPr lang="he-IL" sz="2400" dirty="0" smtClean="0"/>
                  <a:t>, עומק עץ הרקורסיה יהיה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4</m:t>
                                </m:r>
                              </m:sup>
                            </m:sSup>
                          </m:e>
                        </m:d>
                      </m:e>
                    </m:func>
                    <m:r>
                      <a:rPr lang="en-US" sz="2400" b="0" i="1" smtClean="0">
                        <a:latin typeface="Cambria Math" panose="02040503050406030204" pitchFamily="18" charset="0"/>
                      </a:rPr>
                      <m:t>=</m:t>
                    </m:r>
                    <m:r>
                      <a:rPr lang="en-US" sz="2400" b="0" i="1" smtClean="0">
                        <a:latin typeface="Cambria Math" panose="02040503050406030204" pitchFamily="18" charset="0"/>
                      </a:rPr>
                      <m:t>4</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he-IL" sz="2400" dirty="0" smtClean="0"/>
                  <a:t>. לכן סיבוכיות הזיכרון של </a:t>
                </a:r>
                <a:r>
                  <a:rPr lang="en-US" sz="2400" dirty="0" smtClean="0"/>
                  <a:t>w</a:t>
                </a:r>
                <a:r>
                  <a:rPr lang="he-IL" sz="2400" dirty="0" smtClean="0"/>
                  <a:t> תהיה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e>
                    </m:func>
                    <m:r>
                      <a:rPr lang="en-US" sz="2400" b="0" i="1" smtClean="0">
                        <a:latin typeface="Cambria Math" panose="02040503050406030204" pitchFamily="18" charset="0"/>
                      </a:rPr>
                      <m:t>)</m:t>
                    </m:r>
                  </m:oMath>
                </a14:m>
                <a:r>
                  <a:rPr lang="he-IL" sz="2400" dirty="0" smtClean="0"/>
                  <a:t>.</a:t>
                </a: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7504" y="1628800"/>
                <a:ext cx="8769152" cy="3749204"/>
              </a:xfrm>
              <a:blipFill>
                <a:blip r:embed="rId3"/>
                <a:stretch>
                  <a:fillRect l="-2086" t="-1463" r="-974"/>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he-IL" dirty="0" smtClean="0"/>
              <a:t>מבוא למדעי המחשב מ' - </a:t>
            </a:r>
            <a:r>
              <a:rPr lang="he-IL" dirty="0" err="1" smtClean="0"/>
              <a:t>תירגול</a:t>
            </a:r>
            <a:r>
              <a:rPr lang="he-IL" dirty="0" smtClean="0"/>
              <a:t> 13</a:t>
            </a:r>
            <a:endParaRPr lang="en-US" dirty="0"/>
          </a:p>
        </p:txBody>
      </p:sp>
      <p:sp>
        <p:nvSpPr>
          <p:cNvPr id="5" name="Slide Number Placeholder 4"/>
          <p:cNvSpPr>
            <a:spLocks noGrp="1"/>
          </p:cNvSpPr>
          <p:nvPr>
            <p:ph type="sldNum" sz="quarter" idx="12"/>
          </p:nvPr>
        </p:nvSpPr>
        <p:spPr/>
        <p:txBody>
          <a:bodyPr/>
          <a:lstStyle/>
          <a:p>
            <a:fld id="{F600508C-DFED-4842-9117-7E92FA1D62A1}" type="slidenum">
              <a:rPr lang="en-US" smtClean="0"/>
              <a:pPr/>
              <a:t>54</a:t>
            </a:fld>
            <a:endParaRPr lang="en-US"/>
          </a:p>
        </p:txBody>
      </p:sp>
      <p:pic>
        <p:nvPicPr>
          <p:cNvPr id="6" name="Picture 5"/>
          <p:cNvPicPr>
            <a:picLocks noChangeAspect="1"/>
          </p:cNvPicPr>
          <p:nvPr/>
        </p:nvPicPr>
        <p:blipFill>
          <a:blip r:embed="rId4"/>
          <a:stretch>
            <a:fillRect/>
          </a:stretch>
        </p:blipFill>
        <p:spPr>
          <a:xfrm>
            <a:off x="251520" y="5045725"/>
            <a:ext cx="1872208" cy="1660637"/>
          </a:xfrm>
          <a:prstGeom prst="rect">
            <a:avLst/>
          </a:prstGeom>
        </p:spPr>
      </p:pic>
    </p:spTree>
    <p:extLst>
      <p:ext uri="{BB962C8B-B14F-4D97-AF65-F5344CB8AC3E}">
        <p14:creationId xmlns:p14="http://schemas.microsoft.com/office/powerpoint/2010/main" val="2151263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rtl="1"/>
            <a:fld id="{F600508C-DFED-4842-9117-7E92FA1D62A1}" type="slidenum">
              <a:rPr lang="en-US" smtClean="0"/>
              <a:pPr rtl="1"/>
              <a:t>55</a:t>
            </a:fld>
            <a:endParaRPr lang="en-US" dirty="0"/>
          </a:p>
        </p:txBody>
      </p:sp>
      <p:pic>
        <p:nvPicPr>
          <p:cNvPr id="7170" name="Picture 2" descr="http://www.same2u.com/cards/gl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625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he-IL" smtClean="0"/>
              <a:t>מבוא למדעי המחשב מ' - תירגול 13</a:t>
            </a:r>
            <a:endParaRPr lang="en-US" dirty="0"/>
          </a:p>
        </p:txBody>
      </p:sp>
    </p:spTree>
    <p:extLst>
      <p:ext uri="{BB962C8B-B14F-4D97-AF65-F5344CB8AC3E}">
        <p14:creationId xmlns:p14="http://schemas.microsoft.com/office/powerpoint/2010/main" val="4086265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6</a:t>
            </a:fld>
            <a:endParaRPr lang="en-US">
              <a:solidFill>
                <a:prstClr val="black">
                  <a:tint val="75000"/>
                </a:prstClr>
              </a:solidFill>
            </a:endParaRPr>
          </a:p>
        </p:txBody>
      </p:sp>
      <p:sp>
        <p:nvSpPr>
          <p:cNvPr id="7" name="Content Placeholder 2"/>
          <p:cNvSpPr>
            <a:spLocks noGrp="1"/>
          </p:cNvSpPr>
          <p:nvPr>
            <p:ph idx="1"/>
          </p:nvPr>
        </p:nvSpPr>
        <p:spPr>
          <a:xfrm>
            <a:off x="457200" y="1600202"/>
            <a:ext cx="8229600" cy="4525963"/>
          </a:xfrm>
        </p:spPr>
        <p:txBody>
          <a:bodyPr>
            <a:normAutofit/>
          </a:bodyPr>
          <a:lstStyle/>
          <a:p>
            <a:r>
              <a:rPr lang="he-IL" dirty="0"/>
              <a:t>נשים לב שמכיוון שערכי כל התאים במפה אינם קטנים מ 1-, נוכל לסמן שביקרנו במשבצת כלשהי ע"י כתיבת הערך 2- בתא המתאים במערך. עם זאת, עלינו לשמור את ערך המשבצת טרם הכתיבה ולשחזר אותו ברגע שסיימנו את עבודתנו.</a:t>
            </a:r>
          </a:p>
          <a:p>
            <a:endParaRPr lang="he-IL" dirty="0" smtClean="0"/>
          </a:p>
          <a:p>
            <a:r>
              <a:rPr lang="he-IL" dirty="0" smtClean="0"/>
              <a:t>כאשר נדע שהגענו לפתרון לא חוקי, נחזיר אורך מסלול 1- על מנת לסמן שהפתרון החלקי הנוכחי אינו ניתן להרחבה לפתרון מלא.</a:t>
            </a:r>
            <a:endParaRPr lang="en-US" dirty="0" smtClean="0"/>
          </a:p>
          <a:p>
            <a:endParaRPr lang="he-IL" dirty="0" smtClean="0"/>
          </a:p>
          <a:p>
            <a:r>
              <a:rPr lang="he-IL" dirty="0" smtClean="0"/>
              <a:t>נרצה להגדיר פונקציות עזר שיעזרו לנו להחליט האם התנועה חוקית, והאם נאבד "לב" לאחר התנועה.</a:t>
            </a:r>
          </a:p>
          <a:p>
            <a:pPr lvl="1"/>
            <a:endParaRPr lang="he-IL" dirty="0"/>
          </a:p>
        </p:txBody>
      </p:sp>
    </p:spTree>
    <p:extLst>
      <p:ext uri="{BB962C8B-B14F-4D97-AF65-F5344CB8AC3E}">
        <p14:creationId xmlns:p14="http://schemas.microsoft.com/office/powerpoint/2010/main" val="207384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7</a:t>
            </a:fld>
            <a:endParaRPr lang="en-US">
              <a:solidFill>
                <a:prstClr val="black">
                  <a:tint val="75000"/>
                </a:prstClr>
              </a:solidFill>
            </a:endParaRPr>
          </a:p>
        </p:txBody>
      </p:sp>
      <p:sp>
        <p:nvSpPr>
          <p:cNvPr id="7" name="Content Placeholder 2"/>
          <p:cNvSpPr>
            <a:spLocks noGrp="1"/>
          </p:cNvSpPr>
          <p:nvPr>
            <p:ph idx="1"/>
          </p:nvPr>
        </p:nvSpPr>
        <p:spPr>
          <a:xfrm>
            <a:off x="1475656" y="1600202"/>
            <a:ext cx="7211144" cy="4756150"/>
          </a:xfrm>
          <a:solidFill>
            <a:schemeClr val="bg1"/>
          </a:solidFill>
        </p:spPr>
        <p:txBody>
          <a:bodyPr>
            <a:noAutofit/>
          </a:bodyPr>
          <a:lstStyle/>
          <a:p>
            <a:pPr marL="342900" lvl="1" indent="0" algn="l" rtl="0">
              <a:buNone/>
            </a:pPr>
            <a:r>
              <a:rPr lang="en-US" sz="1300" dirty="0">
                <a:solidFill>
                  <a:srgbClr val="0333FF"/>
                </a:solidFill>
                <a:latin typeface="Courier New" charset="0"/>
                <a:ea typeface="Courier New" charset="0"/>
                <a:cs typeface="Courier New" charset="0"/>
              </a:rPr>
              <a:t>#define N </a:t>
            </a:r>
            <a:r>
              <a:rPr lang="en-US" sz="1300" dirty="0">
                <a:latin typeface="Courier New" charset="0"/>
                <a:ea typeface="Courier New" charset="0"/>
                <a:cs typeface="Courier New" charset="0"/>
              </a:rPr>
              <a:t>4 </a:t>
            </a:r>
            <a:endParaRPr lang="en-US" sz="1300" dirty="0" smtClean="0">
              <a:latin typeface="Courier New" charset="0"/>
              <a:ea typeface="Courier New" charset="0"/>
              <a:cs typeface="Courier New" charset="0"/>
            </a:endParaRPr>
          </a:p>
          <a:p>
            <a:pPr marL="342900" lvl="1" indent="0" algn="l" rtl="0">
              <a:buNone/>
            </a:pPr>
            <a:r>
              <a:rPr lang="en-US" sz="1300" dirty="0" smtClean="0">
                <a:solidFill>
                  <a:srgbClr val="0333FF"/>
                </a:solidFill>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define JAFFAR -</a:t>
            </a:r>
            <a:r>
              <a:rPr lang="en-US" sz="1300" dirty="0">
                <a:latin typeface="Courier New" charset="0"/>
                <a:ea typeface="Courier New" charset="0"/>
                <a:cs typeface="Courier New" charset="0"/>
              </a:rPr>
              <a:t>1 </a:t>
            </a:r>
            <a:endParaRPr lang="en-US" sz="1300" dirty="0" smtClean="0">
              <a:latin typeface="Courier New" charset="0"/>
              <a:ea typeface="Courier New" charset="0"/>
              <a:cs typeface="Courier New" charset="0"/>
            </a:endParaRPr>
          </a:p>
          <a:p>
            <a:pPr marL="342900" lvl="1" indent="0" algn="l" rtl="0">
              <a:buNone/>
            </a:pPr>
            <a:r>
              <a:rPr lang="en-US" sz="1300" dirty="0" smtClean="0">
                <a:solidFill>
                  <a:srgbClr val="0333FF"/>
                </a:solidFill>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define MAX_LIVES </a:t>
            </a:r>
            <a:r>
              <a:rPr lang="en-US" sz="1300" dirty="0">
                <a:latin typeface="Courier New" charset="0"/>
                <a:ea typeface="Courier New" charset="0"/>
                <a:cs typeface="Courier New" charset="0"/>
              </a:rPr>
              <a:t>3 </a:t>
            </a:r>
            <a:endParaRPr lang="en-US" sz="1300" dirty="0" smtClean="0">
              <a:latin typeface="Courier New" charset="0"/>
              <a:ea typeface="Courier New" charset="0"/>
              <a:cs typeface="Courier New" charset="0"/>
            </a:endParaRPr>
          </a:p>
          <a:p>
            <a:pPr marL="342900" lvl="1" indent="0" algn="l" rtl="0">
              <a:buNone/>
            </a:pPr>
            <a:r>
              <a:rPr lang="en-US" sz="1300" dirty="0" smtClean="0">
                <a:solidFill>
                  <a:srgbClr val="0333FF"/>
                </a:solidFill>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define STEP -</a:t>
            </a:r>
            <a:r>
              <a:rPr lang="en-US" sz="1300" dirty="0">
                <a:latin typeface="Courier New" charset="0"/>
                <a:ea typeface="Courier New" charset="0"/>
                <a:cs typeface="Courier New" charset="0"/>
              </a:rPr>
              <a:t>2 </a:t>
            </a:r>
            <a:endParaRPr lang="en-US" sz="1300" dirty="0" smtClean="0">
              <a:latin typeface="Courier New" charset="0"/>
              <a:ea typeface="Courier New" charset="0"/>
              <a:cs typeface="Courier New" charset="0"/>
            </a:endParaRPr>
          </a:p>
          <a:p>
            <a:pPr marL="342900" lvl="1" indent="0" algn="l" rtl="0">
              <a:buNone/>
            </a:pPr>
            <a:r>
              <a:rPr lang="en-US" sz="1300" dirty="0" smtClean="0">
                <a:solidFill>
                  <a:srgbClr val="0333FF"/>
                </a:solidFill>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define INVALID_PATH -</a:t>
            </a:r>
            <a:r>
              <a:rPr lang="en-US" sz="1300" dirty="0" smtClean="0">
                <a:latin typeface="Courier New" charset="0"/>
                <a:ea typeface="Courier New" charset="0"/>
                <a:cs typeface="Courier New" charset="0"/>
              </a:rPr>
              <a:t>1</a:t>
            </a:r>
          </a:p>
          <a:p>
            <a:pPr marL="342900" lvl="1" indent="0" algn="l" rtl="0">
              <a:buNone/>
            </a:pPr>
            <a:endParaRPr lang="en-US" sz="1300" dirty="0">
              <a:latin typeface="Courier New" charset="0"/>
              <a:ea typeface="Courier New" charset="0"/>
              <a:cs typeface="Courier New" charset="0"/>
            </a:endParaRPr>
          </a:p>
          <a:p>
            <a:pPr marL="342900" lvl="1" indent="0" algn="l" rtl="0">
              <a:buNone/>
            </a:pPr>
            <a:r>
              <a:rPr lang="en-US" sz="1300" dirty="0">
                <a:solidFill>
                  <a:srgbClr val="0333FF"/>
                </a:solidFill>
                <a:latin typeface="Courier New" charset="0"/>
                <a:ea typeface="Courier New" charset="0"/>
                <a:cs typeface="Courier New" charset="0"/>
              </a:rPr>
              <a:t>bool</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move_is_valid</a:t>
            </a:r>
            <a:r>
              <a:rPr lang="en-US" sz="1300" dirty="0">
                <a:latin typeface="Courier New" charset="0"/>
                <a:ea typeface="Courier New" charset="0"/>
                <a:cs typeface="Courier New" charset="0"/>
              </a:rPr>
              <a:t>(</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 </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 </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j, </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 </a:t>
            </a:r>
            <a:r>
              <a:rPr lang="en-US" sz="1300" dirty="0" err="1">
                <a:solidFill>
                  <a:srgbClr val="0333FF"/>
                </a:solidFill>
                <a:latin typeface="Courier New" charset="0"/>
                <a:ea typeface="Courier New" charset="0"/>
                <a:cs typeface="Courier New" charset="0"/>
              </a:rPr>
              <a:t>int</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a:t>
            </a:r>
          </a:p>
          <a:p>
            <a:pPr marL="342900" lvl="1" indent="0" algn="l" rtl="0">
              <a:buNone/>
            </a:pP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 &amp;&amp; </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==j) || (</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 &amp;&amp; </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!=j))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 </a:t>
            </a:r>
            <a:r>
              <a:rPr lang="en-US" sz="1300" dirty="0">
                <a:solidFill>
                  <a:srgbClr val="0333FF"/>
                </a:solidFill>
                <a:latin typeface="Courier New" charset="0"/>
                <a:ea typeface="Courier New" charset="0"/>
                <a:cs typeface="Courier New" charset="0"/>
              </a:rPr>
              <a:t>false</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(next_i&lt;0 || </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&gt;=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 || next_j&lt;0 || </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&gt;=</a:t>
            </a:r>
            <a:r>
              <a:rPr lang="en-US" sz="1300" dirty="0">
                <a:solidFill>
                  <a:srgbClr val="0333FF"/>
                </a:solidFill>
                <a:latin typeface="Courier New" charset="0"/>
                <a:ea typeface="Courier New" charset="0"/>
                <a:cs typeface="Courier New" charset="0"/>
              </a:rPr>
              <a:t>N</a:t>
            </a:r>
            <a:r>
              <a:rPr lang="en-US" sz="1300" dirty="0">
                <a:latin typeface="Courier New" charset="0"/>
                <a:ea typeface="Courier New" charset="0"/>
                <a:cs typeface="Courier New" charset="0"/>
              </a:rPr>
              <a:t> ||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STEP</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 </a:t>
            </a:r>
            <a:r>
              <a:rPr lang="en-US" sz="1300" dirty="0">
                <a:solidFill>
                  <a:srgbClr val="0333FF"/>
                </a:solidFill>
                <a:latin typeface="Courier New" charset="0"/>
                <a:ea typeface="Courier New" charset="0"/>
                <a:cs typeface="Courier New" charset="0"/>
              </a:rPr>
              <a:t>false</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if</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a:t>
            </a:r>
            <a:r>
              <a:rPr lang="en-US" sz="1300" dirty="0">
                <a:solidFill>
                  <a:srgbClr val="0333FF"/>
                </a:solidFill>
                <a:latin typeface="Courier New" charset="0"/>
                <a:ea typeface="Courier New" charset="0"/>
                <a:cs typeface="Courier New" charset="0"/>
              </a:rPr>
              <a:t>JAFFAR</a:t>
            </a:r>
            <a:r>
              <a:rPr lang="en-US" sz="1300" dirty="0">
                <a:latin typeface="Courier New" charset="0"/>
                <a:ea typeface="Courier New" charset="0"/>
                <a:cs typeface="Courier New" charset="0"/>
              </a:rPr>
              <a:t> ==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 </a:t>
            </a:r>
            <a:r>
              <a:rPr lang="en-US" sz="1300" dirty="0">
                <a:solidFill>
                  <a:srgbClr val="0333FF"/>
                </a:solidFill>
                <a:latin typeface="Courier New" charset="0"/>
                <a:ea typeface="Courier New" charset="0"/>
                <a:cs typeface="Courier New" charset="0"/>
              </a:rPr>
              <a:t>true</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err="1" smtClean="0">
                <a:solidFill>
                  <a:srgbClr val="0333FF"/>
                </a:solidFill>
                <a:latin typeface="Courier New" charset="0"/>
                <a:ea typeface="Courier New" charset="0"/>
                <a:cs typeface="Courier New" charset="0"/>
              </a:rPr>
              <a:t>int</a:t>
            </a:r>
            <a:r>
              <a:rPr lang="en-US" sz="1300" dirty="0" smtClean="0">
                <a:solidFill>
                  <a:srgbClr val="0333FF"/>
                </a:solidFill>
                <a:latin typeface="Courier New" charset="0"/>
                <a:ea typeface="Courier New" charset="0"/>
                <a:cs typeface="Courier New" charset="0"/>
              </a:rPr>
              <a:t> </a:t>
            </a:r>
            <a:r>
              <a:rPr lang="en-US" sz="1300" dirty="0" err="1">
                <a:latin typeface="Courier New" charset="0"/>
                <a:ea typeface="Courier New" charset="0"/>
                <a:cs typeface="Courier New" charset="0"/>
              </a:rPr>
              <a:t>curr_h</a:t>
            </a:r>
            <a:r>
              <a:rPr lang="en-US" sz="1300" dirty="0">
                <a:latin typeface="Courier New" charset="0"/>
                <a:ea typeface="Courier New" charset="0"/>
                <a:cs typeface="Courier New" charset="0"/>
              </a:rPr>
              <a:t> =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i</a:t>
            </a:r>
            <a:r>
              <a:rPr lang="en-US" sz="1300" dirty="0">
                <a:latin typeface="Courier New" charset="0"/>
                <a:ea typeface="Courier New" charset="0"/>
                <a:cs typeface="Courier New" charset="0"/>
              </a:rPr>
              <a:t>][j],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err="1" smtClean="0">
                <a:latin typeface="Courier New" charset="0"/>
                <a:ea typeface="Courier New" charset="0"/>
                <a:cs typeface="Courier New" charset="0"/>
              </a:rPr>
              <a:t>next_h</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 </a:t>
            </a:r>
            <a:r>
              <a:rPr lang="en-US" sz="1300" dirty="0" err="1">
                <a:latin typeface="Courier New" charset="0"/>
                <a:ea typeface="Courier New" charset="0"/>
                <a:cs typeface="Courier New" charset="0"/>
              </a:rPr>
              <a:t>drm</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next_i</a:t>
            </a:r>
            <a:r>
              <a:rPr lang="en-US" sz="1300" dirty="0">
                <a:latin typeface="Courier New" charset="0"/>
                <a:ea typeface="Courier New" charset="0"/>
                <a:cs typeface="Courier New" charset="0"/>
              </a:rPr>
              <a:t>][</a:t>
            </a:r>
            <a:r>
              <a:rPr lang="en-US" sz="1300" dirty="0" err="1">
                <a:latin typeface="Courier New" charset="0"/>
                <a:ea typeface="Courier New" charset="0"/>
                <a:cs typeface="Courier New" charset="0"/>
              </a:rPr>
              <a:t>next_j</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err="1" smtClean="0">
                <a:latin typeface="Courier New" charset="0"/>
                <a:ea typeface="Courier New" charset="0"/>
                <a:cs typeface="Courier New" charset="0"/>
              </a:rPr>
              <a:t>diff_h</a:t>
            </a:r>
            <a:r>
              <a:rPr lang="en-US" sz="1300" dirty="0" smtClean="0">
                <a:latin typeface="Courier New" charset="0"/>
                <a:ea typeface="Courier New" charset="0"/>
                <a:cs typeface="Courier New" charset="0"/>
              </a:rPr>
              <a:t> </a:t>
            </a:r>
            <a:r>
              <a:rPr lang="en-US" sz="1300" dirty="0">
                <a:latin typeface="Courier New" charset="0"/>
                <a:ea typeface="Courier New" charset="0"/>
                <a:cs typeface="Courier New" charset="0"/>
              </a:rPr>
              <a:t>= </a:t>
            </a:r>
            <a:r>
              <a:rPr lang="en-US" sz="1300" dirty="0" err="1" smtClean="0">
                <a:latin typeface="Courier New" charset="0"/>
                <a:ea typeface="Courier New" charset="0"/>
                <a:cs typeface="Courier New" charset="0"/>
              </a:rPr>
              <a:t>next_h</a:t>
            </a:r>
            <a:r>
              <a:rPr lang="en-US" sz="1300" dirty="0" smtClean="0">
                <a:latin typeface="Courier New" charset="0"/>
                <a:ea typeface="Courier New" charset="0"/>
                <a:cs typeface="Courier New" charset="0"/>
              </a:rPr>
              <a:t> - </a:t>
            </a:r>
            <a:r>
              <a:rPr lang="en-US" sz="1300" dirty="0" err="1" smtClean="0">
                <a:latin typeface="Courier New" charset="0"/>
                <a:ea typeface="Courier New" charset="0"/>
                <a:cs typeface="Courier New" charset="0"/>
              </a:rPr>
              <a:t>curr_h</a:t>
            </a:r>
            <a:r>
              <a:rPr lang="en-US" sz="1300" dirty="0">
                <a:latin typeface="Courier New" charset="0"/>
                <a:ea typeface="Courier New" charset="0"/>
                <a:cs typeface="Courier New" charset="0"/>
              </a:rPr>
              <a:t>; </a:t>
            </a:r>
            <a:endParaRPr lang="en-US" sz="1300" dirty="0" smtClean="0">
              <a:latin typeface="Courier New" charset="0"/>
              <a:ea typeface="Courier New" charset="0"/>
              <a:cs typeface="Courier New" charset="0"/>
            </a:endParaRPr>
          </a:p>
          <a:p>
            <a:pPr marL="342900" lvl="1" indent="0" algn="l" rtl="0">
              <a:buNone/>
            </a:pPr>
            <a:r>
              <a:rPr lang="en-US" sz="1300" dirty="0">
                <a:latin typeface="Courier New" charset="0"/>
                <a:ea typeface="Courier New" charset="0"/>
                <a:cs typeface="Courier New" charset="0"/>
              </a:rPr>
              <a:t>	</a:t>
            </a:r>
            <a:r>
              <a:rPr lang="en-US" sz="1300" dirty="0" smtClean="0">
                <a:solidFill>
                  <a:srgbClr val="0333FF"/>
                </a:solidFill>
                <a:latin typeface="Courier New" charset="0"/>
                <a:ea typeface="Courier New" charset="0"/>
                <a:cs typeface="Courier New" charset="0"/>
              </a:rPr>
              <a:t>return</a:t>
            </a:r>
            <a:r>
              <a:rPr lang="en-US" sz="1300" dirty="0" smtClean="0">
                <a:latin typeface="Courier New" charset="0"/>
                <a:ea typeface="Courier New" charset="0"/>
                <a:cs typeface="Courier New" charset="0"/>
              </a:rPr>
              <a:t> </a:t>
            </a:r>
            <a:r>
              <a:rPr lang="en-US" sz="1300" dirty="0" err="1">
                <a:latin typeface="Courier New" charset="0"/>
                <a:ea typeface="Courier New" charset="0"/>
                <a:cs typeface="Courier New" charset="0"/>
              </a:rPr>
              <a:t>diff_h</a:t>
            </a:r>
            <a:r>
              <a:rPr lang="en-US" sz="1300" dirty="0">
                <a:latin typeface="Courier New" charset="0"/>
                <a:ea typeface="Courier New" charset="0"/>
                <a:cs typeface="Courier New" charset="0"/>
              </a:rPr>
              <a:t>&gt;-4 &amp;&amp; </a:t>
            </a:r>
            <a:r>
              <a:rPr lang="en-US" sz="1300" dirty="0" err="1" smtClean="0">
                <a:latin typeface="Courier New" charset="0"/>
                <a:ea typeface="Courier New" charset="0"/>
                <a:cs typeface="Courier New" charset="0"/>
              </a:rPr>
              <a:t>diff_h</a:t>
            </a:r>
            <a:r>
              <a:rPr lang="en-US" sz="1300" dirty="0" smtClean="0">
                <a:latin typeface="Courier New" charset="0"/>
                <a:ea typeface="Courier New" charset="0"/>
                <a:cs typeface="Courier New" charset="0"/>
              </a:rPr>
              <a:t>&lt;2;</a:t>
            </a:r>
          </a:p>
          <a:p>
            <a:pPr marL="342900" lvl="1" indent="0" algn="l" rtl="0">
              <a:buNone/>
            </a:pPr>
            <a:r>
              <a:rPr lang="en-US" sz="1300" dirty="0">
                <a:latin typeface="Courier New" charset="0"/>
                <a:ea typeface="Courier New" charset="0"/>
                <a:cs typeface="Courier New" charset="0"/>
              </a:rPr>
              <a:t>}</a:t>
            </a:r>
            <a:endParaRPr lang="he-IL" sz="1300" dirty="0">
              <a:latin typeface="Courier New" charset="0"/>
              <a:ea typeface="Courier New" charset="0"/>
              <a:cs typeface="Courier New" charset="0"/>
            </a:endParaRPr>
          </a:p>
        </p:txBody>
      </p:sp>
    </p:spTree>
    <p:extLst>
      <p:ext uri="{BB962C8B-B14F-4D97-AF65-F5344CB8AC3E}">
        <p14:creationId xmlns:p14="http://schemas.microsoft.com/office/powerpoint/2010/main" val="4048121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600203"/>
            <a:ext cx="8229600" cy="2404862"/>
          </a:xfrm>
          <a:prstGeom prst="rect">
            <a:avLst/>
          </a:prstGeom>
        </p:spPr>
        <p:txBody>
          <a:bodyPr vert="horz" lIns="91440" tIns="45720" rIns="91440" bIns="45720" rtlCol="0">
            <a:normAutofit/>
          </a:bodyPr>
          <a:lstStyle>
            <a:lvl1pPr marL="257175" indent="-257175" algn="r" defTabSz="685800" rtl="1"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he-IL" dirty="0" smtClean="0"/>
              <a:t>בנוסף נגדיר פונקציית עזר שתחזיר לנו האם צעד מגובה נוכחי לגובה הבא יגרום </a:t>
            </a:r>
            <a:r>
              <a:rPr lang="he-IL" dirty="0" err="1" smtClean="0"/>
              <a:t>לאיבד</a:t>
            </a:r>
            <a:r>
              <a:rPr lang="he-IL" dirty="0" smtClean="0"/>
              <a:t> "לב" או לפסילה:</a:t>
            </a:r>
          </a:p>
          <a:p>
            <a:endParaRPr lang="he-IL" dirty="0"/>
          </a:p>
          <a:p>
            <a:endParaRPr lang="he-IL" dirty="0" smtClean="0"/>
          </a:p>
          <a:p>
            <a:endParaRPr lang="he-IL" dirty="0"/>
          </a:p>
          <a:p>
            <a:endParaRPr lang="he-IL" dirty="0" smtClean="0"/>
          </a:p>
          <a:p>
            <a:pPr lvl="1"/>
            <a:endParaRPr lang="he-IL" dirty="0"/>
          </a:p>
        </p:txBody>
      </p:sp>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8</a:t>
            </a:fld>
            <a:endParaRPr lang="en-US">
              <a:solidFill>
                <a:prstClr val="black">
                  <a:tint val="75000"/>
                </a:prstClr>
              </a:solidFill>
            </a:endParaRPr>
          </a:p>
        </p:txBody>
      </p:sp>
      <p:sp>
        <p:nvSpPr>
          <p:cNvPr id="7" name="Content Placeholder 2"/>
          <p:cNvSpPr>
            <a:spLocks noGrp="1"/>
          </p:cNvSpPr>
          <p:nvPr>
            <p:ph idx="1"/>
          </p:nvPr>
        </p:nvSpPr>
        <p:spPr>
          <a:xfrm>
            <a:off x="827584" y="2881428"/>
            <a:ext cx="7211144" cy="2612403"/>
          </a:xfrm>
          <a:solidFill>
            <a:schemeClr val="bg1"/>
          </a:solidFill>
        </p:spPr>
        <p:txBody>
          <a:bodyPr>
            <a:noAutofit/>
          </a:bodyPr>
          <a:lstStyle/>
          <a:p>
            <a:pPr marL="342900" lvl="1" indent="0" algn="l" rtl="0">
              <a:buNone/>
            </a:pPr>
            <a:r>
              <a:rPr lang="en-US" sz="1800" dirty="0" err="1">
                <a:solidFill>
                  <a:srgbClr val="0333FF"/>
                </a:solidFill>
                <a:latin typeface="Courier New" charset="0"/>
                <a:ea typeface="Courier New" charset="0"/>
                <a:cs typeface="Courier New" charset="0"/>
              </a:rPr>
              <a:t>int</a:t>
            </a:r>
            <a:r>
              <a:rPr lang="en-US" sz="1800" dirty="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lives_cost</a:t>
            </a:r>
            <a:r>
              <a:rPr lang="en-US" sz="1800" dirty="0">
                <a:latin typeface="Courier New" charset="0"/>
                <a:ea typeface="Courier New" charset="0"/>
                <a:cs typeface="Courier New" charset="0"/>
              </a:rPr>
              <a:t>(</a:t>
            </a:r>
            <a:r>
              <a:rPr lang="en-US" sz="1800" dirty="0" err="1">
                <a:solidFill>
                  <a:srgbClr val="0333FF"/>
                </a:solidFill>
                <a:latin typeface="Courier New" charset="0"/>
                <a:ea typeface="Courier New" charset="0"/>
                <a:cs typeface="Courier New" charset="0"/>
              </a:rPr>
              <a:t>int</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curr_height</a:t>
            </a:r>
            <a:r>
              <a:rPr lang="en-US" sz="1800" dirty="0">
                <a:latin typeface="Courier New" charset="0"/>
                <a:ea typeface="Courier New" charset="0"/>
                <a:cs typeface="Courier New" charset="0"/>
              </a:rPr>
              <a:t>, </a:t>
            </a:r>
            <a:r>
              <a:rPr lang="en-US" sz="1800" dirty="0" err="1">
                <a:solidFill>
                  <a:srgbClr val="0333FF"/>
                </a:solidFill>
                <a:latin typeface="Courier New" charset="0"/>
                <a:ea typeface="Courier New" charset="0"/>
                <a:cs typeface="Courier New" charset="0"/>
              </a:rPr>
              <a:t>int</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next_height</a:t>
            </a:r>
            <a:r>
              <a:rPr lang="en-US" sz="1800" dirty="0">
                <a:latin typeface="Courier New" charset="0"/>
                <a:ea typeface="Courier New" charset="0"/>
                <a:cs typeface="Courier New" charset="0"/>
              </a:rPr>
              <a:t>) {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err="1" smtClean="0">
                <a:solidFill>
                  <a:srgbClr val="0333FF"/>
                </a:solidFill>
                <a:latin typeface="Courier New" charset="0"/>
                <a:ea typeface="Courier New" charset="0"/>
                <a:cs typeface="Courier New" charset="0"/>
              </a:rPr>
              <a:t>int</a:t>
            </a:r>
            <a:r>
              <a:rPr lang="en-US" sz="1800" dirty="0" smtClean="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diff_h</a:t>
            </a:r>
            <a:r>
              <a:rPr lang="en-US" sz="1800" dirty="0">
                <a:latin typeface="Courier New" charset="0"/>
                <a:ea typeface="Courier New" charset="0"/>
                <a:cs typeface="Courier New" charset="0"/>
              </a:rPr>
              <a:t> = </a:t>
            </a:r>
            <a:r>
              <a:rPr lang="en-US" sz="1800" dirty="0" err="1">
                <a:latin typeface="Courier New" charset="0"/>
                <a:ea typeface="Courier New" charset="0"/>
                <a:cs typeface="Courier New" charset="0"/>
              </a:rPr>
              <a:t>next_height-curr_height</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if</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diff_h</a:t>
            </a:r>
            <a:r>
              <a:rPr lang="en-US" sz="1800" dirty="0">
                <a:latin typeface="Courier New" charset="0"/>
                <a:ea typeface="Courier New" charset="0"/>
                <a:cs typeface="Courier New" charset="0"/>
              </a:rPr>
              <a:t>&gt;-4)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return</a:t>
            </a:r>
            <a:r>
              <a:rPr lang="en-US" sz="1800" dirty="0" smtClean="0">
                <a:latin typeface="Courier New" charset="0"/>
                <a:ea typeface="Courier New" charset="0"/>
                <a:cs typeface="Courier New" charset="0"/>
              </a:rPr>
              <a:t> </a:t>
            </a:r>
            <a:r>
              <a:rPr lang="en-US" sz="1800" dirty="0" err="1">
                <a:latin typeface="Courier New" charset="0"/>
                <a:ea typeface="Courier New" charset="0"/>
                <a:cs typeface="Courier New" charset="0"/>
              </a:rPr>
              <a:t>diff_h</a:t>
            </a:r>
            <a:r>
              <a:rPr lang="en-US" sz="1800" dirty="0">
                <a:latin typeface="Courier New" charset="0"/>
                <a:ea typeface="Courier New" charset="0"/>
                <a:cs typeface="Courier New" charset="0"/>
              </a:rPr>
              <a:t>&gt;-3 ? 0 : 1;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return </a:t>
            </a:r>
            <a:r>
              <a:rPr lang="en-US" sz="1800" dirty="0">
                <a:solidFill>
                  <a:srgbClr val="0333FF"/>
                </a:solidFill>
                <a:latin typeface="Courier New" charset="0"/>
                <a:ea typeface="Courier New" charset="0"/>
                <a:cs typeface="Courier New" charset="0"/>
              </a:rPr>
              <a:t>MAX_LIVES</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342900" lvl="1" indent="0" algn="l" rtl="0">
              <a:buNone/>
            </a:pPr>
            <a:r>
              <a:rPr lang="en-US" sz="1800" dirty="0" smtClean="0">
                <a:latin typeface="Courier New" charset="0"/>
                <a:ea typeface="Courier New" charset="0"/>
                <a:cs typeface="Courier New" charset="0"/>
              </a:rPr>
              <a:t>}</a:t>
            </a:r>
            <a:endParaRPr lang="he-IL" sz="1800" dirty="0">
              <a:latin typeface="Courier New" charset="0"/>
              <a:ea typeface="Courier New" charset="0"/>
              <a:cs typeface="Courier New" charset="0"/>
            </a:endParaRPr>
          </a:p>
        </p:txBody>
      </p:sp>
    </p:spTree>
    <p:extLst>
      <p:ext uri="{BB962C8B-B14F-4D97-AF65-F5344CB8AC3E}">
        <p14:creationId xmlns:p14="http://schemas.microsoft.com/office/powerpoint/2010/main" val="2043345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חורף 16-17 מועד א'</a:t>
            </a:r>
            <a:endParaRPr lang="he-IL" dirty="0"/>
          </a:p>
        </p:txBody>
      </p:sp>
      <p:sp>
        <p:nvSpPr>
          <p:cNvPr id="4" name="Footer Placeholder 3"/>
          <p:cNvSpPr>
            <a:spLocks noGrp="1"/>
          </p:cNvSpPr>
          <p:nvPr>
            <p:ph type="ftr" sz="quarter" idx="11"/>
          </p:nvPr>
        </p:nvSpPr>
        <p:spPr/>
        <p:txBody>
          <a:bodyPr/>
          <a:lstStyle/>
          <a:p>
            <a:r>
              <a:rPr lang="he-IL" smtClean="0">
                <a:solidFill>
                  <a:prstClr val="black">
                    <a:tint val="75000"/>
                  </a:prstClr>
                </a:solidFill>
              </a:rPr>
              <a:t>מבוא למדעי המחשב מ' - תירגול 13</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00508C-DFED-4842-9117-7E92FA1D62A1}" type="slidenum">
              <a:rPr lang="en-US" smtClean="0">
                <a:solidFill>
                  <a:prstClr val="black">
                    <a:tint val="75000"/>
                  </a:prstClr>
                </a:solidFill>
              </a:rPr>
              <a:pPr/>
              <a:t>9</a:t>
            </a:fld>
            <a:endParaRPr lang="en-US">
              <a:solidFill>
                <a:prstClr val="black">
                  <a:tint val="75000"/>
                </a:prstClr>
              </a:solidFill>
            </a:endParaRPr>
          </a:p>
        </p:txBody>
      </p:sp>
      <p:sp>
        <p:nvSpPr>
          <p:cNvPr id="7" name="Content Placeholder 2"/>
          <p:cNvSpPr>
            <a:spLocks noGrp="1"/>
          </p:cNvSpPr>
          <p:nvPr>
            <p:ph idx="1"/>
          </p:nvPr>
        </p:nvSpPr>
        <p:spPr>
          <a:xfrm>
            <a:off x="1115616" y="3328323"/>
            <a:ext cx="7211144" cy="2620957"/>
          </a:xfrm>
          <a:solidFill>
            <a:schemeClr val="bg1"/>
          </a:solidFill>
        </p:spPr>
        <p:txBody>
          <a:bodyPr>
            <a:noAutofit/>
          </a:bodyPr>
          <a:lstStyle/>
          <a:p>
            <a:pPr marL="342900" lvl="1" indent="0" algn="l" rtl="0">
              <a:buNone/>
            </a:pPr>
            <a:r>
              <a:rPr lang="en-US" sz="1800" dirty="0" err="1">
                <a:solidFill>
                  <a:srgbClr val="0333FF"/>
                </a:solidFill>
                <a:latin typeface="Courier New" charset="0"/>
                <a:ea typeface="Courier New" charset="0"/>
                <a:cs typeface="Courier New" charset="0"/>
              </a:rPr>
              <a:t>int</a:t>
            </a:r>
            <a:r>
              <a:rPr lang="en-US" sz="1800" dirty="0">
                <a:solidFill>
                  <a:srgbClr val="0333FF"/>
                </a:solidFill>
                <a:latin typeface="Courier New" charset="0"/>
                <a:ea typeface="Courier New" charset="0"/>
                <a:cs typeface="Courier New" charset="0"/>
              </a:rPr>
              <a:t> </a:t>
            </a:r>
            <a:r>
              <a:rPr lang="en-US" sz="1800" dirty="0" err="1">
                <a:latin typeface="Courier New" charset="0"/>
                <a:ea typeface="Courier New" charset="0"/>
                <a:cs typeface="Courier New" charset="0"/>
              </a:rPr>
              <a:t>min_check_invalid</a:t>
            </a:r>
            <a:r>
              <a:rPr lang="en-US" sz="1800" dirty="0">
                <a:latin typeface="Courier New" charset="0"/>
                <a:ea typeface="Courier New" charset="0"/>
                <a:cs typeface="Courier New" charset="0"/>
              </a:rPr>
              <a:t>(</a:t>
            </a:r>
            <a:r>
              <a:rPr lang="en-US" sz="1800" dirty="0" err="1">
                <a:solidFill>
                  <a:srgbClr val="0333FF"/>
                </a:solidFill>
                <a:latin typeface="Courier New" charset="0"/>
                <a:ea typeface="Courier New" charset="0"/>
                <a:cs typeface="Courier New" charset="0"/>
              </a:rPr>
              <a:t>int</a:t>
            </a:r>
            <a:r>
              <a:rPr lang="en-US" sz="1800" dirty="0">
                <a:latin typeface="Courier New" charset="0"/>
                <a:ea typeface="Courier New" charset="0"/>
                <a:cs typeface="Courier New" charset="0"/>
              </a:rPr>
              <a:t> val1, </a:t>
            </a:r>
            <a:r>
              <a:rPr lang="en-US" sz="1800" dirty="0" err="1">
                <a:solidFill>
                  <a:srgbClr val="0333FF"/>
                </a:solidFill>
                <a:latin typeface="Courier New" charset="0"/>
                <a:ea typeface="Courier New" charset="0"/>
                <a:cs typeface="Courier New" charset="0"/>
              </a:rPr>
              <a:t>int</a:t>
            </a:r>
            <a:r>
              <a:rPr lang="en-US" sz="1800" dirty="0">
                <a:latin typeface="Courier New" charset="0"/>
                <a:ea typeface="Courier New" charset="0"/>
                <a:cs typeface="Courier New" charset="0"/>
              </a:rPr>
              <a:t> val2) </a:t>
            </a:r>
            <a:r>
              <a:rPr lang="en-US" sz="1800" dirty="0" smtClean="0">
                <a:latin typeface="Courier New" charset="0"/>
                <a:ea typeface="Courier New" charset="0"/>
                <a:cs typeface="Courier New" charset="0"/>
              </a:rPr>
              <a:t>{</a:t>
            </a:r>
          </a:p>
          <a:p>
            <a:pPr marL="342900" lvl="1" indent="0" algn="l" rtl="0">
              <a:buNone/>
            </a:pPr>
            <a:r>
              <a:rPr lang="en-US" sz="1800" dirty="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if</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(val1 == </a:t>
            </a:r>
            <a:r>
              <a:rPr lang="en-US" sz="1800" dirty="0">
                <a:solidFill>
                  <a:srgbClr val="0333FF"/>
                </a:solidFill>
                <a:latin typeface="Courier New" charset="0"/>
                <a:ea typeface="Courier New" charset="0"/>
                <a:cs typeface="Courier New" charset="0"/>
              </a:rPr>
              <a:t>INVALID_PATH</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342900" lvl="1" indent="0" algn="l" rtl="0">
              <a:buNone/>
            </a:pPr>
            <a:r>
              <a:rPr lang="en-US" sz="1800" dirty="0" smtClean="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return</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val2;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if</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(val2 == </a:t>
            </a:r>
            <a:r>
              <a:rPr lang="en-US" sz="1800" dirty="0">
                <a:solidFill>
                  <a:srgbClr val="0333FF"/>
                </a:solidFill>
                <a:latin typeface="Courier New" charset="0"/>
                <a:ea typeface="Courier New" charset="0"/>
                <a:cs typeface="Courier New" charset="0"/>
              </a:rPr>
              <a:t>INVALID_PATH</a:t>
            </a:r>
            <a:r>
              <a:rPr lang="en-US" sz="1800" dirty="0">
                <a:latin typeface="Courier New" charset="0"/>
                <a:ea typeface="Courier New" charset="0"/>
                <a:cs typeface="Courier New" charset="0"/>
              </a:rPr>
              <a:t>)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return</a:t>
            </a:r>
            <a:r>
              <a:rPr lang="en-US" sz="1800" dirty="0" smtClean="0">
                <a:latin typeface="Courier New" charset="0"/>
                <a:ea typeface="Courier New" charset="0"/>
                <a:cs typeface="Courier New" charset="0"/>
              </a:rPr>
              <a:t> </a:t>
            </a:r>
            <a:r>
              <a:rPr lang="en-US" sz="1800" dirty="0">
                <a:latin typeface="Courier New" charset="0"/>
                <a:ea typeface="Courier New" charset="0"/>
                <a:cs typeface="Courier New" charset="0"/>
              </a:rPr>
              <a:t>val1; </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	</a:t>
            </a:r>
            <a:r>
              <a:rPr lang="en-US" sz="1800" dirty="0" smtClean="0">
                <a:solidFill>
                  <a:srgbClr val="0333FF"/>
                </a:solidFill>
                <a:latin typeface="Courier New" charset="0"/>
                <a:ea typeface="Courier New" charset="0"/>
                <a:cs typeface="Courier New" charset="0"/>
              </a:rPr>
              <a:t>return</a:t>
            </a:r>
            <a:r>
              <a:rPr lang="en-US" sz="1800" dirty="0" smtClean="0">
                <a:latin typeface="Courier New" charset="0"/>
                <a:ea typeface="Courier New" charset="0"/>
                <a:cs typeface="Courier New" charset="0"/>
              </a:rPr>
              <a:t> </a:t>
            </a:r>
            <a:r>
              <a:rPr lang="en-US" sz="1800" dirty="0" smtClean="0">
                <a:latin typeface="Courier New" charset="0"/>
                <a:ea typeface="Courier New" charset="0"/>
                <a:cs typeface="Courier New" charset="0"/>
              </a:rPr>
              <a:t>val2 &lt; val1 ? </a:t>
            </a:r>
            <a:r>
              <a:rPr lang="en-US" sz="1800" smtClean="0">
                <a:latin typeface="Courier New" charset="0"/>
                <a:ea typeface="Courier New" charset="0"/>
                <a:cs typeface="Courier New" charset="0"/>
              </a:rPr>
              <a:t>val2 </a:t>
            </a:r>
            <a:r>
              <a:rPr lang="en-US" sz="1800" dirty="0" smtClean="0">
                <a:latin typeface="Courier New" charset="0"/>
                <a:ea typeface="Courier New" charset="0"/>
                <a:cs typeface="Courier New" charset="0"/>
              </a:rPr>
              <a:t>: val1;</a:t>
            </a:r>
            <a:endParaRPr lang="en-US" sz="1800" dirty="0" smtClean="0">
              <a:latin typeface="Courier New" charset="0"/>
              <a:ea typeface="Courier New" charset="0"/>
              <a:cs typeface="Courier New" charset="0"/>
            </a:endParaRPr>
          </a:p>
          <a:p>
            <a:pPr marL="342900" lvl="1" indent="0" algn="l" rtl="0">
              <a:buNone/>
            </a:pPr>
            <a:r>
              <a:rPr lang="en-US" sz="1800" dirty="0">
                <a:latin typeface="Courier New" charset="0"/>
                <a:ea typeface="Courier New" charset="0"/>
                <a:cs typeface="Courier New" charset="0"/>
              </a:rPr>
              <a:t>}</a:t>
            </a:r>
            <a:endParaRPr lang="he-IL" sz="1800" dirty="0">
              <a:latin typeface="Courier New" charset="0"/>
              <a:ea typeface="Courier New" charset="0"/>
              <a:cs typeface="Courier New" charset="0"/>
            </a:endParaRPr>
          </a:p>
        </p:txBody>
      </p:sp>
      <p:sp>
        <p:nvSpPr>
          <p:cNvPr id="3" name="Rectangle 2"/>
          <p:cNvSpPr/>
          <p:nvPr/>
        </p:nvSpPr>
        <p:spPr>
          <a:xfrm>
            <a:off x="827584" y="1700808"/>
            <a:ext cx="8100392" cy="1569660"/>
          </a:xfrm>
          <a:prstGeom prst="rect">
            <a:avLst/>
          </a:prstGeom>
        </p:spPr>
        <p:txBody>
          <a:bodyPr wrap="square">
            <a:spAutoFit/>
          </a:bodyPr>
          <a:lstStyle/>
          <a:p>
            <a:pPr marL="285750" indent="-285750" algn="r" rtl="1">
              <a:buFont typeface="Arial" panose="020B0604020202020204" pitchFamily="34" charset="0"/>
              <a:buChar char="•"/>
            </a:pPr>
            <a:r>
              <a:rPr lang="he-IL" sz="2400" dirty="0"/>
              <a:t>לפני שניגש להגדרת הצעד</a:t>
            </a:r>
            <a:r>
              <a:rPr lang="he-IL" sz="2400" dirty="0" smtClean="0"/>
              <a:t>, מכיוון שעלינו להחזיר מסלול קצר ביותר, </a:t>
            </a:r>
            <a:r>
              <a:rPr lang="he-IL" sz="2400" dirty="0"/>
              <a:t>נממש </a:t>
            </a:r>
            <a:r>
              <a:rPr lang="he-IL" sz="2400" dirty="0" smtClean="0"/>
              <a:t>פונקציית </a:t>
            </a:r>
            <a:r>
              <a:rPr lang="he-IL" sz="2400" dirty="0"/>
              <a:t>עזר נוספת שתחזיר לנו </a:t>
            </a:r>
            <a:r>
              <a:rPr lang="he-IL" sz="2400" dirty="0" smtClean="0"/>
              <a:t>בהינתן </a:t>
            </a:r>
            <a:r>
              <a:rPr lang="he-IL" sz="2400" dirty="0"/>
              <a:t>אורכי שני מסלולים את הקצר מבניהם. נתחשב גם במקרים בהם המסלולים אינם </a:t>
            </a:r>
            <a:r>
              <a:rPr lang="he-IL" sz="2400" dirty="0" smtClean="0"/>
              <a:t>חוקיים:</a:t>
            </a:r>
            <a:endParaRPr lang="he-IL" sz="2400" dirty="0"/>
          </a:p>
        </p:txBody>
      </p:sp>
    </p:spTree>
    <p:extLst>
      <p:ext uri="{BB962C8B-B14F-4D97-AF65-F5344CB8AC3E}">
        <p14:creationId xmlns:p14="http://schemas.microsoft.com/office/powerpoint/2010/main" val="2043102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46933</TotalTime>
  <Words>2840</Words>
  <Application>Microsoft Office PowerPoint</Application>
  <PresentationFormat>On-screen Show (4:3)</PresentationFormat>
  <Paragraphs>476</Paragraphs>
  <Slides>55</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Cambria Math</vt:lpstr>
      <vt:lpstr>Courier New</vt:lpstr>
      <vt:lpstr>Office Theme</vt:lpstr>
      <vt:lpstr>2_Office Theme</vt:lpstr>
      <vt:lpstr>PowerPoint Presentation</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16-17 מועד א'</vt:lpstr>
      <vt:lpstr>חורף 2014 – מועד א' – שאלה 4</vt:lpstr>
      <vt:lpstr>חורף 2014 – מועד א' – שאלה 4</vt:lpstr>
      <vt:lpstr>חורף 2014 – מועד א' – שאלה 4</vt:lpstr>
      <vt:lpstr>חורף 2014 – מועד א' – שאלה 4</vt:lpstr>
      <vt:lpstr>חורף 2014 – מועד א' – שאלה 4</vt:lpstr>
      <vt:lpstr>חורף 2014 – מועד א' – שאלה 4</vt:lpstr>
      <vt:lpstr>חורף 2014 – מועד א' – שאלה 4 - פתרון</vt:lpstr>
      <vt:lpstr>אביב 2017 – מועד ב' – שאלה 3</vt:lpstr>
      <vt:lpstr>אביב 2017 – מועד ב' – שאלה 3</vt:lpstr>
      <vt:lpstr>אביב 2017 – מועד ב' – שאלה 3</vt:lpstr>
      <vt:lpstr>אביב 2017 – מועד ב' – שאלה 3</vt:lpstr>
      <vt:lpstr>אביב 2017 – מועד ב' – שאלה 3</vt:lpstr>
      <vt:lpstr>אביב 2017 – מועד ב' – שאלה 3</vt:lpstr>
      <vt:lpstr>אביב 2012 – מועד ב' – שאלה 3</vt:lpstr>
      <vt:lpstr>אביב 2012 – מועד ב' – שאלה 3</vt:lpstr>
      <vt:lpstr>אביב 2012 – מועד ב' – שאלה 3</vt:lpstr>
      <vt:lpstr>אביב 2012 – מועד ב' – שאלה 3</vt:lpstr>
      <vt:lpstr>אביב 2012 – מועד ב' – שאלה 3</vt:lpstr>
      <vt:lpstr>אביב 2011 – מועד א' – שאלה 3</vt:lpstr>
      <vt:lpstr>אביב 2011 – מועד א' – שאלה 3</vt:lpstr>
      <vt:lpstr>אביב 2011 – מועד א' – שאלה 3</vt:lpstr>
      <vt:lpstr>אביב 2011 – מועד א' – שאלה 3</vt:lpstr>
      <vt:lpstr>אביב 2011 – מועד א' – שאלה 3</vt:lpstr>
      <vt:lpstr>אביב 2011 – מועד א' – שאלה 3</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אביב 2015 – מועד א' – שאלה 1</vt:lpstr>
      <vt:lpstr>PowerPoint Presentation</vt:lpstr>
    </vt:vector>
  </TitlesOfParts>
  <Company>Technion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Javier Turek</dc:creator>
  <cp:lastModifiedBy>Dmitry Rabinovich</cp:lastModifiedBy>
  <cp:revision>1075</cp:revision>
  <dcterms:created xsi:type="dcterms:W3CDTF">2010-03-02T14:38:42Z</dcterms:created>
  <dcterms:modified xsi:type="dcterms:W3CDTF">2020-01-22T07:43:43Z</dcterms:modified>
</cp:coreProperties>
</file>

<file path=userCustomization/customUI.xml><?xml version="1.0" encoding="utf-8"?>
<mso:customUI xmlns:mso="http://schemas.microsoft.com/office/2006/01/customui">
  <mso:ribbon>
    <mso:qat>
      <mso:documentControls>
        <mso:control idQ="mso:GroupParagraph" visible="true"/>
      </mso:documentControls>
    </mso:qat>
  </mso:ribbon>
</mso:customUI>
</file>