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0"/>
  </p:notesMasterIdLst>
  <p:sldIdLst>
    <p:sldId id="259" r:id="rId2"/>
    <p:sldId id="403" r:id="rId3"/>
    <p:sldId id="404" r:id="rId4"/>
    <p:sldId id="405" r:id="rId5"/>
    <p:sldId id="406" r:id="rId6"/>
    <p:sldId id="416" r:id="rId7"/>
    <p:sldId id="539" r:id="rId8"/>
    <p:sldId id="540" r:id="rId9"/>
    <p:sldId id="541" r:id="rId10"/>
    <p:sldId id="446" r:id="rId11"/>
    <p:sldId id="447" r:id="rId12"/>
    <p:sldId id="449" r:id="rId13"/>
    <p:sldId id="418" r:id="rId14"/>
    <p:sldId id="419" r:id="rId15"/>
    <p:sldId id="420" r:id="rId16"/>
    <p:sldId id="421" r:id="rId17"/>
    <p:sldId id="452" r:id="rId18"/>
    <p:sldId id="424" r:id="rId19"/>
    <p:sldId id="423" r:id="rId20"/>
    <p:sldId id="439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EB83B-9D5A-469D-AEEC-7D25491D6374}" v="2" dt="2021-08-05T18:45:49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38" autoAdjust="0"/>
    <p:restoredTop sz="81867" autoAdjust="0"/>
  </p:normalViewPr>
  <p:slideViewPr>
    <p:cSldViewPr>
      <p:cViewPr varScale="1">
        <p:scale>
          <a:sx n="50" d="100"/>
          <a:sy n="50" d="100"/>
        </p:scale>
        <p:origin x="16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mam" userId="ff0e1dc612d6fe0c" providerId="LiveId" clId="{71295DF6-CA70-46B3-B101-FDB64C43F4FE}"/>
    <pc:docChg chg="modSld">
      <pc:chgData name="matt mam" userId="ff0e1dc612d6fe0c" providerId="LiveId" clId="{71295DF6-CA70-46B3-B101-FDB64C43F4FE}" dt="2021-04-10T19:03:57.479" v="186" actId="207"/>
      <pc:docMkLst>
        <pc:docMk/>
      </pc:docMkLst>
      <pc:sldChg chg="modSp mod">
        <pc:chgData name="matt mam" userId="ff0e1dc612d6fe0c" providerId="LiveId" clId="{71295DF6-CA70-46B3-B101-FDB64C43F4FE}" dt="2021-04-10T18:57:45.738" v="1" actId="207"/>
        <pc:sldMkLst>
          <pc:docMk/>
          <pc:sldMk cId="28543896" sldId="499"/>
        </pc:sldMkLst>
        <pc:spChg chg="mod">
          <ac:chgData name="matt mam" userId="ff0e1dc612d6fe0c" providerId="LiveId" clId="{71295DF6-CA70-46B3-B101-FDB64C43F4FE}" dt="2021-04-10T18:57:45.738" v="1" actId="207"/>
          <ac:spMkLst>
            <pc:docMk/>
            <pc:sldMk cId="28543896" sldId="499"/>
            <ac:spMk id="6" creationId="{00000000-0000-0000-0000-000000000000}"/>
          </ac:spMkLst>
        </pc:spChg>
      </pc:sldChg>
      <pc:sldChg chg="modSp">
        <pc:chgData name="matt mam" userId="ff0e1dc612d6fe0c" providerId="LiveId" clId="{71295DF6-CA70-46B3-B101-FDB64C43F4FE}" dt="2021-04-10T19:00:04.514" v="3" actId="207"/>
        <pc:sldMkLst>
          <pc:docMk/>
          <pc:sldMk cId="2385478839" sldId="502"/>
        </pc:sldMkLst>
        <pc:spChg chg="mod">
          <ac:chgData name="matt mam" userId="ff0e1dc612d6fe0c" providerId="LiveId" clId="{71295DF6-CA70-46B3-B101-FDB64C43F4FE}" dt="2021-04-10T19:00:04.514" v="3" actId="207"/>
          <ac:spMkLst>
            <pc:docMk/>
            <pc:sldMk cId="2385478839" sldId="502"/>
            <ac:spMk id="6" creationId="{00000000-0000-0000-0000-000000000000}"/>
          </ac:spMkLst>
        </pc:spChg>
      </pc:sldChg>
      <pc:sldChg chg="modSp mod">
        <pc:chgData name="matt mam" userId="ff0e1dc612d6fe0c" providerId="LiveId" clId="{71295DF6-CA70-46B3-B101-FDB64C43F4FE}" dt="2021-04-10T19:02:50.669" v="158" actId="20577"/>
        <pc:sldMkLst>
          <pc:docMk/>
          <pc:sldMk cId="1081391526" sldId="508"/>
        </pc:sldMkLst>
        <pc:spChg chg="mod">
          <ac:chgData name="matt mam" userId="ff0e1dc612d6fe0c" providerId="LiveId" clId="{71295DF6-CA70-46B3-B101-FDB64C43F4FE}" dt="2021-04-10T19:02:50.669" v="158" actId="20577"/>
          <ac:spMkLst>
            <pc:docMk/>
            <pc:sldMk cId="1081391526" sldId="508"/>
            <ac:spMk id="3" creationId="{00000000-0000-0000-0000-000000000000}"/>
          </ac:spMkLst>
        </pc:spChg>
      </pc:sldChg>
      <pc:sldChg chg="modSp mod">
        <pc:chgData name="matt mam" userId="ff0e1dc612d6fe0c" providerId="LiveId" clId="{71295DF6-CA70-46B3-B101-FDB64C43F4FE}" dt="2021-04-10T19:03:57.479" v="186" actId="207"/>
        <pc:sldMkLst>
          <pc:docMk/>
          <pc:sldMk cId="3643442401" sldId="510"/>
        </pc:sldMkLst>
        <pc:spChg chg="mod">
          <ac:chgData name="matt mam" userId="ff0e1dc612d6fe0c" providerId="LiveId" clId="{71295DF6-CA70-46B3-B101-FDB64C43F4FE}" dt="2021-04-10T19:03:57.479" v="186" actId="207"/>
          <ac:spMkLst>
            <pc:docMk/>
            <pc:sldMk cId="3643442401" sldId="510"/>
            <ac:spMk id="6" creationId="{00000000-0000-0000-0000-000000000000}"/>
          </ac:spMkLst>
        </pc:spChg>
      </pc:sldChg>
      <pc:sldChg chg="modSp mod">
        <pc:chgData name="matt mam" userId="ff0e1dc612d6fe0c" providerId="LiveId" clId="{71295DF6-CA70-46B3-B101-FDB64C43F4FE}" dt="2021-04-10T19:01:31.598" v="139" actId="20577"/>
        <pc:sldMkLst>
          <pc:docMk/>
          <pc:sldMk cId="28710626" sldId="520"/>
        </pc:sldMkLst>
        <pc:spChg chg="mod">
          <ac:chgData name="matt mam" userId="ff0e1dc612d6fe0c" providerId="LiveId" clId="{71295DF6-CA70-46B3-B101-FDB64C43F4FE}" dt="2021-04-10T19:01:31.598" v="139" actId="20577"/>
          <ac:spMkLst>
            <pc:docMk/>
            <pc:sldMk cId="28710626" sldId="520"/>
            <ac:spMk id="3" creationId="{00000000-0000-0000-0000-000000000000}"/>
          </ac:spMkLst>
        </pc:spChg>
      </pc:sldChg>
    </pc:docChg>
  </pc:docChgLst>
  <pc:docChgLst>
    <pc:chgData name="matt mam" userId="ff0e1dc612d6fe0c" providerId="LiveId" clId="{AC9EB83B-9D5A-469D-AEEC-7D25491D6374}"/>
    <pc:docChg chg="custSel addSld delSld modSld">
      <pc:chgData name="matt mam" userId="ff0e1dc612d6fe0c" providerId="LiveId" clId="{AC9EB83B-9D5A-469D-AEEC-7D25491D6374}" dt="2021-08-05T19:01:39.240" v="385" actId="20577"/>
      <pc:docMkLst>
        <pc:docMk/>
      </pc:docMkLst>
      <pc:sldChg chg="modSp mod">
        <pc:chgData name="matt mam" userId="ff0e1dc612d6fe0c" providerId="LiveId" clId="{AC9EB83B-9D5A-469D-AEEC-7D25491D6374}" dt="2021-08-05T18:46:35.015" v="55" actId="20577"/>
        <pc:sldMkLst>
          <pc:docMk/>
          <pc:sldMk cId="0" sldId="259"/>
        </pc:sldMkLst>
        <pc:spChg chg="mod">
          <ac:chgData name="matt mam" userId="ff0e1dc612d6fe0c" providerId="LiveId" clId="{AC9EB83B-9D5A-469D-AEEC-7D25491D6374}" dt="2021-08-05T18:46:35.015" v="55" actId="20577"/>
          <ac:spMkLst>
            <pc:docMk/>
            <pc:sldMk cId="0" sldId="259"/>
            <ac:spMk id="4" creationId="{00000000-0000-0000-0000-000000000000}"/>
          </ac:spMkLst>
        </pc:spChg>
      </pc:sldChg>
      <pc:sldChg chg="add">
        <pc:chgData name="matt mam" userId="ff0e1dc612d6fe0c" providerId="LiveId" clId="{AC9EB83B-9D5A-469D-AEEC-7D25491D6374}" dt="2021-08-05T18:37:00.018" v="0"/>
        <pc:sldMkLst>
          <pc:docMk/>
          <pc:sldMk cId="2021941890" sldId="403"/>
        </pc:sldMkLst>
      </pc:sldChg>
      <pc:sldChg chg="add">
        <pc:chgData name="matt mam" userId="ff0e1dc612d6fe0c" providerId="LiveId" clId="{AC9EB83B-9D5A-469D-AEEC-7D25491D6374}" dt="2021-08-05T18:37:00.018" v="0"/>
        <pc:sldMkLst>
          <pc:docMk/>
          <pc:sldMk cId="552903923" sldId="404"/>
        </pc:sldMkLst>
      </pc:sldChg>
      <pc:sldChg chg="add">
        <pc:chgData name="matt mam" userId="ff0e1dc612d6fe0c" providerId="LiveId" clId="{AC9EB83B-9D5A-469D-AEEC-7D25491D6374}" dt="2021-08-05T18:37:00.018" v="0"/>
        <pc:sldMkLst>
          <pc:docMk/>
          <pc:sldMk cId="2700819241" sldId="405"/>
        </pc:sldMkLst>
      </pc:sldChg>
      <pc:sldChg chg="add">
        <pc:chgData name="matt mam" userId="ff0e1dc612d6fe0c" providerId="LiveId" clId="{AC9EB83B-9D5A-469D-AEEC-7D25491D6374}" dt="2021-08-05T18:37:00.018" v="0"/>
        <pc:sldMkLst>
          <pc:docMk/>
          <pc:sldMk cId="1082735641" sldId="406"/>
        </pc:sldMkLst>
      </pc:sldChg>
      <pc:sldChg chg="add">
        <pc:chgData name="matt mam" userId="ff0e1dc612d6fe0c" providerId="LiveId" clId="{AC9EB83B-9D5A-469D-AEEC-7D25491D6374}" dt="2021-08-05T18:37:00.018" v="0"/>
        <pc:sldMkLst>
          <pc:docMk/>
          <pc:sldMk cId="1190432340" sldId="416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3070379657" sldId="418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1732382974" sldId="419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4004437708" sldId="420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1351675104" sldId="421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1683408547" sldId="423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2683828969" sldId="424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3858812942" sldId="439"/>
        </pc:sldMkLst>
      </pc:sldChg>
      <pc:sldChg chg="add del">
        <pc:chgData name="matt mam" userId="ff0e1dc612d6fe0c" providerId="LiveId" clId="{AC9EB83B-9D5A-469D-AEEC-7D25491D6374}" dt="2021-08-05T18:46:13.282" v="35" actId="47"/>
        <pc:sldMkLst>
          <pc:docMk/>
          <pc:sldMk cId="270346781" sldId="445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106147395" sldId="446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931605585" sldId="447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1282596564" sldId="449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1960737960" sldId="452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4047054133" sldId="495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3904319747" sldId="496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1420082181" sldId="497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4036820238" sldId="498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28543896" sldId="499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4021167266" sldId="500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1525168687" sldId="501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2385478839" sldId="502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3019941337" sldId="504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533940601" sldId="505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1764647047" sldId="506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3163375487" sldId="507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1081391526" sldId="508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2999053667" sldId="509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3643442401" sldId="510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2516396576" sldId="511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2183517498" sldId="512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2270935844" sldId="513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2650812289" sldId="514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472864682" sldId="515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1617837333" sldId="516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1301558089" sldId="517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3947259474" sldId="518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1671015434" sldId="519"/>
        </pc:sldMkLst>
      </pc:sldChg>
      <pc:sldChg chg="del">
        <pc:chgData name="matt mam" userId="ff0e1dc612d6fe0c" providerId="LiveId" clId="{AC9EB83B-9D5A-469D-AEEC-7D25491D6374}" dt="2021-08-05T18:51:10.678" v="56" actId="2696"/>
        <pc:sldMkLst>
          <pc:docMk/>
          <pc:sldMk cId="28710626" sldId="520"/>
        </pc:sldMkLst>
      </pc:sldChg>
      <pc:sldChg chg="modNotesTx">
        <pc:chgData name="matt mam" userId="ff0e1dc612d6fe0c" providerId="LiveId" clId="{AC9EB83B-9D5A-469D-AEEC-7D25491D6374}" dt="2021-08-05T19:01:39.240" v="385" actId="20577"/>
        <pc:sldMkLst>
          <pc:docMk/>
          <pc:sldMk cId="1788728929" sldId="538"/>
        </pc:sldMkLst>
      </pc:sldChg>
      <pc:sldChg chg="modSp add mod">
        <pc:chgData name="matt mam" userId="ff0e1dc612d6fe0c" providerId="LiveId" clId="{AC9EB83B-9D5A-469D-AEEC-7D25491D6374}" dt="2021-08-05T18:46:22.520" v="50" actId="20577"/>
        <pc:sldMkLst>
          <pc:docMk/>
          <pc:sldMk cId="772635658" sldId="539"/>
        </pc:sldMkLst>
        <pc:spChg chg="mod">
          <ac:chgData name="matt mam" userId="ff0e1dc612d6fe0c" providerId="LiveId" clId="{AC9EB83B-9D5A-469D-AEEC-7D25491D6374}" dt="2021-08-05T18:46:22.520" v="50" actId="20577"/>
          <ac:spMkLst>
            <pc:docMk/>
            <pc:sldMk cId="772635658" sldId="539"/>
            <ac:spMk id="6" creationId="{00000000-0000-0000-0000-000000000000}"/>
          </ac:spMkLst>
        </pc:spChg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463197225" sldId="540"/>
        </pc:sldMkLst>
      </pc:sldChg>
      <pc:sldChg chg="add">
        <pc:chgData name="matt mam" userId="ff0e1dc612d6fe0c" providerId="LiveId" clId="{AC9EB83B-9D5A-469D-AEEC-7D25491D6374}" dt="2021-08-05T18:45:49.981" v="34"/>
        <pc:sldMkLst>
          <pc:docMk/>
          <pc:sldMk cId="3644793518" sldId="5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D51D6B8-1538-494F-A0B7-19C04EF63F7F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83C15F4-17E4-4223-9841-47EEDE0F4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נניח ש </a:t>
            </a:r>
            <a:r>
              <a:rPr lang="en-US" dirty="0"/>
              <a:t>x</a:t>
            </a:r>
            <a:r>
              <a:rPr lang="he-IL" dirty="0"/>
              <a:t> הוגדר</a:t>
            </a:r>
            <a:r>
              <a:rPr lang="he-IL" baseline="0" dirty="0"/>
              <a:t> ואותחל לפני.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במקרה בו אנו</a:t>
            </a:r>
            <a:r>
              <a:rPr lang="he-IL" baseline="0" dirty="0"/>
              <a:t> לא יודעים מהו מספר </a:t>
            </a:r>
            <a:r>
              <a:rPr lang="he-IL" baseline="0" dirty="0" err="1"/>
              <a:t>האיטרציות</a:t>
            </a:r>
            <a:r>
              <a:rPr lang="he-IL" baseline="0" dirty="0"/>
              <a:t> שהלולאה תתבצע, עדיף להשתמש בלולאת </a:t>
            </a:r>
            <a:r>
              <a:rPr lang="en-US" baseline="0" dirty="0"/>
              <a:t>while</a:t>
            </a:r>
            <a:r>
              <a:rPr lang="he-IL" baseline="0" dirty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יש</a:t>
            </a:r>
            <a:r>
              <a:rPr lang="he-IL" baseline="0" dirty="0"/>
              <a:t> להסביר כי </a:t>
            </a:r>
            <a:r>
              <a:rPr lang="en-US" baseline="0" dirty="0"/>
              <a:t>continue</a:t>
            </a:r>
            <a:r>
              <a:rPr lang="he-IL" baseline="0" dirty="0"/>
              <a:t> גורם לסיום </a:t>
            </a:r>
            <a:r>
              <a:rPr lang="he-IL" baseline="0" dirty="0" err="1"/>
              <a:t>האיטרציה</a:t>
            </a:r>
            <a:r>
              <a:rPr lang="he-IL" baseline="0" dirty="0"/>
              <a:t> הנוכחית ומעבר </a:t>
            </a:r>
            <a:r>
              <a:rPr lang="he-IL" baseline="0" dirty="0" err="1"/>
              <a:t>לאיטרציה</a:t>
            </a:r>
            <a:r>
              <a:rPr lang="he-IL" baseline="0" dirty="0"/>
              <a:t> הבאה (כמובן, רק אם התנאי מתקיים).</a:t>
            </a:r>
            <a:endParaRPr lang="he-IL" dirty="0"/>
          </a:p>
          <a:p>
            <a:pPr algn="l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4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להסביר</a:t>
            </a:r>
            <a:r>
              <a:rPr lang="he-IL" baseline="0" dirty="0"/>
              <a:t> כי </a:t>
            </a:r>
            <a:r>
              <a:rPr lang="en-US" baseline="0" dirty="0"/>
              <a:t>break</a:t>
            </a:r>
            <a:r>
              <a:rPr lang="he-IL" baseline="0" dirty="0"/>
              <a:t> גורם ליציאה מהלולאה/</a:t>
            </a:r>
            <a:r>
              <a:rPr lang="en-US" baseline="0" dirty="0"/>
              <a:t>switch</a:t>
            </a:r>
            <a:r>
              <a:rPr lang="he-IL" baseline="0" dirty="0"/>
              <a:t> הפנימיים ביותר.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6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הג'יני</a:t>
            </a:r>
            <a:r>
              <a:rPr lang="he-IL" dirty="0"/>
              <a:t> הרע הוא העליון,</a:t>
            </a:r>
            <a:r>
              <a:rPr lang="he-IL" baseline="0" dirty="0"/>
              <a:t> מכיוון שגם כאשר הוא לא מבצע את המשימה ה-</a:t>
            </a:r>
            <a:r>
              <a:rPr lang="en-US" baseline="0" dirty="0"/>
              <a:t>counter</a:t>
            </a:r>
            <a:r>
              <a:rPr lang="he-IL" baseline="0" dirty="0"/>
              <a:t> מתקדם. (בלולאת </a:t>
            </a:r>
            <a:r>
              <a:rPr lang="en-US" baseline="0" dirty="0"/>
              <a:t>for</a:t>
            </a:r>
            <a:r>
              <a:rPr lang="he-IL" baseline="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</a:t>
            </a:r>
          </a:p>
          <a:p>
            <a:pPr algn="r" rtl="1"/>
            <a:r>
              <a:rPr lang="he-IL" dirty="0"/>
              <a:t>9</a:t>
            </a:r>
          </a:p>
          <a:p>
            <a:pPr algn="r" rtl="1"/>
            <a:r>
              <a:rPr lang="he-IL" dirty="0"/>
              <a:t>8</a:t>
            </a:r>
          </a:p>
          <a:p>
            <a:pPr algn="r" rtl="1"/>
            <a:r>
              <a:rPr lang="he-IL" dirty="0"/>
              <a:t>7</a:t>
            </a:r>
          </a:p>
          <a:p>
            <a:pPr algn="r" rtl="1"/>
            <a:r>
              <a:rPr lang="he-IL" dirty="0"/>
              <a:t>6</a:t>
            </a:r>
          </a:p>
          <a:p>
            <a:pPr algn="r" rtl="1"/>
            <a:r>
              <a:rPr lang="he-IL" dirty="0"/>
              <a:t>5</a:t>
            </a:r>
          </a:p>
          <a:p>
            <a:pPr algn="r" rtl="1"/>
            <a:r>
              <a:rPr lang="he-IL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השאלה</a:t>
            </a:r>
            <a:r>
              <a:rPr lang="he-IL" baseline="0" dirty="0"/>
              <a:t> נלקחה מתוך תרגיל בית 2 אביב 2013, אך הדרישה שונתה (השאלה המקורית דרשה ללא משפטי תנאי, השוואות או לולאות)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2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מטרת התרגיל להמחיש את הכוח של משתנים בוליאניים. 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יש להדגיש שאין שום סיבה לוותר על משפטי תנאי באופן כללי! (אנחנו מעדיפים קוד ברור על פני קוד מתוחכם)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2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81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לעשות דוגמה אם יש זמן לאלגוריתם מובן ויעיל בשורש חלקי שתים המספר למציאת מחלקיו, ולהכניס ללולאה את </a:t>
            </a:r>
            <a:r>
              <a:rPr lang="he-IL" dirty="0" err="1"/>
              <a:t>התכנית</a:t>
            </a:r>
            <a:r>
              <a:rPr lang="he-IL" dirty="0"/>
              <a:t> לקבל מספרים, כזאת שעוצרת כאשר היא מוצאת את המספר הראשון שאינו ראשוני. לקשר את זה לתרגול 3. לתת להם לנסות, ולקרוא לי </a:t>
            </a:r>
            <a:r>
              <a:rPr lang="he-IL"/>
              <a:t>כדי לראות איך זה.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18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log2</a:t>
            </a:r>
            <a:r>
              <a:rPr lang="he-IL" dirty="0"/>
              <a:t> = לוג על בסיס 2</a:t>
            </a:r>
          </a:p>
          <a:p>
            <a:pPr algn="r"/>
            <a:r>
              <a:rPr lang="he-IL" dirty="0"/>
              <a:t>הבעיה</a:t>
            </a:r>
            <a:r>
              <a:rPr lang="he-IL" baseline="0" dirty="0"/>
              <a:t> היא שבהודעה הסופית אנחנו רוצים להדפיס את המספר המקורי שנקלט,</a:t>
            </a:r>
          </a:p>
          <a:p>
            <a:pPr algn="r"/>
            <a:r>
              <a:rPr lang="he-IL" baseline="0" dirty="0"/>
              <a:t>אולם לצורך החישוב אנחנו מחלקים אותו, כך שבסוף תמיד מודפס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7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להזכיר</a:t>
            </a:r>
            <a:r>
              <a:rPr lang="he-IL" baseline="0" dirty="0"/>
              <a:t> שבניגוד ללולאת </a:t>
            </a:r>
            <a:r>
              <a:rPr lang="en-US" baseline="0" dirty="0"/>
              <a:t>while</a:t>
            </a:r>
            <a:r>
              <a:rPr lang="he-IL" baseline="0" dirty="0"/>
              <a:t>, בלולאת </a:t>
            </a:r>
            <a:r>
              <a:rPr lang="en-US" baseline="0" dirty="0"/>
              <a:t>do-while</a:t>
            </a:r>
            <a:r>
              <a:rPr lang="he-IL" baseline="0" dirty="0"/>
              <a:t> </a:t>
            </a:r>
            <a:r>
              <a:rPr lang="he-IL" baseline="0" dirty="0" err="1"/>
              <a:t>האיטרציה</a:t>
            </a:r>
            <a:r>
              <a:rPr lang="he-IL" baseline="0" dirty="0"/>
              <a:t> הראשונה תתבצע תמיד.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</a:t>
            </a:r>
            <a:r>
              <a:rPr lang="he-IL" baseline="0" dirty="0"/>
              <a:t> להסביר איך לולאת </a:t>
            </a:r>
            <a:r>
              <a:rPr lang="en-US" baseline="0" dirty="0"/>
              <a:t>for</a:t>
            </a:r>
            <a:r>
              <a:rPr lang="he-IL" baseline="0" dirty="0"/>
              <a:t> עובדת. </a:t>
            </a:r>
          </a:p>
          <a:p>
            <a:pPr algn="r" rtl="1"/>
            <a:r>
              <a:rPr lang="he-IL" baseline="0" dirty="0"/>
              <a:t>קודם מתבצע האתחול, לאחר מכן מתבצעת בדיקה האם התנאי מתקיים ובסוף כל </a:t>
            </a:r>
            <a:r>
              <a:rPr lang="he-IL" baseline="0" dirty="0" err="1"/>
              <a:t>איטרציה</a:t>
            </a:r>
            <a:r>
              <a:rPr lang="he-IL" baseline="0" dirty="0"/>
              <a:t> מתבצע הקידום.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בלולאת</a:t>
            </a:r>
            <a:r>
              <a:rPr lang="he-IL" baseline="0" dirty="0"/>
              <a:t> </a:t>
            </a:r>
            <a:r>
              <a:rPr lang="en-US" baseline="0" dirty="0"/>
              <a:t>do-while</a:t>
            </a:r>
            <a:r>
              <a:rPr lang="he-IL" baseline="0" dirty="0"/>
              <a:t> ההדפסה הראשונה תמיד תתבצע, לכן זה לא יהיה שקול אם </a:t>
            </a:r>
            <a:r>
              <a:rPr lang="en-US" baseline="0" dirty="0"/>
              <a:t>n&lt;1</a:t>
            </a:r>
            <a:r>
              <a:rPr lang="he-IL" baseline="0" dirty="0"/>
              <a:t> . ניתן להקיף את הלולאה ב- </a:t>
            </a:r>
            <a:r>
              <a:rPr lang="en-US" baseline="0" dirty="0"/>
              <a:t>if(n&gt;=1)</a:t>
            </a:r>
            <a:r>
              <a:rPr lang="he-IL" baseline="0" dirty="0"/>
              <a:t> כדי לקבל שקילות.</a:t>
            </a:r>
          </a:p>
          <a:p>
            <a:pPr algn="r" rtl="1"/>
            <a:r>
              <a:rPr lang="he-IL" baseline="0" dirty="0"/>
              <a:t>חשוב להדגיש שלמרות השקילות, נראה כי לולאת </a:t>
            </a:r>
            <a:r>
              <a:rPr lang="en-US" baseline="0" dirty="0"/>
              <a:t>for</a:t>
            </a:r>
            <a:r>
              <a:rPr lang="he-IL" baseline="0" dirty="0"/>
              <a:t> הכי "טבעית" לביצוע המשימה.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4348" y="1357298"/>
            <a:ext cx="7715304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he-IL" sz="6000" kern="1200" dirty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rPr>
              <a:t>מבוא למדעי המחשב</a:t>
            </a:r>
            <a:endParaRPr lang="en-US" sz="6000" kern="1200" dirty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מבוא למדעי המחשב מ' - תירגול 3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CEBCB-9354-422A-B090-F0B7B2B34E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85926"/>
            <a:ext cx="77724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4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3568" y="2348880"/>
            <a:ext cx="7684876" cy="785818"/>
          </a:xfrm>
        </p:spPr>
        <p:txBody>
          <a:bodyPr>
            <a:normAutofit/>
          </a:bodyPr>
          <a:lstStyle/>
          <a:p>
            <a:pPr rtl="1"/>
            <a:r>
              <a:rPr lang="he-IL" dirty="0" err="1"/>
              <a:t>תירגול</a:t>
            </a:r>
            <a:r>
              <a:rPr lang="he-IL" dirty="0"/>
              <a:t> </a:t>
            </a:r>
            <a:r>
              <a:rPr lang="en-US" dirty="0"/>
              <a:t>3</a:t>
            </a:r>
            <a:r>
              <a:rPr lang="he-IL" dirty="0"/>
              <a:t>: לולאות, משתנים בוליאניים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שקילות לולאות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האם ניתן להחליף את לולאת ה-</a:t>
            </a:r>
            <a:r>
              <a:rPr lang="en-US" dirty="0"/>
              <a:t>for</a:t>
            </a:r>
            <a:r>
              <a:rPr lang="he-IL" dirty="0"/>
              <a:t> הזו בלולאת </a:t>
            </a:r>
            <a:r>
              <a:rPr lang="en-US" dirty="0"/>
              <a:t>while</a:t>
            </a:r>
            <a:r>
              <a:rPr lang="he-IL" dirty="0"/>
              <a:t>? ומה לגבי </a:t>
            </a:r>
            <a:r>
              <a:rPr lang="en-US" dirty="0"/>
              <a:t>do-while</a:t>
            </a:r>
            <a:r>
              <a:rPr lang="he-IL" dirty="0"/>
              <a:t>?</a:t>
            </a:r>
          </a:p>
          <a:p>
            <a:r>
              <a:rPr lang="he-IL" dirty="0"/>
              <a:t>(הניחו כי </a:t>
            </a:r>
            <a:r>
              <a:rPr lang="en-US" dirty="0"/>
              <a:t>n</a:t>
            </a:r>
            <a:r>
              <a:rPr lang="he-IL" dirty="0"/>
              <a:t> הוגדר ואותחל בנקודה קודמת בתוכנית)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75656" y="3717032"/>
            <a:ext cx="4413824" cy="155487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(“%d”,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4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שקילות לולאות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67744" y="1772816"/>
            <a:ext cx="4413824" cy="155487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(“%d”,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3682872"/>
            <a:ext cx="3744416" cy="241665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&lt;n){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(“%d”,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754746" y="3682872"/>
            <a:ext cx="3898120" cy="241665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(“%d”,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&lt;n)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09184" y="2656254"/>
            <a:ext cx="2243682" cy="1342879"/>
          </a:xfrm>
          <a:prstGeom prst="wedgeEllipseCallout">
            <a:avLst>
              <a:gd name="adj1" fmla="val -41381"/>
              <a:gd name="adj2" fmla="val 73142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האם זה תמיד שקול?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 rot="20715067">
            <a:off x="604453" y="763481"/>
            <a:ext cx="2110339" cy="102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 rot="20759231">
            <a:off x="703559" y="1029720"/>
            <a:ext cx="19121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מה יותר ברור?</a:t>
            </a:r>
          </a:p>
        </p:txBody>
      </p:sp>
    </p:spTree>
    <p:extLst>
      <p:ext uri="{BB962C8B-B14F-4D97-AF65-F5344CB8AC3E}">
        <p14:creationId xmlns:p14="http://schemas.microsoft.com/office/powerpoint/2010/main" val="9316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שקילות לולאות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63119" y="1943396"/>
            <a:ext cx="3459014" cy="155487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 ; x &lt; 0 ; ){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d”,&amp;x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123310" y="3604274"/>
            <a:ext cx="2496690" cy="1342879"/>
          </a:xfrm>
          <a:prstGeom prst="wedgeEllipseCallout">
            <a:avLst>
              <a:gd name="adj1" fmla="val -23369"/>
              <a:gd name="adj2" fmla="val -90951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ניתן להשאיר חלקים ריקים בכותרת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 rot="20715067">
            <a:off x="604453" y="763481"/>
            <a:ext cx="2110339" cy="102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 rot="20759231">
            <a:off x="703559" y="1029720"/>
            <a:ext cx="19121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מה יותר ברור?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30915" y="1943396"/>
            <a:ext cx="3509037" cy="155487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(x &lt; 0) 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d”,&amp;x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57874" y="5030124"/>
            <a:ext cx="5826323" cy="112399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 ; x &lt; 0 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d”,&amp;x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){ 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875855" y="3592759"/>
            <a:ext cx="2496690" cy="1342879"/>
          </a:xfrm>
          <a:prstGeom prst="wedgeEllipseCallout">
            <a:avLst>
              <a:gd name="adj1" fmla="val 12055"/>
              <a:gd name="adj2" fmla="val 70909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ניתן להשאיר את גוף הלולאה ריק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339752" y="1417638"/>
            <a:ext cx="2728412" cy="525758"/>
          </a:xfrm>
          <a:prstGeom prst="wedgeEllipseCallout">
            <a:avLst>
              <a:gd name="adj1" fmla="val -98956"/>
              <a:gd name="adj2" fmla="val 79271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נניח ש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הוגדר ואותחל קודם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/>
      <p:bldP spid="16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800" dirty="0"/>
              <a:t>תרגיל 1: כתבו תכנית הקולטת מספר אי-שלילי ומדפיסה את סכום הספרות. למשל, אם המספר הנקלט הוא 234114, הפלט יהיה 15. </a:t>
            </a:r>
          </a:p>
          <a:p>
            <a:pPr marL="0" indent="0">
              <a:buNone/>
            </a:pPr>
            <a:r>
              <a:rPr lang="he-IL" sz="2800" dirty="0"/>
              <a:t>אין צורך לוודא כי הקלט אי-שלילי.</a:t>
            </a:r>
          </a:p>
          <a:p>
            <a:pPr marL="0" indent="0">
              <a:buNone/>
            </a:pPr>
            <a:endParaRPr lang="he-IL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20715067">
            <a:off x="2987824" y="4318448"/>
            <a:ext cx="316835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 rot="20759231">
            <a:off x="3663282" y="4530696"/>
            <a:ext cx="158417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באיזו סוג לולאה כדאי להשתמש?</a:t>
            </a:r>
          </a:p>
        </p:txBody>
      </p:sp>
    </p:spTree>
    <p:extLst>
      <p:ext uri="{BB962C8B-B14F-4D97-AF65-F5344CB8AC3E}">
        <p14:creationId xmlns:p14="http://schemas.microsoft.com/office/powerpoint/2010/main" val="30703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6208" y="1700747"/>
            <a:ext cx="8014224" cy="4878864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n, sum = 0;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("Please enter a non-negative number: ");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&amp;n) &lt; 1)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/* each iteration we add the last digit of the number, and reducing it from the number. */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(n &gt; 0) 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sum += n%10;            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n /= 10;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	</a:t>
            </a:r>
          </a:p>
          <a:p>
            <a:pPr marL="263525" indent="-263525">
              <a:spcBef>
                <a:spcPct val="4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("sum of digits is %d\n", sum);</a:t>
            </a:r>
          </a:p>
        </p:txBody>
      </p:sp>
    </p:spTree>
    <p:extLst>
      <p:ext uri="{BB962C8B-B14F-4D97-AF65-F5344CB8AC3E}">
        <p14:creationId xmlns:p14="http://schemas.microsoft.com/office/powerpoint/2010/main" val="173238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 </a:t>
            </a:r>
            <a:r>
              <a:rPr lang="he-IL" sz="2800" dirty="0"/>
              <a:t>תרגיל 2: כתבו תכנית הקולטת 10 מספרים, מחשבת ומדפיסה את סכומם. </a:t>
            </a:r>
            <a:endParaRPr lang="he-IL" sz="2800" u="sng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20715067">
            <a:off x="2692433" y="3484625"/>
            <a:ext cx="316835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 rot="20759231">
            <a:off x="3484521" y="3542986"/>
            <a:ext cx="158417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באיזו סוג לולאה כדאי להשתמש הפעם?</a:t>
            </a:r>
          </a:p>
        </p:txBody>
      </p:sp>
    </p:spTree>
    <p:extLst>
      <p:ext uri="{BB962C8B-B14F-4D97-AF65-F5344CB8AC3E}">
        <p14:creationId xmlns:p14="http://schemas.microsoft.com/office/powerpoint/2010/main" val="40044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07504" y="1263991"/>
            <a:ext cx="6544080" cy="5802194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#define N 10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double x, sum = 0;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("Please enter %d numbers: ", N);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/* Gets N numbers from the user and sum them */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("%lf", &amp;x) &lt; 1)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sum += x;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("sum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 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sum);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 algn="l" rtl="0">
              <a:spcBef>
                <a:spcPct val="400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67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800" dirty="0"/>
              <a:t>תרגיל 3: כתבו תכנית </a:t>
            </a:r>
            <a:r>
              <a:rPr lang="he-IL" sz="2800" dirty="0">
                <a:solidFill>
                  <a:srgbClr val="000000"/>
                </a:solidFill>
                <a:latin typeface="Times New Roman" pitchFamily="18" charset="0"/>
              </a:rPr>
              <a:t>המחשבת את ממוצע המספרים החיוביים בקלט.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28" y="2642743"/>
            <a:ext cx="6912768" cy="3598514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234000" tIns="190800" rIns="234000" bIns="19080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 = 0; count = 0;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)==1) {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0)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continue;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sum +=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count++;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average = sum / count;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24128" y="3604274"/>
            <a:ext cx="2962672" cy="1342879"/>
          </a:xfrm>
          <a:prstGeom prst="wedgeEllipseCallout">
            <a:avLst>
              <a:gd name="adj1" fmla="val -132022"/>
              <a:gd name="adj2" fmla="val -3187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ממשיך </a:t>
            </a:r>
            <a:r>
              <a:rPr lang="he-IL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לאיטרציה</a:t>
            </a: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הבאה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3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dirty="0"/>
              <a:t>תרגיל 4: כתבו תכנית המקבלת שני מספרים, טווח התחלה וטווח סיום, ומדפיסה את המספר הראשון בטווח שסכום ספרותיו הוא 8, אחרת תדפיס 1-.</a:t>
            </a:r>
          </a:p>
          <a:p>
            <a:pPr marL="0" indent="0">
              <a:buNone/>
            </a:pPr>
            <a:r>
              <a:rPr lang="he-IL" sz="2800" dirty="0"/>
              <a:t>ניתן להניח כי המספר הראשון שהתקבל קטן מהמספר השני.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0809"/>
            <a:ext cx="8229600" cy="1143000"/>
          </a:xfrm>
        </p:spPr>
        <p:txBody>
          <a:bodyPr/>
          <a:lstStyle/>
          <a:p>
            <a:r>
              <a:rPr lang="he-IL" dirty="0"/>
              <a:t>לולאות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 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11391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132" y="730173"/>
            <a:ext cx="6985140" cy="5232807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234000" tIns="190800" rIns="234000" bIns="19080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low,high,tmp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 = -1;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%d", &amp;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low,&amp;high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=low;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&lt;=high; ++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/*check if the digit sum of @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is exactly 8*/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sum=0; 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while(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sum += tmp%10;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/=10;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if(sum == 8){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res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 , res); 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771926" y="3637425"/>
            <a:ext cx="3192561" cy="1342879"/>
          </a:xfrm>
          <a:prstGeom prst="wedgeEllipseCallout">
            <a:avLst>
              <a:gd name="adj1" fmla="val -143661"/>
              <a:gd name="adj2" fmla="val 27833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מסיים את הלולאה/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הכי פנימיים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0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לולאת </a:t>
            </a:r>
            <a:r>
              <a:rPr lang="en-US" dirty="0"/>
              <a:t>while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 </a:t>
            </a:r>
            <a:r>
              <a:rPr lang="he-IL" dirty="0" err="1"/>
              <a:t>הג'יני</a:t>
            </a:r>
            <a:r>
              <a:rPr lang="he-IL" dirty="0"/>
              <a:t> הרע?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444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algn="ctr"/>
            <a:endParaRPr lang="he-IL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16013" y="1125538"/>
            <a:ext cx="4464050" cy="2295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46304" rIns="14630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(i = 0; i&lt;3; ++i) {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printf("make a wish: ");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scanf("%s", the_wish);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if (toohard(the_wish))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continue;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dowish(the_wish);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06813" y="3573463"/>
            <a:ext cx="4465637" cy="295751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46304" rIns="14630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0; 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(i&lt;3) {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printf("make a wish: ");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scanf("%s", the_wish);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if (toohard(the_wish))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continue;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dowish(the_wish);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i++;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9" name="Picture 7" descr="PE070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596271"/>
            <a:ext cx="18034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j01392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789363"/>
            <a:ext cx="174625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81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>
          <a:xfrm>
            <a:off x="722313" y="1556792"/>
            <a:ext cx="7772400" cy="1362075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משתנים בוליאניים</a:t>
            </a:r>
            <a:endParaRPr lang="fr-CA" sz="6000" dirty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מבוא למדעי המחשב מ' - תירגול 3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0D1-0535-4A46-B6A0-1117A86A4FEB}" type="slidenum">
              <a:rPr lang="he-IL"/>
              <a:pPr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779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ערכי אמת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מבחינים בין שני ערכי אמת: </a:t>
            </a:r>
            <a:r>
              <a:rPr lang="en-US" dirty="0"/>
              <a:t>true</a:t>
            </a:r>
            <a:r>
              <a:rPr lang="he-IL" dirty="0"/>
              <a:t> ו-</a:t>
            </a:r>
            <a:r>
              <a:rPr lang="en-US" dirty="0"/>
              <a:t>false</a:t>
            </a:r>
            <a:endParaRPr lang="he-IL" dirty="0"/>
          </a:p>
          <a:p>
            <a:r>
              <a:rPr lang="he-IL" dirty="0"/>
              <a:t>לכל מספר שלם ניתן להתאים ערך אמת: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הערך 0 הוא בעל ערך אמת </a:t>
            </a:r>
            <a:r>
              <a:rPr lang="en-US" dirty="0"/>
              <a:t>false</a:t>
            </a:r>
            <a:endParaRPr lang="he-IL" dirty="0"/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כל ערך אחר הוא בעל ערך אמת </a:t>
            </a:r>
            <a:r>
              <a:rPr lang="en-US" dirty="0"/>
              <a:t>true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41" y="4221088"/>
            <a:ext cx="43656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3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ערכי אמת - דוגמה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712278" cy="238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18" y="4293096"/>
            <a:ext cx="476726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91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הטיפוס </a:t>
            </a:r>
            <a:r>
              <a:rPr lang="en-US" dirty="0" err="1"/>
              <a:t>bool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ב-</a:t>
            </a:r>
            <a:r>
              <a:rPr lang="en-US" dirty="0"/>
              <a:t>C</a:t>
            </a:r>
            <a:r>
              <a:rPr lang="he-IL" dirty="0"/>
              <a:t> קיים טיפוס ייעודי לייצוג ערכי אמת</a:t>
            </a:r>
          </a:p>
          <a:p>
            <a:r>
              <a:rPr lang="he-IL" dirty="0"/>
              <a:t>כדי להשתמש בו יש לכלול את </a:t>
            </a:r>
            <a:r>
              <a:rPr lang="he-IL" dirty="0" err="1"/>
              <a:t>הספריה</a:t>
            </a:r>
            <a:r>
              <a:rPr lang="he-IL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stdbool.h</a:t>
            </a:r>
            <a:r>
              <a:rPr lang="he-IL" dirty="0">
                <a:latin typeface="Courier New" panose="02070309020205020404" pitchFamily="49" charset="0"/>
              </a:rPr>
              <a:t>:</a:t>
            </a:r>
          </a:p>
          <a:p>
            <a:r>
              <a:rPr lang="he-IL" dirty="0">
                <a:latin typeface="Courier New" panose="02070309020205020404" pitchFamily="49" charset="0"/>
              </a:rPr>
              <a:t>מוגדר בה הטיפוס 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endParaRPr lang="he-IL" dirty="0">
              <a:latin typeface="Courier New" panose="02070309020205020404" pitchFamily="49" charset="0"/>
            </a:endParaRPr>
          </a:p>
          <a:p>
            <a:r>
              <a:rPr lang="he-IL" dirty="0">
                <a:latin typeface="Courier New" panose="02070309020205020404" pitchFamily="49" charset="0"/>
              </a:rPr>
              <a:t>הקבוע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r>
              <a:rPr lang="he-IL" dirty="0">
                <a:latin typeface="Courier New" panose="02070309020205020404" pitchFamily="49" charset="0"/>
              </a:rPr>
              <a:t> שמוגדר כ-0</a:t>
            </a:r>
          </a:p>
          <a:p>
            <a:r>
              <a:rPr lang="he-IL" dirty="0">
                <a:latin typeface="Courier New" panose="02070309020205020404" pitchFamily="49" charset="0"/>
              </a:rPr>
              <a:t>הקבוע </a:t>
            </a:r>
            <a:r>
              <a:rPr lang="en-US" dirty="0">
                <a:latin typeface="Courier New" panose="02070309020205020404" pitchFamily="49" charset="0"/>
              </a:rPr>
              <a:t>true</a:t>
            </a:r>
            <a:r>
              <a:rPr lang="he-IL" dirty="0">
                <a:latin typeface="Courier New" panose="02070309020205020404" pitchFamily="49" charset="0"/>
              </a:rPr>
              <a:t> שמוגדר כ-1</a:t>
            </a:r>
          </a:p>
          <a:p>
            <a:r>
              <a:rPr lang="he-IL" dirty="0">
                <a:latin typeface="Courier New" panose="02070309020205020404" pitchFamily="49" charset="0"/>
              </a:rPr>
              <a:t>ההמרה מ-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he-IL" dirty="0">
                <a:latin typeface="Courier New" panose="02070309020205020404" pitchFamily="49" charset="0"/>
              </a:rPr>
              <a:t> ל-</a:t>
            </a:r>
            <a:r>
              <a:rPr lang="en-US" dirty="0" err="1">
                <a:latin typeface="Courier New" panose="02070309020205020404" pitchFamily="49" charset="0"/>
              </a:rPr>
              <a:t>bool</a:t>
            </a:r>
            <a:r>
              <a:rPr lang="he-IL" dirty="0">
                <a:latin typeface="Courier New" panose="02070309020205020404" pitchFamily="49" charset="0"/>
              </a:rPr>
              <a:t> ולהיפך מתבצעת לפי ערכי האמת</a:t>
            </a:r>
          </a:p>
        </p:txBody>
      </p:sp>
    </p:spTree>
    <p:extLst>
      <p:ext uri="{BB962C8B-B14F-4D97-AF65-F5344CB8AC3E}">
        <p14:creationId xmlns:p14="http://schemas.microsoft.com/office/powerpoint/2010/main" val="1254917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הטיפוס </a:t>
            </a:r>
            <a:r>
              <a:rPr lang="en-US" dirty="0" err="1"/>
              <a:t>bool</a:t>
            </a:r>
            <a:r>
              <a:rPr lang="he-IL" dirty="0"/>
              <a:t> - דוגמה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לא מומלץ להשוות בין משתני </a:t>
            </a:r>
            <a:r>
              <a:rPr lang="en-US" dirty="0" err="1"/>
              <a:t>int</a:t>
            </a:r>
            <a:r>
              <a:rPr lang="he-IL" dirty="0"/>
              <a:t> לערכי </a:t>
            </a:r>
            <a:r>
              <a:rPr lang="en-US" dirty="0" err="1"/>
              <a:t>bool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מה היה קורה פה?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555775" y="1484784"/>
            <a:ext cx="4752975" cy="3062983"/>
          </a:xfrm>
          <a:prstGeom prst="rect">
            <a:avLst/>
          </a:prstGeom>
          <a:solidFill>
            <a:srgbClr val="EAEAEA"/>
          </a:solidFill>
          <a:ln w="9525">
            <a:solidFill>
              <a:srgbClr val="694F07"/>
            </a:solidFill>
            <a:miter lim="800000"/>
            <a:headEnd/>
            <a:tailEnd/>
          </a:ln>
        </p:spPr>
        <p:txBody>
          <a:bodyPr lIns="234000" tIns="190800" rIns="234000" bIns="190800">
            <a:spAutoFit/>
          </a:bodyPr>
          <a:lstStyle/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stdbool.h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("%d", &amp;n);</a:t>
            </a:r>
            <a:endParaRPr kumimoji="0" lang="he-IL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notZero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n;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notZero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printf("n is non-zero!");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907704" y="5179818"/>
            <a:ext cx="3672408" cy="1271723"/>
          </a:xfrm>
          <a:prstGeom prst="rect">
            <a:avLst/>
          </a:prstGeom>
          <a:solidFill>
            <a:srgbClr val="EAEAEA"/>
          </a:solidFill>
          <a:ln w="9525">
            <a:solidFill>
              <a:srgbClr val="694F07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!= true) {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printf("n is zero");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3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אופרטורי</a:t>
            </a:r>
            <a:r>
              <a:rPr lang="he-IL" dirty="0"/>
              <a:t> השוואה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אופרטורים בינאריים המחזירים 0 או 1 בהתאם לנכונות ההשוואה:</a:t>
            </a:r>
          </a:p>
          <a:p>
            <a:endParaRPr lang="he-I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518795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316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אופרטורים לוגיים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אופרטורים המתייחסים לפרמטרים שלהם כערכי אמת ומחזירים 0 או 1 בהתאם לפירוט בטבלה: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7126287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142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graphicFrame>
        <p:nvGraphicFramePr>
          <p:cNvPr id="7" name="Group 223"/>
          <p:cNvGraphicFramePr>
            <a:graphicFrameLocks noGrp="1"/>
          </p:cNvGraphicFramePr>
          <p:nvPr/>
        </p:nvGraphicFramePr>
        <p:xfrm>
          <a:off x="1547813" y="1627186"/>
          <a:ext cx="6191250" cy="4392614"/>
        </p:xfrm>
        <a:graphic>
          <a:graphicData uri="http://schemas.openxmlformats.org/drawingml/2006/table">
            <a:tbl>
              <a:tblPr/>
              <a:tblGrid>
                <a:gridCol w="417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הביטוי</a:t>
                      </a:r>
                      <a:endParaRPr kumimoji="0" lang="he-IL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תוצאה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365760" marR="3657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354"/>
          <p:cNvSpPr txBox="1">
            <a:spLocks noChangeArrowheads="1"/>
          </p:cNvSpPr>
          <p:nvPr/>
        </p:nvSpPr>
        <p:spPr bwMode="auto">
          <a:xfrm>
            <a:off x="1824038" y="2142332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!5</a:t>
            </a:r>
          </a:p>
        </p:txBody>
      </p:sp>
      <p:sp>
        <p:nvSpPr>
          <p:cNvPr id="9" name="Text Box 355"/>
          <p:cNvSpPr txBox="1">
            <a:spLocks noChangeArrowheads="1"/>
          </p:cNvSpPr>
          <p:nvPr/>
        </p:nvSpPr>
        <p:spPr bwMode="auto">
          <a:xfrm>
            <a:off x="1824038" y="2741613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!!5</a:t>
            </a:r>
          </a:p>
        </p:txBody>
      </p:sp>
      <p:sp>
        <p:nvSpPr>
          <p:cNvPr id="10" name="Text Box 356"/>
          <p:cNvSpPr txBox="1">
            <a:spLocks noChangeArrowheads="1"/>
          </p:cNvSpPr>
          <p:nvPr/>
        </p:nvSpPr>
        <p:spPr bwMode="auto">
          <a:xfrm>
            <a:off x="1824038" y="3363913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 &amp;&amp; 0</a:t>
            </a:r>
          </a:p>
        </p:txBody>
      </p:sp>
      <p:sp>
        <p:nvSpPr>
          <p:cNvPr id="11" name="Text Box 357"/>
          <p:cNvSpPr txBox="1">
            <a:spLocks noChangeArrowheads="1"/>
          </p:cNvSpPr>
          <p:nvPr/>
        </p:nvSpPr>
        <p:spPr bwMode="auto">
          <a:xfrm>
            <a:off x="1824038" y="3978275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 &amp;&amp; 'A'</a:t>
            </a:r>
          </a:p>
        </p:txBody>
      </p:sp>
      <p:sp>
        <p:nvSpPr>
          <p:cNvPr id="12" name="Text Box 358"/>
          <p:cNvSpPr txBox="1">
            <a:spLocks noChangeArrowheads="1"/>
          </p:cNvSpPr>
          <p:nvPr/>
        </p:nvSpPr>
        <p:spPr bwMode="auto">
          <a:xfrm>
            <a:off x="1825625" y="46497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 || (-5)</a:t>
            </a:r>
          </a:p>
        </p:txBody>
      </p:sp>
      <p:sp>
        <p:nvSpPr>
          <p:cNvPr id="13" name="Text Box 359"/>
          <p:cNvSpPr txBox="1">
            <a:spLocks noChangeArrowheads="1"/>
          </p:cNvSpPr>
          <p:nvPr/>
        </p:nvSpPr>
        <p:spPr bwMode="auto">
          <a:xfrm>
            <a:off x="1824038" y="5300663"/>
            <a:ext cx="1884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 || 0</a:t>
            </a:r>
          </a:p>
        </p:txBody>
      </p:sp>
      <p:sp>
        <p:nvSpPr>
          <p:cNvPr id="14" name="Text Box 360"/>
          <p:cNvSpPr txBox="1">
            <a:spLocks noChangeArrowheads="1"/>
          </p:cNvSpPr>
          <p:nvPr/>
        </p:nvSpPr>
        <p:spPr bwMode="auto">
          <a:xfrm>
            <a:off x="6527800" y="2122488"/>
            <a:ext cx="719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5" name="Text Box 361"/>
          <p:cNvSpPr txBox="1">
            <a:spLocks noChangeArrowheads="1"/>
          </p:cNvSpPr>
          <p:nvPr/>
        </p:nvSpPr>
        <p:spPr bwMode="auto">
          <a:xfrm>
            <a:off x="6527800" y="3362325"/>
            <a:ext cx="719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6" name="Text Box 362"/>
          <p:cNvSpPr txBox="1">
            <a:spLocks noChangeArrowheads="1"/>
          </p:cNvSpPr>
          <p:nvPr/>
        </p:nvSpPr>
        <p:spPr bwMode="auto">
          <a:xfrm>
            <a:off x="6527800" y="2736850"/>
            <a:ext cx="719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7" name="Text Box 363"/>
          <p:cNvSpPr txBox="1">
            <a:spLocks noChangeArrowheads="1"/>
          </p:cNvSpPr>
          <p:nvPr/>
        </p:nvSpPr>
        <p:spPr bwMode="auto">
          <a:xfrm>
            <a:off x="6527800" y="3971925"/>
            <a:ext cx="719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8" name="Text Box 364"/>
          <p:cNvSpPr txBox="1">
            <a:spLocks noChangeArrowheads="1"/>
          </p:cNvSpPr>
          <p:nvPr/>
        </p:nvSpPr>
        <p:spPr bwMode="auto">
          <a:xfrm>
            <a:off x="6538913" y="4641850"/>
            <a:ext cx="719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9" name="Text Box 365"/>
          <p:cNvSpPr txBox="1">
            <a:spLocks noChangeArrowheads="1"/>
          </p:cNvSpPr>
          <p:nvPr/>
        </p:nvSpPr>
        <p:spPr bwMode="auto">
          <a:xfrm>
            <a:off x="6538913" y="5300663"/>
            <a:ext cx="719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014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בקוד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971600" y="1556790"/>
            <a:ext cx="5256584" cy="1271723"/>
          </a:xfrm>
          <a:prstGeom prst="rect">
            <a:avLst/>
          </a:prstGeom>
          <a:solidFill>
            <a:srgbClr val="EAEAEA"/>
          </a:solidFill>
          <a:ln w="9525">
            <a:solidFill>
              <a:srgbClr val="694F07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(0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&lt;= n &amp;&amp; n &lt;= 10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printf("n is between 0 and 10");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475656" y="2972139"/>
            <a:ext cx="7272808" cy="1271723"/>
          </a:xfrm>
          <a:prstGeom prst="rect">
            <a:avLst/>
          </a:prstGeom>
          <a:solidFill>
            <a:srgbClr val="EAEAEA"/>
          </a:solidFill>
          <a:ln w="9525">
            <a:solidFill>
              <a:srgbClr val="694F07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&lt; 0 || n &gt; 10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printf("n smaller than 0 or larger than 10");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603439" y="4581128"/>
            <a:ext cx="7272808" cy="1271723"/>
          </a:xfrm>
          <a:prstGeom prst="rect">
            <a:avLst/>
          </a:prstGeom>
          <a:solidFill>
            <a:srgbClr val="EAEAEA"/>
          </a:solidFill>
          <a:ln w="9525">
            <a:solidFill>
              <a:srgbClr val="694F07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% 7 == 0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printf("n is divisible by 7");</a:t>
            </a:r>
          </a:p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0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לולאת </a:t>
            </a:r>
            <a:r>
              <a:rPr lang="en-US" sz="5400" dirty="0">
                <a:cs typeface="+mn-cs"/>
              </a:rPr>
              <a:t>while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קטע קוד מתבצע שוב ושוב כל עוד תנאי מתקיים</a:t>
            </a:r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600" y="2638425"/>
            <a:ext cx="5688632" cy="309376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number = 40; 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while(number&gt;0)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(“%d remain\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n”,number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number=number-1;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4077072"/>
            <a:ext cx="7200800" cy="104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sz="2000" dirty="0">
                <a:solidFill>
                  <a:schemeClr val="tx1"/>
                </a:solidFill>
              </a:rPr>
              <a:t>גוף הלולאה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3284984"/>
            <a:ext cx="7488832" cy="404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sz="2000" dirty="0">
                <a:solidFill>
                  <a:schemeClr val="tx1"/>
                </a:solidFill>
              </a:rPr>
              <a:t>תנאי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3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</a:t>
            </a:r>
            <a:r>
              <a:rPr lang="en-US"/>
              <a:t>short-circuit </a:t>
            </a:r>
            <a:r>
              <a:rPr lang="en-US" dirty="0"/>
              <a:t>evaluation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החישוב של ביטוי לוגי נעצר ברגע שיודעים מה יהיה ערכו.</a:t>
            </a:r>
          </a:p>
          <a:p>
            <a:r>
              <a:rPr lang="he-IL" dirty="0"/>
              <a:t>מנגנון זה מתייחס לאופרטורים || ו-</a:t>
            </a:r>
            <a:r>
              <a:rPr lang="en-US" dirty="0"/>
              <a:t>&amp;&amp;</a:t>
            </a:r>
          </a:p>
          <a:p>
            <a:endParaRPr lang="he-IL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707904" y="3197843"/>
            <a:ext cx="4537075" cy="1421782"/>
          </a:xfrm>
          <a:prstGeom prst="rect">
            <a:avLst/>
          </a:prstGeom>
          <a:solidFill>
            <a:srgbClr val="F4F4F4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118800" rIns="126000" bIns="118800">
            <a:spAutoFit/>
          </a:bodyPr>
          <a:lstStyle/>
          <a:p>
            <a:pPr algn="r" rtl="1"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&amp;&amp; B</a:t>
            </a:r>
          </a:p>
          <a:p>
            <a:pPr algn="r" rtl="1">
              <a:spcBef>
                <a:spcPct val="20000"/>
              </a:spcBef>
            </a:pPr>
            <a:r>
              <a:rPr lang="he-IL" sz="2400" dirty="0">
                <a:solidFill>
                  <a:srgbClr val="000000"/>
                </a:solidFill>
                <a:latin typeface="Times New Roman" pitchFamily="18" charset="0"/>
              </a:rPr>
              <a:t>אם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he-IL" sz="2400" dirty="0">
                <a:solidFill>
                  <a:srgbClr val="000000"/>
                </a:solidFill>
                <a:latin typeface="Times New Roman" pitchFamily="18" charset="0"/>
              </a:rPr>
              <a:t> לא מתקיים</a:t>
            </a:r>
            <a:r>
              <a:rPr lang="he-IL" sz="2400" dirty="0">
                <a:solidFill>
                  <a:srgbClr val="000000"/>
                </a:solidFill>
              </a:rPr>
              <a:t> - ברור שהתוצאה היא 0 ולכן החישוב יעצור.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707903" y="4812256"/>
            <a:ext cx="4537075" cy="1421782"/>
          </a:xfrm>
          <a:prstGeom prst="rect">
            <a:avLst/>
          </a:prstGeom>
          <a:solidFill>
            <a:srgbClr val="F4F4F4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118800" rIns="126000" bIns="118800">
            <a:spAutoFit/>
          </a:bodyPr>
          <a:lstStyle/>
          <a:p>
            <a:pPr algn="r" rtl="1"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|| B</a:t>
            </a:r>
            <a:endParaRPr lang="he-IL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r" rtl="1">
              <a:spcBef>
                <a:spcPct val="20000"/>
              </a:spcBef>
            </a:pPr>
            <a:r>
              <a:rPr lang="he-IL" sz="2400" dirty="0">
                <a:solidFill>
                  <a:srgbClr val="000000"/>
                </a:solidFill>
              </a:rPr>
              <a:t>אם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he-IL" sz="2400" dirty="0">
                <a:solidFill>
                  <a:srgbClr val="000000"/>
                </a:solidFill>
              </a:rPr>
              <a:t> מתקיים - ברור שהתוצאה היא 1 ולכן החישוב יעצור.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53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endParaRPr lang="he-IL" sz="2600" dirty="0"/>
          </a:p>
          <a:p>
            <a:r>
              <a:rPr lang="he-IL" sz="2600" dirty="0"/>
              <a:t>אם </a:t>
            </a:r>
            <a:r>
              <a:rPr lang="en-US" sz="2600" dirty="0"/>
              <a:t>speed&gt;90</a:t>
            </a:r>
            <a:r>
              <a:rPr lang="he-IL" sz="2600" dirty="0"/>
              <a:t>, מוחזר 1 בלי לבדוק את התנאי השני</a:t>
            </a:r>
          </a:p>
          <a:p>
            <a:r>
              <a:rPr lang="he-IL" sz="2600" dirty="0">
                <a:solidFill>
                  <a:srgbClr val="000000"/>
                </a:solidFill>
                <a:latin typeface="Times New Roman" pitchFamily="18" charset="0"/>
              </a:rPr>
              <a:t>תכונת הלוגיקה המקוצרת מאפשרת לשלב כמה בדיקות בו זמנית, גם כאשר בדיקה אחת תלויה בתוצאה של בדיקה קודמת:</a:t>
            </a:r>
          </a:p>
          <a:p>
            <a:endParaRPr lang="he-IL" sz="26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he-IL" sz="2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he-IL" sz="2600" dirty="0">
                <a:solidFill>
                  <a:srgbClr val="000000"/>
                </a:solidFill>
                <a:latin typeface="Times New Roman" pitchFamily="18" charset="0"/>
              </a:rPr>
              <a:t>בדוגמה הזו, אם </a:t>
            </a:r>
            <a:r>
              <a:rPr lang="en-US" sz="2600" dirty="0">
                <a:solidFill>
                  <a:srgbClr val="000000"/>
                </a:solidFill>
                <a:latin typeface="Times New Roman" pitchFamily="18" charset="0"/>
              </a:rPr>
              <a:t>x=0</a:t>
            </a:r>
            <a:r>
              <a:rPr lang="he-IL" sz="2600" dirty="0">
                <a:solidFill>
                  <a:srgbClr val="000000"/>
                </a:solidFill>
                <a:latin typeface="Times New Roman" pitchFamily="18" charset="0"/>
              </a:rPr>
              <a:t> לא נבצע את החלוקה בצד ימין</a:t>
            </a:r>
          </a:p>
          <a:p>
            <a:endParaRPr lang="he-IL" sz="26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95736" y="1700808"/>
            <a:ext cx="5040560" cy="800219"/>
          </a:xfrm>
          <a:prstGeom prst="rect">
            <a:avLst/>
          </a:prstGeom>
          <a:solidFill>
            <a:srgbClr val="EAEAEA"/>
          </a:solidFill>
          <a:ln w="9525">
            <a:solidFill>
              <a:srgbClr val="C5D1D7"/>
            </a:solidFill>
            <a:miter lim="800000"/>
            <a:headEnd/>
            <a:tailEnd/>
          </a:ln>
        </p:spPr>
        <p:txBody>
          <a:bodyPr wrap="square" lIns="182880" tIns="91440" rIns="182880" bIns="9144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speed = 100;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(speed &gt; 90) || (speed &lt; 55);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91680" y="4725144"/>
            <a:ext cx="6696075" cy="4984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((x != 0) &amp;&amp; (1/x &gt; 12))</a:t>
            </a:r>
          </a:p>
        </p:txBody>
      </p:sp>
    </p:spTree>
    <p:extLst>
      <p:ext uri="{BB962C8B-B14F-4D97-AF65-F5344CB8AC3E}">
        <p14:creationId xmlns:p14="http://schemas.microsoft.com/office/powerpoint/2010/main" val="33992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תדפיס התוכנית הבאה?</a:t>
            </a:r>
          </a:p>
          <a:p>
            <a:endParaRPr lang="he-IL" dirty="0"/>
          </a:p>
        </p:txBody>
      </p:sp>
      <p:sp>
        <p:nvSpPr>
          <p:cNvPr id="7" name="Content Placeholder 5"/>
          <p:cNvSpPr txBox="1">
            <a:spLocks noChangeArrowheads="1"/>
          </p:cNvSpPr>
          <p:nvPr/>
        </p:nvSpPr>
        <p:spPr bwMode="auto">
          <a:xfrm>
            <a:off x="179512" y="2132856"/>
            <a:ext cx="8579296" cy="4358116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45720" rIns="182880" bIns="4572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stdbool.h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stop=false;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while(!stop &amp;&amp;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 &gt;= 0)){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stop=!(i%5);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02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2 (מתוך ש.ב)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dirty="0"/>
              <a:t>מספר הוא אי זוגי בריבוע אם הוא מכיל מספר אי זוגי של ספרות אי זוגיות.</a:t>
            </a:r>
          </a:p>
          <a:p>
            <a:pPr marL="0" indent="0">
              <a:buNone/>
            </a:pPr>
            <a:r>
              <a:rPr lang="he-IL" dirty="0"/>
              <a:t>לדוגמה: המספר 12345 הוא אי זוגי בריבוע, כיוון שהוא מכיל 3 ספרות אי-זוגיות (1,3,5)</a:t>
            </a:r>
          </a:p>
          <a:p>
            <a:pPr marL="0" indent="0">
              <a:buNone/>
            </a:pPr>
            <a:r>
              <a:rPr lang="he-IL" dirty="0"/>
              <a:t>לעומתו המספר 1234 הוא לא אי זוגי בריבוע, כיוון שהוא מכיל 2 ספרות אי זוגיות (1,3). </a:t>
            </a:r>
            <a:endParaRPr lang="he-IL" b="1" dirty="0"/>
          </a:p>
          <a:p>
            <a:pPr marL="0" indent="0">
              <a:buNone/>
            </a:pPr>
            <a:r>
              <a:rPr lang="he-IL" dirty="0"/>
              <a:t>א. יש לכתוב </a:t>
            </a:r>
            <a:r>
              <a:rPr lang="he-IL" dirty="0" err="1"/>
              <a:t>תוכנית</a:t>
            </a:r>
            <a:r>
              <a:rPr lang="he-IL" dirty="0"/>
              <a:t> הקולטת מהמשתמש מספר חיובי הקטן (ממש) ממיליון. אם המספר הוא אי זוגי בריבוע </a:t>
            </a:r>
            <a:r>
              <a:rPr lang="he-IL" b="1" dirty="0"/>
              <a:t>-</a:t>
            </a:r>
          </a:p>
          <a:p>
            <a:r>
              <a:rPr lang="he-IL" dirty="0"/>
              <a:t>יש להדפיס:</a:t>
            </a:r>
          </a:p>
          <a:p>
            <a:pPr marL="0" indent="0" algn="ctr">
              <a:buNone/>
            </a:pPr>
            <a:r>
              <a:rPr lang="en-US" dirty="0"/>
              <a:t>The number is double odd: v</a:t>
            </a:r>
          </a:p>
          <a:p>
            <a:r>
              <a:rPr lang="he-IL" dirty="0"/>
              <a:t>אחרת, יש להדפיס:</a:t>
            </a:r>
          </a:p>
          <a:p>
            <a:pPr marL="0" indent="0" algn="ctr">
              <a:buNone/>
            </a:pPr>
            <a:r>
              <a:rPr lang="en-US" dirty="0"/>
              <a:t>The number is double odd: 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4899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2- פתרון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5"/>
          <p:cNvSpPr txBox="1">
            <a:spLocks noChangeArrowheads="1"/>
          </p:cNvSpPr>
          <p:nvPr/>
        </p:nvSpPr>
        <p:spPr bwMode="auto">
          <a:xfrm>
            <a:off x="51262" y="1484784"/>
            <a:ext cx="9042176" cy="4893647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45720" rIns="182880" bIns="4572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0){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digit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10;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(digit % 2) {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/= 10;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number is double odd: %c</a:t>
            </a:r>
            <a:r>
              <a:rPr lang="en-US" sz="2400" dirty="0"/>
              <a:t>”, 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2) ? ‘v’ : ‘x’);</a:t>
            </a:r>
          </a:p>
        </p:txBody>
      </p:sp>
    </p:spTree>
    <p:extLst>
      <p:ext uri="{BB962C8B-B14F-4D97-AF65-F5344CB8AC3E}">
        <p14:creationId xmlns:p14="http://schemas.microsoft.com/office/powerpoint/2010/main" val="4012880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2 (המשך)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ב. יש לכתוב שוב את אותה התכנית, רק הפעם ללא שימוש במשפטי תנאי (</a:t>
            </a:r>
            <a:r>
              <a:rPr lang="en-US" dirty="0"/>
              <a:t>if, else, switch, ?: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רמז:</a:t>
            </a:r>
            <a:r>
              <a:rPr lang="en-US" dirty="0"/>
              <a:t> </a:t>
            </a:r>
            <a:r>
              <a:rPr lang="he-IL" dirty="0"/>
              <a:t>השתמשו במשתנים בוליאניים</a:t>
            </a:r>
          </a:p>
        </p:txBody>
      </p:sp>
    </p:spTree>
    <p:extLst>
      <p:ext uri="{BB962C8B-B14F-4D97-AF65-F5344CB8AC3E}">
        <p14:creationId xmlns:p14="http://schemas.microsoft.com/office/powerpoint/2010/main" val="1833140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2- פתרון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Content Placeholder 5"/>
          <p:cNvSpPr txBox="1">
            <a:spLocks noChangeArrowheads="1"/>
          </p:cNvSpPr>
          <p:nvPr/>
        </p:nvSpPr>
        <p:spPr bwMode="auto">
          <a:xfrm>
            <a:off x="51262" y="1484784"/>
            <a:ext cx="9042176" cy="4893647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45720" rIns="182880" bIns="4572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0){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digit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10;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(digit % 2) {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/= 10;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number is double odd: %c</a:t>
            </a:r>
            <a:r>
              <a:rPr lang="en-US" sz="2400" dirty="0"/>
              <a:t>”, 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2) ? ‘v’ : ‘x’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485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2- פתרון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5"/>
          <p:cNvSpPr txBox="1">
            <a:spLocks noChangeArrowheads="1"/>
          </p:cNvSpPr>
          <p:nvPr/>
        </p:nvSpPr>
        <p:spPr bwMode="auto">
          <a:xfrm>
            <a:off x="51262" y="1484784"/>
            <a:ext cx="9042176" cy="445044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45720" rIns="182880" bIns="4572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0){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digit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10;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isDigitOdd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digit % 2; 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isDigitOdd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/= 10;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number is double odd: %c</a:t>
            </a:r>
            <a:r>
              <a:rPr lang="en-US" sz="2400" dirty="0"/>
              <a:t>”, 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2) ? ‘v’ : ‘x’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1035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2- פתרון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ontent Placeholder 5"/>
          <p:cNvSpPr txBox="1">
            <a:spLocks noChangeArrowheads="1"/>
          </p:cNvSpPr>
          <p:nvPr/>
        </p:nvSpPr>
        <p:spPr bwMode="auto">
          <a:xfrm>
            <a:off x="51262" y="1484784"/>
            <a:ext cx="9042176" cy="4893647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45720" rIns="182880" bIns="4572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0){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digit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10;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isDigitOdd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digit % 2; 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isDigitOdd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/= 10;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20040" indent="-320040" algn="l" rtl="0">
              <a:buNone/>
              <a:defRPr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isCounterOdd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oddCounter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number is double odd: %c</a:t>
            </a:r>
            <a:r>
              <a:rPr lang="en-US" sz="2400" dirty="0"/>
              <a:t>”, </a:t>
            </a:r>
          </a:p>
          <a:p>
            <a:pPr marL="320040" indent="-320040" algn="l" rtl="0">
              <a:buFont typeface="Wingdings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'x'+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isCounterOdd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*('v'-'x')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87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/>
              <a:t>לולאת </a:t>
            </a:r>
            <a:r>
              <a:rPr lang="en-US" sz="5400" dirty="0"/>
              <a:t>while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/>
              <a:t>תרגיל 1</a:t>
            </a:r>
            <a:r>
              <a:rPr lang="he-IL" sz="2800" dirty="0"/>
              <a:t>: הדפיסו כמה פעמים ניתן לחלק מספר ב 2 לפני שהתוצאה קטנה או שווה ל 1</a:t>
            </a:r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לולאת </a:t>
            </a:r>
            <a:r>
              <a:rPr lang="en-US" sz="5400" dirty="0">
                <a:cs typeface="+mn-cs"/>
              </a:rPr>
              <a:t>while</a:t>
            </a:r>
            <a:endParaRPr lang="he-IL" sz="5400" dirty="0"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600" y="1772816"/>
            <a:ext cx="5688632" cy="4380266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number = 128, counter = 0;</a:t>
            </a:r>
          </a:p>
          <a:p>
            <a:pPr marL="263525" indent="-263525">
              <a:spcBef>
                <a:spcPct val="40000"/>
              </a:spcBef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while(number&gt;1)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number/=2;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counter++;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(“log2(%d)=%d\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n”,number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counter);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3753257"/>
            <a:ext cx="7200800" cy="104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sz="2000" dirty="0">
                <a:solidFill>
                  <a:schemeClr val="tx1"/>
                </a:solidFill>
              </a:rPr>
              <a:t>גוף הלולאה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852936"/>
            <a:ext cx="7488832" cy="404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sz="2000" dirty="0">
                <a:solidFill>
                  <a:schemeClr val="tx1"/>
                </a:solidFill>
              </a:rPr>
              <a:t>תנאי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0232" y="5293303"/>
            <a:ext cx="169120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dirty="0"/>
              <a:t>מה הבעיה?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לולאת </a:t>
            </a:r>
            <a:r>
              <a:rPr lang="en-US" sz="5400" dirty="0">
                <a:cs typeface="+mn-cs"/>
              </a:rPr>
              <a:t>while</a:t>
            </a:r>
            <a:endParaRPr lang="he-IL" sz="5400" dirty="0"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600" y="1772816"/>
            <a:ext cx="7715200" cy="4380266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original_number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128, counter=0;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number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original_number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while(number&gt;1)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number/=2;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counter++;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3525" indent="-263525">
              <a:spcBef>
                <a:spcPct val="4000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(“log2(%d)=%d\n”,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original_number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counter);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3789040"/>
            <a:ext cx="7200800" cy="104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sz="2000" dirty="0">
                <a:solidFill>
                  <a:schemeClr val="tx1"/>
                </a:solidFill>
              </a:rPr>
              <a:t>גוף הלולאה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880814"/>
            <a:ext cx="7488832" cy="404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sz="2000" dirty="0">
                <a:solidFill>
                  <a:schemeClr val="tx1"/>
                </a:solidFill>
              </a:rPr>
              <a:t>תנאי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לולאות</a:t>
            </a:r>
            <a:r>
              <a:rPr lang="en-US" dirty="0"/>
              <a:t> do-while, for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27584" y="2760543"/>
            <a:ext cx="5184576" cy="336562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cs typeface="+mn-cs"/>
              </a:rPr>
              <a:t>לולאת </a:t>
            </a:r>
            <a:r>
              <a:rPr lang="en-US" sz="5400" dirty="0">
                <a:cs typeface="+mn-cs"/>
              </a:rPr>
              <a:t>do-while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בפעם הראשונה גוף הלולאה מתבצע בוודאות.</a:t>
            </a:r>
          </a:p>
          <a:p>
            <a:r>
              <a:rPr lang="he-IL" sz="2800" dirty="0"/>
              <a:t>לאחר מכן, גוף הלולאה מתבצע שוב ושוב כל עוד התנאי מתקיים</a:t>
            </a:r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584" y="2852936"/>
            <a:ext cx="5725616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eaLnBrk="0" fontAlgn="base" hangingPunct="0">
              <a:spcBef>
                <a:spcPct val="10000"/>
              </a:spcBef>
              <a:spcAft>
                <a:spcPct val="10000"/>
              </a:spcAft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</a:t>
            </a:r>
          </a:p>
          <a:p>
            <a:pPr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d",&amp;x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*x);</a:t>
            </a:r>
          </a:p>
          <a:p>
            <a:pPr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}while(x&gt;0);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5656" y="5512639"/>
            <a:ext cx="6696744" cy="40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sz="2000" dirty="0">
                <a:solidFill>
                  <a:schemeClr val="tx1"/>
                </a:solidFill>
              </a:rPr>
              <a:t>תנאי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5656" y="4509120"/>
            <a:ext cx="6696744" cy="941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sz="2000" dirty="0">
                <a:solidFill>
                  <a:schemeClr val="tx1"/>
                </a:solidFill>
              </a:rPr>
              <a:t>גוף הלולאה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1518772"/>
            <a:ext cx="5400600" cy="4574524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234000" tIns="190800" rIns="234000" bIns="190800">
            <a:spAutoFit/>
          </a:bodyPr>
          <a:lstStyle/>
          <a:p>
            <a:pPr marL="263525" indent="-263525">
              <a:spcBef>
                <a:spcPct val="4000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/>
              <a:t>לולאת </a:t>
            </a:r>
            <a:r>
              <a:rPr lang="en-US" sz="5400" dirty="0"/>
              <a:t>for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factorial = 1;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(“Enter n: “);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&amp;n);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endParaRPr lang="he-IL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endParaRPr lang="he-IL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=2 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&lt;=n 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factorial *=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 eaLnBrk="0" fontAlgn="base" hangingPunct="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sz="2800" b="1" dirty="0" err="1">
                <a:solidFill>
                  <a:srgbClr val="00860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rgbClr val="008606"/>
                </a:solidFill>
                <a:latin typeface="Courier New" pitchFamily="49" charset="0"/>
                <a:cs typeface="Courier New" pitchFamily="49" charset="0"/>
              </a:rPr>
              <a:t>(“%d!=%d\n", n, factorial);</a:t>
            </a:r>
          </a:p>
          <a:p>
            <a:pPr marL="0" indent="0">
              <a:buNone/>
            </a:pPr>
            <a:endParaRPr lang="he-IL" sz="2800" b="1" u="sng" dirty="0"/>
          </a:p>
          <a:p>
            <a:pPr marL="0" indent="0">
              <a:buNone/>
            </a:pPr>
            <a:endParaRPr lang="he-IL" sz="2800" b="1" u="sng" dirty="0"/>
          </a:p>
          <a:p>
            <a:pPr marL="0" indent="0">
              <a:buNone/>
            </a:pPr>
            <a:endParaRPr lang="he-IL" sz="2400" b="1" dirty="0"/>
          </a:p>
          <a:p>
            <a:pPr marL="457200" lvl="1" indent="0">
              <a:buNone/>
            </a:pPr>
            <a:endParaRPr lang="he-IL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4365104"/>
            <a:ext cx="6624736" cy="72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sz="2000" dirty="0">
                <a:solidFill>
                  <a:schemeClr val="tx1"/>
                </a:solidFill>
              </a:rPr>
              <a:t>גוף הלולאה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4164" y="3446579"/>
            <a:ext cx="1296144" cy="324036"/>
          </a:xfrm>
          <a:prstGeom prst="wedgeEllipseCallout">
            <a:avLst>
              <a:gd name="adj1" fmla="val 22616"/>
              <a:gd name="adj2" fmla="val 133632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אתחול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900308" y="3252243"/>
            <a:ext cx="1296144" cy="610938"/>
          </a:xfrm>
          <a:prstGeom prst="wedgeEllipseCallout">
            <a:avLst>
              <a:gd name="adj1" fmla="val 41"/>
              <a:gd name="adj2" fmla="val 80956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בדיקת התנאי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343416" y="3431635"/>
            <a:ext cx="1296144" cy="324036"/>
          </a:xfrm>
          <a:prstGeom prst="wedgeEllipseCallout">
            <a:avLst>
              <a:gd name="adj1" fmla="val -55457"/>
              <a:gd name="adj2" fmla="val 144919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קידום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למדעי המחשב מ' - תירגול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2685</Words>
  <Application>Microsoft Office PowerPoint</Application>
  <PresentationFormat>‫הצגה על המסך (4:3)</PresentationFormat>
  <Paragraphs>473</Paragraphs>
  <Slides>38</Slides>
  <Notes>21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מצגת של PowerPoint‏</vt:lpstr>
      <vt:lpstr>לולאת while</vt:lpstr>
      <vt:lpstr>לולאת while</vt:lpstr>
      <vt:lpstr>לולאת while</vt:lpstr>
      <vt:lpstr>לולאת while</vt:lpstr>
      <vt:lpstr>לולאת while</vt:lpstr>
      <vt:lpstr>לולאות do-while, for </vt:lpstr>
      <vt:lpstr>לולאת do-while</vt:lpstr>
      <vt:lpstr>לולאת for</vt:lpstr>
      <vt:lpstr>שקילות לולאות</vt:lpstr>
      <vt:lpstr>שקילות לולאות</vt:lpstr>
      <vt:lpstr>שקילות לולאות</vt:lpstr>
      <vt:lpstr>לולאות</vt:lpstr>
      <vt:lpstr>לולאות</vt:lpstr>
      <vt:lpstr>לולאות</vt:lpstr>
      <vt:lpstr>לולאות</vt:lpstr>
      <vt:lpstr>לולאות</vt:lpstr>
      <vt:lpstr>לולאות</vt:lpstr>
      <vt:lpstr>לולאות</vt:lpstr>
      <vt:lpstr>מי הג'יני הרע?</vt:lpstr>
      <vt:lpstr>משתנים בוליאניים</vt:lpstr>
      <vt:lpstr>ערכי אמת</vt:lpstr>
      <vt:lpstr>ערכי אמת - דוגמה</vt:lpstr>
      <vt:lpstr>הטיפוס bool</vt:lpstr>
      <vt:lpstr>הטיפוס bool - דוגמה</vt:lpstr>
      <vt:lpstr>אופרטורי השוואה</vt:lpstr>
      <vt:lpstr>אופרטורים לוגיים</vt:lpstr>
      <vt:lpstr>דוגמאות</vt:lpstr>
      <vt:lpstr>דוגמאות בקוד</vt:lpstr>
      <vt:lpstr>מנגנון short-circuit evaluation</vt:lpstr>
      <vt:lpstr>דוגמאות</vt:lpstr>
      <vt:lpstr>תרגיל 1</vt:lpstr>
      <vt:lpstr>תרגיל 2 (מתוך ש.ב)</vt:lpstr>
      <vt:lpstr>תרגיל 2- פתרון</vt:lpstr>
      <vt:lpstr>תרגיל 2 (המשך)</vt:lpstr>
      <vt:lpstr>תרגיל 2- פתרון</vt:lpstr>
      <vt:lpstr>תרגיל 2- פתרון</vt:lpstr>
      <vt:lpstr>תרגיל 2- פתרון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Javier Turek</dc:creator>
  <cp:lastModifiedBy>matt mam</cp:lastModifiedBy>
  <cp:revision>886</cp:revision>
  <dcterms:created xsi:type="dcterms:W3CDTF">2010-03-02T14:38:42Z</dcterms:created>
  <dcterms:modified xsi:type="dcterms:W3CDTF">2021-08-05T19:01:40Z</dcterms:modified>
</cp:coreProperties>
</file>