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7"/>
  </p:notesMasterIdLst>
  <p:sldIdLst>
    <p:sldId id="259" r:id="rId2"/>
    <p:sldId id="260" r:id="rId3"/>
    <p:sldId id="261" r:id="rId4"/>
    <p:sldId id="262" r:id="rId5"/>
    <p:sldId id="263" r:id="rId6"/>
    <p:sldId id="265" r:id="rId7"/>
    <p:sldId id="274" r:id="rId8"/>
    <p:sldId id="275" r:id="rId9"/>
    <p:sldId id="276" r:id="rId10"/>
    <p:sldId id="277" r:id="rId11"/>
    <p:sldId id="339" r:id="rId12"/>
    <p:sldId id="278" r:id="rId13"/>
    <p:sldId id="279" r:id="rId14"/>
    <p:sldId id="313" r:id="rId15"/>
    <p:sldId id="266" r:id="rId16"/>
    <p:sldId id="314" r:id="rId17"/>
    <p:sldId id="273" r:id="rId18"/>
    <p:sldId id="327" r:id="rId19"/>
    <p:sldId id="340" r:id="rId20"/>
    <p:sldId id="317" r:id="rId21"/>
    <p:sldId id="318" r:id="rId22"/>
    <p:sldId id="328" r:id="rId23"/>
    <p:sldId id="319" r:id="rId24"/>
    <p:sldId id="267" r:id="rId25"/>
    <p:sldId id="268" r:id="rId26"/>
    <p:sldId id="269" r:id="rId27"/>
    <p:sldId id="270" r:id="rId28"/>
    <p:sldId id="271" r:id="rId29"/>
    <p:sldId id="272" r:id="rId30"/>
    <p:sldId id="329" r:id="rId31"/>
    <p:sldId id="320" r:id="rId32"/>
    <p:sldId id="321" r:id="rId33"/>
    <p:sldId id="322" r:id="rId34"/>
    <p:sldId id="323" r:id="rId35"/>
    <p:sldId id="324" r:id="rId36"/>
    <p:sldId id="349" r:id="rId37"/>
    <p:sldId id="350" r:id="rId38"/>
    <p:sldId id="351" r:id="rId39"/>
    <p:sldId id="352" r:id="rId40"/>
    <p:sldId id="325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88655" autoAdjust="0"/>
  </p:normalViewPr>
  <p:slideViewPr>
    <p:cSldViewPr>
      <p:cViewPr varScale="1">
        <p:scale>
          <a:sx n="103" d="100"/>
          <a:sy n="103" d="100"/>
        </p:scale>
        <p:origin x="18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D51D6B8-1538-494F-A0B7-19C04EF63F7F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E83C15F4-17E4-4223-9841-47EEDE0F4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74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CF6814-DC82-438F-8868-32FFEF106564}" type="slidenum">
              <a:rPr lang="he-IL" smtClean="0"/>
              <a:pPr/>
              <a:t>12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68E03A-F059-4007-BAD9-A2CCCCE4D039}" type="slidenum">
              <a:rPr lang="he-IL" smtClean="0"/>
              <a:pPr/>
              <a:t>13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r" rtl="1" eaLnBrk="1" hangingPunct="1"/>
            <a:r>
              <a:rPr lang="he-IL" dirty="0" smtClean="0">
                <a:cs typeface="Arial" charset="0"/>
              </a:rPr>
              <a:t>תכנית זו תדפיס </a:t>
            </a:r>
            <a:r>
              <a:rPr lang="en-US" dirty="0" smtClean="0">
                <a:cs typeface="Arial" charset="0"/>
              </a:rPr>
              <a:t>“camels</a:t>
            </a:r>
            <a:r>
              <a:rPr lang="en-US" baseline="0" dirty="0" smtClean="0">
                <a:cs typeface="Arial" charset="0"/>
              </a:rPr>
              <a:t> are good”</a:t>
            </a:r>
            <a:r>
              <a:rPr lang="he-IL" baseline="0" dirty="0" smtClean="0">
                <a:cs typeface="Arial" charset="0"/>
              </a:rPr>
              <a:t> (עם אות קטנה), מכיוון שעם הקצאת המערך, המערך קיבל עותק של מחרוזת האתחול (שהיא אכן מאוחסנת בזיכרון הקבועים).</a:t>
            </a:r>
            <a:endParaRPr lang="ru-RU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8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C5604A-E458-4E3A-9198-DC4665B0879B}" type="slidenum">
              <a:rPr lang="he-IL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r" rtl="1" eaLnBrk="1" hangingPunct="1"/>
            <a:r>
              <a:rPr lang="he-IL" dirty="0" smtClean="0">
                <a:cs typeface="Arial" charset="0"/>
              </a:rPr>
              <a:t>מכיוון ש-</a:t>
            </a:r>
            <a:r>
              <a:rPr lang="en-US" dirty="0" smtClean="0">
                <a:cs typeface="Arial" charset="0"/>
              </a:rPr>
              <a:t>name</a:t>
            </a:r>
            <a:r>
              <a:rPr lang="he-IL" dirty="0" smtClean="0">
                <a:cs typeface="Arial" charset="0"/>
              </a:rPr>
              <a:t> זה מצביע.</a:t>
            </a:r>
          </a:p>
          <a:p>
            <a:pPr algn="r" rtl="1" eaLnBrk="1" hangingPunct="1"/>
            <a:r>
              <a:rPr lang="he-IL" dirty="0" smtClean="0">
                <a:cs typeface="Arial" charset="0"/>
              </a:rPr>
              <a:t>יש להסביר כי לא משתמשים בפועל ב-</a:t>
            </a:r>
            <a:r>
              <a:rPr lang="en-US" dirty="0" err="1" smtClean="0">
                <a:cs typeface="Arial" charset="0"/>
              </a:rPr>
              <a:t>scanf</a:t>
            </a:r>
            <a:r>
              <a:rPr lang="he-IL" dirty="0" smtClean="0">
                <a:cs typeface="Arial" charset="0"/>
              </a:rPr>
              <a:t> מכיוון שאם המשתמש ירשום</a:t>
            </a:r>
            <a:r>
              <a:rPr lang="he-IL" baseline="0" dirty="0" smtClean="0">
                <a:cs typeface="Arial" charset="0"/>
              </a:rPr>
              <a:t> מחרוזת באורך גדול מ-49 תתבצע דריסת זיכרון ואין דרך למנוע זאת. (מנצלים זאת </a:t>
            </a:r>
            <a:r>
              <a:rPr lang="he-IL" baseline="0" dirty="0" err="1" smtClean="0">
                <a:cs typeface="Arial" charset="0"/>
              </a:rPr>
              <a:t>לוירוסים</a:t>
            </a:r>
            <a:r>
              <a:rPr lang="he-IL" baseline="0" dirty="0" smtClean="0">
                <a:cs typeface="Arial" charset="0"/>
              </a:rPr>
              <a:t>).</a:t>
            </a:r>
            <a:endParaRPr lang="ru-RU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49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92C9C4-6303-4203-89A8-BF62AC6E44F2}" type="slidenum">
              <a:rPr lang="he-IL" smtClean="0"/>
              <a:pPr/>
              <a:t>20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48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C696CE-E544-4C92-8D72-18C50D78B511}" type="slidenum">
              <a:rPr lang="he-IL" smtClean="0"/>
              <a:pPr/>
              <a:t>21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06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C696CE-E544-4C92-8D72-18C50D78B511}" type="slidenum">
              <a:rPr lang="he-IL" smtClean="0"/>
              <a:pPr/>
              <a:t>22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50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64D5AD-60B7-402D-87A6-E56D3F3CAB89}" type="slidenum">
              <a:rPr lang="he-IL" smtClean="0"/>
              <a:pPr/>
              <a:t>23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39775"/>
            <a:ext cx="4937125" cy="370363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063" y="4689801"/>
            <a:ext cx="4985551" cy="4444814"/>
          </a:xfrm>
          <a:noFill/>
        </p:spPr>
        <p:txBody>
          <a:bodyPr/>
          <a:lstStyle/>
          <a:p>
            <a:pPr algn="r" rtl="1" eaLnBrk="1" hangingPunct="1"/>
            <a:r>
              <a:rPr lang="he-IL" dirty="0" smtClean="0">
                <a:cs typeface="Arial" charset="0"/>
              </a:rPr>
              <a:t>1.</a:t>
            </a:r>
            <a:r>
              <a:rPr lang="he-IL" baseline="0" dirty="0" smtClean="0">
                <a:cs typeface="Arial" charset="0"/>
              </a:rPr>
              <a:t> תלוי אם המצביעים מצביעים לאותו מקום בזיכרון הקבועים או לא.</a:t>
            </a:r>
          </a:p>
          <a:p>
            <a:pPr algn="r" rtl="1" eaLnBrk="1" hangingPunct="1"/>
            <a:r>
              <a:rPr lang="he-IL" baseline="0" dirty="0" smtClean="0">
                <a:cs typeface="Arial" charset="0"/>
              </a:rPr>
              <a:t>2. תלוי בצורה בה המחרוזת </a:t>
            </a:r>
            <a:r>
              <a:rPr lang="en-US" baseline="0" dirty="0" smtClean="0">
                <a:cs typeface="Arial" charset="0"/>
              </a:rPr>
              <a:t>“google”</a:t>
            </a:r>
            <a:r>
              <a:rPr lang="he-IL" baseline="0" dirty="0" smtClean="0">
                <a:cs typeface="Arial" charset="0"/>
              </a:rPr>
              <a:t> הוגדרה, לדוגמה, </a:t>
            </a:r>
            <a:r>
              <a:rPr lang="en-US" baseline="0" dirty="0" smtClean="0">
                <a:cs typeface="Arial" charset="0"/>
              </a:rPr>
              <a:t>code blocks</a:t>
            </a:r>
            <a:r>
              <a:rPr lang="he-IL" baseline="0" dirty="0" smtClean="0">
                <a:cs typeface="Arial" charset="0"/>
              </a:rPr>
              <a:t> אינו מאפשר השוואה זו (שגיאת קומפילציה) מכיוון שהשוואה זו אינה מוגדרת.</a:t>
            </a:r>
          </a:p>
          <a:p>
            <a:pPr algn="r" rtl="1" eaLnBrk="1" hangingPunct="1"/>
            <a:r>
              <a:rPr lang="he-IL" baseline="0" dirty="0" smtClean="0">
                <a:cs typeface="Arial" charset="0"/>
              </a:rPr>
              <a:t>3. </a:t>
            </a:r>
            <a:r>
              <a:rPr lang="en-US" baseline="0" dirty="0" smtClean="0">
                <a:cs typeface="Arial" charset="0"/>
              </a:rPr>
              <a:t>p1</a:t>
            </a:r>
            <a:r>
              <a:rPr lang="he-IL" baseline="0" dirty="0" smtClean="0">
                <a:cs typeface="Arial" charset="0"/>
              </a:rPr>
              <a:t> מצביע לזיכרון הקבועים ו-</a:t>
            </a:r>
            <a:r>
              <a:rPr lang="en-US" baseline="0" dirty="0" smtClean="0">
                <a:cs typeface="Arial" charset="0"/>
              </a:rPr>
              <a:t>a</a:t>
            </a:r>
            <a:r>
              <a:rPr lang="he-IL" baseline="0" dirty="0" smtClean="0">
                <a:cs typeface="Arial" charset="0"/>
              </a:rPr>
              <a:t> מצביע להעתקה הנמצאת במחסנית.</a:t>
            </a:r>
          </a:p>
          <a:p>
            <a:pPr algn="r" rtl="1" eaLnBrk="1" hangingPunct="1"/>
            <a:r>
              <a:rPr lang="he-IL" baseline="0" dirty="0" smtClean="0">
                <a:cs typeface="Arial" charset="0"/>
              </a:rPr>
              <a:t>4. השוואת התווים תחזיר כי המחרוזות אכן זהות.</a:t>
            </a:r>
            <a:endParaRPr lang="ru-RU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44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he-IL" baseline="0" dirty="0" smtClean="0"/>
              <a:t> טוב לעבודה עצמית. ניתן לתת רמז: להשתמש בפונקציות שכבר מימשנו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03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0E141F-62A5-4E15-9987-F4EA61324A8C}" type="slidenum">
              <a:rPr lang="he-IL" smtClean="0"/>
              <a:pPr/>
              <a:t>31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37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541EB9-5915-4ED0-8BF9-1AE879875D95}" type="slidenum">
              <a:rPr lang="he-IL" smtClean="0"/>
              <a:pPr/>
              <a:t>32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9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2965E-7E0A-4B16-98A7-ECFEA02AB0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3AA8FB-EB33-470F-8855-19DD7ABA8918}" type="slidenum">
              <a:rPr lang="he-IL" smtClean="0"/>
              <a:pPr/>
              <a:t>33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77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E75A1B-4C83-4B02-A1EB-876F9090B440}" type="slidenum">
              <a:rPr lang="he-IL" smtClean="0"/>
              <a:pPr/>
              <a:t>34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71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2BDF71-6F06-48EA-9A94-D3804FB7131D}" type="slidenum">
              <a:rPr lang="he-IL" smtClean="0"/>
              <a:pPr/>
              <a:t>35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66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2BDF71-6F06-48EA-9A94-D3804FB7131D}" type="slidenum">
              <a:rPr lang="he-IL" smtClean="0"/>
              <a:pPr/>
              <a:t>36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01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2BDF71-6F06-48EA-9A94-D3804FB7131D}" type="slidenum">
              <a:rPr lang="he-IL" smtClean="0"/>
              <a:pPr/>
              <a:t>37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19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2BDF71-6F06-48EA-9A94-D3804FB7131D}" type="slidenum">
              <a:rPr lang="he-IL" smtClean="0"/>
              <a:pPr/>
              <a:t>38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53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2BDF71-6F06-48EA-9A94-D3804FB7131D}" type="slidenum">
              <a:rPr lang="he-IL" smtClean="0"/>
              <a:pPr/>
              <a:t>39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9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BE7A58-A989-48E5-8E6D-6A3BCCCF6150}" type="slidenum">
              <a:rPr lang="he-IL" smtClean="0"/>
              <a:pPr/>
              <a:t>40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16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BE7A58-A989-48E5-8E6D-6A3BCCCF6150}" type="slidenum">
              <a:rPr lang="he-IL" smtClean="0"/>
              <a:pPr/>
              <a:t>41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r" rtl="1" eaLnBrk="1" hangingPunct="1"/>
            <a:endParaRPr lang="ru-RU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6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BE7A58-A989-48E5-8E6D-6A3BCCCF6150}" type="slidenum">
              <a:rPr lang="he-IL" smtClean="0"/>
              <a:pPr/>
              <a:t>42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0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C15F4-17E4-4223-9841-47EEDE0F42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6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BE7A58-A989-48E5-8E6D-6A3BCCCF6150}" type="slidenum">
              <a:rPr lang="he-IL" smtClean="0"/>
              <a:pPr/>
              <a:t>43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r" rtl="1" eaLnBrk="1" hangingPunct="1"/>
            <a:r>
              <a:rPr lang="he-IL" dirty="0" smtClean="0">
                <a:cs typeface="Arial" charset="0"/>
              </a:rPr>
              <a:t>הסבר: ראשית, נחשב את גדלי שלושת המחרוזות, ואת אורך המערך כולו. </a:t>
            </a:r>
          </a:p>
          <a:p>
            <a:pPr algn="r" rtl="1" eaLnBrk="1" hangingPunct="1"/>
            <a:r>
              <a:rPr lang="he-IL" dirty="0" smtClean="0">
                <a:cs typeface="Arial" charset="0"/>
              </a:rPr>
              <a:t>לאחר מכן, נבצע 4 פעולות היפוך: הראשונה תהפוך את סדר כל </a:t>
            </a:r>
            <a:r>
              <a:rPr lang="he-IL" dirty="0" err="1" smtClean="0">
                <a:cs typeface="Arial" charset="0"/>
              </a:rPr>
              <a:t>התוים</a:t>
            </a:r>
            <a:r>
              <a:rPr lang="he-IL" dirty="0" smtClean="0">
                <a:cs typeface="Arial" charset="0"/>
              </a:rPr>
              <a:t> במערך, ושלושת פעולות ההיפוך </a:t>
            </a:r>
          </a:p>
          <a:p>
            <a:pPr algn="r" rtl="1" eaLnBrk="1" hangingPunct="1"/>
            <a:r>
              <a:rPr lang="he-IL" dirty="0" smtClean="0">
                <a:cs typeface="Arial" charset="0"/>
              </a:rPr>
              <a:t>הבאות יהפכו את סדר </a:t>
            </a:r>
            <a:r>
              <a:rPr lang="he-IL" dirty="0" err="1" smtClean="0">
                <a:cs typeface="Arial" charset="0"/>
              </a:rPr>
              <a:t>התוים</a:t>
            </a:r>
            <a:r>
              <a:rPr lang="he-IL" dirty="0" smtClean="0">
                <a:cs typeface="Arial" charset="0"/>
              </a:rPr>
              <a:t> בשלושת המחרוזות. בשלושת פעולות ההיפוך האלה יש לכלול גם את תו סיום </a:t>
            </a:r>
          </a:p>
          <a:p>
            <a:pPr algn="r" rtl="1" eaLnBrk="1" hangingPunct="1"/>
            <a:r>
              <a:rPr lang="he-IL" dirty="0" smtClean="0">
                <a:cs typeface="Arial" charset="0"/>
              </a:rPr>
              <a:t>המחרוזת '0\' על מנת לשים אותם בסוף המחרוזות. </a:t>
            </a:r>
          </a:p>
          <a:p>
            <a:pPr algn="r" rtl="1" eaLnBrk="1" hangingPunct="1"/>
            <a:endParaRPr lang="ru-RU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42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BE7A58-A989-48E5-8E6D-6A3BCCCF6150}" type="slidenum">
              <a:rPr lang="he-IL" smtClean="0"/>
              <a:pPr/>
              <a:t>44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BE7A58-A989-48E5-8E6D-6A3BCCCF6150}" type="slidenum">
              <a:rPr lang="he-IL" smtClean="0"/>
              <a:pPr/>
              <a:t>45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030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BE7A58-A989-48E5-8E6D-6A3BCCCF6150}" type="slidenum">
              <a:rPr lang="he-IL" smtClean="0"/>
              <a:pPr/>
              <a:t>46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33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BE7A58-A989-48E5-8E6D-6A3BCCCF6150}" type="slidenum">
              <a:rPr lang="he-IL" smtClean="0"/>
              <a:pPr/>
              <a:t>47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904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4381D-102E-4726-8D53-FE101B6A6A6B}" type="slidenum">
              <a:rPr lang="he-IL"/>
              <a:pPr/>
              <a:t>49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יש</a:t>
            </a:r>
            <a:r>
              <a:rPr lang="he-IL" baseline="0" dirty="0" smtClean="0"/>
              <a:t> להסביר שהגדרה זו יוצרת טיפוס חדש בשם 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date</a:t>
            </a:r>
            <a:r>
              <a:rPr lang="he-IL" baseline="0" dirty="0" smtClean="0"/>
              <a:t>, הכולל בתוכו שלושה משתנים מטיפוס </a:t>
            </a:r>
            <a:r>
              <a:rPr lang="en-US" baseline="0" dirty="0" err="1" smtClean="0"/>
              <a:t>int</a:t>
            </a:r>
            <a:r>
              <a:rPr lang="he-IL" baseline="0" dirty="0" smtClean="0"/>
              <a:t>: </a:t>
            </a:r>
            <a:r>
              <a:rPr lang="en-US" baseline="0" dirty="0" smtClean="0"/>
              <a:t>day, month, year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הגדרת ה-</a:t>
            </a:r>
            <a:r>
              <a:rPr lang="en-US" baseline="0" dirty="0" err="1" smtClean="0"/>
              <a:t>struct</a:t>
            </a:r>
            <a:r>
              <a:rPr lang="he-IL" baseline="0" dirty="0" smtClean="0"/>
              <a:t> מופיעה בכל מקום בו יכולה להופיע פקודת </a:t>
            </a:r>
            <a:r>
              <a:rPr lang="en-US" baseline="0" dirty="0" err="1" smtClean="0"/>
              <a:t>typedef</a:t>
            </a:r>
            <a:r>
              <a:rPr lang="he-IL" baseline="0" dirty="0" smtClean="0"/>
              <a:t> (בד"כ בהתחלת קובץ).</a:t>
            </a:r>
          </a:p>
          <a:p>
            <a:pPr algn="r" rtl="1"/>
            <a:r>
              <a:rPr lang="he-IL" baseline="0" dirty="0" smtClean="0"/>
              <a:t>הדרך לתת לטיפוס את השם הרצוי, </a:t>
            </a:r>
            <a:r>
              <a:rPr lang="en-US" baseline="0" dirty="0" smtClean="0"/>
              <a:t>date</a:t>
            </a:r>
            <a:r>
              <a:rPr lang="he-IL" baseline="0" dirty="0" smtClean="0"/>
              <a:t>, היא באמצעות </a:t>
            </a:r>
            <a:r>
              <a:rPr lang="en-US" baseline="0" dirty="0" err="1" smtClean="0"/>
              <a:t>typedef</a:t>
            </a:r>
            <a:r>
              <a:rPr lang="he-IL" baseline="0" dirty="0" smtClean="0"/>
              <a:t>, שלא נלמד הסמסטר.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570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9FE13-39E5-43AF-AC84-C48F753A2900}" type="slidenum">
              <a:rPr lang="he-IL"/>
              <a:pPr/>
              <a:t>50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יש להדגיש</a:t>
            </a:r>
            <a:r>
              <a:rPr lang="he-IL" baseline="0" dirty="0" smtClean="0"/>
              <a:t> כי תמיד מציינים במפורש את שם המבנה כדי לגשת למשתנה הפנימי.</a:t>
            </a:r>
          </a:p>
          <a:p>
            <a:pPr algn="r" rtl="1"/>
            <a:r>
              <a:rPr lang="he-IL" baseline="0" dirty="0" smtClean="0"/>
              <a:t>לדוגמה, השורה האחרונה תגרום לשגיאת קומפילציה, כי המשתנה </a:t>
            </a:r>
            <a:r>
              <a:rPr lang="en-US" baseline="0" dirty="0" smtClean="0"/>
              <a:t>day</a:t>
            </a:r>
            <a:r>
              <a:rPr lang="he-IL" baseline="0" dirty="0" smtClean="0"/>
              <a:t> אינו מוגדר.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939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E2231-DBD9-4EC9-95A2-CD36E306742D}" type="slidenum">
              <a:rPr lang="he-IL"/>
              <a:pPr/>
              <a:t>51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941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79A4C-B26C-4F15-82A7-B834BBA99427}" type="slidenum">
              <a:rPr lang="he-IL"/>
              <a:pPr/>
              <a:t>52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הדגישו</a:t>
            </a:r>
            <a:r>
              <a:rPr lang="he-IL" baseline="0" dirty="0" smtClean="0"/>
              <a:t> כי לאחר הגדרתו, גם </a:t>
            </a:r>
            <a:r>
              <a:rPr lang="en-US" baseline="0" dirty="0" smtClean="0"/>
              <a:t>date</a:t>
            </a:r>
            <a:r>
              <a:rPr lang="he-IL" baseline="0" dirty="0" smtClean="0"/>
              <a:t> </a:t>
            </a:r>
            <a:r>
              <a:rPr lang="en-US" baseline="0" dirty="0" err="1" smtClean="0"/>
              <a:t>struct</a:t>
            </a:r>
            <a:r>
              <a:rPr lang="he-IL" baseline="0" dirty="0" smtClean="0"/>
              <a:t> הוא טיפוס, ולכן גם הוא יוכל להופיע כשדה במבנה החדש.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7425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C3F08-F85D-423A-96E1-C4006DE6C19F}" type="slidenum">
              <a:rPr lang="he-IL"/>
              <a:pPr/>
              <a:t>53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יש להדגיש כי אתחלנו את המצביע ל-0 מכיוון שהוא</a:t>
            </a:r>
            <a:r>
              <a:rPr lang="he-IL" baseline="0" dirty="0" smtClean="0"/>
              <a:t> לא מצביע לשום מקום בזיכרון.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93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פתרון (מחרוזת</a:t>
            </a:r>
            <a:r>
              <a:rPr lang="he-IL" baseline="0" dirty="0" smtClean="0"/>
              <a:t> - מערך</a:t>
            </a:r>
            <a:r>
              <a:rPr lang="he-IL" dirty="0" smtClean="0"/>
              <a:t>):</a:t>
            </a:r>
          </a:p>
          <a:p>
            <a:pPr marL="238161" indent="-238161" algn="r" rtl="1">
              <a:buAutoNum type="arabicPeriod"/>
            </a:pPr>
            <a:r>
              <a:rPr lang="he-IL" dirty="0" smtClean="0"/>
              <a:t>6 – 7</a:t>
            </a:r>
          </a:p>
          <a:p>
            <a:pPr marL="238161" indent="-238161" algn="r" rtl="1">
              <a:buAutoNum type="arabicPeriod"/>
            </a:pPr>
            <a:r>
              <a:rPr lang="he-IL" dirty="0" smtClean="0"/>
              <a:t>6 – 10</a:t>
            </a:r>
          </a:p>
          <a:p>
            <a:pPr marL="238161" indent="-238161" algn="r" rtl="1">
              <a:buAutoNum type="arabicPeriod"/>
            </a:pPr>
            <a:r>
              <a:rPr lang="he-IL" dirty="0" smtClean="0"/>
              <a:t>אין – 6</a:t>
            </a:r>
          </a:p>
          <a:p>
            <a:pPr marL="238161" indent="-238161" algn="r" rtl="1">
              <a:buAutoNum type="arabicPeriod"/>
            </a:pPr>
            <a:r>
              <a:rPr lang="he-IL" baseline="0" dirty="0" smtClean="0"/>
              <a:t>6 – 7</a:t>
            </a:r>
          </a:p>
          <a:p>
            <a:pPr marL="238161" indent="-238161" algn="r" rtl="1">
              <a:buAutoNum type="arabicPeriod"/>
            </a:pPr>
            <a:r>
              <a:rPr lang="he-IL" baseline="0" dirty="0" smtClean="0"/>
              <a:t>2 – 7</a:t>
            </a:r>
          </a:p>
          <a:p>
            <a:pPr marL="238161" indent="-238161" algn="r" rtl="1">
              <a:buAutoNum type="arabicPeriod"/>
            </a:pPr>
            <a:r>
              <a:rPr lang="he-IL" baseline="0" dirty="0" smtClean="0"/>
              <a:t>6 – 7</a:t>
            </a:r>
          </a:p>
          <a:p>
            <a:pPr marL="238161" indent="-238161" algn="r" rtl="1">
              <a:buAutoNum type="arabicPeriod"/>
            </a:pPr>
            <a:r>
              <a:rPr lang="he-IL" baseline="0" dirty="0" smtClean="0"/>
              <a:t>0 – 1 (המחרוזת קיימת!)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2965E-7E0A-4B16-98A7-ECFEA02AB0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9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45630-5B6F-4D30-98E7-DA1F1C8D817E}" type="slidenum">
              <a:rPr lang="he-IL"/>
              <a:pPr/>
              <a:t>54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יש להסביר כי כאשר מעבירים את המבנה כפרמטר,</a:t>
            </a:r>
            <a:r>
              <a:rPr lang="he-IL" baseline="0" dirty="0" smtClean="0"/>
              <a:t> מתבצע </a:t>
            </a:r>
            <a:r>
              <a:rPr lang="en-US" baseline="0" dirty="0" smtClean="0"/>
              <a:t>copy by value</a:t>
            </a:r>
            <a:r>
              <a:rPr lang="he-IL" baseline="0" dirty="0" smtClean="0"/>
              <a:t> וכאשר יש שדות רבים למבנה, העתקה זו מאוד יקרה,</a:t>
            </a:r>
          </a:p>
          <a:p>
            <a:pPr algn="r" rtl="1"/>
            <a:r>
              <a:rPr lang="he-IL" baseline="0" dirty="0" smtClean="0"/>
              <a:t>לכן בד"כ נעדיף להשתמש במצביע.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1330209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92023-ED90-4E58-A0DD-27EBE887B913}" type="slidenum">
              <a:rPr lang="he-IL"/>
              <a:pPr/>
              <a:t>55</a:t>
            </a:fld>
            <a:endParaRPr lang="en-US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6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E19098-A992-4A98-AFE3-C8ADECEDA063}" type="slidenum">
              <a:rPr lang="he-IL" smtClean="0"/>
              <a:pPr/>
              <a:t>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F1B1FB-1E03-4838-A9EC-0FCCC8C5F8CB}" type="slidenum">
              <a:rPr lang="he-IL" smtClean="0"/>
              <a:pPr/>
              <a:t>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6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C09FED-7C89-4D18-BF10-62F0B6BE5F2A}" type="slidenum">
              <a:rPr lang="he-IL" smtClean="0"/>
              <a:pPr/>
              <a:t>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62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291791-52CE-421A-A927-BFB8A39F103B}" type="slidenum">
              <a:rPr lang="he-IL" smtClean="0"/>
              <a:pPr/>
              <a:t>10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5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291791-52CE-421A-A927-BFB8A39F103B}" type="slidenum">
              <a:rPr lang="he-IL" smtClean="0"/>
              <a:pPr/>
              <a:t>11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7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57430"/>
            <a:ext cx="6400800" cy="785818"/>
          </a:xfrm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2800" kern="1200" dirty="0" smtClean="0">
                <a:solidFill>
                  <a:srgbClr val="438BC4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1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F600508C-DFED-4842-9117-7E92FA1D62A1}" type="slidenum">
              <a:rPr lang="en-US" smtClean="0"/>
              <a:pPr rtl="1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4348" y="1357298"/>
            <a:ext cx="7715304" cy="1015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he-IL" sz="60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rPr>
              <a:t>מבוא למדעי המחשב</a:t>
            </a:r>
            <a:endParaRPr lang="en-US" sz="6000" kern="1200" dirty="0" smtClean="0">
              <a:solidFill>
                <a:srgbClr val="438BC4"/>
              </a:solidFill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72764-1210-446D-9526-23D642C25017}" type="slidenum">
              <a:rPr lang="he-IL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EC683-C2EE-410E-A13F-021EC22EC8F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defTabSz="9144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4400" kern="120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785926"/>
            <a:ext cx="7772400" cy="136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lang="en-US" sz="60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44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2643188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4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dt="0"/>
  <p:txStyles>
    <p:titleStyle>
      <a:lvl1pPr algn="r" defTabSz="914400" rtl="1" eaLnBrk="1" fontAlgn="base" latinLnBrk="0" hangingPunct="1">
        <a:spcBef>
          <a:spcPct val="0"/>
        </a:spcBef>
        <a:spcAft>
          <a:spcPct val="0"/>
        </a:spcAft>
        <a:buNone/>
        <a:defRPr lang="en-US" sz="4400" kern="1200" dirty="0">
          <a:solidFill>
            <a:srgbClr val="438BC4"/>
          </a:solidFill>
          <a:latin typeface="Arial" charset="0"/>
          <a:ea typeface="+mj-ea"/>
          <a:cs typeface="Arial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 smtClean="0"/>
              <a:t>תרגול </a:t>
            </a:r>
            <a:r>
              <a:rPr lang="en-US" dirty="0" smtClean="0"/>
              <a:t>8</a:t>
            </a:r>
            <a:r>
              <a:rPr lang="he-IL" dirty="0" smtClean="0"/>
              <a:t>: </a:t>
            </a:r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F600508C-DFED-4842-9117-7E92FA1D62A1}" type="slidenum">
              <a:rPr lang="en-US" smtClean="0"/>
              <a:pPr rtl="1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מבוא למדעי המחשב מ' - </a:t>
            </a:r>
            <a:r>
              <a:rPr lang="he-IL" dirty="0" err="1" smtClean="0"/>
              <a:t>תירגול</a:t>
            </a:r>
            <a:r>
              <a:rPr lang="he-IL" dirty="0" smtClean="0"/>
              <a:t>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smtClean="0"/>
              <a:t>מנגנון הפעולה של קבועי מחרוזת</a:t>
            </a:r>
            <a:endParaRPr lang="en-US" smtClean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EFF8C-4DA8-41C3-88C2-811E6C4B3E15}" type="slidenum">
              <a:rPr lang="he-IL"/>
              <a:pPr>
                <a:defRPr/>
              </a:pPr>
              <a:t>10</a:t>
            </a:fld>
            <a:endParaRPr lang="en-US"/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899592" y="1523341"/>
            <a:ext cx="7775575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58775" algn="r" rtl="1">
              <a:spcBef>
                <a:spcPct val="35000"/>
              </a:spcBef>
            </a:pPr>
            <a:r>
              <a:rPr lang="he-IL" sz="2400" dirty="0">
                <a:latin typeface="Times New Roman" pitchFamily="18" charset="0"/>
              </a:rPr>
              <a:t>עבור המקרה שלנו, ההחלפות ייראו כך:</a:t>
            </a:r>
          </a:p>
          <a:p>
            <a:pPr marL="358775" indent="-358775" algn="r" rtl="1">
              <a:spcBef>
                <a:spcPct val="35000"/>
              </a:spcBef>
              <a:buFontTx/>
              <a:buChar char="•"/>
            </a:pP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()</a:t>
            </a:r>
            <a:r>
              <a:rPr lang="he-IL" sz="2400" dirty="0">
                <a:latin typeface="Times New Roman" pitchFamily="18" charset="0"/>
              </a:rPr>
              <a:t> תקבל מצביע למיקום מחרוזת הבקרה שלה בזיכרון: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83568" y="3248943"/>
            <a:ext cx="4824139" cy="5095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26000" tIns="82800" rIns="126000" bIns="82800">
            <a:spAutoFit/>
          </a:bodyPr>
          <a:lstStyle/>
          <a:p>
            <a:r>
              <a:rPr lang="en-US" sz="2200" dirty="0" err="1">
                <a:latin typeface="Courier New" pitchFamily="49" charset="0"/>
              </a:rPr>
              <a:t>printf</a:t>
            </a:r>
            <a:r>
              <a:rPr lang="en-US" sz="2200" dirty="0">
                <a:latin typeface="Courier New" pitchFamily="49" charset="0"/>
              </a:rPr>
              <a:t>( (char*)3700, 100);</a:t>
            </a:r>
          </a:p>
        </p:txBody>
      </p:sp>
      <p:sp>
        <p:nvSpPr>
          <p:cNvPr id="794629" name="Text Box 5"/>
          <p:cNvSpPr txBox="1">
            <a:spLocks noChangeArrowheads="1"/>
          </p:cNvSpPr>
          <p:nvPr/>
        </p:nvSpPr>
        <p:spPr bwMode="auto">
          <a:xfrm>
            <a:off x="710704" y="5229200"/>
            <a:ext cx="4897140" cy="5095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26000" tIns="82800" rIns="126000" bIns="82800">
            <a:spAutoFit/>
          </a:bodyPr>
          <a:lstStyle/>
          <a:p>
            <a:r>
              <a:rPr lang="en-US" sz="2200" dirty="0">
                <a:latin typeface="Courier New" pitchFamily="49" charset="0"/>
              </a:rPr>
              <a:t>char </a:t>
            </a:r>
            <a:r>
              <a:rPr lang="en-US" sz="2200" dirty="0" smtClean="0">
                <a:latin typeface="Courier New" pitchFamily="49" charset="0"/>
              </a:rPr>
              <a:t>*</a:t>
            </a:r>
            <a:r>
              <a:rPr lang="en-US" sz="2200" dirty="0" err="1" smtClean="0">
                <a:latin typeface="Courier New" pitchFamily="49" charset="0"/>
              </a:rPr>
              <a:t>sptr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= (char</a:t>
            </a:r>
            <a:r>
              <a:rPr lang="en-US" sz="2200">
                <a:latin typeface="Courier New" pitchFamily="49" charset="0"/>
              </a:rPr>
              <a:t>*)</a:t>
            </a:r>
            <a:r>
              <a:rPr lang="en-US" sz="2200" smtClean="0">
                <a:latin typeface="Courier New" pitchFamily="49" charset="0"/>
              </a:rPr>
              <a:t>3733;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899592" y="3894147"/>
            <a:ext cx="7775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58775" algn="r" rtl="1">
              <a:spcBef>
                <a:spcPct val="35000"/>
              </a:spcBef>
              <a:buFontTx/>
              <a:buChar char="•"/>
            </a:pPr>
            <a:r>
              <a:rPr lang="en-US" sz="2400" dirty="0" err="1">
                <a:latin typeface="Courier New" pitchFamily="49" charset="0"/>
              </a:rPr>
              <a:t>sptr</a:t>
            </a:r>
            <a:r>
              <a:rPr lang="he-IL" sz="2400" dirty="0">
                <a:latin typeface="Times New Roman" pitchFamily="18" charset="0"/>
              </a:rPr>
              <a:t> יאותחל עם הכתובת של המחרוזת המתאימה בזיכרון הקבועים: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568" y="2478965"/>
            <a:ext cx="6408737" cy="5095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200" dirty="0" err="1">
                <a:latin typeface="Courier New" pitchFamily="49" charset="0"/>
              </a:rPr>
              <a:t>printf</a:t>
            </a:r>
            <a:r>
              <a:rPr lang="en-US" sz="2200" dirty="0">
                <a:latin typeface="Courier New" pitchFamily="49" charset="0"/>
              </a:rPr>
              <a:t>("I have %d camels", 100);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10704" y="4456539"/>
            <a:ext cx="5542905" cy="5057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26000" tIns="82800" rIns="126000" bIns="82800">
            <a:spAutoFit/>
          </a:bodyPr>
          <a:lstStyle/>
          <a:p>
            <a:r>
              <a:rPr lang="en-US" sz="2200" dirty="0" smtClean="0">
                <a:latin typeface="Courier New" pitchFamily="49" charset="0"/>
              </a:rPr>
              <a:t>char *</a:t>
            </a:r>
            <a:r>
              <a:rPr lang="en-US" sz="2200" dirty="0" err="1" smtClean="0">
                <a:latin typeface="Courier New" pitchFamily="49" charset="0"/>
              </a:rPr>
              <a:t>sptr</a:t>
            </a:r>
            <a:r>
              <a:rPr lang="en-US" sz="2200" dirty="0" smtClean="0">
                <a:latin typeface="Courier New" pitchFamily="49" charset="0"/>
              </a:rPr>
              <a:t>  = </a:t>
            </a:r>
            <a:r>
              <a:rPr lang="en-US" sz="2200" dirty="0">
                <a:latin typeface="Courier New" pitchFamily="49" charset="0"/>
              </a:rPr>
              <a:t>"I love camels";</a:t>
            </a:r>
          </a:p>
        </p:txBody>
      </p:sp>
      <p:sp>
        <p:nvSpPr>
          <p:cNvPr id="2" name="Down Arrow 1"/>
          <p:cNvSpPr/>
          <p:nvPr/>
        </p:nvSpPr>
        <p:spPr>
          <a:xfrm>
            <a:off x="2849592" y="2931278"/>
            <a:ext cx="216024" cy="368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Down Arrow 13"/>
          <p:cNvSpPr/>
          <p:nvPr/>
        </p:nvSpPr>
        <p:spPr>
          <a:xfrm>
            <a:off x="2849592" y="4941168"/>
            <a:ext cx="216024" cy="368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9" grpId="0" animBg="1"/>
      <p:bldP spid="794630" grpId="0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smtClean="0"/>
              <a:t>מנגנון הפעולה של קבועי מחרוזת</a:t>
            </a:r>
            <a:endParaRPr lang="en-US" smtClean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EFF8C-4DA8-41C3-88C2-811E6C4B3E15}" type="slidenum">
              <a:rPr lang="he-IL"/>
              <a:pPr>
                <a:defRPr/>
              </a:pPr>
              <a:t>11</a:t>
            </a:fld>
            <a:endParaRPr lang="en-US"/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899592" y="1523341"/>
            <a:ext cx="7775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58775" algn="r" rtl="1">
              <a:spcBef>
                <a:spcPct val="35000"/>
              </a:spcBef>
            </a:pPr>
            <a:r>
              <a:rPr lang="he-IL" sz="2400" dirty="0" smtClean="0">
                <a:latin typeface="Times New Roman" pitchFamily="18" charset="0"/>
              </a:rPr>
              <a:t>המקרה של אתחול מערך הוא יוצא דופן:</a:t>
            </a:r>
            <a:endParaRPr lang="he-IL" sz="2400" dirty="0">
              <a:latin typeface="Times New Roman" pitchFamily="18" charset="0"/>
            </a:endParaRPr>
          </a:p>
        </p:txBody>
      </p:sp>
      <p:sp>
        <p:nvSpPr>
          <p:cNvPr id="794631" name="Text Box 7"/>
          <p:cNvSpPr txBox="1">
            <a:spLocks noChangeArrowheads="1"/>
          </p:cNvSpPr>
          <p:nvPr/>
        </p:nvSpPr>
        <p:spPr bwMode="auto">
          <a:xfrm>
            <a:off x="179512" y="2101527"/>
            <a:ext cx="8640960" cy="292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 algn="r" rtl="1">
              <a:spcBef>
                <a:spcPct val="35000"/>
              </a:spcBef>
              <a:buFontTx/>
              <a:buChar char="•"/>
            </a:pPr>
            <a:r>
              <a:rPr lang="he-IL" sz="2400" dirty="0" smtClean="0">
                <a:latin typeface="Times New Roman" pitchFamily="18" charset="0"/>
              </a:rPr>
              <a:t>כאשר יוצרים </a:t>
            </a:r>
            <a:r>
              <a:rPr lang="he-IL" sz="2400" dirty="0">
                <a:latin typeface="Times New Roman" pitchFamily="18" charset="0"/>
              </a:rPr>
              <a:t>מערך תווים מתבצעת </a:t>
            </a:r>
            <a:r>
              <a:rPr lang="he-IL" sz="2400" u="sng" dirty="0">
                <a:latin typeface="Times New Roman" pitchFamily="18" charset="0"/>
              </a:rPr>
              <a:t>פעולת העתקה</a:t>
            </a:r>
            <a:r>
              <a:rPr lang="he-IL" sz="2400" dirty="0">
                <a:latin typeface="Times New Roman" pitchFamily="18" charset="0"/>
              </a:rPr>
              <a:t> של תוכן מחרוזת האתחול, מזיכרון הקבועים אל תוך המערך</a:t>
            </a:r>
            <a:r>
              <a:rPr lang="he-IL" sz="2400" dirty="0" smtClean="0">
                <a:latin typeface="Times New Roman" pitchFamily="18" charset="0"/>
              </a:rPr>
              <a:t>.</a:t>
            </a:r>
          </a:p>
          <a:p>
            <a:pPr algn="r" rtl="1">
              <a:spcBef>
                <a:spcPct val="35000"/>
              </a:spcBef>
            </a:pPr>
            <a:endParaRPr lang="he-IL" sz="3500" dirty="0" smtClean="0">
              <a:latin typeface="Times New Roman" pitchFamily="18" charset="0"/>
            </a:endParaRPr>
          </a:p>
          <a:p>
            <a:pPr marL="358775" indent="-358775" algn="r" rtl="1">
              <a:spcBef>
                <a:spcPct val="35000"/>
              </a:spcBef>
              <a:buFontTx/>
              <a:buChar char="•"/>
            </a:pPr>
            <a:r>
              <a:rPr lang="he-IL" sz="2400" dirty="0" smtClean="0">
                <a:latin typeface="Times New Roman" pitchFamily="18" charset="0"/>
              </a:rPr>
              <a:t>בדוגמא: אם למערך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sarr</a:t>
            </a:r>
            <a:r>
              <a:rPr lang="he-IL" sz="2400" dirty="0" smtClean="0">
                <a:latin typeface="Times New Roman" pitchFamily="18" charset="0"/>
              </a:rPr>
              <a:t> הוקצו 14 תאים החל מכתובת 1000, תתבצע העתקה מכתובת 3733 לכתובת 1000 של כל תוכן המחרוזת:</a:t>
            </a:r>
            <a:endParaRPr lang="he-IL" sz="2400" dirty="0">
              <a:latin typeface="Times New Roman" pitchFamily="18" charset="0"/>
            </a:endParaRPr>
          </a:p>
          <a:p>
            <a:pPr marL="358775" indent="-358775" algn="r" rtl="1">
              <a:spcBef>
                <a:spcPct val="35000"/>
              </a:spcBef>
              <a:buFontTx/>
              <a:buChar char="•"/>
            </a:pPr>
            <a:endParaRPr lang="he-IL" sz="2400" dirty="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58638" y="2994955"/>
            <a:ext cx="5545609" cy="5057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26000" tIns="82800" rIns="126000" bIns="82800">
            <a:spAutoFit/>
          </a:bodyPr>
          <a:lstStyle/>
          <a:p>
            <a:r>
              <a:rPr lang="en-US" sz="2200" dirty="0">
                <a:latin typeface="Courier New" pitchFamily="49" charset="0"/>
              </a:rPr>
              <a:t>char </a:t>
            </a:r>
            <a:r>
              <a:rPr lang="en-US" sz="2200" dirty="0" err="1" smtClean="0">
                <a:latin typeface="Courier New" pitchFamily="49" charset="0"/>
              </a:rPr>
              <a:t>sarr</a:t>
            </a:r>
            <a:r>
              <a:rPr lang="en-US" sz="2200" dirty="0" smtClean="0">
                <a:latin typeface="Courier New" pitchFamily="49" charset="0"/>
              </a:rPr>
              <a:t>[] </a:t>
            </a:r>
            <a:r>
              <a:rPr lang="en-US" sz="2200" dirty="0">
                <a:latin typeface="Courier New" pitchFamily="49" charset="0"/>
              </a:rPr>
              <a:t>= </a:t>
            </a:r>
            <a:r>
              <a:rPr lang="en-US" sz="2200" dirty="0" smtClean="0">
                <a:latin typeface="Courier New" pitchFamily="49" charset="0"/>
              </a:rPr>
              <a:t>“I love camels”;</a:t>
            </a:r>
            <a:endParaRPr lang="en-US" sz="2200" dirty="0">
              <a:latin typeface="Courier New" pitchFamily="49" charset="0"/>
            </a:endParaRPr>
          </a:p>
        </p:txBody>
      </p:sp>
      <p:graphicFrame>
        <p:nvGraphicFramePr>
          <p:cNvPr id="11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16684"/>
              </p:ext>
            </p:extLst>
          </p:nvPr>
        </p:nvGraphicFramePr>
        <p:xfrm>
          <a:off x="1258638" y="4715852"/>
          <a:ext cx="5983287" cy="360363"/>
        </p:xfrm>
        <a:graphic>
          <a:graphicData uri="http://schemas.openxmlformats.org/drawingml/2006/table">
            <a:tbl>
              <a:tblPr/>
              <a:tblGrid>
                <a:gridCol w="427037"/>
                <a:gridCol w="427038"/>
                <a:gridCol w="428625"/>
                <a:gridCol w="427037"/>
                <a:gridCol w="427038"/>
                <a:gridCol w="427037"/>
                <a:gridCol w="428625"/>
                <a:gridCol w="427038"/>
                <a:gridCol w="427037"/>
                <a:gridCol w="427038"/>
                <a:gridCol w="427037"/>
                <a:gridCol w="428625"/>
                <a:gridCol w="427038"/>
                <a:gridCol w="42703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'I'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 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'l'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'o'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'v'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'e'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 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'c'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'a'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'm'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'e'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'l'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's'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466475" y="4715852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3733</a:t>
            </a:r>
          </a:p>
        </p:txBody>
      </p:sp>
      <p:graphicFrame>
        <p:nvGraphicFramePr>
          <p:cNvPr id="13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33513"/>
              </p:ext>
            </p:extLst>
          </p:nvPr>
        </p:nvGraphicFramePr>
        <p:xfrm>
          <a:off x="1259707" y="5579948"/>
          <a:ext cx="5983287" cy="360363"/>
        </p:xfrm>
        <a:graphic>
          <a:graphicData uri="http://schemas.openxmlformats.org/drawingml/2006/table">
            <a:tbl>
              <a:tblPr/>
              <a:tblGrid>
                <a:gridCol w="427037"/>
                <a:gridCol w="427038"/>
                <a:gridCol w="428625"/>
                <a:gridCol w="427037"/>
                <a:gridCol w="427038"/>
                <a:gridCol w="427037"/>
                <a:gridCol w="428625"/>
                <a:gridCol w="427038"/>
                <a:gridCol w="427037"/>
                <a:gridCol w="427038"/>
                <a:gridCol w="427037"/>
                <a:gridCol w="428625"/>
                <a:gridCol w="427038"/>
                <a:gridCol w="42703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'I'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 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'l'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'o'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'v'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'e'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 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'c'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'a'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'm'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'e'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'l'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's'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37"/>
          <p:cNvSpPr txBox="1">
            <a:spLocks noChangeArrowheads="1"/>
          </p:cNvSpPr>
          <p:nvPr/>
        </p:nvSpPr>
        <p:spPr bwMode="auto">
          <a:xfrm>
            <a:off x="467544" y="5579948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1000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139952" y="5154164"/>
            <a:ext cx="216024" cy="368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427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smtClean="0"/>
              <a:t>מנגנון הפעולה של קבועי מחרוזת</a:t>
            </a:r>
            <a:endParaRPr lang="en-US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4FE80-36FC-4BAA-82F9-44A599CCECA0}" type="slidenum">
              <a:rPr lang="he-IL"/>
              <a:pPr>
                <a:defRPr/>
              </a:pPr>
              <a:t>12</a:t>
            </a:fld>
            <a:endParaRPr lang="en-US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042988" y="1438275"/>
            <a:ext cx="75612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1638" indent="-401638" algn="r" rtl="1">
              <a:spcBef>
                <a:spcPct val="20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חשוב לדעת שהזיכרון בו נשמרות המחרוזות הקבועות הוא בדרך כלל זיכרון המיועד </a:t>
            </a:r>
            <a:r>
              <a:rPr lang="he-IL" sz="2400" u="sng" dirty="0">
                <a:latin typeface="Times New Roman" pitchFamily="18" charset="0"/>
              </a:rPr>
              <a:t>לקריאה בלבד</a:t>
            </a:r>
            <a:r>
              <a:rPr lang="he-IL" sz="2400" dirty="0">
                <a:latin typeface="Times New Roman" pitchFamily="18" charset="0"/>
              </a:rPr>
              <a:t>, וכל ניסיון לכתוב אליו יגרור </a:t>
            </a:r>
            <a:r>
              <a:rPr lang="he-IL" sz="2400" dirty="0" smtClean="0">
                <a:latin typeface="Times New Roman" pitchFamily="18" charset="0"/>
              </a:rPr>
              <a:t>שגיאה.</a:t>
            </a:r>
            <a:endParaRPr lang="he-IL" sz="2400" dirty="0">
              <a:latin typeface="Times New Roman" pitchFamily="18" charset="0"/>
            </a:endParaRPr>
          </a:p>
        </p:txBody>
      </p:sp>
      <p:sp>
        <p:nvSpPr>
          <p:cNvPr id="17414" name="Text Box 72"/>
          <p:cNvSpPr txBox="1">
            <a:spLocks noChangeArrowheads="1"/>
          </p:cNvSpPr>
          <p:nvPr/>
        </p:nvSpPr>
        <p:spPr bwMode="auto">
          <a:xfrm>
            <a:off x="683568" y="2708920"/>
            <a:ext cx="6842125" cy="8443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26000" tIns="82800" rIns="126000" bIns="82800">
            <a:spAutoFit/>
          </a:bodyPr>
          <a:lstStyle/>
          <a:p>
            <a:r>
              <a:rPr lang="en-US" sz="2200" dirty="0">
                <a:latin typeface="Courier New" pitchFamily="49" charset="0"/>
              </a:rPr>
              <a:t>char * </a:t>
            </a:r>
            <a:r>
              <a:rPr lang="en-US" sz="2200" dirty="0" err="1">
                <a:latin typeface="Courier New" pitchFamily="49" charset="0"/>
              </a:rPr>
              <a:t>sptr</a:t>
            </a:r>
            <a:r>
              <a:rPr lang="en-US" sz="2200" dirty="0">
                <a:latin typeface="Courier New" pitchFamily="49" charset="0"/>
              </a:rPr>
              <a:t> = "I love camels";</a:t>
            </a:r>
          </a:p>
          <a:p>
            <a:r>
              <a:rPr lang="en-US" sz="2200" dirty="0" err="1">
                <a:latin typeface="Courier New" pitchFamily="49" charset="0"/>
              </a:rPr>
              <a:t>sptr</a:t>
            </a:r>
            <a:r>
              <a:rPr lang="en-US" sz="2200" dirty="0">
                <a:latin typeface="Courier New" pitchFamily="49" charset="0"/>
              </a:rPr>
              <a:t>[0] = </a:t>
            </a:r>
            <a:r>
              <a:rPr lang="en-US" sz="2200" dirty="0" smtClean="0">
                <a:latin typeface="Courier New" pitchFamily="49" charset="0"/>
              </a:rPr>
              <a:t>'U';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518" y="3929886"/>
            <a:ext cx="748883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יש לציין כי הקומפיילר בו אתם משתמשים ב-</a:t>
            </a:r>
            <a:r>
              <a:rPr lang="en-US" sz="2400" dirty="0" smtClean="0"/>
              <a:t>Code Blocks</a:t>
            </a:r>
            <a:r>
              <a:rPr lang="he-IL" sz="2400" dirty="0" smtClean="0"/>
              <a:t> הוא "חכם" ובמקרה הנ"ל הוא פשוט זורק את השורה השנייה.</a:t>
            </a:r>
          </a:p>
          <a:p>
            <a:pPr algn="r" rtl="1"/>
            <a:r>
              <a:rPr lang="he-IL" sz="2400" dirty="0" smtClean="0"/>
              <a:t>תוצאת הדפסת המחרוזת לאחר שורות אלה ב-</a:t>
            </a:r>
            <a:r>
              <a:rPr lang="en-US" sz="2400" dirty="0" smtClean="0"/>
              <a:t>Code Blocks</a:t>
            </a:r>
            <a:r>
              <a:rPr lang="he-IL" sz="2400" dirty="0" smtClean="0"/>
              <a:t> תהיה </a:t>
            </a:r>
            <a:r>
              <a:rPr lang="en-US" sz="2400" dirty="0" smtClean="0"/>
              <a:t>“I love camels”</a:t>
            </a:r>
            <a:r>
              <a:rPr lang="he-IL" sz="2400" dirty="0" smtClean="0"/>
              <a:t> (התעלמות מהשינוי בשורה השנייה).</a:t>
            </a:r>
          </a:p>
          <a:p>
            <a:pPr algn="r" rtl="1"/>
            <a:r>
              <a:rPr lang="he-IL" sz="2400" b="1" dirty="0" smtClean="0"/>
              <a:t>למרות זאת, בבדיקה ידנית או במבחן אנו נתייחס לכך כשגיאה.</a:t>
            </a:r>
            <a:endParaRPr lang="he-IL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הדפסת מחרוזות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5B747-E01A-4F89-899A-B4A8144C7A0D}" type="slidenum">
              <a:rPr lang="he-IL"/>
              <a:pPr>
                <a:defRPr/>
              </a:pPr>
              <a:t>13</a:t>
            </a:fld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71600" y="3027166"/>
            <a:ext cx="6985000" cy="8443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200" dirty="0">
                <a:latin typeface="Courier New" pitchFamily="49" charset="0"/>
              </a:rPr>
              <a:t>char </a:t>
            </a:r>
            <a:r>
              <a:rPr lang="en-US" sz="2200" dirty="0" smtClean="0">
                <a:latin typeface="Courier New" pitchFamily="49" charset="0"/>
              </a:rPr>
              <a:t>*</a:t>
            </a:r>
            <a:r>
              <a:rPr lang="en-US" sz="2200" dirty="0" err="1" smtClean="0">
                <a:latin typeface="Courier New" pitchFamily="49" charset="0"/>
              </a:rPr>
              <a:t>sptr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= "Camels are good</a:t>
            </a:r>
            <a:r>
              <a:rPr lang="en-US" sz="2200" dirty="0" smtClean="0">
                <a:latin typeface="Courier New" pitchFamily="49" charset="0"/>
              </a:rPr>
              <a:t>";</a:t>
            </a:r>
          </a:p>
          <a:p>
            <a:r>
              <a:rPr lang="en-US" sz="2200" dirty="0" err="1" smtClean="0">
                <a:latin typeface="Courier New" pitchFamily="49" charset="0"/>
              </a:rPr>
              <a:t>printf</a:t>
            </a:r>
            <a:r>
              <a:rPr lang="en-US" sz="2200" dirty="0" smtClean="0">
                <a:latin typeface="Courier New" pitchFamily="49" charset="0"/>
              </a:rPr>
              <a:t>(“%s”, </a:t>
            </a:r>
            <a:r>
              <a:rPr lang="en-US" sz="2200" dirty="0" err="1" smtClean="0">
                <a:latin typeface="Courier New" pitchFamily="49" charset="0"/>
              </a:rPr>
              <a:t>sptr</a:t>
            </a:r>
            <a:r>
              <a:rPr lang="en-US" sz="2200" dirty="0" smtClean="0">
                <a:latin typeface="Courier New" pitchFamily="49" charset="0"/>
              </a:rPr>
              <a:t>);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11312" y="1657172"/>
            <a:ext cx="8208714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 smtClean="0">
                <a:latin typeface="Times New Roman" pitchFamily="18" charset="0"/>
              </a:rPr>
              <a:t>הדפסת מחרוזות באמצעות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he-IL" sz="2400" dirty="0" smtClean="0">
                <a:latin typeface="Times New Roman" pitchFamily="18" charset="0"/>
              </a:rPr>
              <a:t> נעשית באמצעות הדגל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he-IL" sz="2400" dirty="0" smtClean="0">
                <a:latin typeface="Times New Roman" pitchFamily="18" charset="0"/>
              </a:rPr>
              <a:t>. </a:t>
            </a:r>
          </a:p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 smtClean="0">
                <a:latin typeface="Times New Roman" pitchFamily="18" charset="0"/>
              </a:rPr>
              <a:t>יש להעביר כפרמטר ל-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he-IL" sz="2400" dirty="0" smtClean="0">
                <a:latin typeface="Times New Roman" pitchFamily="18" charset="0"/>
              </a:rPr>
              <a:t> מצביע לתחילת המחרוזת, ו-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he-IL" sz="2400" dirty="0" smtClean="0">
                <a:latin typeface="Times New Roman" pitchFamily="18" charset="0"/>
              </a:rPr>
              <a:t> תדפיס את כל התווים עד שתמצא </a:t>
            </a:r>
            <a:r>
              <a:rPr lang="en-US" sz="2400" dirty="0" smtClean="0">
                <a:latin typeface="Times New Roman" pitchFamily="18" charset="0"/>
              </a:rPr>
              <a:t>‘\0’</a:t>
            </a:r>
            <a:endParaRPr lang="he-IL" sz="2400" dirty="0"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16013" y="4622384"/>
            <a:ext cx="6985000" cy="11828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200" dirty="0">
                <a:latin typeface="Courier New" pitchFamily="49" charset="0"/>
              </a:rPr>
              <a:t>char </a:t>
            </a:r>
            <a:r>
              <a:rPr lang="en-US" sz="2200" dirty="0" err="1">
                <a:latin typeface="Courier New" pitchFamily="49" charset="0"/>
              </a:rPr>
              <a:t>sarr</a:t>
            </a:r>
            <a:r>
              <a:rPr lang="en-US" sz="2200" dirty="0">
                <a:latin typeface="Courier New" pitchFamily="49" charset="0"/>
              </a:rPr>
              <a:t>[] = "Camels are good";</a:t>
            </a:r>
          </a:p>
          <a:p>
            <a:r>
              <a:rPr lang="en-US" sz="2200" dirty="0" err="1">
                <a:latin typeface="Courier New" pitchFamily="49" charset="0"/>
              </a:rPr>
              <a:t>sarr</a:t>
            </a:r>
            <a:r>
              <a:rPr lang="en-US" sz="2200" dirty="0">
                <a:latin typeface="Courier New" pitchFamily="49" charset="0"/>
              </a:rPr>
              <a:t>[0] = 'c</a:t>
            </a:r>
            <a:r>
              <a:rPr lang="en-US" sz="2200" dirty="0" smtClean="0">
                <a:latin typeface="Courier New" pitchFamily="49" charset="0"/>
              </a:rPr>
              <a:t>';</a:t>
            </a:r>
          </a:p>
          <a:p>
            <a:r>
              <a:rPr lang="en-US" sz="2200" dirty="0" err="1" smtClean="0">
                <a:latin typeface="Courier New" pitchFamily="49" charset="0"/>
              </a:rPr>
              <a:t>printf</a:t>
            </a:r>
            <a:r>
              <a:rPr lang="en-US" sz="2200" dirty="0" smtClean="0">
                <a:latin typeface="Courier New" pitchFamily="49" charset="0"/>
              </a:rPr>
              <a:t>(“%s”, </a:t>
            </a:r>
            <a:r>
              <a:rPr lang="en-US" sz="2200" dirty="0" err="1" smtClean="0">
                <a:latin typeface="Courier New" pitchFamily="49" charset="0"/>
              </a:rPr>
              <a:t>sarr</a:t>
            </a:r>
            <a:r>
              <a:rPr lang="en-US" sz="2200" dirty="0" smtClean="0">
                <a:latin typeface="Courier New" pitchFamily="49" charset="0"/>
              </a:rPr>
              <a:t>);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11312" y="4047455"/>
            <a:ext cx="82087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 smtClean="0">
                <a:latin typeface="Times New Roman" pitchFamily="18" charset="0"/>
              </a:rPr>
              <a:t>מה תדפיס התכנית הבאה?</a:t>
            </a:r>
            <a:endParaRPr lang="he-IL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smtClean="0"/>
              <a:t>קריאת מחרוזת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8507B-39B9-4E3E-823C-C9C39B9C39FF}" type="slidenum">
              <a:rPr lang="he-IL"/>
              <a:pPr>
                <a:defRPr/>
              </a:pPr>
              <a:t>14</a:t>
            </a:fld>
            <a:endParaRPr lang="en-US"/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610641" y="1701971"/>
            <a:ext cx="6697663" cy="1275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dirty="0">
                <a:latin typeface="Courier New" pitchFamily="49" charset="0"/>
              </a:rPr>
              <a:t>char name[50];</a:t>
            </a:r>
          </a:p>
          <a:p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("enter your name: ");</a:t>
            </a:r>
          </a:p>
          <a:p>
            <a:r>
              <a:rPr lang="en-US" dirty="0" err="1">
                <a:latin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</a:rPr>
              <a:t>("%s", name);</a:t>
            </a:r>
          </a:p>
          <a:p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("name = %s\n", name);</a:t>
            </a:r>
          </a:p>
        </p:txBody>
      </p:sp>
      <p:sp>
        <p:nvSpPr>
          <p:cNvPr id="748549" name="Text Box 5"/>
          <p:cNvSpPr txBox="1">
            <a:spLocks noChangeArrowheads="1"/>
          </p:cNvSpPr>
          <p:nvPr/>
        </p:nvSpPr>
        <p:spPr bwMode="auto">
          <a:xfrm>
            <a:off x="610641" y="3489016"/>
            <a:ext cx="6696075" cy="721215"/>
          </a:xfrm>
          <a:prstGeom prst="rect">
            <a:avLst/>
          </a:prstGeom>
          <a:solidFill>
            <a:schemeClr val="bg1"/>
          </a:solidFill>
          <a:ln w="12700">
            <a:solidFill>
              <a:srgbClr val="B2B2B2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r>
              <a:rPr lang="en-US">
                <a:latin typeface="Courier New" pitchFamily="49" charset="0"/>
              </a:rPr>
              <a:t>enter your name:    shimon  gever </a:t>
            </a:r>
          </a:p>
          <a:p>
            <a:r>
              <a:rPr lang="en-US">
                <a:latin typeface="Courier New" pitchFamily="49" charset="0"/>
              </a:rPr>
              <a:t>name = shimon</a:t>
            </a:r>
          </a:p>
        </p:txBody>
      </p:sp>
      <p:sp>
        <p:nvSpPr>
          <p:cNvPr id="9" name="AutoShape 4"/>
          <p:cNvSpPr>
            <a:spLocks/>
          </p:cNvSpPr>
          <p:nvPr/>
        </p:nvSpPr>
        <p:spPr bwMode="auto">
          <a:xfrm>
            <a:off x="6019800" y="2339577"/>
            <a:ext cx="2800672" cy="921940"/>
          </a:xfrm>
          <a:prstGeom prst="borderCallout2">
            <a:avLst>
              <a:gd name="adj1" fmla="val 33334"/>
              <a:gd name="adj2" fmla="val 126"/>
              <a:gd name="adj3" fmla="val 70666"/>
              <a:gd name="adj4" fmla="val -15094"/>
              <a:gd name="adj5" fmla="val 51353"/>
              <a:gd name="adj6" fmla="val -5687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rtl="1"/>
            <a:r>
              <a:rPr lang="he-IL" dirty="0" smtClean="0"/>
              <a:t>49 תווים מקסימום, </a:t>
            </a:r>
            <a:r>
              <a:rPr lang="he-IL" dirty="0"/>
              <a:t>כי יש לזכור שגם תו האפס תופס </a:t>
            </a:r>
            <a:r>
              <a:rPr lang="he-IL" dirty="0" smtClean="0"/>
              <a:t>מקום במערך!</a:t>
            </a:r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2915816" y="4475231"/>
            <a:ext cx="2568624" cy="969993"/>
          </a:xfrm>
          <a:prstGeom prst="wedgeEllipseCallout">
            <a:avLst>
              <a:gd name="adj1" fmla="val -30321"/>
              <a:gd name="adj2" fmla="val -122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sz="1400" dirty="0" smtClean="0"/>
              <a:t>%s</a:t>
            </a:r>
            <a:r>
              <a:rPr lang="he-IL" sz="1400" dirty="0" smtClean="0"/>
              <a:t> מדלג על רווחים, וקולט את המילה עד הרווח הבא. (בתוספת 0 לציון סוף מחרוזת)</a:t>
            </a:r>
            <a:endParaRPr lang="he-IL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5517232"/>
            <a:ext cx="41764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מדוע אין צורך לכתוב </a:t>
            </a:r>
            <a:r>
              <a:rPr lang="en-US" sz="2400" dirty="0" smtClean="0"/>
              <a:t>&amp;name</a:t>
            </a:r>
            <a:r>
              <a:rPr lang="he-IL" sz="2400" dirty="0" smtClean="0"/>
              <a:t>?</a:t>
            </a:r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949280"/>
            <a:ext cx="74168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מה יקרה אם המשתמש ירשום מחרוזת באורך גדול מ-49?</a:t>
            </a:r>
            <a:endParaRPr lang="he-IL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9" grpId="0" animBg="1"/>
      <p:bldP spid="9" grpId="0" animBg="1"/>
      <p:bldP spid="2" grpId="0" animBg="1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5035" y="6307818"/>
            <a:ext cx="2895600" cy="365125"/>
          </a:xfrm>
          <a:noFill/>
        </p:spPr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smtClean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3788FB-13B6-498C-BAF3-32B3CEB37AF1}" type="slidenum">
              <a:rPr lang="ar-SA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העברת מחרוזת לפונקציה</a:t>
            </a:r>
            <a:endParaRPr lang="en-US" smtClean="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sz="2000" dirty="0" smtClean="0"/>
              <a:t>כמו במערכים, אפשר להעביר לפונקציה מצביע לתו הראשון של המחרוזת.</a:t>
            </a:r>
          </a:p>
          <a:p>
            <a:pPr eaLnBrk="1" hangingPunct="1"/>
            <a:r>
              <a:rPr lang="he-IL" sz="2000" dirty="0" smtClean="0"/>
              <a:t>אבל בגלל שסוף מחרוזת תמיד מסומן ע"י </a:t>
            </a:r>
            <a:r>
              <a:rPr lang="en-US" sz="2000" dirty="0" smtClean="0"/>
              <a:t>'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-US" sz="2000" dirty="0" smtClean="0"/>
              <a:t>'</a:t>
            </a:r>
            <a:r>
              <a:rPr lang="he-IL" sz="2000" dirty="0" smtClean="0"/>
              <a:t>, </a:t>
            </a:r>
            <a:r>
              <a:rPr lang="he-IL" sz="2000" u="sng" dirty="0" smtClean="0"/>
              <a:t>אין צורך להעביר פרמטר של אורך</a:t>
            </a:r>
            <a:r>
              <a:rPr lang="he-IL" sz="2000" dirty="0" smtClean="0"/>
              <a:t>.</a:t>
            </a:r>
          </a:p>
          <a:p>
            <a:pPr eaLnBrk="1" hangingPunct="1"/>
            <a:r>
              <a:rPr lang="he-IL" sz="2000" dirty="0" smtClean="0"/>
              <a:t>לדוגמה, מה תדפיס התוכנית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he-IL" sz="2000" dirty="0" smtClean="0"/>
              <a:t>הבאה?</a:t>
            </a:r>
            <a:endParaRPr lang="en-US" sz="2000" dirty="0" smtClean="0"/>
          </a:p>
        </p:txBody>
      </p:sp>
      <p:sp>
        <p:nvSpPr>
          <p:cNvPr id="51207" name="Text Box 4"/>
          <p:cNvSpPr txBox="1">
            <a:spLocks noChangeArrowheads="1"/>
          </p:cNvSpPr>
          <p:nvPr/>
        </p:nvSpPr>
        <p:spPr bwMode="auto">
          <a:xfrm>
            <a:off x="430397" y="2708920"/>
            <a:ext cx="4262438" cy="3886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&gt;</a:t>
            </a:r>
          </a:p>
          <a:p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David" pitchFamily="2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print_string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(char *s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)</a:t>
            </a:r>
            <a:r>
              <a:rPr lang="he-IL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{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David" pitchFamily="2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("%s\n", s);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David" pitchFamily="2" charset="-79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() {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David" pitchFamily="2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 char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[] = "Hello World";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print_string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print_string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(str+6);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 return 0;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43390" y="4149080"/>
            <a:ext cx="2267595" cy="7251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Hello World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World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David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/>
      <p:bldP spid="51207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דוגמה: אורך של מחרוזת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r>
              <a:rPr lang="he-IL" sz="2400" dirty="0" smtClean="0">
                <a:latin typeface="Times New Roman" pitchFamily="18" charset="0"/>
              </a:rPr>
              <a:t>תרגיל 1: עליכם לכתוב פונקציה שסופרת את מספר התווים במחרוזת.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EC683-C2EE-410E-A13F-021EC22EC8F0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59632" y="3212976"/>
            <a:ext cx="4030663" cy="25370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strlen</a:t>
            </a:r>
            <a:r>
              <a:rPr lang="en-US" sz="2200" dirty="0">
                <a:latin typeface="Courier New" pitchFamily="49" charset="0"/>
              </a:rPr>
              <a:t>(char *s</a:t>
            </a:r>
            <a:r>
              <a:rPr lang="en-US" sz="2200" dirty="0" smtClean="0">
                <a:latin typeface="Courier New" pitchFamily="49" charset="0"/>
              </a:rPr>
              <a:t>) {</a:t>
            </a:r>
            <a:endParaRPr lang="en-US" sz="2200" dirty="0">
              <a:latin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=0;</a:t>
            </a:r>
          </a:p>
          <a:p>
            <a:r>
              <a:rPr lang="en-US" sz="2200" dirty="0">
                <a:latin typeface="Courier New" pitchFamily="49" charset="0"/>
              </a:rPr>
              <a:t>  while (s[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]) {</a:t>
            </a:r>
          </a:p>
          <a:p>
            <a:r>
              <a:rPr lang="en-US" sz="2200" dirty="0">
                <a:latin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++;</a:t>
            </a:r>
          </a:p>
          <a:p>
            <a:r>
              <a:rPr lang="en-US" sz="2200" dirty="0">
                <a:latin typeface="Courier New" pitchFamily="49" charset="0"/>
              </a:rPr>
              <a:t>  }</a:t>
            </a:r>
          </a:p>
          <a:p>
            <a:r>
              <a:rPr lang="en-US" sz="2200" dirty="0">
                <a:latin typeface="Courier New" pitchFamily="49" charset="0"/>
              </a:rPr>
              <a:t>  return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r>
              <a:rPr lang="en-US" sz="2200" dirty="0">
                <a:latin typeface="Courier New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004048" y="4365104"/>
            <a:ext cx="3456334" cy="1558052"/>
          </a:xfrm>
          <a:prstGeom prst="wedgeEllipseCallout">
            <a:avLst>
              <a:gd name="adj1" fmla="val -99153"/>
              <a:gd name="adj2" fmla="val -31454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rIns="0">
            <a:spAutoFit/>
          </a:bodyPr>
          <a:lstStyle/>
          <a:p>
            <a:pPr algn="ctr" rtl="1"/>
            <a:r>
              <a:rPr lang="he-IL" sz="2200" dirty="0">
                <a:latin typeface="Times New Roman" pitchFamily="18" charset="0"/>
              </a:rPr>
              <a:t>הלולאה נמשכת כל עוד </a:t>
            </a:r>
            <a:r>
              <a:rPr lang="en-US" sz="2200" dirty="0">
                <a:latin typeface="Courier New" pitchFamily="49" charset="0"/>
              </a:rPr>
              <a:t>s[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]</a:t>
            </a:r>
            <a:r>
              <a:rPr lang="he-IL" sz="2200" dirty="0">
                <a:latin typeface="Times New Roman" pitchFamily="18" charset="0"/>
              </a:rPr>
              <a:t> איננו התו 0 המסיים את המחרוזת</a:t>
            </a:r>
            <a:endParaRPr lang="ru-RU" sz="2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הספרייה לטיפול במחרוזות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pPr marL="401638" indent="-401638">
              <a:spcBef>
                <a:spcPct val="45000"/>
              </a:spcBef>
              <a:buFontTx/>
              <a:buChar char="•"/>
            </a:pPr>
            <a:r>
              <a:rPr lang="he-IL" sz="2400" dirty="0" smtClean="0">
                <a:latin typeface="+mj-lt"/>
              </a:rPr>
              <a:t>השפה מגדירה קובץ ספרייה בשם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e-I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sz="2400" dirty="0" smtClean="0">
                <a:latin typeface="+mj-lt"/>
              </a:rPr>
              <a:t>הכולל מספר רב של פונקציות לטיפול במחרוזות.</a:t>
            </a:r>
          </a:p>
          <a:p>
            <a:pPr marL="401638" indent="-401638">
              <a:spcBef>
                <a:spcPct val="45000"/>
              </a:spcBef>
              <a:buFontTx/>
              <a:buChar char="•"/>
            </a:pPr>
            <a:r>
              <a:rPr lang="he-IL" sz="2400" dirty="0" smtClean="0">
                <a:latin typeface="+mj-lt"/>
              </a:rPr>
              <a:t>הפונקציות בספרייה זו מספקות כלים שונים לטיפול במחרוזות, ומאפשרות עבודה נוחה איתן.</a:t>
            </a:r>
            <a:endParaRPr lang="en-US" sz="2400" dirty="0" smtClean="0">
              <a:latin typeface="+mj-lt"/>
            </a:endParaRPr>
          </a:p>
          <a:p>
            <a:pPr marL="0" indent="0">
              <a:spcBef>
                <a:spcPct val="45000"/>
              </a:spcBef>
              <a:buNone/>
            </a:pPr>
            <a:r>
              <a:rPr lang="he-IL" sz="2400" dirty="0" smtClean="0">
                <a:latin typeface="+mj-lt"/>
              </a:rPr>
              <a:t>לדוגמה:</a:t>
            </a:r>
            <a:endParaRPr lang="en-US" sz="2400" dirty="0" smtClean="0">
              <a:latin typeface="+mj-lt"/>
            </a:endParaRPr>
          </a:p>
          <a:p>
            <a:pPr marL="0" indent="0">
              <a:spcBef>
                <a:spcPct val="45000"/>
              </a:spcBef>
              <a:buNone/>
            </a:pPr>
            <a:endParaRPr lang="he-IL" sz="2400" dirty="0" smtClean="0">
              <a:latin typeface="+mj-lt"/>
            </a:endParaRPr>
          </a:p>
          <a:p>
            <a:pPr marL="0" indent="0">
              <a:buNone/>
            </a:pPr>
            <a:r>
              <a:rPr lang="he-IL" sz="2400" dirty="0" smtClean="0">
                <a:latin typeface="+mj-lt"/>
              </a:rPr>
              <a:t>פונקציה זו סופרת את מספר התווים (לא כולל ה-</a:t>
            </a:r>
            <a:r>
              <a:rPr lang="en-US" sz="2400" dirty="0" smtClean="0">
                <a:latin typeface="+mj-lt"/>
              </a:rPr>
              <a:t>null</a:t>
            </a:r>
            <a:r>
              <a:rPr lang="he-IL" sz="2400" dirty="0" smtClean="0">
                <a:latin typeface="+mj-lt"/>
              </a:rPr>
              <a:t>) במחרוזת. (הפונקציה שמימשנו בתרגיל הקודם).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1640" y="3846748"/>
            <a:ext cx="6913562" cy="5095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strlen</a:t>
            </a:r>
            <a:r>
              <a:rPr lang="en-US" sz="2200" dirty="0">
                <a:latin typeface="Courier New" pitchFamily="49" charset="0"/>
              </a:rPr>
              <a:t>(char* </a:t>
            </a:r>
            <a:r>
              <a:rPr lang="en-US" sz="2200" dirty="0" err="1">
                <a:latin typeface="Courier New" pitchFamily="49" charset="0"/>
              </a:rPr>
              <a:t>str</a:t>
            </a:r>
            <a:r>
              <a:rPr lang="en-US" sz="2200" dirty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הספרייה לטיפול במחרוזות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he-IL" sz="2400" dirty="0" smtClean="0">
                <a:latin typeface="+mj-lt"/>
              </a:rPr>
              <a:t>פונקציה זו משרשרת את תוכן המחרוזת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e-IL" sz="2400" dirty="0" smtClean="0">
                <a:latin typeface="+mj-lt"/>
              </a:rPr>
              <a:t> לסוף המחרוזת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he-IL" sz="2400" dirty="0" smtClean="0">
                <a:latin typeface="+mj-lt"/>
              </a:rPr>
              <a:t> ומחזירה מצביע לתחילת מחרוזת התוצאה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he-IL" sz="2400" dirty="0" smtClean="0">
                <a:latin typeface="+mj-lt"/>
              </a:rPr>
              <a:t>).</a:t>
            </a:r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3891" y="2559372"/>
            <a:ext cx="6913562" cy="5095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200" dirty="0">
                <a:latin typeface="Courier New" pitchFamily="49" charset="0"/>
              </a:rPr>
              <a:t>char* </a:t>
            </a:r>
            <a:r>
              <a:rPr lang="en-US" sz="2200" dirty="0" err="1">
                <a:latin typeface="Courier New" pitchFamily="49" charset="0"/>
              </a:rPr>
              <a:t>strcat</a:t>
            </a:r>
            <a:r>
              <a:rPr lang="en-US" sz="2200" dirty="0">
                <a:latin typeface="Courier New" pitchFamily="49" charset="0"/>
              </a:rPr>
              <a:t>(char* </a:t>
            </a:r>
            <a:r>
              <a:rPr lang="en-US" sz="2200" dirty="0" err="1">
                <a:latin typeface="Courier New" pitchFamily="49" charset="0"/>
              </a:rPr>
              <a:t>dest</a:t>
            </a:r>
            <a:r>
              <a:rPr lang="en-US" sz="2200" dirty="0">
                <a:latin typeface="Courier New" pitchFamily="49" charset="0"/>
              </a:rPr>
              <a:t>, char* </a:t>
            </a:r>
            <a:r>
              <a:rPr lang="en-US" sz="2200" dirty="0" err="1">
                <a:latin typeface="Courier New" pitchFamily="49" charset="0"/>
              </a:rPr>
              <a:t>src</a:t>
            </a:r>
            <a:r>
              <a:rPr lang="en-US" sz="2200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3357039"/>
            <a:ext cx="850728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שימו לב כי הפונקציה מניחה ש-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/>
              <a:t> </a:t>
            </a:r>
            <a:r>
              <a:rPr lang="he-IL" sz="2400" dirty="0" smtClean="0"/>
              <a:t> הוא מערך בגודל שמספיק להכיל את שתי המחרוזות (ו-</a:t>
            </a:r>
            <a:r>
              <a:rPr lang="en-US" sz="2400" dirty="0" smtClean="0"/>
              <a:t>‘\0’</a:t>
            </a:r>
            <a:r>
              <a:rPr lang="he-IL" sz="2400" dirty="0" smtClean="0"/>
              <a:t> בסוף), אולם הוא מכיל מחרוזת קצרה יותר (מופיע </a:t>
            </a:r>
            <a:r>
              <a:rPr lang="en-US" sz="2400" dirty="0" smtClean="0"/>
              <a:t>‘\0’</a:t>
            </a:r>
            <a:r>
              <a:rPr lang="he-IL" sz="2400" dirty="0" smtClean="0"/>
              <a:t> איפשהו באמצע המערך).</a:t>
            </a:r>
          </a:p>
          <a:p>
            <a:pPr algn="r" rtl="1"/>
            <a:endParaRPr lang="he-IL" sz="2400" dirty="0"/>
          </a:p>
          <a:p>
            <a:pPr algn="r" rtl="1"/>
            <a:r>
              <a:rPr lang="he-IL" sz="2400" dirty="0" smtClean="0"/>
              <a:t> </a:t>
            </a:r>
          </a:p>
          <a:p>
            <a:pPr algn="r" rtl="1"/>
            <a:r>
              <a:rPr lang="he-IL" sz="2400" dirty="0" smtClean="0"/>
              <a:t>תרגיל 2:</a:t>
            </a:r>
            <a:r>
              <a:rPr lang="en-US" sz="2400" dirty="0" smtClean="0"/>
              <a:t> </a:t>
            </a:r>
            <a:r>
              <a:rPr lang="he-IL" sz="2400" dirty="0" smtClean="0"/>
              <a:t>ממשו את הפונקציה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he-I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9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הספרייה לטיפול במחרוזות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1556792"/>
            <a:ext cx="85072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פתרון תרגיל 2:</a:t>
            </a:r>
            <a:endParaRPr lang="he-IL" sz="2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27584" y="2348880"/>
            <a:ext cx="6077401" cy="32142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26000" tIns="82800" rIns="126000" bIns="8280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char* </a:t>
            </a:r>
            <a:r>
              <a:rPr lang="en-US" dirty="0" err="1" smtClean="0">
                <a:latin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</a:rPr>
              <a:t>char </a:t>
            </a:r>
            <a:r>
              <a:rPr lang="en-US" dirty="0" smtClean="0">
                <a:latin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</a:rPr>
              <a:t>    char *str12 = </a:t>
            </a:r>
            <a:r>
              <a:rPr lang="en-US" dirty="0" err="1" smtClean="0">
                <a:latin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</a:rPr>
              <a:t> + </a:t>
            </a:r>
            <a:r>
              <a:rPr lang="en-US" dirty="0" err="1" smtClean="0">
                <a:latin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while </a:t>
            </a:r>
            <a:r>
              <a:rPr lang="en-US" dirty="0" smtClean="0">
                <a:latin typeface="Courier New" pitchFamily="49" charset="0"/>
              </a:rPr>
              <a:t>(*</a:t>
            </a:r>
            <a:r>
              <a:rPr lang="en-US" dirty="0" err="1" smtClean="0">
                <a:latin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!= '\0') {</a:t>
            </a:r>
          </a:p>
          <a:p>
            <a:r>
              <a:rPr lang="en-US" dirty="0">
                <a:latin typeface="Courier New" pitchFamily="49" charset="0"/>
              </a:rPr>
              <a:t>        *str12 = </a:t>
            </a:r>
            <a:r>
              <a:rPr lang="en-US" dirty="0" smtClean="0"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    str12++;</a:t>
            </a:r>
          </a:p>
          <a:p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</a:rPr>
              <a:t>++;</a:t>
            </a:r>
          </a:p>
          <a:p>
            <a:r>
              <a:rPr lang="en-US" dirty="0" smtClean="0">
                <a:latin typeface="Courier New" pitchFamily="49" charset="0"/>
              </a:rPr>
              <a:t>    }</a:t>
            </a:r>
          </a:p>
          <a:p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</a:rPr>
              <a:t>*str12 = '\0</a:t>
            </a:r>
            <a:r>
              <a:rPr lang="en-US" dirty="0" smtClean="0">
                <a:latin typeface="Courier New" pitchFamily="49" charset="0"/>
              </a:rPr>
              <a:t>';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5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היה שבוע שעבר?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מצביעים ומערכים</a:t>
            </a:r>
          </a:p>
          <a:p>
            <a:r>
              <a:rPr lang="he-IL" dirty="0" smtClean="0"/>
              <a:t>אריתמטיקה של מצביעים</a:t>
            </a:r>
          </a:p>
          <a:p>
            <a:r>
              <a:rPr lang="he-IL" dirty="0" smtClean="0"/>
              <a:t>העברת מערך לפונקציה</a:t>
            </a:r>
            <a:endParaRPr lang="en-US" dirty="0" smtClean="0"/>
          </a:p>
          <a:p>
            <a:r>
              <a:rPr lang="he-IL" dirty="0"/>
              <a:t>זיכרון דינמי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פונקציות נוספות ב-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68C5-9837-4A9D-B715-D7457DFBAF08}" type="slidenum">
              <a:rPr lang="he-IL"/>
              <a:pPr>
                <a:defRPr/>
              </a:pPr>
              <a:t>20</a:t>
            </a:fld>
            <a:endParaRPr lang="en-US"/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1260227" y="1531640"/>
            <a:ext cx="7488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פונקציות נוספות:</a:t>
            </a:r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1330846" y="3933056"/>
            <a:ext cx="6913562" cy="5095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200">
                <a:latin typeface="Courier New" pitchFamily="49" charset="0"/>
              </a:rPr>
              <a:t>int strcmp(char* s1, char* s2)</a:t>
            </a:r>
          </a:p>
        </p:txBody>
      </p:sp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683568" y="4509120"/>
            <a:ext cx="806489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1638" indent="-401638" algn="r" rtl="1">
              <a:spcBef>
                <a:spcPct val="35000"/>
              </a:spcBef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</a:rPr>
              <a:t>פונקציה זו משווה שתי מחרוזות באופן לקסיקוגרפי (לפי סדר מילוני, על פי טבלת </a:t>
            </a:r>
            <a:r>
              <a:rPr lang="en-US" sz="2400" dirty="0">
                <a:latin typeface="Times New Roman" pitchFamily="18" charset="0"/>
              </a:rPr>
              <a:t>ASCII</a:t>
            </a:r>
            <a:r>
              <a:rPr lang="he-IL" sz="2400" dirty="0">
                <a:latin typeface="Times New Roman" pitchFamily="18" charset="0"/>
              </a:rPr>
              <a:t>). היא מחזירה 0 אם שתי המחרוזות זהות, מספר שלילי אם </a:t>
            </a:r>
            <a:r>
              <a:rPr lang="en-US" sz="2400" dirty="0">
                <a:latin typeface="Courier New" pitchFamily="49" charset="0"/>
              </a:rPr>
              <a:t>s1</a:t>
            </a:r>
            <a:r>
              <a:rPr lang="he-IL" sz="2400" dirty="0">
                <a:latin typeface="Times New Roman" pitchFamily="18" charset="0"/>
              </a:rPr>
              <a:t> "קטנה יותר" (=קודמת במילון), ומספר חיובי אם </a:t>
            </a:r>
            <a:r>
              <a:rPr lang="en-US" sz="2400" dirty="0">
                <a:latin typeface="Courier New" pitchFamily="49" charset="0"/>
              </a:rPr>
              <a:t>s1</a:t>
            </a:r>
            <a:r>
              <a:rPr lang="he-IL" sz="2400" dirty="0">
                <a:latin typeface="Times New Roman" pitchFamily="18" charset="0"/>
              </a:rPr>
              <a:t> "גדולה יותר" (=מאוחרת יותר במילון).</a:t>
            </a:r>
          </a:p>
        </p:txBody>
      </p:sp>
      <p:sp>
        <p:nvSpPr>
          <p:cNvPr id="800774" name="Text Box 6"/>
          <p:cNvSpPr txBox="1">
            <a:spLocks noChangeArrowheads="1"/>
          </p:cNvSpPr>
          <p:nvPr/>
        </p:nvSpPr>
        <p:spPr bwMode="auto">
          <a:xfrm>
            <a:off x="1330846" y="2127325"/>
            <a:ext cx="6913562" cy="5095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200">
                <a:latin typeface="Courier New" pitchFamily="49" charset="0"/>
              </a:rPr>
              <a:t>char* strcpy(char* dest, char* src)</a:t>
            </a:r>
          </a:p>
        </p:txBody>
      </p:sp>
      <p:sp>
        <p:nvSpPr>
          <p:cNvPr id="800778" name="Text Box 10"/>
          <p:cNvSpPr txBox="1">
            <a:spLocks noChangeArrowheads="1"/>
          </p:cNvSpPr>
          <p:nvPr/>
        </p:nvSpPr>
        <p:spPr bwMode="auto">
          <a:xfrm>
            <a:off x="683642" y="2708920"/>
            <a:ext cx="80648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1638" indent="-401638" algn="r" rtl="1">
              <a:spcBef>
                <a:spcPct val="35000"/>
              </a:spcBef>
              <a:buFont typeface="Arial" pitchFamily="34" charset="0"/>
              <a:buChar char="•"/>
            </a:pPr>
            <a:r>
              <a:rPr lang="he-IL" sz="2400" dirty="0">
                <a:latin typeface="Times New Roman" pitchFamily="18" charset="0"/>
              </a:rPr>
              <a:t>פונקציה זו מעתיקה את תוכן המחרוזת </a:t>
            </a:r>
            <a:r>
              <a:rPr lang="en-US" sz="2400" dirty="0" err="1">
                <a:latin typeface="Courier New" pitchFamily="49" charset="0"/>
              </a:rPr>
              <a:t>src</a:t>
            </a:r>
            <a:r>
              <a:rPr lang="he-IL" sz="2400" dirty="0">
                <a:latin typeface="Times New Roman" pitchFamily="18" charset="0"/>
              </a:rPr>
              <a:t> לתוך המחרוזת </a:t>
            </a:r>
            <a:r>
              <a:rPr lang="en-US" sz="2400" dirty="0" err="1">
                <a:latin typeface="Courier New" pitchFamily="49" charset="0"/>
              </a:rPr>
              <a:t>dest</a:t>
            </a:r>
            <a:r>
              <a:rPr lang="he-IL" sz="2400" dirty="0">
                <a:latin typeface="Times New Roman" pitchFamily="18" charset="0"/>
              </a:rPr>
              <a:t>, תוך דריסת התוכן הנוכחי של </a:t>
            </a:r>
            <a:r>
              <a:rPr lang="en-US" sz="2400" dirty="0" err="1">
                <a:latin typeface="Courier New" pitchFamily="49" charset="0"/>
              </a:rPr>
              <a:t>dest</a:t>
            </a:r>
            <a:r>
              <a:rPr lang="he-IL" sz="2400" dirty="0" smtClean="0">
                <a:latin typeface="Times New Roman" pitchFamily="18" charset="0"/>
              </a:rPr>
              <a:t>. ערך ההחזרה הוא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he-IL" sz="2400" dirty="0" smtClean="0">
                <a:latin typeface="Times New Roman" pitchFamily="18" charset="0"/>
              </a:rPr>
              <a:t>. </a:t>
            </a:r>
            <a:endParaRPr lang="he-IL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2" grpId="0" animBg="1"/>
      <p:bldP spid="800773" grpId="0"/>
      <p:bldP spid="800774" grpId="0" animBg="1"/>
      <p:bldP spid="8007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דוגמאות ל-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13226-50A5-41A7-ACB1-8B4D553A2097}" type="slidenum">
              <a:rPr lang="he-IL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803040" name="Group 224"/>
          <p:cNvGraphicFramePr>
            <a:graphicFrameLocks noGrp="1"/>
          </p:cNvGraphicFramePr>
          <p:nvPr/>
        </p:nvGraphicFramePr>
        <p:xfrm>
          <a:off x="1260475" y="1700213"/>
          <a:ext cx="6767513" cy="4068760"/>
        </p:xfrm>
        <a:graphic>
          <a:graphicData uri="http://schemas.openxmlformats.org/drawingml/2006/table">
            <a:tbl>
              <a:tblPr/>
              <a:tblGrid>
                <a:gridCol w="4537075"/>
                <a:gridCol w="2230438"/>
              </a:tblGrid>
              <a:tr h="760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7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</a:tr>
              <a:tr h="827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7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</a:tr>
              <a:tr h="827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3064" name="Text Box 248"/>
          <p:cNvSpPr txBox="1">
            <a:spLocks noChangeArrowheads="1"/>
          </p:cNvSpPr>
          <p:nvPr/>
        </p:nvSpPr>
        <p:spPr bwMode="auto">
          <a:xfrm>
            <a:off x="1404938" y="1887538"/>
            <a:ext cx="4300537" cy="369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83000"/>
              </a:spcBef>
            </a:pPr>
            <a:r>
              <a:rPr lang="en-US" sz="1900" dirty="0" err="1">
                <a:latin typeface="Courier New" pitchFamily="49" charset="0"/>
              </a:rPr>
              <a:t>strcmp</a:t>
            </a:r>
            <a:r>
              <a:rPr lang="en-US" sz="1900" dirty="0">
                <a:latin typeface="Courier New" pitchFamily="49" charset="0"/>
              </a:rPr>
              <a:t>("lion", "zebra")</a:t>
            </a:r>
          </a:p>
          <a:p>
            <a:pPr>
              <a:spcBef>
                <a:spcPct val="183000"/>
              </a:spcBef>
            </a:pPr>
            <a:r>
              <a:rPr lang="en-US" sz="1900" dirty="0" err="1">
                <a:latin typeface="Courier New" pitchFamily="49" charset="0"/>
              </a:rPr>
              <a:t>strcmp</a:t>
            </a:r>
            <a:r>
              <a:rPr lang="en-US" sz="1900" dirty="0">
                <a:latin typeface="Courier New" pitchFamily="49" charset="0"/>
              </a:rPr>
              <a:t>("tiger", "tiger")</a:t>
            </a:r>
          </a:p>
          <a:p>
            <a:pPr eaLnBrk="1" hangingPunct="1">
              <a:spcBef>
                <a:spcPct val="183000"/>
              </a:spcBef>
            </a:pPr>
            <a:r>
              <a:rPr lang="en-US" sz="1900" dirty="0" err="1">
                <a:latin typeface="Courier New" pitchFamily="49" charset="0"/>
              </a:rPr>
              <a:t>strcmp</a:t>
            </a:r>
            <a:r>
              <a:rPr lang="en-US" sz="1900" dirty="0">
                <a:latin typeface="Courier New" pitchFamily="49" charset="0"/>
              </a:rPr>
              <a:t>("</a:t>
            </a:r>
            <a:r>
              <a:rPr lang="en-US" sz="1900" dirty="0" smtClean="0">
                <a:latin typeface="Courier New" pitchFamily="49" charset="0"/>
              </a:rPr>
              <a:t>koala</a:t>
            </a:r>
            <a:r>
              <a:rPr lang="en-US" sz="1900" dirty="0">
                <a:latin typeface="Courier New" pitchFamily="49" charset="0"/>
              </a:rPr>
              <a:t>", </a:t>
            </a:r>
            <a:r>
              <a:rPr lang="en-US" sz="1900" dirty="0" smtClean="0">
                <a:latin typeface="Courier New" pitchFamily="49" charset="0"/>
              </a:rPr>
              <a:t>"Koala</a:t>
            </a:r>
            <a:r>
              <a:rPr lang="en-US" sz="1900" dirty="0">
                <a:latin typeface="Courier New" pitchFamily="49" charset="0"/>
              </a:rPr>
              <a:t>")</a:t>
            </a:r>
          </a:p>
          <a:p>
            <a:pPr eaLnBrk="1" hangingPunct="1">
              <a:spcBef>
                <a:spcPct val="183000"/>
              </a:spcBef>
            </a:pPr>
            <a:r>
              <a:rPr lang="en-US" sz="1900" dirty="0" err="1">
                <a:latin typeface="Courier New" pitchFamily="49" charset="0"/>
              </a:rPr>
              <a:t>strcmp</a:t>
            </a:r>
            <a:r>
              <a:rPr lang="en-US" sz="1900" dirty="0">
                <a:latin typeface="Courier New" pitchFamily="49" charset="0"/>
              </a:rPr>
              <a:t>("rat", "rat snake")</a:t>
            </a:r>
          </a:p>
          <a:p>
            <a:pPr>
              <a:spcBef>
                <a:spcPct val="183000"/>
              </a:spcBef>
            </a:pPr>
            <a:r>
              <a:rPr lang="en-US" sz="1900" dirty="0" err="1">
                <a:latin typeface="Courier New" pitchFamily="49" charset="0"/>
              </a:rPr>
              <a:t>strcmp</a:t>
            </a:r>
            <a:r>
              <a:rPr lang="en-US" sz="1900" dirty="0">
                <a:latin typeface="Courier New" pitchFamily="49" charset="0"/>
              </a:rPr>
              <a:t>("jaguar?", "jaguar!")</a:t>
            </a:r>
          </a:p>
        </p:txBody>
      </p:sp>
      <p:sp>
        <p:nvSpPr>
          <p:cNvPr id="803066" name="Text Box 250"/>
          <p:cNvSpPr txBox="1">
            <a:spLocks noChangeArrowheads="1"/>
          </p:cNvSpPr>
          <p:nvPr/>
        </p:nvSpPr>
        <p:spPr bwMode="auto">
          <a:xfrm>
            <a:off x="6492875" y="1882775"/>
            <a:ext cx="844550" cy="369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83000"/>
              </a:spcBef>
            </a:pPr>
            <a:r>
              <a:rPr lang="en-US" sz="1900" dirty="0">
                <a:latin typeface="Courier New" pitchFamily="49" charset="0"/>
              </a:rPr>
              <a:t>&lt; 0</a:t>
            </a:r>
          </a:p>
          <a:p>
            <a:pPr algn="ctr">
              <a:spcBef>
                <a:spcPct val="183000"/>
              </a:spcBef>
            </a:pPr>
            <a:r>
              <a:rPr lang="en-US" sz="1900" dirty="0">
                <a:latin typeface="Courier New" pitchFamily="49" charset="0"/>
              </a:rPr>
              <a:t>0</a:t>
            </a:r>
          </a:p>
          <a:p>
            <a:pPr algn="ctr">
              <a:spcBef>
                <a:spcPct val="183000"/>
              </a:spcBef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&gt; 0</a:t>
            </a:r>
          </a:p>
          <a:p>
            <a:pPr algn="ctr">
              <a:spcBef>
                <a:spcPct val="183000"/>
              </a:spcBef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&lt; 0</a:t>
            </a:r>
          </a:p>
          <a:p>
            <a:pPr algn="ctr">
              <a:spcBef>
                <a:spcPct val="183000"/>
              </a:spcBef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&gt;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13226-50A5-41A7-ACB1-8B4D553A2097}" type="slidenum">
              <a:rPr lang="he-IL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3688" y="1916832"/>
            <a:ext cx="67687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תרגיל 3: ממשו את הפונקציה </a:t>
            </a:r>
            <a:r>
              <a:rPr lang="en-US" sz="2400" dirty="0" err="1" smtClean="0"/>
              <a:t>strcmp</a:t>
            </a:r>
            <a:r>
              <a:rPr lang="he-IL" sz="2400" dirty="0" smtClean="0"/>
              <a:t>.</a:t>
            </a:r>
            <a:endParaRPr lang="he-IL" sz="2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1520" y="2807763"/>
            <a:ext cx="7056784" cy="26602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26000" tIns="82800" rIns="126000" bIns="82800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strcmp</a:t>
            </a:r>
            <a:r>
              <a:rPr lang="en-US" dirty="0">
                <a:latin typeface="Courier New" pitchFamily="49" charset="0"/>
              </a:rPr>
              <a:t>(char *str1, char *str2)</a:t>
            </a:r>
          </a:p>
          <a:p>
            <a:r>
              <a:rPr lang="en-US" dirty="0">
                <a:latin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</a:rPr>
              <a:t>    while (*str1 &amp;&amp; *str2 &amp;&amp; *str1 == *str2) {</a:t>
            </a:r>
          </a:p>
          <a:p>
            <a:r>
              <a:rPr lang="en-US" dirty="0">
                <a:latin typeface="Courier New" pitchFamily="49" charset="0"/>
              </a:rPr>
              <a:t>        str1++;</a:t>
            </a:r>
          </a:p>
          <a:p>
            <a:r>
              <a:rPr lang="en-US" dirty="0">
                <a:latin typeface="Courier New" pitchFamily="49" charset="0"/>
              </a:rPr>
              <a:t>        str2++;</a:t>
            </a:r>
          </a:p>
          <a:p>
            <a:r>
              <a:rPr lang="en-US" dirty="0">
                <a:latin typeface="Courier New" pitchFamily="49" charset="0"/>
              </a:rPr>
              <a:t>    }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return *str1 - *str2;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2629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smtClean="0"/>
              <a:t>השוואת מחרוזות</a:t>
            </a:r>
            <a:endParaRPr lang="en-US" smtClean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7D77D-B37D-46D8-842B-C8A6A4E3CD62}" type="slidenum">
              <a:rPr lang="he-IL"/>
              <a:pPr>
                <a:defRPr/>
              </a:pPr>
              <a:t>23</a:t>
            </a:fld>
            <a:endParaRPr lang="en-US"/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1150938" y="2790503"/>
            <a:ext cx="6044508" cy="9151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26000" tIns="82800" rIns="126000" bIns="8280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char* p1 = "</a:t>
            </a:r>
            <a:r>
              <a:rPr lang="en-US" dirty="0" err="1">
                <a:latin typeface="Courier New" pitchFamily="49" charset="0"/>
              </a:rPr>
              <a:t>google</a:t>
            </a:r>
            <a:r>
              <a:rPr lang="en-US" dirty="0">
                <a:latin typeface="Courier New" pitchFamily="49" charset="0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char* p2 = "</a:t>
            </a:r>
            <a:r>
              <a:rPr lang="en-US" dirty="0" err="1">
                <a:latin typeface="Courier New" pitchFamily="49" charset="0"/>
              </a:rPr>
              <a:t>google</a:t>
            </a:r>
            <a:r>
              <a:rPr lang="en-US" dirty="0">
                <a:latin typeface="Courier New" pitchFamily="49" charset="0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char a[] = {'</a:t>
            </a:r>
            <a:r>
              <a:rPr lang="en-US" dirty="0" err="1">
                <a:latin typeface="Courier New" pitchFamily="49" charset="0"/>
              </a:rPr>
              <a:t>g','o','o','g','l','e</a:t>
            </a:r>
            <a:r>
              <a:rPr lang="en-US" dirty="0">
                <a:latin typeface="Courier New" pitchFamily="49" charset="0"/>
              </a:rPr>
              <a:t>','\0'};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84783" y="3861048"/>
            <a:ext cx="79202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/>
              <a:t>כעת, שימו לב לארבע ההתניות הבאות (הסבירו את התוצאה!):</a:t>
            </a:r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457200" y="1392584"/>
            <a:ext cx="8219256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/>
              <a:t>שימו לב שהשוואה בין מחרוזות ניתן לבצע אך ורק על ידי השוואה איבר-איבר (כפי שנעשה בפונקציה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e-IL" sz="2400" dirty="0"/>
              <a:t>, למשל).</a:t>
            </a:r>
          </a:p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/>
              <a:t>לשם הדוגמה, נתבונן בהגדרות הבאות:</a:t>
            </a:r>
          </a:p>
        </p:txBody>
      </p:sp>
      <p:sp>
        <p:nvSpPr>
          <p:cNvPr id="788486" name="Text Box 6"/>
          <p:cNvSpPr txBox="1">
            <a:spLocks noChangeArrowheads="1"/>
          </p:cNvSpPr>
          <p:nvPr/>
        </p:nvSpPr>
        <p:spPr bwMode="auto">
          <a:xfrm>
            <a:off x="1150938" y="4365625"/>
            <a:ext cx="6661150" cy="360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27432" rIns="126000" bIns="27432">
            <a:sp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Courier New" pitchFamily="49" charset="0"/>
              </a:rPr>
              <a:t>p1 == p2</a:t>
            </a:r>
          </a:p>
        </p:txBody>
      </p:sp>
      <p:sp>
        <p:nvSpPr>
          <p:cNvPr id="788491" name="Text Box 11"/>
          <p:cNvSpPr txBox="1">
            <a:spLocks noChangeArrowheads="1"/>
          </p:cNvSpPr>
          <p:nvPr/>
        </p:nvSpPr>
        <p:spPr bwMode="auto">
          <a:xfrm>
            <a:off x="1150938" y="4849813"/>
            <a:ext cx="6661150" cy="360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27432" rIns="126000" bIns="27432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ourier New" pitchFamily="49" charset="0"/>
              </a:rPr>
              <a:t>p1 == "</a:t>
            </a:r>
            <a:r>
              <a:rPr lang="en-US" dirty="0" err="1">
                <a:latin typeface="Courier New" pitchFamily="49" charset="0"/>
              </a:rPr>
              <a:t>google</a:t>
            </a:r>
            <a:r>
              <a:rPr lang="en-US" dirty="0">
                <a:latin typeface="Courier New" pitchFamily="49" charset="0"/>
              </a:rPr>
              <a:t>"</a:t>
            </a:r>
            <a:endParaRPr lang="he-IL" dirty="0">
              <a:latin typeface="Courier New" pitchFamily="49" charset="0"/>
            </a:endParaRPr>
          </a:p>
        </p:txBody>
      </p:sp>
      <p:sp>
        <p:nvSpPr>
          <p:cNvPr id="788492" name="Text Box 12"/>
          <p:cNvSpPr txBox="1">
            <a:spLocks noChangeArrowheads="1"/>
          </p:cNvSpPr>
          <p:nvPr/>
        </p:nvSpPr>
        <p:spPr bwMode="auto">
          <a:xfrm>
            <a:off x="1150938" y="5335588"/>
            <a:ext cx="6661150" cy="360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27432" rIns="126000" bIns="27432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ourier New" pitchFamily="49" charset="0"/>
              </a:rPr>
              <a:t>p1 == a</a:t>
            </a:r>
          </a:p>
        </p:txBody>
      </p:sp>
      <p:sp>
        <p:nvSpPr>
          <p:cNvPr id="788493" name="Text Box 13"/>
          <p:cNvSpPr txBox="1">
            <a:spLocks noChangeArrowheads="1"/>
          </p:cNvSpPr>
          <p:nvPr/>
        </p:nvSpPr>
        <p:spPr bwMode="auto">
          <a:xfrm>
            <a:off x="1150938" y="5819775"/>
            <a:ext cx="6661150" cy="360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27432" rIns="126000" bIns="27432">
            <a:sp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Courier New" pitchFamily="49" charset="0"/>
              </a:rPr>
              <a:t>strcmp(p1, a)</a:t>
            </a:r>
          </a:p>
        </p:txBody>
      </p:sp>
      <p:sp>
        <p:nvSpPr>
          <p:cNvPr id="788487" name="Text Box 7"/>
          <p:cNvSpPr txBox="1">
            <a:spLocks noChangeArrowheads="1"/>
          </p:cNvSpPr>
          <p:nvPr/>
        </p:nvSpPr>
        <p:spPr bwMode="auto">
          <a:xfrm>
            <a:off x="6804026" y="5368925"/>
            <a:ext cx="1584324" cy="2769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false</a:t>
            </a:r>
          </a:p>
        </p:txBody>
      </p:sp>
      <p:sp>
        <p:nvSpPr>
          <p:cNvPr id="788488" name="Text Box 8"/>
          <p:cNvSpPr txBox="1">
            <a:spLocks noChangeArrowheads="1"/>
          </p:cNvSpPr>
          <p:nvPr/>
        </p:nvSpPr>
        <p:spPr bwMode="auto">
          <a:xfrm>
            <a:off x="6804025" y="5865813"/>
            <a:ext cx="1584326" cy="2769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 (</a:t>
            </a:r>
            <a:r>
              <a:rPr lang="he-I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דהיינו זהות</a:t>
            </a:r>
            <a:r>
              <a:rPr lang="he-IL" b="1" dirty="0" smtClean="0">
                <a:solidFill>
                  <a:schemeClr val="bg1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788489" name="Text Box 9"/>
          <p:cNvSpPr txBox="1">
            <a:spLocks noChangeArrowheads="1"/>
          </p:cNvSpPr>
          <p:nvPr/>
        </p:nvSpPr>
        <p:spPr bwMode="auto">
          <a:xfrm>
            <a:off x="6771481" y="4416043"/>
            <a:ext cx="1584325" cy="314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תלוי קומפיילר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490" name="Text Box 10"/>
          <p:cNvSpPr txBox="1">
            <a:spLocks noChangeArrowheads="1"/>
          </p:cNvSpPr>
          <p:nvPr/>
        </p:nvSpPr>
        <p:spPr bwMode="auto">
          <a:xfrm>
            <a:off x="6804025" y="4892675"/>
            <a:ext cx="1584325" cy="314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תלוי קומפיילר</a:t>
            </a:r>
            <a:endParaRPr 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7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8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78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7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4" grpId="0"/>
      <p:bldP spid="788486" grpId="0" animBg="1"/>
      <p:bldP spid="788491" grpId="0" animBg="1"/>
      <p:bldP spid="788492" grpId="0" animBg="1"/>
      <p:bldP spid="788493" grpId="0" animBg="1"/>
      <p:bldP spid="788487" grpId="0" animBg="1"/>
      <p:bldP spid="788488" grpId="0" animBg="1"/>
      <p:bldP spid="788489" grpId="0" animBg="1"/>
      <p:bldP spid="7884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 smtClean="0"/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3C8E9-EA18-4905-AB6C-FE353DAE2C34}" type="slidenum">
              <a:rPr lang="ar-SA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תרגיל: מחרוזות</a:t>
            </a:r>
            <a:endParaRPr lang="en-US" dirty="0" smtClean="0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972815"/>
          </a:xfrm>
        </p:spPr>
        <p:txBody>
          <a:bodyPr>
            <a:normAutofit/>
          </a:bodyPr>
          <a:lstStyle/>
          <a:p>
            <a:pPr eaLnBrk="1" hangingPunct="1"/>
            <a:r>
              <a:rPr lang="he-IL" sz="2800" dirty="0" smtClean="0"/>
              <a:t>תרגיל 4:</a:t>
            </a:r>
            <a:r>
              <a:rPr lang="en-US" sz="2800" dirty="0" smtClean="0"/>
              <a:t> </a:t>
            </a:r>
            <a:r>
              <a:rPr lang="he-IL" sz="2800" dirty="0" smtClean="0"/>
              <a:t>כתבו פונקציה המקבלת שתי מחרוזות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he-IL" sz="2800" dirty="0" smtClean="0"/>
              <a:t> ו-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he-IL" sz="2800" dirty="0" smtClean="0"/>
              <a:t> ובודקת האם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he-IL" sz="2800" dirty="0" smtClean="0"/>
              <a:t> מסתיימת בתת מחרוזת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he-IL" sz="2800" dirty="0" smtClean="0"/>
              <a:t>.</a:t>
            </a:r>
          </a:p>
          <a:p>
            <a:pPr eaLnBrk="1" hangingPunct="1"/>
            <a:r>
              <a:rPr lang="he-IL" sz="2900" dirty="0" smtClean="0"/>
              <a:t>למשל:</a:t>
            </a:r>
          </a:p>
          <a:p>
            <a:pPr eaLnBrk="1" hangingPunct="1"/>
            <a:endParaRPr lang="he-IL" sz="2900" dirty="0" smtClean="0"/>
          </a:p>
          <a:p>
            <a:pPr eaLnBrk="1" hangingPunct="1"/>
            <a:endParaRPr lang="en-US" sz="29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714612" y="5169162"/>
            <a:ext cx="3351090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2066" y="5740666"/>
            <a:ext cx="100013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5464975" y="5133443"/>
            <a:ext cx="214314" cy="1000132"/>
          </a:xfrm>
          <a:prstGeom prst="rightBrace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893471" y="5347757"/>
            <a:ext cx="35719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Line Callout 2 12"/>
          <p:cNvSpPr/>
          <p:nvPr/>
        </p:nvSpPr>
        <p:spPr>
          <a:xfrm>
            <a:off x="785786" y="5812104"/>
            <a:ext cx="2428892" cy="857256"/>
          </a:xfrm>
          <a:prstGeom prst="borderCallout2">
            <a:avLst>
              <a:gd name="adj1" fmla="val 32757"/>
              <a:gd name="adj2" fmla="val 100424"/>
              <a:gd name="adj3" fmla="val 37067"/>
              <a:gd name="adj4" fmla="val 120991"/>
              <a:gd name="adj5" fmla="val -53425"/>
              <a:gd name="adj6" fmla="val 1742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 smtClean="0"/>
              <a:t>מה</a:t>
            </a:r>
            <a:r>
              <a:rPr lang="he-IL" dirty="0"/>
              <a:t>ו</a:t>
            </a:r>
            <a:r>
              <a:rPr lang="he-IL" dirty="0" smtClean="0"/>
              <a:t> המיקום של נקודה זו ב-</a:t>
            </a:r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he-IL" dirty="0" smtClean="0"/>
              <a:t>?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6500826" y="5812104"/>
            <a:ext cx="2428892" cy="785818"/>
          </a:xfrm>
          <a:prstGeom prst="borderCallout2">
            <a:avLst>
              <a:gd name="adj1" fmla="val 62155"/>
              <a:gd name="adj2" fmla="val 138"/>
              <a:gd name="adj3" fmla="val 88014"/>
              <a:gd name="adj4" fmla="val -74180"/>
              <a:gd name="adj5" fmla="val 76483"/>
              <a:gd name="adj6" fmla="val -1357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 smtClean="0"/>
              <a:t>גודלה של </a:t>
            </a:r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pPr algn="ctr" rtl="1"/>
            <a:r>
              <a:rPr lang="he-IL" dirty="0" smtClean="0"/>
              <a:t>פחות גודלה של </a:t>
            </a:r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endParaRPr lang="he-I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56123"/>
              </p:ext>
            </p:extLst>
          </p:nvPr>
        </p:nvGraphicFramePr>
        <p:xfrm>
          <a:off x="683568" y="2779506"/>
          <a:ext cx="6360369" cy="210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376264"/>
                <a:gridCol w="1607841"/>
              </a:tblGrid>
              <a:tr h="38591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0" dirty="0" smtClean="0"/>
                        <a:t>תוצאה</a:t>
                      </a:r>
                      <a:endParaRPr lang="en-US" b="0" dirty="0"/>
                    </a:p>
                  </a:txBody>
                  <a:tcPr anchor="ctr"/>
                </a:tc>
              </a:tr>
              <a:tr h="66609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“Hello World!”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“World!”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8591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“Hello World!”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“Hello”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66609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“World!”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“Hello World!”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uiExpand="1" build="p"/>
      <p:bldP spid="7" grpId="0" animBg="1"/>
      <p:bldP spid="8" grpId="0" animBg="1"/>
      <p:bldP spid="10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 smtClean="0"/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  <a:noFill/>
        </p:spPr>
        <p:txBody>
          <a:bodyPr/>
          <a:lstStyle/>
          <a:p>
            <a:fld id="{03C45E91-C00A-42F1-99B7-AEA32EDE5144}" type="slidenum">
              <a:rPr lang="ar-SA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פתרון</a:t>
            </a:r>
            <a:endParaRPr lang="en-US" smtClean="0"/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buFontTx/>
              <a:buNone/>
            </a:pPr>
            <a:endParaRPr lang="he-IL" smtClean="0"/>
          </a:p>
        </p:txBody>
      </p:sp>
      <p:sp>
        <p:nvSpPr>
          <p:cNvPr id="61447" name="Text Box 4"/>
          <p:cNvSpPr txBox="1">
            <a:spLocks noChangeArrowheads="1"/>
          </p:cNvSpPr>
          <p:nvPr/>
        </p:nvSpPr>
        <p:spPr bwMode="auto">
          <a:xfrm>
            <a:off x="304800" y="1676400"/>
            <a:ext cx="8610600" cy="40568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string.h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#include &lt;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stdbool.h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#include &lt;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stdio.h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David" pitchFamily="2" charset="-79"/>
            </a:endParaRPr>
          </a:p>
          <a:p>
            <a:endParaRPr lang="en-US" sz="18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David" pitchFamily="2" charset="-79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bool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endWith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(char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*s1, char *s2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) {</a:t>
            </a:r>
            <a:endParaRPr lang="en-US" sz="18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David" pitchFamily="2" charset="-79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len1 =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(s1);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len2 =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(s2);</a:t>
            </a:r>
          </a:p>
          <a:p>
            <a:endParaRPr lang="en-US" sz="18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David" pitchFamily="2" charset="-79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 if (len2 &gt; len1) { /* s2 is definitely not a substring */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   return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false;</a:t>
            </a:r>
            <a:endParaRPr lang="en-US" sz="18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David" pitchFamily="2" charset="-79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 }</a:t>
            </a:r>
          </a:p>
          <a:p>
            <a:endParaRPr lang="en-US" sz="18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David" pitchFamily="2" charset="-79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return !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strcmp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(s1+len1-len2, s2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);</a:t>
            </a:r>
            <a:endParaRPr lang="en-US" sz="18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David" pitchFamily="2" charset="-79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}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3505200" y="5589240"/>
            <a:ext cx="4343400" cy="1095396"/>
          </a:xfrm>
          <a:prstGeom prst="wedgeEllipseCallout">
            <a:avLst>
              <a:gd name="adj1" fmla="val -57250"/>
              <a:gd name="adj2" fmla="val -8028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1"/>
            <a:r>
              <a:rPr lang="he-IL" sz="24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שקול ל-</a:t>
            </a:r>
            <a:endParaRPr lang="en-US" sz="2400" dirty="0" smtClean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David" pitchFamily="2" charset="-79"/>
            </a:endParaRPr>
          </a:p>
          <a:p>
            <a:pPr algn="ctr" rtl="1"/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David" pitchFamily="2" charset="-79"/>
              </a:rPr>
              <a:t>&amp;s1[len1-len2]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build="allAtOnce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BE4F97-5F7B-4169-9085-7EB2F029F5A5}" type="slidenum">
              <a:rPr lang="ar-SA" smtClean="0"/>
              <a:pPr/>
              <a:t>26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תרגיל: מחרוזות</a:t>
            </a:r>
            <a:endParaRPr lang="en-US" dirty="0" smtClean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 smtClean="0"/>
              <a:t>תרגיל 5: כתוב פונקציה המקבלת שתי מחרוזות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he-IL" dirty="0" smtClean="0"/>
              <a:t> ו-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he-IL" dirty="0" smtClean="0"/>
              <a:t> ומחזירה כמה פעמים מופיעה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he-IL" dirty="0" smtClean="0"/>
              <a:t> בתוך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he-IL" dirty="0" smtClean="0"/>
              <a:t>.</a:t>
            </a:r>
          </a:p>
          <a:p>
            <a:r>
              <a:rPr lang="he-IL" dirty="0"/>
              <a:t>על הפונקציה להיות </a:t>
            </a:r>
            <a:r>
              <a:rPr lang="en-US" dirty="0"/>
              <a:t>case-insensitive</a:t>
            </a:r>
            <a:r>
              <a:rPr lang="he-IL" dirty="0"/>
              <a:t>, כלומר להתעלם מהבדל בגודל </a:t>
            </a:r>
            <a:r>
              <a:rPr lang="he-IL" dirty="0" smtClean="0"/>
              <a:t>האותיות</a:t>
            </a:r>
            <a:r>
              <a:rPr lang="he-IL" dirty="0"/>
              <a:t>.</a:t>
            </a:r>
          </a:p>
          <a:p>
            <a:pPr eaLnBrk="1" hangingPunct="1"/>
            <a:r>
              <a:rPr lang="he-IL" dirty="0" smtClean="0"/>
              <a:t>אסור לשנות את המחרוזות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he-IL" dirty="0" smtClean="0"/>
              <a:t> ו-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he-IL" dirty="0" smtClean="0"/>
              <a:t>.</a:t>
            </a:r>
          </a:p>
          <a:p>
            <a:r>
              <a:rPr lang="he-IL" dirty="0" smtClean="0"/>
              <a:t>לדוגמה: עבור </a:t>
            </a:r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r>
              <a:rPr lang="he-IL" dirty="0" smtClean="0"/>
              <a:t>הפונקציה תחזיר 5.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57488" y="4004494"/>
            <a:ext cx="331853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kaba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abababaBA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488" y="4861750"/>
            <a:ext cx="73770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itchFamily="49" charset="0"/>
              </a:rPr>
              <a:t>aba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0232" y="3933056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s2=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00232" y="4790312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s1=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43240" y="3933056"/>
            <a:ext cx="571504" cy="642942"/>
          </a:xfrm>
          <a:prstGeom prst="round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214810" y="3933056"/>
            <a:ext cx="571504" cy="642942"/>
          </a:xfrm>
          <a:prstGeom prst="round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72000" y="3933056"/>
            <a:ext cx="571504" cy="642942"/>
          </a:xfrm>
          <a:prstGeom prst="round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929190" y="3933056"/>
            <a:ext cx="571504" cy="642942"/>
          </a:xfrm>
          <a:prstGeom prst="round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17117" y="3933056"/>
            <a:ext cx="571504" cy="642942"/>
          </a:xfrm>
          <a:prstGeom prst="round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  <p:bldP spid="7" grpId="0" animBg="1"/>
      <p:bldP spid="9" grpId="0" animBg="1"/>
      <p:bldP spid="10" grpId="0"/>
      <p:bldP spid="11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4" grpId="0" animBg="1"/>
      <p:bldP spid="1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45B85C-3151-4212-BAEB-AA6C317C0FB7}" type="slidenum">
              <a:rPr lang="ar-SA" smtClean="0"/>
              <a:pPr/>
              <a:t>27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הדרך לפתרון</a:t>
            </a:r>
            <a:endParaRPr lang="en-US" smtClean="0"/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אי אפשר להשתמש ב-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he-IL" dirty="0" smtClean="0"/>
              <a:t> כי</a:t>
            </a:r>
          </a:p>
          <a:p>
            <a:pPr lvl="1">
              <a:lnSpc>
                <a:spcPct val="90000"/>
              </a:lnSpc>
            </a:pPr>
            <a:r>
              <a:rPr lang="he-IL" dirty="0" smtClean="0"/>
              <a:t>היא לא יודעת להשוות לתת מחרוזת שנמצאת באמצע מחרוזת.</a:t>
            </a:r>
          </a:p>
          <a:p>
            <a:pPr lvl="1">
              <a:lnSpc>
                <a:spcPct val="90000"/>
              </a:lnSpc>
            </a:pPr>
            <a:r>
              <a:rPr lang="he-IL" dirty="0" smtClean="0"/>
              <a:t>היא </a:t>
            </a:r>
            <a:r>
              <a:rPr lang="en-US" dirty="0" smtClean="0"/>
              <a:t>case-sensitive</a:t>
            </a:r>
            <a:r>
              <a:rPr lang="he-IL" dirty="0" smtClean="0"/>
              <a:t>. כלומר מבדילה בין אותיות גדולות וקטנות.</a:t>
            </a:r>
            <a:endParaRPr lang="he-IL" dirty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/>
              <a:t>נכתוב פונקציה מיוחדת שמתמודדת עם שני הדברים הללו. </a:t>
            </a: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כדי לעבוד עם תת מחרוזת באמצע מילה, </a:t>
            </a:r>
            <a:r>
              <a:rPr lang="he-IL" dirty="0"/>
              <a:t>נעביר פרמטר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he-IL" dirty="0"/>
              <a:t> המסמן את אורך המחרוזת שיש להשוות</a:t>
            </a:r>
            <a:r>
              <a:rPr lang="he-IL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he-IL" dirty="0"/>
              <a:t>כדי לבצע השוואה בלי חשיבות לגודל אותיות, נממש פונקציה מיוחדת להשוואה של שני תווים. </a:t>
            </a:r>
          </a:p>
          <a:p>
            <a:pPr>
              <a:lnSpc>
                <a:spcPct val="90000"/>
              </a:lnSpc>
            </a:pPr>
            <a:endParaRPr lang="he-IL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21090" y="1643050"/>
          <a:ext cx="64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21090" y="2071678"/>
          <a:ext cx="1439999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857"/>
                <a:gridCol w="371523"/>
                <a:gridCol w="357190"/>
                <a:gridCol w="368429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6.2963E-6 L 0.03872 -6.2963E-6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72 -2.95397E-6 L 0.07917 -2.9539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7 -2.95397E-6 L 0.11545 -2.95397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7CE76B-9E88-4B7B-B97D-CC776B37FF84}" type="slidenum">
              <a:rPr lang="ar-SA" smtClean="0"/>
              <a:pPr/>
              <a:t>28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פתרון: חלק א'</a:t>
            </a:r>
            <a:endParaRPr lang="en-US" dirty="0" smtClean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20472" cy="475615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 rtl="0">
              <a:lnSpc>
                <a:spcPct val="9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rtl="0">
              <a:lnSpc>
                <a:spcPct val="90000"/>
              </a:lnSpc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pCase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if (c &gt;= 'a' &amp;&amp; c &lt;= 'z') {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return c - 'a' + 'A';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return c;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isEqualStringN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s1[], char s2[],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i&lt;n; i++) {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upCase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(s1[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]) !=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upCase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(s2[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]))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5220072" y="1622425"/>
            <a:ext cx="3657600" cy="685800"/>
          </a:xfrm>
          <a:prstGeom prst="borderCallout2">
            <a:avLst>
              <a:gd name="adj1" fmla="val 16667"/>
              <a:gd name="adj2" fmla="val -2083"/>
              <a:gd name="adj3" fmla="val 16667"/>
              <a:gd name="adj4" fmla="val -48569"/>
              <a:gd name="adj5" fmla="val 74537"/>
              <a:gd name="adj6" fmla="val -68315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rtl="1"/>
            <a:r>
              <a:rPr lang="he-IL" sz="1800" dirty="0"/>
              <a:t>תרגום של אות קטנה לאות גדולה, כל סימן שלא אות קטנה נשאר ללא שינוי.</a:t>
            </a:r>
            <a:endParaRPr lang="en-US" sz="1800" dirty="0"/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932040" y="3429000"/>
            <a:ext cx="3657600" cy="685800"/>
          </a:xfrm>
          <a:prstGeom prst="borderCallout2">
            <a:avLst>
              <a:gd name="adj1" fmla="val 16667"/>
              <a:gd name="adj2" fmla="val -2083"/>
              <a:gd name="adj3" fmla="val 16667"/>
              <a:gd name="adj4" fmla="val -36588"/>
              <a:gd name="adj5" fmla="val 75863"/>
              <a:gd name="adj6" fmla="val -51827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rtl="1"/>
            <a:r>
              <a:rPr lang="he-IL" sz="1800" dirty="0"/>
              <a:t>השוואה </a:t>
            </a:r>
            <a:r>
              <a:rPr lang="en-US" sz="1800" dirty="0"/>
              <a:t>case-insensitive</a:t>
            </a:r>
            <a:r>
              <a:rPr lang="he-IL" sz="1800" dirty="0"/>
              <a:t> של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e-IL" sz="1800" dirty="0"/>
              <a:t> תווים ראשונים של </a:t>
            </a:r>
            <a:r>
              <a:rPr lang="he-IL" sz="1800" dirty="0" smtClean="0"/>
              <a:t>שתי </a:t>
            </a:r>
            <a:r>
              <a:rPr lang="he-IL" sz="1800" dirty="0"/>
              <a:t>מחרוזות.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0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7CE76B-9E88-4B7B-B97D-CC776B37FF84}" type="slidenum">
              <a:rPr lang="ar-SA" smtClean="0"/>
              <a:pPr/>
              <a:t>29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פתרון: חלק ב'</a:t>
            </a:r>
            <a:endParaRPr lang="en-US" dirty="0" smtClean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128792" cy="4176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CountSubstring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(char *s1, char *s2) 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len1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(s1), len2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(s2);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for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i &lt;= len2-len1; i++) {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isEqualStringN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s2+i, len1)) {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count++;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return count;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תוכנייה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7CE76B-9E88-4B7B-B97D-CC776B37FF84}" type="slidenum">
              <a:rPr lang="ar-SA" smtClean="0"/>
              <a:pPr/>
              <a:t>30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תרגיל:</a:t>
            </a:r>
            <a:r>
              <a:rPr lang="en-US" dirty="0" smtClean="0"/>
              <a:t> </a:t>
            </a:r>
            <a:r>
              <a:rPr lang="he-IL" dirty="0" smtClean="0"/>
              <a:t>מחרוזות</a:t>
            </a:r>
            <a:endParaRPr lang="en-US" dirty="0" smtClean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314487"/>
            <a:ext cx="6758006" cy="45426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 rtl="0">
              <a:lnSpc>
                <a:spcPct val="90000"/>
              </a:lnSpc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char2dig(char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 '0';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str2int(char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sign = 1;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'-') {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sign = -1;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!= '\0') {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10 + char2dig(*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sign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484397"/>
            <a:ext cx="792088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תרגיל 6:</a:t>
            </a:r>
            <a:r>
              <a:rPr lang="en-US" sz="2400" dirty="0" smtClean="0"/>
              <a:t> </a:t>
            </a:r>
            <a:r>
              <a:rPr lang="he-IL" sz="2400" dirty="0" smtClean="0"/>
              <a:t> </a:t>
            </a:r>
            <a:r>
              <a:rPr lang="he-IL" sz="2400" dirty="0"/>
              <a:t>כתבו פונקציה המקבלת </a:t>
            </a:r>
            <a:r>
              <a:rPr lang="he-IL" sz="2400" dirty="0" smtClean="0"/>
              <a:t>מחרוזת המייצגת </a:t>
            </a:r>
            <a:r>
              <a:rPr lang="he-IL" sz="2400" dirty="0"/>
              <a:t>מספר שלם ומחזירה את המספר הזה</a:t>
            </a:r>
            <a:r>
              <a:rPr lang="he-IL" sz="2400" dirty="0" smtClean="0"/>
              <a:t>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899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/>
              <a:t>מערך של מחרוזות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9812-BF9C-408D-A0D4-91B9164CE518}" type="slidenum">
              <a:rPr lang="he-IL"/>
              <a:pPr>
                <a:defRPr/>
              </a:pPr>
              <a:t>31</a:t>
            </a:fld>
            <a:endParaRPr lang="en-US"/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611560" y="1663523"/>
            <a:ext cx="7992888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מערך של מחרוזות הוא בעצם מערך של </a:t>
            </a:r>
            <a:r>
              <a:rPr lang="he-IL" sz="2400" b="1" dirty="0">
                <a:latin typeface="Times New Roman" pitchFamily="18" charset="0"/>
              </a:rPr>
              <a:t>מצביעים</a:t>
            </a:r>
            <a:r>
              <a:rPr lang="he-IL" sz="2400" dirty="0">
                <a:latin typeface="Times New Roman" pitchFamily="18" charset="0"/>
              </a:rPr>
              <a:t> מטיפוס </a:t>
            </a:r>
            <a:r>
              <a:rPr lang="en-US" sz="2400" b="1" dirty="0">
                <a:latin typeface="Courier New" pitchFamily="49" charset="0"/>
              </a:rPr>
              <a:t>char*</a:t>
            </a:r>
            <a:r>
              <a:rPr lang="he-IL" sz="2400" dirty="0">
                <a:latin typeface="Times New Roman" pitchFamily="18" charset="0"/>
              </a:rPr>
              <a:t>, שכל אחד מהם מצביע למחרוזת אחרת. שימו לב שזהו מערך חד-ממדי רגיל, ולא מערך דו ממדי.</a:t>
            </a:r>
          </a:p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 smtClean="0">
                <a:latin typeface="Times New Roman" pitchFamily="18" charset="0"/>
              </a:rPr>
              <a:t>כל </a:t>
            </a:r>
            <a:r>
              <a:rPr lang="he-IL" sz="2400" dirty="0">
                <a:latin typeface="Times New Roman" pitchFamily="18" charset="0"/>
              </a:rPr>
              <a:t>מצביע יכול להצביע למחרוזת באורך אחר, או אפילו ל-</a:t>
            </a:r>
            <a:r>
              <a:rPr lang="en-US" sz="2400" dirty="0">
                <a:latin typeface="Courier New" pitchFamily="49" charset="0"/>
              </a:rPr>
              <a:t>null</a:t>
            </a:r>
            <a:r>
              <a:rPr lang="he-IL" sz="2400" dirty="0">
                <a:latin typeface="Times New Roman" pitchFamily="18" charset="0"/>
              </a:rPr>
              <a:t>.</a:t>
            </a:r>
          </a:p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דוגמה:</a:t>
            </a:r>
          </a:p>
        </p:txBody>
      </p:sp>
      <p:sp>
        <p:nvSpPr>
          <p:cNvPr id="752645" name="Text Box 5"/>
          <p:cNvSpPr txBox="1">
            <a:spLocks noChangeArrowheads="1"/>
          </p:cNvSpPr>
          <p:nvPr/>
        </p:nvSpPr>
        <p:spPr bwMode="auto">
          <a:xfrm>
            <a:off x="2482850" y="4066629"/>
            <a:ext cx="5618163" cy="2098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100" dirty="0">
                <a:latin typeface="Courier New" pitchFamily="49" charset="0"/>
              </a:rPr>
              <a:t>char s[] = "I'm a normal string";</a:t>
            </a:r>
          </a:p>
          <a:p>
            <a:r>
              <a:rPr lang="en-US" sz="2100" dirty="0">
                <a:latin typeface="Courier New" pitchFamily="49" charset="0"/>
              </a:rPr>
              <a:t>char* </a:t>
            </a:r>
            <a:r>
              <a:rPr lang="en-US" sz="2100" dirty="0" err="1">
                <a:latin typeface="Courier New" pitchFamily="49" charset="0"/>
              </a:rPr>
              <a:t>ptrs</a:t>
            </a:r>
            <a:r>
              <a:rPr lang="en-US" sz="2100" dirty="0">
                <a:latin typeface="Courier New" pitchFamily="49" charset="0"/>
              </a:rPr>
              <a:t>[3];</a:t>
            </a:r>
          </a:p>
          <a:p>
            <a:endParaRPr lang="en-US" sz="2100" dirty="0">
              <a:latin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</a:rPr>
              <a:t>ptrs</a:t>
            </a:r>
            <a:r>
              <a:rPr lang="en-US" sz="2100" dirty="0">
                <a:latin typeface="Courier New" pitchFamily="49" charset="0"/>
              </a:rPr>
              <a:t>[0] = "I am a happy pointer";</a:t>
            </a:r>
          </a:p>
          <a:p>
            <a:r>
              <a:rPr lang="en-US" sz="2100" dirty="0" err="1">
                <a:latin typeface="Courier New" pitchFamily="49" charset="0"/>
              </a:rPr>
              <a:t>ptrs</a:t>
            </a:r>
            <a:r>
              <a:rPr lang="en-US" sz="2100" dirty="0">
                <a:latin typeface="Courier New" pitchFamily="49" charset="0"/>
              </a:rPr>
              <a:t>[1] = s;</a:t>
            </a:r>
          </a:p>
          <a:p>
            <a:r>
              <a:rPr lang="en-US" sz="2100" dirty="0" err="1">
                <a:latin typeface="Courier New" pitchFamily="49" charset="0"/>
              </a:rPr>
              <a:t>ptrs</a:t>
            </a:r>
            <a:r>
              <a:rPr lang="en-US" sz="2100" dirty="0">
                <a:latin typeface="Courier New" pitchFamily="49" charset="0"/>
              </a:rPr>
              <a:t>[2] = 0;</a:t>
            </a:r>
          </a:p>
        </p:txBody>
      </p:sp>
      <p:sp>
        <p:nvSpPr>
          <p:cNvPr id="752646" name="AutoShape 6"/>
          <p:cNvSpPr>
            <a:spLocks noChangeArrowheads="1"/>
          </p:cNvSpPr>
          <p:nvPr/>
        </p:nvSpPr>
        <p:spPr bwMode="auto">
          <a:xfrm>
            <a:off x="250825" y="3500438"/>
            <a:ext cx="2160588" cy="1008062"/>
          </a:xfrm>
          <a:prstGeom prst="wedgeEllipseCallout">
            <a:avLst>
              <a:gd name="adj1" fmla="val 56027"/>
              <a:gd name="adj2" fmla="val 123229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/>
          <a:lstStyle/>
          <a:p>
            <a:pPr algn="ctr"/>
            <a:r>
              <a:rPr lang="he-IL" sz="2200" dirty="0">
                <a:latin typeface="Times New Roman" pitchFamily="18" charset="0"/>
                <a:cs typeface="Times New Roman" pitchFamily="18" charset="0"/>
              </a:rPr>
              <a:t>מצביע למחרוזת קבועה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2647" name="AutoShape 7"/>
          <p:cNvSpPr>
            <a:spLocks noChangeArrowheads="1"/>
          </p:cNvSpPr>
          <p:nvPr/>
        </p:nvSpPr>
        <p:spPr bwMode="auto">
          <a:xfrm>
            <a:off x="1042988" y="5876925"/>
            <a:ext cx="1330325" cy="603250"/>
          </a:xfrm>
          <a:prstGeom prst="wedgeEllipseCallout">
            <a:avLst>
              <a:gd name="adj1" fmla="val 63486"/>
              <a:gd name="adj2" fmla="val -42895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200" b="1">
                <a:latin typeface="Courier New" pitchFamily="49" charset="0"/>
              </a:rPr>
              <a:t>null</a:t>
            </a:r>
          </a:p>
        </p:txBody>
      </p:sp>
      <p:sp>
        <p:nvSpPr>
          <p:cNvPr id="752648" name="AutoShape 8"/>
          <p:cNvSpPr>
            <a:spLocks noChangeArrowheads="1"/>
          </p:cNvSpPr>
          <p:nvPr/>
        </p:nvSpPr>
        <p:spPr bwMode="auto">
          <a:xfrm>
            <a:off x="323850" y="4724400"/>
            <a:ext cx="1690688" cy="1008063"/>
          </a:xfrm>
          <a:prstGeom prst="wedgeEllipseCallout">
            <a:avLst>
              <a:gd name="adj1" fmla="val 83803"/>
              <a:gd name="adj2" fmla="val 35353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rtl="1"/>
            <a:r>
              <a:rPr lang="he-IL" sz="2200" dirty="0">
                <a:latin typeface="Times New Roman" pitchFamily="18" charset="0"/>
                <a:cs typeface="Times New Roman" pitchFamily="18" charset="0"/>
              </a:rPr>
              <a:t>מצביע למערך </a:t>
            </a:r>
            <a:r>
              <a:rPr lang="en-US" sz="2200" b="1" dirty="0">
                <a:latin typeface="Courier New" pitchFamily="49" charset="0"/>
              </a:rPr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5" grpId="0" build="p" animBg="1"/>
      <p:bldP spid="752646" grpId="0" animBg="1"/>
      <p:bldP spid="752647" grpId="0" animBg="1"/>
      <p:bldP spid="7526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/>
              <a:t>אתחול מערך של מחרוזות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16B96-A1DF-4907-80CA-BF5163F1AF0C}" type="slidenum">
              <a:rPr lang="he-IL"/>
              <a:pPr>
                <a:defRPr/>
              </a:pPr>
              <a:t>32</a:t>
            </a:fld>
            <a:endParaRPr lang="en-US"/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684213" y="1412875"/>
            <a:ext cx="79200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ניתן לאתחל מערך של מצביעים למחרוזות באמצעות רשימת איתחול, כמו כל מערך. שימו לב שהכוכבית שהוצמדה קודם לשם הטיפוס </a:t>
            </a:r>
            <a:r>
              <a:rPr lang="en-US" sz="2400" dirty="0">
                <a:latin typeface="Courier New" pitchFamily="49" charset="0"/>
              </a:rPr>
              <a:t>char</a:t>
            </a:r>
            <a:r>
              <a:rPr lang="he-IL" sz="2400" dirty="0">
                <a:latin typeface="Times New Roman" pitchFamily="18" charset="0"/>
              </a:rPr>
              <a:t> מוצמדת כאן לשם המשתנה; שתי צורות הכתיבה שקולות לחלוטין: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043608" y="2979787"/>
            <a:ext cx="7058025" cy="1457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100" dirty="0">
                <a:latin typeface="Courier New" pitchFamily="49" charset="0"/>
              </a:rPr>
              <a:t>char *</a:t>
            </a:r>
            <a:r>
              <a:rPr lang="en-US" sz="2100" dirty="0" err="1">
                <a:latin typeface="Courier New" pitchFamily="49" charset="0"/>
              </a:rPr>
              <a:t>beatles</a:t>
            </a:r>
            <a:r>
              <a:rPr lang="en-US" sz="2100" dirty="0">
                <a:latin typeface="Courier New" pitchFamily="49" charset="0"/>
              </a:rPr>
              <a:t>[4] = { "John Lennon",</a:t>
            </a:r>
          </a:p>
          <a:p>
            <a:r>
              <a:rPr lang="en-US" sz="2100" dirty="0">
                <a:latin typeface="Courier New" pitchFamily="49" charset="0"/>
              </a:rPr>
              <a:t>                     "Paul McCartney",</a:t>
            </a:r>
          </a:p>
          <a:p>
            <a:r>
              <a:rPr lang="en-US" sz="2100" dirty="0">
                <a:latin typeface="Courier New" pitchFamily="49" charset="0"/>
              </a:rPr>
              <a:t>                     "George Harrison",</a:t>
            </a:r>
          </a:p>
          <a:p>
            <a:r>
              <a:rPr lang="en-US" sz="2100" dirty="0">
                <a:latin typeface="Courier New" pitchFamily="49" charset="0"/>
              </a:rPr>
              <a:t>                     "</a:t>
            </a:r>
            <a:r>
              <a:rPr lang="en-US" sz="2100" dirty="0" err="1">
                <a:latin typeface="Courier New" pitchFamily="49" charset="0"/>
              </a:rPr>
              <a:t>Ringo</a:t>
            </a:r>
            <a:r>
              <a:rPr lang="en-US" sz="2100" dirty="0">
                <a:latin typeface="Courier New" pitchFamily="49" charset="0"/>
              </a:rPr>
              <a:t> Starr" } ;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23528" y="4523636"/>
            <a:ext cx="83521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בקוד זה, כל אחת מארבע המחרוזות בתוך ה-</a:t>
            </a:r>
            <a:r>
              <a:rPr lang="he-IL" sz="2400" dirty="0" smtClean="0">
                <a:latin typeface="Courier New" pitchFamily="49" charset="0"/>
              </a:rPr>
              <a:t>{ }</a:t>
            </a:r>
            <a:r>
              <a:rPr lang="he-IL" sz="2400" dirty="0" smtClean="0">
                <a:latin typeface="Times New Roman" pitchFamily="18" charset="0"/>
              </a:rPr>
              <a:t> </a:t>
            </a:r>
            <a:r>
              <a:rPr lang="he-IL" sz="2400" dirty="0">
                <a:latin typeface="Times New Roman" pitchFamily="18" charset="0"/>
              </a:rPr>
              <a:t>הינה </a:t>
            </a:r>
            <a:r>
              <a:rPr lang="he-IL" sz="2400" u="sng" dirty="0">
                <a:latin typeface="Times New Roman" pitchFamily="18" charset="0"/>
              </a:rPr>
              <a:t>מחרוזת קבועה</a:t>
            </a:r>
            <a:r>
              <a:rPr lang="he-IL" sz="2400" dirty="0">
                <a:latin typeface="Times New Roman" pitchFamily="18" charset="0"/>
              </a:rPr>
              <a:t>. בתחילת ריצת התוכנית, כל אחת מהן נכתבת לזיכרון המוגן של התוכנית, וכאשר מערך המצביעים מוקצה, כל מצביע במערך מאותחל לכתובת בה נמצאת המחרוזת המתאימה בזיכרון הקבועים.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/>
              <a:t>עבודה עם מערך של מחרוזות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74BC3-A2D6-4F35-9EA4-0D823A8E5B55}" type="slidenum">
              <a:rPr lang="he-IL"/>
              <a:pPr>
                <a:defRPr/>
              </a:pPr>
              <a:t>33</a:t>
            </a:fld>
            <a:endParaRPr lang="en-US"/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467171" y="1742965"/>
            <a:ext cx="8353301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1638" indent="-401638" algn="r" rtl="1">
              <a:spcBef>
                <a:spcPct val="45000"/>
              </a:spcBef>
              <a:buFontTx/>
              <a:buChar char="•"/>
            </a:pPr>
            <a:r>
              <a:rPr lang="he-IL" sz="2400" dirty="0" smtClean="0">
                <a:latin typeface="Times New Roman" pitchFamily="18" charset="0"/>
              </a:rPr>
              <a:t>איבריו של המערך </a:t>
            </a:r>
            <a:r>
              <a:rPr lang="en-US" sz="2400" dirty="0" err="1">
                <a:latin typeface="Courier New" pitchFamily="49" charset="0"/>
              </a:rPr>
              <a:t>beatles</a:t>
            </a:r>
            <a:r>
              <a:rPr lang="en-US" sz="2400" dirty="0">
                <a:latin typeface="Courier New" pitchFamily="49" charset="0"/>
              </a:rPr>
              <a:t>[]</a:t>
            </a:r>
            <a:r>
              <a:rPr lang="he-IL" sz="2400" dirty="0">
                <a:latin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</a:rPr>
              <a:t>הם </a:t>
            </a:r>
            <a:r>
              <a:rPr lang="he-IL" sz="2400" dirty="0">
                <a:latin typeface="Times New Roman" pitchFamily="18" charset="0"/>
              </a:rPr>
              <a:t>מצביעים מטיפוס </a:t>
            </a:r>
            <a:r>
              <a:rPr lang="en-US" sz="2400" dirty="0">
                <a:latin typeface="Courier New" pitchFamily="49" charset="0"/>
              </a:rPr>
              <a:t>char*</a:t>
            </a:r>
            <a:r>
              <a:rPr lang="he-IL" sz="2400" dirty="0">
                <a:latin typeface="Times New Roman" pitchFamily="18" charset="0"/>
              </a:rPr>
              <a:t>.</a:t>
            </a:r>
          </a:p>
          <a:p>
            <a:pPr marL="401638" indent="-401638" algn="r" rtl="1">
              <a:spcBef>
                <a:spcPct val="4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כל איבר </a:t>
            </a:r>
            <a:r>
              <a:rPr lang="en-US" sz="2400" dirty="0" err="1">
                <a:latin typeface="Courier New" pitchFamily="49" charset="0"/>
              </a:rPr>
              <a:t>beatles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]</a:t>
            </a:r>
            <a:r>
              <a:rPr lang="he-IL" sz="2400" dirty="0">
                <a:latin typeface="Times New Roman" pitchFamily="18" charset="0"/>
              </a:rPr>
              <a:t> במערך זה הוא מצביע, המכוון למחרוזת כלשהי בזיכרון הקבועים של התוכנית.</a:t>
            </a:r>
          </a:p>
          <a:p>
            <a:pPr marL="401638" indent="-401638" algn="r" rtl="1">
              <a:spcBef>
                <a:spcPct val="4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ניתן לעבוד עם מצביעים אלו כמו עם מחרוזות לכל דבר. </a:t>
            </a:r>
            <a:r>
              <a:rPr lang="en-US" sz="2400" dirty="0" smtClean="0">
                <a:latin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</a:rPr>
            </a:br>
            <a:r>
              <a:rPr lang="he-IL" sz="2400" dirty="0" smtClean="0">
                <a:latin typeface="Times New Roman" pitchFamily="18" charset="0"/>
              </a:rPr>
              <a:t>למשל</a:t>
            </a:r>
            <a:r>
              <a:rPr lang="he-IL" sz="2400" dirty="0">
                <a:latin typeface="Times New Roman" pitchFamily="18" charset="0"/>
              </a:rPr>
              <a:t>: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116657" y="4077072"/>
            <a:ext cx="7343775" cy="9982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dirty="0">
                <a:latin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&lt;4; ++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</a:rPr>
              <a:t>beatle</a:t>
            </a:r>
            <a:r>
              <a:rPr lang="en-US" dirty="0">
                <a:latin typeface="Courier New" pitchFamily="49" charset="0"/>
              </a:rPr>
              <a:t> %d = %s\n",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beatles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]);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971301" y="5127625"/>
            <a:ext cx="77771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כמו כן מותר לשנות את הכתובת שמאוחסנת בכל אחד מן המצביעים, על מנת שיצביע למחרוזת אחרת.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  <p:bldP spid="389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/>
              <a:t>עבודה עם מערך של מחרוזות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76B8A-3F11-4796-AFB5-945055515C85}" type="slidenum">
              <a:rPr lang="he-IL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540320" y="1454547"/>
            <a:ext cx="84241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שימו לב שכתיבת השם </a:t>
            </a:r>
            <a:r>
              <a:rPr lang="en-US" sz="2400" dirty="0" err="1">
                <a:latin typeface="Courier New" pitchFamily="49" charset="0"/>
              </a:rPr>
              <a:t>beatles</a:t>
            </a:r>
            <a:r>
              <a:rPr lang="he-IL" sz="2400" dirty="0">
                <a:latin typeface="Times New Roman" pitchFamily="18" charset="0"/>
              </a:rPr>
              <a:t> ללא </a:t>
            </a:r>
            <a:r>
              <a:rPr lang="he-IL" sz="2400" dirty="0">
                <a:latin typeface="Courier New" pitchFamily="49" charset="0"/>
              </a:rPr>
              <a:t>[]</a:t>
            </a:r>
            <a:r>
              <a:rPr lang="he-IL" sz="2400" dirty="0">
                <a:latin typeface="Times New Roman" pitchFamily="18" charset="0"/>
              </a:rPr>
              <a:t> מחזירה כרגיל מצביע לתחילת המערך. הפונקציה הבאה מדפיסה את פרטי חברי </a:t>
            </a:r>
            <a:r>
              <a:rPr lang="he-IL" sz="2400" dirty="0" smtClean="0">
                <a:latin typeface="Times New Roman" pitchFamily="18" charset="0"/>
              </a:rPr>
              <a:t>הלהקה:</a:t>
            </a:r>
            <a:endParaRPr lang="he-IL" sz="2400" dirty="0">
              <a:latin typeface="Times New Roman" pitchFamily="18" charset="0"/>
            </a:endParaRP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938213" y="2360613"/>
            <a:ext cx="7488237" cy="33834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1900" dirty="0">
                <a:latin typeface="Courier New" pitchFamily="49" charset="0"/>
              </a:rPr>
              <a:t>for (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=0;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&lt;4; ++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) </a:t>
            </a:r>
            <a:r>
              <a:rPr lang="en-US" sz="1900" dirty="0" smtClean="0">
                <a:latin typeface="Courier New" pitchFamily="49" charset="0"/>
              </a:rPr>
              <a:t>{</a:t>
            </a:r>
            <a:endParaRPr lang="en-US" sz="1900" dirty="0">
              <a:latin typeface="Courier New" pitchFamily="49" charset="0"/>
            </a:endParaRPr>
          </a:p>
          <a:p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printf</a:t>
            </a:r>
            <a:r>
              <a:rPr lang="en-US" sz="1900" dirty="0">
                <a:latin typeface="Courier New" pitchFamily="49" charset="0"/>
              </a:rPr>
              <a:t>("Please welcome %s, who plays the %s!\n",</a:t>
            </a:r>
          </a:p>
          <a:p>
            <a:r>
              <a:rPr lang="en-US" sz="1900" dirty="0">
                <a:latin typeface="Courier New" pitchFamily="49" charset="0"/>
              </a:rPr>
              <a:t>         *(</a:t>
            </a:r>
            <a:r>
              <a:rPr lang="en-US" sz="1900" dirty="0" err="1">
                <a:latin typeface="Courier New" pitchFamily="49" charset="0"/>
              </a:rPr>
              <a:t>beatles+i</a:t>
            </a:r>
            <a:r>
              <a:rPr lang="en-US" sz="1900" dirty="0">
                <a:latin typeface="Courier New" pitchFamily="49" charset="0"/>
              </a:rPr>
              <a:t>), (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==3)? "drums":"guitar");</a:t>
            </a:r>
          </a:p>
          <a:p>
            <a:endParaRPr lang="en-US" sz="1900" dirty="0">
              <a:latin typeface="Courier New" pitchFamily="49" charset="0"/>
            </a:endParaRPr>
          </a:p>
          <a:p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printf</a:t>
            </a:r>
            <a:r>
              <a:rPr lang="en-US" sz="1900" dirty="0">
                <a:latin typeface="Courier New" pitchFamily="49" charset="0"/>
              </a:rPr>
              <a:t>("Here is his name in reverse: ");</a:t>
            </a:r>
          </a:p>
          <a:p>
            <a:endParaRPr lang="en-US" sz="1900" dirty="0">
              <a:latin typeface="Courier New" pitchFamily="49" charset="0"/>
            </a:endParaRPr>
          </a:p>
          <a:p>
            <a:r>
              <a:rPr lang="en-US" sz="1900" dirty="0">
                <a:latin typeface="Courier New" pitchFamily="49" charset="0"/>
              </a:rPr>
              <a:t>  for (j=</a:t>
            </a:r>
            <a:r>
              <a:rPr lang="en-US" sz="1900" dirty="0" err="1">
                <a:latin typeface="Courier New" pitchFamily="49" charset="0"/>
              </a:rPr>
              <a:t>strlen</a:t>
            </a:r>
            <a:r>
              <a:rPr lang="en-US" sz="1900" dirty="0">
                <a:latin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</a:rPr>
              <a:t>beatles</a:t>
            </a:r>
            <a:r>
              <a:rPr lang="en-US" sz="1900" dirty="0">
                <a:latin typeface="Courier New" pitchFamily="49" charset="0"/>
              </a:rPr>
              <a:t>[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])-1; j&gt;=0; j--) {</a:t>
            </a:r>
          </a:p>
          <a:p>
            <a:r>
              <a:rPr lang="en-US" sz="1900" dirty="0">
                <a:latin typeface="Courier New" pitchFamily="49" charset="0"/>
              </a:rPr>
              <a:t>    </a:t>
            </a:r>
            <a:r>
              <a:rPr lang="en-US" sz="1900" dirty="0" err="1">
                <a:latin typeface="Courier New" pitchFamily="49" charset="0"/>
              </a:rPr>
              <a:t>putchar</a:t>
            </a:r>
            <a:r>
              <a:rPr lang="en-US" sz="1900" dirty="0">
                <a:latin typeface="Courier New" pitchFamily="49" charset="0"/>
              </a:rPr>
              <a:t>( </a:t>
            </a:r>
            <a:r>
              <a:rPr lang="en-US" sz="1900" dirty="0" smtClean="0">
                <a:latin typeface="Courier New" pitchFamily="49" charset="0"/>
              </a:rPr>
              <a:t>(*(</a:t>
            </a:r>
            <a:r>
              <a:rPr lang="en-US" sz="1900" dirty="0" err="1" smtClean="0">
                <a:latin typeface="Courier New" pitchFamily="49" charset="0"/>
              </a:rPr>
              <a:t>beatles+i</a:t>
            </a:r>
            <a:r>
              <a:rPr lang="en-US" sz="1900" dirty="0" smtClean="0">
                <a:latin typeface="Courier New" pitchFamily="49" charset="0"/>
              </a:rPr>
              <a:t>))[j] </a:t>
            </a:r>
            <a:r>
              <a:rPr lang="en-US" sz="1900" dirty="0">
                <a:latin typeface="Courier New" pitchFamily="49" charset="0"/>
              </a:rPr>
              <a:t>);</a:t>
            </a:r>
          </a:p>
          <a:p>
            <a:r>
              <a:rPr lang="en-US" sz="1900" dirty="0">
                <a:latin typeface="Courier New" pitchFamily="49" charset="0"/>
              </a:rPr>
              <a:t>  }</a:t>
            </a:r>
          </a:p>
          <a:p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printf</a:t>
            </a:r>
            <a:r>
              <a:rPr lang="en-US" sz="1900" dirty="0">
                <a:latin typeface="Courier New" pitchFamily="49" charset="0"/>
              </a:rPr>
              <a:t>("\n\n");</a:t>
            </a:r>
          </a:p>
          <a:p>
            <a:r>
              <a:rPr lang="en-US" sz="19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/>
              <a:t>עבודה עם מערך של מחרוזות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5CECF-2268-4529-A6A5-7311E81E4F3D}" type="slidenum">
              <a:rPr lang="he-IL"/>
              <a:pPr>
                <a:defRPr/>
              </a:pPr>
              <a:t>35</a:t>
            </a:fld>
            <a:endParaRPr lang="en-US"/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755650" y="1531938"/>
            <a:ext cx="777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גרסאות נוספות ללולאה האחרונה (הסבירו!):</a:t>
            </a:r>
          </a:p>
        </p:txBody>
      </p:sp>
      <p:sp>
        <p:nvSpPr>
          <p:cNvPr id="760836" name="Text Box 4"/>
          <p:cNvSpPr txBox="1">
            <a:spLocks noChangeArrowheads="1"/>
          </p:cNvSpPr>
          <p:nvPr/>
        </p:nvSpPr>
        <p:spPr bwMode="auto">
          <a:xfrm>
            <a:off x="1403350" y="4034387"/>
            <a:ext cx="6624638" cy="7627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pPr>
              <a:spcBef>
                <a:spcPct val="15000"/>
              </a:spcBef>
            </a:pPr>
            <a:r>
              <a:rPr lang="en-US" dirty="0">
                <a:latin typeface="Courier New" pitchFamily="49" charset="0"/>
              </a:rPr>
              <a:t>for (j=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beatles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])-1; j&gt;=0; j--)</a:t>
            </a:r>
          </a:p>
          <a:p>
            <a:pPr>
              <a:spcBef>
                <a:spcPct val="15000"/>
              </a:spcBef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putchar</a:t>
            </a:r>
            <a:r>
              <a:rPr lang="en-US" dirty="0">
                <a:latin typeface="Courier New" pitchFamily="49" charset="0"/>
              </a:rPr>
              <a:t>( </a:t>
            </a:r>
            <a:r>
              <a:rPr lang="en-US" dirty="0" smtClean="0">
                <a:latin typeface="Courier New" pitchFamily="49" charset="0"/>
              </a:rPr>
              <a:t>*(*(</a:t>
            </a:r>
            <a:r>
              <a:rPr lang="en-US" dirty="0" err="1">
                <a:latin typeface="Courier New" pitchFamily="49" charset="0"/>
              </a:rPr>
              <a:t>beatles+i</a:t>
            </a:r>
            <a:r>
              <a:rPr lang="en-US" dirty="0" smtClean="0">
                <a:latin typeface="Courier New" pitchFamily="49" charset="0"/>
              </a:rPr>
              <a:t>)+j</a:t>
            </a:r>
            <a:r>
              <a:rPr lang="en-US" dirty="0">
                <a:latin typeface="Courier New" pitchFamily="49" charset="0"/>
              </a:rPr>
              <a:t>) );</a:t>
            </a:r>
          </a:p>
        </p:txBody>
      </p:sp>
      <p:sp>
        <p:nvSpPr>
          <p:cNvPr id="760837" name="Text Box 5"/>
          <p:cNvSpPr txBox="1">
            <a:spLocks noChangeArrowheads="1"/>
          </p:cNvSpPr>
          <p:nvPr/>
        </p:nvSpPr>
        <p:spPr bwMode="auto">
          <a:xfrm>
            <a:off x="1411103" y="5048185"/>
            <a:ext cx="6624638" cy="7627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pPr>
              <a:spcBef>
                <a:spcPct val="15000"/>
              </a:spcBef>
            </a:pPr>
            <a:r>
              <a:rPr lang="en-US">
                <a:latin typeface="Courier New" pitchFamily="49" charset="0"/>
              </a:rPr>
              <a:t>for (j=strlen(beatles[i])-1; j&gt;=0; j--)</a:t>
            </a:r>
          </a:p>
          <a:p>
            <a:pPr>
              <a:spcBef>
                <a:spcPct val="15000"/>
              </a:spcBef>
            </a:pPr>
            <a:r>
              <a:rPr lang="en-US">
                <a:latin typeface="Courier New" pitchFamily="49" charset="0"/>
              </a:rPr>
              <a:t>  putchar(beatles[i][j]);</a:t>
            </a:r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1403350" y="3028596"/>
            <a:ext cx="6624638" cy="7627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pPr>
              <a:spcBef>
                <a:spcPct val="15000"/>
              </a:spcBef>
            </a:pPr>
            <a:r>
              <a:rPr lang="en-US" dirty="0">
                <a:latin typeface="Courier New" pitchFamily="49" charset="0"/>
              </a:rPr>
              <a:t>for (j=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beatles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])-1; j&gt;=0; j--)</a:t>
            </a:r>
          </a:p>
          <a:p>
            <a:pPr>
              <a:spcBef>
                <a:spcPct val="15000"/>
              </a:spcBef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</a:rPr>
              <a:t>( *(</a:t>
            </a:r>
            <a:r>
              <a:rPr lang="en-US" dirty="0" err="1" smtClean="0">
                <a:latin typeface="Courier New" pitchFamily="49" charset="0"/>
              </a:rPr>
              <a:t>beatles</a:t>
            </a:r>
            <a:r>
              <a:rPr lang="en-US" dirty="0" smtClean="0">
                <a:latin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]+j) );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11103" y="2051125"/>
            <a:ext cx="6624638" cy="7212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dirty="0">
                <a:latin typeface="Courier New" pitchFamily="49" charset="0"/>
              </a:rPr>
              <a:t>for (j=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beatles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])-1; j&gt;=0; j-</a:t>
            </a:r>
            <a:r>
              <a:rPr lang="en-US" dirty="0" smtClean="0">
                <a:latin typeface="Courier New" pitchFamily="49" charset="0"/>
              </a:rPr>
              <a:t>-)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putchar</a:t>
            </a:r>
            <a:r>
              <a:rPr lang="en-US" dirty="0">
                <a:latin typeface="Courier New" pitchFamily="49" charset="0"/>
              </a:rPr>
              <a:t>( (*(</a:t>
            </a:r>
            <a:r>
              <a:rPr lang="en-US" dirty="0" err="1">
                <a:latin typeface="Courier New" pitchFamily="49" charset="0"/>
              </a:rPr>
              <a:t>beatles+i</a:t>
            </a:r>
            <a:r>
              <a:rPr lang="en-US" dirty="0">
                <a:latin typeface="Courier New" pitchFamily="49" charset="0"/>
              </a:rPr>
              <a:t>))[j] 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6" grpId="0" animBg="1"/>
      <p:bldP spid="760837" grpId="0" animBg="1"/>
      <p:bldP spid="7608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/>
              <a:t>עבודה עם מערך של מחרוזות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5CECF-2268-4529-A6A5-7311E81E4F3D}" type="slidenum">
              <a:rPr lang="he-IL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1520" y="1399930"/>
            <a:ext cx="6624638" cy="7212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dirty="0">
                <a:latin typeface="Courier New" pitchFamily="49" charset="0"/>
              </a:rPr>
              <a:t>for (j=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beatles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])-1; j&gt;=0; j-</a:t>
            </a:r>
            <a:r>
              <a:rPr lang="en-US" dirty="0" smtClean="0">
                <a:latin typeface="Courier New" pitchFamily="49" charset="0"/>
              </a:rPr>
              <a:t>-)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putchar</a:t>
            </a:r>
            <a:r>
              <a:rPr lang="en-US" dirty="0">
                <a:latin typeface="Courier New" pitchFamily="49" charset="0"/>
              </a:rPr>
              <a:t>( (*(</a:t>
            </a:r>
            <a:r>
              <a:rPr lang="en-US" dirty="0" err="1">
                <a:latin typeface="Courier New" pitchFamily="49" charset="0"/>
              </a:rPr>
              <a:t>beatles+i</a:t>
            </a:r>
            <a:r>
              <a:rPr lang="en-US" dirty="0">
                <a:latin typeface="Courier New" pitchFamily="49" charset="0"/>
              </a:rPr>
              <a:t>))[j] 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8462" y="5301208"/>
          <a:ext cx="3600400" cy="60952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60952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6141055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beatles</a:t>
            </a:r>
            <a:endParaRPr lang="he-I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27584" y="5899096"/>
            <a:ext cx="0" cy="241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9552" y="2420888"/>
          <a:ext cx="6840756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475656" y="3068960"/>
          <a:ext cx="6840750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y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u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568314" y="3717032"/>
          <a:ext cx="6552720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329860" y="4365104"/>
          <a:ext cx="5130564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 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827584" y="2852936"/>
            <a:ext cx="0" cy="2448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763688" y="3501008"/>
            <a:ext cx="0" cy="180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71800" y="4149080"/>
            <a:ext cx="0" cy="1152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491880" y="4797152"/>
            <a:ext cx="0" cy="50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23728" y="6141055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err="1"/>
              <a:t>b</a:t>
            </a:r>
            <a:r>
              <a:rPr lang="en-US" dirty="0" err="1" smtClean="0"/>
              <a:t>eatles+i</a:t>
            </a:r>
            <a:endParaRPr lang="he-IL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699792" y="5899096"/>
            <a:ext cx="0" cy="241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7704" y="4797152"/>
            <a:ext cx="139651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*(</a:t>
            </a:r>
            <a:r>
              <a:rPr lang="en-US" dirty="0" err="1" smtClean="0"/>
              <a:t>beatles+i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7196464" y="5186948"/>
            <a:ext cx="1231791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  <a:r>
              <a:rPr lang="en-US" sz="2800" b="1" dirty="0" smtClean="0">
                <a:solidFill>
                  <a:schemeClr val="tx1"/>
                </a:solidFill>
              </a:rPr>
              <a:t>=9</a:t>
            </a:r>
            <a:endParaRPr lang="he-IL" sz="28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28184" y="3717032"/>
            <a:ext cx="43204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Cloud Callout 31"/>
          <p:cNvSpPr/>
          <p:nvPr/>
        </p:nvSpPr>
        <p:spPr>
          <a:xfrm>
            <a:off x="5220072" y="2516831"/>
            <a:ext cx="3600400" cy="1008112"/>
          </a:xfrm>
          <a:prstGeom prst="cloudCallout">
            <a:avLst>
              <a:gd name="adj1" fmla="val -17608"/>
              <a:gd name="adj2" fmla="val 6394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/>
          <p:cNvSpPr txBox="1"/>
          <p:nvPr/>
        </p:nvSpPr>
        <p:spPr>
          <a:xfrm>
            <a:off x="5560527" y="2875586"/>
            <a:ext cx="2736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(*(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beatles+i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))[j]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7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3" grpId="0" animBg="1"/>
      <p:bldP spid="40" grpId="0" animBg="1"/>
      <p:bldP spid="29" grpId="0" animBg="1"/>
      <p:bldP spid="32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/>
              <a:t>עבודה עם מערך של מחרוזות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5CECF-2268-4529-A6A5-7311E81E4F3D}" type="slidenum">
              <a:rPr lang="he-IL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1520" y="1399930"/>
            <a:ext cx="6624638" cy="7212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dirty="0">
                <a:latin typeface="Courier New" pitchFamily="49" charset="0"/>
              </a:rPr>
              <a:t>for (j=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beatles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])-1; j&gt;=0; j-</a:t>
            </a:r>
            <a:r>
              <a:rPr lang="en-US" dirty="0" smtClean="0">
                <a:latin typeface="Courier New" pitchFamily="49" charset="0"/>
              </a:rPr>
              <a:t>-)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putchar</a:t>
            </a:r>
            <a:r>
              <a:rPr lang="en-US" dirty="0">
                <a:latin typeface="Courier New" pitchFamily="49" charset="0"/>
              </a:rPr>
              <a:t>(*(</a:t>
            </a:r>
            <a:r>
              <a:rPr lang="en-US" dirty="0" err="1">
                <a:latin typeface="Courier New" pitchFamily="49" charset="0"/>
              </a:rPr>
              <a:t>beatles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]+j) 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8462" y="5301208"/>
          <a:ext cx="3600400" cy="60952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60952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6141055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beatles</a:t>
            </a:r>
            <a:endParaRPr lang="he-I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27584" y="5899096"/>
            <a:ext cx="0" cy="241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9552" y="2420888"/>
          <a:ext cx="6840756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475656" y="3068960"/>
          <a:ext cx="6840750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y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u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568314" y="3717032"/>
          <a:ext cx="6552720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329860" y="4365104"/>
          <a:ext cx="5130564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 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827584" y="2852936"/>
            <a:ext cx="0" cy="2448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763688" y="3501008"/>
            <a:ext cx="0" cy="180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71800" y="4149080"/>
            <a:ext cx="0" cy="1152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491880" y="4797152"/>
            <a:ext cx="0" cy="50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7704" y="4797152"/>
            <a:ext cx="139651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err="1"/>
              <a:t>b</a:t>
            </a:r>
            <a:r>
              <a:rPr lang="en-US" dirty="0" err="1" smtClean="0"/>
              <a:t>eatles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5185048" y="4474712"/>
            <a:ext cx="27363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err="1">
                <a:latin typeface="Courier New" pitchFamily="49" charset="0"/>
              </a:rPr>
              <a:t>b</a:t>
            </a:r>
            <a:r>
              <a:rPr lang="en-US" dirty="0" err="1" smtClean="0">
                <a:latin typeface="Courier New" pitchFamily="49" charset="0"/>
              </a:rPr>
              <a:t>eatles</a:t>
            </a:r>
            <a:r>
              <a:rPr lang="en-US" dirty="0" smtClean="0">
                <a:latin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]+j</a:t>
            </a:r>
            <a:endParaRPr lang="he-IL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444208" y="4149081"/>
            <a:ext cx="0" cy="32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96464" y="5186948"/>
            <a:ext cx="1231791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  <a:r>
              <a:rPr lang="en-US" sz="2800" b="1" dirty="0" smtClean="0">
                <a:solidFill>
                  <a:schemeClr val="tx1"/>
                </a:solidFill>
              </a:rPr>
              <a:t>=9</a:t>
            </a:r>
            <a:endParaRPr lang="he-IL" sz="28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184" y="3717032"/>
            <a:ext cx="43204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Cloud Callout 26"/>
          <p:cNvSpPr/>
          <p:nvPr/>
        </p:nvSpPr>
        <p:spPr>
          <a:xfrm>
            <a:off x="5220072" y="2516831"/>
            <a:ext cx="3600400" cy="1008112"/>
          </a:xfrm>
          <a:prstGeom prst="cloudCallout">
            <a:avLst>
              <a:gd name="adj1" fmla="val -17608"/>
              <a:gd name="adj2" fmla="val 6394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5560527" y="2875586"/>
            <a:ext cx="2736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*(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beatles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]+j)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23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25" grpId="0" animBg="1"/>
      <p:bldP spid="27" grpId="0" animBg="1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/>
              <a:t>עבודה עם מערך של מחרוזות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5CECF-2268-4529-A6A5-7311E81E4F3D}" type="slidenum">
              <a:rPr lang="he-IL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1520" y="1399930"/>
            <a:ext cx="6624638" cy="7212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dirty="0">
                <a:latin typeface="Courier New" pitchFamily="49" charset="0"/>
              </a:rPr>
              <a:t>for (j=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beatles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])-1; j&gt;=0; j-</a:t>
            </a:r>
            <a:r>
              <a:rPr lang="en-US" dirty="0" smtClean="0">
                <a:latin typeface="Courier New" pitchFamily="49" charset="0"/>
              </a:rPr>
              <a:t>-)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</a:rPr>
              <a:t>*(*(</a:t>
            </a:r>
            <a:r>
              <a:rPr lang="en-US" dirty="0" err="1">
                <a:latin typeface="Courier New" pitchFamily="49" charset="0"/>
              </a:rPr>
              <a:t>beatles+i</a:t>
            </a:r>
            <a:r>
              <a:rPr lang="en-US" dirty="0">
                <a:latin typeface="Courier New" pitchFamily="49" charset="0"/>
              </a:rPr>
              <a:t>)+j) );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8462" y="5301208"/>
          <a:ext cx="3600400" cy="60952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60952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6141055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beatles</a:t>
            </a:r>
            <a:endParaRPr lang="he-I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27584" y="5899096"/>
            <a:ext cx="0" cy="241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9552" y="2420888"/>
          <a:ext cx="6840756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475656" y="3068960"/>
          <a:ext cx="6840750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y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u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568314" y="3717032"/>
          <a:ext cx="6552720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329860" y="4365104"/>
          <a:ext cx="5130564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 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827584" y="2852936"/>
            <a:ext cx="0" cy="2448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763688" y="3501008"/>
            <a:ext cx="0" cy="180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71800" y="4149080"/>
            <a:ext cx="0" cy="1152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491880" y="4797152"/>
            <a:ext cx="0" cy="50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7704" y="4797152"/>
            <a:ext cx="139651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*(</a:t>
            </a:r>
            <a:r>
              <a:rPr lang="en-US" dirty="0" err="1" smtClean="0"/>
              <a:t>beatles+i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5185048" y="4474712"/>
            <a:ext cx="27363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*(</a:t>
            </a:r>
            <a:r>
              <a:rPr lang="en-US" dirty="0" err="1"/>
              <a:t>beatles+i</a:t>
            </a:r>
            <a:r>
              <a:rPr lang="en-US" dirty="0" smtClean="0"/>
              <a:t>)</a:t>
            </a:r>
            <a:r>
              <a:rPr lang="en-US" dirty="0" smtClean="0">
                <a:latin typeface="Courier New" pitchFamily="49" charset="0"/>
              </a:rPr>
              <a:t>+j</a:t>
            </a:r>
            <a:endParaRPr lang="he-IL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444208" y="4149081"/>
            <a:ext cx="0" cy="32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96464" y="5186948"/>
            <a:ext cx="1231791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  <a:r>
              <a:rPr lang="en-US" sz="2800" b="1" dirty="0" smtClean="0">
                <a:solidFill>
                  <a:schemeClr val="tx1"/>
                </a:solidFill>
              </a:rPr>
              <a:t>=9</a:t>
            </a:r>
            <a:endParaRPr lang="he-IL" sz="28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184" y="3717032"/>
            <a:ext cx="43204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Cloud Callout 26"/>
          <p:cNvSpPr/>
          <p:nvPr/>
        </p:nvSpPr>
        <p:spPr>
          <a:xfrm>
            <a:off x="5220072" y="2516831"/>
            <a:ext cx="3600400" cy="1008112"/>
          </a:xfrm>
          <a:prstGeom prst="cloudCallout">
            <a:avLst>
              <a:gd name="adj1" fmla="val -17608"/>
              <a:gd name="adj2" fmla="val 6394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5560527" y="2875586"/>
            <a:ext cx="2736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*(*(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beatles+i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)+j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3728" y="6141055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err="1"/>
              <a:t>b</a:t>
            </a:r>
            <a:r>
              <a:rPr lang="en-US" dirty="0" err="1" smtClean="0"/>
              <a:t>eatles+i</a:t>
            </a:r>
            <a:endParaRPr lang="he-IL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699792" y="5899096"/>
            <a:ext cx="0" cy="241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73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25" grpId="0" animBg="1"/>
      <p:bldP spid="27" grpId="0" animBg="1"/>
      <p:bldP spid="29" grpId="0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/>
              <a:t>עבודה עם מערך של מחרוזות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5CECF-2268-4529-A6A5-7311E81E4F3D}" type="slidenum">
              <a:rPr lang="he-IL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1520" y="1399930"/>
            <a:ext cx="6624638" cy="7212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dirty="0">
                <a:latin typeface="Courier New" pitchFamily="49" charset="0"/>
              </a:rPr>
              <a:t>for (j=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beatles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])-1; j&gt;=0; j-</a:t>
            </a:r>
            <a:r>
              <a:rPr lang="en-US" dirty="0" smtClean="0">
                <a:latin typeface="Courier New" pitchFamily="49" charset="0"/>
              </a:rPr>
              <a:t>-)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beatles</a:t>
            </a:r>
            <a:r>
              <a:rPr lang="en-US" dirty="0" smtClean="0">
                <a:latin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][j] </a:t>
            </a:r>
            <a:r>
              <a:rPr lang="en-US" dirty="0">
                <a:latin typeface="Courier New" pitchFamily="49" charset="0"/>
              </a:rPr>
              <a:t>);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8462" y="5301208"/>
          <a:ext cx="3600400" cy="60952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60952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6141055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err="1" smtClean="0"/>
              <a:t>beatles</a:t>
            </a:r>
            <a:endParaRPr lang="he-I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27584" y="5899096"/>
            <a:ext cx="0" cy="241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9552" y="2420888"/>
          <a:ext cx="6840756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  <a:gridCol w="570063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475656" y="3068960"/>
          <a:ext cx="6840750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  <a:gridCol w="456050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y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u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568314" y="3717032"/>
          <a:ext cx="6552720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  <a:gridCol w="409545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329860" y="4365104"/>
          <a:ext cx="5130564" cy="432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  <a:gridCol w="427547"/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\0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 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827584" y="2852936"/>
            <a:ext cx="0" cy="2448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763688" y="3501008"/>
            <a:ext cx="0" cy="180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71800" y="4149080"/>
            <a:ext cx="0" cy="1152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491880" y="4797152"/>
            <a:ext cx="0" cy="50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7704" y="4797152"/>
            <a:ext cx="139651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err="1"/>
              <a:t>b</a:t>
            </a:r>
            <a:r>
              <a:rPr lang="en-US" dirty="0" err="1" smtClean="0"/>
              <a:t>eatles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7196464" y="5186948"/>
            <a:ext cx="1231791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  <a:r>
              <a:rPr lang="en-US" sz="2800" b="1" dirty="0" smtClean="0">
                <a:solidFill>
                  <a:schemeClr val="tx1"/>
                </a:solidFill>
              </a:rPr>
              <a:t>=9</a:t>
            </a:r>
            <a:endParaRPr lang="he-IL" sz="28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184" y="3717032"/>
            <a:ext cx="43204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Cloud Callout 26"/>
          <p:cNvSpPr/>
          <p:nvPr/>
        </p:nvSpPr>
        <p:spPr>
          <a:xfrm>
            <a:off x="5220072" y="2516831"/>
            <a:ext cx="3600400" cy="1008112"/>
          </a:xfrm>
          <a:prstGeom prst="cloudCallout">
            <a:avLst>
              <a:gd name="adj1" fmla="val -17608"/>
              <a:gd name="adj2" fmla="val 6394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5508006" y="2850603"/>
            <a:ext cx="2736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b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</a:rPr>
              <a:t>eatles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][j]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58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7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/>
              <a:t>עבודה עם מערך של מחרוזות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3DA1E-E493-477C-835B-6BBA082C80B0}" type="slidenum">
              <a:rPr lang="he-IL"/>
              <a:pPr>
                <a:defRPr/>
              </a:pPr>
              <a:t>40</a:t>
            </a:fld>
            <a:endParaRPr lang="en-US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755650" y="1557338"/>
            <a:ext cx="777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1638" indent="-401638" algn="r" rtl="1">
              <a:spcBef>
                <a:spcPct val="35000"/>
              </a:spcBef>
              <a:buFontTx/>
              <a:buChar char="•"/>
            </a:pPr>
            <a:r>
              <a:rPr lang="he-IL" sz="2400">
                <a:latin typeface="Times New Roman" pitchFamily="18" charset="0"/>
                <a:cs typeface="Times New Roman" pitchFamily="18" charset="0"/>
              </a:rPr>
              <a:t>הפלט של התוכנית נראה כך: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641350" y="2236788"/>
            <a:ext cx="7920038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/>
          <a:p>
            <a:r>
              <a:rPr lang="en-US" sz="1900" dirty="0">
                <a:latin typeface="Courier New" pitchFamily="49" charset="0"/>
              </a:rPr>
              <a:t>Please welcome John Lennon, who plays the guitar!</a:t>
            </a:r>
          </a:p>
          <a:p>
            <a:r>
              <a:rPr lang="en-US" sz="1900" dirty="0">
                <a:latin typeface="Courier New" pitchFamily="49" charset="0"/>
              </a:rPr>
              <a:t>Here is his name in reverse: </a:t>
            </a:r>
            <a:r>
              <a:rPr lang="en-US" sz="1900" dirty="0" err="1">
                <a:latin typeface="Courier New" pitchFamily="49" charset="0"/>
              </a:rPr>
              <a:t>nonneL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nhoJ</a:t>
            </a:r>
            <a:endParaRPr lang="en-US" sz="1900" dirty="0">
              <a:latin typeface="Courier New" pitchFamily="49" charset="0"/>
            </a:endParaRPr>
          </a:p>
          <a:p>
            <a:endParaRPr lang="en-US" sz="1900" dirty="0">
              <a:latin typeface="Courier New" pitchFamily="49" charset="0"/>
            </a:endParaRPr>
          </a:p>
          <a:p>
            <a:r>
              <a:rPr lang="en-US" sz="1900" dirty="0">
                <a:latin typeface="Courier New" pitchFamily="49" charset="0"/>
              </a:rPr>
              <a:t>Please welcome Paul McCartney, who plays the guitar!</a:t>
            </a:r>
          </a:p>
          <a:p>
            <a:r>
              <a:rPr lang="en-US" sz="1900" dirty="0">
                <a:latin typeface="Courier New" pitchFamily="49" charset="0"/>
              </a:rPr>
              <a:t>Here is his name in reverse: </a:t>
            </a:r>
            <a:r>
              <a:rPr lang="en-US" sz="1900" dirty="0" err="1">
                <a:latin typeface="Courier New" pitchFamily="49" charset="0"/>
              </a:rPr>
              <a:t>yentraCcM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luaP</a:t>
            </a:r>
            <a:endParaRPr lang="en-US" sz="1900" dirty="0">
              <a:latin typeface="Courier New" pitchFamily="49" charset="0"/>
            </a:endParaRPr>
          </a:p>
          <a:p>
            <a:endParaRPr lang="en-US" sz="1900" dirty="0">
              <a:latin typeface="Courier New" pitchFamily="49" charset="0"/>
            </a:endParaRPr>
          </a:p>
          <a:p>
            <a:r>
              <a:rPr lang="en-US" sz="1900" dirty="0">
                <a:latin typeface="Courier New" pitchFamily="49" charset="0"/>
              </a:rPr>
              <a:t>Please welcome George Harrison, who plays the guitar!</a:t>
            </a:r>
          </a:p>
          <a:p>
            <a:r>
              <a:rPr lang="en-US" sz="1900" dirty="0">
                <a:latin typeface="Courier New" pitchFamily="49" charset="0"/>
              </a:rPr>
              <a:t>Here is his name in reverse: </a:t>
            </a:r>
            <a:r>
              <a:rPr lang="en-US" sz="1900" dirty="0" err="1">
                <a:latin typeface="Courier New" pitchFamily="49" charset="0"/>
              </a:rPr>
              <a:t>nosirraH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egroeG</a:t>
            </a:r>
            <a:endParaRPr lang="en-US" sz="1900" dirty="0">
              <a:latin typeface="Courier New" pitchFamily="49" charset="0"/>
            </a:endParaRPr>
          </a:p>
          <a:p>
            <a:endParaRPr lang="en-US" sz="1900" dirty="0">
              <a:latin typeface="Courier New" pitchFamily="49" charset="0"/>
            </a:endParaRPr>
          </a:p>
          <a:p>
            <a:r>
              <a:rPr lang="en-US" sz="1900" dirty="0">
                <a:latin typeface="Courier New" pitchFamily="49" charset="0"/>
              </a:rPr>
              <a:t>Please welcome </a:t>
            </a:r>
            <a:r>
              <a:rPr lang="en-US" sz="1900" dirty="0" err="1">
                <a:latin typeface="Courier New" pitchFamily="49" charset="0"/>
              </a:rPr>
              <a:t>Ringo</a:t>
            </a:r>
            <a:r>
              <a:rPr lang="en-US" sz="1900" dirty="0">
                <a:latin typeface="Courier New" pitchFamily="49" charset="0"/>
              </a:rPr>
              <a:t> Starr, who plays the drums!</a:t>
            </a:r>
          </a:p>
          <a:p>
            <a:r>
              <a:rPr lang="en-US" sz="1900" dirty="0">
                <a:latin typeface="Courier New" pitchFamily="49" charset="0"/>
              </a:rPr>
              <a:t>Here is his name in reverse: </a:t>
            </a:r>
            <a:r>
              <a:rPr lang="en-US" sz="1900" dirty="0" err="1">
                <a:latin typeface="Courier New" pitchFamily="49" charset="0"/>
              </a:rPr>
              <a:t>rratS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ogniR</a:t>
            </a:r>
            <a:endParaRPr lang="en-US" sz="19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שאלות ממבחנים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3DA1E-E493-477C-835B-6BBA082C80B0}" type="slidenum">
              <a:rPr lang="he-IL"/>
              <a:pPr>
                <a:defRPr/>
              </a:pPr>
              <a:t>41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5200" t="34999" r="26370" b="29512"/>
          <a:stretch/>
        </p:blipFill>
        <p:spPr>
          <a:xfrm>
            <a:off x="143508" y="1916832"/>
            <a:ext cx="8856984" cy="3528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7824" y="1556792"/>
            <a:ext cx="542315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תרגיל 7:</a:t>
            </a:r>
            <a:r>
              <a:rPr lang="en-US" sz="2400" dirty="0" smtClean="0"/>
              <a:t> </a:t>
            </a:r>
            <a:r>
              <a:rPr lang="he-IL" sz="2400" dirty="0" smtClean="0"/>
              <a:t>מועד א' אביב 2013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445224"/>
            <a:ext cx="85689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ניתן להניח כי המערך מכיל שלושה תווי סיום מחרוזת.</a:t>
            </a:r>
          </a:p>
          <a:p>
            <a:pPr algn="r" rtl="1"/>
            <a:r>
              <a:rPr lang="he-IL" smtClean="0"/>
              <a:t>יש </a:t>
            </a:r>
            <a:r>
              <a:rPr lang="he-IL" dirty="0" smtClean="0"/>
              <a:t>לעבור על המערך מספר קבוע של פעמים.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1667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שאלות ממבחנים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3DA1E-E493-477C-835B-6BBA082C80B0}" type="slidenum">
              <a:rPr lang="he-IL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9641" y="1844824"/>
            <a:ext cx="6624638" cy="21123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void reverse(char* s,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 = 0; i &lt;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/ 2; i++)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   {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       swap(&amp;s[i], &amp;s[len-1-i]);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701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3DA1E-E493-477C-835B-6BBA082C80B0}" type="slidenum">
              <a:rPr lang="he-IL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9552" y="476672"/>
            <a:ext cx="7056784" cy="58333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26000" tIns="82800" rIns="126000" bIns="8280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swap_first_last</a:t>
            </a:r>
            <a:r>
              <a:rPr lang="en-US" sz="1400" dirty="0">
                <a:latin typeface="Courier New" pitchFamily="49" charset="0"/>
              </a:rPr>
              <a:t>(char </a:t>
            </a:r>
            <a:r>
              <a:rPr lang="en-US" sz="1400" dirty="0" err="1">
                <a:latin typeface="Courier New" pitchFamily="49" charset="0"/>
              </a:rPr>
              <a:t>arr</a:t>
            </a:r>
            <a:r>
              <a:rPr lang="en-US" sz="1400" dirty="0">
                <a:latin typeface="Courier New" pitchFamily="49" charset="0"/>
              </a:rPr>
              <a:t>[]) 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{ 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str_len</a:t>
            </a:r>
            <a:r>
              <a:rPr lang="en-US" sz="1400" dirty="0" smtClean="0">
                <a:latin typeface="Courier New" pitchFamily="49" charset="0"/>
              </a:rPr>
              <a:t>[3], </a:t>
            </a:r>
            <a:r>
              <a:rPr lang="en-US" sz="1400" dirty="0" err="1">
                <a:latin typeface="Courier New" pitchFamily="49" charset="0"/>
              </a:rPr>
              <a:t>arr_len</a:t>
            </a:r>
            <a:r>
              <a:rPr lang="en-US" sz="1400" dirty="0">
                <a:latin typeface="Courier New" pitchFamily="49" charset="0"/>
              </a:rPr>
              <a:t>=0; 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i=0, </a:t>
            </a:r>
            <a:r>
              <a:rPr lang="en-US" sz="1400" dirty="0" err="1" smtClean="0">
                <a:latin typeface="Courier New" pitchFamily="49" charset="0"/>
              </a:rPr>
              <a:t>str_count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</a:rPr>
              <a:t>len_count</a:t>
            </a:r>
            <a:r>
              <a:rPr lang="en-US" sz="1400" dirty="0">
                <a:latin typeface="Courier New" pitchFamily="49" charset="0"/>
              </a:rPr>
              <a:t>=0; </a:t>
            </a:r>
          </a:p>
          <a:p>
            <a:pPr>
              <a:spcBef>
                <a:spcPct val="15000"/>
              </a:spcBef>
            </a:pPr>
            <a:endParaRPr lang="en-US" sz="1400" dirty="0" smtClean="0"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r>
              <a:rPr lang="en-US" sz="1400" dirty="0" smtClean="0">
                <a:latin typeface="Courier New" pitchFamily="49" charset="0"/>
              </a:rPr>
              <a:t>    // </a:t>
            </a:r>
            <a:r>
              <a:rPr lang="en-US" sz="1400" dirty="0">
                <a:latin typeface="Courier New" pitchFamily="49" charset="0"/>
              </a:rPr>
              <a:t>Calculate string lengths 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str_count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str_count</a:t>
            </a:r>
            <a:r>
              <a:rPr lang="en-US" sz="1400" dirty="0">
                <a:latin typeface="Courier New" pitchFamily="49" charset="0"/>
              </a:rPr>
              <a:t> &lt; 3; </a:t>
            </a:r>
            <a:r>
              <a:rPr lang="en-US" sz="1400" dirty="0" err="1">
                <a:latin typeface="Courier New" pitchFamily="49" charset="0"/>
              </a:rPr>
              <a:t>str_count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pPr>
              <a:spcBef>
                <a:spcPct val="15000"/>
              </a:spcBef>
            </a:pPr>
            <a:r>
              <a:rPr lang="en-US" sz="1400">
                <a:latin typeface="Courier New" pitchFamily="49" charset="0"/>
              </a:rPr>
              <a:t>	</a:t>
            </a:r>
            <a:r>
              <a:rPr lang="en-US" sz="1400" smtClean="0">
                <a:latin typeface="Courier New" pitchFamily="49" charset="0"/>
              </a:rPr>
              <a:t>while 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arr</a:t>
            </a:r>
            <a:r>
              <a:rPr lang="en-US" sz="1400" dirty="0" smtClean="0">
                <a:latin typeface="Courier New" pitchFamily="49" charset="0"/>
              </a:rPr>
              <a:t>[i++]) { </a:t>
            </a:r>
            <a:endParaRPr lang="en-US" sz="1400" dirty="0"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</a:rPr>
              <a:t>len_count</a:t>
            </a:r>
            <a:r>
              <a:rPr lang="en-US" sz="1400" dirty="0" smtClean="0">
                <a:latin typeface="Courier New" pitchFamily="49" charset="0"/>
              </a:rPr>
              <a:t>++;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</a:rPr>
              <a:t>} 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</a:rPr>
              <a:t>str_len</a:t>
            </a:r>
            <a:r>
              <a:rPr lang="en-US" sz="1400" dirty="0" smtClean="0">
                <a:latin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</a:rPr>
              <a:t>str_count</a:t>
            </a:r>
            <a:r>
              <a:rPr lang="en-US" sz="1400" dirty="0" smtClean="0">
                <a:latin typeface="Courier New" pitchFamily="49" charset="0"/>
              </a:rPr>
              <a:t>] = len_count+1</a:t>
            </a:r>
            <a:r>
              <a:rPr lang="en-US" sz="1400" dirty="0">
                <a:latin typeface="Courier New" pitchFamily="49" charset="0"/>
              </a:rPr>
              <a:t>; 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</a:rPr>
              <a:t>arr_len</a:t>
            </a:r>
            <a:r>
              <a:rPr lang="en-US" sz="1400" dirty="0" smtClean="0">
                <a:latin typeface="Courier New" pitchFamily="49" charset="0"/>
              </a:rPr>
              <a:t> += </a:t>
            </a:r>
            <a:r>
              <a:rPr lang="en-US" sz="1400" dirty="0" err="1" smtClean="0">
                <a:latin typeface="Courier New" pitchFamily="49" charset="0"/>
              </a:rPr>
              <a:t>str_len</a:t>
            </a:r>
            <a:r>
              <a:rPr lang="en-US" sz="1400" dirty="0" smtClean="0">
                <a:latin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</a:rPr>
              <a:t>str_count</a:t>
            </a:r>
            <a:r>
              <a:rPr lang="en-US" sz="1400" dirty="0">
                <a:latin typeface="Courier New" pitchFamily="49" charset="0"/>
              </a:rPr>
              <a:t>]; 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</a:rPr>
              <a:t>len_count</a:t>
            </a:r>
            <a:r>
              <a:rPr lang="en-US" sz="1400" dirty="0" smtClean="0">
                <a:latin typeface="Courier New" pitchFamily="49" charset="0"/>
              </a:rPr>
              <a:t> = 0;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} </a:t>
            </a:r>
            <a:endParaRPr lang="en-US" sz="1400" dirty="0"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endParaRPr lang="en-US" sz="1400" dirty="0" smtClean="0"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r>
              <a:rPr lang="en-US" sz="1400" dirty="0" smtClean="0">
                <a:latin typeface="Courier New" pitchFamily="49" charset="0"/>
              </a:rPr>
              <a:t>    // </a:t>
            </a:r>
            <a:r>
              <a:rPr lang="en-US" sz="1400" dirty="0">
                <a:latin typeface="Courier New" pitchFamily="49" charset="0"/>
              </a:rPr>
              <a:t>Reverse the whole string 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reverse(</a:t>
            </a:r>
            <a:r>
              <a:rPr lang="en-US" sz="1400" dirty="0" err="1" smtClean="0">
                <a:latin typeface="Courier New" pitchFamily="49" charset="0"/>
              </a:rPr>
              <a:t>arr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</a:rPr>
              <a:t>arr_len</a:t>
            </a:r>
            <a:r>
              <a:rPr lang="en-US" sz="1400" dirty="0">
                <a:latin typeface="Courier New" pitchFamily="49" charset="0"/>
              </a:rPr>
              <a:t>); </a:t>
            </a:r>
          </a:p>
          <a:p>
            <a:pPr>
              <a:spcBef>
                <a:spcPct val="15000"/>
              </a:spcBef>
            </a:pPr>
            <a:endParaRPr lang="en-US" sz="1400" dirty="0" smtClean="0"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r>
              <a:rPr lang="en-US" sz="1400" dirty="0" smtClean="0">
                <a:latin typeface="Courier New" pitchFamily="49" charset="0"/>
              </a:rPr>
              <a:t>    // </a:t>
            </a:r>
            <a:r>
              <a:rPr lang="en-US" sz="1400" dirty="0">
                <a:latin typeface="Courier New" pitchFamily="49" charset="0"/>
              </a:rPr>
              <a:t>Reverse each one of the </a:t>
            </a:r>
            <a:r>
              <a:rPr lang="en-US" sz="1400" dirty="0" smtClean="0">
                <a:latin typeface="Courier New" pitchFamily="49" charset="0"/>
              </a:rPr>
              <a:t>sub-strings </a:t>
            </a:r>
            <a:endParaRPr lang="en-US" sz="1400" dirty="0"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reverse(</a:t>
            </a:r>
            <a:r>
              <a:rPr lang="en-US" sz="1400" dirty="0" err="1" smtClean="0">
                <a:latin typeface="Courier New" pitchFamily="49" charset="0"/>
              </a:rPr>
              <a:t>arr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</a:rPr>
              <a:t>str_len</a:t>
            </a:r>
            <a:r>
              <a:rPr lang="en-US" sz="1400" dirty="0">
                <a:latin typeface="Courier New" pitchFamily="49" charset="0"/>
              </a:rPr>
              <a:t>[2]); 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reverse(</a:t>
            </a:r>
            <a:r>
              <a:rPr lang="en-US" sz="1400" dirty="0" err="1" smtClean="0">
                <a:latin typeface="Courier New" pitchFamily="49" charset="0"/>
              </a:rPr>
              <a:t>arr+str_len</a:t>
            </a:r>
            <a:r>
              <a:rPr lang="en-US" sz="1400" dirty="0" smtClean="0">
                <a:latin typeface="Courier New" pitchFamily="49" charset="0"/>
              </a:rPr>
              <a:t>[2</a:t>
            </a:r>
            <a:r>
              <a:rPr lang="en-US" sz="1400" dirty="0">
                <a:latin typeface="Courier New" pitchFamily="49" charset="0"/>
              </a:rPr>
              <a:t>], </a:t>
            </a:r>
            <a:r>
              <a:rPr lang="en-US" sz="1400" dirty="0" err="1">
                <a:latin typeface="Courier New" pitchFamily="49" charset="0"/>
              </a:rPr>
              <a:t>str_len</a:t>
            </a:r>
            <a:r>
              <a:rPr lang="en-US" sz="1400" dirty="0">
                <a:latin typeface="Courier New" pitchFamily="49" charset="0"/>
              </a:rPr>
              <a:t>[1]); 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reverse(</a:t>
            </a:r>
            <a:r>
              <a:rPr lang="en-US" sz="1400" dirty="0" err="1" smtClean="0">
                <a:latin typeface="Courier New" pitchFamily="49" charset="0"/>
              </a:rPr>
              <a:t>arr+str_len</a:t>
            </a:r>
            <a:r>
              <a:rPr lang="en-US" sz="1400" dirty="0" smtClean="0">
                <a:latin typeface="Courier New" pitchFamily="49" charset="0"/>
              </a:rPr>
              <a:t>[2</a:t>
            </a:r>
            <a:r>
              <a:rPr lang="en-US" sz="1400" dirty="0">
                <a:latin typeface="Courier New" pitchFamily="49" charset="0"/>
              </a:rPr>
              <a:t>]+</a:t>
            </a:r>
            <a:r>
              <a:rPr lang="en-US" sz="1400" dirty="0" err="1">
                <a:latin typeface="Courier New" pitchFamily="49" charset="0"/>
              </a:rPr>
              <a:t>str_len</a:t>
            </a:r>
            <a:r>
              <a:rPr lang="en-US" sz="1400" dirty="0">
                <a:latin typeface="Courier New" pitchFamily="49" charset="0"/>
              </a:rPr>
              <a:t>[1], </a:t>
            </a:r>
            <a:r>
              <a:rPr lang="en-US" sz="1400" dirty="0" err="1">
                <a:latin typeface="Courier New" pitchFamily="49" charset="0"/>
              </a:rPr>
              <a:t>str_len</a:t>
            </a:r>
            <a:r>
              <a:rPr lang="en-US" sz="1400" dirty="0">
                <a:latin typeface="Courier New" pitchFamily="49" charset="0"/>
              </a:rPr>
              <a:t>[0]); </a:t>
            </a:r>
          </a:p>
          <a:p>
            <a:pPr>
              <a:spcBef>
                <a:spcPct val="15000"/>
              </a:spcBef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163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שאלות ממבחנים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3DA1E-E493-477C-835B-6BBA082C80B0}" type="slidenum">
              <a:rPr lang="he-IL"/>
              <a:pPr>
                <a:defRPr/>
              </a:pPr>
              <a:t>44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4013" t="42300" r="24800" b="18500"/>
          <a:stretch/>
        </p:blipFill>
        <p:spPr>
          <a:xfrm>
            <a:off x="105069" y="2301627"/>
            <a:ext cx="9038931" cy="38936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628800"/>
            <a:ext cx="74168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תרגיל 8: מועד א' יולי 2006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797597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שאלות ממבחנים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3DA1E-E493-477C-835B-6BBA082C80B0}" type="slidenum">
              <a:rPr lang="he-IL"/>
              <a:pPr>
                <a:defRPr/>
              </a:pPr>
              <a:t>45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5981" t="26200" r="27163" b="66100"/>
          <a:stretch/>
        </p:blipFill>
        <p:spPr>
          <a:xfrm>
            <a:off x="117848" y="1628800"/>
            <a:ext cx="8568952" cy="792088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4474" y="2305211"/>
            <a:ext cx="6624638" cy="40944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void num2str(unsigned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) {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dignum</a:t>
            </a:r>
            <a:r>
              <a:rPr lang="en-US" sz="1600" dirty="0">
                <a:latin typeface="Courier New" pitchFamily="49" charset="0"/>
              </a:rPr>
              <a:t> = 1,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unsigned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tempnum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while (</a:t>
            </a:r>
            <a:r>
              <a:rPr lang="en-US" sz="1600" dirty="0" err="1">
                <a:latin typeface="Courier New" pitchFamily="49" charset="0"/>
              </a:rPr>
              <a:t>tempnum</a:t>
            </a:r>
            <a:r>
              <a:rPr lang="en-US" sz="1600" dirty="0">
                <a:latin typeface="Courier New" pitchFamily="49" charset="0"/>
              </a:rPr>
              <a:t>&gt;9) {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tempnum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/= 10;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dignum</a:t>
            </a:r>
            <a:r>
              <a:rPr lang="en-US" sz="1600" dirty="0">
                <a:latin typeface="Courier New" pitchFamily="49" charset="0"/>
              </a:rPr>
              <a:t>++;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}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dignum</a:t>
            </a:r>
            <a:r>
              <a:rPr lang="en-US" sz="1600" dirty="0">
                <a:latin typeface="Courier New" pitchFamily="49" charset="0"/>
              </a:rPr>
              <a:t>] = 0;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while (</a:t>
            </a:r>
            <a:r>
              <a:rPr lang="en-US" sz="1600" dirty="0" err="1">
                <a:latin typeface="Courier New" pitchFamily="49" charset="0"/>
              </a:rPr>
              <a:t>dignum</a:t>
            </a:r>
            <a:r>
              <a:rPr lang="en-US" sz="1600" dirty="0">
                <a:latin typeface="Courier New" pitchFamily="49" charset="0"/>
              </a:rPr>
              <a:t>&gt;0) {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dignum</a:t>
            </a:r>
            <a:r>
              <a:rPr lang="en-US" sz="1600" dirty="0" smtClean="0">
                <a:latin typeface="Courier New" pitchFamily="49" charset="0"/>
              </a:rPr>
              <a:t>-</a:t>
            </a:r>
            <a:r>
              <a:rPr lang="en-US" sz="1600" dirty="0">
                <a:latin typeface="Courier New" pitchFamily="49" charset="0"/>
              </a:rPr>
              <a:t>-;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dignum</a:t>
            </a:r>
            <a:r>
              <a:rPr lang="en-US" sz="1600" dirty="0">
                <a:latin typeface="Courier New" pitchFamily="49" charset="0"/>
              </a:rPr>
              <a:t>] = num%10 + '0';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num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/= 10;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}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1427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שאלות ממבחנים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3DA1E-E493-477C-835B-6BBA082C80B0}" type="slidenum">
              <a:rPr lang="he-IL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2776066"/>
            <a:ext cx="6624638" cy="3528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unsigned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beginswith</a:t>
            </a:r>
            <a:r>
              <a:rPr lang="en-US" sz="1600" dirty="0">
                <a:latin typeface="Courier New" pitchFamily="49" charset="0"/>
              </a:rPr>
              <a:t> (char *A, char *B) { </a:t>
            </a:r>
          </a:p>
          <a:p>
            <a:pPr>
              <a:spcBef>
                <a:spcPct val="15000"/>
              </a:spcBef>
            </a:pP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while (*A &amp;&amp; *B) {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if </a:t>
            </a:r>
            <a:r>
              <a:rPr lang="en-US" sz="1600" dirty="0">
                <a:latin typeface="Courier New" pitchFamily="49" charset="0"/>
              </a:rPr>
              <a:t>(*A != *B)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break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A</a:t>
            </a:r>
            <a:r>
              <a:rPr lang="en-US" sz="1600" dirty="0">
                <a:latin typeface="Courier New" pitchFamily="49" charset="0"/>
              </a:rPr>
              <a:t>++; </a:t>
            </a:r>
            <a:endParaRPr lang="en-US" sz="1600" dirty="0" smtClean="0"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B</a:t>
            </a:r>
            <a:r>
              <a:rPr lang="en-US" sz="1600" dirty="0">
                <a:latin typeface="Courier New" pitchFamily="49" charset="0"/>
              </a:rPr>
              <a:t>++;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}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if (*A == 0)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1;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</a:rPr>
              <a:t>0;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}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7163" t="17100" r="24800" b="72400"/>
          <a:stretch/>
        </p:blipFill>
        <p:spPr>
          <a:xfrm>
            <a:off x="359024" y="1556792"/>
            <a:ext cx="878497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5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שאלות ממבחנים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3DA1E-E493-477C-835B-6BBA082C80B0}" type="slidenum">
              <a:rPr lang="he-IL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840" y="2456987"/>
            <a:ext cx="6624638" cy="43776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unsigned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IsAbuNacci</a:t>
            </a:r>
            <a:r>
              <a:rPr lang="en-US" sz="1600" dirty="0">
                <a:latin typeface="Courier New" pitchFamily="49" charset="0"/>
              </a:rPr>
              <a:t>(char *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) { </a:t>
            </a:r>
          </a:p>
          <a:p>
            <a:pPr lvl="1"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num1, num2, </a:t>
            </a:r>
            <a:r>
              <a:rPr lang="en-US" sz="1600" dirty="0" err="1">
                <a:latin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</a:rPr>
              <a:t>=0; </a:t>
            </a:r>
          </a:p>
          <a:p>
            <a:pPr lvl="1"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char </a:t>
            </a:r>
            <a:r>
              <a:rPr lang="en-US" sz="1600" dirty="0" err="1">
                <a:latin typeface="Courier New" pitchFamily="49" charset="0"/>
              </a:rPr>
              <a:t>nextnum</a:t>
            </a:r>
            <a:r>
              <a:rPr lang="en-US" sz="1600" dirty="0">
                <a:latin typeface="Courier New" pitchFamily="49" charset="0"/>
              </a:rPr>
              <a:t>[N]; </a:t>
            </a:r>
          </a:p>
          <a:p>
            <a:pPr lvl="1"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num1 = 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</a:rPr>
              <a:t>++] - '0'; </a:t>
            </a:r>
          </a:p>
          <a:p>
            <a:pPr lvl="1"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num2 = 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</a:rPr>
              <a:t>++] - '0'; </a:t>
            </a:r>
          </a:p>
          <a:p>
            <a:pPr lvl="1"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while(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</a:rPr>
              <a:t>]) { </a:t>
            </a:r>
          </a:p>
          <a:p>
            <a:pPr lvl="2"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num2str(num1+num2, </a:t>
            </a:r>
            <a:r>
              <a:rPr lang="en-US" sz="1600" dirty="0" err="1">
                <a:latin typeface="Courier New" pitchFamily="49" charset="0"/>
              </a:rPr>
              <a:t>nextnum</a:t>
            </a:r>
            <a:r>
              <a:rPr lang="en-US" sz="1600" dirty="0">
                <a:latin typeface="Courier New" pitchFamily="49" charset="0"/>
              </a:rPr>
              <a:t>); </a:t>
            </a:r>
          </a:p>
          <a:p>
            <a:pPr lvl="2"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if (!</a:t>
            </a:r>
            <a:r>
              <a:rPr lang="en-US" sz="1600" dirty="0" err="1">
                <a:latin typeface="Courier New" pitchFamily="49" charset="0"/>
              </a:rPr>
              <a:t>beginswith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nextnum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str+pos</a:t>
            </a:r>
            <a:r>
              <a:rPr lang="en-US" sz="1600" dirty="0">
                <a:latin typeface="Courier New" pitchFamily="49" charset="0"/>
              </a:rPr>
              <a:t>)) </a:t>
            </a:r>
          </a:p>
          <a:p>
            <a:pPr lvl="2">
              <a:spcBef>
                <a:spcPct val="15000"/>
              </a:spcBef>
            </a:pPr>
            <a:r>
              <a:rPr lang="en-US" sz="1600">
                <a:latin typeface="Courier New" pitchFamily="49" charset="0"/>
              </a:rPr>
              <a:t> </a:t>
            </a:r>
            <a:r>
              <a:rPr lang="en-US" sz="1600" smtClean="0">
                <a:latin typeface="Courier New" pitchFamily="49" charset="0"/>
              </a:rPr>
              <a:t>	return </a:t>
            </a:r>
            <a:r>
              <a:rPr lang="en-US" sz="1600" dirty="0">
                <a:latin typeface="Courier New" pitchFamily="49" charset="0"/>
              </a:rPr>
              <a:t>0; </a:t>
            </a:r>
          </a:p>
          <a:p>
            <a:pPr lvl="2"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strlen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nextnum</a:t>
            </a:r>
            <a:r>
              <a:rPr lang="en-US" sz="1600" dirty="0">
                <a:latin typeface="Courier New" pitchFamily="49" charset="0"/>
              </a:rPr>
              <a:t>); </a:t>
            </a:r>
          </a:p>
          <a:p>
            <a:pPr lvl="2"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num2 = num1+num2; </a:t>
            </a:r>
          </a:p>
          <a:p>
            <a:pPr lvl="2"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num1 = num2-num1; </a:t>
            </a:r>
          </a:p>
          <a:p>
            <a:pPr lvl="1"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} </a:t>
            </a:r>
          </a:p>
          <a:p>
            <a:pPr lvl="1"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 return 1; </a:t>
            </a:r>
          </a:p>
          <a:p>
            <a:pPr>
              <a:spcBef>
                <a:spcPct val="15000"/>
              </a:spcBef>
            </a:pPr>
            <a:r>
              <a:rPr lang="en-US" sz="1600" dirty="0">
                <a:latin typeface="Courier New" pitchFamily="49" charset="0"/>
              </a:rPr>
              <a:t>}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5980" t="10100" r="26770" b="79400"/>
          <a:stretch/>
        </p:blipFill>
        <p:spPr>
          <a:xfrm>
            <a:off x="45840" y="1376867"/>
            <a:ext cx="864096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51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מבנים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7584" y="1600200"/>
            <a:ext cx="7992888" cy="4853136"/>
          </a:xfrm>
        </p:spPr>
        <p:txBody>
          <a:bodyPr>
            <a:normAutofit/>
          </a:bodyPr>
          <a:lstStyle/>
          <a:p>
            <a:pPr marL="292100" indent="-292100">
              <a:spcBef>
                <a:spcPct val="30000"/>
              </a:spcBef>
              <a:buFont typeface="Arial" charset="0"/>
              <a:buChar char="•"/>
            </a:pPr>
            <a:r>
              <a:rPr lang="he-IL" b="1" dirty="0" smtClean="0">
                <a:latin typeface="Times New Roman" pitchFamily="18" charset="0"/>
              </a:rPr>
              <a:t>מבנה</a:t>
            </a:r>
            <a:r>
              <a:rPr lang="he-IL" dirty="0" smtClean="0">
                <a:latin typeface="Times New Roman" pitchFamily="18" charset="0"/>
              </a:rPr>
              <a:t> (</a:t>
            </a:r>
            <a:r>
              <a:rPr lang="en-US" dirty="0" smtClean="0">
                <a:latin typeface="Times New Roman" pitchFamily="18" charset="0"/>
              </a:rPr>
              <a:t>structure</a:t>
            </a:r>
            <a:r>
              <a:rPr lang="he-IL" dirty="0" smtClean="0">
                <a:latin typeface="Times New Roman" pitchFamily="18" charset="0"/>
              </a:rPr>
              <a:t>) הוא טיפוס מורכב בשפת </a:t>
            </a:r>
            <a:r>
              <a:rPr lang="en-US" dirty="0" smtClean="0">
                <a:latin typeface="Times New Roman" pitchFamily="18" charset="0"/>
              </a:rPr>
              <a:t>C</a:t>
            </a:r>
            <a:r>
              <a:rPr lang="he-IL" dirty="0" smtClean="0">
                <a:latin typeface="Times New Roman" pitchFamily="18" charset="0"/>
              </a:rPr>
              <a:t> .</a:t>
            </a:r>
          </a:p>
          <a:p>
            <a:pPr marL="292100" indent="-292100">
              <a:spcBef>
                <a:spcPct val="30000"/>
              </a:spcBef>
              <a:buFont typeface="Arial" charset="0"/>
              <a:buChar char="•"/>
            </a:pPr>
            <a:r>
              <a:rPr lang="he-IL" dirty="0">
                <a:latin typeface="Times New Roman" pitchFamily="18" charset="0"/>
              </a:rPr>
              <a:t>זהו טיפוס שמיועד לאיחוד קבוצת משתנים תחת שם אחד</a:t>
            </a:r>
            <a:r>
              <a:rPr lang="he-IL" dirty="0" smtClean="0">
                <a:latin typeface="Times New Roman" pitchFamily="18" charset="0"/>
              </a:rPr>
              <a:t>.</a:t>
            </a:r>
          </a:p>
          <a:p>
            <a:pPr marL="292100" indent="-292100">
              <a:spcBef>
                <a:spcPct val="30000"/>
              </a:spcBef>
              <a:buFont typeface="Arial" charset="0"/>
              <a:buChar char="•"/>
            </a:pPr>
            <a:endParaRPr lang="he-IL" dirty="0">
              <a:latin typeface="Times New Roman" pitchFamily="18" charset="0"/>
            </a:endParaRPr>
          </a:p>
          <a:p>
            <a:pPr marL="292100" indent="-292100">
              <a:spcBef>
                <a:spcPct val="30000"/>
              </a:spcBef>
              <a:buFont typeface="Arial" charset="0"/>
              <a:buChar char="•"/>
            </a:pPr>
            <a:endParaRPr lang="he-IL" dirty="0" smtClean="0">
              <a:latin typeface="Times New Roman" pitchFamily="18" charset="0"/>
            </a:endParaRPr>
          </a:p>
          <a:p>
            <a:pPr marL="0" indent="0">
              <a:spcBef>
                <a:spcPct val="30000"/>
              </a:spcBef>
              <a:buNone/>
            </a:pPr>
            <a:endParaRPr lang="he-IL" dirty="0" smtClean="0">
              <a:latin typeface="Times New Roman" pitchFamily="18" charset="0"/>
            </a:endParaRPr>
          </a:p>
          <a:p>
            <a:pPr marL="292100" indent="-292100">
              <a:spcBef>
                <a:spcPct val="30000"/>
              </a:spcBef>
              <a:buFont typeface="Arial" charset="0"/>
              <a:buChar char="•"/>
            </a:pPr>
            <a:endParaRPr lang="he-IL" dirty="0">
              <a:latin typeface="Times New Roman" pitchFamily="18" charset="0"/>
            </a:endParaRPr>
          </a:p>
          <a:p>
            <a:pPr marL="292100" indent="-292100">
              <a:spcBef>
                <a:spcPct val="30000"/>
              </a:spcBef>
              <a:buFont typeface="Arial" charset="0"/>
              <a:buChar char="•"/>
            </a:pPr>
            <a:endParaRPr lang="he-IL" dirty="0" smtClean="0">
              <a:latin typeface="Times New Roman" pitchFamily="18" charset="0"/>
            </a:endParaRPr>
          </a:p>
          <a:p>
            <a:pPr marL="292100" indent="-292100">
              <a:spcBef>
                <a:spcPct val="30000"/>
              </a:spcBef>
              <a:buFont typeface="Arial" charset="0"/>
              <a:buChar char="•"/>
            </a:pPr>
            <a:endParaRPr lang="he-IL" dirty="0">
              <a:latin typeface="Times New Roman" pitchFamily="18" charset="0"/>
            </a:endParaRPr>
          </a:p>
          <a:p>
            <a:pPr marL="292100" indent="-292100">
              <a:spcBef>
                <a:spcPct val="30000"/>
              </a:spcBef>
              <a:buFont typeface="Arial" charset="0"/>
              <a:buChar char="•"/>
            </a:pPr>
            <a:endParaRPr lang="he-IL" dirty="0" smtClean="0">
              <a:latin typeface="Times New Roman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14559" y="3058096"/>
            <a:ext cx="2818938" cy="18403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18800" rIns="162000" bIns="118800">
            <a:spAutoFit/>
          </a:bodyPr>
          <a:lstStyle/>
          <a:p>
            <a:pPr>
              <a:spcBef>
                <a:spcPct val="5000"/>
              </a:spcBef>
            </a:pPr>
            <a:r>
              <a:rPr lang="en-US" sz="2000" dirty="0" err="1">
                <a:latin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</a:rPr>
              <a:t> date {</a:t>
            </a:r>
          </a:p>
          <a:p>
            <a:pPr>
              <a:spcBef>
                <a:spcPct val="5000"/>
              </a:spcBef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day;</a:t>
            </a:r>
          </a:p>
          <a:p>
            <a:pPr>
              <a:spcBef>
                <a:spcPct val="5000"/>
              </a:spcBef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month;</a:t>
            </a:r>
          </a:p>
          <a:p>
            <a:pPr>
              <a:spcBef>
                <a:spcPct val="5000"/>
              </a:spcBef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year;</a:t>
            </a:r>
          </a:p>
          <a:p>
            <a:pPr>
              <a:spcBef>
                <a:spcPct val="5000"/>
              </a:spcBef>
            </a:pPr>
            <a:r>
              <a:rPr lang="en-US" sz="2000" dirty="0">
                <a:latin typeface="Courier New" pitchFamily="49" charset="0"/>
              </a:rPr>
              <a:t>};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101714" y="2861356"/>
            <a:ext cx="3022486" cy="1210542"/>
          </a:xfrm>
          <a:prstGeom prst="wedgeEllipseCallout">
            <a:avLst>
              <a:gd name="adj1" fmla="val 62595"/>
              <a:gd name="adj2" fmla="val -1254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 smtClean="0">
                <a:solidFill>
                  <a:schemeClr val="tx1"/>
                </a:solidFill>
              </a:rPr>
              <a:t>מגדיר טיפוס חדש בשם</a:t>
            </a:r>
          </a:p>
          <a:p>
            <a:pPr algn="ctr" rtl="1"/>
            <a:r>
              <a:rPr lang="he-IL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360719" y="3526649"/>
            <a:ext cx="291063" cy="1007294"/>
          </a:xfrm>
          <a:prstGeom prst="rightBrac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6593857" y="3656722"/>
            <a:ext cx="151216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>
                <a:solidFill>
                  <a:schemeClr val="accent3">
                    <a:lumMod val="75000"/>
                  </a:schemeClr>
                </a:solidFill>
              </a:rPr>
              <a:t>שדות המבנה</a:t>
            </a:r>
            <a:endParaRPr lang="he-IL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5013176"/>
            <a:ext cx="836327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latin typeface="Times New Roman" pitchFamily="18" charset="0"/>
              </a:rPr>
              <a:t>שימו לב: פקודה זו </a:t>
            </a:r>
            <a:r>
              <a:rPr lang="he-IL" sz="2800" u="sng" dirty="0">
                <a:latin typeface="Times New Roman" pitchFamily="18" charset="0"/>
              </a:rPr>
              <a:t>אינה מקצה זיכרון כלשהו</a:t>
            </a:r>
            <a:r>
              <a:rPr lang="he-IL" sz="2800" dirty="0">
                <a:latin typeface="Times New Roman" pitchFamily="18" charset="0"/>
              </a:rPr>
              <a:t>, אלא רק מגדירה טיפוס חדש. טיפוס זה יוכל לשמש אותנו בהמשך להצהרה על משתנים</a:t>
            </a:r>
            <a:r>
              <a:rPr lang="he-IL" sz="2800" dirty="0" smtClean="0">
                <a:latin typeface="Times New Roman" pitchFamily="18" charset="0"/>
              </a:rPr>
              <a:t>.</a:t>
            </a:r>
            <a:endParaRPr lang="he-IL" sz="2800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0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078526-FB8A-4C19-A9F0-6B5832AB851A}" type="slidenum">
              <a:rPr lang="ar-SA" smtClean="0">
                <a:latin typeface="Arial" charset="0"/>
                <a:cs typeface="Arial" charset="0"/>
              </a:rPr>
              <a:pPr/>
              <a:t>5</a:t>
            </a:fld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מהי מחרוזת?</a:t>
            </a:r>
            <a:endParaRPr lang="en-US" smtClean="0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600200"/>
            <a:ext cx="8174142" cy="4525963"/>
          </a:xfrm>
        </p:spPr>
        <p:txBody>
          <a:bodyPr>
            <a:noAutofit/>
          </a:bodyPr>
          <a:lstStyle/>
          <a:p>
            <a:pPr marL="0" indent="0" algn="r" eaLnBrk="1" hangingPunct="1">
              <a:buNone/>
            </a:pPr>
            <a:r>
              <a:rPr lang="he-IL" sz="2400" dirty="0" smtClean="0"/>
              <a:t>מחרוזת היא מערך של תווים (ערכים מטיפוס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e-IL" sz="2400" dirty="0" smtClean="0"/>
              <a:t>) שמסתיים ב-</a:t>
            </a:r>
            <a:r>
              <a:rPr lang="en-US" sz="2400" dirty="0" smtClean="0">
                <a:solidFill>
                  <a:srgbClr val="FF0000"/>
                </a:solidFill>
              </a:rPr>
              <a:t>'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-US" sz="2400" dirty="0" smtClean="0">
                <a:solidFill>
                  <a:srgbClr val="FF0000"/>
                </a:solidFill>
              </a:rPr>
              <a:t>'</a:t>
            </a:r>
            <a:r>
              <a:rPr lang="he-IL" sz="2400" dirty="0" smtClean="0"/>
              <a:t>.</a:t>
            </a:r>
          </a:p>
          <a:p>
            <a:pPr algn="l" rtl="0" eaLnBrk="1" hangingPunct="1">
              <a:buFontTx/>
              <a:buNone/>
            </a:pPr>
            <a:endParaRPr lang="he-IL" sz="2400" dirty="0" smtClean="0"/>
          </a:p>
          <a:p>
            <a:pPr algn="l" rtl="0" eaLnBrk="1" hangingPunct="1">
              <a:buFontTx/>
              <a:buNone/>
            </a:pPr>
            <a:endParaRPr lang="he-IL" sz="2400" dirty="0"/>
          </a:p>
          <a:p>
            <a:pPr algn="l" rtl="0" eaLnBrk="1" hangingPunct="1">
              <a:buFontTx/>
              <a:buNone/>
            </a:pPr>
            <a:endParaRPr lang="en-US" sz="2400" dirty="0" smtClean="0"/>
          </a:p>
          <a:p>
            <a:pPr algn="l" rtl="0" eaLnBrk="1" hangingPunct="1">
              <a:buFontTx/>
              <a:buNone/>
            </a:pPr>
            <a:endParaRPr lang="he-IL" sz="2400" dirty="0" smtClean="0"/>
          </a:p>
          <a:p>
            <a:pPr algn="l" rtl="0" eaLnBrk="1" hangingPunct="1">
              <a:buFontTx/>
              <a:buNone/>
            </a:pPr>
            <a:endParaRPr lang="he-IL" sz="2400" dirty="0" smtClean="0"/>
          </a:p>
          <a:p>
            <a:pPr algn="l" rtl="0" eaLnBrk="1" hangingPunct="1">
              <a:buFontTx/>
              <a:buNone/>
            </a:pPr>
            <a:endParaRPr lang="he-IL" sz="2400" dirty="0"/>
          </a:p>
          <a:p>
            <a:pPr algn="l" rtl="0" eaLnBrk="1" hangingPunct="1">
              <a:buFontTx/>
              <a:buNone/>
            </a:pPr>
            <a:endParaRPr lang="he-IL" sz="2400" dirty="0" smtClean="0"/>
          </a:p>
          <a:p>
            <a:pPr eaLnBrk="1" hangingPunct="1"/>
            <a:r>
              <a:rPr lang="he-IL" sz="2400" dirty="0" smtClean="0"/>
              <a:t>מחרוזות בשפת </a:t>
            </a:r>
            <a:r>
              <a:rPr lang="en-US" sz="2400" dirty="0" smtClean="0"/>
              <a:t>C</a:t>
            </a:r>
            <a:r>
              <a:rPr lang="he-IL" sz="2400" dirty="0" smtClean="0"/>
              <a:t> נקראות </a:t>
            </a:r>
            <a:r>
              <a:rPr lang="en-US" sz="2400" b="1" dirty="0" smtClean="0"/>
              <a:t>null-terminated strings</a:t>
            </a:r>
            <a:r>
              <a:rPr lang="he-IL" sz="2400" dirty="0" smtClean="0"/>
              <a:t>, בשל השימוש בערך אפס כדי לסמן את סוף המחרוזת.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2481282"/>
            <a:ext cx="7980498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','e','l','l','o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','!','\0'};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818576"/>
            <a:ext cx="6680088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"Hello!“;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1652" y="4154277"/>
            <a:ext cx="7178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אפשר להגדיר זאת בצורה יותר נוחה:</a:t>
            </a:r>
            <a:endParaRPr lang="he-IL" sz="2400" dirty="0"/>
          </a:p>
        </p:txBody>
      </p:sp>
      <p:sp>
        <p:nvSpPr>
          <p:cNvPr id="3" name="Oval Callout 2"/>
          <p:cNvSpPr/>
          <p:nvPr/>
        </p:nvSpPr>
        <p:spPr>
          <a:xfrm>
            <a:off x="6444208" y="3158046"/>
            <a:ext cx="2242592" cy="703002"/>
          </a:xfrm>
          <a:prstGeom prst="wedgeEllipseCallout">
            <a:avLst>
              <a:gd name="adj1" fmla="val -219"/>
              <a:gd name="adj2" fmla="val -84088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 smtClean="0"/>
              <a:t>ערך ה-</a:t>
            </a:r>
            <a:r>
              <a:rPr lang="en-US" dirty="0" err="1" smtClean="0"/>
              <a:t>ascii</a:t>
            </a:r>
            <a:r>
              <a:rPr lang="he-IL" dirty="0" smtClean="0"/>
              <a:t> של </a:t>
            </a:r>
            <a:r>
              <a:rPr lang="en-US" dirty="0" smtClean="0"/>
              <a:t>‘\0’</a:t>
            </a:r>
            <a:r>
              <a:rPr lang="he-IL" dirty="0" smtClean="0"/>
              <a:t> הוא 0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uiExpand="1" build="p"/>
      <p:bldP spid="7" grpId="0" animBg="1"/>
      <p:bldP spid="2" grpId="0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שימוש במבנים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/>
          </a:bodyPr>
          <a:lstStyle/>
          <a:p>
            <a:r>
              <a:rPr lang="he-IL" sz="2800" dirty="0" smtClean="0">
                <a:latin typeface="Times New Roman" pitchFamily="18" charset="0"/>
              </a:rPr>
              <a:t>נגדיר משתנים מטיפוס </a:t>
            </a:r>
            <a:r>
              <a:rPr lang="en-US" sz="2800" dirty="0" err="1" smtClean="0">
                <a:latin typeface="Times New Roman" pitchFamily="18" charset="0"/>
              </a:rPr>
              <a:t>struct</a:t>
            </a:r>
            <a:r>
              <a:rPr lang="en-US" sz="2800" dirty="0" smtClean="0">
                <a:latin typeface="Times New Roman" pitchFamily="18" charset="0"/>
              </a:rPr>
              <a:t> date</a:t>
            </a:r>
            <a:r>
              <a:rPr lang="he-IL" sz="2800" dirty="0" smtClean="0">
                <a:latin typeface="Times New Roman" pitchFamily="18" charset="0"/>
              </a:rPr>
              <a:t>:</a:t>
            </a:r>
          </a:p>
          <a:p>
            <a:endParaRPr lang="en-US" sz="2800" dirty="0" smtClean="0"/>
          </a:p>
          <a:p>
            <a:r>
              <a:rPr lang="he-IL" sz="2800" dirty="0" smtClean="0">
                <a:latin typeface="Times New Roman" pitchFamily="18" charset="0"/>
              </a:rPr>
              <a:t>על מנת לגשת ל-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he-IL" sz="2800" dirty="0" smtClean="0">
                <a:latin typeface="Times New Roman" pitchFamily="18" charset="0"/>
              </a:rPr>
              <a:t> כלשהו בתוך 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Courier New" pitchFamily="49" charset="0"/>
              </a:rPr>
              <a:t>neta_birthday</a:t>
            </a:r>
            <a:r>
              <a:rPr lang="he-IL" sz="2800" dirty="0" smtClean="0">
                <a:latin typeface="Times New Roman" pitchFamily="18" charset="0"/>
              </a:rPr>
              <a:t> או </a:t>
            </a:r>
            <a:r>
              <a:rPr lang="en-US" sz="2800" dirty="0" err="1" smtClean="0">
                <a:latin typeface="Courier New" pitchFamily="49" charset="0"/>
              </a:rPr>
              <a:t>ilan_birthday</a:t>
            </a:r>
            <a:r>
              <a:rPr lang="he-IL" sz="2800" dirty="0" smtClean="0">
                <a:latin typeface="Courier New" pitchFamily="49" charset="0"/>
              </a:rPr>
              <a:t> </a:t>
            </a:r>
            <a:r>
              <a:rPr lang="he-IL" sz="2800" dirty="0" smtClean="0">
                <a:latin typeface="Times New Roman" pitchFamily="18" charset="0"/>
              </a:rPr>
              <a:t>עלינו להשתמש באופרטור נקודה (</a:t>
            </a:r>
            <a:r>
              <a:rPr lang="he-IL" sz="2800" b="1" dirty="0" smtClean="0">
                <a:latin typeface="Courier New" pitchFamily="49" charset="0"/>
              </a:rPr>
              <a:t>'.'</a:t>
            </a:r>
            <a:r>
              <a:rPr lang="he-IL" sz="2800" dirty="0" smtClean="0">
                <a:latin typeface="Times New Roman" pitchFamily="18" charset="0"/>
              </a:rPr>
              <a:t>):</a:t>
            </a:r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5743"/>
            <a:ext cx="2133600" cy="365125"/>
          </a:xfrm>
        </p:spPr>
        <p:txBody>
          <a:bodyPr/>
          <a:lstStyle/>
          <a:p>
            <a:fld id="{51CBBD6A-578C-4A5A-AA7B-1EEE8AAA3C9D}" type="slidenum">
              <a:rPr lang="he-IL"/>
              <a:pPr/>
              <a:t>50</a:t>
            </a:fld>
            <a:endParaRPr lang="en-US"/>
          </a:p>
        </p:txBody>
      </p:sp>
      <p:sp>
        <p:nvSpPr>
          <p:cNvPr id="912392" name="Text Box 8"/>
          <p:cNvSpPr txBox="1">
            <a:spLocks noChangeArrowheads="1"/>
          </p:cNvSpPr>
          <p:nvPr/>
        </p:nvSpPr>
        <p:spPr bwMode="auto">
          <a:xfrm>
            <a:off x="1115616" y="2148855"/>
            <a:ext cx="6626225" cy="479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000" dirty="0" err="1">
                <a:latin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</a:rPr>
              <a:t> date </a:t>
            </a:r>
            <a:r>
              <a:rPr lang="en-US" sz="2000" dirty="0" err="1">
                <a:latin typeface="Courier New" pitchFamily="49" charset="0"/>
              </a:rPr>
              <a:t>ilan_birthday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neta_birthday</a:t>
            </a:r>
            <a:r>
              <a:rPr lang="en-US" sz="2000" dirty="0">
                <a:latin typeface="Courier New" pitchFamily="49" charset="0"/>
              </a:rPr>
              <a:t>;</a:t>
            </a:r>
          </a:p>
        </p:txBody>
      </p:sp>
      <p:sp>
        <p:nvSpPr>
          <p:cNvPr id="912394" name="Text Box 10"/>
          <p:cNvSpPr txBox="1">
            <a:spLocks noChangeArrowheads="1"/>
          </p:cNvSpPr>
          <p:nvPr/>
        </p:nvSpPr>
        <p:spPr bwMode="auto">
          <a:xfrm>
            <a:off x="424093" y="3572478"/>
            <a:ext cx="4464050" cy="1209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err="1">
                <a:latin typeface="Courier New" pitchFamily="49" charset="0"/>
              </a:rPr>
              <a:t>neta_birthday.day</a:t>
            </a:r>
            <a:r>
              <a:rPr lang="en-US" sz="2000" dirty="0">
                <a:latin typeface="Courier New" pitchFamily="49" charset="0"/>
              </a:rPr>
              <a:t> = 5;</a:t>
            </a:r>
          </a:p>
          <a:p>
            <a:pPr>
              <a:spcBef>
                <a:spcPct val="20000"/>
              </a:spcBef>
            </a:pPr>
            <a:r>
              <a:rPr lang="en-US" sz="2000" dirty="0" err="1">
                <a:latin typeface="Courier New" pitchFamily="49" charset="0"/>
              </a:rPr>
              <a:t>neta_birthday.month</a:t>
            </a:r>
            <a:r>
              <a:rPr lang="en-US" sz="2000" dirty="0">
                <a:latin typeface="Courier New" pitchFamily="49" charset="0"/>
              </a:rPr>
              <a:t> = 2;</a:t>
            </a:r>
          </a:p>
          <a:p>
            <a:pPr>
              <a:spcBef>
                <a:spcPct val="20000"/>
              </a:spcBef>
            </a:pPr>
            <a:r>
              <a:rPr lang="en-US" sz="2000" dirty="0" err="1">
                <a:latin typeface="Courier New" pitchFamily="49" charset="0"/>
              </a:rPr>
              <a:t>neta_birthday.year</a:t>
            </a:r>
            <a:r>
              <a:rPr lang="en-US" sz="2000" dirty="0">
                <a:latin typeface="Courier New" pitchFamily="49" charset="0"/>
              </a:rPr>
              <a:t> = 1982;</a:t>
            </a:r>
          </a:p>
        </p:txBody>
      </p:sp>
      <p:pic>
        <p:nvPicPr>
          <p:cNvPr id="912396" name="Picture 12" descr="j01107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4508500"/>
            <a:ext cx="1511300" cy="1363663"/>
          </a:xfrm>
          <a:prstGeom prst="rect">
            <a:avLst/>
          </a:prstGeom>
          <a:noFill/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69195" y="5190331"/>
            <a:ext cx="5834062" cy="479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("%d\n", </a:t>
            </a:r>
            <a:r>
              <a:rPr lang="en-US" sz="2000" dirty="0" err="1">
                <a:latin typeface="Courier New" pitchFamily="49" charset="0"/>
              </a:rPr>
              <a:t>ilan_birthday.day</a:t>
            </a:r>
            <a:r>
              <a:rPr lang="en-US" sz="2000" dirty="0">
                <a:latin typeface="Courier New" pitchFamily="49" charset="0"/>
              </a:rPr>
              <a:t>);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24093" y="6028881"/>
            <a:ext cx="5834063" cy="479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("%d\n", day);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7127875" y="5673798"/>
            <a:ext cx="2015381" cy="834507"/>
          </a:xfrm>
          <a:prstGeom prst="wedgeEllipseCallout">
            <a:avLst>
              <a:gd name="adj1" fmla="val -92131"/>
              <a:gd name="adj2" fmla="val 3196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מה תדפיס השורה הבאה?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56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12392" grpId="0" animBg="1"/>
      <p:bldP spid="912394" grpId="0" animBg="1"/>
      <p:bldP spid="11" grpId="0" animBg="1"/>
      <p:bldP spid="12" grpId="0" animBg="1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שימוש במבנים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0000" lnSpcReduction="20000"/>
          </a:bodyPr>
          <a:lstStyle/>
          <a:p>
            <a:r>
              <a:rPr lang="he-IL" dirty="0" smtClean="0">
                <a:latin typeface="Times New Roman" pitchFamily="18" charset="0"/>
              </a:rPr>
              <a:t>ניתן לבצע השמה של מבנה כלשהו למבנה אחר מאותו הטיפוס. פעולת ההשמה </a:t>
            </a:r>
            <a:r>
              <a:rPr lang="he-IL" b="1" dirty="0" smtClean="0">
                <a:latin typeface="Times New Roman" pitchFamily="18" charset="0"/>
              </a:rPr>
              <a:t>מעתיקה</a:t>
            </a:r>
            <a:r>
              <a:rPr lang="he-IL" dirty="0" smtClean="0">
                <a:latin typeface="Times New Roman" pitchFamily="18" charset="0"/>
              </a:rPr>
              <a:t> את התוכן של כל אברי המבנה לתוך אלו של המבנה השני. לדוגמה: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he-IL" dirty="0" smtClean="0">
                <a:latin typeface="Times New Roman" pitchFamily="18" charset="0"/>
              </a:rPr>
              <a:t>פעולת ההשמה בשורה האחרונה מבצעת העתקה של </a:t>
            </a:r>
            <a:r>
              <a:rPr lang="he-IL" u="sng" dirty="0" smtClean="0">
                <a:latin typeface="Times New Roman" pitchFamily="18" charset="0"/>
              </a:rPr>
              <a:t>שלושה </a:t>
            </a:r>
            <a:r>
              <a:rPr lang="en-US" u="sng" dirty="0" err="1" smtClean="0">
                <a:latin typeface="Courier New" pitchFamily="49" charset="0"/>
              </a:rPr>
              <a:t>int</a:t>
            </a:r>
            <a:r>
              <a:rPr lang="he-IL" u="sng" dirty="0" smtClean="0">
                <a:latin typeface="Times New Roman" pitchFamily="18" charset="0"/>
              </a:rPr>
              <a:t>-ים</a:t>
            </a:r>
            <a:r>
              <a:rPr lang="he-IL" dirty="0" smtClean="0">
                <a:latin typeface="Times New Roman" pitchFamily="18" charset="0"/>
              </a:rPr>
              <a:t>, מהמבנה </a:t>
            </a:r>
            <a:r>
              <a:rPr lang="en-US" dirty="0" smtClean="0">
                <a:latin typeface="Courier New" pitchFamily="49" charset="0"/>
              </a:rPr>
              <a:t>twin1_birthday</a:t>
            </a:r>
            <a:r>
              <a:rPr lang="he-IL" dirty="0" smtClean="0">
                <a:latin typeface="Times New Roman" pitchFamily="18" charset="0"/>
              </a:rPr>
              <a:t> למבנה </a:t>
            </a:r>
            <a:r>
              <a:rPr lang="en-US" dirty="0" smtClean="0">
                <a:latin typeface="Courier New" pitchFamily="49" charset="0"/>
              </a:rPr>
              <a:t>twin2_birthday</a:t>
            </a:r>
            <a:r>
              <a:rPr lang="he-IL" dirty="0" smtClean="0">
                <a:latin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D7C9-8C99-46D7-8130-C4F0A3E66ED6}" type="slidenum">
              <a:rPr lang="he-IL"/>
              <a:pPr/>
              <a:t>51</a:t>
            </a:fld>
            <a:endParaRPr lang="en-US"/>
          </a:p>
        </p:txBody>
      </p:sp>
      <p:sp>
        <p:nvSpPr>
          <p:cNvPr id="992260" name="Text Box 4"/>
          <p:cNvSpPr txBox="1">
            <a:spLocks noChangeArrowheads="1"/>
          </p:cNvSpPr>
          <p:nvPr/>
        </p:nvSpPr>
        <p:spPr bwMode="auto">
          <a:xfrm>
            <a:off x="1474788" y="2616175"/>
            <a:ext cx="5905500" cy="2613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000" dirty="0" err="1">
                <a:latin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</a:rPr>
              <a:t> date twin1_birthday;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 err="1">
                <a:latin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</a:rPr>
              <a:t> date twin2_birthday;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twin1_birthday.day = </a:t>
            </a:r>
            <a:r>
              <a:rPr lang="en-US" sz="2000" dirty="0" smtClean="0">
                <a:latin typeface="Courier New" pitchFamily="49" charset="0"/>
              </a:rPr>
              <a:t>23;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twin1_birthday.month = 12;</a:t>
            </a:r>
          </a:p>
          <a:p>
            <a:r>
              <a:rPr lang="en-US" sz="2000" dirty="0">
                <a:latin typeface="Courier New" pitchFamily="49" charset="0"/>
              </a:rPr>
              <a:t>twin1_birthday.year = </a:t>
            </a:r>
            <a:r>
              <a:rPr lang="en-US" sz="2000" dirty="0" smtClean="0">
                <a:latin typeface="Courier New" pitchFamily="49" charset="0"/>
              </a:rPr>
              <a:t>1983;</a:t>
            </a:r>
            <a:endParaRPr lang="en-US" sz="2000" dirty="0">
              <a:latin typeface="Courier New" pitchFamily="49" charset="0"/>
            </a:endParaRP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twin2_birthday = twin1_birthday;</a:t>
            </a:r>
          </a:p>
        </p:txBody>
      </p:sp>
    </p:spTree>
    <p:extLst>
      <p:ext uri="{BB962C8B-B14F-4D97-AF65-F5344CB8AC3E}">
        <p14:creationId xmlns:p14="http://schemas.microsoft.com/office/powerpoint/2010/main" val="3020088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9226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תרגיל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65E-F94E-4445-8ED3-B71F560E28A2}" type="slidenum">
              <a:rPr lang="he-IL"/>
              <a:pPr/>
              <a:t>52</a:t>
            </a:fld>
            <a:endParaRPr lang="en-US"/>
          </a:p>
        </p:txBody>
      </p:sp>
      <p:sp>
        <p:nvSpPr>
          <p:cNvPr id="941059" name="Text Box 3"/>
          <p:cNvSpPr txBox="1">
            <a:spLocks noChangeArrowheads="1"/>
          </p:cNvSpPr>
          <p:nvPr/>
        </p:nvSpPr>
        <p:spPr bwMode="auto">
          <a:xfrm>
            <a:off x="845209" y="1404625"/>
            <a:ext cx="79521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2100" indent="-292100" algn="r" rtl="1">
              <a:spcBef>
                <a:spcPct val="50000"/>
              </a:spcBef>
              <a:buFont typeface="Arial" charset="0"/>
              <a:buChar char="•"/>
            </a:pPr>
            <a:r>
              <a:rPr lang="he-IL" sz="2400" dirty="0" smtClean="0">
                <a:latin typeface="Times New Roman" pitchFamily="18" charset="0"/>
              </a:rPr>
              <a:t>הגדירו משתנה מטיפוס צמח ששדותיו הם: שם, כמות מים ליום, כמות דשן ליום ואת התאריך בו התקבל.</a:t>
            </a:r>
          </a:p>
        </p:txBody>
      </p:sp>
      <p:sp>
        <p:nvSpPr>
          <p:cNvPr id="941060" name="Text Box 4"/>
          <p:cNvSpPr txBox="1">
            <a:spLocks noChangeArrowheads="1"/>
          </p:cNvSpPr>
          <p:nvPr/>
        </p:nvSpPr>
        <p:spPr bwMode="auto">
          <a:xfrm>
            <a:off x="1151731" y="2561824"/>
            <a:ext cx="6840538" cy="2321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plant</a:t>
            </a:r>
          </a:p>
          <a:p>
            <a:r>
              <a:rPr lang="en-US" sz="2000" dirty="0">
                <a:latin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</a:rPr>
              <a:t>  char name[100];</a:t>
            </a:r>
          </a:p>
          <a:p>
            <a:r>
              <a:rPr lang="en-US" sz="2000" dirty="0">
                <a:latin typeface="Courier New" pitchFamily="49" charset="0"/>
              </a:rPr>
              <a:t>  double </a:t>
            </a:r>
            <a:r>
              <a:rPr lang="en-US" sz="2000" dirty="0" err="1">
                <a:latin typeface="Courier New" pitchFamily="49" charset="0"/>
              </a:rPr>
              <a:t>water_per_day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</a:rPr>
              <a:t>  double </a:t>
            </a:r>
            <a:r>
              <a:rPr lang="en-US" sz="2000" dirty="0" err="1">
                <a:latin typeface="Courier New" pitchFamily="49" charset="0"/>
              </a:rPr>
              <a:t>fertilizer_per_day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date </a:t>
            </a:r>
            <a:r>
              <a:rPr lang="en-US" sz="2000" dirty="0" err="1">
                <a:latin typeface="Courier New" pitchFamily="49" charset="0"/>
              </a:rPr>
              <a:t>plant_date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91757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שימושי מבנים</a:t>
            </a:r>
            <a:endParaRPr lang="en-US" dirty="0" smtClean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1A71-9B62-4537-BE13-90814D1DF1BF}" type="slidenum">
              <a:rPr lang="he-IL"/>
              <a:pPr/>
              <a:t>53</a:t>
            </a:fld>
            <a:endParaRPr lang="en-US"/>
          </a:p>
        </p:txBody>
      </p:sp>
      <p:sp>
        <p:nvSpPr>
          <p:cNvPr id="963587" name="Text Box 3"/>
          <p:cNvSpPr txBox="1">
            <a:spLocks noChangeArrowheads="1"/>
          </p:cNvSpPr>
          <p:nvPr/>
        </p:nvSpPr>
        <p:spPr bwMode="auto">
          <a:xfrm>
            <a:off x="684213" y="1517883"/>
            <a:ext cx="7704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sz="2400" dirty="0" smtClean="0">
                <a:latin typeface="Times New Roman" pitchFamily="18" charset="0"/>
              </a:rPr>
              <a:t>כיוון </a:t>
            </a:r>
            <a:r>
              <a:rPr lang="he-IL" sz="2400" dirty="0">
                <a:latin typeface="Times New Roman" pitchFamily="18" charset="0"/>
              </a:rPr>
              <a:t>שמבנים הם בוודאי טיפוסים, נוכל ליצור מהם מערכים כרגיל:</a:t>
            </a:r>
          </a:p>
        </p:txBody>
      </p:sp>
      <p:sp>
        <p:nvSpPr>
          <p:cNvPr id="963588" name="Text Box 4"/>
          <p:cNvSpPr txBox="1">
            <a:spLocks noChangeArrowheads="1"/>
          </p:cNvSpPr>
          <p:nvPr/>
        </p:nvSpPr>
        <p:spPr bwMode="auto">
          <a:xfrm>
            <a:off x="1278327" y="2112104"/>
            <a:ext cx="6337300" cy="479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000" dirty="0" err="1">
                <a:latin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</a:rPr>
              <a:t> date </a:t>
            </a:r>
            <a:r>
              <a:rPr lang="en-US" sz="2000" dirty="0" err="1">
                <a:latin typeface="Courier New" pitchFamily="49" charset="0"/>
              </a:rPr>
              <a:t>birthday_list</a:t>
            </a:r>
            <a:r>
              <a:rPr lang="en-US" sz="2000" dirty="0">
                <a:latin typeface="Courier New" pitchFamily="49" charset="0"/>
              </a:rPr>
              <a:t>[10];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19931" y="2838383"/>
            <a:ext cx="77041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>
              <a:spcBef>
                <a:spcPct val="35000"/>
              </a:spcBef>
            </a:pPr>
            <a:r>
              <a:rPr lang="he-IL" sz="2400" dirty="0" smtClean="0">
                <a:latin typeface="Times New Roman" pitchFamily="18" charset="0"/>
              </a:rPr>
              <a:t>כמו כן, נוכל ליצור משתנה </a:t>
            </a:r>
            <a:r>
              <a:rPr lang="en-US" sz="2400" dirty="0" err="1" smtClean="0">
                <a:latin typeface="Courier New" pitchFamily="49" charset="0"/>
              </a:rPr>
              <a:t>plant_ptr</a:t>
            </a:r>
            <a:r>
              <a:rPr lang="he-IL" sz="2400" dirty="0" smtClean="0">
                <a:latin typeface="Courier New" pitchFamily="49" charset="0"/>
              </a:rPr>
              <a:t> מטיפוס מצביע</a:t>
            </a:r>
            <a:r>
              <a:rPr lang="he-IL" sz="2400" dirty="0" smtClean="0">
                <a:latin typeface="Times New Roman" pitchFamily="18" charset="0"/>
              </a:rPr>
              <a:t> שמכיל </a:t>
            </a:r>
            <a:r>
              <a:rPr lang="he-IL" sz="2400" dirty="0">
                <a:latin typeface="Times New Roman" pitchFamily="18" charset="0"/>
              </a:rPr>
              <a:t>כתובות של משתנים מטיפוס </a:t>
            </a:r>
            <a:r>
              <a:rPr lang="en-US" sz="2400" dirty="0" err="1">
                <a:latin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plant</a:t>
            </a:r>
            <a:r>
              <a:rPr lang="he-IL" sz="2400" dirty="0">
                <a:latin typeface="Times New Roman" pitchFamily="18" charset="0"/>
              </a:rPr>
              <a:t>.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19672" y="3772561"/>
            <a:ext cx="4681538" cy="479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000" dirty="0" err="1">
                <a:latin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</a:rPr>
              <a:t> plant *</a:t>
            </a:r>
            <a:r>
              <a:rPr lang="en-US" sz="2000" dirty="0" err="1">
                <a:latin typeface="Courier New" pitchFamily="49" charset="0"/>
              </a:rPr>
              <a:t>plant_ptr</a:t>
            </a:r>
            <a:r>
              <a:rPr lang="en-US" sz="2000" dirty="0">
                <a:latin typeface="Courier New" pitchFamily="49" charset="0"/>
              </a:rPr>
              <a:t> = 0;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08361" y="5242525"/>
            <a:ext cx="5689600" cy="1136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dirty="0" err="1">
                <a:latin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</a:rPr>
              <a:t> plant p;</a:t>
            </a:r>
          </a:p>
          <a:p>
            <a:pPr>
              <a:lnSpc>
                <a:spcPct val="105000"/>
              </a:lnSpc>
            </a:pPr>
            <a:r>
              <a:rPr lang="en-US" sz="2000" dirty="0" err="1">
                <a:latin typeface="Courier New" pitchFamily="49" charset="0"/>
              </a:rPr>
              <a:t>plant_ptr</a:t>
            </a:r>
            <a:r>
              <a:rPr lang="en-US" sz="2000" dirty="0">
                <a:latin typeface="Courier New" pitchFamily="49" charset="0"/>
              </a:rPr>
              <a:t> = &amp;p;</a:t>
            </a:r>
          </a:p>
          <a:p>
            <a:pPr>
              <a:lnSpc>
                <a:spcPct val="105000"/>
              </a:lnSpc>
            </a:pPr>
            <a:r>
              <a:rPr lang="en-US" sz="2000" dirty="0">
                <a:latin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</a:rPr>
              <a:t>plant_ptr</a:t>
            </a:r>
            <a:r>
              <a:rPr lang="en-US" sz="2000" dirty="0">
                <a:latin typeface="Courier New" pitchFamily="49" charset="0"/>
              </a:rPr>
              <a:t>).</a:t>
            </a:r>
            <a:r>
              <a:rPr lang="en-US" sz="2000" dirty="0" err="1">
                <a:latin typeface="Courier New" pitchFamily="49" charset="0"/>
              </a:rPr>
              <a:t>water_per_day</a:t>
            </a:r>
            <a:r>
              <a:rPr lang="en-US" sz="2000" dirty="0">
                <a:latin typeface="Courier New" pitchFamily="49" charset="0"/>
              </a:rPr>
              <a:t> = 30.0;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84213" y="4569703"/>
            <a:ext cx="7704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>
              <a:spcBef>
                <a:spcPct val="35000"/>
              </a:spcBef>
            </a:pPr>
            <a:r>
              <a:rPr lang="he-IL" sz="2400" dirty="0" smtClean="0">
                <a:latin typeface="Times New Roman" pitchFamily="18" charset="0"/>
              </a:rPr>
              <a:t>השימוש במצביע יתבצע כך:</a:t>
            </a:r>
            <a:endParaRPr lang="he-IL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87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7" grpId="0"/>
      <p:bldP spid="963588" grpId="0" animBg="1"/>
      <p:bldP spid="10" grpId="0"/>
      <p:bldP spid="11" grpId="0" animBg="1"/>
      <p:bldP spid="12" grpId="0" animBg="1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/>
              <a:t>שימושי מבנים</a:t>
            </a:r>
            <a:endParaRPr lang="en-US" dirty="0" smtClean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6125-A9C4-43A5-B3E9-E78C4E591CB4}" type="slidenum">
              <a:rPr lang="he-IL"/>
              <a:pPr/>
              <a:t>54</a:t>
            </a:fld>
            <a:endParaRPr lang="en-US"/>
          </a:p>
        </p:txBody>
      </p:sp>
      <p:sp>
        <p:nvSpPr>
          <p:cNvPr id="955395" name="Text Box 3"/>
          <p:cNvSpPr txBox="1">
            <a:spLocks noChangeArrowheads="1"/>
          </p:cNvSpPr>
          <p:nvPr/>
        </p:nvSpPr>
        <p:spPr bwMode="auto">
          <a:xfrm>
            <a:off x="539552" y="1515555"/>
            <a:ext cx="8280920" cy="54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algn="r" rtl="1">
              <a:spcBef>
                <a:spcPct val="50000"/>
              </a:spcBef>
            </a:pPr>
            <a:r>
              <a:rPr lang="he-IL" sz="2400" dirty="0" smtClean="0">
                <a:latin typeface="Times New Roman" pitchFamily="18" charset="0"/>
              </a:rPr>
              <a:t>נוכל להעביר מבנה כפרמטר לפונקציה </a:t>
            </a:r>
            <a:r>
              <a:rPr lang="en-US" sz="2400" dirty="0" smtClean="0">
                <a:latin typeface="Times New Roman" pitchFamily="18" charset="0"/>
              </a:rPr>
              <a:t>by value</a:t>
            </a:r>
            <a:r>
              <a:rPr lang="he-IL" sz="2400" dirty="0" smtClean="0">
                <a:latin typeface="Times New Roman" pitchFamily="18" charset="0"/>
              </a:rPr>
              <a:t> (את המבנה עצמו):</a:t>
            </a:r>
            <a:endParaRPr lang="he-IL" sz="2400" dirty="0">
              <a:latin typeface="Times New Roman" pitchFamily="18" charset="0"/>
            </a:endParaRPr>
          </a:p>
        </p:txBody>
      </p:sp>
      <p:sp>
        <p:nvSpPr>
          <p:cNvPr id="955396" name="Text Box 4"/>
          <p:cNvSpPr txBox="1">
            <a:spLocks noChangeArrowheads="1"/>
          </p:cNvSpPr>
          <p:nvPr/>
        </p:nvSpPr>
        <p:spPr bwMode="auto">
          <a:xfrm>
            <a:off x="539552" y="2060848"/>
            <a:ext cx="7129463" cy="10905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000" dirty="0" smtClean="0">
                <a:latin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</a:rPr>
              <a:t>print_plant_water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</a:rPr>
              <a:t> plant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</a:rPr>
              <a:t>) </a:t>
            </a:r>
            <a:r>
              <a:rPr lang="en-US" sz="2000" dirty="0">
                <a:latin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</a:rPr>
              <a:t>("%f", </a:t>
            </a:r>
            <a:r>
              <a:rPr lang="en-US" sz="2000" dirty="0" err="1" smtClean="0">
                <a:latin typeface="Courier New" pitchFamily="49" charset="0"/>
              </a:rPr>
              <a:t>p.water_per_day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3390659"/>
            <a:ext cx="8280920" cy="54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algn="r" rtl="1">
              <a:spcBef>
                <a:spcPct val="50000"/>
              </a:spcBef>
            </a:pPr>
            <a:r>
              <a:rPr lang="he-IL" sz="2400" dirty="0">
                <a:latin typeface="Times New Roman" pitchFamily="18" charset="0"/>
              </a:rPr>
              <a:t>נוכל להעביר מבנה כפרמטר לפונקציה </a:t>
            </a:r>
            <a:r>
              <a:rPr lang="en-US" sz="2400" dirty="0">
                <a:latin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</a:rPr>
              <a:t>address</a:t>
            </a:r>
            <a:r>
              <a:rPr lang="he-IL" sz="2400" dirty="0" smtClean="0">
                <a:latin typeface="Times New Roman" pitchFamily="18" charset="0"/>
              </a:rPr>
              <a:t>(מצביע למבנה):</a:t>
            </a:r>
            <a:endParaRPr lang="he-IL" sz="2400" dirty="0"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1" y="3924151"/>
            <a:ext cx="7129463" cy="10905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000" dirty="0" smtClean="0">
                <a:latin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</a:rPr>
              <a:t>print_plant_water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</a:rPr>
              <a:t> plant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*p</a:t>
            </a:r>
            <a:r>
              <a:rPr lang="en-US" sz="2000" dirty="0" smtClean="0">
                <a:latin typeface="Courier New" pitchFamily="49" charset="0"/>
              </a:rPr>
              <a:t>) </a:t>
            </a:r>
            <a:r>
              <a:rPr lang="en-US" sz="2000" dirty="0">
                <a:latin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</a:rPr>
              <a:t>("%f",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(*p).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water_per_day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124200" y="5564710"/>
            <a:ext cx="25795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800" dirty="0" smtClean="0">
                <a:solidFill>
                  <a:srgbClr val="7030A0"/>
                </a:solidFill>
                <a:latin typeface="Courier New" pitchFamily="49" charset="0"/>
              </a:rPr>
              <a:t>מה עדיף?</a:t>
            </a:r>
            <a:endParaRPr lang="he-IL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4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allAtOnce"/>
      <p:bldP spid="955396" grpId="0" animBg="1"/>
      <p:bldP spid="7" grpId="0"/>
      <p:bldP spid="8" grpId="0" animBg="1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dirty="0" smtClean="0"/>
              <a:t>האופרטור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3150-D777-4993-B877-1421D8B8AFAA}" type="slidenum">
              <a:rPr lang="he-IL"/>
              <a:pPr/>
              <a:t>55</a:t>
            </a:fld>
            <a:endParaRPr lang="en-US"/>
          </a:p>
        </p:txBody>
      </p:sp>
      <p:sp>
        <p:nvSpPr>
          <p:cNvPr id="973827" name="Text Box 3"/>
          <p:cNvSpPr txBox="1">
            <a:spLocks noChangeArrowheads="1"/>
          </p:cNvSpPr>
          <p:nvPr/>
        </p:nvSpPr>
        <p:spPr bwMode="auto">
          <a:xfrm>
            <a:off x="900113" y="1580599"/>
            <a:ext cx="76327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 algn="r" rtl="1">
              <a:spcBef>
                <a:spcPct val="50000"/>
              </a:spcBef>
              <a:buFont typeface="Arial" charset="0"/>
              <a:buChar char="•"/>
            </a:pPr>
            <a:r>
              <a:rPr lang="he-IL" sz="2400" dirty="0" smtClean="0">
                <a:latin typeface="Times New Roman" pitchFamily="18" charset="0"/>
              </a:rPr>
              <a:t>האופרטור </a:t>
            </a:r>
            <a:r>
              <a:rPr lang="en-US" sz="2400" b="1" dirty="0">
                <a:latin typeface="Courier New" pitchFamily="49" charset="0"/>
              </a:rPr>
              <a:t>-&gt;</a:t>
            </a:r>
            <a:r>
              <a:rPr lang="he-IL" sz="2400" dirty="0">
                <a:latin typeface="Times New Roman" pitchFamily="18" charset="0"/>
              </a:rPr>
              <a:t> (חץ) שמופעל על </a:t>
            </a:r>
            <a:r>
              <a:rPr lang="he-IL" sz="2400" b="1" dirty="0">
                <a:latin typeface="Times New Roman" pitchFamily="18" charset="0"/>
              </a:rPr>
              <a:t>מצביע למבנה</a:t>
            </a:r>
            <a:r>
              <a:rPr lang="he-IL" sz="2400" dirty="0">
                <a:latin typeface="Times New Roman" pitchFamily="18" charset="0"/>
              </a:rPr>
              <a:t>, מאפשר גישה ישירה לתוך השדות של המבנה המוצבע. </a:t>
            </a:r>
            <a:r>
              <a:rPr lang="he-IL" sz="2400" dirty="0" smtClean="0">
                <a:latin typeface="Times New Roman" pitchFamily="18" charset="0"/>
              </a:rPr>
              <a:t>למשל</a:t>
            </a:r>
            <a:r>
              <a:rPr lang="he-IL" sz="2400" dirty="0">
                <a:latin typeface="Times New Roman" pitchFamily="18" charset="0"/>
              </a:rPr>
              <a:t>, נתבונן בהגדרה:</a:t>
            </a:r>
          </a:p>
        </p:txBody>
      </p:sp>
      <p:sp>
        <p:nvSpPr>
          <p:cNvPr id="973828" name="Text Box 4"/>
          <p:cNvSpPr txBox="1">
            <a:spLocks noChangeArrowheads="1"/>
          </p:cNvSpPr>
          <p:nvPr/>
        </p:nvSpPr>
        <p:spPr bwMode="auto">
          <a:xfrm>
            <a:off x="2123728" y="2780928"/>
            <a:ext cx="5400774" cy="7827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26000" tIns="82800" rIns="126000" bIns="82800">
            <a:spAutoFit/>
          </a:bodyPr>
          <a:lstStyle/>
          <a:p>
            <a:r>
              <a:rPr lang="en-US" sz="2000" dirty="0" smtClean="0">
                <a:latin typeface="Courier New" pitchFamily="49" charset="0"/>
              </a:rPr>
              <a:t>plant </a:t>
            </a:r>
            <a:r>
              <a:rPr lang="en-US" sz="2000" dirty="0" err="1" smtClean="0">
                <a:latin typeface="Courier New" pitchFamily="49" charset="0"/>
              </a:rPr>
              <a:t>my_plant</a:t>
            </a:r>
            <a:r>
              <a:rPr lang="en-US" sz="2000" dirty="0" smtClean="0">
                <a:latin typeface="Courier New" pitchFamily="49" charset="0"/>
              </a:rPr>
              <a:t>;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</a:rPr>
              <a:t>plant *</a:t>
            </a:r>
            <a:r>
              <a:rPr lang="en-US" sz="2000" dirty="0" err="1" smtClean="0">
                <a:latin typeface="Courier New" pitchFamily="49" charset="0"/>
              </a:rPr>
              <a:t>plant_ptr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</a:rPr>
              <a:t>&amp;</a:t>
            </a:r>
            <a:r>
              <a:rPr lang="en-US" sz="2000" dirty="0" err="1" smtClean="0">
                <a:latin typeface="Courier New" pitchFamily="49" charset="0"/>
              </a:rPr>
              <a:t>my_plant</a:t>
            </a:r>
            <a:r>
              <a:rPr lang="en-US" sz="2000" dirty="0" smtClean="0">
                <a:latin typeface="Courier New" pitchFamily="49" charset="0"/>
              </a:rPr>
              <a:t>;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73829" name="Text Box 5"/>
          <p:cNvSpPr txBox="1">
            <a:spLocks noChangeArrowheads="1"/>
          </p:cNvSpPr>
          <p:nvPr/>
        </p:nvSpPr>
        <p:spPr bwMode="auto">
          <a:xfrm>
            <a:off x="179512" y="5085184"/>
            <a:ext cx="4032448" cy="8043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219456" tIns="82800" rIns="219456" bIns="8280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 smtClean="0">
                <a:latin typeface="Courier New" pitchFamily="49" charset="0"/>
              </a:rPr>
              <a:t>(*</a:t>
            </a:r>
            <a:r>
              <a:rPr lang="en-US" dirty="0" err="1" smtClean="0">
                <a:latin typeface="Courier New" pitchFamily="49" charset="0"/>
              </a:rPr>
              <a:t>plant_ptr</a:t>
            </a:r>
            <a:r>
              <a:rPr lang="en-US" dirty="0" smtClean="0">
                <a:latin typeface="Courier New" pitchFamily="49" charset="0"/>
              </a:rPr>
              <a:t>).name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30000"/>
              </a:spcBef>
            </a:pPr>
            <a:r>
              <a:rPr lang="en-US" dirty="0" smtClean="0">
                <a:latin typeface="Courier New" pitchFamily="49" charset="0"/>
              </a:rPr>
              <a:t>(*</a:t>
            </a:r>
            <a:r>
              <a:rPr lang="en-US" dirty="0" err="1" smtClean="0">
                <a:latin typeface="Courier New" pitchFamily="49" charset="0"/>
              </a:rPr>
              <a:t>plant_ptr</a:t>
            </a:r>
            <a:r>
              <a:rPr lang="en-US" dirty="0" smtClean="0">
                <a:latin typeface="Courier New" pitchFamily="49" charset="0"/>
              </a:rPr>
              <a:t>).</a:t>
            </a:r>
            <a:r>
              <a:rPr lang="en-US" dirty="0" err="1" smtClean="0">
                <a:latin typeface="Courier New" pitchFamily="49" charset="0"/>
              </a:rPr>
              <a:t>water_per_day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73830" name="Text Box 6"/>
          <p:cNvSpPr txBox="1">
            <a:spLocks noChangeArrowheads="1"/>
          </p:cNvSpPr>
          <p:nvPr/>
        </p:nvSpPr>
        <p:spPr bwMode="auto">
          <a:xfrm>
            <a:off x="5220072" y="5085184"/>
            <a:ext cx="3744416" cy="8043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219456" tIns="82800" rIns="219456" bIns="8280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 err="1" smtClean="0">
                <a:latin typeface="Courier New" pitchFamily="49" charset="0"/>
              </a:rPr>
              <a:t>plant_ptr</a:t>
            </a:r>
            <a:r>
              <a:rPr lang="en-US" dirty="0" smtClean="0">
                <a:latin typeface="Courier New" pitchFamily="49" charset="0"/>
              </a:rPr>
              <a:t>-&gt;name</a:t>
            </a:r>
          </a:p>
          <a:p>
            <a:pPr>
              <a:spcBef>
                <a:spcPct val="30000"/>
              </a:spcBef>
            </a:pPr>
            <a:r>
              <a:rPr lang="en-US" dirty="0" err="1" smtClean="0">
                <a:latin typeface="Courier New" pitchFamily="49" charset="0"/>
              </a:rPr>
              <a:t>plant_ptr</a:t>
            </a:r>
            <a:r>
              <a:rPr lang="en-US" dirty="0" smtClean="0">
                <a:latin typeface="Courier New" pitchFamily="49" charset="0"/>
              </a:rPr>
              <a:t>-&gt;</a:t>
            </a:r>
            <a:r>
              <a:rPr lang="en-US" dirty="0" err="1" smtClean="0">
                <a:latin typeface="Courier New" pitchFamily="49" charset="0"/>
              </a:rPr>
              <a:t>water_per_day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73831" name="AutoShape 7"/>
          <p:cNvSpPr>
            <a:spLocks noChangeArrowheads="1"/>
          </p:cNvSpPr>
          <p:nvPr/>
        </p:nvSpPr>
        <p:spPr bwMode="auto">
          <a:xfrm>
            <a:off x="4304750" y="5321990"/>
            <a:ext cx="843314" cy="360264"/>
          </a:xfrm>
          <a:prstGeom prst="leftRightArrow">
            <a:avLst>
              <a:gd name="adj1" fmla="val 50000"/>
              <a:gd name="adj2" fmla="val 7515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73832" name="Text Box 8"/>
          <p:cNvSpPr txBox="1">
            <a:spLocks noChangeArrowheads="1"/>
          </p:cNvSpPr>
          <p:nvPr/>
        </p:nvSpPr>
        <p:spPr bwMode="auto">
          <a:xfrm>
            <a:off x="971550" y="3789040"/>
            <a:ext cx="75612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 algn="r" rtl="1">
              <a:spcBef>
                <a:spcPct val="50000"/>
              </a:spcBef>
              <a:buFont typeface="Arial" charset="0"/>
              <a:buChar char="•"/>
            </a:pPr>
            <a:r>
              <a:rPr lang="he-IL" sz="2400" dirty="0">
                <a:latin typeface="Times New Roman" pitchFamily="18" charset="0"/>
              </a:rPr>
              <a:t>בעזרת המצביע </a:t>
            </a:r>
            <a:r>
              <a:rPr lang="en-US" sz="2400" dirty="0" err="1" smtClean="0">
                <a:latin typeface="Courier New" pitchFamily="49" charset="0"/>
              </a:rPr>
              <a:t>plant_ptr</a:t>
            </a:r>
            <a:r>
              <a:rPr lang="he-IL" sz="2400" dirty="0">
                <a:latin typeface="Times New Roman" pitchFamily="18" charset="0"/>
              </a:rPr>
              <a:t>, נוכל כעת לגשת לשדות הפנימיים של המבנה </a:t>
            </a:r>
            <a:r>
              <a:rPr lang="en-US" sz="2400" dirty="0" err="1" smtClean="0">
                <a:latin typeface="Courier New" pitchFamily="49" charset="0"/>
              </a:rPr>
              <a:t>my_plant</a:t>
            </a:r>
            <a:r>
              <a:rPr lang="he-IL" sz="2400" b="1" dirty="0" smtClean="0">
                <a:latin typeface="Courier New" pitchFamily="49" charset="0"/>
              </a:rPr>
              <a:t> </a:t>
            </a:r>
            <a:r>
              <a:rPr lang="he-IL" sz="2400" dirty="0" smtClean="0">
                <a:latin typeface="Times New Roman" pitchFamily="18" charset="0"/>
              </a:rPr>
              <a:t>בשתי </a:t>
            </a:r>
            <a:r>
              <a:rPr lang="he-IL" sz="2400" dirty="0">
                <a:latin typeface="Times New Roman" pitchFamily="18" charset="0"/>
              </a:rPr>
              <a:t>דרכים (שקולות לחלוטין):</a:t>
            </a:r>
            <a:endParaRPr lang="he-IL" sz="2400" u="sng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5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9" grpId="0" animBg="1"/>
      <p:bldP spid="973830" grpId="0" animBg="1"/>
      <p:bldP spid="973831" grpId="0" animBg="1"/>
      <p:bldP spid="9738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האורך?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/>
          <a:lstStyle/>
          <a:p>
            <a:r>
              <a:rPr lang="he-IL" dirty="0" smtClean="0"/>
              <a:t>ציינו מה הגודל של המחרוזת ושל המערך: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348" y="2214554"/>
            <a:ext cx="592935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str1[] = “My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”;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2786058"/>
            <a:ext cx="592935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str2[10] = “My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”;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3416858"/>
            <a:ext cx="592935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str3[] = {‘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M’,’y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’,’ ’,’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C’,’a’,’t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’};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4000504"/>
            <a:ext cx="592935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str4[7] = {‘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M’,’y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’,’ ’,’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C’,’a’,’t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’};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4572008"/>
            <a:ext cx="592935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str5[7] = {‘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M’,’y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’,’\0’,’C’,’a’,’t’};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5143512"/>
            <a:ext cx="592935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str6[7] = {‘M’,’y’,’0’,’C’,’a’,’t’};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5715016"/>
            <a:ext cx="592935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str7[] = “”;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smtClean="0"/>
              <a:t>קבועי מחרוזת</a:t>
            </a:r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600200"/>
            <a:ext cx="8280920" cy="4709120"/>
          </a:xfrm>
        </p:spPr>
        <p:txBody>
          <a:bodyPr>
            <a:normAutofit/>
          </a:bodyPr>
          <a:lstStyle/>
          <a:p>
            <a:r>
              <a:rPr lang="he-IL" dirty="0" smtClean="0">
                <a:latin typeface="Times New Roman" pitchFamily="18" charset="0"/>
              </a:rPr>
              <a:t>מה ההבדל בין </a:t>
            </a:r>
            <a:r>
              <a:rPr lang="en-US" dirty="0" smtClean="0">
                <a:latin typeface="Courier New" pitchFamily="49" charset="0"/>
              </a:rPr>
              <a:t>'</a:t>
            </a:r>
            <a:r>
              <a:rPr lang="en-US" dirty="0" smtClean="0">
                <a:latin typeface="Times New Roman" pitchFamily="18" charset="0"/>
              </a:rPr>
              <a:t>a</a:t>
            </a:r>
            <a:r>
              <a:rPr lang="en-US" dirty="0">
                <a:latin typeface="Courier New" pitchFamily="49" charset="0"/>
              </a:rPr>
              <a:t>'</a:t>
            </a:r>
            <a:r>
              <a:rPr lang="he-IL" dirty="0" smtClean="0">
                <a:latin typeface="Times New Roman" pitchFamily="18" charset="0"/>
              </a:rPr>
              <a:t> ל-</a:t>
            </a:r>
            <a:r>
              <a:rPr lang="en-US" dirty="0" smtClean="0">
                <a:latin typeface="Times New Roman" pitchFamily="18" charset="0"/>
              </a:rPr>
              <a:t>“a”</a:t>
            </a:r>
            <a:r>
              <a:rPr lang="he-IL" dirty="0" smtClean="0">
                <a:latin typeface="Times New Roman" pitchFamily="18" charset="0"/>
              </a:rPr>
              <a:t>?</a:t>
            </a:r>
          </a:p>
          <a:p>
            <a:pPr lvl="1"/>
            <a:r>
              <a:rPr lang="he-IL" dirty="0" smtClean="0">
                <a:latin typeface="Times New Roman" pitchFamily="18" charset="0"/>
              </a:rPr>
              <a:t>הראשון מייצג תו בודד (מספר </a:t>
            </a:r>
            <a:r>
              <a:rPr lang="en-US" dirty="0" smtClean="0">
                <a:latin typeface="Times New Roman" pitchFamily="18" charset="0"/>
              </a:rPr>
              <a:t>ASCII</a:t>
            </a:r>
            <a:r>
              <a:rPr lang="he-IL" dirty="0" smtClean="0">
                <a:latin typeface="Times New Roman" pitchFamily="18" charset="0"/>
              </a:rPr>
              <a:t>), והטיפוס שלו הוא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he-IL" dirty="0" smtClean="0">
                <a:latin typeface="Times New Roman" pitchFamily="18" charset="0"/>
              </a:rPr>
              <a:t>. </a:t>
            </a:r>
          </a:p>
          <a:p>
            <a:pPr lvl="1"/>
            <a:r>
              <a:rPr lang="he-IL" dirty="0" smtClean="0">
                <a:latin typeface="Times New Roman" pitchFamily="18" charset="0"/>
              </a:rPr>
              <a:t>השני הוא מערך של </a:t>
            </a:r>
            <a:r>
              <a:rPr lang="en-US" dirty="0" smtClean="0">
                <a:latin typeface="Courier New" pitchFamily="49" charset="0"/>
              </a:rPr>
              <a:t>char</a:t>
            </a:r>
            <a:r>
              <a:rPr lang="he-IL" dirty="0" smtClean="0">
                <a:latin typeface="Times New Roman" pitchFamily="18" charset="0"/>
              </a:rPr>
              <a:t>, והוא מכיל שני איברים:</a:t>
            </a:r>
            <a:r>
              <a:rPr lang="he-IL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{'a',0}</a:t>
            </a:r>
            <a:r>
              <a:rPr lang="he-IL" dirty="0" smtClean="0">
                <a:latin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3883B4-C826-41CC-BC35-61AE40388D1D}" type="slidenum">
              <a:rPr lang="he-IL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smtClean="0"/>
              <a:t>קבועי מחרוזת</a:t>
            </a:r>
            <a:endParaRPr lang="en-US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D51E3-5D26-4673-BC1F-FA06B4B0D201}" type="slidenum">
              <a:rPr lang="he-IL"/>
              <a:pPr>
                <a:defRPr/>
              </a:pPr>
              <a:t>8</a:t>
            </a:fld>
            <a:endParaRPr lang="en-US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1258888" y="1474788"/>
            <a:ext cx="7200900" cy="14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1638" indent="-401638" algn="r" rtl="1">
              <a:spcBef>
                <a:spcPct val="55000"/>
              </a:spcBef>
            </a:pPr>
            <a:r>
              <a:rPr lang="he-IL" sz="2400" dirty="0">
                <a:latin typeface="Times New Roman" pitchFamily="18" charset="0"/>
              </a:rPr>
              <a:t>איפה משתמשים </a:t>
            </a:r>
            <a:r>
              <a:rPr lang="he-IL" sz="2400" dirty="0" err="1">
                <a:latin typeface="Times New Roman" pitchFamily="18" charset="0"/>
              </a:rPr>
              <a:t>בקבועי</a:t>
            </a:r>
            <a:r>
              <a:rPr lang="he-IL" sz="2400" dirty="0">
                <a:latin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</a:rPr>
              <a:t>מחרוזת (מחרוזת בתוך גרשיים)?</a:t>
            </a:r>
            <a:endParaRPr lang="he-IL" sz="2400" dirty="0">
              <a:latin typeface="Times New Roman" pitchFamily="18" charset="0"/>
            </a:endParaRPr>
          </a:p>
          <a:p>
            <a:pPr marL="401638" indent="-401638" algn="r" rtl="1">
              <a:spcBef>
                <a:spcPct val="70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בפקודות כמו </a:t>
            </a: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()</a:t>
            </a:r>
            <a:r>
              <a:rPr lang="he-IL" sz="2400" dirty="0">
                <a:latin typeface="Times New Roman" pitchFamily="18" charset="0"/>
              </a:rPr>
              <a:t> ו-</a:t>
            </a:r>
            <a:r>
              <a:rPr lang="en-US" sz="2400" dirty="0" err="1">
                <a:latin typeface="Courier New" pitchFamily="49" charset="0"/>
              </a:rPr>
              <a:t>scanf</a:t>
            </a:r>
            <a:r>
              <a:rPr lang="en-US" sz="2400" dirty="0">
                <a:latin typeface="Courier New" pitchFamily="49" charset="0"/>
              </a:rPr>
              <a:t>()</a:t>
            </a:r>
            <a:r>
              <a:rPr lang="he-IL" sz="2400" dirty="0">
                <a:latin typeface="Times New Roman" pitchFamily="18" charset="0"/>
              </a:rPr>
              <a:t> אנו מוצאים מחרוזות בקרה קבועות (זהו השימוש הנפוץ ביותר):</a:t>
            </a:r>
            <a:endParaRPr lang="he-IL" sz="1600" dirty="0">
              <a:latin typeface="Times New Roman" pitchFamily="18" charset="0"/>
            </a:endParaRPr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1549400" y="4773613"/>
            <a:ext cx="6407150" cy="844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200" dirty="0">
                <a:latin typeface="Courier New" pitchFamily="49" charset="0"/>
              </a:rPr>
              <a:t>char </a:t>
            </a:r>
            <a:r>
              <a:rPr lang="en-US" sz="2200" dirty="0" err="1">
                <a:latin typeface="Courier New" pitchFamily="49" charset="0"/>
              </a:rPr>
              <a:t>sarr</a:t>
            </a:r>
            <a:r>
              <a:rPr lang="en-US" sz="2200" dirty="0">
                <a:latin typeface="Courier New" pitchFamily="49" charset="0"/>
              </a:rPr>
              <a:t>[] = "Camels are good";</a:t>
            </a:r>
            <a:endParaRPr lang="he-IL" sz="2200" dirty="0">
              <a:latin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</a:rPr>
              <a:t>char </a:t>
            </a:r>
            <a:r>
              <a:rPr lang="en-US" sz="2200" dirty="0" smtClean="0">
                <a:latin typeface="Courier New" pitchFamily="49" charset="0"/>
              </a:rPr>
              <a:t>*</a:t>
            </a:r>
            <a:r>
              <a:rPr lang="en-US" sz="2200" dirty="0" err="1" smtClean="0">
                <a:latin typeface="Courier New" pitchFamily="49" charset="0"/>
              </a:rPr>
              <a:t>sptr</a:t>
            </a:r>
            <a:r>
              <a:rPr lang="en-US" sz="2200" dirty="0" smtClean="0">
                <a:latin typeface="Courier New" pitchFamily="49" charset="0"/>
              </a:rPr>
              <a:t>  = </a:t>
            </a:r>
            <a:r>
              <a:rPr lang="en-US" sz="2200" dirty="0">
                <a:latin typeface="Courier New" pitchFamily="49" charset="0"/>
              </a:rPr>
              <a:t>"I love camels";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1547813" y="3135313"/>
            <a:ext cx="6408737" cy="5095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0" tIns="82800" rIns="126000" bIns="82800">
            <a:spAutoFit/>
          </a:bodyPr>
          <a:lstStyle/>
          <a:p>
            <a:r>
              <a:rPr lang="en-US" sz="2200" dirty="0" err="1">
                <a:latin typeface="Courier New" pitchFamily="49" charset="0"/>
              </a:rPr>
              <a:t>printf</a:t>
            </a:r>
            <a:r>
              <a:rPr lang="en-US" sz="2200" dirty="0">
                <a:latin typeface="Courier New" pitchFamily="49" charset="0"/>
              </a:rPr>
              <a:t>("I have %d camels", 100);</a:t>
            </a:r>
          </a:p>
        </p:txBody>
      </p:sp>
      <p:sp>
        <p:nvSpPr>
          <p:cNvPr id="780295" name="Text Box 7"/>
          <p:cNvSpPr txBox="1">
            <a:spLocks noChangeArrowheads="1"/>
          </p:cNvSpPr>
          <p:nvPr/>
        </p:nvSpPr>
        <p:spPr bwMode="auto">
          <a:xfrm>
            <a:off x="611560" y="4097338"/>
            <a:ext cx="78482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1638" indent="-401638" algn="r" rtl="1">
              <a:spcBef>
                <a:spcPct val="55000"/>
              </a:spcBef>
              <a:buFontTx/>
              <a:buChar char="•"/>
            </a:pPr>
            <a:r>
              <a:rPr lang="he-IL" sz="2400" dirty="0">
                <a:latin typeface="Times New Roman" pitchFamily="18" charset="0"/>
              </a:rPr>
              <a:t>ניתן גם לאתחל מערכים, ומצביעים ל-</a:t>
            </a:r>
            <a:r>
              <a:rPr lang="en-US" sz="2400" dirty="0">
                <a:latin typeface="Courier New" pitchFamily="49" charset="0"/>
              </a:rPr>
              <a:t>char</a:t>
            </a:r>
            <a:r>
              <a:rPr lang="he-IL" sz="2400" dirty="0">
                <a:latin typeface="Times New Roman" pitchFamily="18" charset="0"/>
              </a:rPr>
              <a:t>, לקבועי מחרוזת:</a:t>
            </a:r>
            <a:endParaRPr lang="he-IL" sz="16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 animBg="1"/>
      <p:bldP spid="7802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smtClean="0"/>
              <a:t>מנגנון הפעולה של קבועי מחרוזת</a:t>
            </a:r>
            <a:endParaRPr lang="en-US" smtClean="0"/>
          </a:p>
        </p:txBody>
      </p:sp>
      <p:sp>
        <p:nvSpPr>
          <p:cNvPr id="1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תירגול 8</a:t>
            </a:r>
            <a:endParaRPr lang="en-US" dirty="0"/>
          </a:p>
        </p:txBody>
      </p:sp>
      <p:sp>
        <p:nvSpPr>
          <p:cNvPr id="1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2BF5A-B5C6-470C-A048-6AC1B4E55926}" type="slidenum">
              <a:rPr lang="he-IL"/>
              <a:pPr>
                <a:defRPr/>
              </a:pPr>
              <a:t>9</a:t>
            </a:fld>
            <a:endParaRPr lang="en-US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827088" y="1743075"/>
            <a:ext cx="763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r" rtl="1">
              <a:spcBef>
                <a:spcPct val="35000"/>
              </a:spcBef>
              <a:buFontTx/>
              <a:buAutoNum type="arabicPeriod"/>
            </a:pPr>
            <a:r>
              <a:rPr lang="he-IL" sz="2400" dirty="0">
                <a:latin typeface="Times New Roman" pitchFamily="18" charset="0"/>
              </a:rPr>
              <a:t>עם תחילת ריצת התוכנית, כל קבועי המחרוזת בתוכנית נכתבים </a:t>
            </a:r>
            <a:r>
              <a:rPr lang="he-IL" sz="2400" u="sng" dirty="0">
                <a:latin typeface="Times New Roman" pitchFamily="18" charset="0"/>
              </a:rPr>
              <a:t>לאזור קבועים מיוחד בזיכרון</a:t>
            </a:r>
            <a:r>
              <a:rPr lang="he-IL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717958" name="Group 134"/>
          <p:cNvGraphicFramePr>
            <a:graphicFrameLocks noGrp="1"/>
          </p:cNvGraphicFramePr>
          <p:nvPr/>
        </p:nvGraphicFramePr>
        <p:xfrm>
          <a:off x="1208088" y="4111625"/>
          <a:ext cx="5983287" cy="360363"/>
        </p:xfrm>
        <a:graphic>
          <a:graphicData uri="http://schemas.openxmlformats.org/drawingml/2006/table">
            <a:tbl>
              <a:tblPr/>
              <a:tblGrid>
                <a:gridCol w="427037"/>
                <a:gridCol w="427038"/>
                <a:gridCol w="428625"/>
                <a:gridCol w="427037"/>
                <a:gridCol w="427038"/>
                <a:gridCol w="427037"/>
                <a:gridCol w="428625"/>
                <a:gridCol w="427038"/>
                <a:gridCol w="427037"/>
                <a:gridCol w="427038"/>
                <a:gridCol w="427037"/>
                <a:gridCol w="428625"/>
                <a:gridCol w="427038"/>
                <a:gridCol w="42703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'I'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 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'l'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'o'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'v'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'e'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 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'c'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'a'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'm'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'e'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'l'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's'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8" name="Text Box 37"/>
          <p:cNvSpPr txBox="1">
            <a:spLocks noChangeArrowheads="1"/>
          </p:cNvSpPr>
          <p:nvPr/>
        </p:nvSpPr>
        <p:spPr bwMode="auto">
          <a:xfrm>
            <a:off x="415925" y="411162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3733</a:t>
            </a:r>
          </a:p>
        </p:txBody>
      </p:sp>
      <p:sp>
        <p:nvSpPr>
          <p:cNvPr id="15399" name="Text Box 78"/>
          <p:cNvSpPr txBox="1">
            <a:spLocks noChangeArrowheads="1"/>
          </p:cNvSpPr>
          <p:nvPr/>
        </p:nvSpPr>
        <p:spPr bwMode="auto">
          <a:xfrm>
            <a:off x="827088" y="4838700"/>
            <a:ext cx="76327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r" rtl="1">
              <a:spcBef>
                <a:spcPct val="35000"/>
              </a:spcBef>
              <a:buFontTx/>
              <a:buAutoNum type="arabicPeriod" startAt="2"/>
            </a:pPr>
            <a:r>
              <a:rPr lang="he-IL" sz="2400" dirty="0">
                <a:latin typeface="Times New Roman" pitchFamily="18" charset="0"/>
              </a:rPr>
              <a:t>בזמן ריצת התוכנית, כל מחרוזת קבועה בקוד מוחלפת אוטומטית במצביע מטיפוס </a:t>
            </a:r>
            <a:r>
              <a:rPr lang="en-US" sz="2400" dirty="0">
                <a:latin typeface="Courier New" pitchFamily="49" charset="0"/>
              </a:rPr>
              <a:t>char*</a:t>
            </a:r>
            <a:r>
              <a:rPr lang="he-IL" sz="2400" dirty="0">
                <a:latin typeface="Times New Roman" pitchFamily="18" charset="0"/>
              </a:rPr>
              <a:t>, המציין את מיקומה של המחרוזת בזיכרון הקבועים.</a:t>
            </a:r>
          </a:p>
        </p:txBody>
      </p:sp>
      <p:graphicFrame>
        <p:nvGraphicFramePr>
          <p:cNvPr id="717957" name="Group 133"/>
          <p:cNvGraphicFramePr>
            <a:graphicFrameLocks noGrp="1"/>
          </p:cNvGraphicFramePr>
          <p:nvPr/>
        </p:nvGraphicFramePr>
        <p:xfrm>
          <a:off x="1208088" y="2960688"/>
          <a:ext cx="7251700" cy="360362"/>
        </p:xfrm>
        <a:graphic>
          <a:graphicData uri="http://schemas.openxmlformats.org/drawingml/2006/table">
            <a:tbl>
              <a:tblPr/>
              <a:tblGrid>
                <a:gridCol w="427037"/>
                <a:gridCol w="427038"/>
                <a:gridCol w="425450"/>
                <a:gridCol w="427037"/>
                <a:gridCol w="425450"/>
                <a:gridCol w="428625"/>
                <a:gridCol w="425450"/>
                <a:gridCol w="427038"/>
                <a:gridCol w="427037"/>
                <a:gridCol w="427038"/>
                <a:gridCol w="425450"/>
                <a:gridCol w="427037"/>
                <a:gridCol w="427038"/>
                <a:gridCol w="425450"/>
                <a:gridCol w="427037"/>
                <a:gridCol w="425450"/>
                <a:gridCol w="42703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'I'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 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'h'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'a'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'v'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'e'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 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'%'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'd'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 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'c'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'a'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'm'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'e'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'l'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's'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38" name="Text Box 121"/>
          <p:cNvSpPr txBox="1">
            <a:spLocks noChangeArrowheads="1"/>
          </p:cNvSpPr>
          <p:nvPr/>
        </p:nvSpPr>
        <p:spPr bwMode="auto">
          <a:xfrm>
            <a:off x="415925" y="292417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3700</a:t>
            </a:r>
          </a:p>
        </p:txBody>
      </p:sp>
      <p:graphicFrame>
        <p:nvGraphicFramePr>
          <p:cNvPr id="718001" name="Group 177"/>
          <p:cNvGraphicFramePr>
            <a:graphicFrameLocks noGrp="1"/>
          </p:cNvGraphicFramePr>
          <p:nvPr/>
        </p:nvGraphicFramePr>
        <p:xfrm>
          <a:off x="1208088" y="3538538"/>
          <a:ext cx="6826250" cy="360362"/>
        </p:xfrm>
        <a:graphic>
          <a:graphicData uri="http://schemas.openxmlformats.org/drawingml/2006/table">
            <a:tbl>
              <a:tblPr/>
              <a:tblGrid>
                <a:gridCol w="427037"/>
                <a:gridCol w="427038"/>
                <a:gridCol w="425450"/>
                <a:gridCol w="427037"/>
                <a:gridCol w="425450"/>
                <a:gridCol w="428625"/>
                <a:gridCol w="425450"/>
                <a:gridCol w="427038"/>
                <a:gridCol w="427037"/>
                <a:gridCol w="427038"/>
                <a:gridCol w="425450"/>
                <a:gridCol w="427037"/>
                <a:gridCol w="427038"/>
                <a:gridCol w="425450"/>
                <a:gridCol w="427037"/>
                <a:gridCol w="42703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'C'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'a'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'm'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'e'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'l'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's'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 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'a'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'r'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'e'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 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'g'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'o'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'o'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'd'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000" marR="18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75" name="Text Box 176"/>
          <p:cNvSpPr txBox="1">
            <a:spLocks noChangeArrowheads="1"/>
          </p:cNvSpPr>
          <p:nvPr/>
        </p:nvSpPr>
        <p:spPr bwMode="auto">
          <a:xfrm>
            <a:off x="415925" y="3502025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3717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17335</TotalTime>
  <Words>4664</Words>
  <Application>Microsoft Office PowerPoint</Application>
  <PresentationFormat>On-screen Show (4:3)</PresentationFormat>
  <Paragraphs>1053</Paragraphs>
  <Slides>55</Slides>
  <Notes>41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Courier New</vt:lpstr>
      <vt:lpstr>David</vt:lpstr>
      <vt:lpstr>Times New Roman</vt:lpstr>
      <vt:lpstr>Wingdings</vt:lpstr>
      <vt:lpstr>Office Theme</vt:lpstr>
      <vt:lpstr>PowerPoint Presentation</vt:lpstr>
      <vt:lpstr>מה היה שבוע שעבר?</vt:lpstr>
      <vt:lpstr>תוכנייה</vt:lpstr>
      <vt:lpstr>מחרוזות</vt:lpstr>
      <vt:lpstr>מהי מחרוזת?</vt:lpstr>
      <vt:lpstr>מה האורך?</vt:lpstr>
      <vt:lpstr>קבועי מחרוזת</vt:lpstr>
      <vt:lpstr>קבועי מחרוזת</vt:lpstr>
      <vt:lpstr>מנגנון הפעולה של קבועי מחרוזת</vt:lpstr>
      <vt:lpstr>מנגנון הפעולה של קבועי מחרוזת</vt:lpstr>
      <vt:lpstr>מנגנון הפעולה של קבועי מחרוזת</vt:lpstr>
      <vt:lpstr>מנגנון הפעולה של קבועי מחרוזת</vt:lpstr>
      <vt:lpstr>הדפסת מחרוזות</vt:lpstr>
      <vt:lpstr>קריאת מחרוזת</vt:lpstr>
      <vt:lpstr>העברת מחרוזת לפונקציה</vt:lpstr>
      <vt:lpstr>דוגמה: אורך של מחרוזת</vt:lpstr>
      <vt:lpstr>הספרייה לטיפול במחרוזות string.h</vt:lpstr>
      <vt:lpstr>הספרייה לטיפול במחרוזות string.h</vt:lpstr>
      <vt:lpstr>הספרייה לטיפול במחרוזות string.h</vt:lpstr>
      <vt:lpstr>פונקציות נוספות ב-string.h</vt:lpstr>
      <vt:lpstr>דוגמאות ל-strcmp()</vt:lpstr>
      <vt:lpstr>strcmp()</vt:lpstr>
      <vt:lpstr>השוואת מחרוזות</vt:lpstr>
      <vt:lpstr>תרגיל: מחרוזות</vt:lpstr>
      <vt:lpstr>פתרון</vt:lpstr>
      <vt:lpstr>תרגיל: מחרוזות</vt:lpstr>
      <vt:lpstr>הדרך לפתרון</vt:lpstr>
      <vt:lpstr>פתרון: חלק א'</vt:lpstr>
      <vt:lpstr>פתרון: חלק ב'</vt:lpstr>
      <vt:lpstr>תרגיל: מחרוזות</vt:lpstr>
      <vt:lpstr>מערך של מחרוזות</vt:lpstr>
      <vt:lpstr>אתחול מערך של מחרוזות</vt:lpstr>
      <vt:lpstr>עבודה עם מערך של מחרוזות</vt:lpstr>
      <vt:lpstr>עבודה עם מערך של מחרוזות</vt:lpstr>
      <vt:lpstr>עבודה עם מערך של מחרוזות</vt:lpstr>
      <vt:lpstr>עבודה עם מערך של מחרוזות</vt:lpstr>
      <vt:lpstr>עבודה עם מערך של מחרוזות</vt:lpstr>
      <vt:lpstr>עבודה עם מערך של מחרוזות</vt:lpstr>
      <vt:lpstr>עבודה עם מערך של מחרוזות</vt:lpstr>
      <vt:lpstr>עבודה עם מערך של מחרוזות</vt:lpstr>
      <vt:lpstr>שאלות ממבחנים</vt:lpstr>
      <vt:lpstr>שאלות ממבחנים</vt:lpstr>
      <vt:lpstr>PowerPoint Presentation</vt:lpstr>
      <vt:lpstr>שאלות ממבחנים</vt:lpstr>
      <vt:lpstr>שאלות ממבחנים</vt:lpstr>
      <vt:lpstr>שאלות ממבחנים</vt:lpstr>
      <vt:lpstr>שאלות ממבחנים</vt:lpstr>
      <vt:lpstr>מבנים - structs</vt:lpstr>
      <vt:lpstr>מבנים</vt:lpstr>
      <vt:lpstr>שימוש במבנים</vt:lpstr>
      <vt:lpstr>שימוש במבנים</vt:lpstr>
      <vt:lpstr>תרגיל</vt:lpstr>
      <vt:lpstr>שימושי מבנים</vt:lpstr>
      <vt:lpstr>שימושי מבנים</vt:lpstr>
      <vt:lpstr>האופרטור -&gt;</vt:lpstr>
    </vt:vector>
  </TitlesOfParts>
  <Company>Technion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Javier Turek</dc:creator>
  <cp:lastModifiedBy>Dmitry Rabinovich</cp:lastModifiedBy>
  <cp:revision>773</cp:revision>
  <cp:lastPrinted>2017-10-18T10:43:52Z</cp:lastPrinted>
  <dcterms:created xsi:type="dcterms:W3CDTF">2010-03-02T14:38:42Z</dcterms:created>
  <dcterms:modified xsi:type="dcterms:W3CDTF">2017-10-18T10:47:41Z</dcterms:modified>
</cp:coreProperties>
</file>