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54"/>
  </p:notesMasterIdLst>
  <p:sldIdLst>
    <p:sldId id="259" r:id="rId2"/>
    <p:sldId id="261" r:id="rId3"/>
    <p:sldId id="425" r:id="rId4"/>
    <p:sldId id="427" r:id="rId5"/>
    <p:sldId id="428" r:id="rId6"/>
    <p:sldId id="453" r:id="rId7"/>
    <p:sldId id="429" r:id="rId8"/>
    <p:sldId id="430" r:id="rId9"/>
    <p:sldId id="431" r:id="rId10"/>
    <p:sldId id="462" r:id="rId11"/>
    <p:sldId id="463" r:id="rId12"/>
    <p:sldId id="464" r:id="rId13"/>
    <p:sldId id="465" r:id="rId14"/>
    <p:sldId id="466" r:id="rId15"/>
    <p:sldId id="459" r:id="rId16"/>
    <p:sldId id="460" r:id="rId17"/>
    <p:sldId id="467" r:id="rId18"/>
    <p:sldId id="435" r:id="rId19"/>
    <p:sldId id="436" r:id="rId20"/>
    <p:sldId id="437" r:id="rId21"/>
    <p:sldId id="438" r:id="rId22"/>
    <p:sldId id="441" r:id="rId23"/>
    <p:sldId id="433" r:id="rId24"/>
    <p:sldId id="434" r:id="rId25"/>
    <p:sldId id="442" r:id="rId26"/>
    <p:sldId id="443" r:id="rId27"/>
    <p:sldId id="444" r:id="rId28"/>
    <p:sldId id="495" r:id="rId29"/>
    <p:sldId id="496" r:id="rId30"/>
    <p:sldId id="497" r:id="rId31"/>
    <p:sldId id="498" r:id="rId32"/>
    <p:sldId id="499" r:id="rId33"/>
    <p:sldId id="500" r:id="rId34"/>
    <p:sldId id="501" r:id="rId35"/>
    <p:sldId id="502" r:id="rId36"/>
    <p:sldId id="520" r:id="rId37"/>
    <p:sldId id="504" r:id="rId38"/>
    <p:sldId id="505" r:id="rId39"/>
    <p:sldId id="506" r:id="rId40"/>
    <p:sldId id="507" r:id="rId41"/>
    <p:sldId id="508" r:id="rId42"/>
    <p:sldId id="509" r:id="rId43"/>
    <p:sldId id="510" r:id="rId44"/>
    <p:sldId id="511" r:id="rId45"/>
    <p:sldId id="512" r:id="rId46"/>
    <p:sldId id="513" r:id="rId47"/>
    <p:sldId id="514" r:id="rId48"/>
    <p:sldId id="515" r:id="rId49"/>
    <p:sldId id="516" r:id="rId50"/>
    <p:sldId id="517" r:id="rId51"/>
    <p:sldId id="518" r:id="rId52"/>
    <p:sldId id="519" r:id="rId5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83264F-E1C9-4E49-93D0-3B9DED44D0FB}" v="1" dt="2021-08-05T18:51:23.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409" autoAdjust="0"/>
    <p:restoredTop sz="80969" autoAdjust="0"/>
  </p:normalViewPr>
  <p:slideViewPr>
    <p:cSldViewPr>
      <p:cViewPr varScale="1">
        <p:scale>
          <a:sx n="50" d="100"/>
          <a:sy n="50" d="100"/>
        </p:scale>
        <p:origin x="174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mam" userId="ff0e1dc612d6fe0c" providerId="LiveId" clId="{5A78FE71-79CC-4F02-86DB-A2B73404181D}"/>
    <pc:docChg chg="modSld">
      <pc:chgData name="matt mam" userId="ff0e1dc612d6fe0c" providerId="LiveId" clId="{5A78FE71-79CC-4F02-86DB-A2B73404181D}" dt="2021-04-19T15:56:31.599" v="0" actId="20577"/>
      <pc:docMkLst>
        <pc:docMk/>
      </pc:docMkLst>
      <pc:sldChg chg="modSp">
        <pc:chgData name="matt mam" userId="ff0e1dc612d6fe0c" providerId="LiveId" clId="{5A78FE71-79CC-4F02-86DB-A2B73404181D}" dt="2021-04-19T15:56:31.599" v="0" actId="20577"/>
        <pc:sldMkLst>
          <pc:docMk/>
          <pc:sldMk cId="590549591" sldId="429"/>
        </pc:sldMkLst>
        <pc:spChg chg="mod">
          <ac:chgData name="matt mam" userId="ff0e1dc612d6fe0c" providerId="LiveId" clId="{5A78FE71-79CC-4F02-86DB-A2B73404181D}" dt="2021-04-19T15:56:31.599" v="0" actId="20577"/>
          <ac:spMkLst>
            <pc:docMk/>
            <pc:sldMk cId="590549591" sldId="429"/>
            <ac:spMk id="3" creationId="{00000000-0000-0000-0000-000000000000}"/>
          </ac:spMkLst>
        </pc:spChg>
      </pc:sldChg>
    </pc:docChg>
  </pc:docChgLst>
  <pc:docChgLst>
    <pc:chgData name="matt mam" userId="ff0e1dc612d6fe0c" providerId="LiveId" clId="{3A83264F-E1C9-4E49-93D0-3B9DED44D0FB}"/>
    <pc:docChg chg="addSld delSld modSld">
      <pc:chgData name="matt mam" userId="ff0e1dc612d6fe0c" providerId="LiveId" clId="{3A83264F-E1C9-4E49-93D0-3B9DED44D0FB}" dt="2021-08-05T18:54:22.518" v="57" actId="20577"/>
      <pc:docMkLst>
        <pc:docMk/>
      </pc:docMkLst>
      <pc:sldChg chg="modSp mod">
        <pc:chgData name="matt mam" userId="ff0e1dc612d6fe0c" providerId="LiveId" clId="{3A83264F-E1C9-4E49-93D0-3B9DED44D0FB}" dt="2021-08-05T18:51:49.576" v="21" actId="20577"/>
        <pc:sldMkLst>
          <pc:docMk/>
          <pc:sldMk cId="0" sldId="259"/>
        </pc:sldMkLst>
        <pc:spChg chg="mod">
          <ac:chgData name="matt mam" userId="ff0e1dc612d6fe0c" providerId="LiveId" clId="{3A83264F-E1C9-4E49-93D0-3B9DED44D0FB}" dt="2021-08-05T18:51:49.576" v="21" actId="20577"/>
          <ac:spMkLst>
            <pc:docMk/>
            <pc:sldMk cId="0" sldId="259"/>
            <ac:spMk id="4" creationId="{00000000-0000-0000-0000-000000000000}"/>
          </ac:spMkLst>
        </pc:spChg>
      </pc:sldChg>
      <pc:sldChg chg="modSp mod">
        <pc:chgData name="matt mam" userId="ff0e1dc612d6fe0c" providerId="LiveId" clId="{3A83264F-E1C9-4E49-93D0-3B9DED44D0FB}" dt="2021-08-05T18:54:22.518" v="57" actId="20577"/>
        <pc:sldMkLst>
          <pc:docMk/>
          <pc:sldMk cId="0" sldId="261"/>
        </pc:sldMkLst>
        <pc:spChg chg="mod">
          <ac:chgData name="matt mam" userId="ff0e1dc612d6fe0c" providerId="LiveId" clId="{3A83264F-E1C9-4E49-93D0-3B9DED44D0FB}" dt="2021-08-05T18:54:22.518" v="57" actId="20577"/>
          <ac:spMkLst>
            <pc:docMk/>
            <pc:sldMk cId="0" sldId="261"/>
            <ac:spMk id="6" creationId="{00000000-0000-0000-0000-000000000000}"/>
          </ac:spMkLst>
        </pc:spChg>
      </pc:sldChg>
      <pc:sldChg chg="del">
        <pc:chgData name="matt mam" userId="ff0e1dc612d6fe0c" providerId="LiveId" clId="{3A83264F-E1C9-4E49-93D0-3B9DED44D0FB}" dt="2021-08-05T18:45:37.208" v="0" actId="2696"/>
        <pc:sldMkLst>
          <pc:docMk/>
          <pc:sldMk cId="2021941890" sldId="403"/>
        </pc:sldMkLst>
      </pc:sldChg>
      <pc:sldChg chg="del">
        <pc:chgData name="matt mam" userId="ff0e1dc612d6fe0c" providerId="LiveId" clId="{3A83264F-E1C9-4E49-93D0-3B9DED44D0FB}" dt="2021-08-05T18:45:37.208" v="0" actId="2696"/>
        <pc:sldMkLst>
          <pc:docMk/>
          <pc:sldMk cId="552903923" sldId="404"/>
        </pc:sldMkLst>
      </pc:sldChg>
      <pc:sldChg chg="del">
        <pc:chgData name="matt mam" userId="ff0e1dc612d6fe0c" providerId="LiveId" clId="{3A83264F-E1C9-4E49-93D0-3B9DED44D0FB}" dt="2021-08-05T18:45:37.208" v="0" actId="2696"/>
        <pc:sldMkLst>
          <pc:docMk/>
          <pc:sldMk cId="2700819241" sldId="405"/>
        </pc:sldMkLst>
      </pc:sldChg>
      <pc:sldChg chg="del">
        <pc:chgData name="matt mam" userId="ff0e1dc612d6fe0c" providerId="LiveId" clId="{3A83264F-E1C9-4E49-93D0-3B9DED44D0FB}" dt="2021-08-05T18:45:37.208" v="0" actId="2696"/>
        <pc:sldMkLst>
          <pc:docMk/>
          <pc:sldMk cId="3070379657" sldId="418"/>
        </pc:sldMkLst>
      </pc:sldChg>
      <pc:sldChg chg="del">
        <pc:chgData name="matt mam" userId="ff0e1dc612d6fe0c" providerId="LiveId" clId="{3A83264F-E1C9-4E49-93D0-3B9DED44D0FB}" dt="2021-08-05T18:45:37.208" v="0" actId="2696"/>
        <pc:sldMkLst>
          <pc:docMk/>
          <pc:sldMk cId="1732382974" sldId="419"/>
        </pc:sldMkLst>
      </pc:sldChg>
      <pc:sldChg chg="del">
        <pc:chgData name="matt mam" userId="ff0e1dc612d6fe0c" providerId="LiveId" clId="{3A83264F-E1C9-4E49-93D0-3B9DED44D0FB}" dt="2021-08-05T18:45:37.208" v="0" actId="2696"/>
        <pc:sldMkLst>
          <pc:docMk/>
          <pc:sldMk cId="4004437708" sldId="420"/>
        </pc:sldMkLst>
      </pc:sldChg>
      <pc:sldChg chg="del">
        <pc:chgData name="matt mam" userId="ff0e1dc612d6fe0c" providerId="LiveId" clId="{3A83264F-E1C9-4E49-93D0-3B9DED44D0FB}" dt="2021-08-05T18:45:37.208" v="0" actId="2696"/>
        <pc:sldMkLst>
          <pc:docMk/>
          <pc:sldMk cId="1351675104" sldId="421"/>
        </pc:sldMkLst>
      </pc:sldChg>
      <pc:sldChg chg="del">
        <pc:chgData name="matt mam" userId="ff0e1dc612d6fe0c" providerId="LiveId" clId="{3A83264F-E1C9-4E49-93D0-3B9DED44D0FB}" dt="2021-08-05T18:45:37.208" v="0" actId="2696"/>
        <pc:sldMkLst>
          <pc:docMk/>
          <pc:sldMk cId="1683408547" sldId="423"/>
        </pc:sldMkLst>
      </pc:sldChg>
      <pc:sldChg chg="del">
        <pc:chgData name="matt mam" userId="ff0e1dc612d6fe0c" providerId="LiveId" clId="{3A83264F-E1C9-4E49-93D0-3B9DED44D0FB}" dt="2021-08-05T18:45:37.208" v="0" actId="2696"/>
        <pc:sldMkLst>
          <pc:docMk/>
          <pc:sldMk cId="2683828969" sldId="424"/>
        </pc:sldMkLst>
      </pc:sldChg>
      <pc:sldChg chg="del">
        <pc:chgData name="matt mam" userId="ff0e1dc612d6fe0c" providerId="LiveId" clId="{3A83264F-E1C9-4E49-93D0-3B9DED44D0FB}" dt="2021-08-05T18:45:37.208" v="0" actId="2696"/>
        <pc:sldMkLst>
          <pc:docMk/>
          <pc:sldMk cId="3858812942" sldId="439"/>
        </pc:sldMkLst>
      </pc:sldChg>
      <pc:sldChg chg="del">
        <pc:chgData name="matt mam" userId="ff0e1dc612d6fe0c" providerId="LiveId" clId="{3A83264F-E1C9-4E49-93D0-3B9DED44D0FB}" dt="2021-08-05T18:45:37.208" v="0" actId="2696"/>
        <pc:sldMkLst>
          <pc:docMk/>
          <pc:sldMk cId="270346781" sldId="445"/>
        </pc:sldMkLst>
      </pc:sldChg>
      <pc:sldChg chg="del">
        <pc:chgData name="matt mam" userId="ff0e1dc612d6fe0c" providerId="LiveId" clId="{3A83264F-E1C9-4E49-93D0-3B9DED44D0FB}" dt="2021-08-05T18:45:37.208" v="0" actId="2696"/>
        <pc:sldMkLst>
          <pc:docMk/>
          <pc:sldMk cId="106147395" sldId="446"/>
        </pc:sldMkLst>
      </pc:sldChg>
      <pc:sldChg chg="del">
        <pc:chgData name="matt mam" userId="ff0e1dc612d6fe0c" providerId="LiveId" clId="{3A83264F-E1C9-4E49-93D0-3B9DED44D0FB}" dt="2021-08-05T18:45:37.208" v="0" actId="2696"/>
        <pc:sldMkLst>
          <pc:docMk/>
          <pc:sldMk cId="931605585" sldId="447"/>
        </pc:sldMkLst>
      </pc:sldChg>
      <pc:sldChg chg="del">
        <pc:chgData name="matt mam" userId="ff0e1dc612d6fe0c" providerId="LiveId" clId="{3A83264F-E1C9-4E49-93D0-3B9DED44D0FB}" dt="2021-08-05T18:45:37.208" v="0" actId="2696"/>
        <pc:sldMkLst>
          <pc:docMk/>
          <pc:sldMk cId="1282596564" sldId="449"/>
        </pc:sldMkLst>
      </pc:sldChg>
      <pc:sldChg chg="del">
        <pc:chgData name="matt mam" userId="ff0e1dc612d6fe0c" providerId="LiveId" clId="{3A83264F-E1C9-4E49-93D0-3B9DED44D0FB}" dt="2021-08-05T18:45:37.208" v="0" actId="2696"/>
        <pc:sldMkLst>
          <pc:docMk/>
          <pc:sldMk cId="1960737960" sldId="452"/>
        </pc:sldMkLst>
      </pc:sldChg>
      <pc:sldChg chg="add">
        <pc:chgData name="matt mam" userId="ff0e1dc612d6fe0c" providerId="LiveId" clId="{3A83264F-E1C9-4E49-93D0-3B9DED44D0FB}" dt="2021-08-05T18:51:23.007" v="1"/>
        <pc:sldMkLst>
          <pc:docMk/>
          <pc:sldMk cId="4047054133" sldId="495"/>
        </pc:sldMkLst>
      </pc:sldChg>
      <pc:sldChg chg="add">
        <pc:chgData name="matt mam" userId="ff0e1dc612d6fe0c" providerId="LiveId" clId="{3A83264F-E1C9-4E49-93D0-3B9DED44D0FB}" dt="2021-08-05T18:51:23.007" v="1"/>
        <pc:sldMkLst>
          <pc:docMk/>
          <pc:sldMk cId="3904319747" sldId="496"/>
        </pc:sldMkLst>
      </pc:sldChg>
      <pc:sldChg chg="add">
        <pc:chgData name="matt mam" userId="ff0e1dc612d6fe0c" providerId="LiveId" clId="{3A83264F-E1C9-4E49-93D0-3B9DED44D0FB}" dt="2021-08-05T18:51:23.007" v="1"/>
        <pc:sldMkLst>
          <pc:docMk/>
          <pc:sldMk cId="1420082181" sldId="497"/>
        </pc:sldMkLst>
      </pc:sldChg>
      <pc:sldChg chg="add">
        <pc:chgData name="matt mam" userId="ff0e1dc612d6fe0c" providerId="LiveId" clId="{3A83264F-E1C9-4E49-93D0-3B9DED44D0FB}" dt="2021-08-05T18:51:23.007" v="1"/>
        <pc:sldMkLst>
          <pc:docMk/>
          <pc:sldMk cId="4036820238" sldId="498"/>
        </pc:sldMkLst>
      </pc:sldChg>
      <pc:sldChg chg="add">
        <pc:chgData name="matt mam" userId="ff0e1dc612d6fe0c" providerId="LiveId" clId="{3A83264F-E1C9-4E49-93D0-3B9DED44D0FB}" dt="2021-08-05T18:51:23.007" v="1"/>
        <pc:sldMkLst>
          <pc:docMk/>
          <pc:sldMk cId="28543896" sldId="499"/>
        </pc:sldMkLst>
      </pc:sldChg>
      <pc:sldChg chg="add">
        <pc:chgData name="matt mam" userId="ff0e1dc612d6fe0c" providerId="LiveId" clId="{3A83264F-E1C9-4E49-93D0-3B9DED44D0FB}" dt="2021-08-05T18:51:23.007" v="1"/>
        <pc:sldMkLst>
          <pc:docMk/>
          <pc:sldMk cId="4021167266" sldId="500"/>
        </pc:sldMkLst>
      </pc:sldChg>
      <pc:sldChg chg="add">
        <pc:chgData name="matt mam" userId="ff0e1dc612d6fe0c" providerId="LiveId" clId="{3A83264F-E1C9-4E49-93D0-3B9DED44D0FB}" dt="2021-08-05T18:51:23.007" v="1"/>
        <pc:sldMkLst>
          <pc:docMk/>
          <pc:sldMk cId="1525168687" sldId="501"/>
        </pc:sldMkLst>
      </pc:sldChg>
      <pc:sldChg chg="add">
        <pc:chgData name="matt mam" userId="ff0e1dc612d6fe0c" providerId="LiveId" clId="{3A83264F-E1C9-4E49-93D0-3B9DED44D0FB}" dt="2021-08-05T18:51:23.007" v="1"/>
        <pc:sldMkLst>
          <pc:docMk/>
          <pc:sldMk cId="2385478839" sldId="502"/>
        </pc:sldMkLst>
      </pc:sldChg>
      <pc:sldChg chg="add">
        <pc:chgData name="matt mam" userId="ff0e1dc612d6fe0c" providerId="LiveId" clId="{3A83264F-E1C9-4E49-93D0-3B9DED44D0FB}" dt="2021-08-05T18:51:23.007" v="1"/>
        <pc:sldMkLst>
          <pc:docMk/>
          <pc:sldMk cId="3019941337" sldId="504"/>
        </pc:sldMkLst>
      </pc:sldChg>
      <pc:sldChg chg="add">
        <pc:chgData name="matt mam" userId="ff0e1dc612d6fe0c" providerId="LiveId" clId="{3A83264F-E1C9-4E49-93D0-3B9DED44D0FB}" dt="2021-08-05T18:51:23.007" v="1"/>
        <pc:sldMkLst>
          <pc:docMk/>
          <pc:sldMk cId="533940601" sldId="505"/>
        </pc:sldMkLst>
      </pc:sldChg>
      <pc:sldChg chg="add">
        <pc:chgData name="matt mam" userId="ff0e1dc612d6fe0c" providerId="LiveId" clId="{3A83264F-E1C9-4E49-93D0-3B9DED44D0FB}" dt="2021-08-05T18:51:23.007" v="1"/>
        <pc:sldMkLst>
          <pc:docMk/>
          <pc:sldMk cId="1764647047" sldId="506"/>
        </pc:sldMkLst>
      </pc:sldChg>
      <pc:sldChg chg="add">
        <pc:chgData name="matt mam" userId="ff0e1dc612d6fe0c" providerId="LiveId" clId="{3A83264F-E1C9-4E49-93D0-3B9DED44D0FB}" dt="2021-08-05T18:51:23.007" v="1"/>
        <pc:sldMkLst>
          <pc:docMk/>
          <pc:sldMk cId="3163375487" sldId="507"/>
        </pc:sldMkLst>
      </pc:sldChg>
      <pc:sldChg chg="add">
        <pc:chgData name="matt mam" userId="ff0e1dc612d6fe0c" providerId="LiveId" clId="{3A83264F-E1C9-4E49-93D0-3B9DED44D0FB}" dt="2021-08-05T18:51:23.007" v="1"/>
        <pc:sldMkLst>
          <pc:docMk/>
          <pc:sldMk cId="1081391526" sldId="508"/>
        </pc:sldMkLst>
      </pc:sldChg>
      <pc:sldChg chg="add">
        <pc:chgData name="matt mam" userId="ff0e1dc612d6fe0c" providerId="LiveId" clId="{3A83264F-E1C9-4E49-93D0-3B9DED44D0FB}" dt="2021-08-05T18:51:23.007" v="1"/>
        <pc:sldMkLst>
          <pc:docMk/>
          <pc:sldMk cId="2999053667" sldId="509"/>
        </pc:sldMkLst>
      </pc:sldChg>
      <pc:sldChg chg="add">
        <pc:chgData name="matt mam" userId="ff0e1dc612d6fe0c" providerId="LiveId" clId="{3A83264F-E1C9-4E49-93D0-3B9DED44D0FB}" dt="2021-08-05T18:51:23.007" v="1"/>
        <pc:sldMkLst>
          <pc:docMk/>
          <pc:sldMk cId="3643442401" sldId="510"/>
        </pc:sldMkLst>
      </pc:sldChg>
      <pc:sldChg chg="add">
        <pc:chgData name="matt mam" userId="ff0e1dc612d6fe0c" providerId="LiveId" clId="{3A83264F-E1C9-4E49-93D0-3B9DED44D0FB}" dt="2021-08-05T18:51:23.007" v="1"/>
        <pc:sldMkLst>
          <pc:docMk/>
          <pc:sldMk cId="2516396576" sldId="511"/>
        </pc:sldMkLst>
      </pc:sldChg>
      <pc:sldChg chg="add">
        <pc:chgData name="matt mam" userId="ff0e1dc612d6fe0c" providerId="LiveId" clId="{3A83264F-E1C9-4E49-93D0-3B9DED44D0FB}" dt="2021-08-05T18:51:23.007" v="1"/>
        <pc:sldMkLst>
          <pc:docMk/>
          <pc:sldMk cId="2183517498" sldId="512"/>
        </pc:sldMkLst>
      </pc:sldChg>
      <pc:sldChg chg="add">
        <pc:chgData name="matt mam" userId="ff0e1dc612d6fe0c" providerId="LiveId" clId="{3A83264F-E1C9-4E49-93D0-3B9DED44D0FB}" dt="2021-08-05T18:51:23.007" v="1"/>
        <pc:sldMkLst>
          <pc:docMk/>
          <pc:sldMk cId="2270935844" sldId="513"/>
        </pc:sldMkLst>
      </pc:sldChg>
      <pc:sldChg chg="add">
        <pc:chgData name="matt mam" userId="ff0e1dc612d6fe0c" providerId="LiveId" clId="{3A83264F-E1C9-4E49-93D0-3B9DED44D0FB}" dt="2021-08-05T18:51:23.007" v="1"/>
        <pc:sldMkLst>
          <pc:docMk/>
          <pc:sldMk cId="2650812289" sldId="514"/>
        </pc:sldMkLst>
      </pc:sldChg>
      <pc:sldChg chg="add">
        <pc:chgData name="matt mam" userId="ff0e1dc612d6fe0c" providerId="LiveId" clId="{3A83264F-E1C9-4E49-93D0-3B9DED44D0FB}" dt="2021-08-05T18:51:23.007" v="1"/>
        <pc:sldMkLst>
          <pc:docMk/>
          <pc:sldMk cId="472864682" sldId="515"/>
        </pc:sldMkLst>
      </pc:sldChg>
      <pc:sldChg chg="add">
        <pc:chgData name="matt mam" userId="ff0e1dc612d6fe0c" providerId="LiveId" clId="{3A83264F-E1C9-4E49-93D0-3B9DED44D0FB}" dt="2021-08-05T18:51:23.007" v="1"/>
        <pc:sldMkLst>
          <pc:docMk/>
          <pc:sldMk cId="1617837333" sldId="516"/>
        </pc:sldMkLst>
      </pc:sldChg>
      <pc:sldChg chg="add">
        <pc:chgData name="matt mam" userId="ff0e1dc612d6fe0c" providerId="LiveId" clId="{3A83264F-E1C9-4E49-93D0-3B9DED44D0FB}" dt="2021-08-05T18:51:23.007" v="1"/>
        <pc:sldMkLst>
          <pc:docMk/>
          <pc:sldMk cId="1301558089" sldId="517"/>
        </pc:sldMkLst>
      </pc:sldChg>
      <pc:sldChg chg="add">
        <pc:chgData name="matt mam" userId="ff0e1dc612d6fe0c" providerId="LiveId" clId="{3A83264F-E1C9-4E49-93D0-3B9DED44D0FB}" dt="2021-08-05T18:51:23.007" v="1"/>
        <pc:sldMkLst>
          <pc:docMk/>
          <pc:sldMk cId="3947259474" sldId="518"/>
        </pc:sldMkLst>
      </pc:sldChg>
      <pc:sldChg chg="add">
        <pc:chgData name="matt mam" userId="ff0e1dc612d6fe0c" providerId="LiveId" clId="{3A83264F-E1C9-4E49-93D0-3B9DED44D0FB}" dt="2021-08-05T18:51:23.007" v="1"/>
        <pc:sldMkLst>
          <pc:docMk/>
          <pc:sldMk cId="1671015434" sldId="519"/>
        </pc:sldMkLst>
      </pc:sldChg>
      <pc:sldChg chg="add">
        <pc:chgData name="matt mam" userId="ff0e1dc612d6fe0c" providerId="LiveId" clId="{3A83264F-E1C9-4E49-93D0-3B9DED44D0FB}" dt="2021-08-05T18:51:23.007" v="1"/>
        <pc:sldMkLst>
          <pc:docMk/>
          <pc:sldMk cId="28710626" sldId="5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D51D6B8-1538-494F-A0B7-19C04EF63F7F}" type="datetimeFigureOut">
              <a:rPr lang="en-US" smtClean="0"/>
              <a:pPr/>
              <a:t>8/5/2021</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83C15F4-17E4-4223-9841-47EEDE0F4200}" type="slidenum">
              <a:rPr lang="en-US" smtClean="0"/>
              <a:pPr/>
              <a:t>‹#›</a:t>
            </a:fld>
            <a:endParaRPr lang="en-US"/>
          </a:p>
        </p:txBody>
      </p:sp>
    </p:spTree>
    <p:extLst>
      <p:ext uri="{BB962C8B-B14F-4D97-AF65-F5344CB8AC3E}">
        <p14:creationId xmlns:p14="http://schemas.microsoft.com/office/powerpoint/2010/main" val="20938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3C15F4-17E4-4223-9841-47EEDE0F4200}" type="slidenum">
              <a:rPr lang="en-US" smtClean="0"/>
              <a:pPr/>
              <a:t>1</a:t>
            </a:fld>
            <a:endParaRPr lang="en-US"/>
          </a:p>
        </p:txBody>
      </p:sp>
    </p:spTree>
    <p:extLst>
      <p:ext uri="{BB962C8B-B14F-4D97-AF65-F5344CB8AC3E}">
        <p14:creationId xmlns:p14="http://schemas.microsoft.com/office/powerpoint/2010/main" val="78527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a:t>אחרת היינו מבצעים גם </a:t>
            </a:r>
            <a:r>
              <a:rPr lang="en-US" baseline="0" dirty="0"/>
              <a:t>memory[counter++]  = </a:t>
            </a:r>
            <a:r>
              <a:rPr lang="en-US" baseline="0" dirty="0" err="1"/>
              <a:t>num</a:t>
            </a:r>
            <a:endParaRPr lang="he-IL" baseline="0" dirty="0"/>
          </a:p>
          <a:p>
            <a:pPr algn="r" rtl="1"/>
            <a:r>
              <a:rPr lang="he-IL" baseline="0" dirty="0"/>
              <a:t>שזה גם גישה לא חוקית וגם גורם לכך ש</a:t>
            </a:r>
            <a:r>
              <a:rPr lang="en-US" baseline="0" dirty="0"/>
              <a:t>counter</a:t>
            </a:r>
            <a:r>
              <a:rPr lang="he-IL" baseline="0" dirty="0"/>
              <a:t> </a:t>
            </a:r>
          </a:p>
          <a:p>
            <a:pPr algn="r" rtl="1"/>
            <a:r>
              <a:rPr lang="he-IL" baseline="0" dirty="0"/>
              <a:t>ימשיך להתקדם וישפיע על ההדפסה.</a:t>
            </a:r>
          </a:p>
        </p:txBody>
      </p:sp>
      <p:sp>
        <p:nvSpPr>
          <p:cNvPr id="4" name="Slide Number Placeholder 3"/>
          <p:cNvSpPr>
            <a:spLocks noGrp="1"/>
          </p:cNvSpPr>
          <p:nvPr>
            <p:ph type="sldNum" sz="quarter" idx="10"/>
          </p:nvPr>
        </p:nvSpPr>
        <p:spPr/>
        <p:txBody>
          <a:bodyPr/>
          <a:lstStyle/>
          <a:p>
            <a:fld id="{E83C15F4-17E4-4223-9841-47EEDE0F4200}" type="slidenum">
              <a:rPr lang="en-US" smtClean="0"/>
              <a:pPr/>
              <a:t>13</a:t>
            </a:fld>
            <a:endParaRPr lang="en-US"/>
          </a:p>
        </p:txBody>
      </p:sp>
    </p:spTree>
    <p:extLst>
      <p:ext uri="{BB962C8B-B14F-4D97-AF65-F5344CB8AC3E}">
        <p14:creationId xmlns:p14="http://schemas.microsoft.com/office/powerpoint/2010/main" val="2062829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a:t>כדי </a:t>
            </a:r>
            <a:r>
              <a:rPr lang="he-IL" baseline="0" dirty="0" err="1"/>
              <a:t>שבאיטרציה</a:t>
            </a:r>
            <a:r>
              <a:rPr lang="he-IL" baseline="0" dirty="0"/>
              <a:t> האחרונה נישאר בגבולות המערך.</a:t>
            </a:r>
          </a:p>
          <a:p>
            <a:pPr algn="r" rtl="1"/>
            <a:r>
              <a:rPr lang="he-IL" baseline="0" dirty="0"/>
              <a:t>יש להדגיש כי את השגיאה הזו, בניגוד לשגיאות הקודמות, קשה היה לתפוס באמצעות הרצת טסטים,</a:t>
            </a:r>
          </a:p>
          <a:p>
            <a:pPr algn="r" rtl="1"/>
            <a:r>
              <a:rPr lang="he-IL" baseline="0" dirty="0"/>
              <a:t>שכן לרוב החריגה מהגבולות לא תביא לשגיאת זמן ריצה.  </a:t>
            </a:r>
          </a:p>
          <a:p>
            <a:pPr algn="r" rtl="1"/>
            <a:r>
              <a:rPr lang="he-IL" baseline="0" dirty="0"/>
              <a:t>אבל בהחלט יכול להיות שהחריגה דווקא כן תביא לשגיאה בהרצה על הבודק האוטומטי....</a:t>
            </a:r>
          </a:p>
        </p:txBody>
      </p:sp>
      <p:sp>
        <p:nvSpPr>
          <p:cNvPr id="4" name="Slide Number Placeholder 3"/>
          <p:cNvSpPr>
            <a:spLocks noGrp="1"/>
          </p:cNvSpPr>
          <p:nvPr>
            <p:ph type="sldNum" sz="quarter" idx="10"/>
          </p:nvPr>
        </p:nvSpPr>
        <p:spPr/>
        <p:txBody>
          <a:bodyPr/>
          <a:lstStyle/>
          <a:p>
            <a:fld id="{E83C15F4-17E4-4223-9841-47EEDE0F4200}" type="slidenum">
              <a:rPr lang="en-US" smtClean="0"/>
              <a:pPr/>
              <a:t>14</a:t>
            </a:fld>
            <a:endParaRPr lang="en-US"/>
          </a:p>
        </p:txBody>
      </p:sp>
    </p:spTree>
    <p:extLst>
      <p:ext uri="{BB962C8B-B14F-4D97-AF65-F5344CB8AC3E}">
        <p14:creationId xmlns:p14="http://schemas.microsoft.com/office/powerpoint/2010/main" val="3747626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16</a:t>
            </a:fld>
            <a:endParaRPr lang="en-US"/>
          </a:p>
        </p:txBody>
      </p:sp>
    </p:spTree>
    <p:extLst>
      <p:ext uri="{BB962C8B-B14F-4D97-AF65-F5344CB8AC3E}">
        <p14:creationId xmlns:p14="http://schemas.microsoft.com/office/powerpoint/2010/main" val="347298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17</a:t>
            </a:fld>
            <a:endParaRPr lang="en-US"/>
          </a:p>
        </p:txBody>
      </p:sp>
    </p:spTree>
    <p:extLst>
      <p:ext uri="{BB962C8B-B14F-4D97-AF65-F5344CB8AC3E}">
        <p14:creationId xmlns:p14="http://schemas.microsoft.com/office/powerpoint/2010/main" val="158129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כדאי להסביר</a:t>
            </a:r>
            <a:r>
              <a:rPr lang="he-IL" baseline="0" dirty="0"/>
              <a:t> שמרכז מסה פירושו הממוצע של הנקודות בכל אחד מהצירים. </a:t>
            </a: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21</a:t>
            </a:fld>
            <a:endParaRPr lang="en-US"/>
          </a:p>
        </p:txBody>
      </p:sp>
    </p:spTree>
    <p:extLst>
      <p:ext uri="{BB962C8B-B14F-4D97-AF65-F5344CB8AC3E}">
        <p14:creationId xmlns:p14="http://schemas.microsoft.com/office/powerpoint/2010/main" val="3579820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22</a:t>
            </a:fld>
            <a:endParaRPr lang="en-US"/>
          </a:p>
        </p:txBody>
      </p:sp>
    </p:spTree>
    <p:extLst>
      <p:ext uri="{BB962C8B-B14F-4D97-AF65-F5344CB8AC3E}">
        <p14:creationId xmlns:p14="http://schemas.microsoft.com/office/powerpoint/2010/main" val="3590016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אם אין זמן, עדיף לוותר.</a:t>
            </a:r>
          </a:p>
        </p:txBody>
      </p:sp>
      <p:sp>
        <p:nvSpPr>
          <p:cNvPr id="4" name="Slide Number Placeholder 3"/>
          <p:cNvSpPr>
            <a:spLocks noGrp="1"/>
          </p:cNvSpPr>
          <p:nvPr>
            <p:ph type="sldNum" sz="quarter" idx="10"/>
          </p:nvPr>
        </p:nvSpPr>
        <p:spPr/>
        <p:txBody>
          <a:bodyPr/>
          <a:lstStyle/>
          <a:p>
            <a:fld id="{E83C15F4-17E4-4223-9841-47EEDE0F4200}" type="slidenum">
              <a:rPr lang="en-US" smtClean="0"/>
              <a:pPr/>
              <a:t>23</a:t>
            </a:fld>
            <a:endParaRPr lang="en-US"/>
          </a:p>
        </p:txBody>
      </p:sp>
    </p:spTree>
    <p:extLst>
      <p:ext uri="{BB962C8B-B14F-4D97-AF65-F5344CB8AC3E}">
        <p14:creationId xmlns:p14="http://schemas.microsoft.com/office/powerpoint/2010/main" val="1470554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אם אין זמן, עדיף לוותר.</a:t>
            </a: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25</a:t>
            </a:fld>
            <a:endParaRPr lang="en-US"/>
          </a:p>
        </p:txBody>
      </p:sp>
    </p:spTree>
    <p:extLst>
      <p:ext uri="{BB962C8B-B14F-4D97-AF65-F5344CB8AC3E}">
        <p14:creationId xmlns:p14="http://schemas.microsoft.com/office/powerpoint/2010/main" val="1856965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29</a:t>
            </a:fld>
            <a:endParaRPr lang="en-US"/>
          </a:p>
        </p:txBody>
      </p:sp>
    </p:spTree>
    <p:extLst>
      <p:ext uri="{BB962C8B-B14F-4D97-AF65-F5344CB8AC3E}">
        <p14:creationId xmlns:p14="http://schemas.microsoft.com/office/powerpoint/2010/main" val="2410174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2200" dirty="0"/>
              <a:t>"בכל מסלולי החישוב"</a:t>
            </a:r>
            <a:r>
              <a:rPr lang="he-IL" sz="2200" baseline="0" dirty="0"/>
              <a:t> הכוונה שאם יש למשל </a:t>
            </a:r>
            <a:r>
              <a:rPr lang="en-US" sz="2200" baseline="0" dirty="0"/>
              <a:t>if</a:t>
            </a:r>
            <a:r>
              <a:rPr lang="he-IL" sz="2200" baseline="0" dirty="0"/>
              <a:t> ו-</a:t>
            </a:r>
            <a:r>
              <a:rPr lang="en-US" sz="2200" baseline="0" dirty="0"/>
              <a:t>else</a:t>
            </a:r>
            <a:r>
              <a:rPr lang="he-IL" sz="2200" baseline="0" dirty="0"/>
              <a:t> אז צריך שיהיה </a:t>
            </a:r>
            <a:r>
              <a:rPr lang="en-US" sz="2200" baseline="0" dirty="0"/>
              <a:t>return</a:t>
            </a:r>
            <a:r>
              <a:rPr lang="he-IL" sz="2200" baseline="0" dirty="0"/>
              <a:t> בשניהם או אחד אחריהם</a:t>
            </a:r>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32</a:t>
            </a:fld>
            <a:endParaRPr lang="he-IL">
              <a:solidFill>
                <a:prstClr val="black"/>
              </a:solidFill>
            </a:endParaRPr>
          </a:p>
        </p:txBody>
      </p:sp>
    </p:spTree>
    <p:extLst>
      <p:ext uri="{BB962C8B-B14F-4D97-AF65-F5344CB8AC3E}">
        <p14:creationId xmlns:p14="http://schemas.microsoft.com/office/powerpoint/2010/main" val="1353818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a:t>
            </a:fld>
            <a:endParaRPr lang="en-US"/>
          </a:p>
        </p:txBody>
      </p:sp>
    </p:spTree>
    <p:extLst>
      <p:ext uri="{BB962C8B-B14F-4D97-AF65-F5344CB8AC3E}">
        <p14:creationId xmlns:p14="http://schemas.microsoft.com/office/powerpoint/2010/main" val="2206888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34</a:t>
            </a:fld>
            <a:endParaRPr lang="he-IL">
              <a:solidFill>
                <a:prstClr val="black"/>
              </a:solidFill>
            </a:endParaRPr>
          </a:p>
        </p:txBody>
      </p:sp>
    </p:spTree>
    <p:extLst>
      <p:ext uri="{BB962C8B-B14F-4D97-AF65-F5344CB8AC3E}">
        <p14:creationId xmlns:p14="http://schemas.microsoft.com/office/powerpoint/2010/main" val="3232748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37</a:t>
            </a:fld>
            <a:endParaRPr lang="he-IL">
              <a:solidFill>
                <a:prstClr val="black"/>
              </a:solidFill>
            </a:endParaRPr>
          </a:p>
        </p:txBody>
      </p:sp>
    </p:spTree>
    <p:extLst>
      <p:ext uri="{BB962C8B-B14F-4D97-AF65-F5344CB8AC3E}">
        <p14:creationId xmlns:p14="http://schemas.microsoft.com/office/powerpoint/2010/main" val="257874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38</a:t>
            </a:fld>
            <a:endParaRPr lang="he-IL">
              <a:solidFill>
                <a:prstClr val="black"/>
              </a:solidFill>
            </a:endParaRPr>
          </a:p>
        </p:txBody>
      </p:sp>
    </p:spTree>
    <p:extLst>
      <p:ext uri="{BB962C8B-B14F-4D97-AF65-F5344CB8AC3E}">
        <p14:creationId xmlns:p14="http://schemas.microsoft.com/office/powerpoint/2010/main" val="170216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878398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40</a:t>
            </a:fld>
            <a:endParaRPr lang="he-IL">
              <a:solidFill>
                <a:prstClr val="black"/>
              </a:solidFill>
            </a:endParaRPr>
          </a:p>
        </p:txBody>
      </p:sp>
    </p:spTree>
    <p:extLst>
      <p:ext uri="{BB962C8B-B14F-4D97-AF65-F5344CB8AC3E}">
        <p14:creationId xmlns:p14="http://schemas.microsoft.com/office/powerpoint/2010/main" val="3394348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41</a:t>
            </a:fld>
            <a:endParaRPr lang="he-IL">
              <a:solidFill>
                <a:prstClr val="black"/>
              </a:solidFill>
            </a:endParaRPr>
          </a:p>
        </p:txBody>
      </p:sp>
    </p:spTree>
    <p:extLst>
      <p:ext uri="{BB962C8B-B14F-4D97-AF65-F5344CB8AC3E}">
        <p14:creationId xmlns:p14="http://schemas.microsoft.com/office/powerpoint/2010/main" val="1019796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42</a:t>
            </a:fld>
            <a:endParaRPr lang="he-IL">
              <a:solidFill>
                <a:prstClr val="black"/>
              </a:solidFill>
            </a:endParaRPr>
          </a:p>
        </p:txBody>
      </p:sp>
    </p:spTree>
    <p:extLst>
      <p:ext uri="{BB962C8B-B14F-4D97-AF65-F5344CB8AC3E}">
        <p14:creationId xmlns:p14="http://schemas.microsoft.com/office/powerpoint/2010/main" val="3124203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43</a:t>
            </a:fld>
            <a:endParaRPr lang="he-IL">
              <a:solidFill>
                <a:prstClr val="black"/>
              </a:solidFill>
            </a:endParaRPr>
          </a:p>
        </p:txBody>
      </p:sp>
    </p:spTree>
    <p:extLst>
      <p:ext uri="{BB962C8B-B14F-4D97-AF65-F5344CB8AC3E}">
        <p14:creationId xmlns:p14="http://schemas.microsoft.com/office/powerpoint/2010/main" val="1184603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44</a:t>
            </a:fld>
            <a:endParaRPr lang="he-IL">
              <a:solidFill>
                <a:prstClr val="black"/>
              </a:solidFill>
            </a:endParaRPr>
          </a:p>
        </p:txBody>
      </p:sp>
    </p:spTree>
    <p:extLst>
      <p:ext uri="{BB962C8B-B14F-4D97-AF65-F5344CB8AC3E}">
        <p14:creationId xmlns:p14="http://schemas.microsoft.com/office/powerpoint/2010/main" val="2597229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45</a:t>
            </a:fld>
            <a:endParaRPr lang="he-IL">
              <a:solidFill>
                <a:prstClr val="black"/>
              </a:solidFill>
            </a:endParaRPr>
          </a:p>
        </p:txBody>
      </p:sp>
    </p:spTree>
    <p:extLst>
      <p:ext uri="{BB962C8B-B14F-4D97-AF65-F5344CB8AC3E}">
        <p14:creationId xmlns:p14="http://schemas.microsoft.com/office/powerpoint/2010/main" val="200169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יש</a:t>
            </a:r>
            <a:r>
              <a:rPr lang="he-IL" baseline="0" dirty="0"/>
              <a:t> להזכיר כי כאשר מאתחלים מערך ברשימת אתחול לא חייבים לציין את גודלו, בכל מקרה אחר כן. </a:t>
            </a:r>
          </a:p>
          <a:p>
            <a:pPr algn="r" rtl="1"/>
            <a:r>
              <a:rPr lang="he-IL" baseline="0" dirty="0"/>
              <a:t>בנוסף יש להסביר כי כמו אתחול משתנה, לא חייבים לאתחל מערך, אך אסור להשתמש בו לפני שניתנו לו ערכים.</a:t>
            </a:r>
          </a:p>
        </p:txBody>
      </p:sp>
      <p:sp>
        <p:nvSpPr>
          <p:cNvPr id="4" name="Slide Number Placeholder 3"/>
          <p:cNvSpPr>
            <a:spLocks noGrp="1"/>
          </p:cNvSpPr>
          <p:nvPr>
            <p:ph type="sldNum" sz="quarter" idx="10"/>
          </p:nvPr>
        </p:nvSpPr>
        <p:spPr/>
        <p:txBody>
          <a:bodyPr/>
          <a:lstStyle/>
          <a:p>
            <a:fld id="{E83C15F4-17E4-4223-9841-47EEDE0F4200}" type="slidenum">
              <a:rPr lang="en-US" smtClean="0"/>
              <a:pPr/>
              <a:t>5</a:t>
            </a:fld>
            <a:endParaRPr lang="en-US"/>
          </a:p>
        </p:txBody>
      </p:sp>
    </p:spTree>
    <p:extLst>
      <p:ext uri="{BB962C8B-B14F-4D97-AF65-F5344CB8AC3E}">
        <p14:creationId xmlns:p14="http://schemas.microsoft.com/office/powerpoint/2010/main" val="984780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46</a:t>
            </a:fld>
            <a:endParaRPr lang="he-IL">
              <a:solidFill>
                <a:prstClr val="black"/>
              </a:solidFill>
            </a:endParaRPr>
          </a:p>
        </p:txBody>
      </p:sp>
    </p:spTree>
    <p:extLst>
      <p:ext uri="{BB962C8B-B14F-4D97-AF65-F5344CB8AC3E}">
        <p14:creationId xmlns:p14="http://schemas.microsoft.com/office/powerpoint/2010/main" val="1847333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2200" dirty="0"/>
              <a:t>בראשון</a:t>
            </a:r>
            <a:r>
              <a:rPr lang="he-IL" sz="2200" baseline="0" dirty="0"/>
              <a:t> ישנו מסלול חישוב בו אין </a:t>
            </a:r>
            <a:r>
              <a:rPr lang="en-US" sz="2200" baseline="0" dirty="0"/>
              <a:t>return</a:t>
            </a:r>
            <a:r>
              <a:rPr lang="he-IL" sz="2200" baseline="0" dirty="0"/>
              <a:t> (אם לא נכנסנו ל-</a:t>
            </a:r>
            <a:r>
              <a:rPr lang="en-US" sz="2200" baseline="0" dirty="0"/>
              <a:t>if</a:t>
            </a:r>
            <a:r>
              <a:rPr lang="he-IL" sz="2200" baseline="0" dirty="0"/>
              <a:t>)</a:t>
            </a:r>
          </a:p>
          <a:p>
            <a:pPr algn="r" rtl="1"/>
            <a:r>
              <a:rPr lang="he-IL" sz="2200" baseline="0" dirty="0"/>
              <a:t>בשני מחזירים ערך למרות שהפונקציה אינה אמורה להחזיר ערך.</a:t>
            </a:r>
          </a:p>
          <a:p>
            <a:pPr algn="r" rtl="1"/>
            <a:r>
              <a:rPr lang="he-IL" sz="2200" baseline="0" dirty="0"/>
              <a:t>שתיהן יהוו שגיאות קומפילציה</a:t>
            </a:r>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47</a:t>
            </a:fld>
            <a:endParaRPr lang="he-IL">
              <a:solidFill>
                <a:prstClr val="black"/>
              </a:solidFill>
            </a:endParaRPr>
          </a:p>
        </p:txBody>
      </p:sp>
    </p:spTree>
    <p:extLst>
      <p:ext uri="{BB962C8B-B14F-4D97-AF65-F5344CB8AC3E}">
        <p14:creationId xmlns:p14="http://schemas.microsoft.com/office/powerpoint/2010/main" val="2896866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sz="2200" dirty="0" err="1"/>
              <a:t>השניה</a:t>
            </a:r>
            <a:r>
              <a:rPr lang="he-IL" sz="2200" dirty="0"/>
              <a:t> אינה חוקית</a:t>
            </a:r>
            <a:r>
              <a:rPr lang="he-IL" sz="2200" baseline="0" dirty="0"/>
              <a:t> כי משתמשת בערך החזרה של פונקציה שאינה מחזירה ערך.</a:t>
            </a:r>
          </a:p>
          <a:p>
            <a:pPr algn="r" rtl="1"/>
            <a:r>
              <a:rPr lang="he-IL" sz="2200" baseline="0" dirty="0"/>
              <a:t>הרביעית אינה חוקית כי קוראים ל-</a:t>
            </a:r>
            <a:r>
              <a:rPr lang="en-US" sz="2200" baseline="0" dirty="0" err="1"/>
              <a:t>get_letter</a:t>
            </a:r>
            <a:r>
              <a:rPr lang="he-IL" sz="2200" baseline="0" dirty="0"/>
              <a:t> עם </a:t>
            </a:r>
            <a:r>
              <a:rPr lang="he-IL" sz="2200" baseline="0"/>
              <a:t>2 פרמטרים במקום 1</a:t>
            </a:r>
            <a:endParaRPr lang="he-IL" sz="2200" baseline="0" dirty="0"/>
          </a:p>
          <a:p>
            <a:pPr algn="r" rtl="1"/>
            <a:r>
              <a:rPr lang="he-IL" sz="2200" baseline="0" dirty="0"/>
              <a:t>החמישית אינה חוקית כי חייבים סוגריים בשביל שזו תהיה קריאה לפונקציה (ולא שם של משתנה)</a:t>
            </a:r>
            <a:endParaRPr lang="he-IL" sz="2200" dirty="0"/>
          </a:p>
        </p:txBody>
      </p:sp>
      <p:sp>
        <p:nvSpPr>
          <p:cNvPr id="4" name="Slide Number Placeholder 3"/>
          <p:cNvSpPr>
            <a:spLocks noGrp="1"/>
          </p:cNvSpPr>
          <p:nvPr>
            <p:ph type="sldNum" sz="quarter" idx="10"/>
          </p:nvPr>
        </p:nvSpPr>
        <p:spPr/>
        <p:txBody>
          <a:bodyPr/>
          <a:lstStyle/>
          <a:p>
            <a:fld id="{5A31B808-D585-4F1E-8387-1668B895D58D}" type="slidenum">
              <a:rPr lang="he-IL" smtClean="0">
                <a:solidFill>
                  <a:prstClr val="black"/>
                </a:solidFill>
              </a:rPr>
              <a:pPr/>
              <a:t>48</a:t>
            </a:fld>
            <a:endParaRPr lang="he-IL">
              <a:solidFill>
                <a:prstClr val="black"/>
              </a:solidFill>
            </a:endParaRPr>
          </a:p>
        </p:txBody>
      </p:sp>
    </p:spTree>
    <p:extLst>
      <p:ext uri="{BB962C8B-B14F-4D97-AF65-F5344CB8AC3E}">
        <p14:creationId xmlns:p14="http://schemas.microsoft.com/office/powerpoint/2010/main" val="368078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6</a:t>
            </a:fld>
            <a:endParaRPr lang="en-US"/>
          </a:p>
        </p:txBody>
      </p:sp>
    </p:spTree>
    <p:extLst>
      <p:ext uri="{BB962C8B-B14F-4D97-AF65-F5344CB8AC3E}">
        <p14:creationId xmlns:p14="http://schemas.microsoft.com/office/powerpoint/2010/main" val="4239153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יש</a:t>
            </a:r>
            <a:r>
              <a:rPr lang="he-IL" baseline="0" dirty="0"/>
              <a:t> להזכיר כי טווח משתני המערך הוא בין 0 ל </a:t>
            </a:r>
            <a:r>
              <a:rPr lang="en-US" baseline="0" dirty="0"/>
              <a:t>NUM_SALARIES-1</a:t>
            </a:r>
            <a:r>
              <a:rPr lang="he-IL" baseline="0" dirty="0"/>
              <a:t>. הקומפיילר לא בהכרח יתריע על חריגת זיכרון, לכן חשוב מאוד להקפיד על זה.</a:t>
            </a:r>
          </a:p>
        </p:txBody>
      </p:sp>
      <p:sp>
        <p:nvSpPr>
          <p:cNvPr id="4" name="Slide Number Placeholder 3"/>
          <p:cNvSpPr>
            <a:spLocks noGrp="1"/>
          </p:cNvSpPr>
          <p:nvPr>
            <p:ph type="sldNum" sz="quarter" idx="10"/>
          </p:nvPr>
        </p:nvSpPr>
        <p:spPr/>
        <p:txBody>
          <a:bodyPr/>
          <a:lstStyle/>
          <a:p>
            <a:fld id="{E83C15F4-17E4-4223-9841-47EEDE0F4200}" type="slidenum">
              <a:rPr lang="en-US" smtClean="0"/>
              <a:pPr/>
              <a:t>8</a:t>
            </a:fld>
            <a:endParaRPr lang="en-US"/>
          </a:p>
        </p:txBody>
      </p:sp>
    </p:spTree>
    <p:extLst>
      <p:ext uri="{BB962C8B-B14F-4D97-AF65-F5344CB8AC3E}">
        <p14:creationId xmlns:p14="http://schemas.microsoft.com/office/powerpoint/2010/main" val="17734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יש להזכיר כי</a:t>
            </a:r>
            <a:r>
              <a:rPr lang="he-IL" baseline="0" dirty="0"/>
              <a:t> בשלב האתחול ניתן לאתחל מספר משתנים, ולהפריד ביניהם בעזרת פסיק. בצורה דומה אפשר לקדם מספר משתנים בשלב הקידום.</a:t>
            </a:r>
          </a:p>
        </p:txBody>
      </p:sp>
      <p:sp>
        <p:nvSpPr>
          <p:cNvPr id="4" name="Slide Number Placeholder 3"/>
          <p:cNvSpPr>
            <a:spLocks noGrp="1"/>
          </p:cNvSpPr>
          <p:nvPr>
            <p:ph type="sldNum" sz="quarter" idx="10"/>
          </p:nvPr>
        </p:nvSpPr>
        <p:spPr/>
        <p:txBody>
          <a:bodyPr/>
          <a:lstStyle/>
          <a:p>
            <a:fld id="{E83C15F4-17E4-4223-9841-47EEDE0F4200}" type="slidenum">
              <a:rPr lang="en-US" smtClean="0"/>
              <a:pPr/>
              <a:t>9</a:t>
            </a:fld>
            <a:endParaRPr lang="en-US"/>
          </a:p>
        </p:txBody>
      </p:sp>
    </p:spTree>
    <p:extLst>
      <p:ext uri="{BB962C8B-B14F-4D97-AF65-F5344CB8AC3E}">
        <p14:creationId xmlns:p14="http://schemas.microsoft.com/office/powerpoint/2010/main" val="119337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10</a:t>
            </a:fld>
            <a:endParaRPr lang="en-US"/>
          </a:p>
        </p:txBody>
      </p:sp>
    </p:spTree>
    <p:extLst>
      <p:ext uri="{BB962C8B-B14F-4D97-AF65-F5344CB8AC3E}">
        <p14:creationId xmlns:p14="http://schemas.microsoft.com/office/powerpoint/2010/main" val="319224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a:t>מומלץ להריץ </a:t>
            </a:r>
            <a:r>
              <a:rPr lang="he-IL" baseline="0" dirty="0" err="1"/>
              <a:t>בקודבלוקס</a:t>
            </a:r>
            <a:r>
              <a:rPr lang="he-IL" baseline="0" dirty="0"/>
              <a:t> להמחשת הבעיות.</a:t>
            </a:r>
          </a:p>
          <a:p>
            <a:pPr algn="r" rtl="1"/>
            <a:r>
              <a:rPr lang="he-IL" baseline="0" dirty="0"/>
              <a:t>בהרצה </a:t>
            </a:r>
            <a:r>
              <a:rPr lang="he-IL" baseline="0" dirty="0" err="1"/>
              <a:t>בקודבלוקס</a:t>
            </a:r>
            <a:r>
              <a:rPr lang="he-IL" baseline="0" dirty="0"/>
              <a:t> צריך להכניס ידנית </a:t>
            </a:r>
            <a:r>
              <a:rPr lang="en-US" baseline="0" dirty="0"/>
              <a:t>EOF</a:t>
            </a:r>
            <a:endParaRPr lang="he-IL" baseline="0" dirty="0"/>
          </a:p>
          <a:p>
            <a:pPr algn="r" rtl="1"/>
            <a:r>
              <a:rPr lang="he-IL" baseline="0" dirty="0"/>
              <a:t>ע"י לחיצה על </a:t>
            </a:r>
            <a:r>
              <a:rPr lang="en-US" baseline="0" dirty="0" err="1"/>
              <a:t>ctrl+Z</a:t>
            </a:r>
            <a:endParaRPr lang="en-US" baseline="0" dirty="0"/>
          </a:p>
          <a:p>
            <a:pPr algn="r" rtl="1"/>
            <a:r>
              <a:rPr lang="he-IL" baseline="0" dirty="0"/>
              <a:t>בשורה חדשה (או </a:t>
            </a:r>
            <a:r>
              <a:rPr lang="en-US" baseline="0" dirty="0" err="1"/>
              <a:t>ctrl+D</a:t>
            </a:r>
            <a:r>
              <a:rPr lang="he-IL" baseline="0" dirty="0"/>
              <a:t> </a:t>
            </a:r>
            <a:r>
              <a:rPr lang="he-IL" baseline="0" dirty="0" err="1"/>
              <a:t>במאכ</a:t>
            </a:r>
            <a:r>
              <a:rPr lang="he-IL" baseline="0" dirty="0"/>
              <a:t>)</a:t>
            </a:r>
          </a:p>
        </p:txBody>
      </p:sp>
      <p:sp>
        <p:nvSpPr>
          <p:cNvPr id="4" name="Slide Number Placeholder 3"/>
          <p:cNvSpPr>
            <a:spLocks noGrp="1"/>
          </p:cNvSpPr>
          <p:nvPr>
            <p:ph type="sldNum" sz="quarter" idx="10"/>
          </p:nvPr>
        </p:nvSpPr>
        <p:spPr/>
        <p:txBody>
          <a:bodyPr/>
          <a:lstStyle/>
          <a:p>
            <a:fld id="{E83C15F4-17E4-4223-9841-47EEDE0F4200}" type="slidenum">
              <a:rPr lang="en-US" smtClean="0"/>
              <a:pPr/>
              <a:t>11</a:t>
            </a:fld>
            <a:endParaRPr lang="en-US"/>
          </a:p>
        </p:txBody>
      </p:sp>
    </p:spTree>
    <p:extLst>
      <p:ext uri="{BB962C8B-B14F-4D97-AF65-F5344CB8AC3E}">
        <p14:creationId xmlns:p14="http://schemas.microsoft.com/office/powerpoint/2010/main" val="580322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a:t>בשביל המקרה שבו הוכנסו פחות מ-5 איברים</a:t>
            </a:r>
          </a:p>
        </p:txBody>
      </p:sp>
      <p:sp>
        <p:nvSpPr>
          <p:cNvPr id="4" name="Slide Number Placeholder 3"/>
          <p:cNvSpPr>
            <a:spLocks noGrp="1"/>
          </p:cNvSpPr>
          <p:nvPr>
            <p:ph type="sldNum" sz="quarter" idx="10"/>
          </p:nvPr>
        </p:nvSpPr>
        <p:spPr/>
        <p:txBody>
          <a:bodyPr/>
          <a:lstStyle/>
          <a:p>
            <a:fld id="{E83C15F4-17E4-4223-9841-47EEDE0F4200}" type="slidenum">
              <a:rPr lang="en-US" smtClean="0"/>
              <a:pPr/>
              <a:t>12</a:t>
            </a:fld>
            <a:endParaRPr lang="en-US"/>
          </a:p>
        </p:txBody>
      </p:sp>
    </p:spTree>
    <p:extLst>
      <p:ext uri="{BB962C8B-B14F-4D97-AF65-F5344CB8AC3E}">
        <p14:creationId xmlns:p14="http://schemas.microsoft.com/office/powerpoint/2010/main" val="1805610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57430"/>
            <a:ext cx="6400800" cy="785818"/>
          </a:xfrm>
        </p:spPr>
        <p:txBody>
          <a:bodyPr>
            <a:normAutofit/>
          </a:bodyPr>
          <a:lstStyle>
            <a:lvl1pPr marL="0" indent="0" algn="ctr" rtl="0" fontAlgn="base">
              <a:spcBef>
                <a:spcPct val="20000"/>
              </a:spcBef>
              <a:spcAft>
                <a:spcPct val="0"/>
              </a:spcAft>
              <a:buFont typeface="Arial" charset="0"/>
              <a:buNone/>
              <a:defRPr lang="en-US" sz="2800" kern="1200" dirty="0" smtClean="0">
                <a:solidFill>
                  <a:srgbClr val="438BC4"/>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lgn="l" rtl="1">
              <a:defRPr/>
            </a:lvl1pPr>
          </a:lstStyle>
          <a:p>
            <a:endParaRPr lang="en-US" dirty="0"/>
          </a:p>
        </p:txBody>
      </p:sp>
      <p:sp>
        <p:nvSpPr>
          <p:cNvPr id="5" name="Footer Placeholder 4"/>
          <p:cNvSpPr>
            <a:spLocks noGrp="1"/>
          </p:cNvSpPr>
          <p:nvPr>
            <p:ph type="ftr" sz="quarter" idx="11"/>
          </p:nvPr>
        </p:nvSpPr>
        <p:spPr/>
        <p:txBody>
          <a:bodyPr/>
          <a:lstStyle/>
          <a:p>
            <a:r>
              <a:rPr lang="he-IL"/>
              <a:t>מבוא למדעי המחשב מ' - תירגול 4</a:t>
            </a:r>
            <a:endParaRPr lang="en-US" dirty="0"/>
          </a:p>
        </p:txBody>
      </p:sp>
      <p:sp>
        <p:nvSpPr>
          <p:cNvPr id="6" name="Slide Number Placeholder 5"/>
          <p:cNvSpPr>
            <a:spLocks noGrp="1"/>
          </p:cNvSpPr>
          <p:nvPr>
            <p:ph type="sldNum" sz="quarter" idx="12"/>
          </p:nvPr>
        </p:nvSpPr>
        <p:spPr/>
        <p:txBody>
          <a:bodyPr/>
          <a:lstStyle/>
          <a:p>
            <a:pPr rtl="1"/>
            <a:fld id="{F600508C-DFED-4842-9117-7E92FA1D62A1}" type="slidenum">
              <a:rPr lang="en-US" smtClean="0"/>
              <a:pPr rtl="1"/>
              <a:t>‹#›</a:t>
            </a:fld>
            <a:endParaRPr lang="en-US" dirty="0"/>
          </a:p>
        </p:txBody>
      </p:sp>
      <p:sp>
        <p:nvSpPr>
          <p:cNvPr id="7" name="TextBox 6"/>
          <p:cNvSpPr txBox="1"/>
          <p:nvPr userDrawn="1"/>
        </p:nvSpPr>
        <p:spPr>
          <a:xfrm>
            <a:off x="714348" y="1357298"/>
            <a:ext cx="7715304" cy="1015663"/>
          </a:xfrm>
          <a:prstGeom prst="rect">
            <a:avLst/>
          </a:prstGeom>
        </p:spPr>
        <p:txBody>
          <a:bodyPr vert="horz" lIns="91440" tIns="45720" rIns="91440" bIns="45720" rtlCol="0" anchor="ctr">
            <a:noAutofit/>
          </a:bodyPr>
          <a:lstStyle/>
          <a:p>
            <a:pPr algn="ctr" defTabSz="914400" rtl="1" eaLnBrk="1" fontAlgn="base" latinLnBrk="0" hangingPunct="1">
              <a:spcBef>
                <a:spcPct val="0"/>
              </a:spcBef>
              <a:spcAft>
                <a:spcPct val="0"/>
              </a:spcAft>
              <a:buNone/>
            </a:pPr>
            <a:r>
              <a:rPr lang="he-IL" sz="6000" kern="1200" dirty="0">
                <a:solidFill>
                  <a:srgbClr val="438BC4"/>
                </a:solidFill>
                <a:latin typeface="Arial" charset="0"/>
                <a:ea typeface="+mj-ea"/>
                <a:cs typeface="Arial" charset="0"/>
              </a:rPr>
              <a:t>מבוא למדעי המחשב</a:t>
            </a:r>
            <a:endParaRPr lang="en-US" sz="6000" kern="1200" dirty="0">
              <a:solidFill>
                <a:srgbClr val="438BC4"/>
              </a:solidFill>
              <a:latin typeface="Arial" charset="0"/>
              <a:ea typeface="+mj-ea"/>
              <a:cs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a:t>מבוא למדעי המחשב מ' - תירגול 4</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4</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4</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he-IL"/>
          </a:p>
        </p:txBody>
      </p:sp>
      <p:sp>
        <p:nvSpPr>
          <p:cNvPr id="3" name="Table Placeholder 2"/>
          <p:cNvSpPr>
            <a:spLocks noGrp="1"/>
          </p:cNvSpPr>
          <p:nvPr>
            <p:ph type="tbl" idx="1"/>
          </p:nvPr>
        </p:nvSpPr>
        <p:spPr>
          <a:xfrm>
            <a:off x="685800" y="1981200"/>
            <a:ext cx="7772400" cy="4114800"/>
          </a:xfrm>
        </p:spPr>
        <p:txBody>
          <a:bodyPr/>
          <a:lstStyle/>
          <a:p>
            <a:pPr lvl="0"/>
            <a:endParaRPr lang="he-IL"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he-IL"/>
              <a:t>מבוא למדעי המחשב מ' - תירגול 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512A53-CCA6-48D1-9731-DD2706A6C223}"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4</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cxnSp>
        <p:nvCxnSpPr>
          <p:cNvPr id="7" name="Straight Connector 6"/>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r" defTabSz="914400" rtl="1" eaLnBrk="1" fontAlgn="base" latinLnBrk="0" hangingPunct="1">
              <a:spcBef>
                <a:spcPct val="0"/>
              </a:spcBef>
              <a:spcAft>
                <a:spcPct val="0"/>
              </a:spcAft>
              <a:buNone/>
              <a:defRPr lang="en-US" sz="4400" kern="1200" smtClean="0">
                <a:solidFill>
                  <a:srgbClr val="438BC4"/>
                </a:solidFill>
                <a:latin typeface="Arial" charset="0"/>
                <a:ea typeface="+mj-ea"/>
                <a:cs typeface="Arial" charset="0"/>
              </a:defRPr>
            </a:lvl1pPr>
          </a:lstStyle>
          <a:p>
            <a:r>
              <a:rPr lang="en-US"/>
              <a:t>Click to edit Master title style</a:t>
            </a:r>
          </a:p>
        </p:txBody>
      </p:sp>
      <p:sp>
        <p:nvSpPr>
          <p:cNvPr id="3" name="Date Placeholder 2"/>
          <p:cNvSpPr>
            <a:spLocks noGrp="1"/>
          </p:cNvSpPr>
          <p:nvPr>
            <p:ph type="dt" sz="half" idx="10"/>
          </p:nvPr>
        </p:nvSpPr>
        <p:spPr/>
        <p:txBody>
          <a:bodyPr/>
          <a:lstStyle/>
          <a:p>
            <a:pPr rtl="1"/>
            <a:endParaRPr lang="en-US"/>
          </a:p>
        </p:txBody>
      </p:sp>
      <p:sp>
        <p:nvSpPr>
          <p:cNvPr id="4" name="Footer Placeholder 3"/>
          <p:cNvSpPr>
            <a:spLocks noGrp="1"/>
          </p:cNvSpPr>
          <p:nvPr>
            <p:ph type="ftr" sz="quarter" idx="11"/>
          </p:nvPr>
        </p:nvSpPr>
        <p:spPr/>
        <p:txBody>
          <a:bodyPr/>
          <a:lstStyle/>
          <a:p>
            <a:r>
              <a:rPr lang="he-IL"/>
              <a:t>מבוא למדעי המחשב מ' - תירגול 4</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a:t>
            </a:fld>
            <a:endParaRPr lang="en-US"/>
          </a:p>
        </p:txBody>
      </p:sp>
      <p:sp>
        <p:nvSpPr>
          <p:cNvPr id="6" name="Content Placeholder 2"/>
          <p:cNvSpPr>
            <a:spLocks noGrp="1"/>
          </p:cNvSpPr>
          <p:nvPr>
            <p:ph idx="1"/>
          </p:nvPr>
        </p:nvSpPr>
        <p:spPr>
          <a:xfrm>
            <a:off x="457200" y="1600200"/>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785926"/>
            <a:ext cx="7772400" cy="1362075"/>
          </a:xfrm>
          <a:noFill/>
          <a:ln w="9525">
            <a:noFill/>
            <a:miter lim="800000"/>
            <a:headEnd/>
            <a:tailEnd/>
          </a:ln>
        </p:spPr>
        <p:txBody>
          <a:bodyPr vert="horz" wrap="square" lIns="91440" tIns="45720" rIns="91440" bIns="45720" numCol="1" anchor="ctr" anchorCtr="0" compatLnSpc="1">
            <a:prstTxWarp prst="textNoShape">
              <a:avLst/>
            </a:prstTxWarp>
          </a:bodyPr>
          <a:lstStyle>
            <a:lvl1pPr algn="ctr" rtl="1" fontAlgn="base">
              <a:spcBef>
                <a:spcPct val="0"/>
              </a:spcBef>
              <a:spcAft>
                <a:spcPct val="0"/>
              </a:spcAft>
              <a:defRPr lang="en-US" sz="6000" kern="1200" dirty="0" smtClean="0">
                <a:solidFill>
                  <a:srgbClr val="438BC4"/>
                </a:solidFill>
                <a:latin typeface="Arial" charset="0"/>
                <a:ea typeface="+mj-ea"/>
                <a:cs typeface="Arial" charset="0"/>
              </a:defRPr>
            </a:lvl1pPr>
          </a:lstStyle>
          <a:p>
            <a:r>
              <a:rPr lang="en-US" dirty="0"/>
              <a:t>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4</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a:t>מבוא למדעי המחשב מ' - תירגול 4</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cxnSp>
        <p:nvCxnSpPr>
          <p:cNvPr id="8" name="Straight Connector 7"/>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he-IL"/>
              <a:t>מבוא למדעי המחשב מ' - תירגול 4</a:t>
            </a:r>
            <a:endParaRPr lang="en-US"/>
          </a:p>
        </p:txBody>
      </p:sp>
      <p:sp>
        <p:nvSpPr>
          <p:cNvPr id="9" name="Slide Number Placeholder 8"/>
          <p:cNvSpPr>
            <a:spLocks noGrp="1"/>
          </p:cNvSpPr>
          <p:nvPr>
            <p:ph type="sldNum" sz="quarter" idx="12"/>
          </p:nvPr>
        </p:nvSpPr>
        <p:spPr/>
        <p:txBody>
          <a:bodyPr/>
          <a:lstStyle/>
          <a:p>
            <a:fld id="{F600508C-DFED-4842-9117-7E92FA1D62A1}" type="slidenum">
              <a:rPr lang="en-US" smtClean="0"/>
              <a:pPr/>
              <a:t>‹#›</a:t>
            </a:fld>
            <a:endParaRPr lang="en-US"/>
          </a:p>
        </p:txBody>
      </p:sp>
      <p:cxnSp>
        <p:nvCxnSpPr>
          <p:cNvPr id="10" name="Straight Connector 9"/>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he-IL"/>
              <a:t>מבוא למדעי המחשב מ' - תירגול 4</a:t>
            </a:r>
            <a:endParaRPr lang="en-US"/>
          </a:p>
        </p:txBody>
      </p:sp>
      <p:sp>
        <p:nvSpPr>
          <p:cNvPr id="4" name="Slide Number Placeholder 3"/>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a:t>מבוא למדעי המחשב מ' - תירגול 4</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1"/>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1">
              <a:defRPr sz="1200">
                <a:solidFill>
                  <a:schemeClr val="tx1">
                    <a:tint val="75000"/>
                  </a:schemeClr>
                </a:solidFill>
              </a:defRPr>
            </a:lvl1pPr>
          </a:lstStyle>
          <a:p>
            <a:r>
              <a:rPr lang="he-IL"/>
              <a:t>מבוא למדעי המחשב מ' - תירגול 4</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rtl="1">
              <a:defRPr sz="1200">
                <a:solidFill>
                  <a:schemeClr val="tx1">
                    <a:tint val="75000"/>
                  </a:schemeClr>
                </a:solidFill>
              </a:defRPr>
            </a:lvl1pPr>
          </a:lstStyle>
          <a:p>
            <a:fld id="{F600508C-DFED-4842-9117-7E92FA1D62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4" r:id="rId5"/>
    <p:sldLayoutId id="2147483652" r:id="rId6"/>
    <p:sldLayoutId id="2147483653" r:id="rId7"/>
    <p:sldLayoutId id="2147483655" r:id="rId8"/>
    <p:sldLayoutId id="2147483656" r:id="rId9"/>
    <p:sldLayoutId id="2147483657" r:id="rId10"/>
    <p:sldLayoutId id="2147483658" r:id="rId11"/>
    <p:sldLayoutId id="2147483659" r:id="rId12"/>
    <p:sldLayoutId id="2147483662" r:id="rId13"/>
  </p:sldLayoutIdLst>
  <p:hf hdr="0" dt="0"/>
  <p:txStyles>
    <p:titleStyle>
      <a:lvl1pPr algn="r" defTabSz="914400" rtl="1" eaLnBrk="1" fontAlgn="base" latinLnBrk="0" hangingPunct="1">
        <a:spcBef>
          <a:spcPct val="0"/>
        </a:spcBef>
        <a:spcAft>
          <a:spcPct val="0"/>
        </a:spcAft>
        <a:buNone/>
        <a:defRPr lang="en-US" sz="4400" kern="1200" dirty="0">
          <a:solidFill>
            <a:srgbClr val="438BC4"/>
          </a:solidFill>
          <a:latin typeface="Arial" charset="0"/>
          <a:ea typeface="+mj-ea"/>
          <a:cs typeface="Arial" charset="0"/>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pPr rtl="1"/>
            <a:r>
              <a:rPr lang="he-IL" dirty="0"/>
              <a:t>תרגול </a:t>
            </a:r>
            <a:r>
              <a:rPr lang="en-US" dirty="0"/>
              <a:t>4</a:t>
            </a:r>
            <a:r>
              <a:rPr lang="he-IL" dirty="0"/>
              <a:t>: מערכים ופונקציות</a:t>
            </a:r>
            <a:endParaRPr lang="en-US" dirty="0"/>
          </a:p>
        </p:txBody>
      </p:sp>
      <p:sp>
        <p:nvSpPr>
          <p:cNvPr id="2" name="Footer Placeholder 1"/>
          <p:cNvSpPr>
            <a:spLocks noGrp="1"/>
          </p:cNvSpPr>
          <p:nvPr>
            <p:ph type="ftr" sz="quarter" idx="11"/>
          </p:nvPr>
        </p:nvSpPr>
        <p:spPr/>
        <p:txBody>
          <a:bodyPr/>
          <a:lstStyle/>
          <a:p>
            <a:r>
              <a:rPr lang="he-IL" dirty="0"/>
              <a:t>מבוא למדעי המחשב מ' </a:t>
            </a:r>
            <a:r>
              <a:rPr lang="he-IL"/>
              <a:t>- תרגול </a:t>
            </a:r>
            <a:r>
              <a:rPr lang="he-IL" dirty="0"/>
              <a:t>4</a:t>
            </a:r>
            <a:endParaRPr lang="en-US" dirty="0"/>
          </a:p>
        </p:txBody>
      </p:sp>
      <p:sp>
        <p:nvSpPr>
          <p:cNvPr id="3" name="Slide Number Placeholder 2"/>
          <p:cNvSpPr>
            <a:spLocks noGrp="1"/>
          </p:cNvSpPr>
          <p:nvPr>
            <p:ph type="sldNum" sz="quarter" idx="12"/>
          </p:nvPr>
        </p:nvSpPr>
        <p:spPr/>
        <p:txBody>
          <a:bodyPr/>
          <a:lstStyle/>
          <a:p>
            <a:pPr rtl="1"/>
            <a:fld id="{F600508C-DFED-4842-9117-7E92FA1D62A1}" type="slidenum">
              <a:rPr lang="en-US" smtClean="0"/>
              <a:pPr rtl="1"/>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מערכים- תרגיל סיכום</a:t>
            </a:r>
          </a:p>
        </p:txBody>
      </p:sp>
      <p:sp>
        <p:nvSpPr>
          <p:cNvPr id="3" name="Content Placeholder 2"/>
          <p:cNvSpPr>
            <a:spLocks noGrp="1"/>
          </p:cNvSpPr>
          <p:nvPr>
            <p:ph idx="1"/>
          </p:nvPr>
        </p:nvSpPr>
        <p:spPr/>
        <p:txBody>
          <a:bodyPr/>
          <a:lstStyle/>
          <a:p>
            <a:pPr marL="0" indent="0">
              <a:buNone/>
            </a:pPr>
            <a:r>
              <a:rPr lang="he-IL" sz="2800" dirty="0"/>
              <a:t>תרגיל 6: כתבו תכנית הקולטת מהמשתמש מספרים שלמים (עד סוף הקלט) ולבסוף מדפיסה את חמשת המספרים האחרונים שנקלטו (לפי סדר קליטתם). </a:t>
            </a:r>
          </a:p>
          <a:p>
            <a:pPr marL="0" indent="0">
              <a:buNone/>
            </a:pPr>
            <a:r>
              <a:rPr lang="he-IL" sz="2800" dirty="0"/>
              <a:t>אם נקלטו עד סוף הקלט פחות מחמישה מספרים, יש להדפיס את כל המספרים שנקלטו.</a:t>
            </a:r>
          </a:p>
          <a:p>
            <a:pPr marL="0" indent="0">
              <a:buNone/>
            </a:pPr>
            <a:endParaRPr lang="he-IL" sz="2800" dirty="0"/>
          </a:p>
          <a:p>
            <a:pPr marL="0" indent="0">
              <a:buNone/>
            </a:pPr>
            <a:r>
              <a:rPr lang="he-IL" sz="2800" dirty="0"/>
              <a:t>ניתן להניח כי הקלט תקין (כלומר מוכנסים רק מספרים שלמים)</a:t>
            </a:r>
          </a:p>
          <a:p>
            <a:endParaRPr lang="he-IL"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10</a:t>
            </a:fld>
            <a:endParaRPr lang="en-US"/>
          </a:p>
        </p:txBody>
      </p:sp>
    </p:spTree>
    <p:extLst>
      <p:ext uri="{BB962C8B-B14F-4D97-AF65-F5344CB8AC3E}">
        <p14:creationId xmlns:p14="http://schemas.microsoft.com/office/powerpoint/2010/main" val="327156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11</a:t>
            </a:fld>
            <a:endParaRPr lang="en-US"/>
          </a:p>
        </p:txBody>
      </p:sp>
      <p:sp>
        <p:nvSpPr>
          <p:cNvPr id="6" name="Text Box 4"/>
          <p:cNvSpPr txBox="1">
            <a:spLocks noChangeArrowheads="1"/>
          </p:cNvSpPr>
          <p:nvPr/>
        </p:nvSpPr>
        <p:spPr bwMode="auto">
          <a:xfrm>
            <a:off x="457200" y="188640"/>
            <a:ext cx="8229600" cy="6091504"/>
          </a:xfrm>
          <a:prstGeom prst="rect">
            <a:avLst/>
          </a:prstGeom>
          <a:solidFill>
            <a:srgbClr val="EAEAEA"/>
          </a:solidFill>
          <a:ln w="9525">
            <a:solidFill>
              <a:schemeClr val="folHlink"/>
            </a:solidFill>
            <a:miter lim="800000"/>
            <a:headEnd/>
            <a:tailEnd/>
          </a:ln>
        </p:spPr>
        <p:txBody>
          <a:bodyPr wrap="square" lIns="234000" tIns="190800" rIns="234000" bIns="190800">
            <a:spAutoFit/>
          </a:bodyPr>
          <a:lstStyle/>
          <a:p>
            <a:pPr marL="263525" indent="-263525">
              <a:spcBef>
                <a:spcPct val="40000"/>
              </a:spcBef>
            </a:pPr>
            <a:r>
              <a:rPr lang="en-US" b="1" dirty="0">
                <a:latin typeface="Courier New" pitchFamily="49" charset="0"/>
                <a:cs typeface="Courier New" pitchFamily="49" charset="0"/>
              </a:rPr>
              <a:t>#define N 5</a:t>
            </a:r>
          </a:p>
          <a:p>
            <a:pPr marL="263525" indent="-263525">
              <a:spcBef>
                <a:spcPct val="40000"/>
              </a:spcBef>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counter = 0,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memory[N];</a:t>
            </a:r>
          </a:p>
          <a:p>
            <a:pPr marL="263525" indent="-263525">
              <a:spcBef>
                <a:spcPct val="40000"/>
              </a:spcBef>
            </a:pPr>
            <a:r>
              <a:rPr lang="en-US" b="1" dirty="0">
                <a:latin typeface="Courier New" pitchFamily="49" charset="0"/>
                <a:cs typeface="Courier New" pitchFamily="49" charset="0"/>
              </a:rPr>
              <a:t>while (</a:t>
            </a:r>
            <a:r>
              <a:rPr lang="en-US" b="1" dirty="0" err="1">
                <a:latin typeface="Courier New" pitchFamily="49" charset="0"/>
                <a:cs typeface="Courier New" pitchFamily="49" charset="0"/>
              </a:rPr>
              <a:t>scanf</a:t>
            </a:r>
            <a:r>
              <a:rPr lang="en-US" b="1" dirty="0">
                <a:latin typeface="Courier New" pitchFamily="49" charset="0"/>
                <a:cs typeface="Courier New" pitchFamily="49" charset="0"/>
              </a:rPr>
              <a:t>(“%d”,&amp;</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)!=EOF){</a:t>
            </a:r>
          </a:p>
          <a:p>
            <a:pPr marL="263525" indent="-263525">
              <a:spcBef>
                <a:spcPct val="40000"/>
              </a:spcBef>
            </a:pPr>
            <a:r>
              <a:rPr lang="en-US" b="1" dirty="0">
                <a:latin typeface="Courier New" pitchFamily="49" charset="0"/>
                <a:cs typeface="Courier New" pitchFamily="49" charset="0"/>
              </a:rPr>
              <a:t>	    if (counter==N){</a:t>
            </a:r>
          </a:p>
          <a:p>
            <a:pPr marL="263525" indent="-263525">
              <a:spcBef>
                <a:spcPct val="40000"/>
              </a:spcBef>
            </a:pPr>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&lt;N ;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memory[</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memory[i+1];</a:t>
            </a:r>
          </a:p>
          <a:p>
            <a:pPr marL="263525" indent="-263525">
              <a:spcBef>
                <a:spcPct val="40000"/>
              </a:spcBef>
            </a:pPr>
            <a:r>
              <a:rPr lang="en-US" b="1" dirty="0">
                <a:latin typeface="Courier New" pitchFamily="49" charset="0"/>
                <a:cs typeface="Courier New" pitchFamily="49" charset="0"/>
              </a:rPr>
              <a:t>			}</a:t>
            </a:r>
          </a:p>
          <a:p>
            <a:pPr marL="263525" indent="-263525">
              <a:spcBef>
                <a:spcPct val="40000"/>
              </a:spcBef>
            </a:pPr>
            <a:r>
              <a:rPr lang="en-US" b="1" dirty="0">
                <a:latin typeface="Courier New" pitchFamily="49" charset="0"/>
                <a:cs typeface="Courier New" pitchFamily="49" charset="0"/>
              </a:rPr>
              <a:t>			memory[N-1] =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a:t>
            </a:r>
          </a:p>
          <a:p>
            <a:pPr marL="263525" indent="-263525">
              <a:spcBef>
                <a:spcPct val="40000"/>
              </a:spcBef>
            </a:pPr>
            <a:r>
              <a:rPr lang="en-US" b="1" dirty="0">
                <a:latin typeface="Courier New" pitchFamily="49" charset="0"/>
                <a:cs typeface="Courier New" pitchFamily="49" charset="0"/>
              </a:rPr>
              <a:t>		memory[counter++] =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&lt;N ;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(“%d ”,memory[</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a:t>
            </a:r>
          </a:p>
        </p:txBody>
      </p:sp>
      <p:sp>
        <p:nvSpPr>
          <p:cNvPr id="7" name="Oval 6"/>
          <p:cNvSpPr/>
          <p:nvPr/>
        </p:nvSpPr>
        <p:spPr>
          <a:xfrm>
            <a:off x="5996136" y="359290"/>
            <a:ext cx="2450152" cy="2363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a:off x="6375608" y="1186880"/>
            <a:ext cx="1691208" cy="707886"/>
          </a:xfrm>
          <a:prstGeom prst="rect">
            <a:avLst/>
          </a:prstGeom>
          <a:noFill/>
        </p:spPr>
        <p:txBody>
          <a:bodyPr wrap="square" rtlCol="1">
            <a:spAutoFit/>
          </a:bodyPr>
          <a:lstStyle/>
          <a:p>
            <a:pPr algn="ctr"/>
            <a:r>
              <a:rPr lang="he-IL" sz="2000" dirty="0">
                <a:solidFill>
                  <a:schemeClr val="bg1"/>
                </a:solidFill>
              </a:rPr>
              <a:t>מצאו את הבעיות</a:t>
            </a:r>
          </a:p>
        </p:txBody>
      </p:sp>
    </p:spTree>
    <p:extLst>
      <p:ext uri="{BB962C8B-B14F-4D97-AF65-F5344CB8AC3E}">
        <p14:creationId xmlns:p14="http://schemas.microsoft.com/office/powerpoint/2010/main" val="376553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12</a:t>
            </a:fld>
            <a:endParaRPr lang="en-US"/>
          </a:p>
        </p:txBody>
      </p:sp>
      <p:sp>
        <p:nvSpPr>
          <p:cNvPr id="6" name="Text Box 4"/>
          <p:cNvSpPr txBox="1">
            <a:spLocks noChangeArrowheads="1"/>
          </p:cNvSpPr>
          <p:nvPr/>
        </p:nvSpPr>
        <p:spPr bwMode="auto">
          <a:xfrm>
            <a:off x="457200" y="188640"/>
            <a:ext cx="8229600" cy="6091504"/>
          </a:xfrm>
          <a:prstGeom prst="rect">
            <a:avLst/>
          </a:prstGeom>
          <a:solidFill>
            <a:srgbClr val="EAEAEA"/>
          </a:solidFill>
          <a:ln w="9525">
            <a:solidFill>
              <a:schemeClr val="folHlink"/>
            </a:solidFill>
            <a:miter lim="800000"/>
            <a:headEnd/>
            <a:tailEnd/>
          </a:ln>
        </p:spPr>
        <p:txBody>
          <a:bodyPr wrap="square" lIns="234000" tIns="190800" rIns="234000" bIns="190800">
            <a:spAutoFit/>
          </a:bodyPr>
          <a:lstStyle/>
          <a:p>
            <a:pPr marL="263525" indent="-263525">
              <a:spcBef>
                <a:spcPct val="40000"/>
              </a:spcBef>
            </a:pPr>
            <a:r>
              <a:rPr lang="en-US" b="1" dirty="0">
                <a:latin typeface="Courier New" pitchFamily="49" charset="0"/>
                <a:cs typeface="Courier New" pitchFamily="49" charset="0"/>
              </a:rPr>
              <a:t>#define N 5</a:t>
            </a:r>
          </a:p>
          <a:p>
            <a:pPr marL="263525" indent="-263525">
              <a:spcBef>
                <a:spcPct val="40000"/>
              </a:spcBef>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counter = 0,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memory[N];</a:t>
            </a:r>
          </a:p>
          <a:p>
            <a:pPr marL="263525" indent="-263525">
              <a:spcBef>
                <a:spcPct val="40000"/>
              </a:spcBef>
            </a:pPr>
            <a:r>
              <a:rPr lang="en-US" b="1" dirty="0">
                <a:latin typeface="Courier New" pitchFamily="49" charset="0"/>
                <a:cs typeface="Courier New" pitchFamily="49" charset="0"/>
              </a:rPr>
              <a:t>while (</a:t>
            </a:r>
            <a:r>
              <a:rPr lang="en-US" b="1" dirty="0" err="1">
                <a:latin typeface="Courier New" pitchFamily="49" charset="0"/>
                <a:cs typeface="Courier New" pitchFamily="49" charset="0"/>
              </a:rPr>
              <a:t>scanf</a:t>
            </a:r>
            <a:r>
              <a:rPr lang="en-US" b="1" dirty="0">
                <a:latin typeface="Courier New" pitchFamily="49" charset="0"/>
                <a:cs typeface="Courier New" pitchFamily="49" charset="0"/>
              </a:rPr>
              <a:t>(“%d”,&amp;</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)!=EOF){</a:t>
            </a:r>
          </a:p>
          <a:p>
            <a:pPr marL="263525" indent="-263525">
              <a:spcBef>
                <a:spcPct val="40000"/>
              </a:spcBef>
            </a:pPr>
            <a:r>
              <a:rPr lang="en-US" b="1" dirty="0">
                <a:latin typeface="Courier New" pitchFamily="49" charset="0"/>
                <a:cs typeface="Courier New" pitchFamily="49" charset="0"/>
              </a:rPr>
              <a:t>	    if (counter==N){</a:t>
            </a:r>
          </a:p>
          <a:p>
            <a:pPr marL="263525" indent="-263525">
              <a:spcBef>
                <a:spcPct val="40000"/>
              </a:spcBef>
            </a:pPr>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&lt;N ;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memory[</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memory[i+1];</a:t>
            </a:r>
          </a:p>
          <a:p>
            <a:pPr marL="263525" indent="-263525">
              <a:spcBef>
                <a:spcPct val="40000"/>
              </a:spcBef>
            </a:pPr>
            <a:r>
              <a:rPr lang="en-US" b="1" dirty="0">
                <a:latin typeface="Courier New" pitchFamily="49" charset="0"/>
                <a:cs typeface="Courier New" pitchFamily="49" charset="0"/>
              </a:rPr>
              <a:t>			}</a:t>
            </a:r>
          </a:p>
          <a:p>
            <a:pPr marL="263525" indent="-263525">
              <a:spcBef>
                <a:spcPct val="40000"/>
              </a:spcBef>
            </a:pPr>
            <a:r>
              <a:rPr lang="en-US" b="1" dirty="0">
                <a:latin typeface="Courier New" pitchFamily="49" charset="0"/>
                <a:cs typeface="Courier New" pitchFamily="49" charset="0"/>
              </a:rPr>
              <a:t>			memory[N-1] =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a:t>
            </a:r>
          </a:p>
          <a:p>
            <a:pPr marL="263525" indent="-263525">
              <a:spcBef>
                <a:spcPct val="40000"/>
              </a:spcBef>
            </a:pPr>
            <a:r>
              <a:rPr lang="en-US" b="1" dirty="0">
                <a:latin typeface="Courier New" pitchFamily="49" charset="0"/>
                <a:cs typeface="Courier New" pitchFamily="49" charset="0"/>
              </a:rPr>
              <a:t>		memory[counter++] =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&lt;</a:t>
            </a:r>
            <a:r>
              <a:rPr lang="en-US" b="1" dirty="0">
                <a:solidFill>
                  <a:srgbClr val="FF0000"/>
                </a:solidFill>
                <a:latin typeface="Courier New" pitchFamily="49" charset="0"/>
                <a:cs typeface="Courier New" pitchFamily="49" charset="0"/>
              </a:rPr>
              <a:t>counter</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(“%d ”,memory[</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3665514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13</a:t>
            </a:fld>
            <a:endParaRPr lang="en-US"/>
          </a:p>
        </p:txBody>
      </p:sp>
      <p:sp>
        <p:nvSpPr>
          <p:cNvPr id="6" name="Text Box 4"/>
          <p:cNvSpPr txBox="1">
            <a:spLocks noChangeArrowheads="1"/>
          </p:cNvSpPr>
          <p:nvPr/>
        </p:nvSpPr>
        <p:spPr bwMode="auto">
          <a:xfrm>
            <a:off x="457200" y="188640"/>
            <a:ext cx="8229600" cy="6479303"/>
          </a:xfrm>
          <a:prstGeom prst="rect">
            <a:avLst/>
          </a:prstGeom>
          <a:solidFill>
            <a:srgbClr val="EAEAEA"/>
          </a:solidFill>
          <a:ln w="9525">
            <a:solidFill>
              <a:schemeClr val="folHlink"/>
            </a:solidFill>
            <a:miter lim="800000"/>
            <a:headEnd/>
            <a:tailEnd/>
          </a:ln>
        </p:spPr>
        <p:txBody>
          <a:bodyPr wrap="square" lIns="234000" tIns="190800" rIns="234000" bIns="190800">
            <a:spAutoFit/>
          </a:bodyPr>
          <a:lstStyle/>
          <a:p>
            <a:pPr marL="263525" indent="-263525">
              <a:spcBef>
                <a:spcPct val="40000"/>
              </a:spcBef>
            </a:pPr>
            <a:r>
              <a:rPr lang="en-US" b="1" dirty="0">
                <a:latin typeface="Courier New" pitchFamily="49" charset="0"/>
                <a:cs typeface="Courier New" pitchFamily="49" charset="0"/>
              </a:rPr>
              <a:t>#define N 5</a:t>
            </a:r>
          </a:p>
          <a:p>
            <a:pPr marL="263525" indent="-263525">
              <a:spcBef>
                <a:spcPct val="40000"/>
              </a:spcBef>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counter = 0,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memory[N];</a:t>
            </a:r>
          </a:p>
          <a:p>
            <a:pPr marL="263525" indent="-263525">
              <a:spcBef>
                <a:spcPct val="40000"/>
              </a:spcBef>
            </a:pPr>
            <a:r>
              <a:rPr lang="en-US" b="1" dirty="0">
                <a:latin typeface="Courier New" pitchFamily="49" charset="0"/>
                <a:cs typeface="Courier New" pitchFamily="49" charset="0"/>
              </a:rPr>
              <a:t>while (</a:t>
            </a:r>
            <a:r>
              <a:rPr lang="en-US" b="1" dirty="0" err="1">
                <a:latin typeface="Courier New" pitchFamily="49" charset="0"/>
                <a:cs typeface="Courier New" pitchFamily="49" charset="0"/>
              </a:rPr>
              <a:t>scanf</a:t>
            </a:r>
            <a:r>
              <a:rPr lang="en-US" b="1" dirty="0">
                <a:latin typeface="Courier New" pitchFamily="49" charset="0"/>
                <a:cs typeface="Courier New" pitchFamily="49" charset="0"/>
              </a:rPr>
              <a:t>(“%d”,&amp;</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)!=EOF){</a:t>
            </a:r>
          </a:p>
          <a:p>
            <a:pPr marL="263525" indent="-263525">
              <a:spcBef>
                <a:spcPct val="40000"/>
              </a:spcBef>
            </a:pPr>
            <a:r>
              <a:rPr lang="en-US" b="1" dirty="0">
                <a:latin typeface="Courier New" pitchFamily="49" charset="0"/>
                <a:cs typeface="Courier New" pitchFamily="49" charset="0"/>
              </a:rPr>
              <a:t>	    if (counter==N){</a:t>
            </a:r>
          </a:p>
          <a:p>
            <a:pPr marL="263525" indent="-263525">
              <a:spcBef>
                <a:spcPct val="40000"/>
              </a:spcBef>
            </a:pPr>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&lt;N ;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memory[</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memory[i+1];</a:t>
            </a:r>
          </a:p>
          <a:p>
            <a:pPr marL="263525" indent="-263525">
              <a:spcBef>
                <a:spcPct val="40000"/>
              </a:spcBef>
            </a:pPr>
            <a:r>
              <a:rPr lang="en-US" b="1" dirty="0">
                <a:latin typeface="Courier New" pitchFamily="49" charset="0"/>
                <a:cs typeface="Courier New" pitchFamily="49" charset="0"/>
              </a:rPr>
              <a:t>			}</a:t>
            </a:r>
          </a:p>
          <a:p>
            <a:pPr marL="263525" indent="-263525">
              <a:spcBef>
                <a:spcPct val="40000"/>
              </a:spcBef>
            </a:pPr>
            <a:r>
              <a:rPr lang="en-US" b="1" dirty="0">
                <a:latin typeface="Courier New" pitchFamily="49" charset="0"/>
                <a:cs typeface="Courier New" pitchFamily="49" charset="0"/>
              </a:rPr>
              <a:t>			memory[N-1] =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continue;</a:t>
            </a:r>
          </a:p>
          <a:p>
            <a:pPr marL="263525" indent="-263525">
              <a:spcBef>
                <a:spcPct val="40000"/>
              </a:spcBef>
            </a:pPr>
            <a:r>
              <a:rPr lang="en-US" b="1" dirty="0">
                <a:latin typeface="Courier New" pitchFamily="49" charset="0"/>
                <a:cs typeface="Courier New" pitchFamily="49" charset="0"/>
              </a:rPr>
              <a:t>		}</a:t>
            </a:r>
          </a:p>
          <a:p>
            <a:pPr marL="263525" indent="-263525">
              <a:spcBef>
                <a:spcPct val="40000"/>
              </a:spcBef>
            </a:pPr>
            <a:r>
              <a:rPr lang="en-US" b="1" dirty="0">
                <a:latin typeface="Courier New" pitchFamily="49" charset="0"/>
                <a:cs typeface="Courier New" pitchFamily="49" charset="0"/>
              </a:rPr>
              <a:t>		memory[counter++] =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&lt;</a:t>
            </a:r>
            <a:r>
              <a:rPr lang="en-US" b="1" dirty="0">
                <a:solidFill>
                  <a:srgbClr val="FF0000"/>
                </a:solidFill>
                <a:latin typeface="Courier New" pitchFamily="49" charset="0"/>
                <a:cs typeface="Courier New" pitchFamily="49" charset="0"/>
              </a:rPr>
              <a:t>counter</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(“%d ”,memory[</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404827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14</a:t>
            </a:fld>
            <a:endParaRPr lang="en-US"/>
          </a:p>
        </p:txBody>
      </p:sp>
      <p:sp>
        <p:nvSpPr>
          <p:cNvPr id="6" name="Text Box 4"/>
          <p:cNvSpPr txBox="1">
            <a:spLocks noChangeArrowheads="1"/>
          </p:cNvSpPr>
          <p:nvPr/>
        </p:nvSpPr>
        <p:spPr bwMode="auto">
          <a:xfrm>
            <a:off x="457200" y="188640"/>
            <a:ext cx="8229600" cy="6479303"/>
          </a:xfrm>
          <a:prstGeom prst="rect">
            <a:avLst/>
          </a:prstGeom>
          <a:solidFill>
            <a:srgbClr val="EAEAEA"/>
          </a:solidFill>
          <a:ln w="9525">
            <a:solidFill>
              <a:schemeClr val="folHlink"/>
            </a:solidFill>
            <a:miter lim="800000"/>
            <a:headEnd/>
            <a:tailEnd/>
          </a:ln>
        </p:spPr>
        <p:txBody>
          <a:bodyPr wrap="square" lIns="234000" tIns="190800" rIns="234000" bIns="190800">
            <a:spAutoFit/>
          </a:bodyPr>
          <a:lstStyle/>
          <a:p>
            <a:pPr marL="263525" indent="-263525">
              <a:spcBef>
                <a:spcPct val="40000"/>
              </a:spcBef>
            </a:pPr>
            <a:r>
              <a:rPr lang="en-US" b="1" dirty="0">
                <a:latin typeface="Courier New" pitchFamily="49" charset="0"/>
                <a:cs typeface="Courier New" pitchFamily="49" charset="0"/>
              </a:rPr>
              <a:t>#define N 5</a:t>
            </a:r>
          </a:p>
          <a:p>
            <a:pPr marL="263525" indent="-263525">
              <a:spcBef>
                <a:spcPct val="40000"/>
              </a:spcBef>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counter = 0,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memory[N];</a:t>
            </a:r>
          </a:p>
          <a:p>
            <a:pPr marL="263525" indent="-263525">
              <a:spcBef>
                <a:spcPct val="40000"/>
              </a:spcBef>
            </a:pPr>
            <a:r>
              <a:rPr lang="en-US" b="1" dirty="0">
                <a:latin typeface="Courier New" pitchFamily="49" charset="0"/>
                <a:cs typeface="Courier New" pitchFamily="49" charset="0"/>
              </a:rPr>
              <a:t>while (</a:t>
            </a:r>
            <a:r>
              <a:rPr lang="en-US" b="1" dirty="0" err="1">
                <a:latin typeface="Courier New" pitchFamily="49" charset="0"/>
                <a:cs typeface="Courier New" pitchFamily="49" charset="0"/>
              </a:rPr>
              <a:t>scanf</a:t>
            </a:r>
            <a:r>
              <a:rPr lang="en-US" b="1" dirty="0">
                <a:latin typeface="Courier New" pitchFamily="49" charset="0"/>
                <a:cs typeface="Courier New" pitchFamily="49" charset="0"/>
              </a:rPr>
              <a:t>(“%d”,&amp;</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)!=EOF){</a:t>
            </a:r>
          </a:p>
          <a:p>
            <a:pPr marL="263525" indent="-263525">
              <a:spcBef>
                <a:spcPct val="40000"/>
              </a:spcBef>
            </a:pPr>
            <a:r>
              <a:rPr lang="en-US" b="1" dirty="0">
                <a:latin typeface="Courier New" pitchFamily="49" charset="0"/>
                <a:cs typeface="Courier New" pitchFamily="49" charset="0"/>
              </a:rPr>
              <a:t>	    if (counter==N){</a:t>
            </a:r>
          </a:p>
          <a:p>
            <a:pPr marL="263525" indent="-263525">
              <a:spcBef>
                <a:spcPct val="40000"/>
              </a:spcBef>
            </a:pPr>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&lt;N</a:t>
            </a:r>
            <a:r>
              <a:rPr lang="en-US" b="1" dirty="0">
                <a:solidFill>
                  <a:srgbClr val="FF0000"/>
                </a:solidFill>
                <a:latin typeface="Courier New" pitchFamily="49" charset="0"/>
                <a:cs typeface="Courier New" pitchFamily="49" charset="0"/>
              </a:rPr>
              <a:t>-1</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memory[</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memory[i+1];</a:t>
            </a:r>
          </a:p>
          <a:p>
            <a:pPr marL="263525" indent="-263525">
              <a:spcBef>
                <a:spcPct val="40000"/>
              </a:spcBef>
            </a:pPr>
            <a:r>
              <a:rPr lang="en-US" b="1" dirty="0">
                <a:latin typeface="Courier New" pitchFamily="49" charset="0"/>
                <a:cs typeface="Courier New" pitchFamily="49" charset="0"/>
              </a:rPr>
              <a:t>			}</a:t>
            </a:r>
          </a:p>
          <a:p>
            <a:pPr marL="263525" indent="-263525">
              <a:spcBef>
                <a:spcPct val="40000"/>
              </a:spcBef>
            </a:pPr>
            <a:r>
              <a:rPr lang="en-US" b="1" dirty="0">
                <a:latin typeface="Courier New" pitchFamily="49" charset="0"/>
                <a:cs typeface="Courier New" pitchFamily="49" charset="0"/>
              </a:rPr>
              <a:t>			memory[N-1] =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continue;</a:t>
            </a:r>
          </a:p>
          <a:p>
            <a:pPr marL="263525" indent="-263525">
              <a:spcBef>
                <a:spcPct val="40000"/>
              </a:spcBef>
            </a:pPr>
            <a:r>
              <a:rPr lang="en-US" b="1" dirty="0">
                <a:latin typeface="Courier New" pitchFamily="49" charset="0"/>
                <a:cs typeface="Courier New" pitchFamily="49" charset="0"/>
              </a:rPr>
              <a:t>		}</a:t>
            </a:r>
          </a:p>
          <a:p>
            <a:pPr marL="263525" indent="-263525">
              <a:spcBef>
                <a:spcPct val="40000"/>
              </a:spcBef>
            </a:pPr>
            <a:r>
              <a:rPr lang="en-US" b="1" dirty="0">
                <a:latin typeface="Courier New" pitchFamily="49" charset="0"/>
                <a:cs typeface="Courier New" pitchFamily="49" charset="0"/>
              </a:rPr>
              <a:t>		memory[counter++] =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&lt;</a:t>
            </a:r>
            <a:r>
              <a:rPr lang="en-US" b="1" dirty="0">
                <a:solidFill>
                  <a:srgbClr val="FF0000"/>
                </a:solidFill>
                <a:latin typeface="Courier New" pitchFamily="49" charset="0"/>
                <a:cs typeface="Courier New" pitchFamily="49" charset="0"/>
              </a:rPr>
              <a:t>counter</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(“%d ”,memory[</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263525" indent="-263525">
              <a:spcBef>
                <a:spcPct val="40000"/>
              </a:spcBef>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133668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לולאות ומערכים - תרגיל סיכום</a:t>
            </a:r>
          </a:p>
        </p:txBody>
      </p:sp>
      <p:sp>
        <p:nvSpPr>
          <p:cNvPr id="3" name="Content Placeholder 2"/>
          <p:cNvSpPr>
            <a:spLocks noGrp="1"/>
          </p:cNvSpPr>
          <p:nvPr>
            <p:ph idx="1"/>
          </p:nvPr>
        </p:nvSpPr>
        <p:spPr/>
        <p:txBody>
          <a:bodyPr>
            <a:normAutofit/>
          </a:bodyPr>
          <a:lstStyle/>
          <a:p>
            <a:pPr marL="0" indent="0">
              <a:buNone/>
            </a:pPr>
            <a:r>
              <a:rPr lang="he-IL" sz="2800" dirty="0"/>
              <a:t>תרגיל 7: כתבו תכנית הקולטת רצף אותיות אנגליות גדולות, ובודקת האם כל האותיות ב </a:t>
            </a:r>
            <a:r>
              <a:rPr lang="en-US" sz="2800" dirty="0"/>
              <a:t>ABC</a:t>
            </a:r>
            <a:r>
              <a:rPr lang="he-IL" sz="2800" dirty="0"/>
              <a:t> הופיעו</a:t>
            </a:r>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15</a:t>
            </a:fld>
            <a:endParaRPr lang="en-US"/>
          </a:p>
        </p:txBody>
      </p:sp>
    </p:spTree>
    <p:extLst>
      <p:ext uri="{BB962C8B-B14F-4D97-AF65-F5344CB8AC3E}">
        <p14:creationId xmlns:p14="http://schemas.microsoft.com/office/powerpoint/2010/main" val="291036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0809"/>
            <a:ext cx="8229600" cy="1143000"/>
          </a:xfrm>
        </p:spPr>
        <p:txBody>
          <a:bodyPr/>
          <a:lstStyle/>
          <a:p>
            <a:r>
              <a:rPr lang="he-IL" dirty="0"/>
              <a:t>לולאות ומערכים</a:t>
            </a:r>
          </a:p>
        </p:txBody>
      </p:sp>
      <p:sp>
        <p:nvSpPr>
          <p:cNvPr id="3" name="Content Placeholder 2"/>
          <p:cNvSpPr>
            <a:spLocks noGrp="1"/>
          </p:cNvSpPr>
          <p:nvPr>
            <p:ph idx="1"/>
          </p:nvPr>
        </p:nvSpPr>
        <p:spPr>
          <a:xfrm>
            <a:off x="457200" y="1124744"/>
            <a:ext cx="8229600" cy="5400600"/>
          </a:xfrm>
        </p:spPr>
        <p:txBody>
          <a:bodyPr>
            <a:normAutofit/>
          </a:bodyPr>
          <a:lstStyle/>
          <a:p>
            <a:pPr marL="0" indent="0" algn="l">
              <a:buNone/>
            </a:pPr>
            <a:r>
              <a:rPr lang="en-US" dirty="0"/>
              <a:t> </a:t>
            </a:r>
            <a:endParaRPr lang="he-IL"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16</a:t>
            </a:fld>
            <a:endParaRPr lang="en-US"/>
          </a:p>
        </p:txBody>
      </p:sp>
      <p:sp>
        <p:nvSpPr>
          <p:cNvPr id="9" name="Rectangle 8"/>
          <p:cNvSpPr/>
          <p:nvPr/>
        </p:nvSpPr>
        <p:spPr>
          <a:xfrm>
            <a:off x="2286000" y="1139143"/>
            <a:ext cx="4572000" cy="369332"/>
          </a:xfrm>
          <a:prstGeom prst="rect">
            <a:avLst/>
          </a:prstGeom>
        </p:spPr>
        <p:txBody>
          <a:bodyPr>
            <a:spAutoFit/>
          </a:bodyPr>
          <a:lstStyle/>
          <a:p>
            <a:pPr eaLnBrk="0" fontAlgn="base" hangingPunct="0">
              <a:spcBef>
                <a:spcPct val="10000"/>
              </a:spcBef>
              <a:spcAft>
                <a:spcPct val="0"/>
              </a:spcAft>
            </a:pPr>
            <a:endParaRPr lang="en-US" b="1" dirty="0">
              <a:solidFill>
                <a:srgbClr val="000000"/>
              </a:solidFill>
              <a:latin typeface="Courier New" pitchFamily="49" charset="0"/>
              <a:cs typeface="Courier New" pitchFamily="49" charset="0"/>
            </a:endParaRPr>
          </a:p>
        </p:txBody>
      </p:sp>
      <p:sp>
        <p:nvSpPr>
          <p:cNvPr id="10" name="Text Box 4"/>
          <p:cNvSpPr txBox="1">
            <a:spLocks noChangeArrowheads="1"/>
          </p:cNvSpPr>
          <p:nvPr/>
        </p:nvSpPr>
        <p:spPr bwMode="auto">
          <a:xfrm>
            <a:off x="0" y="1465763"/>
            <a:ext cx="9144000" cy="5235885"/>
          </a:xfrm>
          <a:prstGeom prst="rect">
            <a:avLst/>
          </a:prstGeom>
          <a:solidFill>
            <a:srgbClr val="EAEAEA"/>
          </a:solidFill>
          <a:ln w="9525">
            <a:solidFill>
              <a:schemeClr val="folHlink"/>
            </a:solidFill>
            <a:miter lim="800000"/>
            <a:headEnd/>
            <a:tailEnd/>
          </a:ln>
        </p:spPr>
        <p:txBody>
          <a:bodyPr vert="horz" wrap="square" lIns="234000" tIns="190800" rIns="234000" bIns="190800" rtlCol="0">
            <a:sp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#define LETTERS (‘Z’-’A’+1)</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char c=0;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bool appeared[LETTERS]={false}; //all elements are 0==false</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while(</a:t>
            </a:r>
            <a:r>
              <a:rPr lang="en-US" sz="1600" b="1" dirty="0" err="1">
                <a:solidFill>
                  <a:srgbClr val="000000"/>
                </a:solidFill>
                <a:latin typeface="Courier New" pitchFamily="49" charset="0"/>
                <a:cs typeface="Courier New" pitchFamily="49" charset="0"/>
              </a:rPr>
              <a:t>scanf</a:t>
            </a:r>
            <a:r>
              <a:rPr lang="en-US" sz="1600" b="1" dirty="0">
                <a:solidFill>
                  <a:srgbClr val="000000"/>
                </a:solidFill>
                <a:latin typeface="Courier New" pitchFamily="49" charset="0"/>
                <a:cs typeface="Courier New" pitchFamily="49" charset="0"/>
              </a:rPr>
              <a:t>(“ %c”, &amp;c)==1){</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appeared[c-’A’]=true;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a:t>
            </a:r>
          </a:p>
          <a:p>
            <a:pPr marL="0" indent="0" algn="l" rtl="0" eaLnBrk="0" fontAlgn="base" hangingPunct="0">
              <a:spcBef>
                <a:spcPct val="10000"/>
              </a:spcBef>
              <a:spcAft>
                <a:spcPct val="0"/>
              </a:spcAft>
              <a:buNone/>
            </a:pP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for(</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=0; </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&lt;LETTERS; ++</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if(appeared[</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]==false)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break;</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if(</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==LETTERS)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printf</a:t>
            </a:r>
            <a:r>
              <a:rPr lang="en-US" sz="1600" b="1" dirty="0">
                <a:solidFill>
                  <a:srgbClr val="000000"/>
                </a:solidFill>
                <a:latin typeface="Courier New" pitchFamily="49" charset="0"/>
                <a:cs typeface="Courier New" pitchFamily="49" charset="0"/>
              </a:rPr>
              <a:t>(“All letters appeared\n”);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else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printf</a:t>
            </a:r>
            <a:r>
              <a:rPr lang="en-US" sz="1600" b="1" dirty="0">
                <a:solidFill>
                  <a:srgbClr val="000000"/>
                </a:solidFill>
                <a:latin typeface="Courier New" pitchFamily="49" charset="0"/>
                <a:cs typeface="Courier New" pitchFamily="49" charset="0"/>
              </a:rPr>
              <a:t>(“Letter %c didn’t appear\n”, </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+’A’);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245366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0809"/>
            <a:ext cx="8229600" cy="1143000"/>
          </a:xfrm>
        </p:spPr>
        <p:txBody>
          <a:bodyPr/>
          <a:lstStyle/>
          <a:p>
            <a:r>
              <a:rPr lang="he-IL" dirty="0"/>
              <a:t>לולאות ומערכים</a:t>
            </a:r>
          </a:p>
        </p:txBody>
      </p:sp>
      <p:sp>
        <p:nvSpPr>
          <p:cNvPr id="3" name="Content Placeholder 2"/>
          <p:cNvSpPr>
            <a:spLocks noGrp="1"/>
          </p:cNvSpPr>
          <p:nvPr>
            <p:ph idx="1"/>
          </p:nvPr>
        </p:nvSpPr>
        <p:spPr>
          <a:xfrm>
            <a:off x="457200" y="1124744"/>
            <a:ext cx="8229600" cy="5400600"/>
          </a:xfrm>
        </p:spPr>
        <p:txBody>
          <a:bodyPr>
            <a:normAutofit/>
          </a:bodyPr>
          <a:lstStyle/>
          <a:p>
            <a:pPr marL="0" indent="0" algn="l">
              <a:buNone/>
            </a:pPr>
            <a:r>
              <a:rPr lang="en-US" dirty="0"/>
              <a:t> </a:t>
            </a:r>
            <a:endParaRPr lang="he-IL"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17</a:t>
            </a:fld>
            <a:endParaRPr lang="en-US"/>
          </a:p>
        </p:txBody>
      </p:sp>
      <p:sp>
        <p:nvSpPr>
          <p:cNvPr id="9" name="Rectangle 8"/>
          <p:cNvSpPr/>
          <p:nvPr/>
        </p:nvSpPr>
        <p:spPr>
          <a:xfrm>
            <a:off x="2286000" y="1139143"/>
            <a:ext cx="4572000" cy="369332"/>
          </a:xfrm>
          <a:prstGeom prst="rect">
            <a:avLst/>
          </a:prstGeom>
        </p:spPr>
        <p:txBody>
          <a:bodyPr>
            <a:spAutoFit/>
          </a:bodyPr>
          <a:lstStyle/>
          <a:p>
            <a:pPr eaLnBrk="0" fontAlgn="base" hangingPunct="0">
              <a:spcBef>
                <a:spcPct val="10000"/>
              </a:spcBef>
              <a:spcAft>
                <a:spcPct val="0"/>
              </a:spcAft>
            </a:pPr>
            <a:endParaRPr lang="en-US" b="1" dirty="0">
              <a:solidFill>
                <a:srgbClr val="000000"/>
              </a:solidFill>
              <a:latin typeface="Courier New" pitchFamily="49" charset="0"/>
              <a:cs typeface="Courier New" pitchFamily="49" charset="0"/>
            </a:endParaRPr>
          </a:p>
        </p:txBody>
      </p:sp>
      <p:sp>
        <p:nvSpPr>
          <p:cNvPr id="10" name="Text Box 4"/>
          <p:cNvSpPr txBox="1">
            <a:spLocks noChangeArrowheads="1"/>
          </p:cNvSpPr>
          <p:nvPr/>
        </p:nvSpPr>
        <p:spPr bwMode="auto">
          <a:xfrm>
            <a:off x="0" y="1291987"/>
            <a:ext cx="9144000" cy="5506729"/>
          </a:xfrm>
          <a:prstGeom prst="rect">
            <a:avLst/>
          </a:prstGeom>
          <a:solidFill>
            <a:srgbClr val="EAEAEA"/>
          </a:solidFill>
          <a:ln w="9525">
            <a:solidFill>
              <a:schemeClr val="folHlink"/>
            </a:solidFill>
            <a:miter lim="800000"/>
            <a:headEnd/>
            <a:tailEnd/>
          </a:ln>
        </p:spPr>
        <p:txBody>
          <a:bodyPr vert="horz" wrap="square" lIns="234000" tIns="190800" rIns="234000" bIns="190800" rtlCol="0">
            <a:sp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#define LETTERS (‘Z’-’A’+1)</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char c=0;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bool appeared[LETTERS]={false}; //all elements are 0==false</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while(</a:t>
            </a:r>
            <a:r>
              <a:rPr lang="en-US" sz="1600" b="1" dirty="0" err="1">
                <a:solidFill>
                  <a:srgbClr val="000000"/>
                </a:solidFill>
                <a:latin typeface="Courier New" pitchFamily="49" charset="0"/>
                <a:cs typeface="Courier New" pitchFamily="49" charset="0"/>
              </a:rPr>
              <a:t>scanf</a:t>
            </a:r>
            <a:r>
              <a:rPr lang="en-US" sz="1600" b="1" dirty="0">
                <a:solidFill>
                  <a:srgbClr val="000000"/>
                </a:solidFill>
                <a:latin typeface="Courier New" pitchFamily="49" charset="0"/>
                <a:cs typeface="Courier New" pitchFamily="49" charset="0"/>
              </a:rPr>
              <a:t>(“ %c”, &amp;c)==1){</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if(c&gt;=‘A’ &amp;&amp; c&lt;=‘Z’) </a:t>
            </a:r>
            <a:endParaRPr lang="en-US" sz="1600" b="1" dirty="0">
              <a:solidFill>
                <a:srgbClr val="000000"/>
              </a:solidFill>
              <a:latin typeface="Courier New" pitchFamily="49" charset="0"/>
              <a:cs typeface="Courier New" pitchFamily="49" charset="0"/>
            </a:endParaRP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appeared[c-’A’]=true;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a:t>
            </a:r>
          </a:p>
          <a:p>
            <a:pPr marL="0" indent="0" algn="l" rtl="0" eaLnBrk="0" fontAlgn="base" hangingPunct="0">
              <a:spcBef>
                <a:spcPct val="10000"/>
              </a:spcBef>
              <a:spcAft>
                <a:spcPct val="0"/>
              </a:spcAft>
              <a:buNone/>
            </a:pP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for(</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=0; </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&lt;LETTERS; ++</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if(appeared[</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]==false)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break;</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if(</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==LETTERS)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printf</a:t>
            </a:r>
            <a:r>
              <a:rPr lang="en-US" sz="1600" b="1" dirty="0">
                <a:solidFill>
                  <a:srgbClr val="000000"/>
                </a:solidFill>
                <a:latin typeface="Courier New" pitchFamily="49" charset="0"/>
                <a:cs typeface="Courier New" pitchFamily="49" charset="0"/>
              </a:rPr>
              <a:t>(“All letters appeared\n”);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else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printf</a:t>
            </a:r>
            <a:r>
              <a:rPr lang="en-US" sz="1600" b="1" dirty="0">
                <a:solidFill>
                  <a:srgbClr val="000000"/>
                </a:solidFill>
                <a:latin typeface="Courier New" pitchFamily="49" charset="0"/>
                <a:cs typeface="Courier New" pitchFamily="49" charset="0"/>
              </a:rPr>
              <a:t>(“Letter %c didn’t appear\n”, </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+’A’); </a:t>
            </a:r>
          </a:p>
          <a:p>
            <a:pPr marL="0" indent="0" algn="l" rtl="0" eaLnBrk="0" fontAlgn="base" hangingPunct="0">
              <a:spcBef>
                <a:spcPct val="10000"/>
              </a:spcBef>
              <a:spcAft>
                <a:spcPct val="0"/>
              </a:spcAft>
              <a:buNone/>
            </a:pPr>
            <a:r>
              <a:rPr lang="en-US" sz="1600" b="1" dirty="0">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2323333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dirty="0"/>
              <a:t>מערכים דו ממדיים</a:t>
            </a:r>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18</a:t>
            </a:fld>
            <a:endParaRPr lang="en-US"/>
          </a:p>
        </p:txBody>
      </p:sp>
    </p:spTree>
    <p:extLst>
      <p:ext uri="{BB962C8B-B14F-4D97-AF65-F5344CB8AC3E}">
        <p14:creationId xmlns:p14="http://schemas.microsoft.com/office/powerpoint/2010/main" val="525525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מערכים דו ממדיים</a:t>
            </a:r>
          </a:p>
        </p:txBody>
      </p:sp>
      <p:sp>
        <p:nvSpPr>
          <p:cNvPr id="3" name="Content Placeholder 2"/>
          <p:cNvSpPr>
            <a:spLocks noGrp="1"/>
          </p:cNvSpPr>
          <p:nvPr>
            <p:ph idx="1"/>
          </p:nvPr>
        </p:nvSpPr>
        <p:spPr>
          <a:xfrm>
            <a:off x="547465" y="1386047"/>
            <a:ext cx="8229600" cy="4525963"/>
          </a:xfrm>
        </p:spPr>
        <p:txBody>
          <a:bodyPr>
            <a:normAutofit/>
          </a:bodyPr>
          <a:lstStyle/>
          <a:p>
            <a:pPr marL="0" indent="0">
              <a:buNone/>
            </a:pPr>
            <a:r>
              <a:rPr lang="he-IL" sz="2800" dirty="0"/>
              <a:t>את המערך הדו-ממדי מגדירים כך:</a:t>
            </a:r>
          </a:p>
          <a:p>
            <a:pPr marL="0" indent="0">
              <a:buNone/>
            </a:pPr>
            <a:endParaRPr lang="he-IL" sz="2800" dirty="0"/>
          </a:p>
          <a:p>
            <a:pPr marL="0" indent="0">
              <a:buNone/>
            </a:pPr>
            <a:endParaRPr lang="he-IL" sz="2800" dirty="0"/>
          </a:p>
          <a:p>
            <a:pPr marL="0" indent="0">
              <a:buNone/>
            </a:pPr>
            <a:r>
              <a:rPr lang="he-IL" sz="2800" dirty="0">
                <a:solidFill>
                  <a:srgbClr val="000000"/>
                </a:solidFill>
                <a:latin typeface="Times New Roman" pitchFamily="18" charset="0"/>
              </a:rPr>
              <a:t>נוח לחשוב על מערך זה כמטריצה דו-ממדית עם </a:t>
            </a:r>
            <a:r>
              <a:rPr lang="en-US" sz="2800" b="1" dirty="0">
                <a:solidFill>
                  <a:srgbClr val="000000"/>
                </a:solidFill>
                <a:latin typeface="Courier New" pitchFamily="49" charset="0"/>
                <a:cs typeface="Courier New" pitchFamily="49" charset="0"/>
              </a:rPr>
              <a:t>N</a:t>
            </a:r>
            <a:r>
              <a:rPr lang="he-IL" sz="2800" dirty="0">
                <a:solidFill>
                  <a:srgbClr val="000000"/>
                </a:solidFill>
                <a:latin typeface="Times New Roman" pitchFamily="18" charset="0"/>
              </a:rPr>
              <a:t> שורות ו-</a:t>
            </a:r>
            <a:r>
              <a:rPr lang="en-US" sz="2800" b="1" dirty="0">
                <a:solidFill>
                  <a:srgbClr val="000000"/>
                </a:solidFill>
                <a:latin typeface="Courier New" pitchFamily="49" charset="0"/>
                <a:cs typeface="Courier New" pitchFamily="49" charset="0"/>
              </a:rPr>
              <a:t>M</a:t>
            </a:r>
            <a:r>
              <a:rPr lang="he-IL" sz="2800" dirty="0">
                <a:solidFill>
                  <a:srgbClr val="000000"/>
                </a:solidFill>
                <a:latin typeface="Times New Roman" pitchFamily="18" charset="0"/>
              </a:rPr>
              <a:t> עמודות, ולשרטט את אברי המערך הדו-ממדי כך:</a:t>
            </a:r>
          </a:p>
          <a:p>
            <a:pPr marL="0" indent="0">
              <a:buNone/>
            </a:pPr>
            <a:endParaRPr lang="he-IL" sz="2800"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19</a:t>
            </a:fld>
            <a:endParaRPr lang="en-US"/>
          </a:p>
        </p:txBody>
      </p:sp>
      <p:sp>
        <p:nvSpPr>
          <p:cNvPr id="7" name="Text Box 4"/>
          <p:cNvSpPr txBox="1">
            <a:spLocks noChangeArrowheads="1"/>
          </p:cNvSpPr>
          <p:nvPr/>
        </p:nvSpPr>
        <p:spPr bwMode="auto">
          <a:xfrm>
            <a:off x="400844" y="2126853"/>
            <a:ext cx="7345362" cy="509588"/>
          </a:xfrm>
          <a:prstGeom prst="rect">
            <a:avLst/>
          </a:prstGeom>
          <a:solidFill>
            <a:srgbClr val="EAEAEA"/>
          </a:solidFill>
          <a:ln w="9525">
            <a:solidFill>
              <a:schemeClr val="folHlink"/>
            </a:solidFill>
            <a:miter lim="800000"/>
            <a:headEnd/>
            <a:tailEnd/>
          </a:ln>
        </p:spPr>
        <p:txBody>
          <a:bodyPr lIns="126000" tIns="82800" rIns="126000" bIns="82800">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l" rtl="0" eaLnBrk="0" fontAlgn="base" hangingPunct="0">
              <a:spcBef>
                <a:spcPct val="30000"/>
              </a:spcBef>
              <a:spcAft>
                <a:spcPct val="0"/>
              </a:spcAft>
            </a:pPr>
            <a:r>
              <a:rPr lang="en-US" sz="2200" b="1">
                <a:solidFill>
                  <a:srgbClr val="000000"/>
                </a:solidFill>
                <a:latin typeface="Courier New" pitchFamily="49" charset="0"/>
                <a:cs typeface="Courier New" pitchFamily="49" charset="0"/>
              </a:rPr>
              <a:t>double matrix[N][M];</a:t>
            </a:r>
          </a:p>
        </p:txBody>
      </p:sp>
      <p:grpSp>
        <p:nvGrpSpPr>
          <p:cNvPr id="8" name="Group 34"/>
          <p:cNvGrpSpPr>
            <a:grpSpLocks/>
          </p:cNvGrpSpPr>
          <p:nvPr/>
        </p:nvGrpSpPr>
        <p:grpSpPr bwMode="auto">
          <a:xfrm>
            <a:off x="468217" y="4583907"/>
            <a:ext cx="433387" cy="1657350"/>
            <a:chOff x="339" y="2749"/>
            <a:chExt cx="273" cy="1044"/>
          </a:xfrm>
        </p:grpSpPr>
        <p:sp>
          <p:nvSpPr>
            <p:cNvPr id="9" name="Freeform 35"/>
            <p:cNvSpPr>
              <a:spLocks/>
            </p:cNvSpPr>
            <p:nvPr/>
          </p:nvSpPr>
          <p:spPr bwMode="auto">
            <a:xfrm>
              <a:off x="476" y="2749"/>
              <a:ext cx="91" cy="1044"/>
            </a:xfrm>
            <a:custGeom>
              <a:avLst/>
              <a:gdLst>
                <a:gd name="T0" fmla="*/ 0 w 235"/>
                <a:gd name="T1" fmla="*/ 0 h 1044"/>
                <a:gd name="T2" fmla="*/ 0 w 235"/>
                <a:gd name="T3" fmla="*/ 499 h 1044"/>
                <a:gd name="T4" fmla="*/ 0 w 235"/>
                <a:gd name="T5" fmla="*/ 1044 h 1044"/>
                <a:gd name="T6" fmla="*/ 0 60000 65536"/>
                <a:gd name="T7" fmla="*/ 0 60000 65536"/>
                <a:gd name="T8" fmla="*/ 0 60000 65536"/>
                <a:gd name="T9" fmla="*/ 0 w 235"/>
                <a:gd name="T10" fmla="*/ 0 h 1044"/>
                <a:gd name="T11" fmla="*/ 235 w 235"/>
                <a:gd name="T12" fmla="*/ 1044 h 1044"/>
              </a:gdLst>
              <a:ahLst/>
              <a:cxnLst>
                <a:cxn ang="T6">
                  <a:pos x="T0" y="T1"/>
                </a:cxn>
                <a:cxn ang="T7">
                  <a:pos x="T2" y="T3"/>
                </a:cxn>
                <a:cxn ang="T8">
                  <a:pos x="T4" y="T5"/>
                </a:cxn>
              </a:cxnLst>
              <a:rect l="T9" t="T10" r="T11" b="T12"/>
              <a:pathLst>
                <a:path w="235" h="1044">
                  <a:moveTo>
                    <a:pt x="235" y="0"/>
                  </a:moveTo>
                  <a:cubicBezTo>
                    <a:pt x="125" y="162"/>
                    <a:pt x="16" y="325"/>
                    <a:pt x="8" y="499"/>
                  </a:cubicBezTo>
                  <a:cubicBezTo>
                    <a:pt x="0" y="673"/>
                    <a:pt x="166" y="961"/>
                    <a:pt x="189" y="1044"/>
                  </a:cubicBezTo>
                </a:path>
              </a:pathLst>
            </a:custGeom>
            <a:noFill/>
            <a:ln w="38100" cmpd="sng">
              <a:solidFill>
                <a:srgbClr val="3366CC"/>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algn="l" rtl="0" eaLnBrk="0" fontAlgn="base" hangingPunct="0">
                <a:spcBef>
                  <a:spcPct val="0"/>
                </a:spcBef>
                <a:spcAft>
                  <a:spcPct val="0"/>
                </a:spcAft>
              </a:pPr>
              <a:endParaRPr lang="en-US" sz="2400">
                <a:solidFill>
                  <a:srgbClr val="000000"/>
                </a:solidFill>
                <a:latin typeface="Arial" charset="0"/>
              </a:endParaRPr>
            </a:p>
          </p:txBody>
        </p:sp>
        <p:sp>
          <p:nvSpPr>
            <p:cNvPr id="10" name="Text Box 36"/>
            <p:cNvSpPr txBox="1">
              <a:spLocks noChangeArrowheads="1"/>
            </p:cNvSpPr>
            <p:nvPr/>
          </p:nvSpPr>
          <p:spPr bwMode="auto">
            <a:xfrm>
              <a:off x="339" y="3116"/>
              <a:ext cx="273" cy="2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ctr" rtl="0" eaLnBrk="0" fontAlgn="base" hangingPunct="0">
                <a:spcBef>
                  <a:spcPct val="50000"/>
                </a:spcBef>
                <a:spcAft>
                  <a:spcPct val="0"/>
                </a:spcAft>
              </a:pPr>
              <a:r>
                <a:rPr lang="en-US" sz="2200" b="1">
                  <a:solidFill>
                    <a:srgbClr val="3366CC"/>
                  </a:solidFill>
                  <a:latin typeface="Courier New" pitchFamily="49" charset="0"/>
                  <a:cs typeface="Courier New" pitchFamily="49" charset="0"/>
                </a:rPr>
                <a:t>N</a:t>
              </a:r>
              <a:endParaRPr lang="ru-RU" sz="2200" b="1">
                <a:solidFill>
                  <a:srgbClr val="3366CC"/>
                </a:solidFill>
                <a:latin typeface="Courier New" pitchFamily="49" charset="0"/>
                <a:cs typeface="Courier New" pitchFamily="49" charset="0"/>
              </a:endParaRPr>
            </a:p>
          </p:txBody>
        </p:sp>
      </p:grpSp>
      <p:grpSp>
        <p:nvGrpSpPr>
          <p:cNvPr id="11" name="Group 37"/>
          <p:cNvGrpSpPr>
            <a:grpSpLocks/>
          </p:cNvGrpSpPr>
          <p:nvPr/>
        </p:nvGrpSpPr>
        <p:grpSpPr bwMode="auto">
          <a:xfrm>
            <a:off x="1841500" y="3964781"/>
            <a:ext cx="5903912" cy="427038"/>
            <a:chOff x="1111" y="2299"/>
            <a:chExt cx="3719" cy="269"/>
          </a:xfrm>
        </p:grpSpPr>
        <p:sp>
          <p:nvSpPr>
            <p:cNvPr id="12" name="Freeform 38"/>
            <p:cNvSpPr>
              <a:spLocks/>
            </p:cNvSpPr>
            <p:nvPr/>
          </p:nvSpPr>
          <p:spPr bwMode="auto">
            <a:xfrm rot="16200000" flipH="1">
              <a:off x="2903" y="640"/>
              <a:ext cx="136" cy="3719"/>
            </a:xfrm>
            <a:custGeom>
              <a:avLst/>
              <a:gdLst>
                <a:gd name="T0" fmla="*/ 5 w 235"/>
                <a:gd name="T1" fmla="*/ 0 h 1044"/>
                <a:gd name="T2" fmla="*/ 1 w 235"/>
                <a:gd name="T3" fmla="*/ 3633278 h 1044"/>
                <a:gd name="T4" fmla="*/ 4 w 235"/>
                <a:gd name="T5" fmla="*/ 7599431 h 1044"/>
                <a:gd name="T6" fmla="*/ 0 60000 65536"/>
                <a:gd name="T7" fmla="*/ 0 60000 65536"/>
                <a:gd name="T8" fmla="*/ 0 60000 65536"/>
                <a:gd name="T9" fmla="*/ 0 w 235"/>
                <a:gd name="T10" fmla="*/ 0 h 1044"/>
                <a:gd name="T11" fmla="*/ 235 w 235"/>
                <a:gd name="T12" fmla="*/ 1044 h 1044"/>
              </a:gdLst>
              <a:ahLst/>
              <a:cxnLst>
                <a:cxn ang="T6">
                  <a:pos x="T0" y="T1"/>
                </a:cxn>
                <a:cxn ang="T7">
                  <a:pos x="T2" y="T3"/>
                </a:cxn>
                <a:cxn ang="T8">
                  <a:pos x="T4" y="T5"/>
                </a:cxn>
              </a:cxnLst>
              <a:rect l="T9" t="T10" r="T11" b="T12"/>
              <a:pathLst>
                <a:path w="235" h="1044">
                  <a:moveTo>
                    <a:pt x="235" y="0"/>
                  </a:moveTo>
                  <a:cubicBezTo>
                    <a:pt x="125" y="162"/>
                    <a:pt x="16" y="325"/>
                    <a:pt x="8" y="499"/>
                  </a:cubicBezTo>
                  <a:cubicBezTo>
                    <a:pt x="0" y="673"/>
                    <a:pt x="166" y="961"/>
                    <a:pt x="189" y="1044"/>
                  </a:cubicBezTo>
                </a:path>
              </a:pathLst>
            </a:custGeom>
            <a:noFill/>
            <a:ln w="38100" cmpd="sng">
              <a:solidFill>
                <a:srgbClr val="FF66CC"/>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algn="l" rtl="0" eaLnBrk="0" fontAlgn="base" hangingPunct="0">
                <a:spcBef>
                  <a:spcPct val="0"/>
                </a:spcBef>
                <a:spcAft>
                  <a:spcPct val="0"/>
                </a:spcAft>
              </a:pPr>
              <a:endParaRPr lang="en-US" sz="2400">
                <a:solidFill>
                  <a:srgbClr val="000000"/>
                </a:solidFill>
                <a:latin typeface="Arial" charset="0"/>
              </a:endParaRPr>
            </a:p>
          </p:txBody>
        </p:sp>
        <p:sp>
          <p:nvSpPr>
            <p:cNvPr id="13" name="Text Box 39"/>
            <p:cNvSpPr txBox="1">
              <a:spLocks noChangeArrowheads="1"/>
            </p:cNvSpPr>
            <p:nvPr/>
          </p:nvSpPr>
          <p:spPr bwMode="auto">
            <a:xfrm>
              <a:off x="2835" y="2299"/>
              <a:ext cx="272" cy="2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ctr" rtl="0" eaLnBrk="0" fontAlgn="base" hangingPunct="0">
                <a:spcBef>
                  <a:spcPct val="50000"/>
                </a:spcBef>
                <a:spcAft>
                  <a:spcPct val="0"/>
                </a:spcAft>
              </a:pPr>
              <a:r>
                <a:rPr lang="en-US" sz="2200" b="1" dirty="0">
                  <a:solidFill>
                    <a:srgbClr val="FF66CC"/>
                  </a:solidFill>
                  <a:latin typeface="Courier New" pitchFamily="49" charset="0"/>
                  <a:cs typeface="Courier New" pitchFamily="49" charset="0"/>
                </a:rPr>
                <a:t>M</a:t>
              </a:r>
              <a:endParaRPr lang="ru-RU" sz="2200" b="1" dirty="0">
                <a:solidFill>
                  <a:srgbClr val="FF66CC"/>
                </a:solidFill>
                <a:latin typeface="Courier New" pitchFamily="49" charset="0"/>
                <a:cs typeface="Courier New" pitchFamily="49" charset="0"/>
              </a:endParaRPr>
            </a:p>
          </p:txBody>
        </p:sp>
      </p:grpSp>
      <p:graphicFrame>
        <p:nvGraphicFramePr>
          <p:cNvPr id="14" name="Group 5"/>
          <p:cNvGraphicFramePr>
            <a:graphicFrameLocks noGrp="1"/>
          </p:cNvGraphicFramePr>
          <p:nvPr>
            <p:extLst>
              <p:ext uri="{D42A27DB-BD31-4B8C-83A1-F6EECF244321}">
                <p14:modId xmlns:p14="http://schemas.microsoft.com/office/powerpoint/2010/main" val="2558882286"/>
              </p:ext>
            </p:extLst>
          </p:nvPr>
        </p:nvGraphicFramePr>
        <p:xfrm>
          <a:off x="1153933" y="4567981"/>
          <a:ext cx="7345436" cy="1687017"/>
        </p:xfrm>
        <a:graphic>
          <a:graphicData uri="http://schemas.openxmlformats.org/drawingml/2006/table">
            <a:tbl>
              <a:tblPr/>
              <a:tblGrid>
                <a:gridCol w="2163784">
                  <a:extLst>
                    <a:ext uri="{9D8B030D-6E8A-4147-A177-3AD203B41FA5}">
                      <a16:colId xmlns:a16="http://schemas.microsoft.com/office/drawing/2014/main" val="20000"/>
                    </a:ext>
                  </a:extLst>
                </a:gridCol>
                <a:gridCol w="2163785">
                  <a:extLst>
                    <a:ext uri="{9D8B030D-6E8A-4147-A177-3AD203B41FA5}">
                      <a16:colId xmlns:a16="http://schemas.microsoft.com/office/drawing/2014/main" val="20001"/>
                    </a:ext>
                  </a:extLst>
                </a:gridCol>
                <a:gridCol w="590556">
                  <a:extLst>
                    <a:ext uri="{9D8B030D-6E8A-4147-A177-3AD203B41FA5}">
                      <a16:colId xmlns:a16="http://schemas.microsoft.com/office/drawing/2014/main" val="20002"/>
                    </a:ext>
                  </a:extLst>
                </a:gridCol>
                <a:gridCol w="2427311">
                  <a:extLst>
                    <a:ext uri="{9D8B030D-6E8A-4147-A177-3AD203B41FA5}">
                      <a16:colId xmlns:a16="http://schemas.microsoft.com/office/drawing/2014/main" val="20003"/>
                    </a:ext>
                  </a:extLst>
                </a:gridCol>
              </a:tblGrid>
              <a:tr h="5623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matrix[0][0]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cs typeface="Courier New" pitchFamily="49" charset="0"/>
                        </a:rPr>
                        <a:t>matrix[0][1]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cs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matrix[0][M-1]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23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cs typeface="Courier New" pitchFamily="49" charset="0"/>
                        </a:rPr>
                        <a:t>…</a:t>
                      </a: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cs typeface="Courier New" pitchFamily="49" charset="0"/>
                        </a:rPr>
                        <a:t>…</a:t>
                      </a:r>
                    </a:p>
                  </a:txBody>
                  <a:tcPr anchor="ctr" horzOverflow="overflow">
                    <a:lnL w="12700" cap="flat" cmpd="sng" algn="ctr">
                      <a:solidFill>
                        <a:schemeClr val="tx1"/>
                      </a:solidFill>
                      <a:prstDash val="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23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cs typeface="Courier New" pitchFamily="49" charset="0"/>
                        </a:rPr>
                        <a:t>matrix[N-1][0]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cs typeface="Courier New" pitchFamily="49" charset="0"/>
                        </a:rPr>
                        <a:t>matrix[N-1][1]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cs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matrix[N-1][M-1]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6709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תוכנייה</a:t>
            </a:r>
            <a:endParaRPr lang="en-US"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a:t>
            </a:fld>
            <a:endParaRPr lang="en-US"/>
          </a:p>
        </p:txBody>
      </p:sp>
      <p:sp>
        <p:nvSpPr>
          <p:cNvPr id="6" name="Content Placeholder 5"/>
          <p:cNvSpPr>
            <a:spLocks noGrp="1"/>
          </p:cNvSpPr>
          <p:nvPr>
            <p:ph idx="1"/>
          </p:nvPr>
        </p:nvSpPr>
        <p:spPr/>
        <p:txBody>
          <a:bodyPr/>
          <a:lstStyle/>
          <a:p>
            <a:r>
              <a:rPr lang="he-IL" dirty="0"/>
              <a:t>מערכים</a:t>
            </a:r>
          </a:p>
          <a:p>
            <a:r>
              <a:rPr lang="he-IL" dirty="0"/>
              <a:t>מערכים דו ממדיים</a:t>
            </a:r>
          </a:p>
          <a:p>
            <a:r>
              <a:rPr lang="he-IL" dirty="0"/>
              <a:t>פונקציות</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מערכים דו ממדיים</a:t>
            </a:r>
          </a:p>
        </p:txBody>
      </p:sp>
      <p:sp>
        <p:nvSpPr>
          <p:cNvPr id="3" name="Content Placeholder 2"/>
          <p:cNvSpPr>
            <a:spLocks noGrp="1"/>
          </p:cNvSpPr>
          <p:nvPr>
            <p:ph idx="1"/>
          </p:nvPr>
        </p:nvSpPr>
        <p:spPr/>
        <p:txBody>
          <a:bodyPr/>
          <a:lstStyle/>
          <a:p>
            <a:pPr marL="0" indent="0">
              <a:buNone/>
            </a:pPr>
            <a:r>
              <a:rPr lang="he-IL" sz="2800" dirty="0"/>
              <a:t>אתחול מערך דו-ממדי:</a:t>
            </a:r>
          </a:p>
          <a:p>
            <a:pPr marL="0" indent="0">
              <a:buNone/>
            </a:pPr>
            <a:r>
              <a:rPr lang="he-IL" sz="2800" dirty="0"/>
              <a:t>בעזרת רשימה:</a:t>
            </a:r>
          </a:p>
          <a:p>
            <a:pPr marL="0" indent="0">
              <a:buNone/>
            </a:pPr>
            <a:endParaRPr lang="he-IL" sz="2800" dirty="0"/>
          </a:p>
          <a:p>
            <a:pPr marL="0" indent="0">
              <a:buNone/>
            </a:pPr>
            <a:endParaRPr lang="he-IL" sz="2800" dirty="0"/>
          </a:p>
          <a:p>
            <a:pPr marL="0" indent="0">
              <a:buNone/>
            </a:pPr>
            <a:r>
              <a:rPr lang="he-IL" sz="2800" dirty="0"/>
              <a:t>או כך:</a:t>
            </a:r>
          </a:p>
          <a:p>
            <a:pPr marL="0" indent="0">
              <a:buNone/>
            </a:pPr>
            <a:endParaRPr lang="he-IL" sz="2800" dirty="0"/>
          </a:p>
          <a:p>
            <a:pPr marL="0" indent="0">
              <a:buNone/>
            </a:pPr>
            <a:r>
              <a:rPr lang="he-IL" sz="2800" dirty="0"/>
              <a:t>רשימה חלקית:</a:t>
            </a:r>
          </a:p>
          <a:p>
            <a:pPr marL="0" indent="0">
              <a:buNone/>
            </a:pPr>
            <a:endParaRPr lang="he-IL"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20</a:t>
            </a:fld>
            <a:endParaRPr lang="en-US"/>
          </a:p>
        </p:txBody>
      </p:sp>
      <p:sp>
        <p:nvSpPr>
          <p:cNvPr id="6" name="Text Box 6"/>
          <p:cNvSpPr txBox="1">
            <a:spLocks noChangeArrowheads="1"/>
          </p:cNvSpPr>
          <p:nvPr/>
        </p:nvSpPr>
        <p:spPr bwMode="auto">
          <a:xfrm>
            <a:off x="323528" y="2626318"/>
            <a:ext cx="7058025" cy="844550"/>
          </a:xfrm>
          <a:prstGeom prst="rect">
            <a:avLst/>
          </a:prstGeom>
          <a:solidFill>
            <a:srgbClr val="EAEAEA"/>
          </a:solidFill>
          <a:ln w="9525">
            <a:solidFill>
              <a:schemeClr val="folHlink"/>
            </a:solidFill>
            <a:miter lim="800000"/>
            <a:headEnd/>
            <a:tailEnd/>
          </a:ln>
        </p:spPr>
        <p:txBody>
          <a:bodyPr lIns="126000" tIns="82800" rIns="126000" bIns="82800">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l" rtl="0" eaLnBrk="0" fontAlgn="base" hangingPunct="0">
              <a:spcBef>
                <a:spcPct val="0"/>
              </a:spcBef>
              <a:spcAft>
                <a:spcPct val="0"/>
              </a:spcAft>
            </a:pPr>
            <a:r>
              <a:rPr lang="en-US" sz="2200" b="1" dirty="0" err="1">
                <a:solidFill>
                  <a:srgbClr val="000000"/>
                </a:solidFill>
                <a:latin typeface="Courier New" pitchFamily="49" charset="0"/>
                <a:cs typeface="Courier New" pitchFamily="49" charset="0"/>
              </a:rPr>
              <a:t>int</a:t>
            </a:r>
            <a:r>
              <a:rPr lang="en-US" sz="2200" b="1" dirty="0">
                <a:solidFill>
                  <a:srgbClr val="000000"/>
                </a:solidFill>
                <a:latin typeface="Courier New" pitchFamily="49" charset="0"/>
                <a:cs typeface="Courier New" pitchFamily="49" charset="0"/>
              </a:rPr>
              <a:t> matrix[2][3] = { {5, 3, 8} , </a:t>
            </a:r>
          </a:p>
          <a:p>
            <a:pPr algn="l" rtl="0" eaLnBrk="0" fontAlgn="base" hangingPunct="0">
              <a:spcBef>
                <a:spcPct val="0"/>
              </a:spcBef>
              <a:spcAft>
                <a:spcPct val="0"/>
              </a:spcAft>
            </a:pPr>
            <a:r>
              <a:rPr lang="en-US" sz="2200" b="1" dirty="0">
                <a:solidFill>
                  <a:srgbClr val="000000"/>
                </a:solidFill>
                <a:latin typeface="Courier New" pitchFamily="49" charset="0"/>
                <a:cs typeface="Courier New" pitchFamily="49" charset="0"/>
              </a:rPr>
              <a:t>                     {1, 0, 3} };</a:t>
            </a:r>
          </a:p>
        </p:txBody>
      </p:sp>
      <p:sp>
        <p:nvSpPr>
          <p:cNvPr id="7" name="Text Box 6"/>
          <p:cNvSpPr txBox="1">
            <a:spLocks noChangeArrowheads="1"/>
          </p:cNvSpPr>
          <p:nvPr/>
        </p:nvSpPr>
        <p:spPr bwMode="auto">
          <a:xfrm>
            <a:off x="457200" y="5523400"/>
            <a:ext cx="7058025" cy="504825"/>
          </a:xfrm>
          <a:prstGeom prst="rect">
            <a:avLst/>
          </a:prstGeom>
          <a:solidFill>
            <a:srgbClr val="EAEAEA"/>
          </a:solidFill>
          <a:ln w="9525">
            <a:solidFill>
              <a:schemeClr val="folHlink"/>
            </a:solidFill>
            <a:miter lim="800000"/>
            <a:headEnd/>
            <a:tailEnd/>
          </a:ln>
        </p:spPr>
        <p:txBody>
          <a:bodyPr lIns="126000" tIns="82800" rIns="126000" bIns="82800">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l" rtl="0" eaLnBrk="0" fontAlgn="base" hangingPunct="0">
              <a:spcBef>
                <a:spcPct val="0"/>
              </a:spcBef>
              <a:spcAft>
                <a:spcPct val="0"/>
              </a:spcAft>
            </a:pPr>
            <a:r>
              <a:rPr lang="en-US" sz="2200" b="1" dirty="0" err="1">
                <a:solidFill>
                  <a:srgbClr val="000000"/>
                </a:solidFill>
                <a:latin typeface="Courier New" pitchFamily="49" charset="0"/>
                <a:cs typeface="Courier New" pitchFamily="49" charset="0"/>
              </a:rPr>
              <a:t>int</a:t>
            </a:r>
            <a:r>
              <a:rPr lang="en-US" sz="2200" b="1" dirty="0">
                <a:solidFill>
                  <a:srgbClr val="000000"/>
                </a:solidFill>
                <a:latin typeface="Courier New" pitchFamily="49" charset="0"/>
                <a:cs typeface="Courier New" pitchFamily="49" charset="0"/>
              </a:rPr>
              <a:t> matrix[2][3] = { {5, 3}, {1} };</a:t>
            </a:r>
          </a:p>
        </p:txBody>
      </p:sp>
      <p:sp>
        <p:nvSpPr>
          <p:cNvPr id="8" name="Text Box 6"/>
          <p:cNvSpPr txBox="1">
            <a:spLocks noChangeArrowheads="1"/>
          </p:cNvSpPr>
          <p:nvPr/>
        </p:nvSpPr>
        <p:spPr bwMode="auto">
          <a:xfrm>
            <a:off x="323527" y="3779817"/>
            <a:ext cx="7058025" cy="844550"/>
          </a:xfrm>
          <a:prstGeom prst="rect">
            <a:avLst/>
          </a:prstGeom>
          <a:solidFill>
            <a:srgbClr val="EAEAEA"/>
          </a:solidFill>
          <a:ln w="9525">
            <a:solidFill>
              <a:schemeClr val="folHlink"/>
            </a:solidFill>
            <a:miter lim="800000"/>
            <a:headEnd/>
            <a:tailEnd/>
          </a:ln>
        </p:spPr>
        <p:txBody>
          <a:bodyPr lIns="126000" tIns="82800" rIns="126000" bIns="82800">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l" rtl="0" eaLnBrk="0" fontAlgn="base" hangingPunct="0">
              <a:spcBef>
                <a:spcPct val="0"/>
              </a:spcBef>
              <a:spcAft>
                <a:spcPct val="0"/>
              </a:spcAft>
            </a:pPr>
            <a:r>
              <a:rPr lang="en-US" sz="2200" b="1">
                <a:solidFill>
                  <a:srgbClr val="000000"/>
                </a:solidFill>
                <a:latin typeface="Courier New" pitchFamily="49" charset="0"/>
                <a:cs typeface="Courier New" pitchFamily="49" charset="0"/>
              </a:rPr>
              <a:t>int matrix[][</a:t>
            </a:r>
            <a:r>
              <a:rPr lang="he-IL" sz="2200" b="1">
                <a:solidFill>
                  <a:srgbClr val="000000"/>
                </a:solidFill>
                <a:latin typeface="Courier New" pitchFamily="49" charset="0"/>
                <a:cs typeface="Courier New" pitchFamily="49" charset="0"/>
              </a:rPr>
              <a:t>3</a:t>
            </a:r>
            <a:r>
              <a:rPr lang="en-US" sz="2200" b="1">
                <a:solidFill>
                  <a:srgbClr val="000000"/>
                </a:solidFill>
                <a:latin typeface="Courier New" pitchFamily="49" charset="0"/>
                <a:cs typeface="Courier New" pitchFamily="49" charset="0"/>
              </a:rPr>
              <a:t>] = { {5, 3, 8} , </a:t>
            </a:r>
          </a:p>
          <a:p>
            <a:pPr algn="l" rtl="0" eaLnBrk="0" fontAlgn="base" hangingPunct="0">
              <a:spcBef>
                <a:spcPct val="0"/>
              </a:spcBef>
              <a:spcAft>
                <a:spcPct val="0"/>
              </a:spcAft>
            </a:pPr>
            <a:r>
              <a:rPr lang="en-US" sz="2200" b="1">
                <a:solidFill>
                  <a:srgbClr val="000000"/>
                </a:solidFill>
                <a:latin typeface="Courier New" pitchFamily="49" charset="0"/>
                <a:cs typeface="Courier New" pitchFamily="49" charset="0"/>
              </a:rPr>
              <a:t>                    {1, 0, 3} };</a:t>
            </a:r>
          </a:p>
        </p:txBody>
      </p:sp>
      <p:sp>
        <p:nvSpPr>
          <p:cNvPr id="9" name="AutoShape 6"/>
          <p:cNvSpPr>
            <a:spLocks noChangeArrowheads="1"/>
          </p:cNvSpPr>
          <p:nvPr/>
        </p:nvSpPr>
        <p:spPr bwMode="auto">
          <a:xfrm>
            <a:off x="1165575" y="4469870"/>
            <a:ext cx="2808312" cy="1000243"/>
          </a:xfrm>
          <a:prstGeom prst="wedgeEllipseCallout">
            <a:avLst>
              <a:gd name="adj1" fmla="val 4807"/>
              <a:gd name="adj2" fmla="val -80308"/>
            </a:avLst>
          </a:prstGeom>
          <a:solidFill>
            <a:schemeClr val="accent5">
              <a:lumMod val="50000"/>
            </a:schemeClr>
          </a:solidFill>
          <a:ln w="9525">
            <a:solidFill>
              <a:schemeClr val="accent5">
                <a:lumMod val="40000"/>
                <a:lumOff val="60000"/>
              </a:schemeClr>
            </a:solidFill>
            <a:miter lim="800000"/>
            <a:headEnd/>
            <a:tailEnd/>
          </a:ln>
        </p:spPr>
        <p:txBody>
          <a:bodyPr anchor="ctr"/>
          <a:lstStyle/>
          <a:p>
            <a:pPr algn="ctr" rtl="1" eaLnBrk="0" fontAlgn="base" hangingPunct="0">
              <a:spcBef>
                <a:spcPct val="0"/>
              </a:spcBef>
              <a:spcAft>
                <a:spcPct val="0"/>
              </a:spcAft>
            </a:pPr>
            <a:r>
              <a:rPr lang="he-IL" b="1" dirty="0">
                <a:solidFill>
                  <a:schemeClr val="bg1"/>
                </a:solidFill>
                <a:latin typeface="Courier New" pitchFamily="49" charset="0"/>
                <a:cs typeface="Courier New" pitchFamily="49" charset="0"/>
              </a:rPr>
              <a:t>תמיד יש לציין את אורך השורה.</a:t>
            </a:r>
            <a:endParaRPr lang="en-US" dirty="0">
              <a:solidFill>
                <a:schemeClr val="bg1"/>
              </a:solidFill>
              <a:latin typeface="Arial" charset="0"/>
            </a:endParaRPr>
          </a:p>
        </p:txBody>
      </p:sp>
    </p:spTree>
    <p:extLst>
      <p:ext uri="{BB962C8B-B14F-4D97-AF65-F5344CB8AC3E}">
        <p14:creationId xmlns:p14="http://schemas.microsoft.com/office/powerpoint/2010/main" val="399433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מערכים דו-ממדיים</a:t>
            </a:r>
          </a:p>
        </p:txBody>
      </p:sp>
      <p:sp>
        <p:nvSpPr>
          <p:cNvPr id="3" name="Content Placeholder 2"/>
          <p:cNvSpPr>
            <a:spLocks noGrp="1"/>
          </p:cNvSpPr>
          <p:nvPr>
            <p:ph idx="1"/>
          </p:nvPr>
        </p:nvSpPr>
        <p:spPr/>
        <p:txBody>
          <a:bodyPr>
            <a:normAutofit/>
          </a:bodyPr>
          <a:lstStyle/>
          <a:p>
            <a:pPr marL="0" indent="0">
              <a:buNone/>
            </a:pPr>
            <a:r>
              <a:rPr lang="he-IL" sz="2800" dirty="0"/>
              <a:t>תרגיל 8:  כתבו תכנית המקבלת מהמשתמש 10 נקודות במרחב ומחשבת את מרכז המסה שלהן.</a:t>
            </a:r>
          </a:p>
          <a:p>
            <a:pPr marL="0" indent="0">
              <a:buNone/>
            </a:pPr>
            <a:endParaRPr lang="he-IL" sz="2800" dirty="0"/>
          </a:p>
          <a:p>
            <a:pPr marL="0" indent="0">
              <a:buNone/>
            </a:pPr>
            <a:r>
              <a:rPr lang="he-IL" sz="2800" dirty="0"/>
              <a:t>(מרכז המסה של הנקודות </a:t>
            </a:r>
          </a:p>
          <a:p>
            <a:pPr marL="0" indent="0">
              <a:buNone/>
            </a:pPr>
            <a:r>
              <a:rPr lang="he-IL" sz="2800" dirty="0"/>
              <a:t>היא הנקודה שערכה בכל </a:t>
            </a:r>
          </a:p>
          <a:p>
            <a:pPr marL="0" indent="0">
              <a:buNone/>
            </a:pPr>
            <a:r>
              <a:rPr lang="he-IL" sz="2800" dirty="0" err="1"/>
              <a:t>קורדינטה</a:t>
            </a:r>
            <a:r>
              <a:rPr lang="he-IL" sz="2800" dirty="0"/>
              <a:t> הוא הממוצע של </a:t>
            </a:r>
          </a:p>
          <a:p>
            <a:pPr marL="0" indent="0">
              <a:buNone/>
            </a:pPr>
            <a:r>
              <a:rPr lang="he-IL" sz="2800" dirty="0"/>
              <a:t>ערכי כל הנקודות באותה </a:t>
            </a:r>
          </a:p>
          <a:p>
            <a:pPr marL="0" indent="0">
              <a:buNone/>
            </a:pPr>
            <a:r>
              <a:rPr lang="he-IL" sz="2800" dirty="0" err="1"/>
              <a:t>קורדינטה</a:t>
            </a:r>
            <a:r>
              <a:rPr lang="he-IL" sz="2800" dirty="0"/>
              <a:t>)</a:t>
            </a:r>
          </a:p>
          <a:p>
            <a:pPr marL="0" indent="0">
              <a:buNone/>
            </a:pPr>
            <a:endParaRPr lang="he-IL" sz="2800"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21</a:t>
            </a:fld>
            <a:endParaRPr lang="en-US"/>
          </a:p>
        </p:txBody>
      </p:sp>
      <p:cxnSp>
        <p:nvCxnSpPr>
          <p:cNvPr id="6" name="Straight Arrow Connector 5"/>
          <p:cNvCxnSpPr/>
          <p:nvPr/>
        </p:nvCxnSpPr>
        <p:spPr>
          <a:xfrm flipV="1">
            <a:off x="2411760" y="2852936"/>
            <a:ext cx="0" cy="187220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411760" y="4725144"/>
            <a:ext cx="2079848"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971600" y="4725144"/>
            <a:ext cx="1440160" cy="1008112"/>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131840" y="3284984"/>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sp>
        <p:nvSpPr>
          <p:cNvPr id="10" name="Oval 9"/>
          <p:cNvSpPr/>
          <p:nvPr/>
        </p:nvSpPr>
        <p:spPr>
          <a:xfrm>
            <a:off x="1691680" y="379767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sp>
        <p:nvSpPr>
          <p:cNvPr id="11" name="Oval 10"/>
          <p:cNvSpPr/>
          <p:nvPr/>
        </p:nvSpPr>
        <p:spPr>
          <a:xfrm>
            <a:off x="1907704" y="443711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sp>
        <p:nvSpPr>
          <p:cNvPr id="12" name="Oval 11"/>
          <p:cNvSpPr/>
          <p:nvPr/>
        </p:nvSpPr>
        <p:spPr>
          <a:xfrm>
            <a:off x="3212232" y="414908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sp>
        <p:nvSpPr>
          <p:cNvPr id="13" name="Oval 12"/>
          <p:cNvSpPr/>
          <p:nvPr/>
        </p:nvSpPr>
        <p:spPr>
          <a:xfrm>
            <a:off x="2627784" y="5549935"/>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sp>
        <p:nvSpPr>
          <p:cNvPr id="14" name="Oval 13"/>
          <p:cNvSpPr/>
          <p:nvPr/>
        </p:nvSpPr>
        <p:spPr>
          <a:xfrm>
            <a:off x="4283968" y="5230857"/>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sp>
        <p:nvSpPr>
          <p:cNvPr id="15" name="Oval 14"/>
          <p:cNvSpPr/>
          <p:nvPr/>
        </p:nvSpPr>
        <p:spPr>
          <a:xfrm>
            <a:off x="3467226" y="5597734"/>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sp>
        <p:nvSpPr>
          <p:cNvPr id="16" name="Oval 15"/>
          <p:cNvSpPr/>
          <p:nvPr/>
        </p:nvSpPr>
        <p:spPr>
          <a:xfrm>
            <a:off x="3860304" y="3871303"/>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sp>
        <p:nvSpPr>
          <p:cNvPr id="17" name="Oval 16"/>
          <p:cNvSpPr/>
          <p:nvPr/>
        </p:nvSpPr>
        <p:spPr>
          <a:xfrm>
            <a:off x="1136156" y="414908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sp>
        <p:nvSpPr>
          <p:cNvPr id="18" name="Oval 17"/>
          <p:cNvSpPr/>
          <p:nvPr/>
        </p:nvSpPr>
        <p:spPr>
          <a:xfrm>
            <a:off x="3059832" y="5029887"/>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spTree>
    <p:extLst>
      <p:ext uri="{BB962C8B-B14F-4D97-AF65-F5344CB8AC3E}">
        <p14:creationId xmlns:p14="http://schemas.microsoft.com/office/powerpoint/2010/main" val="2520027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תרגיל 8 - פתרון</a:t>
            </a:r>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22</a:t>
            </a:fld>
            <a:endParaRPr lang="en-US"/>
          </a:p>
        </p:txBody>
      </p:sp>
      <p:sp>
        <p:nvSpPr>
          <p:cNvPr id="6" name="Text Box 4"/>
          <p:cNvSpPr txBox="1">
            <a:spLocks noGrp="1" noChangeArrowheads="1"/>
          </p:cNvSpPr>
          <p:nvPr>
            <p:ph idx="1"/>
          </p:nvPr>
        </p:nvSpPr>
        <p:spPr bwMode="auto">
          <a:xfrm>
            <a:off x="194928" y="1268760"/>
            <a:ext cx="8754144" cy="5485596"/>
          </a:xfrm>
          <a:prstGeom prst="rect">
            <a:avLst/>
          </a:prstGeom>
          <a:solidFill>
            <a:srgbClr val="EAEAEA"/>
          </a:solidFill>
          <a:ln w="9525">
            <a:solidFill>
              <a:schemeClr val="folHlink"/>
            </a:solidFill>
            <a:miter lim="800000"/>
            <a:headEnd/>
            <a:tailEnd/>
          </a:ln>
        </p:spPr>
        <p:txBody>
          <a:bodyPr wrap="square" lIns="126000" tIns="82800" rIns="126000" bIns="82800">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#define N 10</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double points[N][3];</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double </a:t>
            </a:r>
            <a:r>
              <a:rPr lang="en-US" sz="1800" b="1" dirty="0" err="1">
                <a:solidFill>
                  <a:srgbClr val="000000"/>
                </a:solidFill>
                <a:latin typeface="Courier New" pitchFamily="49" charset="0"/>
                <a:cs typeface="Courier New" pitchFamily="49" charset="0"/>
              </a:rPr>
              <a:t>centerOfMass</a:t>
            </a:r>
            <a:r>
              <a:rPr lang="en-US" sz="1800" b="1" dirty="0">
                <a:solidFill>
                  <a:srgbClr val="000000"/>
                </a:solidFill>
                <a:latin typeface="Courier New" pitchFamily="49" charset="0"/>
                <a:cs typeface="Courier New" pitchFamily="49" charset="0"/>
              </a:rPr>
              <a:t>[3];</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int</a:t>
            </a: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i</a:t>
            </a:r>
            <a:r>
              <a:rPr lang="en-US" sz="1800" b="1" dirty="0">
                <a:solidFill>
                  <a:srgbClr val="000000"/>
                </a:solidFill>
                <a:latin typeface="Courier New" pitchFamily="49" charset="0"/>
                <a:cs typeface="Courier New" pitchFamily="49" charset="0"/>
              </a:rPr>
              <a:t>, j;</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centerOfMass</a:t>
            </a:r>
            <a:r>
              <a:rPr lang="en-US" sz="1800" b="1" dirty="0">
                <a:solidFill>
                  <a:srgbClr val="000000"/>
                </a:solidFill>
                <a:latin typeface="Courier New" pitchFamily="49" charset="0"/>
                <a:cs typeface="Courier New" pitchFamily="49" charset="0"/>
              </a:rPr>
              <a:t>[0] = </a:t>
            </a:r>
            <a:r>
              <a:rPr lang="en-US" sz="1800" b="1" dirty="0" err="1">
                <a:solidFill>
                  <a:srgbClr val="000000"/>
                </a:solidFill>
                <a:latin typeface="Courier New" pitchFamily="49" charset="0"/>
                <a:cs typeface="Courier New" pitchFamily="49" charset="0"/>
              </a:rPr>
              <a:t>centerOfMass</a:t>
            </a:r>
            <a:r>
              <a:rPr lang="en-US" sz="1800" b="1" dirty="0">
                <a:solidFill>
                  <a:srgbClr val="000000"/>
                </a:solidFill>
                <a:latin typeface="Courier New" pitchFamily="49" charset="0"/>
                <a:cs typeface="Courier New" pitchFamily="49" charset="0"/>
              </a:rPr>
              <a:t>[1] = </a:t>
            </a:r>
            <a:r>
              <a:rPr lang="en-US" sz="1800" b="1" dirty="0" err="1">
                <a:solidFill>
                  <a:srgbClr val="000000"/>
                </a:solidFill>
                <a:latin typeface="Courier New" pitchFamily="49" charset="0"/>
                <a:cs typeface="Courier New" pitchFamily="49" charset="0"/>
              </a:rPr>
              <a:t>centerOfMass</a:t>
            </a:r>
            <a:r>
              <a:rPr lang="en-US" sz="1800" b="1" dirty="0">
                <a:solidFill>
                  <a:srgbClr val="000000"/>
                </a:solidFill>
                <a:latin typeface="Courier New" pitchFamily="49" charset="0"/>
                <a:cs typeface="Courier New" pitchFamily="49" charset="0"/>
              </a:rPr>
              <a:t>[2] = 0.0;</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for (</a:t>
            </a:r>
            <a:r>
              <a:rPr lang="en-US" sz="1800" b="1" dirty="0" err="1">
                <a:solidFill>
                  <a:srgbClr val="000000"/>
                </a:solidFill>
                <a:latin typeface="Courier New" pitchFamily="49" charset="0"/>
                <a:cs typeface="Courier New" pitchFamily="49" charset="0"/>
              </a:rPr>
              <a:t>i</a:t>
            </a:r>
            <a:r>
              <a:rPr lang="en-US" sz="1800" b="1" dirty="0">
                <a:solidFill>
                  <a:srgbClr val="000000"/>
                </a:solidFill>
                <a:latin typeface="Courier New" pitchFamily="49" charset="0"/>
                <a:cs typeface="Courier New" pitchFamily="49" charset="0"/>
              </a:rPr>
              <a:t> = 0; </a:t>
            </a:r>
            <a:r>
              <a:rPr lang="en-US" sz="1800" b="1" dirty="0" err="1">
                <a:solidFill>
                  <a:srgbClr val="000000"/>
                </a:solidFill>
                <a:latin typeface="Courier New" pitchFamily="49" charset="0"/>
                <a:cs typeface="Courier New" pitchFamily="49" charset="0"/>
              </a:rPr>
              <a:t>i</a:t>
            </a:r>
            <a:r>
              <a:rPr lang="en-US" sz="1800" b="1" dirty="0">
                <a:solidFill>
                  <a:srgbClr val="000000"/>
                </a:solidFill>
                <a:latin typeface="Courier New" pitchFamily="49" charset="0"/>
                <a:cs typeface="Courier New" pitchFamily="49" charset="0"/>
              </a:rPr>
              <a:t> &lt; N; </a:t>
            </a:r>
            <a:r>
              <a:rPr lang="en-US" sz="1800" b="1" dirty="0" err="1">
                <a:solidFill>
                  <a:srgbClr val="000000"/>
                </a:solidFill>
                <a:latin typeface="Courier New" pitchFamily="49" charset="0"/>
                <a:cs typeface="Courier New" pitchFamily="49" charset="0"/>
              </a:rPr>
              <a:t>i</a:t>
            </a:r>
            <a:r>
              <a:rPr lang="en-US" sz="1800" b="1" dirty="0">
                <a:solidFill>
                  <a:srgbClr val="000000"/>
                </a:solidFill>
                <a:latin typeface="Courier New" pitchFamily="49" charset="0"/>
                <a:cs typeface="Courier New" pitchFamily="49" charset="0"/>
              </a:rPr>
              <a:t>++) {</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printf</a:t>
            </a:r>
            <a:r>
              <a:rPr lang="en-US" sz="1800" b="1" dirty="0">
                <a:solidFill>
                  <a:srgbClr val="000000"/>
                </a:solidFill>
                <a:latin typeface="Courier New" pitchFamily="49" charset="0"/>
                <a:cs typeface="Courier New" pitchFamily="49" charset="0"/>
              </a:rPr>
              <a:t>("Please enter the next point: ");</a:t>
            </a:r>
          </a:p>
          <a:p>
            <a:pPr marL="0" indent="0" algn="l" rtl="0" eaLnBrk="0" fontAlgn="base" hangingPunct="0">
              <a:spcBef>
                <a:spcPct val="30000"/>
              </a:spcBef>
              <a:spcAft>
                <a:spcPct val="0"/>
              </a:spcAft>
              <a:buNone/>
            </a:pPr>
            <a:r>
              <a:rPr lang="en-US" sz="1800" b="1">
                <a:solidFill>
                  <a:srgbClr val="000000"/>
                </a:solidFill>
                <a:latin typeface="Courier New" pitchFamily="49" charset="0"/>
                <a:cs typeface="Courier New" pitchFamily="49" charset="0"/>
              </a:rPr>
              <a:t>	 //</a:t>
            </a:r>
            <a:r>
              <a:rPr lang="en-US" sz="1800" b="1" dirty="0">
                <a:solidFill>
                  <a:srgbClr val="000000"/>
                </a:solidFill>
                <a:latin typeface="Courier New" pitchFamily="49" charset="0"/>
                <a:cs typeface="Courier New" pitchFamily="49" charset="0"/>
              </a:rPr>
              <a:t>Get a dot and adds it to the average of every axis.</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for (j = 0; j &lt; 3; j++) {</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scanf</a:t>
            </a:r>
            <a:r>
              <a:rPr lang="en-US" sz="1800" b="1" dirty="0">
                <a:solidFill>
                  <a:srgbClr val="000000"/>
                </a:solidFill>
                <a:latin typeface="Courier New" pitchFamily="49" charset="0"/>
                <a:cs typeface="Courier New" pitchFamily="49" charset="0"/>
              </a:rPr>
              <a:t>("%lf", &amp;points[</a:t>
            </a:r>
            <a:r>
              <a:rPr lang="en-US" sz="1800" b="1" dirty="0" err="1">
                <a:solidFill>
                  <a:srgbClr val="000000"/>
                </a:solidFill>
                <a:latin typeface="Courier New" pitchFamily="49" charset="0"/>
                <a:cs typeface="Courier New" pitchFamily="49" charset="0"/>
              </a:rPr>
              <a:t>i</a:t>
            </a:r>
            <a:r>
              <a:rPr lang="en-US" sz="1800" b="1" dirty="0">
                <a:solidFill>
                  <a:srgbClr val="000000"/>
                </a:solidFill>
                <a:latin typeface="Courier New" pitchFamily="49" charset="0"/>
                <a:cs typeface="Courier New" pitchFamily="49" charset="0"/>
              </a:rPr>
              <a:t>][j]);</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centerOfMass</a:t>
            </a:r>
            <a:r>
              <a:rPr lang="en-US" sz="1800" b="1" dirty="0">
                <a:solidFill>
                  <a:srgbClr val="000000"/>
                </a:solidFill>
                <a:latin typeface="Courier New" pitchFamily="49" charset="0"/>
                <a:cs typeface="Courier New" pitchFamily="49" charset="0"/>
              </a:rPr>
              <a:t>[j] += points[</a:t>
            </a:r>
            <a:r>
              <a:rPr lang="en-US" sz="1800" b="1" dirty="0" err="1">
                <a:solidFill>
                  <a:srgbClr val="000000"/>
                </a:solidFill>
                <a:latin typeface="Courier New" pitchFamily="49" charset="0"/>
                <a:cs typeface="Courier New" pitchFamily="49" charset="0"/>
              </a:rPr>
              <a:t>i</a:t>
            </a:r>
            <a:r>
              <a:rPr lang="en-US" sz="1800" b="1" dirty="0">
                <a:solidFill>
                  <a:srgbClr val="000000"/>
                </a:solidFill>
                <a:latin typeface="Courier New" pitchFamily="49" charset="0"/>
                <a:cs typeface="Courier New" pitchFamily="49" charset="0"/>
              </a:rPr>
              <a:t>][j]/N;</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printf</a:t>
            </a:r>
            <a:r>
              <a:rPr lang="en-US" sz="1800" b="1" dirty="0">
                <a:solidFill>
                  <a:srgbClr val="000000"/>
                </a:solidFill>
                <a:latin typeface="Courier New" pitchFamily="49" charset="0"/>
                <a:cs typeface="Courier New" pitchFamily="49" charset="0"/>
              </a:rPr>
              <a:t>("</a:t>
            </a:r>
            <a:r>
              <a:rPr lang="en-US" sz="1800" b="1" dirty="0" err="1">
                <a:solidFill>
                  <a:srgbClr val="000000"/>
                </a:solidFill>
                <a:latin typeface="Courier New" pitchFamily="49" charset="0"/>
                <a:cs typeface="Courier New" pitchFamily="49" charset="0"/>
              </a:rPr>
              <a:t>c.m</a:t>
            </a:r>
            <a:r>
              <a:rPr lang="en-US" sz="1800" b="1" dirty="0">
                <a:solidFill>
                  <a:srgbClr val="000000"/>
                </a:solidFill>
                <a:latin typeface="Courier New" pitchFamily="49" charset="0"/>
                <a:cs typeface="Courier New" pitchFamily="49" charset="0"/>
              </a:rPr>
              <a:t>. = (%f, %f, %f).\n", </a:t>
            </a:r>
          </a:p>
          <a:p>
            <a:pPr marL="0" indent="0" algn="l" rtl="0" eaLnBrk="0" fontAlgn="base" hangingPunct="0">
              <a:spcBef>
                <a:spcPct val="30000"/>
              </a:spcBef>
              <a:spcAft>
                <a:spcPct val="0"/>
              </a:spcAft>
              <a:buNone/>
            </a:pP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centerOfMass</a:t>
            </a:r>
            <a:r>
              <a:rPr lang="en-US" sz="1800" b="1" dirty="0">
                <a:solidFill>
                  <a:srgbClr val="000000"/>
                </a:solidFill>
                <a:latin typeface="Courier New" pitchFamily="49" charset="0"/>
                <a:cs typeface="Courier New" pitchFamily="49" charset="0"/>
              </a:rPr>
              <a:t>[0], </a:t>
            </a:r>
            <a:r>
              <a:rPr lang="en-US" sz="1800" b="1" dirty="0" err="1">
                <a:solidFill>
                  <a:srgbClr val="000000"/>
                </a:solidFill>
                <a:latin typeface="Courier New" pitchFamily="49" charset="0"/>
                <a:cs typeface="Courier New" pitchFamily="49" charset="0"/>
              </a:rPr>
              <a:t>centerOfMass</a:t>
            </a:r>
            <a:r>
              <a:rPr lang="en-US" sz="1800" b="1" dirty="0">
                <a:solidFill>
                  <a:srgbClr val="000000"/>
                </a:solidFill>
                <a:latin typeface="Courier New" pitchFamily="49" charset="0"/>
                <a:cs typeface="Courier New" pitchFamily="49" charset="0"/>
              </a:rPr>
              <a:t>[1], </a:t>
            </a:r>
            <a:r>
              <a:rPr lang="en-US" sz="1800" b="1" dirty="0" err="1">
                <a:solidFill>
                  <a:srgbClr val="000000"/>
                </a:solidFill>
                <a:latin typeface="Courier New" pitchFamily="49" charset="0"/>
                <a:cs typeface="Courier New" pitchFamily="49" charset="0"/>
              </a:rPr>
              <a:t>centerOfMass</a:t>
            </a:r>
            <a:r>
              <a:rPr lang="en-US" sz="1800" b="1" dirty="0">
                <a:solidFill>
                  <a:srgbClr val="000000"/>
                </a:solidFill>
                <a:latin typeface="Courier New" pitchFamily="49" charset="0"/>
                <a:cs typeface="Courier New" pitchFamily="49" charset="0"/>
              </a:rPr>
              <a:t>[2]);</a:t>
            </a:r>
          </a:p>
        </p:txBody>
      </p:sp>
    </p:spTree>
    <p:extLst>
      <p:ext uri="{BB962C8B-B14F-4D97-AF65-F5344CB8AC3E}">
        <p14:creationId xmlns:p14="http://schemas.microsoft.com/office/powerpoint/2010/main" val="2107802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he-IL" dirty="0"/>
              <a:t>תרגילי סכום</a:t>
            </a:r>
          </a:p>
        </p:txBody>
      </p:sp>
      <p:sp>
        <p:nvSpPr>
          <p:cNvPr id="3" name="Content Placeholder 2"/>
          <p:cNvSpPr>
            <a:spLocks noGrp="1"/>
          </p:cNvSpPr>
          <p:nvPr>
            <p:ph idx="1"/>
          </p:nvPr>
        </p:nvSpPr>
        <p:spPr/>
        <p:txBody>
          <a:bodyPr>
            <a:normAutofit lnSpcReduction="10000"/>
          </a:bodyPr>
          <a:lstStyle/>
          <a:p>
            <a:pPr marL="0" indent="0">
              <a:buNone/>
            </a:pPr>
            <a:r>
              <a:rPr lang="he-IL" sz="2800" dirty="0"/>
              <a:t>תרגיל 9:  כתבו תכנית המקבלת כקלט מספר </a:t>
            </a:r>
            <a:r>
              <a:rPr lang="en-US" sz="2800" dirty="0"/>
              <a:t>k</a:t>
            </a:r>
            <a:r>
              <a:rPr lang="he-IL" sz="2800" dirty="0"/>
              <a:t> ורשימה של 10 מספרים נוספים ומדפיסה שני מספרים שונים מהרשימה שסכומם הוא </a:t>
            </a:r>
            <a:r>
              <a:rPr lang="en-US" sz="2800" dirty="0"/>
              <a:t>k</a:t>
            </a:r>
            <a:r>
              <a:rPr lang="he-IL" sz="2800" dirty="0"/>
              <a:t> במידה וקיימים, אחרת מדפיסה כי לא קיימים מספרים כאלה.</a:t>
            </a:r>
          </a:p>
          <a:p>
            <a:pPr marL="0" indent="0">
              <a:buNone/>
            </a:pPr>
            <a:endParaRPr lang="he-IL" sz="2800" dirty="0"/>
          </a:p>
          <a:p>
            <a:pPr marL="0" indent="0">
              <a:buNone/>
            </a:pPr>
            <a:r>
              <a:rPr lang="he-IL" sz="2800" dirty="0"/>
              <a:t>למשל: עבור </a:t>
            </a:r>
            <a:r>
              <a:rPr lang="en-US" sz="2800" dirty="0"/>
              <a:t>k=6</a:t>
            </a:r>
            <a:r>
              <a:rPr lang="he-IL" sz="2800" dirty="0"/>
              <a:t>  והרשימה: </a:t>
            </a:r>
            <a:r>
              <a:rPr lang="en-US" sz="2800" dirty="0"/>
              <a:t>1,2,3,4,5,6,7,8,9,10</a:t>
            </a:r>
          </a:p>
          <a:p>
            <a:pPr marL="0" indent="0">
              <a:buNone/>
            </a:pPr>
            <a:r>
              <a:rPr lang="he-IL" sz="2800" dirty="0"/>
              <a:t>2 ו-4 מהווה פתרון חוקי אך 3 ו-3 לא (כי 3 מופיע פעם אחת)</a:t>
            </a:r>
          </a:p>
          <a:p>
            <a:pPr marL="0" indent="0">
              <a:buNone/>
            </a:pPr>
            <a:r>
              <a:rPr lang="he-IL" sz="2800" dirty="0"/>
              <a:t>עבור </a:t>
            </a:r>
            <a:r>
              <a:rPr lang="en-US" sz="2800" dirty="0"/>
              <a:t>k=6</a:t>
            </a:r>
            <a:r>
              <a:rPr lang="he-IL" sz="2800" dirty="0"/>
              <a:t>  והרשימה: </a:t>
            </a:r>
            <a:r>
              <a:rPr lang="en-US" sz="2800" dirty="0"/>
              <a:t>1,2,3,4,</a:t>
            </a:r>
            <a:r>
              <a:rPr lang="en-US" sz="2800" dirty="0">
                <a:solidFill>
                  <a:srgbClr val="FF0000"/>
                </a:solidFill>
              </a:rPr>
              <a:t>3</a:t>
            </a:r>
            <a:r>
              <a:rPr lang="en-US" sz="2800" dirty="0"/>
              <a:t>,6,7,8,9,10</a:t>
            </a:r>
          </a:p>
          <a:p>
            <a:pPr marL="0" indent="0">
              <a:buNone/>
            </a:pPr>
            <a:r>
              <a:rPr lang="he-IL" sz="2800" dirty="0"/>
              <a:t>3 ו-3 מהווה פתרון חוקי (כי 3 מופיע פעמיים)</a:t>
            </a:r>
          </a:p>
          <a:p>
            <a:pPr marL="0" indent="0">
              <a:buNone/>
            </a:pPr>
            <a:endParaRPr lang="he-IL" sz="2800" dirty="0"/>
          </a:p>
          <a:p>
            <a:pPr marL="0" indent="0">
              <a:buNone/>
            </a:pPr>
            <a:endParaRPr lang="he-IL" sz="2800"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23</a:t>
            </a:fld>
            <a:endParaRPr lang="en-US"/>
          </a:p>
        </p:txBody>
      </p:sp>
    </p:spTree>
    <p:extLst>
      <p:ext uri="{BB962C8B-B14F-4D97-AF65-F5344CB8AC3E}">
        <p14:creationId xmlns:p14="http://schemas.microsoft.com/office/powerpoint/2010/main" val="3041849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תרגיל 9 - פתרון</a:t>
            </a:r>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24</a:t>
            </a:fld>
            <a:endParaRPr lang="en-US"/>
          </a:p>
        </p:txBody>
      </p:sp>
      <p:sp>
        <p:nvSpPr>
          <p:cNvPr id="6" name="Text Box 4"/>
          <p:cNvSpPr txBox="1">
            <a:spLocks noGrp="1" noChangeArrowheads="1"/>
          </p:cNvSpPr>
          <p:nvPr>
            <p:ph idx="1"/>
          </p:nvPr>
        </p:nvSpPr>
        <p:spPr bwMode="auto">
          <a:xfrm>
            <a:off x="166818" y="95866"/>
            <a:ext cx="8810364" cy="6645502"/>
          </a:xfrm>
          <a:prstGeom prst="rect">
            <a:avLst/>
          </a:prstGeom>
          <a:solidFill>
            <a:srgbClr val="EAEAEA"/>
          </a:solidFill>
          <a:ln w="9525">
            <a:solidFill>
              <a:schemeClr val="folHlink"/>
            </a:solidFill>
            <a:miter lim="800000"/>
            <a:headEnd/>
            <a:tailEnd/>
          </a:ln>
        </p:spPr>
        <p:txBody>
          <a:bodyPr wrap="square" lIns="234000" tIns="190800" rIns="234000" bIns="190800">
            <a:spAutoFit/>
          </a:bodyPr>
          <a:lstStyle/>
          <a:p>
            <a:pPr marL="0" indent="0" algn="l" rtl="0">
              <a:buNone/>
            </a:pPr>
            <a:r>
              <a:rPr lang="en-US" sz="1800" b="1" dirty="0">
                <a:latin typeface="Courier New" panose="02070309020205020404" pitchFamily="49" charset="0"/>
                <a:cs typeface="Courier New" panose="02070309020205020404" pitchFamily="49" charset="0"/>
              </a:rPr>
              <a:t>  #define N 10</a:t>
            </a:r>
          </a:p>
          <a:p>
            <a:pPr marL="0" indent="0" algn="l" rtl="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j, k;</a:t>
            </a:r>
          </a:p>
          <a:p>
            <a:pPr marL="0" indent="0" algn="l" rtl="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a[N];</a:t>
            </a:r>
          </a:p>
          <a:p>
            <a:pPr marL="0" indent="0" algn="l" rtl="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printf</a:t>
            </a:r>
            <a:r>
              <a:rPr lang="en-US" sz="1800" b="1" dirty="0">
                <a:latin typeface="Courier New" panose="02070309020205020404" pitchFamily="49" charset="0"/>
                <a:cs typeface="Courier New" panose="02070309020205020404" pitchFamily="49" charset="0"/>
              </a:rPr>
              <a:t>(“Enter k's value: ");</a:t>
            </a:r>
          </a:p>
          <a:p>
            <a:pPr marL="0" indent="0" algn="l" rtl="0">
              <a:buNone/>
            </a:pPr>
            <a:r>
              <a:rPr lang="en-US" sz="1800" b="1" dirty="0">
                <a:latin typeface="Courier New" panose="02070309020205020404" pitchFamily="49" charset="0"/>
                <a:cs typeface="Courier New" panose="02070309020205020404" pitchFamily="49" charset="0"/>
              </a:rPr>
              <a:t>  if (</a:t>
            </a:r>
            <a:r>
              <a:rPr lang="en-US" sz="1800" b="1" dirty="0" err="1">
                <a:latin typeface="Courier New" panose="02070309020205020404" pitchFamily="49" charset="0"/>
                <a:cs typeface="Courier New" panose="02070309020205020404" pitchFamily="49" charset="0"/>
              </a:rPr>
              <a:t>scanf</a:t>
            </a:r>
            <a:r>
              <a:rPr lang="en-US" sz="1800" b="1" dirty="0">
                <a:latin typeface="Courier New" panose="02070309020205020404" pitchFamily="49" charset="0"/>
                <a:cs typeface="Courier New" panose="02070309020205020404" pitchFamily="49" charset="0"/>
              </a:rPr>
              <a:t>("%d", &amp;k) != 1) return 1;</a:t>
            </a:r>
          </a:p>
          <a:p>
            <a:pPr marL="0" indent="0" algn="l" rtl="0">
              <a:buNone/>
            </a:pPr>
            <a:endParaRPr lang="en-US" sz="1800" b="1" dirty="0">
              <a:latin typeface="Courier New" panose="02070309020205020404" pitchFamily="49" charset="0"/>
              <a:cs typeface="Courier New" panose="02070309020205020404" pitchFamily="49" charset="0"/>
            </a:endParaRPr>
          </a:p>
          <a:p>
            <a:pPr marL="0" indent="0" algn="l" rtl="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printf</a:t>
            </a:r>
            <a:r>
              <a:rPr lang="en-US" sz="1800" b="1" dirty="0">
                <a:latin typeface="Courier New" panose="02070309020205020404" pitchFamily="49" charset="0"/>
                <a:cs typeface="Courier New" panose="02070309020205020404" pitchFamily="49" charset="0"/>
              </a:rPr>
              <a:t>("Please enter %d numbers: ", N);</a:t>
            </a:r>
          </a:p>
          <a:p>
            <a:pPr marL="0" indent="0" algn="l" rtl="0">
              <a:buNone/>
            </a:pPr>
            <a:r>
              <a:rPr lang="en-US" sz="1800" b="1" dirty="0">
                <a:latin typeface="Courier New" panose="02070309020205020404" pitchFamily="49" charset="0"/>
                <a:cs typeface="Courier New" panose="02070309020205020404" pitchFamily="49" charset="0"/>
              </a:rPr>
              <a:t>  for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0;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&lt; N;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a:t>
            </a:r>
          </a:p>
          <a:p>
            <a:pPr marL="0" indent="0" algn="l" rtl="0">
              <a:buNone/>
            </a:pPr>
            <a:r>
              <a:rPr lang="en-US" sz="1800" b="1" dirty="0">
                <a:latin typeface="Courier New" panose="02070309020205020404" pitchFamily="49" charset="0"/>
                <a:cs typeface="Courier New" panose="02070309020205020404" pitchFamily="49" charset="0"/>
              </a:rPr>
              <a:t>        if (</a:t>
            </a:r>
            <a:r>
              <a:rPr lang="en-US" sz="1800" b="1" dirty="0" err="1">
                <a:latin typeface="Courier New" panose="02070309020205020404" pitchFamily="49" charset="0"/>
                <a:cs typeface="Courier New" panose="02070309020205020404" pitchFamily="49" charset="0"/>
              </a:rPr>
              <a:t>scanf</a:t>
            </a:r>
            <a:r>
              <a:rPr lang="en-US" sz="1800" b="1" dirty="0">
                <a:latin typeface="Courier New" panose="02070309020205020404" pitchFamily="49" charset="0"/>
                <a:cs typeface="Courier New" panose="02070309020205020404" pitchFamily="49" charset="0"/>
              </a:rPr>
              <a:t>("%d", &amp;a[</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1) return 1;</a:t>
            </a:r>
          </a:p>
          <a:p>
            <a:pPr marL="0" indent="0" algn="l" rtl="0">
              <a:buNone/>
            </a:pPr>
            <a:r>
              <a:rPr lang="en-US" sz="1800" b="1" dirty="0">
                <a:latin typeface="Courier New" panose="02070309020205020404" pitchFamily="49" charset="0"/>
                <a:cs typeface="Courier New" panose="02070309020205020404" pitchFamily="49" charset="0"/>
              </a:rPr>
              <a:t>  }</a:t>
            </a:r>
          </a:p>
          <a:p>
            <a:pPr marL="0" indent="0" algn="l" rtl="0">
              <a:buNone/>
            </a:pPr>
            <a:r>
              <a:rPr lang="en-US" sz="1800" b="1" dirty="0">
                <a:latin typeface="Courier New" panose="02070309020205020404" pitchFamily="49" charset="0"/>
                <a:cs typeface="Courier New" panose="02070309020205020404" pitchFamily="49" charset="0"/>
              </a:rPr>
              <a:t>  for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0;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&lt; N;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a:t>
            </a:r>
          </a:p>
          <a:p>
            <a:pPr marL="0" indent="0" algn="l" rtl="0">
              <a:buNone/>
            </a:pPr>
            <a:r>
              <a:rPr lang="en-US" sz="1800" b="1" dirty="0">
                <a:latin typeface="Courier New" panose="02070309020205020404" pitchFamily="49" charset="0"/>
                <a:cs typeface="Courier New" panose="02070309020205020404" pitchFamily="49" charset="0"/>
              </a:rPr>
              <a:t>        for (j =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+ 1; j &lt; N; j++) {</a:t>
            </a:r>
          </a:p>
          <a:p>
            <a:pPr marL="0" indent="0" algn="l" rtl="0">
              <a:buNone/>
            </a:pPr>
            <a:r>
              <a:rPr lang="en-US" sz="1800" b="1" dirty="0">
                <a:latin typeface="Courier New" panose="02070309020205020404" pitchFamily="49" charset="0"/>
                <a:cs typeface="Courier New" panose="02070309020205020404" pitchFamily="49" charset="0"/>
              </a:rPr>
              <a:t>            if (a[</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a[j] == k) {</a:t>
            </a:r>
          </a:p>
          <a:p>
            <a:pPr marL="0" indent="0" algn="l" rtl="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printf</a:t>
            </a:r>
            <a:r>
              <a:rPr lang="en-US" sz="1800" b="1" dirty="0">
                <a:latin typeface="Courier New" panose="02070309020205020404" pitchFamily="49" charset="0"/>
                <a:cs typeface="Courier New" panose="02070309020205020404" pitchFamily="49" charset="0"/>
              </a:rPr>
              <a:t>("Found %d and %d.\n", a[</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a[j]);</a:t>
            </a:r>
          </a:p>
          <a:p>
            <a:pPr marL="0" indent="0" algn="l" rtl="0">
              <a:buNone/>
            </a:pPr>
            <a:r>
              <a:rPr lang="en-US" sz="1800" b="1" dirty="0">
                <a:latin typeface="Courier New" panose="02070309020205020404" pitchFamily="49" charset="0"/>
                <a:cs typeface="Courier New" panose="02070309020205020404" pitchFamily="49" charset="0"/>
              </a:rPr>
              <a:t>                    return 0;</a:t>
            </a:r>
          </a:p>
          <a:p>
            <a:pPr marL="0" indent="0" algn="l" rtl="0">
              <a:buNone/>
            </a:pPr>
            <a:r>
              <a:rPr lang="en-US" sz="1800" b="1" dirty="0">
                <a:latin typeface="Courier New" panose="02070309020205020404" pitchFamily="49" charset="0"/>
                <a:cs typeface="Courier New" panose="02070309020205020404" pitchFamily="49" charset="0"/>
              </a:rPr>
              <a:t>            }</a:t>
            </a:r>
          </a:p>
          <a:p>
            <a:pPr marL="0" indent="0" algn="l" rtl="0">
              <a:buNone/>
            </a:pPr>
            <a:r>
              <a:rPr lang="en-US" sz="1800" b="1" dirty="0">
                <a:latin typeface="Courier New" panose="02070309020205020404" pitchFamily="49" charset="0"/>
                <a:cs typeface="Courier New" panose="02070309020205020404" pitchFamily="49" charset="0"/>
              </a:rPr>
              <a:t>        }</a:t>
            </a:r>
          </a:p>
          <a:p>
            <a:pPr marL="0" indent="0" algn="l" rtl="0">
              <a:buNone/>
            </a:pPr>
            <a:r>
              <a:rPr lang="en-US" sz="1800" b="1" dirty="0">
                <a:latin typeface="Courier New" panose="02070309020205020404" pitchFamily="49" charset="0"/>
                <a:cs typeface="Courier New" panose="02070309020205020404" pitchFamily="49" charset="0"/>
              </a:rPr>
              <a:t>   }</a:t>
            </a:r>
          </a:p>
          <a:p>
            <a:pPr marL="0" indent="0" algn="l" rtl="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printf</a:t>
            </a:r>
            <a:r>
              <a:rPr lang="en-US" sz="1800" b="1" dirty="0">
                <a:latin typeface="Courier New" panose="02070309020205020404" pitchFamily="49" charset="0"/>
                <a:cs typeface="Courier New" panose="02070309020205020404" pitchFamily="49" charset="0"/>
              </a:rPr>
              <a:t>("Not found.\n");</a:t>
            </a:r>
          </a:p>
        </p:txBody>
      </p:sp>
    </p:spTree>
    <p:extLst>
      <p:ext uri="{BB962C8B-B14F-4D97-AF65-F5344CB8AC3E}">
        <p14:creationId xmlns:p14="http://schemas.microsoft.com/office/powerpoint/2010/main" val="283746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תרגילי סכום</a:t>
            </a:r>
          </a:p>
        </p:txBody>
      </p:sp>
      <p:sp>
        <p:nvSpPr>
          <p:cNvPr id="3" name="Content Placeholder 2"/>
          <p:cNvSpPr>
            <a:spLocks noGrp="1"/>
          </p:cNvSpPr>
          <p:nvPr>
            <p:ph idx="1"/>
          </p:nvPr>
        </p:nvSpPr>
        <p:spPr/>
        <p:txBody>
          <a:bodyPr>
            <a:normAutofit/>
          </a:bodyPr>
          <a:lstStyle/>
          <a:p>
            <a:pPr marL="0" indent="0">
              <a:buNone/>
            </a:pPr>
            <a:r>
              <a:rPr lang="he-IL" sz="2800" dirty="0"/>
              <a:t>תרגיל 10: כתבו תכנית המקבלת מערך דו-ממדי של מספרים שלמים בגודל 5</a:t>
            </a:r>
            <a:r>
              <a:rPr lang="en-US" sz="2800" dirty="0"/>
              <a:t>X</a:t>
            </a:r>
            <a:r>
              <a:rPr lang="he-IL" sz="2800" dirty="0"/>
              <a:t>5 (המספרים מתקבלים שורה </a:t>
            </a:r>
            <a:r>
              <a:rPr lang="he-IL" sz="2800" dirty="0" err="1"/>
              <a:t>שורה</a:t>
            </a:r>
            <a:r>
              <a:rPr lang="he-IL" sz="2800" dirty="0"/>
              <a:t>, משמאל לימין), ומדפיסה את המספר הגדול ביותר של איברים סמוכים באותה עמודה שהם ממוינים בסדר לא יורד.</a:t>
            </a:r>
          </a:p>
          <a:p>
            <a:pPr marL="0" indent="0">
              <a:buNone/>
            </a:pPr>
            <a:r>
              <a:rPr lang="he-IL" sz="2800" dirty="0"/>
              <a:t>למשל, עבור המערך הבא יוחזר 4:</a:t>
            </a:r>
          </a:p>
          <a:p>
            <a:pPr marL="0" indent="0">
              <a:buNone/>
            </a:pPr>
            <a:endParaRPr lang="he-IL" sz="2800" dirty="0"/>
          </a:p>
          <a:p>
            <a:pPr marL="0" indent="0">
              <a:buNone/>
            </a:pPr>
            <a:endParaRPr lang="he-IL" sz="2800"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25</a:t>
            </a:fld>
            <a:endParaRPr lang="en-US"/>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148" t="42737" r="34685" b="32263"/>
          <a:stretch/>
        </p:blipFill>
        <p:spPr bwMode="auto">
          <a:xfrm>
            <a:off x="1043608" y="3429805"/>
            <a:ext cx="2741509" cy="271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6918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תרגיל 10- פתרון</a:t>
            </a:r>
          </a:p>
        </p:txBody>
      </p:sp>
      <p:sp>
        <p:nvSpPr>
          <p:cNvPr id="3" name="Content Placeholder 2"/>
          <p:cNvSpPr>
            <a:spLocks noGrp="1"/>
          </p:cNvSpPr>
          <p:nvPr>
            <p:ph idx="1"/>
          </p:nvPr>
        </p:nvSpPr>
        <p:spPr/>
        <p:txBody>
          <a:bodyPr/>
          <a:lstStyle/>
          <a:p>
            <a:pPr marL="0" indent="0">
              <a:buNone/>
            </a:pPr>
            <a:r>
              <a:rPr lang="he-IL" dirty="0"/>
              <a:t>אתחול המערך: </a:t>
            </a:r>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26</a:t>
            </a:fld>
            <a:endParaRPr lang="en-US"/>
          </a:p>
        </p:txBody>
      </p:sp>
      <p:sp>
        <p:nvSpPr>
          <p:cNvPr id="7" name="Text Box 3"/>
          <p:cNvSpPr txBox="1">
            <a:spLocks noChangeArrowheads="1"/>
          </p:cNvSpPr>
          <p:nvPr/>
        </p:nvSpPr>
        <p:spPr bwMode="auto">
          <a:xfrm>
            <a:off x="159935" y="2880555"/>
            <a:ext cx="8219088" cy="2579022"/>
          </a:xfrm>
          <a:prstGeom prst="rect">
            <a:avLst/>
          </a:prstGeom>
          <a:solidFill>
            <a:srgbClr val="EAEAEA"/>
          </a:solidFill>
          <a:ln w="9525">
            <a:solidFill>
              <a:schemeClr val="folHlink"/>
            </a:solidFill>
            <a:miter lim="800000"/>
            <a:headEnd/>
            <a:tailEnd/>
          </a:ln>
        </p:spPr>
        <p:txBody>
          <a:bodyPr wrap="none" lIns="183600" tIns="118800" rIns="183600" bIns="118800">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#define N 5</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mat[N][N];</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for (</a:t>
            </a:r>
            <a:r>
              <a:rPr lang="en-US" sz="2000" b="1" dirty="0" err="1">
                <a:solidFill>
                  <a:srgbClr val="000000"/>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i</a:t>
            </a:r>
            <a:r>
              <a:rPr lang="en-US" sz="2000" b="1" dirty="0">
                <a:solidFill>
                  <a:srgbClr val="000000"/>
                </a:solidFill>
                <a:latin typeface="Courier New" pitchFamily="49" charset="0"/>
                <a:cs typeface="Courier New" pitchFamily="49" charset="0"/>
              </a:rPr>
              <a:t> = 0; </a:t>
            </a:r>
            <a:r>
              <a:rPr lang="en-US" sz="2000" b="1" dirty="0" err="1">
                <a:solidFill>
                  <a:srgbClr val="000000"/>
                </a:solidFill>
                <a:latin typeface="Courier New" pitchFamily="49" charset="0"/>
                <a:cs typeface="Courier New" pitchFamily="49" charset="0"/>
              </a:rPr>
              <a:t>i</a:t>
            </a:r>
            <a:r>
              <a:rPr lang="en-US" sz="2000" b="1" dirty="0">
                <a:solidFill>
                  <a:srgbClr val="000000"/>
                </a:solidFill>
                <a:latin typeface="Courier New" pitchFamily="49" charset="0"/>
                <a:cs typeface="Courier New" pitchFamily="49" charset="0"/>
              </a:rPr>
              <a:t> &lt; N; </a:t>
            </a:r>
            <a:r>
              <a:rPr lang="en-US" sz="2000" b="1" dirty="0" err="1">
                <a:solidFill>
                  <a:srgbClr val="000000"/>
                </a:solidFill>
                <a:latin typeface="Courier New" pitchFamily="49" charset="0"/>
                <a:cs typeface="Courier New" pitchFamily="49" charset="0"/>
              </a:rPr>
              <a:t>i</a:t>
            </a:r>
            <a:r>
              <a:rPr lang="en-US" sz="2000" b="1" dirty="0">
                <a:solidFill>
                  <a:srgbClr val="000000"/>
                </a:solidFill>
                <a:latin typeface="Courier New" pitchFamily="49" charset="0"/>
                <a:cs typeface="Courier New" pitchFamily="49" charset="0"/>
              </a:rPr>
              <a:t>++) {</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for(</a:t>
            </a:r>
            <a:r>
              <a:rPr lang="en-US" sz="2000" b="1" dirty="0" err="1">
                <a:solidFill>
                  <a:srgbClr val="000000"/>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j=0; j &lt; N; j++){</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if(</a:t>
            </a:r>
            <a:r>
              <a:rPr lang="en-US" sz="2000" b="1" dirty="0" err="1">
                <a:solidFill>
                  <a:srgbClr val="000000"/>
                </a:solidFill>
                <a:latin typeface="Courier New" pitchFamily="49" charset="0"/>
                <a:cs typeface="Courier New" pitchFamily="49" charset="0"/>
              </a:rPr>
              <a:t>scanf</a:t>
            </a:r>
            <a:r>
              <a:rPr lang="en-US" sz="2000" b="1" dirty="0">
                <a:solidFill>
                  <a:srgbClr val="000000"/>
                </a:solidFill>
                <a:latin typeface="Courier New" pitchFamily="49" charset="0"/>
                <a:cs typeface="Courier New" pitchFamily="49" charset="0"/>
              </a:rPr>
              <a:t>("%d", &amp;mat[</a:t>
            </a:r>
            <a:r>
              <a:rPr lang="en-US" sz="2000" b="1" dirty="0" err="1">
                <a:solidFill>
                  <a:srgbClr val="000000"/>
                </a:solidFill>
                <a:latin typeface="Courier New" pitchFamily="49" charset="0"/>
                <a:cs typeface="Courier New" pitchFamily="49" charset="0"/>
              </a:rPr>
              <a:t>i</a:t>
            </a:r>
            <a:r>
              <a:rPr lang="en-US" sz="2000" b="1" dirty="0">
                <a:solidFill>
                  <a:srgbClr val="000000"/>
                </a:solidFill>
                <a:latin typeface="Courier New" pitchFamily="49" charset="0"/>
                <a:cs typeface="Courier New" pitchFamily="49" charset="0"/>
              </a:rPr>
              <a:t>][j])&lt;1) return 1;</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a:t>
            </a:r>
          </a:p>
        </p:txBody>
      </p:sp>
    </p:spTree>
    <p:extLst>
      <p:ext uri="{BB962C8B-B14F-4D97-AF65-F5344CB8AC3E}">
        <p14:creationId xmlns:p14="http://schemas.microsoft.com/office/powerpoint/2010/main" val="163441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תרגיל 10- פתרון</a:t>
            </a:r>
          </a:p>
        </p:txBody>
      </p:sp>
      <p:sp>
        <p:nvSpPr>
          <p:cNvPr id="3" name="Content Placeholder 2"/>
          <p:cNvSpPr>
            <a:spLocks noGrp="1"/>
          </p:cNvSpPr>
          <p:nvPr>
            <p:ph idx="1"/>
          </p:nvPr>
        </p:nvSpPr>
        <p:spPr/>
        <p:txBody>
          <a:bodyPr/>
          <a:lstStyle/>
          <a:p>
            <a:endParaRPr lang="he-IL"/>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27</a:t>
            </a:fld>
            <a:endParaRPr lang="en-US"/>
          </a:p>
        </p:txBody>
      </p:sp>
      <p:sp>
        <p:nvSpPr>
          <p:cNvPr id="6" name="Text Box 3"/>
          <p:cNvSpPr txBox="1">
            <a:spLocks noChangeArrowheads="1"/>
          </p:cNvSpPr>
          <p:nvPr/>
        </p:nvSpPr>
        <p:spPr bwMode="auto">
          <a:xfrm>
            <a:off x="647564" y="1612819"/>
            <a:ext cx="7848872" cy="5287456"/>
          </a:xfrm>
          <a:prstGeom prst="rect">
            <a:avLst/>
          </a:prstGeom>
          <a:solidFill>
            <a:srgbClr val="EAEAEA"/>
          </a:solidFill>
          <a:ln w="9525">
            <a:solidFill>
              <a:schemeClr val="folHlink"/>
            </a:solidFill>
            <a:miter lim="800000"/>
            <a:headEnd/>
            <a:tailEnd/>
          </a:ln>
        </p:spPr>
        <p:txBody>
          <a:bodyPr wrap="square" lIns="183600" tIns="118800" rIns="183600" bIns="118800">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eaLnBrk="0" fontAlgn="base" hangingPunct="0">
              <a:spcBef>
                <a:spcPct val="10000"/>
              </a:spcBef>
              <a:spcAft>
                <a:spcPct val="0"/>
              </a:spcAft>
            </a:pPr>
            <a:r>
              <a:rPr lang="en-US" sz="2000" b="1" dirty="0" err="1">
                <a:solidFill>
                  <a:srgbClr val="000000"/>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max_len</a:t>
            </a:r>
            <a:r>
              <a:rPr lang="en-US" sz="2000" b="1" dirty="0">
                <a:solidFill>
                  <a:srgbClr val="000000"/>
                </a:solidFill>
                <a:latin typeface="Courier New" pitchFamily="49" charset="0"/>
                <a:cs typeface="Courier New" pitchFamily="49" charset="0"/>
              </a:rPr>
              <a:t> = 0, r, c, </a:t>
            </a:r>
            <a:r>
              <a:rPr lang="en-US" sz="2000" b="1" dirty="0" err="1">
                <a:solidFill>
                  <a:srgbClr val="000000"/>
                </a:solidFill>
                <a:latin typeface="Courier New" pitchFamily="49" charset="0"/>
                <a:cs typeface="Courier New" pitchFamily="49" charset="0"/>
              </a:rPr>
              <a:t>len</a:t>
            </a:r>
            <a:r>
              <a:rPr lang="en-US" sz="2000" b="1" dirty="0">
                <a:solidFill>
                  <a:srgbClr val="000000"/>
                </a:solidFill>
                <a:latin typeface="Courier New" pitchFamily="49" charset="0"/>
                <a:cs typeface="Courier New" pitchFamily="49" charset="0"/>
              </a:rPr>
              <a:t>;</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for (c = 0; c &lt; N; </a:t>
            </a:r>
            <a:r>
              <a:rPr lang="en-US" sz="2000" b="1" dirty="0" err="1">
                <a:solidFill>
                  <a:srgbClr val="000000"/>
                </a:solidFill>
                <a:latin typeface="Courier New" pitchFamily="49" charset="0"/>
                <a:cs typeface="Courier New" pitchFamily="49" charset="0"/>
              </a:rPr>
              <a:t>c++</a:t>
            </a:r>
            <a:r>
              <a:rPr lang="en-US" sz="2000" b="1" dirty="0">
                <a:solidFill>
                  <a:srgbClr val="000000"/>
                </a:solidFill>
                <a:latin typeface="Courier New" pitchFamily="49" charset="0"/>
                <a:cs typeface="Courier New" pitchFamily="49" charset="0"/>
              </a:rPr>
              <a:t>) {</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len</a:t>
            </a:r>
            <a:r>
              <a:rPr lang="en-US" sz="2000" b="1" dirty="0">
                <a:solidFill>
                  <a:srgbClr val="000000"/>
                </a:solidFill>
                <a:latin typeface="Courier New" pitchFamily="49" charset="0"/>
                <a:cs typeface="Courier New" pitchFamily="49" charset="0"/>
              </a:rPr>
              <a:t> = 1;</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for (r = 1; r &lt; N; r++) {</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//The sequence ended at r-1 </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a:t>
            </a:r>
            <a:r>
              <a:rPr lang="en-US" sz="2000" b="1">
                <a:solidFill>
                  <a:srgbClr val="000000"/>
                </a:solidFill>
                <a:latin typeface="Courier New" pitchFamily="49" charset="0"/>
                <a:cs typeface="Courier New" pitchFamily="49" charset="0"/>
              </a:rPr>
              <a:t>if current item </a:t>
            </a:r>
            <a:r>
              <a:rPr lang="en-US" sz="2000" b="1" dirty="0">
                <a:solidFill>
                  <a:srgbClr val="000000"/>
                </a:solidFill>
                <a:latin typeface="Courier New" pitchFamily="49" charset="0"/>
                <a:cs typeface="Courier New" pitchFamily="49" charset="0"/>
              </a:rPr>
              <a:t>is smaller</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if (mat[r][c] &lt; mat[r-1][c]) {</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if (</a:t>
            </a:r>
            <a:r>
              <a:rPr lang="en-US" sz="2000" b="1" dirty="0" err="1">
                <a:solidFill>
                  <a:srgbClr val="000000"/>
                </a:solidFill>
                <a:latin typeface="Courier New" pitchFamily="49" charset="0"/>
                <a:cs typeface="Courier New" pitchFamily="49" charset="0"/>
              </a:rPr>
              <a:t>len</a:t>
            </a:r>
            <a:r>
              <a:rPr lang="en-US" sz="2000" b="1" dirty="0">
                <a:solidFill>
                  <a:srgbClr val="000000"/>
                </a:solidFill>
                <a:latin typeface="Courier New" pitchFamily="49" charset="0"/>
                <a:cs typeface="Courier New" pitchFamily="49" charset="0"/>
              </a:rPr>
              <a:t> &gt; </a:t>
            </a:r>
            <a:r>
              <a:rPr lang="en-US" sz="2000" b="1" dirty="0" err="1">
                <a:solidFill>
                  <a:srgbClr val="000000"/>
                </a:solidFill>
                <a:latin typeface="Courier New" pitchFamily="49" charset="0"/>
                <a:cs typeface="Courier New" pitchFamily="49" charset="0"/>
              </a:rPr>
              <a:t>max_len</a:t>
            </a: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max_len</a:t>
            </a:r>
            <a:r>
              <a:rPr lang="en-US" sz="2000" b="1" dirty="0">
                <a:solidFill>
                  <a:srgbClr val="000000"/>
                </a:solidFill>
                <a:latin typeface="Courier New" pitchFamily="49" charset="0"/>
                <a:cs typeface="Courier New" pitchFamily="49" charset="0"/>
              </a:rPr>
              <a:t> = </a:t>
            </a:r>
            <a:r>
              <a:rPr lang="en-US" sz="2000" b="1" dirty="0" err="1">
                <a:solidFill>
                  <a:srgbClr val="000000"/>
                </a:solidFill>
                <a:latin typeface="Courier New" pitchFamily="49" charset="0"/>
                <a:cs typeface="Courier New" pitchFamily="49" charset="0"/>
              </a:rPr>
              <a:t>len</a:t>
            </a:r>
            <a:r>
              <a:rPr lang="en-US" sz="2000" b="1" dirty="0">
                <a:solidFill>
                  <a:srgbClr val="000000"/>
                </a:solidFill>
                <a:latin typeface="Courier New" pitchFamily="49" charset="0"/>
                <a:cs typeface="Courier New" pitchFamily="49" charset="0"/>
              </a:rPr>
              <a:t>;</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len</a:t>
            </a:r>
            <a:r>
              <a:rPr lang="en-US" sz="2000" b="1" dirty="0">
                <a:solidFill>
                  <a:srgbClr val="000000"/>
                </a:solidFill>
                <a:latin typeface="Courier New" pitchFamily="49" charset="0"/>
                <a:cs typeface="Courier New" pitchFamily="49" charset="0"/>
              </a:rPr>
              <a:t> = 1;</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 else</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len</a:t>
            </a:r>
            <a:r>
              <a:rPr lang="en-US" sz="2000" b="1" dirty="0">
                <a:solidFill>
                  <a:srgbClr val="000000"/>
                </a:solidFill>
                <a:latin typeface="Courier New" pitchFamily="49" charset="0"/>
                <a:cs typeface="Courier New" pitchFamily="49" charset="0"/>
              </a:rPr>
              <a:t>++;</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        if (</a:t>
            </a:r>
            <a:r>
              <a:rPr lang="en-US" sz="2000" b="1" dirty="0" err="1">
                <a:solidFill>
                  <a:srgbClr val="000000"/>
                </a:solidFill>
                <a:latin typeface="Courier New" pitchFamily="49" charset="0"/>
                <a:cs typeface="Courier New" pitchFamily="49" charset="0"/>
              </a:rPr>
              <a:t>len</a:t>
            </a:r>
            <a:r>
              <a:rPr lang="en-US" sz="2000" b="1" dirty="0">
                <a:solidFill>
                  <a:srgbClr val="000000"/>
                </a:solidFill>
                <a:latin typeface="Courier New" pitchFamily="49" charset="0"/>
                <a:cs typeface="Courier New" pitchFamily="49" charset="0"/>
              </a:rPr>
              <a:t> &gt; </a:t>
            </a:r>
            <a:r>
              <a:rPr lang="en-US" sz="2000" b="1" dirty="0" err="1">
                <a:solidFill>
                  <a:srgbClr val="000000"/>
                </a:solidFill>
                <a:latin typeface="Courier New" pitchFamily="49" charset="0"/>
                <a:cs typeface="Courier New" pitchFamily="49" charset="0"/>
              </a:rPr>
              <a:t>max_len</a:t>
            </a: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max_len</a:t>
            </a:r>
            <a:r>
              <a:rPr lang="en-US" sz="2000" b="1" dirty="0">
                <a:solidFill>
                  <a:srgbClr val="000000"/>
                </a:solidFill>
                <a:latin typeface="Courier New" pitchFamily="49" charset="0"/>
                <a:cs typeface="Courier New" pitchFamily="49" charset="0"/>
              </a:rPr>
              <a:t> = </a:t>
            </a:r>
            <a:r>
              <a:rPr lang="en-US" sz="2000" b="1" dirty="0" err="1">
                <a:solidFill>
                  <a:srgbClr val="000000"/>
                </a:solidFill>
                <a:latin typeface="Courier New" pitchFamily="49" charset="0"/>
                <a:cs typeface="Courier New" pitchFamily="49" charset="0"/>
              </a:rPr>
              <a:t>len</a:t>
            </a:r>
            <a:r>
              <a:rPr lang="en-US" sz="2000" b="1" dirty="0">
                <a:solidFill>
                  <a:srgbClr val="000000"/>
                </a:solidFill>
                <a:latin typeface="Courier New" pitchFamily="49" charset="0"/>
                <a:cs typeface="Courier New" pitchFamily="49" charset="0"/>
              </a:rPr>
              <a:t>;</a:t>
            </a:r>
          </a:p>
          <a:p>
            <a:pPr eaLnBrk="0" fontAlgn="base" hangingPunct="0">
              <a:spcBef>
                <a:spcPct val="10000"/>
              </a:spcBef>
              <a:spcAft>
                <a:spcPct val="0"/>
              </a:spcAft>
            </a:pPr>
            <a:r>
              <a:rPr lang="en-US" sz="2000" b="1" dirty="0">
                <a:solidFill>
                  <a:srgbClr val="000000"/>
                </a:solidFill>
                <a:latin typeface="Courier New" pitchFamily="49" charset="0"/>
                <a:cs typeface="Courier New" pitchFamily="49" charset="0"/>
              </a:rPr>
              <a:t>}</a:t>
            </a:r>
          </a:p>
          <a:p>
            <a:pPr eaLnBrk="0" fontAlgn="base" hangingPunct="0">
              <a:spcBef>
                <a:spcPct val="10000"/>
              </a:spcBef>
              <a:spcAft>
                <a:spcPct val="0"/>
              </a:spcAft>
            </a:pPr>
            <a:r>
              <a:rPr lang="en-US" sz="2000" b="1" dirty="0" err="1">
                <a:solidFill>
                  <a:srgbClr val="000000"/>
                </a:solidFill>
                <a:latin typeface="Courier New" pitchFamily="49" charset="0"/>
                <a:cs typeface="Courier New" pitchFamily="49" charset="0"/>
              </a:rPr>
              <a:t>printf</a:t>
            </a:r>
            <a:r>
              <a:rPr lang="en-US" sz="2000" b="1" dirty="0">
                <a:solidFill>
                  <a:srgbClr val="000000"/>
                </a:solidFill>
                <a:latin typeface="Courier New" pitchFamily="49" charset="0"/>
                <a:cs typeface="Courier New" pitchFamily="49" charset="0"/>
              </a:rPr>
              <a:t>(“Max length is %d”, </a:t>
            </a:r>
            <a:r>
              <a:rPr lang="en-US" sz="2000" b="1" dirty="0" err="1">
                <a:solidFill>
                  <a:srgbClr val="000000"/>
                </a:solidFill>
                <a:latin typeface="Courier New" pitchFamily="49" charset="0"/>
                <a:cs typeface="Courier New" pitchFamily="49" charset="0"/>
              </a:rPr>
              <a:t>max_len</a:t>
            </a:r>
            <a:r>
              <a:rPr lang="en-US" sz="2000" b="1" dirty="0">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2567368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a:xfrm>
            <a:off x="1657350" y="1700808"/>
            <a:ext cx="5829300" cy="1021556"/>
          </a:xfrm>
        </p:spPr>
        <p:txBody>
          <a:bodyPr>
            <a:normAutofit/>
          </a:bodyPr>
          <a:lstStyle/>
          <a:p>
            <a:pPr rtl="1"/>
            <a:r>
              <a:rPr lang="he-IL" dirty="0"/>
              <a:t>מבוא לפונקציות</a:t>
            </a:r>
            <a:endParaRPr lang="fr-CA" sz="2700" dirty="0"/>
          </a:p>
        </p:txBody>
      </p:sp>
      <p:sp>
        <p:nvSpPr>
          <p:cNvPr id="5" name="Footer Placeholder 4"/>
          <p:cNvSpPr>
            <a:spLocks noGrp="1"/>
          </p:cNvSpPr>
          <p:nvPr>
            <p:ph type="ftr" sz="quarter" idx="11"/>
          </p:nvPr>
        </p:nvSpPr>
        <p:spPr/>
        <p:txBody>
          <a:bodyPr/>
          <a:lstStyle/>
          <a:p>
            <a:pPr>
              <a:defRPr/>
            </a:pPr>
            <a:r>
              <a:rPr lang="he-IL">
                <a:solidFill>
                  <a:prstClr val="black">
                    <a:tint val="75000"/>
                  </a:prstClr>
                </a:solidFill>
              </a:rPr>
              <a:t>מבוא למדעי המחשב מ' - תירגול 3</a:t>
            </a:r>
            <a:endParaRPr lang="fr-CA"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5F7D0D1-0535-4A46-B6A0-1117A86A4FEB}" type="slidenum">
              <a:rPr lang="he-IL">
                <a:solidFill>
                  <a:prstClr val="black">
                    <a:tint val="75000"/>
                  </a:prstClr>
                </a:solidFill>
              </a:rPr>
              <a:pPr/>
              <a:t>28</a:t>
            </a:fld>
            <a:endParaRPr lang="fr-CA">
              <a:solidFill>
                <a:prstClr val="black">
                  <a:tint val="75000"/>
                </a:prstClr>
              </a:solidFill>
            </a:endParaRPr>
          </a:p>
        </p:txBody>
      </p:sp>
    </p:spTree>
    <p:extLst>
      <p:ext uri="{BB962C8B-B14F-4D97-AF65-F5344CB8AC3E}">
        <p14:creationId xmlns:p14="http://schemas.microsoft.com/office/powerpoint/2010/main" val="4047054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normAutofit/>
          </a:bodyPr>
          <a:lstStyle/>
          <a:p>
            <a:r>
              <a:rPr lang="he-IL" dirty="0"/>
              <a:t>פונקציות ב-</a:t>
            </a:r>
            <a:r>
              <a:rPr lang="en-US" dirty="0"/>
              <a:t>C</a:t>
            </a:r>
          </a:p>
        </p:txBody>
      </p:sp>
      <p:sp>
        <p:nvSpPr>
          <p:cNvPr id="5" name="Footer Placeholder 5"/>
          <p:cNvSpPr>
            <a:spLocks noGrp="1"/>
          </p:cNvSpPr>
          <p:nvPr>
            <p:ph type="ftr" sz="quarter" idx="11"/>
          </p:nvPr>
        </p:nvSpPr>
        <p:spPr/>
        <p:txBody>
          <a:bodyPr/>
          <a:lstStyle/>
          <a:p>
            <a:r>
              <a:rPr lang="he-IL"/>
              <a:t>מבוא למדעי המחשב מ' - תירגול 3</a:t>
            </a:r>
            <a:endParaRPr lang="en-US" dirty="0"/>
          </a:p>
        </p:txBody>
      </p:sp>
      <p:sp>
        <p:nvSpPr>
          <p:cNvPr id="6" name="Slide Number Placeholder 6"/>
          <p:cNvSpPr>
            <a:spLocks noGrp="1"/>
          </p:cNvSpPr>
          <p:nvPr>
            <p:ph type="sldNum" sz="quarter" idx="12"/>
          </p:nvPr>
        </p:nvSpPr>
        <p:spPr/>
        <p:txBody>
          <a:bodyPr/>
          <a:lstStyle/>
          <a:p>
            <a:fld id="{8B3A2DDC-73A8-4743-8BFA-4BF065A2A362}" type="slidenum">
              <a:rPr lang="he-IL" smtClean="0"/>
              <a:pPr/>
              <a:t>29</a:t>
            </a:fld>
            <a:endParaRPr lang="en-US"/>
          </a:p>
        </p:txBody>
      </p:sp>
      <p:pic>
        <p:nvPicPr>
          <p:cNvPr id="1026" name="Picture 2" descr="G:\Technion\234114 - MAVO\Spring 11-12\Tutorials\images\box.png"/>
          <p:cNvPicPr>
            <a:picLocks noChangeAspect="1" noChangeArrowheads="1"/>
          </p:cNvPicPr>
          <p:nvPr/>
        </p:nvPicPr>
        <p:blipFill>
          <a:blip r:embed="rId3" cstate="print"/>
          <a:srcRect/>
          <a:stretch>
            <a:fillRect/>
          </a:stretch>
        </p:blipFill>
        <p:spPr bwMode="auto">
          <a:xfrm>
            <a:off x="3645768" y="1525724"/>
            <a:ext cx="2006352" cy="2006352"/>
          </a:xfrm>
          <a:prstGeom prst="rect">
            <a:avLst/>
          </a:prstGeom>
          <a:noFill/>
        </p:spPr>
      </p:pic>
      <p:sp>
        <p:nvSpPr>
          <p:cNvPr id="18" name="Right Arrow 17"/>
          <p:cNvSpPr/>
          <p:nvPr/>
        </p:nvSpPr>
        <p:spPr>
          <a:xfrm>
            <a:off x="2339752" y="1988840"/>
            <a:ext cx="1296144" cy="100811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Right Arrow 18"/>
          <p:cNvSpPr/>
          <p:nvPr/>
        </p:nvSpPr>
        <p:spPr>
          <a:xfrm>
            <a:off x="5724128" y="2060848"/>
            <a:ext cx="1296144" cy="100811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1" name="Content Placeholder 20"/>
          <p:cNvSpPr>
            <a:spLocks noGrp="1"/>
          </p:cNvSpPr>
          <p:nvPr>
            <p:ph idx="1"/>
          </p:nvPr>
        </p:nvSpPr>
        <p:spPr>
          <a:xfrm>
            <a:off x="251520" y="3424277"/>
            <a:ext cx="8435280" cy="3029059"/>
          </a:xfrm>
        </p:spPr>
        <p:txBody>
          <a:bodyPr>
            <a:normAutofit fontScale="85000" lnSpcReduction="10000"/>
          </a:bodyPr>
          <a:lstStyle/>
          <a:p>
            <a:r>
              <a:rPr lang="he-IL" dirty="0"/>
              <a:t>ניתן להתייחס לפונקציה כמו קופסה שחורה שמקבלת ערכים (</a:t>
            </a:r>
            <a:r>
              <a:rPr lang="he-IL" b="1" dirty="0"/>
              <a:t>פרמטרים</a:t>
            </a:r>
            <a:r>
              <a:rPr lang="he-IL" dirty="0"/>
              <a:t>) ומחזירה תוצאת חישוב עליהם (</a:t>
            </a:r>
            <a:r>
              <a:rPr lang="he-IL" b="1" dirty="0"/>
              <a:t>ערך החזרה</a:t>
            </a:r>
            <a:r>
              <a:rPr lang="he-IL" dirty="0"/>
              <a:t>).</a:t>
            </a:r>
          </a:p>
          <a:p>
            <a:r>
              <a:rPr lang="he-IL" dirty="0"/>
              <a:t>ראינו בעבר דוגמאות לפונקציות: </a:t>
            </a:r>
            <a:r>
              <a:rPr lang="en-US" dirty="0" err="1"/>
              <a:t>printf</a:t>
            </a:r>
            <a:r>
              <a:rPr lang="en-US" dirty="0"/>
              <a:t>, </a:t>
            </a:r>
            <a:r>
              <a:rPr lang="en-US" dirty="0" err="1"/>
              <a:t>scanf</a:t>
            </a:r>
            <a:r>
              <a:rPr lang="he-IL" dirty="0"/>
              <a:t>...</a:t>
            </a:r>
          </a:p>
          <a:p>
            <a:r>
              <a:rPr lang="he-IL" dirty="0"/>
              <a:t>אנחנו יכולים ליצור פונקציות משל עצמנו לפי הצורך.</a:t>
            </a:r>
          </a:p>
          <a:p>
            <a:r>
              <a:rPr lang="he-IL" dirty="0"/>
              <a:t>יש להבדיל בין קריאה לפונקציה, שעושה שימוש בפונקציה כקופסא שחורה (כפי שעשינו עם </a:t>
            </a:r>
            <a:r>
              <a:rPr lang="en-US" dirty="0" err="1"/>
              <a:t>printf</a:t>
            </a:r>
            <a:r>
              <a:rPr lang="en-US" dirty="0"/>
              <a:t> ,</a:t>
            </a:r>
            <a:r>
              <a:rPr lang="en-US" dirty="0" err="1"/>
              <a:t>scanf</a:t>
            </a:r>
            <a:r>
              <a:rPr lang="he-IL" dirty="0"/>
              <a:t>), לבין הגדרת הפונקציה והמימוש שלה, שם מתבצע החישוב בפועל.</a:t>
            </a:r>
            <a:endParaRPr lang="en-US" dirty="0"/>
          </a:p>
        </p:txBody>
      </p:sp>
      <p:sp>
        <p:nvSpPr>
          <p:cNvPr id="22" name="Rounded Rectangle 21"/>
          <p:cNvSpPr/>
          <p:nvPr/>
        </p:nvSpPr>
        <p:spPr>
          <a:xfrm>
            <a:off x="467544" y="1844824"/>
            <a:ext cx="1800200" cy="136815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rtl="1"/>
            <a:r>
              <a:rPr lang="he-IL" sz="2000" dirty="0"/>
              <a:t>פרמטרים</a:t>
            </a:r>
          </a:p>
          <a:p>
            <a:pPr algn="ctr" rtl="1"/>
            <a:r>
              <a:rPr lang="he-IL" sz="2000" dirty="0"/>
              <a:t>(מידע מועבר לפונקציה)</a:t>
            </a:r>
            <a:endParaRPr lang="en-US" sz="2000" dirty="0"/>
          </a:p>
        </p:txBody>
      </p:sp>
      <p:sp>
        <p:nvSpPr>
          <p:cNvPr id="23" name="Rounded Rectangle 22"/>
          <p:cNvSpPr/>
          <p:nvPr/>
        </p:nvSpPr>
        <p:spPr>
          <a:xfrm>
            <a:off x="7092280" y="1844824"/>
            <a:ext cx="1800200" cy="136815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rtl="1"/>
            <a:r>
              <a:rPr lang="he-IL" sz="2000" dirty="0"/>
              <a:t>ערך מוחזר</a:t>
            </a:r>
          </a:p>
          <a:p>
            <a:pPr algn="ctr" rtl="1"/>
            <a:r>
              <a:rPr lang="he-IL" sz="2000" dirty="0"/>
              <a:t>(תוצאה המתקבלת מהפונקציה)</a:t>
            </a:r>
            <a:endParaRPr lang="en-US" sz="2000" dirty="0"/>
          </a:p>
        </p:txBody>
      </p:sp>
    </p:spTree>
    <p:extLst>
      <p:ext uri="{BB962C8B-B14F-4D97-AF65-F5344CB8AC3E}">
        <p14:creationId xmlns:p14="http://schemas.microsoft.com/office/powerpoint/2010/main" val="39043197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dirty="0"/>
              <a:t>מערכים</a:t>
            </a:r>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3</a:t>
            </a:fld>
            <a:endParaRPr lang="en-US"/>
          </a:p>
        </p:txBody>
      </p:sp>
    </p:spTree>
    <p:extLst>
      <p:ext uri="{BB962C8B-B14F-4D97-AF65-F5344CB8AC3E}">
        <p14:creationId xmlns:p14="http://schemas.microsoft.com/office/powerpoint/2010/main" val="1616344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דוגמה – מימוש פונקציה</a:t>
            </a:r>
          </a:p>
        </p:txBody>
      </p:sp>
      <p:sp>
        <p:nvSpPr>
          <p:cNvPr id="3" name="Footer Placeholder 2"/>
          <p:cNvSpPr>
            <a:spLocks noGrp="1"/>
          </p:cNvSpPr>
          <p:nvPr>
            <p:ph type="ftr" sz="quarter" idx="11"/>
          </p:nvPr>
        </p:nvSpPr>
        <p:spPr/>
        <p:txBody>
          <a:bodyPr/>
          <a:lstStyle/>
          <a:p>
            <a:r>
              <a:rPr lang="he-IL">
                <a:solidFill>
                  <a:prstClr val="black">
                    <a:tint val="75000"/>
                  </a:prstClr>
                </a:solidFill>
              </a:rPr>
              <a:t>מבוא למדעי המחשב מ' - תירגול 3</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30</a:t>
            </a:fld>
            <a:endParaRPr lang="en-US" dirty="0">
              <a:solidFill>
                <a:prstClr val="black">
                  <a:tint val="75000"/>
                </a:prstClr>
              </a:solidFill>
            </a:endParaRPr>
          </a:p>
        </p:txBody>
      </p:sp>
      <p:sp>
        <p:nvSpPr>
          <p:cNvPr id="5" name="Content Placeholder 4"/>
          <p:cNvSpPr>
            <a:spLocks noGrp="1"/>
          </p:cNvSpPr>
          <p:nvPr>
            <p:ph idx="1"/>
          </p:nvPr>
        </p:nvSpPr>
        <p:spPr>
          <a:xfrm>
            <a:off x="457200" y="1556792"/>
            <a:ext cx="8229600" cy="4525963"/>
          </a:xfrm>
        </p:spPr>
        <p:txBody>
          <a:bodyPr/>
          <a:lstStyle/>
          <a:p>
            <a:r>
              <a:rPr lang="he-IL" dirty="0"/>
              <a:t>ננתח את הפונקציה הבאה, שמקבלת שני מספרים ומחזירה את ההפרש ביניהם בערך מוחלט.</a:t>
            </a:r>
          </a:p>
          <a:p>
            <a:r>
              <a:rPr lang="he-IL" dirty="0"/>
              <a:t>לכל פונקציה יש חתימה:</a:t>
            </a:r>
            <a:endParaRPr lang="en-US" dirty="0"/>
          </a:p>
          <a:p>
            <a:endParaRPr lang="he-IL" dirty="0"/>
          </a:p>
        </p:txBody>
      </p:sp>
      <p:sp>
        <p:nvSpPr>
          <p:cNvPr id="8" name="Text Box 5"/>
          <p:cNvSpPr txBox="1">
            <a:spLocks noChangeArrowheads="1"/>
          </p:cNvSpPr>
          <p:nvPr/>
        </p:nvSpPr>
        <p:spPr bwMode="auto">
          <a:xfrm>
            <a:off x="2384840" y="4154304"/>
            <a:ext cx="5022558" cy="193899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sz="2000" dirty="0">
                <a:solidFill>
                  <a:prstClr val="white"/>
                </a:solidFill>
                <a:latin typeface="Courier New" pitchFamily="49" charset="0"/>
                <a:cs typeface="Courier New" pitchFamily="49" charset="0"/>
              </a:rPr>
              <a:t>float delta(float a, float b) {</a:t>
            </a:r>
          </a:p>
          <a:p>
            <a:r>
              <a:rPr lang="en-US" sz="2000" dirty="0">
                <a:solidFill>
                  <a:prstClr val="white"/>
                </a:solidFill>
                <a:latin typeface="Courier New" pitchFamily="49" charset="0"/>
                <a:cs typeface="Courier New" pitchFamily="49" charset="0"/>
              </a:rPr>
              <a:t>  float result = a – b;</a:t>
            </a:r>
          </a:p>
          <a:p>
            <a:r>
              <a:rPr lang="en-US" sz="2000" dirty="0">
                <a:solidFill>
                  <a:prstClr val="white"/>
                </a:solidFill>
                <a:latin typeface="Courier New" pitchFamily="49" charset="0"/>
                <a:cs typeface="Courier New" pitchFamily="49" charset="0"/>
              </a:rPr>
              <a:t>  if (result &lt; 0)</a:t>
            </a:r>
          </a:p>
          <a:p>
            <a:r>
              <a:rPr lang="en-US" sz="2000" dirty="0">
                <a:solidFill>
                  <a:prstClr val="white"/>
                </a:solidFill>
                <a:latin typeface="Courier New" pitchFamily="49" charset="0"/>
                <a:cs typeface="Courier New" pitchFamily="49" charset="0"/>
              </a:rPr>
              <a:t>    result = -result;</a:t>
            </a:r>
          </a:p>
          <a:p>
            <a:r>
              <a:rPr lang="en-US" sz="2000" dirty="0">
                <a:solidFill>
                  <a:prstClr val="white"/>
                </a:solidFill>
                <a:latin typeface="Courier New" pitchFamily="49" charset="0"/>
                <a:cs typeface="Courier New" pitchFamily="49" charset="0"/>
              </a:rPr>
              <a:t>  return result;</a:t>
            </a:r>
          </a:p>
          <a:p>
            <a:r>
              <a:rPr lang="en-US" sz="2000" dirty="0">
                <a:solidFill>
                  <a:prstClr val="white"/>
                </a:solidFill>
                <a:latin typeface="Courier New" pitchFamily="49" charset="0"/>
                <a:cs typeface="Courier New" pitchFamily="49" charset="0"/>
              </a:rPr>
              <a:t>}</a:t>
            </a:r>
            <a:endParaRPr lang="pt-BR" sz="2000" dirty="0">
              <a:solidFill>
                <a:prstClr val="white"/>
              </a:solidFill>
              <a:latin typeface="Courier New" pitchFamily="49" charset="0"/>
              <a:cs typeface="Courier New" pitchFamily="49" charset="0"/>
            </a:endParaRPr>
          </a:p>
        </p:txBody>
      </p:sp>
      <p:sp>
        <p:nvSpPr>
          <p:cNvPr id="7" name="AutoShape 7"/>
          <p:cNvSpPr>
            <a:spLocks/>
          </p:cNvSpPr>
          <p:nvPr/>
        </p:nvSpPr>
        <p:spPr bwMode="auto">
          <a:xfrm>
            <a:off x="522095" y="3017040"/>
            <a:ext cx="1873879" cy="1075462"/>
          </a:xfrm>
          <a:prstGeom prst="borderCallout2">
            <a:avLst>
              <a:gd name="adj1" fmla="val 28098"/>
              <a:gd name="adj2" fmla="val 100238"/>
              <a:gd name="adj3" fmla="val 55303"/>
              <a:gd name="adj4" fmla="val 119687"/>
              <a:gd name="adj5" fmla="val 110927"/>
              <a:gd name="adj6" fmla="val 125760"/>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rtl="1"/>
            <a:r>
              <a:rPr lang="he-IL" dirty="0">
                <a:solidFill>
                  <a:prstClr val="white"/>
                </a:solidFill>
              </a:rPr>
              <a:t>הטיפוס המוחזר ע"י הפונקציה מופיע לפני שמה.</a:t>
            </a:r>
          </a:p>
        </p:txBody>
      </p:sp>
      <p:sp>
        <p:nvSpPr>
          <p:cNvPr id="9" name="AutoShape 7"/>
          <p:cNvSpPr>
            <a:spLocks/>
          </p:cNvSpPr>
          <p:nvPr/>
        </p:nvSpPr>
        <p:spPr bwMode="auto">
          <a:xfrm>
            <a:off x="3419872" y="3432880"/>
            <a:ext cx="1800200" cy="333867"/>
          </a:xfrm>
          <a:prstGeom prst="borderCallout2">
            <a:avLst>
              <a:gd name="adj1" fmla="val 99481"/>
              <a:gd name="adj2" fmla="val 56832"/>
              <a:gd name="adj3" fmla="val 139902"/>
              <a:gd name="adj4" fmla="val 49822"/>
              <a:gd name="adj5" fmla="val 217603"/>
              <a:gd name="adj6" fmla="val 26516"/>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rtl="1"/>
            <a:r>
              <a:rPr lang="he-IL" dirty="0">
                <a:solidFill>
                  <a:prstClr val="white"/>
                </a:solidFill>
              </a:rPr>
              <a:t>שם הפונקציה.</a:t>
            </a:r>
            <a:endParaRPr lang="en-US" dirty="0">
              <a:solidFill>
                <a:prstClr val="white"/>
              </a:solidFill>
            </a:endParaRPr>
          </a:p>
        </p:txBody>
      </p:sp>
      <p:sp>
        <p:nvSpPr>
          <p:cNvPr id="10" name="AutoShape 8"/>
          <p:cNvSpPr>
            <a:spLocks/>
          </p:cNvSpPr>
          <p:nvPr/>
        </p:nvSpPr>
        <p:spPr bwMode="auto">
          <a:xfrm>
            <a:off x="5938481" y="3367687"/>
            <a:ext cx="2797624" cy="657593"/>
          </a:xfrm>
          <a:prstGeom prst="borderCallout2">
            <a:avLst>
              <a:gd name="adj1" fmla="val 72309"/>
              <a:gd name="adj2" fmla="val 2319"/>
              <a:gd name="adj3" fmla="val 84276"/>
              <a:gd name="adj4" fmla="val -9707"/>
              <a:gd name="adj5" fmla="val 132530"/>
              <a:gd name="adj6" fmla="val -16401"/>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rtl="1"/>
            <a:r>
              <a:rPr lang="he-IL" dirty="0">
                <a:solidFill>
                  <a:prstClr val="white"/>
                </a:solidFill>
              </a:rPr>
              <a:t>בסוגריים: רשימת הפרמטרים (מופרדים בפסיקים ביניהם). </a:t>
            </a:r>
          </a:p>
          <a:p>
            <a:pPr algn="ctr" rtl="1"/>
            <a:endParaRPr lang="en-US" sz="1500" dirty="0">
              <a:solidFill>
                <a:prstClr val="white"/>
              </a:solidFill>
            </a:endParaRPr>
          </a:p>
        </p:txBody>
      </p:sp>
    </p:spTree>
    <p:extLst>
      <p:ext uri="{BB962C8B-B14F-4D97-AF65-F5344CB8AC3E}">
        <p14:creationId xmlns:p14="http://schemas.microsoft.com/office/powerpoint/2010/main" val="142008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he-IL" dirty="0"/>
              <a:t>דוגמה - המשך</a:t>
            </a:r>
            <a:endParaRPr lang="en-US" dirty="0"/>
          </a:p>
        </p:txBody>
      </p:sp>
      <p:sp>
        <p:nvSpPr>
          <p:cNvPr id="6" name="Content Placeholder 5"/>
          <p:cNvSpPr>
            <a:spLocks noGrp="1"/>
          </p:cNvSpPr>
          <p:nvPr>
            <p:ph idx="1"/>
          </p:nvPr>
        </p:nvSpPr>
        <p:spPr/>
        <p:txBody>
          <a:bodyPr/>
          <a:lstStyle/>
          <a:p>
            <a:r>
              <a:rPr lang="he-IL" dirty="0"/>
              <a:t>רכיבים נוספים של הפונקציה:</a:t>
            </a:r>
            <a:endParaRPr lang="en-US" dirty="0"/>
          </a:p>
        </p:txBody>
      </p:sp>
      <p:sp>
        <p:nvSpPr>
          <p:cNvPr id="3" name="Footer Placeholder 2"/>
          <p:cNvSpPr>
            <a:spLocks noGrp="1"/>
          </p:cNvSpPr>
          <p:nvPr>
            <p:ph type="ftr" sz="quarter" idx="11"/>
          </p:nvPr>
        </p:nvSpPr>
        <p:spPr/>
        <p:txBody>
          <a:bodyPr/>
          <a:lstStyle/>
          <a:p>
            <a:r>
              <a:rPr lang="he-IL">
                <a:solidFill>
                  <a:prstClr val="black">
                    <a:tint val="75000"/>
                  </a:prstClr>
                </a:solidFill>
              </a:rPr>
              <a:t>מבוא למדעי המחשב מ' - תירגול 3</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31</a:t>
            </a:fld>
            <a:endParaRPr lang="en-US">
              <a:solidFill>
                <a:prstClr val="black">
                  <a:tint val="75000"/>
                </a:prstClr>
              </a:solidFill>
            </a:endParaRPr>
          </a:p>
        </p:txBody>
      </p:sp>
      <p:sp>
        <p:nvSpPr>
          <p:cNvPr id="14" name="Right Brace 13"/>
          <p:cNvSpPr/>
          <p:nvPr/>
        </p:nvSpPr>
        <p:spPr>
          <a:xfrm>
            <a:off x="7161802" y="3501008"/>
            <a:ext cx="253502" cy="116464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1350">
              <a:solidFill>
                <a:prstClr val="black"/>
              </a:solidFill>
            </a:endParaRPr>
          </a:p>
        </p:txBody>
      </p:sp>
      <p:sp>
        <p:nvSpPr>
          <p:cNvPr id="15" name="TextBox 14"/>
          <p:cNvSpPr txBox="1"/>
          <p:nvPr/>
        </p:nvSpPr>
        <p:spPr>
          <a:xfrm>
            <a:off x="7415305" y="3738319"/>
            <a:ext cx="1017992"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r" rtl="1"/>
            <a:r>
              <a:rPr lang="he-IL" dirty="0">
                <a:solidFill>
                  <a:prstClr val="white"/>
                </a:solidFill>
              </a:rPr>
              <a:t>גוף הפונקציה</a:t>
            </a:r>
            <a:endParaRPr lang="en-US" dirty="0">
              <a:solidFill>
                <a:prstClr val="white"/>
              </a:solidFill>
            </a:endParaRPr>
          </a:p>
        </p:txBody>
      </p:sp>
      <p:sp>
        <p:nvSpPr>
          <p:cNvPr id="13" name="Text Box 5"/>
          <p:cNvSpPr txBox="1">
            <a:spLocks noChangeArrowheads="1"/>
          </p:cNvSpPr>
          <p:nvPr/>
        </p:nvSpPr>
        <p:spPr bwMode="auto">
          <a:xfrm>
            <a:off x="2195736" y="3189184"/>
            <a:ext cx="4968552" cy="193899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sz="2000" dirty="0">
                <a:solidFill>
                  <a:prstClr val="white"/>
                </a:solidFill>
                <a:latin typeface="Courier New" pitchFamily="49" charset="0"/>
                <a:cs typeface="Courier New" pitchFamily="49" charset="0"/>
              </a:rPr>
              <a:t>float delta(float a, float b) {</a:t>
            </a:r>
          </a:p>
          <a:p>
            <a:r>
              <a:rPr lang="en-US" sz="2000" dirty="0">
                <a:solidFill>
                  <a:prstClr val="white"/>
                </a:solidFill>
                <a:latin typeface="Courier New" pitchFamily="49" charset="0"/>
                <a:cs typeface="Courier New" pitchFamily="49" charset="0"/>
              </a:rPr>
              <a:t>  float result = a – b;</a:t>
            </a:r>
          </a:p>
          <a:p>
            <a:r>
              <a:rPr lang="en-US" sz="2000" dirty="0">
                <a:solidFill>
                  <a:prstClr val="white"/>
                </a:solidFill>
                <a:latin typeface="Courier New" pitchFamily="49" charset="0"/>
                <a:cs typeface="Courier New" pitchFamily="49" charset="0"/>
              </a:rPr>
              <a:t>  if (result &lt; 0)</a:t>
            </a:r>
          </a:p>
          <a:p>
            <a:r>
              <a:rPr lang="en-US" sz="2000" dirty="0">
                <a:solidFill>
                  <a:prstClr val="white"/>
                </a:solidFill>
                <a:latin typeface="Courier New" pitchFamily="49" charset="0"/>
                <a:cs typeface="Courier New" pitchFamily="49" charset="0"/>
              </a:rPr>
              <a:t>    result = -result;</a:t>
            </a:r>
          </a:p>
          <a:p>
            <a:r>
              <a:rPr lang="en-US" sz="2000" dirty="0">
                <a:solidFill>
                  <a:prstClr val="white"/>
                </a:solidFill>
                <a:latin typeface="Courier New" pitchFamily="49" charset="0"/>
                <a:cs typeface="Courier New" pitchFamily="49" charset="0"/>
              </a:rPr>
              <a:t>  return result;</a:t>
            </a:r>
          </a:p>
          <a:p>
            <a:r>
              <a:rPr lang="en-US" sz="2000" dirty="0">
                <a:solidFill>
                  <a:prstClr val="white"/>
                </a:solidFill>
                <a:latin typeface="Courier New" pitchFamily="49" charset="0"/>
                <a:cs typeface="Courier New" pitchFamily="49" charset="0"/>
              </a:rPr>
              <a:t>}</a:t>
            </a:r>
            <a:endParaRPr lang="pt-BR" sz="2000" dirty="0">
              <a:solidFill>
                <a:prstClr val="white"/>
              </a:solidFill>
              <a:latin typeface="Courier New" pitchFamily="49" charset="0"/>
              <a:cs typeface="Courier New" pitchFamily="49" charset="0"/>
            </a:endParaRPr>
          </a:p>
        </p:txBody>
      </p:sp>
      <p:sp>
        <p:nvSpPr>
          <p:cNvPr id="11" name="AutoShape 9"/>
          <p:cNvSpPr>
            <a:spLocks/>
          </p:cNvSpPr>
          <p:nvPr/>
        </p:nvSpPr>
        <p:spPr bwMode="auto">
          <a:xfrm>
            <a:off x="488054" y="2074457"/>
            <a:ext cx="4588002" cy="901264"/>
          </a:xfrm>
          <a:prstGeom prst="borderCallout3">
            <a:avLst>
              <a:gd name="adj1" fmla="val 98917"/>
              <a:gd name="adj2" fmla="val 20563"/>
              <a:gd name="adj3" fmla="val 183439"/>
              <a:gd name="adj4" fmla="val 20911"/>
              <a:gd name="adj5" fmla="val 182883"/>
              <a:gd name="adj6" fmla="val 32196"/>
              <a:gd name="adj7" fmla="val 183488"/>
              <a:gd name="adj8" fmla="val 43051"/>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rtl="1"/>
            <a:r>
              <a:rPr lang="he-IL" b="1" dirty="0">
                <a:solidFill>
                  <a:prstClr val="white"/>
                </a:solidFill>
              </a:rPr>
              <a:t>משתנה מקומי</a:t>
            </a:r>
            <a:r>
              <a:rPr lang="he-IL" dirty="0">
                <a:solidFill>
                  <a:prstClr val="white"/>
                </a:solidFill>
              </a:rPr>
              <a:t>:</a:t>
            </a:r>
            <a:r>
              <a:rPr lang="en-US" dirty="0">
                <a:solidFill>
                  <a:prstClr val="white"/>
                </a:solidFill>
              </a:rPr>
              <a:t> </a:t>
            </a:r>
            <a:r>
              <a:rPr lang="he-IL" dirty="0">
                <a:solidFill>
                  <a:prstClr val="white"/>
                </a:solidFill>
              </a:rPr>
              <a:t>קיים רק בתוך הפונקציה, בזמן שהפונקציה פועלת. "נשכח" לאחר סיום פעולת הפונקציה.</a:t>
            </a:r>
            <a:endParaRPr lang="en-US" dirty="0">
              <a:solidFill>
                <a:prstClr val="white"/>
              </a:solidFill>
            </a:endParaRPr>
          </a:p>
        </p:txBody>
      </p:sp>
      <p:sp>
        <p:nvSpPr>
          <p:cNvPr id="8" name="AutoShape 6"/>
          <p:cNvSpPr>
            <a:spLocks/>
          </p:cNvSpPr>
          <p:nvPr/>
        </p:nvSpPr>
        <p:spPr bwMode="auto">
          <a:xfrm>
            <a:off x="3635896" y="4949136"/>
            <a:ext cx="4797401" cy="1488853"/>
          </a:xfrm>
          <a:prstGeom prst="borderCallout2">
            <a:avLst>
              <a:gd name="adj1" fmla="val 27988"/>
              <a:gd name="adj2" fmla="val 161"/>
              <a:gd name="adj3" fmla="val 22138"/>
              <a:gd name="adj4" fmla="val -10379"/>
              <a:gd name="adj5" fmla="val -15067"/>
              <a:gd name="adj6" fmla="val -14825"/>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rtl="1"/>
            <a:r>
              <a:rPr lang="he-IL" dirty="0">
                <a:solidFill>
                  <a:prstClr val="white"/>
                </a:solidFill>
              </a:rPr>
              <a:t>ההוראה </a:t>
            </a:r>
            <a:r>
              <a:rPr lang="en-US" dirty="0">
                <a:solidFill>
                  <a:prstClr val="white"/>
                </a:solidFill>
                <a:latin typeface="Courier New" panose="02070309020205020404" pitchFamily="49" charset="0"/>
                <a:cs typeface="Courier New" panose="02070309020205020404" pitchFamily="49" charset="0"/>
              </a:rPr>
              <a:t>return</a:t>
            </a:r>
            <a:r>
              <a:rPr lang="he-IL" dirty="0">
                <a:solidFill>
                  <a:prstClr val="white"/>
                </a:solidFill>
              </a:rPr>
              <a:t> משמשת לקביעת </a:t>
            </a:r>
            <a:r>
              <a:rPr lang="he-IL" b="1" dirty="0">
                <a:solidFill>
                  <a:prstClr val="white"/>
                </a:solidFill>
              </a:rPr>
              <a:t>הערך המוחזר</a:t>
            </a:r>
            <a:r>
              <a:rPr lang="he-IL" dirty="0">
                <a:solidFill>
                  <a:prstClr val="white"/>
                </a:solidFill>
              </a:rPr>
              <a:t> על-ידי הפונקציה.</a:t>
            </a:r>
          </a:p>
          <a:p>
            <a:pPr algn="ctr" rtl="1"/>
            <a:r>
              <a:rPr lang="he-IL" dirty="0">
                <a:solidFill>
                  <a:prstClr val="white"/>
                </a:solidFill>
              </a:rPr>
              <a:t>זה בעצם הערך שהפונקציה מחשבת.</a:t>
            </a:r>
          </a:p>
          <a:p>
            <a:pPr algn="ctr" rtl="1"/>
            <a:r>
              <a:rPr lang="he-IL" dirty="0">
                <a:solidFill>
                  <a:prstClr val="white"/>
                </a:solidFill>
              </a:rPr>
              <a:t>בדוגמה אנו יכולים להחזיר את </a:t>
            </a:r>
            <a:r>
              <a:rPr lang="en-US" dirty="0">
                <a:solidFill>
                  <a:prstClr val="white"/>
                </a:solidFill>
              </a:rPr>
              <a:t>result</a:t>
            </a:r>
            <a:r>
              <a:rPr lang="he-IL" dirty="0">
                <a:solidFill>
                  <a:prstClr val="white"/>
                </a:solidFill>
              </a:rPr>
              <a:t> כי ערך החזרה של </a:t>
            </a:r>
            <a:r>
              <a:rPr lang="en-US" dirty="0">
                <a:solidFill>
                  <a:prstClr val="white"/>
                </a:solidFill>
              </a:rPr>
              <a:t>delta</a:t>
            </a:r>
            <a:r>
              <a:rPr lang="he-IL" dirty="0">
                <a:solidFill>
                  <a:prstClr val="white"/>
                </a:solidFill>
              </a:rPr>
              <a:t> מהטיפוס המתאים</a:t>
            </a:r>
            <a:endParaRPr lang="en-US" dirty="0">
              <a:solidFill>
                <a:prstClr val="white"/>
              </a:solidFill>
            </a:endParaRPr>
          </a:p>
          <a:p>
            <a:pPr algn="ctr" rtl="1"/>
            <a:endParaRPr lang="en-US" dirty="0">
              <a:solidFill>
                <a:prstClr val="white"/>
              </a:solidFill>
            </a:endParaRPr>
          </a:p>
        </p:txBody>
      </p:sp>
    </p:spTree>
    <p:extLst>
      <p:ext uri="{BB962C8B-B14F-4D97-AF65-F5344CB8AC3E}">
        <p14:creationId xmlns:p14="http://schemas.microsoft.com/office/powerpoint/2010/main" val="403682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1"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t>פקודת </a:t>
            </a:r>
            <a:r>
              <a:rPr lang="en-US" dirty="0"/>
              <a:t>return</a:t>
            </a:r>
            <a:endParaRPr lang="he-IL" dirty="0">
              <a:cs typeface="+mn-cs"/>
            </a:endParaRPr>
          </a:p>
        </p:txBody>
      </p:sp>
      <p:sp>
        <p:nvSpPr>
          <p:cNvPr id="6" name="Content Placeholder 4"/>
          <p:cNvSpPr txBox="1">
            <a:spLocks noGrp="1"/>
          </p:cNvSpPr>
          <p:nvPr>
            <p:ph idx="1"/>
          </p:nvPr>
        </p:nvSpPr>
        <p:spPr>
          <a:prstGeom prst="rect">
            <a:avLst/>
          </a:prstGeom>
        </p:spPr>
        <p:txBody>
          <a:bodyPr vert="horz" lIns="68580" tIns="34290" rIns="68580" bIns="34290" rtlCol="0">
            <a:normAutofit fontScale="85000" lnSpcReduction="20000"/>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he-IL" dirty="0"/>
              <a:t>פעולת </a:t>
            </a:r>
            <a:r>
              <a:rPr lang="en-US" dirty="0">
                <a:latin typeface="Courier New" panose="02070309020205020404" pitchFamily="49" charset="0"/>
                <a:cs typeface="Courier New" panose="02070309020205020404" pitchFamily="49" charset="0"/>
              </a:rPr>
              <a:t>return</a:t>
            </a:r>
            <a:r>
              <a:rPr lang="he-IL" dirty="0"/>
              <a:t> מסיימת את הפונקציה הנוכחית, וההרצה נמשכת </a:t>
            </a:r>
            <a:r>
              <a:rPr lang="he-IL" b="1" dirty="0"/>
              <a:t>מהמקום בו קראנו לפונקציה</a:t>
            </a:r>
            <a:r>
              <a:rPr lang="he-IL" dirty="0"/>
              <a:t>.</a:t>
            </a:r>
          </a:p>
          <a:p>
            <a:pPr>
              <a:defRPr/>
            </a:pPr>
            <a:endParaRPr lang="he-IL" dirty="0"/>
          </a:p>
          <a:p>
            <a:pPr>
              <a:defRPr/>
            </a:pPr>
            <a:r>
              <a:rPr lang="he-IL" dirty="0"/>
              <a:t>הערך שהועבר ל-</a:t>
            </a:r>
            <a:r>
              <a:rPr lang="en-US" dirty="0">
                <a:latin typeface="Courier New" panose="02070309020205020404" pitchFamily="49" charset="0"/>
                <a:cs typeface="Courier New" panose="02070309020205020404" pitchFamily="49" charset="0"/>
              </a:rPr>
              <a:t>return</a:t>
            </a:r>
            <a:r>
              <a:rPr lang="he-IL" dirty="0"/>
              <a:t> הוא הערך "שהפונקציה מחזירה", כלומר התוצאה.</a:t>
            </a:r>
          </a:p>
          <a:p>
            <a:pPr>
              <a:defRPr/>
            </a:pPr>
            <a:endParaRPr lang="he-IL" dirty="0"/>
          </a:p>
          <a:p>
            <a:pPr>
              <a:defRPr/>
            </a:pPr>
            <a:r>
              <a:rPr lang="he-IL" dirty="0"/>
              <a:t>כאשר הפונקציה לא מחזירה ערך ("טיפוס" מוחזר </a:t>
            </a:r>
            <a:r>
              <a:rPr lang="en-US" dirty="0">
                <a:latin typeface="Courier New" panose="02070309020205020404" pitchFamily="49" charset="0"/>
                <a:cs typeface="Courier New" panose="02070309020205020404" pitchFamily="49" charset="0"/>
              </a:rPr>
              <a:t>void</a:t>
            </a:r>
            <a:r>
              <a:rPr lang="he-IL" dirty="0"/>
              <a:t>), </a:t>
            </a:r>
            <a:r>
              <a:rPr lang="en-US" dirty="0">
                <a:solidFill>
                  <a:srgbClr val="0070C0"/>
                </a:solidFill>
                <a:latin typeface="Courier New" panose="02070309020205020404" pitchFamily="49" charset="0"/>
                <a:cs typeface="Courier New" panose="02070309020205020404" pitchFamily="49" charset="0"/>
              </a:rPr>
              <a:t>return</a:t>
            </a:r>
            <a:r>
              <a:rPr lang="he-IL" dirty="0">
                <a:solidFill>
                  <a:srgbClr val="0070C0"/>
                </a:solidFill>
              </a:rPr>
              <a:t> לא מקבלת ערך </a:t>
            </a:r>
            <a:r>
              <a:rPr lang="he-IL" dirty="0"/>
              <a:t>(וגם לא הכרחית לכתיבה). </a:t>
            </a:r>
          </a:p>
          <a:p>
            <a:pPr>
              <a:defRPr/>
            </a:pPr>
            <a:endParaRPr lang="he-IL" dirty="0"/>
          </a:p>
          <a:p>
            <a:pPr>
              <a:defRPr/>
            </a:pPr>
            <a:r>
              <a:rPr lang="he-IL" dirty="0"/>
              <a:t>כאשר הפונקציה מחזירה ערך, הפקודה </a:t>
            </a:r>
            <a:r>
              <a:rPr lang="en-US" dirty="0"/>
              <a:t>return</a:t>
            </a:r>
            <a:r>
              <a:rPr lang="he-IL" dirty="0"/>
              <a:t> עם טיפוס מתאים הכרחית בכל מסלולי החישוב.</a:t>
            </a:r>
          </a:p>
        </p:txBody>
      </p:sp>
      <p:sp>
        <p:nvSpPr>
          <p:cNvPr id="3" name="Footer Placeholder 2"/>
          <p:cNvSpPr>
            <a:spLocks noGrp="1"/>
          </p:cNvSpPr>
          <p:nvPr>
            <p:ph type="ftr" sz="quarter" idx="11"/>
          </p:nvPr>
        </p:nvSpPr>
        <p:spPr/>
        <p:txBody>
          <a:bodyPr/>
          <a:lstStyle/>
          <a:p>
            <a:r>
              <a:rPr lang="he-IL"/>
              <a:t>מבוא למדעי המחשב מ' - תירגול 3</a:t>
            </a:r>
            <a:endParaRPr lang="en-US"/>
          </a:p>
        </p:txBody>
      </p:sp>
      <p:sp>
        <p:nvSpPr>
          <p:cNvPr id="4" name="Slide Number Placeholder 3"/>
          <p:cNvSpPr>
            <a:spLocks noGrp="1"/>
          </p:cNvSpPr>
          <p:nvPr>
            <p:ph type="sldNum" sz="quarter" idx="12"/>
          </p:nvPr>
        </p:nvSpPr>
        <p:spPr/>
        <p:txBody>
          <a:bodyPr/>
          <a:lstStyle/>
          <a:p>
            <a:fld id="{F600508C-DFED-4842-9117-7E92FA1D62A1}" type="slidenum">
              <a:rPr lang="en-US" smtClean="0"/>
              <a:pPr/>
              <a:t>32</a:t>
            </a:fld>
            <a:endParaRPr lang="en-US"/>
          </a:p>
        </p:txBody>
      </p:sp>
    </p:spTree>
    <p:extLst>
      <p:ext uri="{BB962C8B-B14F-4D97-AF65-F5344CB8AC3E}">
        <p14:creationId xmlns:p14="http://schemas.microsoft.com/office/powerpoint/2010/main" val="28543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main</a:t>
            </a:r>
            <a:r>
              <a:rPr lang="he-IL" dirty="0">
                <a:latin typeface="Courier New" panose="02070309020205020404" pitchFamily="49" charset="0"/>
                <a:cs typeface="Courier New" panose="02070309020205020404" pitchFamily="49" charset="0"/>
              </a:rPr>
              <a:t> </a:t>
            </a:r>
            <a:r>
              <a:rPr lang="he-IL" dirty="0">
                <a:latin typeface="Courier New" panose="02070309020205020404" pitchFamily="49" charset="0"/>
                <a:cs typeface="+mn-cs"/>
              </a:rPr>
              <a:t>כפונקציה</a:t>
            </a:r>
            <a:endParaRPr lang="en-US" dirty="0">
              <a:latin typeface="Courier New" panose="02070309020205020404" pitchFamily="49" charset="0"/>
              <a:cs typeface="+mn-cs"/>
            </a:endParaRPr>
          </a:p>
        </p:txBody>
      </p:sp>
      <p:sp>
        <p:nvSpPr>
          <p:cNvPr id="3" name="Content Placeholder 2"/>
          <p:cNvSpPr>
            <a:spLocks noGrp="1"/>
          </p:cNvSpPr>
          <p:nvPr>
            <p:ph idx="1"/>
          </p:nvPr>
        </p:nvSpPr>
        <p:spPr>
          <a:xfrm>
            <a:off x="251520" y="1600200"/>
            <a:ext cx="8568952" cy="4925144"/>
          </a:xfrm>
        </p:spPr>
        <p:txBody>
          <a:bodyPr>
            <a:normAutofit fontScale="92500" lnSpcReduction="10000"/>
          </a:bodyPr>
          <a:lstStyle/>
          <a:p>
            <a:pPr marL="355600" indent="-355600">
              <a:spcBef>
                <a:spcPct val="35000"/>
              </a:spcBef>
              <a:buFontTx/>
              <a:buChar char="•"/>
            </a:pPr>
            <a:r>
              <a:rPr lang="he-IL" sz="2700" dirty="0">
                <a:latin typeface="Times New Roman" pitchFamily="18" charset="0"/>
              </a:rPr>
              <a:t>פונקציית ה-</a:t>
            </a:r>
            <a:r>
              <a:rPr lang="en-US" sz="2700" dirty="0">
                <a:latin typeface="Courier New" panose="02070309020205020404" pitchFamily="49" charset="0"/>
                <a:cs typeface="Courier New" panose="02070309020205020404" pitchFamily="49" charset="0"/>
              </a:rPr>
              <a:t>main()</a:t>
            </a:r>
            <a:r>
              <a:rPr lang="he-IL" sz="2700" dirty="0"/>
              <a:t> היא נקודת ההתחלה של כל </a:t>
            </a:r>
            <a:r>
              <a:rPr lang="he-IL" sz="2700" dirty="0" err="1"/>
              <a:t>תוכנית</a:t>
            </a:r>
            <a:r>
              <a:rPr lang="he-IL" sz="2700" dirty="0"/>
              <a:t>, והיא נקראת ע"י מע' ההפעלה.</a:t>
            </a:r>
          </a:p>
          <a:p>
            <a:pPr marL="355600" indent="-355600">
              <a:spcBef>
                <a:spcPct val="35000"/>
              </a:spcBef>
              <a:buFontTx/>
              <a:buChar char="•"/>
            </a:pPr>
            <a:endParaRPr lang="he-IL" sz="2700" dirty="0">
              <a:latin typeface="Times New Roman" pitchFamily="18" charset="0"/>
            </a:endParaRPr>
          </a:p>
          <a:p>
            <a:r>
              <a:rPr lang="he-IL" sz="2700" dirty="0"/>
              <a:t>חתימת הפונקציה: </a:t>
            </a:r>
          </a:p>
          <a:p>
            <a:endParaRPr lang="he-IL" sz="2700" dirty="0"/>
          </a:p>
          <a:p>
            <a:r>
              <a:rPr lang="he-IL" sz="2700" dirty="0"/>
              <a:t>ביצוע </a:t>
            </a:r>
            <a:r>
              <a:rPr lang="en-US" sz="2700" dirty="0">
                <a:latin typeface="Courier New" panose="02070309020205020404" pitchFamily="49" charset="0"/>
                <a:cs typeface="Courier New" panose="02070309020205020404" pitchFamily="49" charset="0"/>
              </a:rPr>
              <a:t>return</a:t>
            </a:r>
            <a:r>
              <a:rPr lang="he-IL" sz="2700" dirty="0">
                <a:latin typeface="Courier New" panose="02070309020205020404" pitchFamily="49" charset="0"/>
              </a:rPr>
              <a:t> עם ערך כלשהו מתוך </a:t>
            </a:r>
            <a:r>
              <a:rPr lang="en-US" sz="2700" dirty="0">
                <a:latin typeface="Courier New" panose="02070309020205020404" pitchFamily="49" charset="0"/>
              </a:rPr>
              <a:t>main()</a:t>
            </a:r>
            <a:r>
              <a:rPr lang="he-IL" sz="2700" dirty="0">
                <a:latin typeface="Courier New" panose="02070309020205020404" pitchFamily="49" charset="0"/>
              </a:rPr>
              <a:t> מסיים את ריצת התוכנית ומחזיר את אותו ערך </a:t>
            </a:r>
            <a:r>
              <a:rPr lang="he-IL" sz="2700" dirty="0" err="1">
                <a:latin typeface="Courier New" panose="02070309020205020404" pitchFamily="49" charset="0"/>
              </a:rPr>
              <a:t>למע</a:t>
            </a:r>
            <a:r>
              <a:rPr lang="he-IL" sz="2700" dirty="0">
                <a:latin typeface="Courier New" panose="02070309020205020404" pitchFamily="49" charset="0"/>
              </a:rPr>
              <a:t>' ההפעלה.</a:t>
            </a:r>
          </a:p>
          <a:p>
            <a:endParaRPr lang="he-IL" sz="2700" dirty="0">
              <a:latin typeface="Courier New" panose="02070309020205020404" pitchFamily="49" charset="0"/>
            </a:endParaRPr>
          </a:p>
          <a:p>
            <a:r>
              <a:rPr lang="he-IL" sz="2700" dirty="0">
                <a:latin typeface="Courier New" panose="02070309020205020404" pitchFamily="49" charset="0"/>
              </a:rPr>
              <a:t>בד"כ נהוג:</a:t>
            </a:r>
          </a:p>
          <a:p>
            <a:pPr lvl="1"/>
            <a:r>
              <a:rPr lang="he-IL" sz="2700" dirty="0">
                <a:latin typeface="Courier New" panose="02070309020205020404" pitchFamily="49" charset="0"/>
              </a:rPr>
              <a:t>החזרת 0 בסיום תקין</a:t>
            </a:r>
          </a:p>
          <a:p>
            <a:pPr lvl="1"/>
            <a:r>
              <a:rPr lang="he-IL" sz="2700" dirty="0">
                <a:latin typeface="Courier New" panose="02070309020205020404" pitchFamily="49" charset="0"/>
              </a:rPr>
              <a:t>כל ערך אחר בשגיאה</a:t>
            </a:r>
            <a:endParaRPr lang="en-US" sz="2700" dirty="0"/>
          </a:p>
        </p:txBody>
      </p:sp>
      <p:sp>
        <p:nvSpPr>
          <p:cNvPr id="4" name="Footer Placeholder 3"/>
          <p:cNvSpPr>
            <a:spLocks noGrp="1"/>
          </p:cNvSpPr>
          <p:nvPr>
            <p:ph type="ftr" sz="quarter" idx="11"/>
          </p:nvPr>
        </p:nvSpPr>
        <p:spPr/>
        <p:txBody>
          <a:bodyPr/>
          <a:lstStyle/>
          <a:p>
            <a:r>
              <a:rPr lang="he-IL"/>
              <a:t>מבוא למדעי המחשב מ' - תירגול 3</a:t>
            </a:r>
            <a:endParaRPr lang="en-US" dirty="0"/>
          </a:p>
        </p:txBody>
      </p:sp>
      <p:sp>
        <p:nvSpPr>
          <p:cNvPr id="5" name="Slide Number Placeholder 4"/>
          <p:cNvSpPr>
            <a:spLocks noGrp="1"/>
          </p:cNvSpPr>
          <p:nvPr>
            <p:ph type="sldNum" sz="quarter" idx="12"/>
          </p:nvPr>
        </p:nvSpPr>
        <p:spPr>
          <a:xfrm>
            <a:off x="6553200" y="6376243"/>
            <a:ext cx="2133600" cy="365125"/>
          </a:xfrm>
        </p:spPr>
        <p:txBody>
          <a:bodyPr/>
          <a:lstStyle/>
          <a:p>
            <a:fld id="{F600508C-DFED-4842-9117-7E92FA1D62A1}" type="slidenum">
              <a:rPr lang="en-US" smtClean="0"/>
              <a:pPr/>
              <a:t>33</a:t>
            </a:fld>
            <a:endParaRPr lang="en-US" dirty="0"/>
          </a:p>
        </p:txBody>
      </p:sp>
      <p:sp>
        <p:nvSpPr>
          <p:cNvPr id="6" name="Text Box 4"/>
          <p:cNvSpPr txBox="1">
            <a:spLocks noChangeArrowheads="1"/>
          </p:cNvSpPr>
          <p:nvPr/>
        </p:nvSpPr>
        <p:spPr bwMode="auto">
          <a:xfrm>
            <a:off x="4003576" y="2780928"/>
            <a:ext cx="2016224" cy="47942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26000" tIns="82800" rIns="126000" bIns="82800">
            <a:spAutoFit/>
          </a:bodyPr>
          <a:lstStyle/>
          <a:p>
            <a:r>
              <a:rPr lang="en-US" sz="2000" dirty="0" err="1">
                <a:latin typeface="Courier New" pitchFamily="49" charset="0"/>
              </a:rPr>
              <a:t>int</a:t>
            </a:r>
            <a:r>
              <a:rPr lang="en-US" sz="2000" dirty="0">
                <a:latin typeface="Courier New" pitchFamily="49" charset="0"/>
              </a:rPr>
              <a:t> main();</a:t>
            </a:r>
          </a:p>
        </p:txBody>
      </p:sp>
    </p:spTree>
    <p:extLst>
      <p:ext uri="{BB962C8B-B14F-4D97-AF65-F5344CB8AC3E}">
        <p14:creationId xmlns:p14="http://schemas.microsoft.com/office/powerpoint/2010/main" val="402116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המשך דוגמה – קריאה לפונקציה</a:t>
            </a:r>
          </a:p>
        </p:txBody>
      </p:sp>
      <p:sp>
        <p:nvSpPr>
          <p:cNvPr id="3" name="Content Placeholder 2"/>
          <p:cNvSpPr>
            <a:spLocks noGrp="1"/>
          </p:cNvSpPr>
          <p:nvPr>
            <p:ph idx="1"/>
          </p:nvPr>
        </p:nvSpPr>
        <p:spPr>
          <a:xfrm>
            <a:off x="457200" y="1639341"/>
            <a:ext cx="8229600" cy="4525963"/>
          </a:xfrm>
        </p:spPr>
        <p:txBody>
          <a:bodyPr>
            <a:normAutofit/>
          </a:bodyPr>
          <a:lstStyle/>
          <a:p>
            <a:pPr marL="0" indent="0">
              <a:buNone/>
            </a:pPr>
            <a:endParaRPr lang="he-IL" sz="2100" u="sng" dirty="0"/>
          </a:p>
          <a:p>
            <a:pPr marL="0" indent="0">
              <a:buNone/>
            </a:pPr>
            <a:endParaRPr lang="he-IL" sz="2100" u="sng" dirty="0"/>
          </a:p>
          <a:p>
            <a:pPr marL="0" indent="0">
              <a:buNone/>
            </a:pPr>
            <a:endParaRPr lang="he-IL" sz="1800" dirty="0"/>
          </a:p>
          <a:p>
            <a:pPr marL="342900" lvl="1" indent="0">
              <a:buNone/>
            </a:pPr>
            <a:endParaRPr lang="en-US" sz="1800" dirty="0"/>
          </a:p>
          <a:p>
            <a:pPr marL="342900" lvl="1" indent="0">
              <a:buNone/>
            </a:pPr>
            <a:endParaRPr lang="en-US" sz="1800" dirty="0"/>
          </a:p>
          <a:p>
            <a:pPr marL="342900" lvl="1" indent="0">
              <a:buNone/>
            </a:pPr>
            <a:endParaRPr lang="en-US" sz="1800" dirty="0"/>
          </a:p>
          <a:p>
            <a:pPr marL="342900" lvl="1" indent="0">
              <a:buNone/>
            </a:pPr>
            <a:endParaRPr lang="en-US" sz="1800" dirty="0"/>
          </a:p>
          <a:p>
            <a:pPr marL="342900" lvl="1" indent="0">
              <a:buNone/>
            </a:pPr>
            <a:endParaRPr lang="en-US" sz="1800" dirty="0"/>
          </a:p>
          <a:p>
            <a:pPr marL="342900" lvl="1" indent="0">
              <a:buNone/>
            </a:pPr>
            <a:endParaRPr lang="en-US" sz="1800" dirty="0"/>
          </a:p>
          <a:p>
            <a:pPr marL="342900" lvl="1" indent="0">
              <a:buNone/>
            </a:pPr>
            <a:endParaRPr lang="en-US" sz="1800" dirty="0"/>
          </a:p>
          <a:p>
            <a:pPr marL="342900" lvl="1" indent="0">
              <a:buNone/>
            </a:pPr>
            <a:endParaRPr lang="en-US" sz="1800" dirty="0"/>
          </a:p>
          <a:p>
            <a:pPr marL="342900" lvl="1" indent="0">
              <a:buNone/>
            </a:pPr>
            <a:r>
              <a:rPr lang="he-IL" sz="1800" dirty="0"/>
              <a:t>נשים לב שהפרמטרים המועברים לפונקציה הם מטיפוס מתאים!</a:t>
            </a:r>
          </a:p>
          <a:p>
            <a:pPr marL="342900" lvl="1" indent="0">
              <a:buNone/>
            </a:pPr>
            <a:r>
              <a:rPr lang="he-IL" sz="1800" dirty="0"/>
              <a:t>האם הם חייבים להיות </a:t>
            </a:r>
            <a:r>
              <a:rPr lang="en-US" sz="1800" dirty="0"/>
              <a:t>float</a:t>
            </a:r>
            <a:r>
              <a:rPr lang="he-IL" sz="1800" dirty="0"/>
              <a:t>?</a:t>
            </a:r>
            <a:endParaRPr lang="en-US" sz="1800" dirty="0"/>
          </a:p>
          <a:p>
            <a:pPr marL="342900" lvl="1" indent="0">
              <a:buNone/>
            </a:pPr>
            <a:endParaRPr lang="en-US" sz="1800" dirty="0"/>
          </a:p>
          <a:p>
            <a:pPr marL="342900" lvl="1" indent="0">
              <a:buNone/>
            </a:pPr>
            <a:endParaRPr lang="en-US" sz="1800" dirty="0"/>
          </a:p>
          <a:p>
            <a:pPr marL="342900" lvl="1" indent="0">
              <a:buNone/>
            </a:pPr>
            <a:endParaRPr lang="he-IL" sz="1800" dirty="0"/>
          </a:p>
        </p:txBody>
      </p:sp>
      <p:sp>
        <p:nvSpPr>
          <p:cNvPr id="4" name="Text Box 5"/>
          <p:cNvSpPr txBox="1">
            <a:spLocks noChangeArrowheads="1"/>
          </p:cNvSpPr>
          <p:nvPr/>
        </p:nvSpPr>
        <p:spPr bwMode="auto">
          <a:xfrm>
            <a:off x="1223628" y="2618911"/>
            <a:ext cx="6048672" cy="263149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a:spAutoFit/>
          </a:bodyPr>
          <a:lstStyle/>
          <a:p>
            <a:r>
              <a:rPr lang="pt-BR" sz="1650" dirty="0">
                <a:solidFill>
                  <a:prstClr val="white"/>
                </a:solidFill>
                <a:latin typeface="Courier New" pitchFamily="49" charset="0"/>
                <a:cs typeface="Courier New" pitchFamily="49" charset="0"/>
              </a:rPr>
              <a:t>int main(){</a:t>
            </a:r>
          </a:p>
          <a:p>
            <a:r>
              <a:rPr lang="pt-BR" sz="1650" dirty="0">
                <a:solidFill>
                  <a:prstClr val="white"/>
                </a:solidFill>
                <a:latin typeface="Courier New" pitchFamily="49" charset="0"/>
                <a:cs typeface="Courier New" pitchFamily="49" charset="0"/>
              </a:rPr>
              <a:t>  float x = 3.4, y = 5.7;</a:t>
            </a:r>
          </a:p>
          <a:p>
            <a:r>
              <a:rPr lang="pt-BR" sz="1650" dirty="0">
                <a:solidFill>
                  <a:prstClr val="white"/>
                </a:solidFill>
                <a:latin typeface="Courier New" pitchFamily="49" charset="0"/>
                <a:cs typeface="Courier New" pitchFamily="49" charset="0"/>
              </a:rPr>
              <a:t>  float d = delta(x,y);</a:t>
            </a:r>
          </a:p>
          <a:p>
            <a:r>
              <a:rPr lang="pt-BR" sz="1650" dirty="0">
                <a:solidFill>
                  <a:prstClr val="white"/>
                </a:solidFill>
                <a:latin typeface="Courier New" pitchFamily="49" charset="0"/>
                <a:cs typeface="Courier New" pitchFamily="49" charset="0"/>
              </a:rPr>
              <a:t>  printf(“delta of x and y is: %f\n”, d);</a:t>
            </a:r>
          </a:p>
          <a:p>
            <a:r>
              <a:rPr lang="pt-BR" sz="1650" dirty="0">
                <a:solidFill>
                  <a:prstClr val="white"/>
                </a:solidFill>
                <a:latin typeface="Courier New" pitchFamily="49" charset="0"/>
                <a:cs typeface="Courier New" pitchFamily="49" charset="0"/>
              </a:rPr>
              <a:t>  d = delta(d, x);</a:t>
            </a:r>
          </a:p>
          <a:p>
            <a:r>
              <a:rPr lang="pt-BR" sz="1650" dirty="0">
                <a:solidFill>
                  <a:prstClr val="white"/>
                </a:solidFill>
                <a:latin typeface="Courier New" pitchFamily="49" charset="0"/>
                <a:cs typeface="Courier New" pitchFamily="49" charset="0"/>
              </a:rPr>
              <a:t>  printf(“delta of x and y is: %f\n”, d);</a:t>
            </a:r>
          </a:p>
          <a:p>
            <a:r>
              <a:rPr lang="pt-BR" sz="1650" dirty="0">
                <a:solidFill>
                  <a:prstClr val="white"/>
                </a:solidFill>
                <a:latin typeface="Courier New" pitchFamily="49" charset="0"/>
                <a:cs typeface="Courier New" pitchFamily="49" charset="0"/>
              </a:rPr>
              <a:t>  d = delta(d,d);</a:t>
            </a:r>
          </a:p>
          <a:p>
            <a:r>
              <a:rPr lang="pt-BR" sz="1650" dirty="0">
                <a:solidFill>
                  <a:prstClr val="white"/>
                </a:solidFill>
                <a:latin typeface="Courier New" pitchFamily="49" charset="0"/>
                <a:cs typeface="Courier New" pitchFamily="49" charset="0"/>
              </a:rPr>
              <a:t>  printf(“delta of x and y is: %f\n”, d);</a:t>
            </a:r>
          </a:p>
          <a:p>
            <a:r>
              <a:rPr lang="pt-BR" sz="1650" dirty="0">
                <a:solidFill>
                  <a:prstClr val="white"/>
                </a:solidFill>
                <a:latin typeface="Courier New" pitchFamily="49" charset="0"/>
                <a:cs typeface="Courier New" pitchFamily="49" charset="0"/>
              </a:rPr>
              <a:t>  return 0;</a:t>
            </a:r>
          </a:p>
          <a:p>
            <a:r>
              <a:rPr lang="pt-BR" sz="1650" dirty="0">
                <a:solidFill>
                  <a:prstClr val="white"/>
                </a:solidFill>
                <a:latin typeface="Courier New" pitchFamily="49" charset="0"/>
                <a:cs typeface="Courier New" pitchFamily="49" charset="0"/>
              </a:rPr>
              <a:t>}</a:t>
            </a:r>
          </a:p>
        </p:txBody>
      </p:sp>
      <p:sp>
        <p:nvSpPr>
          <p:cNvPr id="5" name="TextBox 4"/>
          <p:cNvSpPr txBox="1"/>
          <p:nvPr/>
        </p:nvSpPr>
        <p:spPr>
          <a:xfrm>
            <a:off x="6570222" y="3398948"/>
            <a:ext cx="1134126" cy="32316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r" rtl="1">
              <a:defRPr/>
            </a:pPr>
            <a:r>
              <a:rPr lang="he-IL" sz="1500" dirty="0">
                <a:solidFill>
                  <a:prstClr val="white"/>
                </a:solidFill>
              </a:rPr>
              <a:t>יודפס   2.3 </a:t>
            </a:r>
          </a:p>
        </p:txBody>
      </p:sp>
      <p:sp>
        <p:nvSpPr>
          <p:cNvPr id="6" name="TextBox 5"/>
          <p:cNvSpPr txBox="1"/>
          <p:nvPr/>
        </p:nvSpPr>
        <p:spPr>
          <a:xfrm>
            <a:off x="6570222" y="3915054"/>
            <a:ext cx="1134126" cy="32316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r" rtl="1">
              <a:defRPr/>
            </a:pPr>
            <a:r>
              <a:rPr lang="he-IL" sz="1500" dirty="0">
                <a:solidFill>
                  <a:prstClr val="white"/>
                </a:solidFill>
              </a:rPr>
              <a:t>יודפס   1.1</a:t>
            </a:r>
          </a:p>
        </p:txBody>
      </p:sp>
      <p:sp>
        <p:nvSpPr>
          <p:cNvPr id="7" name="TextBox 6"/>
          <p:cNvSpPr txBox="1"/>
          <p:nvPr/>
        </p:nvSpPr>
        <p:spPr>
          <a:xfrm>
            <a:off x="6570222" y="4401108"/>
            <a:ext cx="1134126" cy="32316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r" rtl="1">
              <a:defRPr/>
            </a:pPr>
            <a:r>
              <a:rPr lang="he-IL" sz="1500" dirty="0">
                <a:solidFill>
                  <a:prstClr val="white"/>
                </a:solidFill>
              </a:rPr>
              <a:t>יודפס   0</a:t>
            </a:r>
          </a:p>
        </p:txBody>
      </p:sp>
      <p:sp>
        <p:nvSpPr>
          <p:cNvPr id="11" name="Text Box 5"/>
          <p:cNvSpPr txBox="1">
            <a:spLocks noChangeArrowheads="1"/>
          </p:cNvSpPr>
          <p:nvPr/>
        </p:nvSpPr>
        <p:spPr bwMode="auto">
          <a:xfrm>
            <a:off x="1238841" y="1770913"/>
            <a:ext cx="4374486" cy="34624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50" dirty="0">
                <a:solidFill>
                  <a:prstClr val="white"/>
                </a:solidFill>
                <a:latin typeface="Courier New" pitchFamily="49" charset="0"/>
                <a:cs typeface="Courier New" pitchFamily="49" charset="0"/>
              </a:rPr>
              <a:t>float delta(float a, float b);</a:t>
            </a:r>
            <a:endParaRPr lang="pt-BR" sz="1650" dirty="0">
              <a:solidFill>
                <a:prstClr val="white"/>
              </a:solidFill>
              <a:latin typeface="Courier New" pitchFamily="49" charset="0"/>
              <a:cs typeface="Courier New" pitchFamily="49" charset="0"/>
            </a:endParaRPr>
          </a:p>
        </p:txBody>
      </p:sp>
      <p:sp>
        <p:nvSpPr>
          <p:cNvPr id="8" name="Footer Placeholder 7"/>
          <p:cNvSpPr>
            <a:spLocks noGrp="1"/>
          </p:cNvSpPr>
          <p:nvPr>
            <p:ph type="ftr" sz="quarter" idx="11"/>
          </p:nvPr>
        </p:nvSpPr>
        <p:spPr/>
        <p:txBody>
          <a:bodyPr/>
          <a:lstStyle/>
          <a:p>
            <a:r>
              <a:rPr lang="he-IL"/>
              <a:t>מבוא למדעי המחשב מ' - תירגול 3</a:t>
            </a:r>
            <a:endParaRPr lang="en-US"/>
          </a:p>
        </p:txBody>
      </p:sp>
      <p:sp>
        <p:nvSpPr>
          <p:cNvPr id="9" name="Slide Number Placeholder 8"/>
          <p:cNvSpPr>
            <a:spLocks noGrp="1"/>
          </p:cNvSpPr>
          <p:nvPr>
            <p:ph type="sldNum" sz="quarter" idx="12"/>
          </p:nvPr>
        </p:nvSpPr>
        <p:spPr/>
        <p:txBody>
          <a:bodyPr/>
          <a:lstStyle/>
          <a:p>
            <a:fld id="{F600508C-DFED-4842-9117-7E92FA1D62A1}" type="slidenum">
              <a:rPr lang="en-US" smtClean="0"/>
              <a:pPr/>
              <a:t>34</a:t>
            </a:fld>
            <a:endParaRPr lang="en-US"/>
          </a:p>
        </p:txBody>
      </p:sp>
    </p:spTree>
    <p:extLst>
      <p:ext uri="{BB962C8B-B14F-4D97-AF65-F5344CB8AC3E}">
        <p14:creationId xmlns:p14="http://schemas.microsoft.com/office/powerpoint/2010/main" val="152516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he-IL" dirty="0"/>
              <a:t> קריאה לפונקציה</a:t>
            </a:r>
            <a:endParaRPr lang="en-US" dirty="0"/>
          </a:p>
        </p:txBody>
      </p:sp>
      <p:sp>
        <p:nvSpPr>
          <p:cNvPr id="6" name="Content Placeholder 5"/>
          <p:cNvSpPr>
            <a:spLocks noGrp="1"/>
          </p:cNvSpPr>
          <p:nvPr>
            <p:ph idx="1"/>
          </p:nvPr>
        </p:nvSpPr>
        <p:spPr>
          <a:xfrm>
            <a:off x="899592" y="1600200"/>
            <a:ext cx="8030126" cy="4756150"/>
          </a:xfrm>
        </p:spPr>
        <p:txBody>
          <a:bodyPr>
            <a:noAutofit/>
          </a:bodyPr>
          <a:lstStyle/>
          <a:p>
            <a:r>
              <a:rPr lang="he-IL" sz="2700" dirty="0"/>
              <a:t>כאשר פונקציה נקראת, תחילה מחושבים ערכי הפרמטרים שהועברו אליה – אשר יכולים להיות גם ביטוי מורכב.</a:t>
            </a:r>
          </a:p>
          <a:p>
            <a:r>
              <a:rPr lang="he-IL" sz="2700" dirty="0">
                <a:solidFill>
                  <a:srgbClr val="FF0000"/>
                </a:solidFill>
              </a:rPr>
              <a:t>הפרמטרים המועברים לפונקציה יומרו לטיפוס המתאים </a:t>
            </a:r>
            <a:r>
              <a:rPr lang="he-IL" sz="2700" dirty="0"/>
              <a:t>– בדוגמא הקודמת, פונקציה עם פרמטר מסוג </a:t>
            </a:r>
            <a:r>
              <a:rPr lang="en-US" sz="2700" dirty="0"/>
              <a:t>float</a:t>
            </a:r>
            <a:r>
              <a:rPr lang="he-IL" sz="2700" dirty="0"/>
              <a:t>, יכולה להיקרא עם פרמטר </a:t>
            </a:r>
            <a:r>
              <a:rPr lang="en-US" sz="2700" dirty="0" err="1"/>
              <a:t>int</a:t>
            </a:r>
            <a:r>
              <a:rPr lang="he-IL" sz="2700" dirty="0"/>
              <a:t> שיומר באופן המוכר כפי שלמדנו.</a:t>
            </a:r>
          </a:p>
          <a:p>
            <a:r>
              <a:rPr lang="he-IL" sz="2700" dirty="0"/>
              <a:t>סדר חישוב הפרמטר הוא תלוי מהדר, לכן </a:t>
            </a:r>
            <a:r>
              <a:rPr lang="he-IL" sz="2700" dirty="0">
                <a:solidFill>
                  <a:srgbClr val="FF0000"/>
                </a:solidFill>
              </a:rPr>
              <a:t>לא ניתן להניח שהם מחושבים בסדר מסוים</a:t>
            </a:r>
            <a:r>
              <a:rPr lang="he-IL" sz="2700" dirty="0"/>
              <a:t>.</a:t>
            </a:r>
          </a:p>
          <a:p>
            <a:r>
              <a:rPr lang="he-IL" sz="2700" dirty="0"/>
              <a:t>ניתן, אך לא הכרחי, להשתמש בערך המוחזר של הפונקציה (אם היא אכן מחזירה ערך).</a:t>
            </a:r>
          </a:p>
        </p:txBody>
      </p:sp>
      <p:sp>
        <p:nvSpPr>
          <p:cNvPr id="3" name="Footer Placeholder 2"/>
          <p:cNvSpPr>
            <a:spLocks noGrp="1"/>
          </p:cNvSpPr>
          <p:nvPr>
            <p:ph type="ftr" sz="quarter" idx="11"/>
          </p:nvPr>
        </p:nvSpPr>
        <p:spPr/>
        <p:txBody>
          <a:bodyPr/>
          <a:lstStyle/>
          <a:p>
            <a:r>
              <a:rPr lang="he-IL"/>
              <a:t>מבוא למדעי המחשב מ' - תירגול 3</a:t>
            </a:r>
            <a:endParaRPr lang="en-US" dirty="0"/>
          </a:p>
        </p:txBody>
      </p:sp>
      <p:sp>
        <p:nvSpPr>
          <p:cNvPr id="4" name="Slide Number Placeholder 3"/>
          <p:cNvSpPr>
            <a:spLocks noGrp="1"/>
          </p:cNvSpPr>
          <p:nvPr>
            <p:ph type="sldNum" sz="quarter" idx="12"/>
          </p:nvPr>
        </p:nvSpPr>
        <p:spPr/>
        <p:txBody>
          <a:bodyPr/>
          <a:lstStyle/>
          <a:p>
            <a:fld id="{F600508C-DFED-4842-9117-7E92FA1D62A1}" type="slidenum">
              <a:rPr lang="en-US" smtClean="0"/>
              <a:pPr/>
              <a:t>35</a:t>
            </a:fld>
            <a:endParaRPr lang="en-US" dirty="0"/>
          </a:p>
        </p:txBody>
      </p:sp>
    </p:spTree>
    <p:extLst>
      <p:ext uri="{BB962C8B-B14F-4D97-AF65-F5344CB8AC3E}">
        <p14:creationId xmlns:p14="http://schemas.microsoft.com/office/powerpoint/2010/main" val="238547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עוד על פרמטרים</a:t>
            </a:r>
          </a:p>
        </p:txBody>
      </p:sp>
      <p:sp>
        <p:nvSpPr>
          <p:cNvPr id="3" name="Content Placeholder 2"/>
          <p:cNvSpPr>
            <a:spLocks noGrp="1"/>
          </p:cNvSpPr>
          <p:nvPr>
            <p:ph idx="1"/>
          </p:nvPr>
        </p:nvSpPr>
        <p:spPr/>
        <p:txBody>
          <a:bodyPr>
            <a:noAutofit/>
          </a:bodyPr>
          <a:lstStyle/>
          <a:p>
            <a:r>
              <a:rPr lang="he-IL" sz="2800" dirty="0">
                <a:solidFill>
                  <a:prstClr val="black"/>
                </a:solidFill>
              </a:rPr>
              <a:t>פרמטרים הם משתנים המוגדרים בכותרת הפונקציה בתוך הסוגרים ומשתחררים בסיום ריצת הפונקציה.</a:t>
            </a:r>
          </a:p>
          <a:p>
            <a:r>
              <a:rPr lang="he-IL" sz="2800" dirty="0">
                <a:solidFill>
                  <a:prstClr val="black"/>
                </a:solidFill>
              </a:rPr>
              <a:t>פרמטרים ב – </a:t>
            </a:r>
            <a:r>
              <a:rPr lang="en-US" sz="2800" dirty="0">
                <a:solidFill>
                  <a:prstClr val="black"/>
                </a:solidFill>
              </a:rPr>
              <a:t>C</a:t>
            </a:r>
            <a:r>
              <a:rPr lang="he-IL" sz="2800" dirty="0">
                <a:solidFill>
                  <a:prstClr val="black"/>
                </a:solidFill>
              </a:rPr>
              <a:t> מועברים </a:t>
            </a:r>
            <a:r>
              <a:rPr lang="en-US" sz="2800" dirty="0">
                <a:solidFill>
                  <a:prstClr val="black"/>
                </a:solidFill>
              </a:rPr>
              <a:t>by value</a:t>
            </a:r>
            <a:r>
              <a:rPr lang="he-IL" sz="2800" dirty="0">
                <a:solidFill>
                  <a:prstClr val="black"/>
                </a:solidFill>
              </a:rPr>
              <a:t>, שינוי ערך פרמטר בתוך פונקציה לא ישפיע על ערכי משתנים מחוץ לפונקציה. הם בעצם עותקים של הערכים שחושבו בקריאה לפונקציה. יש דרך בכל זאת לשנות מתוך הפונקציה ערכי משתנים מחוץ לה, כמו ש-</a:t>
            </a:r>
            <a:r>
              <a:rPr lang="en-US" sz="2800" dirty="0" err="1">
                <a:solidFill>
                  <a:prstClr val="black"/>
                </a:solidFill>
              </a:rPr>
              <a:t>scanf</a:t>
            </a:r>
            <a:r>
              <a:rPr lang="en-US" sz="2800" dirty="0">
                <a:solidFill>
                  <a:prstClr val="black"/>
                </a:solidFill>
              </a:rPr>
              <a:t> </a:t>
            </a:r>
            <a:r>
              <a:rPr lang="he-IL" sz="2800" dirty="0">
                <a:solidFill>
                  <a:prstClr val="black"/>
                </a:solidFill>
              </a:rPr>
              <a:t> עושה, ואת זה נראה בהמשך הקורס.</a:t>
            </a:r>
            <a:endParaRPr lang="he-IL" sz="2800" dirty="0"/>
          </a:p>
        </p:txBody>
      </p:sp>
      <p:sp>
        <p:nvSpPr>
          <p:cNvPr id="4" name="Footer Placeholder 3"/>
          <p:cNvSpPr>
            <a:spLocks noGrp="1"/>
          </p:cNvSpPr>
          <p:nvPr>
            <p:ph type="ftr" sz="quarter" idx="11"/>
          </p:nvPr>
        </p:nvSpPr>
        <p:spPr/>
        <p:txBody>
          <a:bodyPr/>
          <a:lstStyle/>
          <a:p>
            <a:r>
              <a:rPr lang="he-IL"/>
              <a:t>מבוא למדעי המחשב מ' - תירגול 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36</a:t>
            </a:fld>
            <a:endParaRPr lang="en-US"/>
          </a:p>
        </p:txBody>
      </p:sp>
    </p:spTree>
    <p:extLst>
      <p:ext uri="{BB962C8B-B14F-4D97-AF65-F5344CB8AC3E}">
        <p14:creationId xmlns:p14="http://schemas.microsoft.com/office/powerpoint/2010/main" val="28710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תרגילים</a:t>
            </a:r>
          </a:p>
        </p:txBody>
      </p:sp>
      <p:sp>
        <p:nvSpPr>
          <p:cNvPr id="3" name="Content Placeholder 2"/>
          <p:cNvSpPr>
            <a:spLocks noGrp="1"/>
          </p:cNvSpPr>
          <p:nvPr>
            <p:ph idx="1"/>
          </p:nvPr>
        </p:nvSpPr>
        <p:spPr/>
        <p:txBody>
          <a:bodyPr>
            <a:normAutofit/>
          </a:bodyPr>
          <a:lstStyle/>
          <a:p>
            <a:r>
              <a:rPr lang="he-IL"/>
              <a:t>תרגיל כתבו </a:t>
            </a:r>
            <a:r>
              <a:rPr lang="he-IL" dirty="0"/>
              <a:t>פונקציה המקבלת שני מספרים שלמים ומחזירה את המקסימום שלהם.</a:t>
            </a:r>
          </a:p>
          <a:p>
            <a:pPr marL="0" indent="0">
              <a:buNone/>
            </a:pPr>
            <a:endParaRPr lang="he-IL" dirty="0"/>
          </a:p>
          <a:p>
            <a:pPr marL="0" indent="0">
              <a:buNone/>
            </a:pPr>
            <a:endParaRPr lang="he-IL" u="sng" dirty="0"/>
          </a:p>
          <a:p>
            <a:pPr marL="0" indent="0">
              <a:buNone/>
            </a:pPr>
            <a:endParaRPr lang="he-IL" dirty="0"/>
          </a:p>
          <a:p>
            <a:pPr marL="342900" lvl="1" indent="0">
              <a:buNone/>
            </a:pPr>
            <a:endParaRPr lang="he-IL" sz="2400" dirty="0"/>
          </a:p>
        </p:txBody>
      </p:sp>
      <p:sp>
        <p:nvSpPr>
          <p:cNvPr id="4" name="Footer Placeholder 3"/>
          <p:cNvSpPr>
            <a:spLocks noGrp="1"/>
          </p:cNvSpPr>
          <p:nvPr>
            <p:ph type="ftr" sz="quarter" idx="11"/>
          </p:nvPr>
        </p:nvSpPr>
        <p:spPr/>
        <p:txBody>
          <a:bodyPr/>
          <a:lstStyle/>
          <a:p>
            <a:r>
              <a:rPr lang="he-IL"/>
              <a:t>מבוא למדעי המחשב מ' - תירגול 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37</a:t>
            </a:fld>
            <a:endParaRPr lang="en-US"/>
          </a:p>
        </p:txBody>
      </p:sp>
    </p:spTree>
    <p:extLst>
      <p:ext uri="{BB962C8B-B14F-4D97-AF65-F5344CB8AC3E}">
        <p14:creationId xmlns:p14="http://schemas.microsoft.com/office/powerpoint/2010/main" val="3019941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תרגיל 1 - פתרון</a:t>
            </a:r>
          </a:p>
        </p:txBody>
      </p:sp>
      <p:sp>
        <p:nvSpPr>
          <p:cNvPr id="3" name="Content Placeholder 2"/>
          <p:cNvSpPr>
            <a:spLocks noGrp="1"/>
          </p:cNvSpPr>
          <p:nvPr>
            <p:ph idx="1"/>
          </p:nvPr>
        </p:nvSpPr>
        <p:spPr>
          <a:xfrm>
            <a:off x="755576" y="1700808"/>
            <a:ext cx="7828384" cy="4536504"/>
          </a:xfrm>
        </p:spPr>
        <p:txBody>
          <a:bodyPr>
            <a:noAutofit/>
          </a:bodyPr>
          <a:lstStyle/>
          <a:p>
            <a:pPr marL="0" indent="0">
              <a:buNone/>
            </a:pPr>
            <a:r>
              <a:rPr lang="he-IL" dirty="0"/>
              <a:t>נשים לב לחתימת הפונקציה: שני פרמטרים מטיפוס </a:t>
            </a:r>
            <a:r>
              <a:rPr lang="en-US" dirty="0" err="1"/>
              <a:t>int</a:t>
            </a:r>
            <a:r>
              <a:rPr lang="he-IL" dirty="0"/>
              <a:t> וערך חזרה מטיפוס </a:t>
            </a:r>
            <a:r>
              <a:rPr lang="en-US" dirty="0" err="1"/>
              <a:t>int</a:t>
            </a:r>
            <a:r>
              <a:rPr lang="he-IL" dirty="0"/>
              <a:t>:</a:t>
            </a:r>
          </a:p>
          <a:p>
            <a:pPr marL="0" indent="0">
              <a:buNone/>
            </a:pPr>
            <a:endParaRPr lang="he-IL" u="sng" dirty="0"/>
          </a:p>
          <a:p>
            <a:pPr marL="0" indent="0">
              <a:buNone/>
            </a:pPr>
            <a:endParaRPr lang="he-IL"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endParaRPr lang="he-IL" sz="2400" dirty="0"/>
          </a:p>
          <a:p>
            <a:pPr marL="342900" lvl="1" indent="0">
              <a:buNone/>
            </a:pPr>
            <a:r>
              <a:rPr lang="he-IL" sz="2400" dirty="0"/>
              <a:t>יכולנו גם לכתוב </a:t>
            </a:r>
            <a:r>
              <a:rPr lang="en-US" sz="2400" dirty="0"/>
              <a:t>return y</a:t>
            </a:r>
            <a:r>
              <a:rPr lang="he-IL" sz="2400" dirty="0"/>
              <a:t> ישר אחרי ה-</a:t>
            </a:r>
            <a:r>
              <a:rPr lang="en-US" sz="2400" dirty="0"/>
              <a:t>if</a:t>
            </a:r>
            <a:r>
              <a:rPr lang="he-IL" sz="2400" dirty="0"/>
              <a:t>, ללא </a:t>
            </a:r>
            <a:r>
              <a:rPr lang="en-US" sz="2400" dirty="0"/>
              <a:t>else</a:t>
            </a:r>
            <a:r>
              <a:rPr lang="he-IL" sz="2400" dirty="0"/>
              <a:t>.</a:t>
            </a:r>
          </a:p>
        </p:txBody>
      </p:sp>
      <p:sp>
        <p:nvSpPr>
          <p:cNvPr id="4" name="Text Box 3"/>
          <p:cNvSpPr txBox="1">
            <a:spLocks noChangeArrowheads="1"/>
          </p:cNvSpPr>
          <p:nvPr/>
        </p:nvSpPr>
        <p:spPr bwMode="auto">
          <a:xfrm>
            <a:off x="1691680" y="3035275"/>
            <a:ext cx="3995135" cy="276998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spcBef>
                <a:spcPct val="10000"/>
              </a:spcBef>
            </a:pP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max2(</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x, </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y){</a:t>
            </a:r>
          </a:p>
          <a:p>
            <a:pPr>
              <a:spcBef>
                <a:spcPct val="10000"/>
              </a:spcBef>
            </a:pPr>
            <a:r>
              <a:rPr lang="en-US" sz="2000" dirty="0">
                <a:solidFill>
                  <a:prstClr val="white"/>
                </a:solidFill>
                <a:latin typeface="Courier New" pitchFamily="49" charset="0"/>
                <a:cs typeface="Courier New" pitchFamily="49" charset="0"/>
              </a:rPr>
              <a:t>	if (x &gt; y){</a:t>
            </a:r>
          </a:p>
          <a:p>
            <a:pPr>
              <a:spcBef>
                <a:spcPct val="10000"/>
              </a:spcBef>
            </a:pPr>
            <a:r>
              <a:rPr lang="en-US" sz="2000" dirty="0">
                <a:solidFill>
                  <a:prstClr val="white"/>
                </a:solidFill>
                <a:latin typeface="Courier New" pitchFamily="49" charset="0"/>
                <a:cs typeface="Courier New" pitchFamily="49" charset="0"/>
              </a:rPr>
              <a:t>		return x;</a:t>
            </a:r>
          </a:p>
          <a:p>
            <a:pPr>
              <a:spcBef>
                <a:spcPct val="10000"/>
              </a:spcBef>
            </a:pP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	else{</a:t>
            </a:r>
          </a:p>
          <a:p>
            <a:pPr>
              <a:spcBef>
                <a:spcPct val="10000"/>
              </a:spcBef>
            </a:pPr>
            <a:r>
              <a:rPr lang="en-US" sz="2000" dirty="0">
                <a:solidFill>
                  <a:prstClr val="white"/>
                </a:solidFill>
                <a:latin typeface="Courier New" pitchFamily="49" charset="0"/>
                <a:cs typeface="Courier New" pitchFamily="49" charset="0"/>
              </a:rPr>
              <a:t>		return y;</a:t>
            </a:r>
          </a:p>
          <a:p>
            <a:pPr>
              <a:spcBef>
                <a:spcPct val="10000"/>
              </a:spcBef>
            </a:pP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a:t>
            </a:r>
          </a:p>
        </p:txBody>
      </p:sp>
      <p:sp>
        <p:nvSpPr>
          <p:cNvPr id="5" name="Footer Placeholder 4"/>
          <p:cNvSpPr>
            <a:spLocks noGrp="1"/>
          </p:cNvSpPr>
          <p:nvPr>
            <p:ph type="ftr" sz="quarter" idx="11"/>
          </p:nvPr>
        </p:nvSpPr>
        <p:spPr/>
        <p:txBody>
          <a:bodyPr/>
          <a:lstStyle/>
          <a:p>
            <a:r>
              <a:rPr lang="he-IL"/>
              <a:t>מבוא למדעי המחשב מ' - תירגול 3</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38</a:t>
            </a:fld>
            <a:endParaRPr lang="en-US"/>
          </a:p>
        </p:txBody>
      </p:sp>
    </p:spTree>
    <p:extLst>
      <p:ext uri="{BB962C8B-B14F-4D97-AF65-F5344CB8AC3E}">
        <p14:creationId xmlns:p14="http://schemas.microsoft.com/office/powerpoint/2010/main" val="533940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תרגילים</a:t>
            </a:r>
          </a:p>
        </p:txBody>
      </p:sp>
      <p:sp>
        <p:nvSpPr>
          <p:cNvPr id="3" name="Content Placeholder 2"/>
          <p:cNvSpPr>
            <a:spLocks noGrp="1"/>
          </p:cNvSpPr>
          <p:nvPr>
            <p:ph idx="1"/>
          </p:nvPr>
        </p:nvSpPr>
        <p:spPr/>
        <p:txBody>
          <a:bodyPr/>
          <a:lstStyle/>
          <a:p>
            <a:r>
              <a:rPr lang="he-IL" dirty="0"/>
              <a:t>תרגיל 2: כתבו פונקציה המקבלת 3 מספרים שלמים ומחזירה את המקסימום ביניהם.</a:t>
            </a:r>
          </a:p>
        </p:txBody>
      </p:sp>
      <p:sp>
        <p:nvSpPr>
          <p:cNvPr id="4" name="Footer Placeholder 3"/>
          <p:cNvSpPr>
            <a:spLocks noGrp="1"/>
          </p:cNvSpPr>
          <p:nvPr>
            <p:ph type="ftr" sz="quarter" idx="11"/>
          </p:nvPr>
        </p:nvSpPr>
        <p:spPr/>
        <p:txBody>
          <a:bodyPr/>
          <a:lstStyle/>
          <a:p>
            <a:r>
              <a:rPr lang="he-IL">
                <a:solidFill>
                  <a:prstClr val="black">
                    <a:tint val="75000"/>
                  </a:prstClr>
                </a:solidFill>
              </a:rPr>
              <a:t>מבוא למדעי המחשב מ' - תירגול 3</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1764647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מערכים</a:t>
            </a:r>
          </a:p>
        </p:txBody>
      </p:sp>
      <p:sp>
        <p:nvSpPr>
          <p:cNvPr id="3" name="Content Placeholder 2"/>
          <p:cNvSpPr>
            <a:spLocks noGrp="1"/>
          </p:cNvSpPr>
          <p:nvPr>
            <p:ph idx="1"/>
          </p:nvPr>
        </p:nvSpPr>
        <p:spPr>
          <a:xfrm>
            <a:off x="251520" y="1600200"/>
            <a:ext cx="8435280" cy="4525963"/>
          </a:xfrm>
        </p:spPr>
        <p:txBody>
          <a:bodyPr>
            <a:normAutofit/>
          </a:bodyPr>
          <a:lstStyle/>
          <a:p>
            <a:pPr marL="0" indent="0">
              <a:buNone/>
            </a:pPr>
            <a:r>
              <a:rPr lang="he-IL" sz="2800" dirty="0"/>
              <a:t>מערך הוא סדרה של משתנים מאותו טיפוס.</a:t>
            </a:r>
          </a:p>
          <a:p>
            <a:pPr marL="0" indent="0">
              <a:buNone/>
            </a:pPr>
            <a:r>
              <a:rPr lang="he-IL" sz="2800" dirty="0"/>
              <a:t>את המערך מגדירים באופן הבא:</a:t>
            </a:r>
          </a:p>
          <a:p>
            <a:pPr marL="0" indent="0">
              <a:buNone/>
            </a:pPr>
            <a:endParaRPr lang="he-IL" sz="2800" dirty="0"/>
          </a:p>
          <a:p>
            <a:pPr marL="0" indent="0">
              <a:buNone/>
            </a:pPr>
            <a:endParaRPr lang="he-IL" sz="4300" dirty="0"/>
          </a:p>
          <a:p>
            <a:endParaRPr lang="he-IL" sz="2800"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a:t>
            </a:fld>
            <a:endParaRPr lang="en-US"/>
          </a:p>
        </p:txBody>
      </p:sp>
      <p:sp>
        <p:nvSpPr>
          <p:cNvPr id="6" name="Text Box 4"/>
          <p:cNvSpPr txBox="1">
            <a:spLocks noChangeArrowheads="1"/>
          </p:cNvSpPr>
          <p:nvPr/>
        </p:nvSpPr>
        <p:spPr bwMode="auto">
          <a:xfrm>
            <a:off x="2926791" y="2996952"/>
            <a:ext cx="3626408" cy="615553"/>
          </a:xfrm>
          <a:prstGeom prst="rect">
            <a:avLst/>
          </a:prstGeom>
          <a:solidFill>
            <a:srgbClr val="EAEAEA"/>
          </a:solidFill>
          <a:ln w="9525">
            <a:solidFill>
              <a:srgbClr val="7030A0"/>
            </a:solidFill>
            <a:miter lim="800000"/>
            <a:headEnd/>
            <a:tailEnd/>
          </a:ln>
        </p:spPr>
        <p:txBody>
          <a:bodyPr wrap="square" lIns="182880" tIns="91440" rIns="182880" bIns="91440">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l" rtl="0" eaLnBrk="0" fontAlgn="base" hangingPunct="0">
              <a:spcBef>
                <a:spcPct val="50000"/>
              </a:spcBef>
              <a:spcAft>
                <a:spcPct val="0"/>
              </a:spcAft>
            </a:pPr>
            <a:r>
              <a:rPr lang="en-US" sz="2800" b="1" dirty="0" err="1">
                <a:solidFill>
                  <a:srgbClr val="000000"/>
                </a:solidFill>
                <a:latin typeface="Courier New" pitchFamily="49" charset="0"/>
                <a:cs typeface="Courier New" pitchFamily="49" charset="0"/>
              </a:rPr>
              <a:t>int</a:t>
            </a:r>
            <a:r>
              <a:rPr lang="en-US" sz="2800" b="1" dirty="0">
                <a:solidFill>
                  <a:srgbClr val="000000"/>
                </a:solidFill>
                <a:latin typeface="Courier New" pitchFamily="49" charset="0"/>
                <a:cs typeface="Courier New" pitchFamily="49" charset="0"/>
              </a:rPr>
              <a:t> grades[5];</a:t>
            </a:r>
            <a:endParaRPr lang="ru-RU" sz="2800" b="1" dirty="0">
              <a:solidFill>
                <a:srgbClr val="000000"/>
              </a:solidFill>
              <a:latin typeface="Courier New" pitchFamily="49" charset="0"/>
              <a:cs typeface="Courier New" pitchFamily="49" charset="0"/>
            </a:endParaRPr>
          </a:p>
        </p:txBody>
      </p:sp>
      <p:sp>
        <p:nvSpPr>
          <p:cNvPr id="7" name="AutoShape 6"/>
          <p:cNvSpPr>
            <a:spLocks noChangeArrowheads="1"/>
          </p:cNvSpPr>
          <p:nvPr/>
        </p:nvSpPr>
        <p:spPr bwMode="auto">
          <a:xfrm>
            <a:off x="6019800" y="3707258"/>
            <a:ext cx="2370051" cy="513830"/>
          </a:xfrm>
          <a:prstGeom prst="wedgeEllipseCallout">
            <a:avLst>
              <a:gd name="adj1" fmla="val -69500"/>
              <a:gd name="adj2" fmla="val -96658"/>
            </a:avLst>
          </a:prstGeom>
          <a:solidFill>
            <a:schemeClr val="accent5">
              <a:lumMod val="50000"/>
            </a:schemeClr>
          </a:solidFill>
          <a:ln w="9525">
            <a:solidFill>
              <a:schemeClr val="accent5">
                <a:lumMod val="40000"/>
                <a:lumOff val="60000"/>
              </a:schemeClr>
            </a:solidFill>
            <a:miter lim="800000"/>
            <a:headEnd/>
            <a:tailEnd/>
          </a:ln>
        </p:spPr>
        <p:txBody>
          <a:bodyPr anchor="ctr"/>
          <a:lstStyle/>
          <a:p>
            <a:pPr algn="ctr" rtl="1" eaLnBrk="0" fontAlgn="base" hangingPunct="0">
              <a:spcBef>
                <a:spcPct val="0"/>
              </a:spcBef>
              <a:spcAft>
                <a:spcPct val="0"/>
              </a:spcAft>
            </a:pPr>
            <a:r>
              <a:rPr lang="he-IL" b="1" dirty="0">
                <a:solidFill>
                  <a:schemeClr val="bg1"/>
                </a:solidFill>
                <a:latin typeface="Courier New" pitchFamily="49" charset="0"/>
                <a:cs typeface="Courier New" pitchFamily="49" charset="0"/>
              </a:rPr>
              <a:t>גודל המערך</a:t>
            </a:r>
            <a:endParaRPr lang="en-US" dirty="0">
              <a:solidFill>
                <a:schemeClr val="bg1"/>
              </a:solidFill>
              <a:latin typeface="Arial" charset="0"/>
            </a:endParaRPr>
          </a:p>
        </p:txBody>
      </p:sp>
      <p:sp>
        <p:nvSpPr>
          <p:cNvPr id="8" name="AutoShape 6"/>
          <p:cNvSpPr>
            <a:spLocks noChangeArrowheads="1"/>
          </p:cNvSpPr>
          <p:nvPr/>
        </p:nvSpPr>
        <p:spPr bwMode="auto">
          <a:xfrm>
            <a:off x="3851795" y="3817435"/>
            <a:ext cx="1872208" cy="475661"/>
          </a:xfrm>
          <a:prstGeom prst="wedgeEllipseCallout">
            <a:avLst>
              <a:gd name="adj1" fmla="val -9787"/>
              <a:gd name="adj2" fmla="val -132454"/>
            </a:avLst>
          </a:prstGeom>
          <a:solidFill>
            <a:schemeClr val="accent5">
              <a:lumMod val="50000"/>
            </a:schemeClr>
          </a:solidFill>
          <a:ln w="9525">
            <a:solidFill>
              <a:schemeClr val="accent5">
                <a:lumMod val="40000"/>
                <a:lumOff val="60000"/>
              </a:schemeClr>
            </a:solidFill>
            <a:miter lim="800000"/>
            <a:headEnd/>
            <a:tailEnd/>
          </a:ln>
        </p:spPr>
        <p:txBody>
          <a:bodyPr anchor="ctr"/>
          <a:lstStyle/>
          <a:p>
            <a:pPr algn="ctr" rtl="1" eaLnBrk="0" fontAlgn="base" hangingPunct="0">
              <a:spcBef>
                <a:spcPct val="0"/>
              </a:spcBef>
              <a:spcAft>
                <a:spcPct val="0"/>
              </a:spcAft>
            </a:pPr>
            <a:r>
              <a:rPr lang="he-IL" b="1" dirty="0">
                <a:solidFill>
                  <a:schemeClr val="bg1"/>
                </a:solidFill>
                <a:latin typeface="Courier New" pitchFamily="49" charset="0"/>
                <a:cs typeface="Courier New" pitchFamily="49" charset="0"/>
              </a:rPr>
              <a:t>שם המערך</a:t>
            </a:r>
            <a:endParaRPr lang="en-US" dirty="0">
              <a:solidFill>
                <a:schemeClr val="bg1"/>
              </a:solidFill>
              <a:latin typeface="Arial" charset="0"/>
            </a:endParaRPr>
          </a:p>
        </p:txBody>
      </p:sp>
      <p:sp>
        <p:nvSpPr>
          <p:cNvPr id="9" name="AutoShape 6"/>
          <p:cNvSpPr>
            <a:spLocks noChangeArrowheads="1"/>
          </p:cNvSpPr>
          <p:nvPr/>
        </p:nvSpPr>
        <p:spPr bwMode="auto">
          <a:xfrm>
            <a:off x="822153" y="3613841"/>
            <a:ext cx="2698727" cy="679255"/>
          </a:xfrm>
          <a:prstGeom prst="wedgeEllipseCallout">
            <a:avLst>
              <a:gd name="adj1" fmla="val 41886"/>
              <a:gd name="adj2" fmla="val -70937"/>
            </a:avLst>
          </a:prstGeom>
          <a:solidFill>
            <a:schemeClr val="accent5">
              <a:lumMod val="50000"/>
            </a:schemeClr>
          </a:solidFill>
          <a:ln w="9525">
            <a:solidFill>
              <a:schemeClr val="accent5">
                <a:lumMod val="40000"/>
                <a:lumOff val="60000"/>
              </a:schemeClr>
            </a:solidFill>
            <a:miter lim="800000"/>
            <a:headEnd/>
            <a:tailEnd/>
          </a:ln>
        </p:spPr>
        <p:txBody>
          <a:bodyPr anchor="ctr"/>
          <a:lstStyle/>
          <a:p>
            <a:pPr algn="ctr" rtl="1" eaLnBrk="0" fontAlgn="base" hangingPunct="0">
              <a:spcBef>
                <a:spcPct val="0"/>
              </a:spcBef>
              <a:spcAft>
                <a:spcPct val="0"/>
              </a:spcAft>
            </a:pPr>
            <a:r>
              <a:rPr lang="he-IL" b="1" dirty="0">
                <a:solidFill>
                  <a:schemeClr val="bg1"/>
                </a:solidFill>
                <a:latin typeface="Courier New" pitchFamily="49" charset="0"/>
                <a:cs typeface="Courier New" pitchFamily="49" charset="0"/>
              </a:rPr>
              <a:t>טיפוס משתני המערך</a:t>
            </a:r>
            <a:endParaRPr lang="en-US" dirty="0">
              <a:solidFill>
                <a:schemeClr val="bg1"/>
              </a:solidFill>
              <a:latin typeface="Arial" charset="0"/>
            </a:endParaRPr>
          </a:p>
        </p:txBody>
      </p:sp>
    </p:spTree>
    <p:extLst>
      <p:ext uri="{BB962C8B-B14F-4D97-AF65-F5344CB8AC3E}">
        <p14:creationId xmlns:p14="http://schemas.microsoft.com/office/powerpoint/2010/main" val="10964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תרגיל 2 - פתרון</a:t>
            </a:r>
          </a:p>
        </p:txBody>
      </p:sp>
      <p:sp>
        <p:nvSpPr>
          <p:cNvPr id="3" name="Content Placeholder 2"/>
          <p:cNvSpPr>
            <a:spLocks noGrp="1"/>
          </p:cNvSpPr>
          <p:nvPr>
            <p:ph idx="1"/>
          </p:nvPr>
        </p:nvSpPr>
        <p:spPr>
          <a:xfrm>
            <a:off x="2240675" y="1699084"/>
            <a:ext cx="6172200" cy="4682244"/>
          </a:xfrm>
        </p:spPr>
        <p:txBody>
          <a:bodyPr>
            <a:normAutofit fontScale="92500"/>
          </a:bodyPr>
          <a:lstStyle/>
          <a:p>
            <a:pPr marL="0" indent="0">
              <a:buNone/>
            </a:pPr>
            <a:r>
              <a:rPr lang="he-IL" sz="2600" dirty="0"/>
              <a:t>אפשר לכתוב פונקציה באותו הסגנון כמו תרגיל 1:</a:t>
            </a:r>
          </a:p>
          <a:p>
            <a:pPr marL="0" indent="0">
              <a:buNone/>
            </a:pPr>
            <a:endParaRPr lang="he-IL" sz="2100" u="sng" dirty="0"/>
          </a:p>
          <a:p>
            <a:pPr marL="0" indent="0">
              <a:buNone/>
            </a:pPr>
            <a:endParaRPr lang="he-IL" sz="1800" dirty="0"/>
          </a:p>
          <a:p>
            <a:pPr marL="342900" lvl="1" indent="0">
              <a:buNone/>
            </a:pPr>
            <a:endParaRPr lang="en-US" sz="1800" dirty="0"/>
          </a:p>
          <a:p>
            <a:pPr marL="342900" lvl="1" indent="0">
              <a:buNone/>
            </a:pPr>
            <a:endParaRPr lang="en-US" sz="1800" dirty="0"/>
          </a:p>
          <a:p>
            <a:pPr marL="342900" lvl="1" indent="0">
              <a:buNone/>
            </a:pPr>
            <a:endParaRPr lang="en-US" sz="1800" dirty="0"/>
          </a:p>
          <a:p>
            <a:pPr marL="342900" lvl="1" indent="0">
              <a:buNone/>
            </a:pPr>
            <a:endParaRPr lang="en-US" sz="1800" dirty="0"/>
          </a:p>
          <a:p>
            <a:pPr marL="342900" lvl="1" indent="0">
              <a:buNone/>
            </a:pPr>
            <a:endParaRPr lang="en-US" sz="1800" dirty="0"/>
          </a:p>
          <a:p>
            <a:pPr marL="342900" lvl="1" indent="0">
              <a:buNone/>
            </a:pPr>
            <a:endParaRPr lang="en-US" sz="1800" dirty="0"/>
          </a:p>
          <a:p>
            <a:pPr marL="342900" lvl="1" indent="0">
              <a:buNone/>
            </a:pPr>
            <a:endParaRPr lang="he-IL" sz="1800" dirty="0"/>
          </a:p>
          <a:p>
            <a:pPr lvl="1"/>
            <a:endParaRPr lang="he-IL" sz="1800" dirty="0"/>
          </a:p>
          <a:p>
            <a:pPr lvl="1"/>
            <a:endParaRPr lang="he-IL" sz="1800" dirty="0"/>
          </a:p>
          <a:p>
            <a:pPr lvl="1"/>
            <a:endParaRPr lang="he-IL" sz="1800" dirty="0"/>
          </a:p>
          <a:p>
            <a:pPr lvl="1"/>
            <a:r>
              <a:rPr lang="he-IL" sz="2400" dirty="0"/>
              <a:t>אולי נשתמש בפונקציה הקודמת?</a:t>
            </a:r>
          </a:p>
        </p:txBody>
      </p:sp>
      <p:sp>
        <p:nvSpPr>
          <p:cNvPr id="4" name="Text Box 3"/>
          <p:cNvSpPr txBox="1">
            <a:spLocks noChangeArrowheads="1"/>
          </p:cNvSpPr>
          <p:nvPr/>
        </p:nvSpPr>
        <p:spPr bwMode="auto">
          <a:xfrm>
            <a:off x="179512" y="2147380"/>
            <a:ext cx="5040560" cy="378565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spcBef>
                <a:spcPct val="10000"/>
              </a:spcBef>
            </a:pP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max3(</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x, </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y, </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z){</a:t>
            </a:r>
          </a:p>
          <a:p>
            <a:pPr>
              <a:spcBef>
                <a:spcPct val="10000"/>
              </a:spcBef>
            </a:pPr>
            <a:r>
              <a:rPr lang="en-US" sz="2000" dirty="0">
                <a:solidFill>
                  <a:prstClr val="white"/>
                </a:solidFill>
                <a:latin typeface="Courier New" pitchFamily="49" charset="0"/>
                <a:cs typeface="Courier New" pitchFamily="49" charset="0"/>
              </a:rPr>
              <a:t>	if (x &gt; y){</a:t>
            </a:r>
          </a:p>
          <a:p>
            <a:pPr>
              <a:spcBef>
                <a:spcPct val="10000"/>
              </a:spcBef>
            </a:pPr>
            <a:r>
              <a:rPr lang="en-US" sz="2000" dirty="0">
                <a:solidFill>
                  <a:prstClr val="white"/>
                </a:solidFill>
                <a:latin typeface="Courier New" pitchFamily="49" charset="0"/>
                <a:cs typeface="Courier New" pitchFamily="49" charset="0"/>
              </a:rPr>
              <a:t>		if (x &gt; z) return x;</a:t>
            </a:r>
          </a:p>
          <a:p>
            <a:pPr>
              <a:spcBef>
                <a:spcPct val="10000"/>
              </a:spcBef>
            </a:pPr>
            <a:r>
              <a:rPr lang="en-US" sz="2000" dirty="0">
                <a:solidFill>
                  <a:prstClr val="white"/>
                </a:solidFill>
                <a:latin typeface="Courier New" pitchFamily="49" charset="0"/>
                <a:cs typeface="Courier New" pitchFamily="49" charset="0"/>
              </a:rPr>
              <a:t>		else return z;</a:t>
            </a:r>
          </a:p>
          <a:p>
            <a:pPr>
              <a:spcBef>
                <a:spcPct val="10000"/>
              </a:spcBef>
            </a:pP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	\\ x is not bigger than y</a:t>
            </a:r>
          </a:p>
          <a:p>
            <a:pPr>
              <a:spcBef>
                <a:spcPct val="10000"/>
              </a:spcBef>
            </a:pPr>
            <a:r>
              <a:rPr lang="en-US" sz="2000" dirty="0">
                <a:solidFill>
                  <a:prstClr val="white"/>
                </a:solidFill>
                <a:latin typeface="Courier New" pitchFamily="49" charset="0"/>
                <a:cs typeface="Courier New" pitchFamily="49" charset="0"/>
              </a:rPr>
              <a:t>	else{</a:t>
            </a:r>
          </a:p>
          <a:p>
            <a:pPr>
              <a:spcBef>
                <a:spcPct val="10000"/>
              </a:spcBef>
            </a:pPr>
            <a:r>
              <a:rPr lang="en-US" sz="2000" dirty="0">
                <a:solidFill>
                  <a:prstClr val="white"/>
                </a:solidFill>
                <a:latin typeface="Courier New" pitchFamily="49" charset="0"/>
                <a:cs typeface="Courier New" pitchFamily="49" charset="0"/>
              </a:rPr>
              <a:t>		if (y &gt; z) return y;</a:t>
            </a:r>
          </a:p>
          <a:p>
            <a:pPr>
              <a:spcBef>
                <a:spcPct val="10000"/>
              </a:spcBef>
            </a:pPr>
            <a:r>
              <a:rPr lang="en-US" sz="2000" dirty="0">
                <a:solidFill>
                  <a:prstClr val="white"/>
                </a:solidFill>
                <a:latin typeface="Courier New" pitchFamily="49" charset="0"/>
                <a:cs typeface="Courier New" pitchFamily="49" charset="0"/>
              </a:rPr>
              <a:t>		else return z;</a:t>
            </a:r>
          </a:p>
          <a:p>
            <a:pPr>
              <a:spcBef>
                <a:spcPct val="10000"/>
              </a:spcBef>
            </a:pP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a:t>
            </a:r>
          </a:p>
        </p:txBody>
      </p:sp>
      <p:sp>
        <p:nvSpPr>
          <p:cNvPr id="5" name="Text Box 3"/>
          <p:cNvSpPr txBox="1">
            <a:spLocks noChangeArrowheads="1"/>
          </p:cNvSpPr>
          <p:nvPr/>
        </p:nvSpPr>
        <p:spPr bwMode="auto">
          <a:xfrm>
            <a:off x="5121207" y="2655211"/>
            <a:ext cx="3971993" cy="276998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spcBef>
                <a:spcPct val="10000"/>
              </a:spcBef>
            </a:pP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max2(</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x, </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y){</a:t>
            </a:r>
          </a:p>
          <a:p>
            <a:pPr>
              <a:spcBef>
                <a:spcPct val="10000"/>
              </a:spcBef>
            </a:pPr>
            <a:r>
              <a:rPr lang="en-US" sz="2000" dirty="0">
                <a:solidFill>
                  <a:prstClr val="white"/>
                </a:solidFill>
                <a:latin typeface="Courier New" pitchFamily="49" charset="0"/>
                <a:cs typeface="Courier New" pitchFamily="49" charset="0"/>
              </a:rPr>
              <a:t>	if (x &gt; y){</a:t>
            </a:r>
          </a:p>
          <a:p>
            <a:pPr>
              <a:spcBef>
                <a:spcPct val="10000"/>
              </a:spcBef>
            </a:pPr>
            <a:r>
              <a:rPr lang="en-US" sz="2000" dirty="0">
                <a:solidFill>
                  <a:prstClr val="white"/>
                </a:solidFill>
                <a:latin typeface="Courier New" pitchFamily="49" charset="0"/>
                <a:cs typeface="Courier New" pitchFamily="49" charset="0"/>
              </a:rPr>
              <a:t>		return x;</a:t>
            </a:r>
          </a:p>
          <a:p>
            <a:pPr>
              <a:spcBef>
                <a:spcPct val="10000"/>
              </a:spcBef>
            </a:pP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	else{</a:t>
            </a:r>
          </a:p>
          <a:p>
            <a:pPr>
              <a:spcBef>
                <a:spcPct val="10000"/>
              </a:spcBef>
            </a:pPr>
            <a:r>
              <a:rPr lang="en-US" sz="2000" dirty="0">
                <a:solidFill>
                  <a:prstClr val="white"/>
                </a:solidFill>
                <a:latin typeface="Courier New" pitchFamily="49" charset="0"/>
                <a:cs typeface="Courier New" pitchFamily="49" charset="0"/>
              </a:rPr>
              <a:t>		return y;</a:t>
            </a:r>
          </a:p>
          <a:p>
            <a:pPr>
              <a:spcBef>
                <a:spcPct val="10000"/>
              </a:spcBef>
            </a:pP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a:t>
            </a:r>
          </a:p>
        </p:txBody>
      </p:sp>
      <p:sp>
        <p:nvSpPr>
          <p:cNvPr id="6" name="Rectangle 5"/>
          <p:cNvSpPr/>
          <p:nvPr/>
        </p:nvSpPr>
        <p:spPr>
          <a:xfrm>
            <a:off x="5391941" y="2941492"/>
            <a:ext cx="2600330" cy="20716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ectangle 6"/>
          <p:cNvSpPr/>
          <p:nvPr/>
        </p:nvSpPr>
        <p:spPr>
          <a:xfrm>
            <a:off x="1043609" y="2809956"/>
            <a:ext cx="3527083" cy="792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1043608" y="4478821"/>
            <a:ext cx="3527083" cy="7623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Footer Placeholder 8"/>
          <p:cNvSpPr>
            <a:spLocks noGrp="1"/>
          </p:cNvSpPr>
          <p:nvPr>
            <p:ph type="ftr" sz="quarter" idx="11"/>
          </p:nvPr>
        </p:nvSpPr>
        <p:spPr/>
        <p:txBody>
          <a:bodyPr/>
          <a:lstStyle/>
          <a:p>
            <a:r>
              <a:rPr lang="he-IL"/>
              <a:t>מבוא למדעי המחשב מ' - תירגול 3</a:t>
            </a:r>
            <a:endParaRPr lang="en-US"/>
          </a:p>
        </p:txBody>
      </p:sp>
      <p:sp>
        <p:nvSpPr>
          <p:cNvPr id="10" name="Slide Number Placeholder 9"/>
          <p:cNvSpPr>
            <a:spLocks noGrp="1"/>
          </p:cNvSpPr>
          <p:nvPr>
            <p:ph type="sldNum" sz="quarter" idx="12"/>
          </p:nvPr>
        </p:nvSpPr>
        <p:spPr/>
        <p:txBody>
          <a:bodyPr/>
          <a:lstStyle/>
          <a:p>
            <a:fld id="{F600508C-DFED-4842-9117-7E92FA1D62A1}" type="slidenum">
              <a:rPr lang="en-US" smtClean="0"/>
              <a:pPr/>
              <a:t>40</a:t>
            </a:fld>
            <a:endParaRPr lang="en-US"/>
          </a:p>
        </p:txBody>
      </p:sp>
    </p:spTree>
    <p:extLst>
      <p:ext uri="{BB962C8B-B14F-4D97-AF65-F5344CB8AC3E}">
        <p14:creationId xmlns:p14="http://schemas.microsoft.com/office/powerpoint/2010/main" val="316337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תרגיל 2 - פתרון</a:t>
            </a:r>
          </a:p>
        </p:txBody>
      </p:sp>
      <p:sp>
        <p:nvSpPr>
          <p:cNvPr id="3" name="Content Placeholder 2"/>
          <p:cNvSpPr>
            <a:spLocks noGrp="1"/>
          </p:cNvSpPr>
          <p:nvPr>
            <p:ph idx="1"/>
          </p:nvPr>
        </p:nvSpPr>
        <p:spPr>
          <a:xfrm>
            <a:off x="457200" y="1700808"/>
            <a:ext cx="8021460" cy="4608512"/>
          </a:xfrm>
        </p:spPr>
        <p:txBody>
          <a:bodyPr>
            <a:normAutofit lnSpcReduction="10000"/>
          </a:bodyPr>
          <a:lstStyle/>
          <a:p>
            <a:pPr marL="0" indent="0">
              <a:buNone/>
            </a:pPr>
            <a:r>
              <a:rPr lang="he-IL" dirty="0"/>
              <a:t>הבחנה: אילו ידענו מה המקסימום בין </a:t>
            </a:r>
            <a:r>
              <a:rPr lang="en-US" dirty="0"/>
              <a:t>x</a:t>
            </a:r>
            <a:r>
              <a:rPr lang="he-IL" dirty="0"/>
              <a:t> ו-</a:t>
            </a:r>
            <a:r>
              <a:rPr lang="en-US" dirty="0"/>
              <a:t>y</a:t>
            </a:r>
            <a:r>
              <a:rPr lang="he-IL" dirty="0"/>
              <a:t>, רק היינו צריכים להשוות אותו ל-</a:t>
            </a:r>
            <a:r>
              <a:rPr lang="en-US" dirty="0"/>
              <a:t>z</a:t>
            </a:r>
            <a:r>
              <a:rPr lang="he-IL" dirty="0"/>
              <a:t>.</a:t>
            </a:r>
          </a:p>
          <a:p>
            <a:pPr marL="0" indent="0">
              <a:buNone/>
            </a:pPr>
            <a:r>
              <a:rPr lang="he-IL" sz="2000" dirty="0"/>
              <a:t>הערך של </a:t>
            </a:r>
            <a:r>
              <a:rPr lang="en-US" sz="2000" dirty="0"/>
              <a:t>max2(</a:t>
            </a:r>
            <a:r>
              <a:rPr lang="en-US" sz="2000" dirty="0" err="1"/>
              <a:t>x,y</a:t>
            </a:r>
            <a:r>
              <a:rPr lang="en-US" sz="2000" dirty="0"/>
              <a:t>)</a:t>
            </a:r>
            <a:r>
              <a:rPr lang="he-IL" sz="2000" dirty="0"/>
              <a:t> הוא בדיוק המקסימום המדובר:</a:t>
            </a:r>
            <a:endParaRPr lang="en-US" sz="2000" dirty="0"/>
          </a:p>
          <a:p>
            <a:pPr marL="342900" lvl="1" indent="0">
              <a:buNone/>
            </a:pPr>
            <a:endParaRPr lang="en-US" sz="1800" dirty="0"/>
          </a:p>
          <a:p>
            <a:pPr marL="342900" lvl="1" indent="0">
              <a:buNone/>
            </a:pPr>
            <a:endParaRPr lang="en-US" sz="1800" dirty="0"/>
          </a:p>
          <a:p>
            <a:pPr marL="342900" lvl="1" indent="0">
              <a:buNone/>
            </a:pPr>
            <a:endParaRPr lang="en-US" sz="1800" dirty="0"/>
          </a:p>
          <a:p>
            <a:pPr marL="342900" lvl="1" indent="0">
              <a:buNone/>
            </a:pPr>
            <a:endParaRPr lang="he-IL" sz="1800" dirty="0"/>
          </a:p>
          <a:p>
            <a:pPr marL="342900" lvl="1" indent="0">
              <a:buNone/>
            </a:pPr>
            <a:endParaRPr lang="he-IL" sz="1800" dirty="0"/>
          </a:p>
          <a:p>
            <a:pPr marL="342900" lvl="1" indent="0">
              <a:buNone/>
            </a:pPr>
            <a:endParaRPr lang="he-IL" sz="1800" dirty="0"/>
          </a:p>
          <a:p>
            <a:pPr marL="342900" lvl="1" indent="0">
              <a:buNone/>
            </a:pPr>
            <a:endParaRPr lang="he-IL" sz="1800" dirty="0"/>
          </a:p>
          <a:p>
            <a:pPr marL="342900" lvl="1" indent="0">
              <a:buNone/>
            </a:pPr>
            <a:endParaRPr lang="en-US" sz="1800" dirty="0"/>
          </a:p>
          <a:p>
            <a:pPr lvl="1"/>
            <a:r>
              <a:rPr lang="he-IL" sz="2200" dirty="0"/>
              <a:t>באופן כללי נעדיף להשתמש בפונקציות קיימות על מנת לכתוב קוד חדש, חוסך זמן כך.</a:t>
            </a:r>
            <a:endParaRPr lang="en-US" sz="2200" dirty="0"/>
          </a:p>
        </p:txBody>
      </p:sp>
      <p:sp>
        <p:nvSpPr>
          <p:cNvPr id="4" name="Text Box 3"/>
          <p:cNvSpPr txBox="1">
            <a:spLocks noChangeArrowheads="1"/>
          </p:cNvSpPr>
          <p:nvPr/>
        </p:nvSpPr>
        <p:spPr bwMode="auto">
          <a:xfrm>
            <a:off x="1267165" y="3022314"/>
            <a:ext cx="6007059" cy="127419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spcBef>
                <a:spcPct val="10000"/>
              </a:spcBef>
            </a:pPr>
            <a:r>
              <a:rPr lang="en-US" dirty="0" err="1">
                <a:solidFill>
                  <a:prstClr val="white"/>
                </a:solidFill>
                <a:latin typeface="Courier New" pitchFamily="49" charset="0"/>
                <a:cs typeface="Courier New" pitchFamily="49" charset="0"/>
              </a:rPr>
              <a:t>int</a:t>
            </a:r>
            <a:r>
              <a:rPr lang="en-US" dirty="0">
                <a:solidFill>
                  <a:prstClr val="white"/>
                </a:solidFill>
                <a:latin typeface="Courier New" pitchFamily="49" charset="0"/>
                <a:cs typeface="Courier New" pitchFamily="49" charset="0"/>
              </a:rPr>
              <a:t> max3(</a:t>
            </a:r>
            <a:r>
              <a:rPr lang="en-US" dirty="0" err="1">
                <a:solidFill>
                  <a:prstClr val="white"/>
                </a:solidFill>
                <a:latin typeface="Courier New" pitchFamily="49" charset="0"/>
                <a:cs typeface="Courier New" pitchFamily="49" charset="0"/>
              </a:rPr>
              <a:t>int</a:t>
            </a:r>
            <a:r>
              <a:rPr lang="en-US" dirty="0">
                <a:solidFill>
                  <a:prstClr val="white"/>
                </a:solidFill>
                <a:latin typeface="Courier New" pitchFamily="49" charset="0"/>
                <a:cs typeface="Courier New" pitchFamily="49" charset="0"/>
              </a:rPr>
              <a:t> x, </a:t>
            </a:r>
            <a:r>
              <a:rPr lang="en-US" dirty="0" err="1">
                <a:solidFill>
                  <a:prstClr val="white"/>
                </a:solidFill>
                <a:latin typeface="Courier New" pitchFamily="49" charset="0"/>
                <a:cs typeface="Courier New" pitchFamily="49" charset="0"/>
              </a:rPr>
              <a:t>int</a:t>
            </a:r>
            <a:r>
              <a:rPr lang="en-US" dirty="0">
                <a:solidFill>
                  <a:prstClr val="white"/>
                </a:solidFill>
                <a:latin typeface="Courier New" pitchFamily="49" charset="0"/>
                <a:cs typeface="Courier New" pitchFamily="49" charset="0"/>
              </a:rPr>
              <a:t> y, </a:t>
            </a:r>
            <a:r>
              <a:rPr lang="en-US" dirty="0" err="1">
                <a:solidFill>
                  <a:prstClr val="white"/>
                </a:solidFill>
                <a:latin typeface="Courier New" pitchFamily="49" charset="0"/>
                <a:cs typeface="Courier New" pitchFamily="49" charset="0"/>
              </a:rPr>
              <a:t>int</a:t>
            </a:r>
            <a:r>
              <a:rPr lang="en-US" dirty="0">
                <a:solidFill>
                  <a:prstClr val="white"/>
                </a:solidFill>
                <a:latin typeface="Courier New" pitchFamily="49" charset="0"/>
                <a:cs typeface="Courier New" pitchFamily="49" charset="0"/>
              </a:rPr>
              <a:t> z){</a:t>
            </a:r>
          </a:p>
          <a:p>
            <a:pPr>
              <a:spcBef>
                <a:spcPct val="10000"/>
              </a:spcBef>
            </a:pPr>
            <a:r>
              <a:rPr lang="en-US" dirty="0">
                <a:solidFill>
                  <a:prstClr val="white"/>
                </a:solidFill>
                <a:latin typeface="Courier New" pitchFamily="49" charset="0"/>
                <a:cs typeface="Courier New" pitchFamily="49" charset="0"/>
              </a:rPr>
              <a:t>	return max2(max2(</a:t>
            </a:r>
            <a:r>
              <a:rPr lang="en-US" dirty="0" err="1">
                <a:solidFill>
                  <a:prstClr val="white"/>
                </a:solidFill>
                <a:latin typeface="Courier New" pitchFamily="49" charset="0"/>
                <a:cs typeface="Courier New" pitchFamily="49" charset="0"/>
              </a:rPr>
              <a:t>x,y</a:t>
            </a:r>
            <a:r>
              <a:rPr lang="en-US" dirty="0">
                <a:solidFill>
                  <a:prstClr val="white"/>
                </a:solidFill>
                <a:latin typeface="Courier New" pitchFamily="49" charset="0"/>
                <a:cs typeface="Courier New" pitchFamily="49" charset="0"/>
              </a:rPr>
              <a:t>),z);	</a:t>
            </a:r>
          </a:p>
          <a:p>
            <a:pPr>
              <a:spcBef>
                <a:spcPct val="10000"/>
              </a:spcBef>
            </a:pPr>
            <a:r>
              <a:rPr lang="en-US" dirty="0">
                <a:solidFill>
                  <a:prstClr val="white"/>
                </a:solidFill>
                <a:latin typeface="Courier New" pitchFamily="49" charset="0"/>
                <a:cs typeface="Courier New" pitchFamily="49" charset="0"/>
              </a:rPr>
              <a:t>}</a:t>
            </a:r>
          </a:p>
        </p:txBody>
      </p:sp>
      <p:sp>
        <p:nvSpPr>
          <p:cNvPr id="5" name="AutoShape 6"/>
          <p:cNvSpPr>
            <a:spLocks/>
          </p:cNvSpPr>
          <p:nvPr/>
        </p:nvSpPr>
        <p:spPr bwMode="auto">
          <a:xfrm>
            <a:off x="835117" y="4487553"/>
            <a:ext cx="3736883" cy="886422"/>
          </a:xfrm>
          <a:prstGeom prst="borderCallout2">
            <a:avLst>
              <a:gd name="adj1" fmla="val -1566"/>
              <a:gd name="adj2" fmla="val 30961"/>
              <a:gd name="adj3" fmla="val -25831"/>
              <a:gd name="adj4" fmla="val 29829"/>
              <a:gd name="adj5" fmla="val -78481"/>
              <a:gd name="adj6" fmla="val 35796"/>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lvl="1" algn="r" rtl="1"/>
            <a:r>
              <a:rPr lang="he-IL" sz="1600" dirty="0">
                <a:solidFill>
                  <a:prstClr val="white"/>
                </a:solidFill>
              </a:rPr>
              <a:t>נשים לב להתאמה בין טיפוס הערך המוחזר של </a:t>
            </a:r>
            <a:r>
              <a:rPr lang="en-US" sz="1600" dirty="0">
                <a:solidFill>
                  <a:prstClr val="white"/>
                </a:solidFill>
              </a:rPr>
              <a:t>max2</a:t>
            </a:r>
            <a:r>
              <a:rPr lang="he-IL" sz="1600" dirty="0">
                <a:solidFill>
                  <a:prstClr val="white"/>
                </a:solidFill>
              </a:rPr>
              <a:t> לערך החזרה של </a:t>
            </a:r>
            <a:r>
              <a:rPr lang="en-US" sz="1600" dirty="0">
                <a:solidFill>
                  <a:prstClr val="white"/>
                </a:solidFill>
              </a:rPr>
              <a:t>max3</a:t>
            </a:r>
            <a:endParaRPr lang="he-IL" sz="1600" dirty="0">
              <a:solidFill>
                <a:prstClr val="white"/>
              </a:solidFill>
            </a:endParaRPr>
          </a:p>
        </p:txBody>
      </p:sp>
      <p:sp>
        <p:nvSpPr>
          <p:cNvPr id="6" name="AutoShape 6"/>
          <p:cNvSpPr>
            <a:spLocks/>
          </p:cNvSpPr>
          <p:nvPr/>
        </p:nvSpPr>
        <p:spPr bwMode="auto">
          <a:xfrm>
            <a:off x="4766727" y="4573166"/>
            <a:ext cx="3945023" cy="800809"/>
          </a:xfrm>
          <a:prstGeom prst="borderCallout2">
            <a:avLst>
              <a:gd name="adj1" fmla="val 265"/>
              <a:gd name="adj2" fmla="val 78232"/>
              <a:gd name="adj3" fmla="val -30424"/>
              <a:gd name="adj4" fmla="val 15091"/>
              <a:gd name="adj5" fmla="val -90121"/>
              <a:gd name="adj6" fmla="val -1466"/>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lvl="1" algn="r" rtl="1"/>
            <a:r>
              <a:rPr lang="he-IL" sz="1600" dirty="0">
                <a:solidFill>
                  <a:prstClr val="white"/>
                </a:solidFill>
              </a:rPr>
              <a:t>נשים לב להתאמה בין טיפוס הפרמטר ש-</a:t>
            </a:r>
            <a:r>
              <a:rPr lang="en-US" sz="1600" dirty="0">
                <a:solidFill>
                  <a:prstClr val="white"/>
                </a:solidFill>
              </a:rPr>
              <a:t>max2</a:t>
            </a:r>
            <a:r>
              <a:rPr lang="he-IL" sz="1600" dirty="0">
                <a:solidFill>
                  <a:prstClr val="white"/>
                </a:solidFill>
              </a:rPr>
              <a:t> מצפה לקבל לטיפוס הערך המוחזר ע"י </a:t>
            </a:r>
            <a:r>
              <a:rPr lang="en-US" sz="1600" dirty="0">
                <a:solidFill>
                  <a:prstClr val="white"/>
                </a:solidFill>
              </a:rPr>
              <a:t>max2</a:t>
            </a:r>
          </a:p>
        </p:txBody>
      </p:sp>
      <p:sp>
        <p:nvSpPr>
          <p:cNvPr id="7" name="Footer Placeholder 6"/>
          <p:cNvSpPr>
            <a:spLocks noGrp="1"/>
          </p:cNvSpPr>
          <p:nvPr>
            <p:ph type="ftr" sz="quarter" idx="11"/>
          </p:nvPr>
        </p:nvSpPr>
        <p:spPr/>
        <p:txBody>
          <a:bodyPr/>
          <a:lstStyle/>
          <a:p>
            <a:r>
              <a:rPr lang="he-IL"/>
              <a:t>מבוא למדעי המחשב מ' - תירגול 3</a:t>
            </a:r>
            <a:endParaRPr lang="en-US"/>
          </a:p>
        </p:txBody>
      </p:sp>
      <p:sp>
        <p:nvSpPr>
          <p:cNvPr id="8" name="Slide Number Placeholder 7"/>
          <p:cNvSpPr>
            <a:spLocks noGrp="1"/>
          </p:cNvSpPr>
          <p:nvPr>
            <p:ph type="sldNum" sz="quarter" idx="12"/>
          </p:nvPr>
        </p:nvSpPr>
        <p:spPr/>
        <p:txBody>
          <a:bodyPr/>
          <a:lstStyle/>
          <a:p>
            <a:fld id="{F600508C-DFED-4842-9117-7E92FA1D62A1}" type="slidenum">
              <a:rPr lang="en-US" smtClean="0"/>
              <a:pPr/>
              <a:t>41</a:t>
            </a:fld>
            <a:endParaRPr lang="en-US"/>
          </a:p>
        </p:txBody>
      </p:sp>
    </p:spTree>
    <p:extLst>
      <p:ext uri="{BB962C8B-B14F-4D97-AF65-F5344CB8AC3E}">
        <p14:creationId xmlns:p14="http://schemas.microsoft.com/office/powerpoint/2010/main" val="108139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תרגילים</a:t>
            </a:r>
          </a:p>
        </p:txBody>
      </p:sp>
      <p:sp>
        <p:nvSpPr>
          <p:cNvPr id="3" name="Content Placeholder 2"/>
          <p:cNvSpPr>
            <a:spLocks noGrp="1"/>
          </p:cNvSpPr>
          <p:nvPr>
            <p:ph idx="1"/>
          </p:nvPr>
        </p:nvSpPr>
        <p:spPr/>
        <p:txBody>
          <a:bodyPr>
            <a:normAutofit/>
          </a:bodyPr>
          <a:lstStyle/>
          <a:p>
            <a:r>
              <a:rPr lang="he-IL" dirty="0"/>
              <a:t>תרגיל 3: כתבו פונקציה בשם </a:t>
            </a:r>
            <a:r>
              <a:rPr lang="en-US" dirty="0" err="1"/>
              <a:t>isPrime</a:t>
            </a:r>
            <a:r>
              <a:rPr lang="he-IL" dirty="0"/>
              <a:t> שמקבלת </a:t>
            </a:r>
            <a:r>
              <a:rPr lang="en-US" dirty="0" err="1"/>
              <a:t>int</a:t>
            </a:r>
            <a:r>
              <a:rPr lang="he-IL" dirty="0"/>
              <a:t> כפרמטר ומחזירה </a:t>
            </a:r>
            <a:r>
              <a:rPr lang="en-US" dirty="0"/>
              <a:t>true</a:t>
            </a:r>
            <a:r>
              <a:rPr lang="he-IL" dirty="0"/>
              <a:t> אם הפרמטר ראשוני ו-</a:t>
            </a:r>
            <a:r>
              <a:rPr lang="en-US" dirty="0"/>
              <a:t>false</a:t>
            </a:r>
            <a:r>
              <a:rPr lang="he-IL" dirty="0"/>
              <a:t> אחרת.</a:t>
            </a:r>
          </a:p>
          <a:p>
            <a:pPr marL="0" indent="0">
              <a:buNone/>
            </a:pPr>
            <a:endParaRPr lang="he-IL" sz="2100" dirty="0"/>
          </a:p>
          <a:p>
            <a:pPr marL="0" indent="0">
              <a:buNone/>
            </a:pPr>
            <a:endParaRPr lang="he-IL" sz="2100" u="sng" dirty="0"/>
          </a:p>
          <a:p>
            <a:pPr marL="0" indent="0">
              <a:buNone/>
            </a:pPr>
            <a:endParaRPr lang="he-IL" sz="1800" dirty="0"/>
          </a:p>
          <a:p>
            <a:pPr marL="342900" lvl="1" indent="0">
              <a:buNone/>
            </a:pPr>
            <a:endParaRPr lang="he-IL" sz="1800" dirty="0"/>
          </a:p>
        </p:txBody>
      </p:sp>
      <p:sp>
        <p:nvSpPr>
          <p:cNvPr id="4" name="Footer Placeholder 3"/>
          <p:cNvSpPr>
            <a:spLocks noGrp="1"/>
          </p:cNvSpPr>
          <p:nvPr>
            <p:ph type="ftr" sz="quarter" idx="11"/>
          </p:nvPr>
        </p:nvSpPr>
        <p:spPr/>
        <p:txBody>
          <a:bodyPr/>
          <a:lstStyle/>
          <a:p>
            <a:r>
              <a:rPr lang="he-IL"/>
              <a:t>מבוא למדעי המחשב מ' - תירגול 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42</a:t>
            </a:fld>
            <a:endParaRPr lang="en-US"/>
          </a:p>
        </p:txBody>
      </p:sp>
    </p:spTree>
    <p:extLst>
      <p:ext uri="{BB962C8B-B14F-4D97-AF65-F5344CB8AC3E}">
        <p14:creationId xmlns:p14="http://schemas.microsoft.com/office/powerpoint/2010/main" val="2999053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תרגיל 3 – פתרון</a:t>
            </a:r>
          </a:p>
        </p:txBody>
      </p:sp>
      <p:sp>
        <p:nvSpPr>
          <p:cNvPr id="3" name="Content Placeholder 2"/>
          <p:cNvSpPr>
            <a:spLocks noGrp="1"/>
          </p:cNvSpPr>
          <p:nvPr>
            <p:ph idx="1"/>
          </p:nvPr>
        </p:nvSpPr>
        <p:spPr>
          <a:xfrm>
            <a:off x="1485900" y="2057400"/>
            <a:ext cx="6172200" cy="3747864"/>
          </a:xfrm>
        </p:spPr>
        <p:txBody>
          <a:bodyPr>
            <a:normAutofit/>
          </a:bodyPr>
          <a:lstStyle/>
          <a:p>
            <a:pPr marL="0" indent="0">
              <a:buNone/>
            </a:pPr>
            <a:r>
              <a:rPr lang="he-IL" sz="2100" dirty="0"/>
              <a:t> </a:t>
            </a:r>
          </a:p>
          <a:p>
            <a:pPr marL="0" indent="0">
              <a:buNone/>
            </a:pPr>
            <a:endParaRPr lang="he-IL" sz="2100" u="sng"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342900" lvl="1" indent="0">
              <a:buNone/>
            </a:pPr>
            <a:endParaRPr lang="he-IL" sz="1800" dirty="0"/>
          </a:p>
        </p:txBody>
      </p:sp>
      <p:sp>
        <p:nvSpPr>
          <p:cNvPr id="6" name="Text Box 3"/>
          <p:cNvSpPr txBox="1">
            <a:spLocks noChangeArrowheads="1"/>
          </p:cNvSpPr>
          <p:nvPr/>
        </p:nvSpPr>
        <p:spPr bwMode="auto">
          <a:xfrm>
            <a:off x="1115616" y="1772816"/>
            <a:ext cx="7236804" cy="459818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spcBef>
                <a:spcPct val="10000"/>
              </a:spcBef>
            </a:pPr>
            <a:r>
              <a:rPr lang="en-US" sz="2000" dirty="0" err="1">
                <a:solidFill>
                  <a:prstClr val="white"/>
                </a:solidFill>
                <a:latin typeface="Courier New" pitchFamily="49" charset="0"/>
                <a:cs typeface="Courier New" pitchFamily="49" charset="0"/>
              </a:rPr>
              <a:t>bool</a:t>
            </a:r>
            <a:r>
              <a:rPr lang="en-US" sz="2000" dirty="0">
                <a:solidFill>
                  <a:prstClr val="white"/>
                </a:solidFill>
                <a:latin typeface="Courier New" pitchFamily="49" charset="0"/>
                <a:cs typeface="Courier New" pitchFamily="49" charset="0"/>
              </a:rPr>
              <a:t> </a:t>
            </a:r>
            <a:r>
              <a:rPr lang="en-US" sz="2000" dirty="0" err="1">
                <a:solidFill>
                  <a:prstClr val="white"/>
                </a:solidFill>
                <a:latin typeface="Courier New" pitchFamily="49" charset="0"/>
                <a:cs typeface="Courier New" pitchFamily="49" charset="0"/>
              </a:rPr>
              <a:t>is_prime</a:t>
            </a:r>
            <a:r>
              <a:rPr lang="en-US" sz="2000" dirty="0">
                <a:solidFill>
                  <a:prstClr val="white"/>
                </a:solidFill>
                <a:latin typeface="Courier New" pitchFamily="49" charset="0"/>
                <a:cs typeface="Courier New" pitchFamily="49" charset="0"/>
              </a:rPr>
              <a:t>(</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a:t>
            </a:r>
            <a:r>
              <a:rPr lang="en-US" sz="2000" dirty="0" err="1">
                <a:solidFill>
                  <a:prstClr val="white"/>
                </a:solidFill>
                <a:latin typeface="Courier New" pitchFamily="49" charset="0"/>
                <a:cs typeface="Courier New" pitchFamily="49" charset="0"/>
              </a:rPr>
              <a:t>num</a:t>
            </a: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   \\ if divisible by 2, only 2 is prime:</a:t>
            </a:r>
          </a:p>
          <a:p>
            <a:pPr>
              <a:spcBef>
                <a:spcPct val="10000"/>
              </a:spcBef>
            </a:pPr>
            <a:r>
              <a:rPr lang="en-US" sz="2000" dirty="0">
                <a:solidFill>
                  <a:prstClr val="white"/>
                </a:solidFill>
                <a:latin typeface="Courier New" pitchFamily="49" charset="0"/>
                <a:cs typeface="Courier New" pitchFamily="49" charset="0"/>
              </a:rPr>
              <a:t>   if (num%2 == 0) </a:t>
            </a:r>
            <a:r>
              <a:rPr lang="en-US" b="1" dirty="0">
                <a:solidFill>
                  <a:srgbClr val="FF0000"/>
                </a:solidFill>
                <a:latin typeface="Courier New" pitchFamily="49" charset="0"/>
                <a:cs typeface="Courier New" pitchFamily="49" charset="0"/>
              </a:rPr>
              <a:t>???</a:t>
            </a:r>
            <a:r>
              <a:rPr lang="en-US" sz="2000" dirty="0">
                <a:solidFill>
                  <a:prstClr val="white"/>
                </a:solidFill>
                <a:latin typeface="Courier New" pitchFamily="49" charset="0"/>
                <a:cs typeface="Courier New" pitchFamily="49" charset="0"/>
              </a:rPr>
              <a:t>;</a:t>
            </a:r>
          </a:p>
          <a:p>
            <a:pPr>
              <a:spcBef>
                <a:spcPct val="10000"/>
              </a:spcBef>
            </a:pPr>
            <a:r>
              <a:rPr lang="en-US" sz="2000" dirty="0">
                <a:solidFill>
                  <a:prstClr val="white"/>
                </a:solidFill>
                <a:latin typeface="Courier New" pitchFamily="49" charset="0"/>
                <a:cs typeface="Courier New" pitchFamily="49" charset="0"/>
              </a:rPr>
              <a:t>   \\ otherwise see if divisible by anything</a:t>
            </a:r>
          </a:p>
          <a:p>
            <a:pPr>
              <a:spcBef>
                <a:spcPct val="10000"/>
              </a:spcBef>
            </a:pPr>
            <a:r>
              <a:rPr lang="en-US" sz="2000" dirty="0">
                <a:solidFill>
                  <a:prstClr val="white"/>
                </a:solidFill>
                <a:latin typeface="Courier New" pitchFamily="49" charset="0"/>
                <a:cs typeface="Courier New" pitchFamily="49" charset="0"/>
              </a:rPr>
              <a:t>	 </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a:t>
            </a:r>
            <a:r>
              <a:rPr lang="en-US" sz="2000" dirty="0" err="1">
                <a:solidFill>
                  <a:prstClr val="white"/>
                </a:solidFill>
                <a:latin typeface="Courier New" pitchFamily="49" charset="0"/>
                <a:cs typeface="Courier New" pitchFamily="49" charset="0"/>
              </a:rPr>
              <a:t>i</a:t>
            </a:r>
            <a:r>
              <a:rPr lang="en-US" sz="2000" dirty="0">
                <a:solidFill>
                  <a:prstClr val="white"/>
                </a:solidFill>
                <a:latin typeface="Courier New" pitchFamily="49" charset="0"/>
                <a:cs typeface="Courier New" pitchFamily="49" charset="0"/>
              </a:rPr>
              <a:t>=3;</a:t>
            </a:r>
          </a:p>
          <a:p>
            <a:pPr>
              <a:spcBef>
                <a:spcPct val="10000"/>
              </a:spcBef>
            </a:pPr>
            <a:r>
              <a:rPr lang="en-US" sz="2000" dirty="0">
                <a:solidFill>
                  <a:prstClr val="white"/>
                </a:solidFill>
                <a:latin typeface="Courier New" pitchFamily="49" charset="0"/>
                <a:cs typeface="Courier New" pitchFamily="49" charset="0"/>
              </a:rPr>
              <a:t>   while (</a:t>
            </a:r>
            <a:r>
              <a:rPr lang="en-US" sz="2000" dirty="0" err="1">
                <a:solidFill>
                  <a:prstClr val="white"/>
                </a:solidFill>
                <a:latin typeface="Courier New" pitchFamily="49" charset="0"/>
                <a:cs typeface="Courier New" pitchFamily="49" charset="0"/>
              </a:rPr>
              <a:t>i</a:t>
            </a:r>
            <a:r>
              <a:rPr lang="en-US" sz="2000" dirty="0">
                <a:solidFill>
                  <a:prstClr val="white"/>
                </a:solidFill>
                <a:latin typeface="Courier New" pitchFamily="49" charset="0"/>
                <a:cs typeface="Courier New" pitchFamily="49" charset="0"/>
              </a:rPr>
              <a:t>*</a:t>
            </a:r>
            <a:r>
              <a:rPr lang="en-US" sz="2000" dirty="0" err="1">
                <a:solidFill>
                  <a:prstClr val="white"/>
                </a:solidFill>
                <a:latin typeface="Courier New" pitchFamily="49" charset="0"/>
                <a:cs typeface="Courier New" pitchFamily="49" charset="0"/>
              </a:rPr>
              <a:t>i</a:t>
            </a:r>
            <a:r>
              <a:rPr lang="en-US" sz="2000" dirty="0">
                <a:solidFill>
                  <a:prstClr val="white"/>
                </a:solidFill>
                <a:latin typeface="Courier New" pitchFamily="49" charset="0"/>
                <a:cs typeface="Courier New" pitchFamily="49" charset="0"/>
              </a:rPr>
              <a:t> &lt;= num){ // </a:t>
            </a:r>
            <a:r>
              <a:rPr lang="he-IL" sz="2000" dirty="0">
                <a:solidFill>
                  <a:srgbClr val="FFC000"/>
                </a:solidFill>
                <a:latin typeface="Courier New" pitchFamily="49" charset="0"/>
                <a:cs typeface="Courier New" pitchFamily="49" charset="0"/>
              </a:rPr>
              <a:t>למה התנאי הזה?</a:t>
            </a:r>
            <a:endParaRPr lang="en-US" sz="2000" dirty="0">
              <a:solidFill>
                <a:srgbClr val="FFC000"/>
              </a:solidFill>
              <a:latin typeface="Courier New" pitchFamily="49" charset="0"/>
              <a:cs typeface="Courier New" pitchFamily="49" charset="0"/>
            </a:endParaRPr>
          </a:p>
          <a:p>
            <a:pPr>
              <a:spcBef>
                <a:spcPct val="10000"/>
              </a:spcBef>
            </a:pPr>
            <a:r>
              <a:rPr lang="en-US" sz="2000" dirty="0">
                <a:solidFill>
                  <a:prstClr val="white"/>
                </a:solidFill>
                <a:latin typeface="Courier New" pitchFamily="49" charset="0"/>
                <a:cs typeface="Courier New" pitchFamily="49" charset="0"/>
              </a:rPr>
              <a:t>      if (</a:t>
            </a:r>
            <a:r>
              <a:rPr lang="en-US" sz="2000" dirty="0" err="1">
                <a:solidFill>
                  <a:prstClr val="white"/>
                </a:solidFill>
                <a:latin typeface="Courier New" pitchFamily="49" charset="0"/>
                <a:cs typeface="Courier New" pitchFamily="49" charset="0"/>
              </a:rPr>
              <a:t>num%i</a:t>
            </a:r>
            <a:r>
              <a:rPr lang="en-US" sz="2000" dirty="0">
                <a:solidFill>
                  <a:prstClr val="white"/>
                </a:solidFill>
                <a:latin typeface="Courier New" pitchFamily="49" charset="0"/>
                <a:cs typeface="Courier New" pitchFamily="49" charset="0"/>
              </a:rPr>
              <a:t> == 0) {</a:t>
            </a:r>
          </a:p>
          <a:p>
            <a:pPr>
              <a:spcBef>
                <a:spcPct val="10000"/>
              </a:spcBef>
            </a:pPr>
            <a:r>
              <a:rPr lang="en-US" sz="2000" dirty="0">
                <a:solidFill>
                  <a:prstClr val="white"/>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a:t>
            </a:r>
          </a:p>
          <a:p>
            <a:pPr>
              <a:spcBef>
                <a:spcPct val="10000"/>
              </a:spcBef>
            </a:pP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	    </a:t>
            </a:r>
            <a:r>
              <a:rPr lang="en-US" sz="2000" dirty="0" err="1">
                <a:solidFill>
                  <a:prstClr val="white"/>
                </a:solidFill>
                <a:latin typeface="Courier New" pitchFamily="49" charset="0"/>
                <a:cs typeface="Courier New" pitchFamily="49" charset="0"/>
              </a:rPr>
              <a:t>i</a:t>
            </a:r>
            <a:r>
              <a:rPr lang="en-US" sz="2000" dirty="0">
                <a:solidFill>
                  <a:prstClr val="white"/>
                </a:solidFill>
                <a:latin typeface="Courier New" pitchFamily="49" charset="0"/>
                <a:cs typeface="Courier New" pitchFamily="49" charset="0"/>
              </a:rPr>
              <a:t>++;</a:t>
            </a:r>
          </a:p>
          <a:p>
            <a:pPr>
              <a:spcBef>
                <a:spcPct val="10000"/>
              </a:spcBef>
            </a:pP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   return true;</a:t>
            </a:r>
          </a:p>
          <a:p>
            <a:pPr>
              <a:spcBef>
                <a:spcPct val="10000"/>
              </a:spcBef>
            </a:pPr>
            <a:r>
              <a:rPr lang="en-US" sz="2000" dirty="0">
                <a:solidFill>
                  <a:prstClr val="white"/>
                </a:solidFill>
                <a:latin typeface="Courier New" pitchFamily="49" charset="0"/>
                <a:cs typeface="Courier New" pitchFamily="49" charset="0"/>
              </a:rPr>
              <a:t>}</a:t>
            </a:r>
          </a:p>
        </p:txBody>
      </p:sp>
      <p:sp>
        <p:nvSpPr>
          <p:cNvPr id="4" name="Footer Placeholder 3"/>
          <p:cNvSpPr>
            <a:spLocks noGrp="1"/>
          </p:cNvSpPr>
          <p:nvPr>
            <p:ph type="ftr" sz="quarter" idx="11"/>
          </p:nvPr>
        </p:nvSpPr>
        <p:spPr/>
        <p:txBody>
          <a:bodyPr/>
          <a:lstStyle/>
          <a:p>
            <a:r>
              <a:rPr lang="he-IL"/>
              <a:t>מבוא למדעי המחשב מ' - תירגול 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43</a:t>
            </a:fld>
            <a:endParaRPr lang="en-US"/>
          </a:p>
        </p:txBody>
      </p:sp>
    </p:spTree>
    <p:extLst>
      <p:ext uri="{BB962C8B-B14F-4D97-AF65-F5344CB8AC3E}">
        <p14:creationId xmlns:p14="http://schemas.microsoft.com/office/powerpoint/2010/main" val="3643442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תרגיל 3 – פתרון</a:t>
            </a:r>
          </a:p>
        </p:txBody>
      </p:sp>
      <p:sp>
        <p:nvSpPr>
          <p:cNvPr id="3" name="Content Placeholder 2"/>
          <p:cNvSpPr>
            <a:spLocks noGrp="1"/>
          </p:cNvSpPr>
          <p:nvPr>
            <p:ph idx="1"/>
          </p:nvPr>
        </p:nvSpPr>
        <p:spPr>
          <a:xfrm>
            <a:off x="1485900" y="2057400"/>
            <a:ext cx="6172200" cy="3747864"/>
          </a:xfrm>
        </p:spPr>
        <p:txBody>
          <a:bodyPr>
            <a:normAutofit/>
          </a:bodyPr>
          <a:lstStyle/>
          <a:p>
            <a:pPr marL="0" indent="0">
              <a:buNone/>
            </a:pPr>
            <a:r>
              <a:rPr lang="he-IL" sz="2100" dirty="0"/>
              <a:t> </a:t>
            </a:r>
          </a:p>
          <a:p>
            <a:pPr marL="0" indent="0">
              <a:buNone/>
            </a:pPr>
            <a:endParaRPr lang="he-IL" sz="2100" u="sng"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0" indent="0">
              <a:buNone/>
            </a:pPr>
            <a:endParaRPr lang="he-IL" sz="1800" dirty="0"/>
          </a:p>
          <a:p>
            <a:pPr marL="342900" lvl="1" indent="0">
              <a:buNone/>
            </a:pPr>
            <a:endParaRPr lang="he-IL" sz="1800" dirty="0"/>
          </a:p>
        </p:txBody>
      </p:sp>
      <p:sp>
        <p:nvSpPr>
          <p:cNvPr id="6" name="Text Box 3"/>
          <p:cNvSpPr txBox="1">
            <a:spLocks noChangeArrowheads="1"/>
          </p:cNvSpPr>
          <p:nvPr/>
        </p:nvSpPr>
        <p:spPr bwMode="auto">
          <a:xfrm>
            <a:off x="1115616" y="1700808"/>
            <a:ext cx="7128792" cy="463203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spcBef>
                <a:spcPct val="10000"/>
              </a:spcBef>
            </a:pPr>
            <a:r>
              <a:rPr lang="en-US" sz="2000" dirty="0" err="1">
                <a:solidFill>
                  <a:prstClr val="white"/>
                </a:solidFill>
                <a:latin typeface="Courier New" pitchFamily="49" charset="0"/>
                <a:cs typeface="Courier New" pitchFamily="49" charset="0"/>
              </a:rPr>
              <a:t>bool</a:t>
            </a:r>
            <a:r>
              <a:rPr lang="en-US" sz="2000" dirty="0">
                <a:solidFill>
                  <a:prstClr val="white"/>
                </a:solidFill>
                <a:latin typeface="Courier New" pitchFamily="49" charset="0"/>
                <a:cs typeface="Courier New" pitchFamily="49" charset="0"/>
              </a:rPr>
              <a:t> </a:t>
            </a:r>
            <a:r>
              <a:rPr lang="en-US" sz="2000" dirty="0" err="1">
                <a:solidFill>
                  <a:prstClr val="white"/>
                </a:solidFill>
                <a:latin typeface="Courier New" pitchFamily="49" charset="0"/>
                <a:cs typeface="Courier New" pitchFamily="49" charset="0"/>
              </a:rPr>
              <a:t>is_prime</a:t>
            </a:r>
            <a:r>
              <a:rPr lang="en-US" sz="2000" dirty="0">
                <a:solidFill>
                  <a:prstClr val="white"/>
                </a:solidFill>
                <a:latin typeface="Courier New" pitchFamily="49" charset="0"/>
                <a:cs typeface="Courier New" pitchFamily="49" charset="0"/>
              </a:rPr>
              <a:t>(</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a:t>
            </a:r>
            <a:r>
              <a:rPr lang="en-US" sz="2000" dirty="0" err="1">
                <a:solidFill>
                  <a:prstClr val="white"/>
                </a:solidFill>
                <a:latin typeface="Courier New" pitchFamily="49" charset="0"/>
                <a:cs typeface="Courier New" pitchFamily="49" charset="0"/>
              </a:rPr>
              <a:t>num</a:t>
            </a: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   \\ if divisible by 2, only 2 is prime:</a:t>
            </a:r>
          </a:p>
          <a:p>
            <a:pPr>
              <a:spcBef>
                <a:spcPct val="10000"/>
              </a:spcBef>
            </a:pPr>
            <a:r>
              <a:rPr lang="en-US" sz="2000" dirty="0">
                <a:solidFill>
                  <a:prstClr val="white"/>
                </a:solidFill>
                <a:latin typeface="Courier New" pitchFamily="49" charset="0"/>
                <a:cs typeface="Courier New" pitchFamily="49" charset="0"/>
              </a:rPr>
              <a:t>   if (num%2 == 0) </a:t>
            </a:r>
            <a:r>
              <a:rPr lang="en-US" b="1" dirty="0">
                <a:solidFill>
                  <a:srgbClr val="FF0000"/>
                </a:solidFill>
                <a:latin typeface="Courier New" pitchFamily="49" charset="0"/>
                <a:cs typeface="Courier New" pitchFamily="49" charset="0"/>
              </a:rPr>
              <a:t>return</a:t>
            </a:r>
            <a:r>
              <a:rPr lang="en-US" dirty="0">
                <a:solidFill>
                  <a:prstClr val="white"/>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num</a:t>
            </a:r>
            <a:r>
              <a:rPr lang="en-US" b="1" dirty="0">
                <a:solidFill>
                  <a:srgbClr val="FF0000"/>
                </a:solidFill>
                <a:latin typeface="Courier New" pitchFamily="49" charset="0"/>
                <a:cs typeface="Courier New" pitchFamily="49" charset="0"/>
              </a:rPr>
              <a:t> == 2</a:t>
            </a:r>
            <a:r>
              <a:rPr lang="en-US" sz="2000" dirty="0">
                <a:solidFill>
                  <a:prstClr val="white"/>
                </a:solidFill>
                <a:latin typeface="Courier New" pitchFamily="49" charset="0"/>
                <a:cs typeface="Courier New" pitchFamily="49" charset="0"/>
              </a:rPr>
              <a:t>;</a:t>
            </a:r>
          </a:p>
          <a:p>
            <a:pPr>
              <a:spcBef>
                <a:spcPct val="10000"/>
              </a:spcBef>
            </a:pPr>
            <a:r>
              <a:rPr lang="en-US" sz="2000" dirty="0">
                <a:solidFill>
                  <a:prstClr val="white"/>
                </a:solidFill>
                <a:latin typeface="Courier New" pitchFamily="49" charset="0"/>
                <a:cs typeface="Courier New" pitchFamily="49" charset="0"/>
              </a:rPr>
              <a:t>   \\ otherwise see if divisible by anything</a:t>
            </a:r>
          </a:p>
          <a:p>
            <a:pPr>
              <a:spcBef>
                <a:spcPct val="10000"/>
              </a:spcBef>
            </a:pPr>
            <a:r>
              <a:rPr lang="en-US" sz="2000" dirty="0">
                <a:solidFill>
                  <a:prstClr val="white"/>
                </a:solidFill>
                <a:latin typeface="Courier New" pitchFamily="49" charset="0"/>
                <a:cs typeface="Courier New" pitchFamily="49" charset="0"/>
              </a:rPr>
              <a:t>	 </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a:t>
            </a:r>
            <a:r>
              <a:rPr lang="en-US" sz="2000" dirty="0" err="1">
                <a:solidFill>
                  <a:prstClr val="white"/>
                </a:solidFill>
                <a:latin typeface="Courier New" pitchFamily="49" charset="0"/>
                <a:cs typeface="Courier New" pitchFamily="49" charset="0"/>
              </a:rPr>
              <a:t>i</a:t>
            </a:r>
            <a:r>
              <a:rPr lang="en-US" sz="2000" dirty="0">
                <a:solidFill>
                  <a:prstClr val="white"/>
                </a:solidFill>
                <a:latin typeface="Courier New" pitchFamily="49" charset="0"/>
                <a:cs typeface="Courier New" pitchFamily="49" charset="0"/>
              </a:rPr>
              <a:t>=3;</a:t>
            </a:r>
          </a:p>
          <a:p>
            <a:pPr>
              <a:spcBef>
                <a:spcPct val="10000"/>
              </a:spcBef>
            </a:pPr>
            <a:r>
              <a:rPr lang="en-US" sz="2000" dirty="0">
                <a:solidFill>
                  <a:prstClr val="white"/>
                </a:solidFill>
                <a:latin typeface="Courier New" pitchFamily="49" charset="0"/>
                <a:cs typeface="Courier New" pitchFamily="49" charset="0"/>
              </a:rPr>
              <a:t>   while (</a:t>
            </a:r>
            <a:r>
              <a:rPr lang="en-US" sz="2000" dirty="0" err="1">
                <a:solidFill>
                  <a:prstClr val="white"/>
                </a:solidFill>
                <a:latin typeface="Courier New" pitchFamily="49" charset="0"/>
                <a:cs typeface="Courier New" pitchFamily="49" charset="0"/>
              </a:rPr>
              <a:t>i</a:t>
            </a:r>
            <a:r>
              <a:rPr lang="en-US" sz="2000" dirty="0">
                <a:solidFill>
                  <a:prstClr val="white"/>
                </a:solidFill>
                <a:latin typeface="Courier New" pitchFamily="49" charset="0"/>
                <a:cs typeface="Courier New" pitchFamily="49" charset="0"/>
              </a:rPr>
              <a:t>*</a:t>
            </a:r>
            <a:r>
              <a:rPr lang="en-US" sz="2000" dirty="0" err="1">
                <a:solidFill>
                  <a:prstClr val="white"/>
                </a:solidFill>
                <a:latin typeface="Courier New" pitchFamily="49" charset="0"/>
                <a:cs typeface="Courier New" pitchFamily="49" charset="0"/>
              </a:rPr>
              <a:t>i</a:t>
            </a:r>
            <a:r>
              <a:rPr lang="en-US" sz="2000" dirty="0">
                <a:solidFill>
                  <a:prstClr val="white"/>
                </a:solidFill>
                <a:latin typeface="Courier New" pitchFamily="49" charset="0"/>
                <a:cs typeface="Courier New" pitchFamily="49" charset="0"/>
              </a:rPr>
              <a:t> &lt;= </a:t>
            </a:r>
            <a:r>
              <a:rPr lang="en-US" sz="2000" dirty="0" err="1">
                <a:solidFill>
                  <a:prstClr val="white"/>
                </a:solidFill>
                <a:latin typeface="Courier New" pitchFamily="49" charset="0"/>
                <a:cs typeface="Courier New" pitchFamily="49" charset="0"/>
              </a:rPr>
              <a:t>num</a:t>
            </a:r>
            <a:r>
              <a:rPr lang="en-US" sz="2000" dirty="0">
                <a:solidFill>
                  <a:prstClr val="white"/>
                </a:solidFill>
                <a:latin typeface="Courier New" pitchFamily="49" charset="0"/>
                <a:cs typeface="Courier New" pitchFamily="49" charset="0"/>
              </a:rPr>
              <a:t>){</a:t>
            </a:r>
          </a:p>
          <a:p>
            <a:pPr>
              <a:spcBef>
                <a:spcPct val="10000"/>
              </a:spcBef>
            </a:pPr>
            <a:r>
              <a:rPr lang="en-US" sz="2000" dirty="0">
                <a:solidFill>
                  <a:prstClr val="white"/>
                </a:solidFill>
                <a:latin typeface="Courier New" pitchFamily="49" charset="0"/>
                <a:cs typeface="Courier New" pitchFamily="49" charset="0"/>
              </a:rPr>
              <a:t>      if (</a:t>
            </a:r>
            <a:r>
              <a:rPr lang="en-US" sz="2000" dirty="0" err="1">
                <a:solidFill>
                  <a:prstClr val="white"/>
                </a:solidFill>
                <a:latin typeface="Courier New" pitchFamily="49" charset="0"/>
                <a:cs typeface="Courier New" pitchFamily="49" charset="0"/>
              </a:rPr>
              <a:t>num%i</a:t>
            </a:r>
            <a:r>
              <a:rPr lang="en-US" sz="2000" dirty="0">
                <a:solidFill>
                  <a:prstClr val="white"/>
                </a:solidFill>
                <a:latin typeface="Courier New" pitchFamily="49" charset="0"/>
                <a:cs typeface="Courier New" pitchFamily="49" charset="0"/>
              </a:rPr>
              <a:t> == 0) {</a:t>
            </a:r>
          </a:p>
          <a:p>
            <a:pPr>
              <a:spcBef>
                <a:spcPct val="10000"/>
              </a:spcBef>
            </a:pPr>
            <a:r>
              <a:rPr lang="en-US" sz="2000" dirty="0">
                <a:solidFill>
                  <a:prstClr val="white"/>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return false</a:t>
            </a:r>
            <a:r>
              <a:rPr lang="en-US" sz="2000" b="1" dirty="0">
                <a:solidFill>
                  <a:srgbClr val="FF0000"/>
                </a:solidFill>
                <a:latin typeface="Courier New" pitchFamily="49" charset="0"/>
                <a:cs typeface="Courier New" pitchFamily="49" charset="0"/>
              </a:rPr>
              <a:t>;</a:t>
            </a:r>
          </a:p>
          <a:p>
            <a:pPr>
              <a:spcBef>
                <a:spcPct val="10000"/>
              </a:spcBef>
            </a:pP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	    </a:t>
            </a:r>
            <a:r>
              <a:rPr lang="en-US" sz="2000" dirty="0" err="1">
                <a:solidFill>
                  <a:prstClr val="white"/>
                </a:solidFill>
                <a:latin typeface="Courier New" pitchFamily="49" charset="0"/>
                <a:cs typeface="Courier New" pitchFamily="49" charset="0"/>
              </a:rPr>
              <a:t>i</a:t>
            </a:r>
            <a:r>
              <a:rPr lang="en-US" sz="2000" dirty="0">
                <a:solidFill>
                  <a:prstClr val="white"/>
                </a:solidFill>
                <a:latin typeface="Courier New" pitchFamily="49" charset="0"/>
                <a:cs typeface="Courier New" pitchFamily="49" charset="0"/>
              </a:rPr>
              <a:t>++;</a:t>
            </a:r>
          </a:p>
          <a:p>
            <a:pPr>
              <a:spcBef>
                <a:spcPct val="10000"/>
              </a:spcBef>
            </a:pPr>
            <a:r>
              <a:rPr lang="en-US" sz="2000" dirty="0">
                <a:solidFill>
                  <a:prstClr val="white"/>
                </a:solidFill>
                <a:latin typeface="Courier New" pitchFamily="49" charset="0"/>
                <a:cs typeface="Courier New" pitchFamily="49" charset="0"/>
              </a:rPr>
              <a:t>   }</a:t>
            </a:r>
          </a:p>
          <a:p>
            <a:pPr>
              <a:spcBef>
                <a:spcPct val="10000"/>
              </a:spcBef>
            </a:pPr>
            <a:r>
              <a:rPr lang="en-US" sz="2000" dirty="0">
                <a:solidFill>
                  <a:prstClr val="white"/>
                </a:solidFill>
                <a:latin typeface="Courier New" pitchFamily="49" charset="0"/>
                <a:cs typeface="Courier New" pitchFamily="49" charset="0"/>
              </a:rPr>
              <a:t>   return true;</a:t>
            </a:r>
          </a:p>
          <a:p>
            <a:pPr>
              <a:spcBef>
                <a:spcPct val="10000"/>
              </a:spcBef>
            </a:pPr>
            <a:r>
              <a:rPr lang="en-US" sz="2000" dirty="0">
                <a:solidFill>
                  <a:prstClr val="white"/>
                </a:solidFill>
                <a:latin typeface="Courier New" pitchFamily="49" charset="0"/>
                <a:cs typeface="Courier New" pitchFamily="49" charset="0"/>
              </a:rPr>
              <a:t>}</a:t>
            </a:r>
          </a:p>
        </p:txBody>
      </p:sp>
      <p:sp>
        <p:nvSpPr>
          <p:cNvPr id="4" name="Footer Placeholder 3"/>
          <p:cNvSpPr>
            <a:spLocks noGrp="1"/>
          </p:cNvSpPr>
          <p:nvPr>
            <p:ph type="ftr" sz="quarter" idx="11"/>
          </p:nvPr>
        </p:nvSpPr>
        <p:spPr/>
        <p:txBody>
          <a:bodyPr/>
          <a:lstStyle/>
          <a:p>
            <a:r>
              <a:rPr lang="he-IL"/>
              <a:t>מבוא למדעי המחשב מ' - תירגול 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44</a:t>
            </a:fld>
            <a:endParaRPr lang="en-US"/>
          </a:p>
        </p:txBody>
      </p:sp>
    </p:spTree>
    <p:extLst>
      <p:ext uri="{BB962C8B-B14F-4D97-AF65-F5344CB8AC3E}">
        <p14:creationId xmlns:p14="http://schemas.microsoft.com/office/powerpoint/2010/main" val="2516396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בדיקת ראשוניות – דוגמה לשימוש</a:t>
            </a:r>
          </a:p>
        </p:txBody>
      </p:sp>
      <p:sp>
        <p:nvSpPr>
          <p:cNvPr id="3" name="Content Placeholder 2"/>
          <p:cNvSpPr>
            <a:spLocks noGrp="1"/>
          </p:cNvSpPr>
          <p:nvPr>
            <p:ph idx="1"/>
          </p:nvPr>
        </p:nvSpPr>
        <p:spPr/>
        <p:txBody>
          <a:bodyPr>
            <a:normAutofit/>
          </a:bodyPr>
          <a:lstStyle/>
          <a:p>
            <a:pPr marL="0" indent="0">
              <a:buNone/>
            </a:pPr>
            <a:r>
              <a:rPr lang="he-IL" dirty="0"/>
              <a:t>ניזכר בתרגיל בו מקבלים מספר 1-10 ומדפיסים האם הוא ראשוני, או זוגי או אי-זוגי לא ראשוני ונשנה אותו קצת.</a:t>
            </a:r>
          </a:p>
          <a:p>
            <a:r>
              <a:rPr lang="he-IL" dirty="0"/>
              <a:t>תרגיל 4: כתבו פונקציה בשם </a:t>
            </a:r>
            <a:r>
              <a:rPr lang="en-US" dirty="0" err="1"/>
              <a:t>printProperty</a:t>
            </a:r>
            <a:r>
              <a:rPr lang="he-IL" dirty="0"/>
              <a:t> שפותרת את התרגיל עבור כל מספר שלם (שימו לב שהיא לא צריכה להחזיר כלום), תוך שימוש בפונקציה </a:t>
            </a:r>
            <a:r>
              <a:rPr lang="en-US" dirty="0" err="1"/>
              <a:t>isPrime</a:t>
            </a:r>
            <a:r>
              <a:rPr lang="he-IL" dirty="0"/>
              <a:t>:</a:t>
            </a:r>
          </a:p>
          <a:p>
            <a:pPr marL="0" indent="0">
              <a:buNone/>
            </a:pPr>
            <a:endParaRPr lang="he-IL" u="sng" dirty="0"/>
          </a:p>
          <a:p>
            <a:pPr marL="0" indent="0">
              <a:buNone/>
            </a:pPr>
            <a:endParaRPr lang="he-IL" dirty="0"/>
          </a:p>
          <a:p>
            <a:pPr marL="342900" lvl="1" indent="0">
              <a:buNone/>
            </a:pPr>
            <a:endParaRPr lang="he-IL" sz="2400" dirty="0"/>
          </a:p>
        </p:txBody>
      </p:sp>
      <p:sp>
        <p:nvSpPr>
          <p:cNvPr id="4" name="Footer Placeholder 3"/>
          <p:cNvSpPr>
            <a:spLocks noGrp="1"/>
          </p:cNvSpPr>
          <p:nvPr>
            <p:ph type="ftr" sz="quarter" idx="11"/>
          </p:nvPr>
        </p:nvSpPr>
        <p:spPr/>
        <p:txBody>
          <a:bodyPr/>
          <a:lstStyle/>
          <a:p>
            <a:r>
              <a:rPr lang="he-IL"/>
              <a:t>מבוא למדעי המחשב מ' - תירגול 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45</a:t>
            </a:fld>
            <a:endParaRPr lang="en-US"/>
          </a:p>
        </p:txBody>
      </p:sp>
    </p:spTree>
    <p:extLst>
      <p:ext uri="{BB962C8B-B14F-4D97-AF65-F5344CB8AC3E}">
        <p14:creationId xmlns:p14="http://schemas.microsoft.com/office/powerpoint/2010/main" val="2183517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תרגיל 4 - פתרון</a:t>
            </a:r>
          </a:p>
        </p:txBody>
      </p:sp>
      <p:sp>
        <p:nvSpPr>
          <p:cNvPr id="3" name="Content Placeholder 2"/>
          <p:cNvSpPr>
            <a:spLocks noGrp="1"/>
          </p:cNvSpPr>
          <p:nvPr>
            <p:ph idx="1"/>
          </p:nvPr>
        </p:nvSpPr>
        <p:spPr>
          <a:xfrm>
            <a:off x="457200" y="1556792"/>
            <a:ext cx="8229600" cy="4525963"/>
          </a:xfrm>
        </p:spPr>
        <p:txBody>
          <a:bodyPr>
            <a:normAutofit/>
          </a:bodyPr>
          <a:lstStyle/>
          <a:p>
            <a:pPr marL="0" indent="0">
              <a:buNone/>
            </a:pPr>
            <a:endParaRPr lang="he-IL" sz="2100" u="sng" dirty="0"/>
          </a:p>
          <a:p>
            <a:pPr marL="0" indent="0">
              <a:buNone/>
            </a:pPr>
            <a:endParaRPr lang="he-IL" sz="2100" u="sng" dirty="0"/>
          </a:p>
          <a:p>
            <a:pPr marL="0" indent="0">
              <a:buNone/>
            </a:pPr>
            <a:endParaRPr lang="he-IL" sz="1800" dirty="0"/>
          </a:p>
          <a:p>
            <a:pPr marL="342900" lvl="1" indent="0">
              <a:buNone/>
            </a:pPr>
            <a:endParaRPr lang="he-IL" sz="1800" dirty="0"/>
          </a:p>
        </p:txBody>
      </p:sp>
      <p:sp>
        <p:nvSpPr>
          <p:cNvPr id="4" name="Content Placeholder 5"/>
          <p:cNvSpPr txBox="1">
            <a:spLocks noChangeArrowheads="1"/>
          </p:cNvSpPr>
          <p:nvPr/>
        </p:nvSpPr>
        <p:spPr bwMode="auto">
          <a:xfrm>
            <a:off x="1354764" y="1833520"/>
            <a:ext cx="6434472" cy="3454792"/>
          </a:xfrm>
          <a:prstGeom prst="rect">
            <a:avLst/>
          </a:prstGeom>
          <a:ln w="9525" cap="flat" cmpd="sng" algn="ctr">
            <a:solidFill>
              <a:schemeClr val="accent1">
                <a:shade val="95000"/>
                <a:satMod val="105000"/>
              </a:schemeClr>
            </a:solidFill>
            <a:prstDash val="solid"/>
            <a:headEnd/>
            <a:tailEnd/>
          </a:ln>
        </p:spPr>
        <p:style>
          <a:lnRef idx="1">
            <a:schemeClr val="accent1"/>
          </a:lnRef>
          <a:fillRef idx="3">
            <a:schemeClr val="accent1"/>
          </a:fillRef>
          <a:effectRef idx="2">
            <a:schemeClr val="accent1"/>
          </a:effectRef>
          <a:fontRef idx="minor">
            <a:schemeClr val="lt1"/>
          </a:fontRef>
        </p:style>
        <p:txBody>
          <a:bodyPr vert="horz" wrap="square" lIns="137160" tIns="34290" rIns="137160" bIns="34290" rtlCol="0">
            <a:spAutoFit/>
          </a:bodyPr>
          <a:lstStyle>
            <a:lvl1pPr marL="342900" indent="-342900" algn="r" defTabSz="914400" rtl="1"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l" rtl="0" eaLnBrk="0" fontAlgn="base" hangingPunct="0">
              <a:spcBef>
                <a:spcPct val="0"/>
              </a:spcBef>
              <a:spcAft>
                <a:spcPct val="0"/>
              </a:spcAft>
              <a:buNone/>
              <a:tabLst>
                <a:tab pos="386954" algn="l"/>
                <a:tab pos="2231231" algn="l"/>
              </a:tabLst>
            </a:pPr>
            <a:r>
              <a:rPr lang="en-US" sz="2200" dirty="0">
                <a:solidFill>
                  <a:prstClr val="white"/>
                </a:solidFill>
                <a:latin typeface="Courier New" pitchFamily="49" charset="0"/>
                <a:cs typeface="Courier New" pitchFamily="49" charset="0"/>
              </a:rPr>
              <a:t>void </a:t>
            </a:r>
            <a:r>
              <a:rPr lang="en-US" sz="2200" dirty="0" err="1">
                <a:solidFill>
                  <a:prstClr val="white"/>
                </a:solidFill>
                <a:latin typeface="Courier New" pitchFamily="49" charset="0"/>
                <a:cs typeface="Courier New" pitchFamily="49" charset="0"/>
              </a:rPr>
              <a:t>print_property</a:t>
            </a:r>
            <a:r>
              <a:rPr lang="en-US" sz="2200" dirty="0">
                <a:solidFill>
                  <a:prstClr val="white"/>
                </a:solidFill>
                <a:latin typeface="Courier New" pitchFamily="49" charset="0"/>
                <a:cs typeface="Courier New" pitchFamily="49" charset="0"/>
              </a:rPr>
              <a:t>(</a:t>
            </a:r>
            <a:r>
              <a:rPr lang="en-US" sz="2200" dirty="0" err="1">
                <a:solidFill>
                  <a:prstClr val="white"/>
                </a:solidFill>
                <a:latin typeface="Courier New" pitchFamily="49" charset="0"/>
                <a:cs typeface="Courier New" pitchFamily="49" charset="0"/>
              </a:rPr>
              <a:t>int</a:t>
            </a:r>
            <a:r>
              <a:rPr lang="en-US" sz="2200" dirty="0">
                <a:solidFill>
                  <a:prstClr val="white"/>
                </a:solidFill>
                <a:latin typeface="Courier New" pitchFamily="49" charset="0"/>
                <a:cs typeface="Courier New" pitchFamily="49" charset="0"/>
              </a:rPr>
              <a:t> </a:t>
            </a:r>
            <a:r>
              <a:rPr lang="en-US" sz="2200" dirty="0" err="1">
                <a:solidFill>
                  <a:prstClr val="white"/>
                </a:solidFill>
                <a:latin typeface="Courier New" pitchFamily="49" charset="0"/>
                <a:cs typeface="Courier New" pitchFamily="49" charset="0"/>
              </a:rPr>
              <a:t>num</a:t>
            </a:r>
            <a:r>
              <a:rPr lang="en-US" sz="2200" dirty="0">
                <a:solidFill>
                  <a:prstClr val="white"/>
                </a:solidFill>
                <a:latin typeface="Courier New" pitchFamily="49" charset="0"/>
                <a:cs typeface="Courier New" pitchFamily="49" charset="0"/>
              </a:rPr>
              <a:t>){</a:t>
            </a:r>
          </a:p>
          <a:p>
            <a:pPr marL="0" indent="0" algn="l" rtl="0" eaLnBrk="0" fontAlgn="base" hangingPunct="0">
              <a:spcBef>
                <a:spcPct val="0"/>
              </a:spcBef>
              <a:spcAft>
                <a:spcPct val="0"/>
              </a:spcAft>
              <a:buNone/>
              <a:tabLst>
                <a:tab pos="386954" algn="l"/>
                <a:tab pos="2231231" algn="l"/>
              </a:tabLst>
            </a:pPr>
            <a:r>
              <a:rPr lang="en-US" sz="2200" dirty="0">
                <a:solidFill>
                  <a:prstClr val="white"/>
                </a:solidFill>
                <a:latin typeface="Courier New" pitchFamily="49" charset="0"/>
                <a:cs typeface="Courier New" pitchFamily="49" charset="0"/>
              </a:rPr>
              <a:t>	if (</a:t>
            </a:r>
            <a:r>
              <a:rPr lang="en-US" sz="2200" dirty="0" err="1">
                <a:solidFill>
                  <a:prstClr val="white"/>
                </a:solidFill>
                <a:latin typeface="Courier New" pitchFamily="49" charset="0"/>
                <a:cs typeface="Courier New" pitchFamily="49" charset="0"/>
              </a:rPr>
              <a:t>is_prime</a:t>
            </a:r>
            <a:r>
              <a:rPr lang="en-US" sz="2200" dirty="0">
                <a:solidFill>
                  <a:prstClr val="white"/>
                </a:solidFill>
                <a:latin typeface="Courier New" pitchFamily="49" charset="0"/>
                <a:cs typeface="Courier New" pitchFamily="49" charset="0"/>
              </a:rPr>
              <a:t>(</a:t>
            </a:r>
            <a:r>
              <a:rPr lang="en-US" sz="2200" dirty="0" err="1">
                <a:solidFill>
                  <a:prstClr val="white"/>
                </a:solidFill>
                <a:latin typeface="Courier New" pitchFamily="49" charset="0"/>
                <a:cs typeface="Courier New" pitchFamily="49" charset="0"/>
              </a:rPr>
              <a:t>num</a:t>
            </a:r>
            <a:r>
              <a:rPr lang="en-US" sz="2200" dirty="0">
                <a:solidFill>
                  <a:prstClr val="white"/>
                </a:solidFill>
                <a:latin typeface="Courier New" pitchFamily="49" charset="0"/>
                <a:cs typeface="Courier New" pitchFamily="49" charset="0"/>
              </a:rPr>
              <a:t>)){</a:t>
            </a:r>
          </a:p>
          <a:p>
            <a:pPr marL="0" indent="0" algn="l" rtl="0" eaLnBrk="0" fontAlgn="base" hangingPunct="0">
              <a:spcBef>
                <a:spcPct val="0"/>
              </a:spcBef>
              <a:spcAft>
                <a:spcPct val="0"/>
              </a:spcAft>
              <a:buNone/>
              <a:tabLst>
                <a:tab pos="386954" algn="l"/>
                <a:tab pos="2231231" algn="l"/>
              </a:tabLst>
            </a:pPr>
            <a:r>
              <a:rPr lang="en-US" sz="2200" dirty="0">
                <a:solidFill>
                  <a:prstClr val="white"/>
                </a:solidFill>
                <a:latin typeface="Courier New" pitchFamily="49" charset="0"/>
                <a:cs typeface="Courier New" pitchFamily="49" charset="0"/>
              </a:rPr>
              <a:t>	     </a:t>
            </a:r>
            <a:r>
              <a:rPr lang="en-US" sz="2200" dirty="0" err="1">
                <a:solidFill>
                  <a:prstClr val="white"/>
                </a:solidFill>
                <a:latin typeface="Courier New" pitchFamily="49" charset="0"/>
                <a:cs typeface="Courier New" pitchFamily="49" charset="0"/>
              </a:rPr>
              <a:t>printf</a:t>
            </a:r>
            <a:r>
              <a:rPr lang="en-US" sz="2200" dirty="0">
                <a:solidFill>
                  <a:prstClr val="white"/>
                </a:solidFill>
                <a:latin typeface="Courier New" pitchFamily="49" charset="0"/>
                <a:cs typeface="Courier New" pitchFamily="49" charset="0"/>
              </a:rPr>
              <a:t>(“Number is prime\n”);</a:t>
            </a:r>
          </a:p>
          <a:p>
            <a:pPr marL="0" indent="0" algn="l" rtl="0" eaLnBrk="0" fontAlgn="base" hangingPunct="0">
              <a:spcBef>
                <a:spcPct val="0"/>
              </a:spcBef>
              <a:spcAft>
                <a:spcPct val="0"/>
              </a:spcAft>
              <a:buNone/>
              <a:tabLst>
                <a:tab pos="386954" algn="l"/>
                <a:tab pos="2231231" algn="l"/>
              </a:tabLst>
            </a:pPr>
            <a:r>
              <a:rPr lang="en-US" sz="2200" dirty="0">
                <a:solidFill>
                  <a:prstClr val="white"/>
                </a:solidFill>
                <a:latin typeface="Courier New" pitchFamily="49" charset="0"/>
                <a:cs typeface="Courier New" pitchFamily="49" charset="0"/>
              </a:rPr>
              <a:t>	}</a:t>
            </a:r>
          </a:p>
          <a:p>
            <a:pPr marL="0" indent="0" algn="l" rtl="0" eaLnBrk="0" fontAlgn="base" hangingPunct="0">
              <a:spcBef>
                <a:spcPct val="0"/>
              </a:spcBef>
              <a:spcAft>
                <a:spcPct val="0"/>
              </a:spcAft>
              <a:buNone/>
              <a:tabLst>
                <a:tab pos="386954" algn="l"/>
                <a:tab pos="2231231" algn="l"/>
              </a:tabLst>
            </a:pPr>
            <a:r>
              <a:rPr lang="en-US" sz="2200" dirty="0">
                <a:solidFill>
                  <a:prstClr val="white"/>
                </a:solidFill>
                <a:latin typeface="Courier New" pitchFamily="49" charset="0"/>
                <a:cs typeface="Courier New" pitchFamily="49" charset="0"/>
              </a:rPr>
              <a:t>	else if (</a:t>
            </a:r>
            <a:r>
              <a:rPr lang="en-US" sz="2200" dirty="0" err="1">
                <a:solidFill>
                  <a:prstClr val="white"/>
                </a:solidFill>
                <a:latin typeface="Courier New" pitchFamily="49" charset="0"/>
                <a:cs typeface="Courier New" pitchFamily="49" charset="0"/>
              </a:rPr>
              <a:t>num</a:t>
            </a:r>
            <a:r>
              <a:rPr lang="en-US" sz="2200" dirty="0">
                <a:solidFill>
                  <a:prstClr val="white"/>
                </a:solidFill>
                <a:latin typeface="Courier New" pitchFamily="49" charset="0"/>
                <a:cs typeface="Courier New" pitchFamily="49" charset="0"/>
              </a:rPr>
              <a:t> % 2 == 0){</a:t>
            </a:r>
          </a:p>
          <a:p>
            <a:pPr marL="0" indent="0" algn="l" rtl="0" eaLnBrk="0" fontAlgn="base" hangingPunct="0">
              <a:spcBef>
                <a:spcPct val="0"/>
              </a:spcBef>
              <a:spcAft>
                <a:spcPct val="0"/>
              </a:spcAft>
              <a:buNone/>
              <a:tabLst>
                <a:tab pos="386954" algn="l"/>
                <a:tab pos="2231231" algn="l"/>
              </a:tabLst>
            </a:pPr>
            <a:r>
              <a:rPr lang="en-US" sz="2200" dirty="0">
                <a:solidFill>
                  <a:prstClr val="white"/>
                </a:solidFill>
                <a:latin typeface="Courier New" pitchFamily="49" charset="0"/>
                <a:cs typeface="Courier New" pitchFamily="49" charset="0"/>
              </a:rPr>
              <a:t>	     </a:t>
            </a:r>
            <a:r>
              <a:rPr lang="en-US" sz="2200" dirty="0" err="1">
                <a:solidFill>
                  <a:prstClr val="white"/>
                </a:solidFill>
                <a:latin typeface="Courier New" pitchFamily="49" charset="0"/>
                <a:cs typeface="Courier New" pitchFamily="49" charset="0"/>
              </a:rPr>
              <a:t>printf</a:t>
            </a:r>
            <a:r>
              <a:rPr lang="en-US" sz="2200" dirty="0">
                <a:solidFill>
                  <a:prstClr val="white"/>
                </a:solidFill>
                <a:latin typeface="Courier New" pitchFamily="49" charset="0"/>
                <a:cs typeface="Courier New" pitchFamily="49" charset="0"/>
              </a:rPr>
              <a:t>(“Number is even\n”);</a:t>
            </a:r>
          </a:p>
          <a:p>
            <a:pPr marL="0" indent="0" algn="l" rtl="0" eaLnBrk="0" fontAlgn="base" hangingPunct="0">
              <a:spcBef>
                <a:spcPct val="0"/>
              </a:spcBef>
              <a:spcAft>
                <a:spcPct val="0"/>
              </a:spcAft>
              <a:buNone/>
              <a:tabLst>
                <a:tab pos="386954" algn="l"/>
                <a:tab pos="2231231" algn="l"/>
              </a:tabLst>
            </a:pPr>
            <a:r>
              <a:rPr lang="en-US" sz="2200" dirty="0">
                <a:solidFill>
                  <a:prstClr val="white"/>
                </a:solidFill>
                <a:latin typeface="Courier New" pitchFamily="49" charset="0"/>
                <a:cs typeface="Courier New" pitchFamily="49" charset="0"/>
              </a:rPr>
              <a:t>	}</a:t>
            </a:r>
          </a:p>
          <a:p>
            <a:pPr marL="0" indent="0" algn="l" rtl="0" eaLnBrk="0" fontAlgn="base" hangingPunct="0">
              <a:spcBef>
                <a:spcPct val="0"/>
              </a:spcBef>
              <a:spcAft>
                <a:spcPct val="0"/>
              </a:spcAft>
              <a:buNone/>
              <a:tabLst>
                <a:tab pos="386954" algn="l"/>
                <a:tab pos="2231231" algn="l"/>
              </a:tabLst>
            </a:pPr>
            <a:r>
              <a:rPr lang="en-US" sz="2200" dirty="0">
                <a:solidFill>
                  <a:prstClr val="white"/>
                </a:solidFill>
                <a:latin typeface="Courier New" pitchFamily="49" charset="0"/>
                <a:cs typeface="Courier New" pitchFamily="49" charset="0"/>
              </a:rPr>
              <a:t>	else </a:t>
            </a:r>
            <a:r>
              <a:rPr lang="en-US" sz="2200" dirty="0" err="1">
                <a:solidFill>
                  <a:prstClr val="white"/>
                </a:solidFill>
                <a:latin typeface="Courier New" pitchFamily="49" charset="0"/>
                <a:cs typeface="Courier New" pitchFamily="49" charset="0"/>
              </a:rPr>
              <a:t>printf</a:t>
            </a:r>
            <a:r>
              <a:rPr lang="en-US" sz="2200" dirty="0">
                <a:solidFill>
                  <a:prstClr val="white"/>
                </a:solidFill>
                <a:latin typeface="Courier New" pitchFamily="49" charset="0"/>
                <a:cs typeface="Courier New" pitchFamily="49" charset="0"/>
              </a:rPr>
              <a:t>(“Number is odd\n”);</a:t>
            </a:r>
          </a:p>
          <a:p>
            <a:pPr marL="0" indent="0" algn="l" rtl="0" eaLnBrk="0" fontAlgn="base" hangingPunct="0">
              <a:spcBef>
                <a:spcPct val="0"/>
              </a:spcBef>
              <a:spcAft>
                <a:spcPct val="0"/>
              </a:spcAft>
              <a:buNone/>
              <a:tabLst>
                <a:tab pos="386954" algn="l"/>
                <a:tab pos="2231231" algn="l"/>
              </a:tabLst>
            </a:pPr>
            <a:r>
              <a:rPr lang="en-US" sz="2200" dirty="0">
                <a:solidFill>
                  <a:prstClr val="white"/>
                </a:solidFill>
                <a:latin typeface="Courier New" pitchFamily="49" charset="0"/>
                <a:cs typeface="Courier New" pitchFamily="49" charset="0"/>
              </a:rPr>
              <a:t>	return;</a:t>
            </a:r>
          </a:p>
          <a:p>
            <a:pPr marL="0" indent="0" algn="l" rtl="0" eaLnBrk="0" fontAlgn="base" hangingPunct="0">
              <a:spcBef>
                <a:spcPct val="0"/>
              </a:spcBef>
              <a:spcAft>
                <a:spcPct val="0"/>
              </a:spcAft>
              <a:buNone/>
              <a:tabLst>
                <a:tab pos="386954" algn="l"/>
                <a:tab pos="2231231" algn="l"/>
              </a:tabLst>
            </a:pPr>
            <a:r>
              <a:rPr lang="en-US" sz="2200" dirty="0">
                <a:solidFill>
                  <a:prstClr val="white"/>
                </a:solidFill>
                <a:latin typeface="Courier New" pitchFamily="49" charset="0"/>
                <a:cs typeface="Courier New" pitchFamily="49" charset="0"/>
              </a:rPr>
              <a:t>}</a:t>
            </a:r>
          </a:p>
        </p:txBody>
      </p:sp>
      <p:sp>
        <p:nvSpPr>
          <p:cNvPr id="5" name="AutoShape 6"/>
          <p:cNvSpPr>
            <a:spLocks/>
          </p:cNvSpPr>
          <p:nvPr/>
        </p:nvSpPr>
        <p:spPr bwMode="auto">
          <a:xfrm>
            <a:off x="786496" y="5736188"/>
            <a:ext cx="4009324" cy="377166"/>
          </a:xfrm>
          <a:prstGeom prst="borderCallout2">
            <a:avLst>
              <a:gd name="adj1" fmla="val 265"/>
              <a:gd name="adj2" fmla="val 5935"/>
              <a:gd name="adj3" fmla="val -492933"/>
              <a:gd name="adj4" fmla="val 331"/>
              <a:gd name="adj5" fmla="val -929156"/>
              <a:gd name="adj6" fmla="val 23765"/>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lvl="1" algn="r" rtl="1"/>
            <a:r>
              <a:rPr lang="he-IL" dirty="0">
                <a:solidFill>
                  <a:prstClr val="white"/>
                </a:solidFill>
              </a:rPr>
              <a:t>טיפוס ערך החזרה הוא </a:t>
            </a:r>
            <a:r>
              <a:rPr lang="en-US" dirty="0">
                <a:solidFill>
                  <a:prstClr val="white"/>
                </a:solidFill>
              </a:rPr>
              <a:t>void</a:t>
            </a:r>
            <a:r>
              <a:rPr lang="he-IL" dirty="0">
                <a:solidFill>
                  <a:prstClr val="white"/>
                </a:solidFill>
              </a:rPr>
              <a:t> כצפוי</a:t>
            </a:r>
            <a:endParaRPr lang="en-US" dirty="0">
              <a:solidFill>
                <a:prstClr val="white"/>
              </a:solidFill>
            </a:endParaRPr>
          </a:p>
        </p:txBody>
      </p:sp>
      <p:sp>
        <p:nvSpPr>
          <p:cNvPr id="6" name="AutoShape 6"/>
          <p:cNvSpPr>
            <a:spLocks/>
          </p:cNvSpPr>
          <p:nvPr/>
        </p:nvSpPr>
        <p:spPr bwMode="auto">
          <a:xfrm>
            <a:off x="5125114" y="5420716"/>
            <a:ext cx="2664121" cy="504055"/>
          </a:xfrm>
          <a:prstGeom prst="borderCallout2">
            <a:avLst>
              <a:gd name="adj1" fmla="val 265"/>
              <a:gd name="adj2" fmla="val 5935"/>
              <a:gd name="adj3" fmla="val -90904"/>
              <a:gd name="adj4" fmla="val -31251"/>
              <a:gd name="adj5" fmla="val -134246"/>
              <a:gd name="adj6" fmla="val -76965"/>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lvl="1" algn="r" rtl="1"/>
            <a:r>
              <a:rPr lang="he-IL" dirty="0">
                <a:solidFill>
                  <a:prstClr val="white"/>
                </a:solidFill>
              </a:rPr>
              <a:t>ה-</a:t>
            </a:r>
            <a:r>
              <a:rPr lang="en-US" dirty="0">
                <a:solidFill>
                  <a:prstClr val="white"/>
                </a:solidFill>
              </a:rPr>
              <a:t>return</a:t>
            </a:r>
            <a:r>
              <a:rPr lang="he-IL" dirty="0">
                <a:solidFill>
                  <a:prstClr val="white"/>
                </a:solidFill>
              </a:rPr>
              <a:t> לא הכרחי</a:t>
            </a:r>
            <a:endParaRPr lang="en-US" dirty="0">
              <a:solidFill>
                <a:prstClr val="white"/>
              </a:solidFill>
            </a:endParaRPr>
          </a:p>
        </p:txBody>
      </p:sp>
      <p:sp>
        <p:nvSpPr>
          <p:cNvPr id="7" name="Footer Placeholder 6"/>
          <p:cNvSpPr>
            <a:spLocks noGrp="1"/>
          </p:cNvSpPr>
          <p:nvPr>
            <p:ph type="ftr" sz="quarter" idx="11"/>
          </p:nvPr>
        </p:nvSpPr>
        <p:spPr/>
        <p:txBody>
          <a:bodyPr/>
          <a:lstStyle/>
          <a:p>
            <a:r>
              <a:rPr lang="he-IL"/>
              <a:t>מבוא למדעי המחשב מ' - תירגול 3</a:t>
            </a:r>
            <a:endParaRPr lang="en-US"/>
          </a:p>
        </p:txBody>
      </p:sp>
      <p:sp>
        <p:nvSpPr>
          <p:cNvPr id="8" name="Slide Number Placeholder 7"/>
          <p:cNvSpPr>
            <a:spLocks noGrp="1"/>
          </p:cNvSpPr>
          <p:nvPr>
            <p:ph type="sldNum" sz="quarter" idx="12"/>
          </p:nvPr>
        </p:nvSpPr>
        <p:spPr/>
        <p:txBody>
          <a:bodyPr/>
          <a:lstStyle/>
          <a:p>
            <a:fld id="{F600508C-DFED-4842-9117-7E92FA1D62A1}" type="slidenum">
              <a:rPr lang="en-US" smtClean="0"/>
              <a:pPr/>
              <a:t>46</a:t>
            </a:fld>
            <a:endParaRPr lang="en-US"/>
          </a:p>
        </p:txBody>
      </p:sp>
    </p:spTree>
    <p:extLst>
      <p:ext uri="{BB962C8B-B14F-4D97-AF65-F5344CB8AC3E}">
        <p14:creationId xmlns:p14="http://schemas.microsoft.com/office/powerpoint/2010/main" val="227093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תרגילים</a:t>
            </a:r>
          </a:p>
        </p:txBody>
      </p:sp>
      <p:sp>
        <p:nvSpPr>
          <p:cNvPr id="3" name="Content Placeholder 2"/>
          <p:cNvSpPr>
            <a:spLocks noGrp="1"/>
          </p:cNvSpPr>
          <p:nvPr>
            <p:ph idx="1"/>
          </p:nvPr>
        </p:nvSpPr>
        <p:spPr/>
        <p:txBody>
          <a:bodyPr>
            <a:normAutofit/>
          </a:bodyPr>
          <a:lstStyle/>
          <a:p>
            <a:r>
              <a:rPr lang="he-IL" dirty="0"/>
              <a:t>תרגיל 5: מה לא בסדר במימושים הללו?</a:t>
            </a:r>
          </a:p>
          <a:p>
            <a:pPr marL="0" indent="0">
              <a:buNone/>
            </a:pPr>
            <a:endParaRPr lang="he-IL" dirty="0"/>
          </a:p>
          <a:p>
            <a:pPr marL="0" indent="0">
              <a:buNone/>
            </a:pPr>
            <a:endParaRPr lang="he-IL" u="sng" dirty="0"/>
          </a:p>
          <a:p>
            <a:pPr marL="0" indent="0">
              <a:buNone/>
            </a:pPr>
            <a:endParaRPr lang="he-IL" dirty="0"/>
          </a:p>
          <a:p>
            <a:pPr marL="342900" lvl="1" indent="0">
              <a:buNone/>
            </a:pPr>
            <a:endParaRPr lang="he-IL" sz="2400" dirty="0"/>
          </a:p>
        </p:txBody>
      </p:sp>
      <p:sp>
        <p:nvSpPr>
          <p:cNvPr id="4" name="TextBox 3"/>
          <p:cNvSpPr txBox="1"/>
          <p:nvPr/>
        </p:nvSpPr>
        <p:spPr>
          <a:xfrm>
            <a:off x="1547664" y="2147372"/>
            <a:ext cx="4626514" cy="156966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err="1">
                <a:solidFill>
                  <a:prstClr val="white"/>
                </a:solidFill>
                <a:latin typeface="Courier New" pitchFamily="49" charset="0"/>
                <a:cs typeface="Courier New" pitchFamily="49" charset="0"/>
              </a:rPr>
              <a:t>int</a:t>
            </a:r>
            <a:r>
              <a:rPr lang="en-US" sz="2400" dirty="0">
                <a:solidFill>
                  <a:prstClr val="white"/>
                </a:solidFill>
                <a:latin typeface="Courier New" pitchFamily="49" charset="0"/>
                <a:cs typeface="Courier New" pitchFamily="49" charset="0"/>
              </a:rPr>
              <a:t> min(</a:t>
            </a:r>
            <a:r>
              <a:rPr lang="en-US" sz="2400" dirty="0" err="1">
                <a:solidFill>
                  <a:prstClr val="white"/>
                </a:solidFill>
                <a:latin typeface="Courier New" pitchFamily="49" charset="0"/>
                <a:cs typeface="Courier New" pitchFamily="49" charset="0"/>
              </a:rPr>
              <a:t>int</a:t>
            </a:r>
            <a:r>
              <a:rPr lang="en-US" sz="2400" dirty="0">
                <a:solidFill>
                  <a:prstClr val="white"/>
                </a:solidFill>
                <a:latin typeface="Courier New" pitchFamily="49" charset="0"/>
                <a:cs typeface="Courier New" pitchFamily="49" charset="0"/>
              </a:rPr>
              <a:t> a, </a:t>
            </a:r>
            <a:r>
              <a:rPr lang="en-US" sz="2400" dirty="0" err="1">
                <a:solidFill>
                  <a:prstClr val="white"/>
                </a:solidFill>
                <a:latin typeface="Courier New" pitchFamily="49" charset="0"/>
                <a:cs typeface="Courier New" pitchFamily="49" charset="0"/>
              </a:rPr>
              <a:t>int</a:t>
            </a:r>
            <a:r>
              <a:rPr lang="en-US" sz="2400" dirty="0">
                <a:solidFill>
                  <a:prstClr val="white"/>
                </a:solidFill>
                <a:latin typeface="Courier New" pitchFamily="49" charset="0"/>
                <a:cs typeface="Courier New" pitchFamily="49" charset="0"/>
              </a:rPr>
              <a:t> b) {</a:t>
            </a:r>
          </a:p>
          <a:p>
            <a:r>
              <a:rPr lang="en-US" sz="2400" dirty="0">
                <a:solidFill>
                  <a:prstClr val="white"/>
                </a:solidFill>
                <a:latin typeface="Courier New" pitchFamily="49" charset="0"/>
                <a:cs typeface="Courier New" pitchFamily="49" charset="0"/>
              </a:rPr>
              <a:t>  if (a &gt; b)</a:t>
            </a:r>
          </a:p>
          <a:p>
            <a:r>
              <a:rPr lang="en-US" sz="2400" dirty="0">
                <a:solidFill>
                  <a:prstClr val="white"/>
                </a:solidFill>
                <a:latin typeface="Courier New" pitchFamily="49" charset="0"/>
                <a:cs typeface="Courier New" pitchFamily="49" charset="0"/>
              </a:rPr>
              <a:t>     return b;</a:t>
            </a:r>
          </a:p>
          <a:p>
            <a:r>
              <a:rPr lang="en-US" sz="2400" dirty="0">
                <a:solidFill>
                  <a:prstClr val="white"/>
                </a:solidFill>
                <a:latin typeface="Courier New" pitchFamily="49" charset="0"/>
                <a:cs typeface="Courier New" pitchFamily="49" charset="0"/>
              </a:rPr>
              <a:t>}</a:t>
            </a:r>
          </a:p>
        </p:txBody>
      </p:sp>
      <p:sp>
        <p:nvSpPr>
          <p:cNvPr id="5" name="TextBox 4"/>
          <p:cNvSpPr txBox="1"/>
          <p:nvPr/>
        </p:nvSpPr>
        <p:spPr>
          <a:xfrm>
            <a:off x="1547664" y="4019580"/>
            <a:ext cx="5040560" cy="156966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solidFill>
                  <a:prstClr val="white"/>
                </a:solidFill>
                <a:latin typeface="Courier New" pitchFamily="49" charset="0"/>
                <a:cs typeface="Courier New" pitchFamily="49" charset="0"/>
              </a:rPr>
              <a:t>void </a:t>
            </a:r>
            <a:r>
              <a:rPr lang="en-US" sz="2400" dirty="0" err="1">
                <a:solidFill>
                  <a:prstClr val="white"/>
                </a:solidFill>
                <a:latin typeface="Courier New" pitchFamily="49" charset="0"/>
                <a:cs typeface="Courier New" pitchFamily="49" charset="0"/>
              </a:rPr>
              <a:t>print_value</a:t>
            </a:r>
            <a:r>
              <a:rPr lang="en-US" sz="2400" dirty="0">
                <a:solidFill>
                  <a:prstClr val="white"/>
                </a:solidFill>
                <a:latin typeface="Courier New" pitchFamily="49" charset="0"/>
                <a:cs typeface="Courier New" pitchFamily="49" charset="0"/>
              </a:rPr>
              <a:t>(</a:t>
            </a:r>
            <a:r>
              <a:rPr lang="en-US" sz="2400" dirty="0" err="1">
                <a:solidFill>
                  <a:prstClr val="white"/>
                </a:solidFill>
                <a:latin typeface="Courier New" pitchFamily="49" charset="0"/>
                <a:cs typeface="Courier New" pitchFamily="49" charset="0"/>
              </a:rPr>
              <a:t>int</a:t>
            </a:r>
            <a:r>
              <a:rPr lang="en-US" sz="2400" dirty="0">
                <a:solidFill>
                  <a:prstClr val="white"/>
                </a:solidFill>
                <a:latin typeface="Courier New" pitchFamily="49" charset="0"/>
                <a:cs typeface="Courier New" pitchFamily="49" charset="0"/>
              </a:rPr>
              <a:t> m) {</a:t>
            </a:r>
          </a:p>
          <a:p>
            <a:r>
              <a:rPr lang="en-US" sz="2400" dirty="0">
                <a:solidFill>
                  <a:prstClr val="white"/>
                </a:solidFill>
                <a:latin typeface="Courier New" pitchFamily="49" charset="0"/>
                <a:cs typeface="Courier New" pitchFamily="49" charset="0"/>
              </a:rPr>
              <a:t>  </a:t>
            </a:r>
            <a:r>
              <a:rPr lang="en-US" sz="2400" dirty="0" err="1">
                <a:solidFill>
                  <a:prstClr val="white"/>
                </a:solidFill>
                <a:latin typeface="Courier New" pitchFamily="49" charset="0"/>
                <a:cs typeface="Courier New" pitchFamily="49" charset="0"/>
              </a:rPr>
              <a:t>printf</a:t>
            </a:r>
            <a:r>
              <a:rPr lang="en-US" sz="2400" dirty="0">
                <a:solidFill>
                  <a:prstClr val="white"/>
                </a:solidFill>
                <a:latin typeface="Courier New" pitchFamily="49" charset="0"/>
                <a:cs typeface="Courier New" pitchFamily="49" charset="0"/>
              </a:rPr>
              <a:t>(“Value=%d\n”, m);</a:t>
            </a:r>
          </a:p>
          <a:p>
            <a:r>
              <a:rPr lang="en-US" sz="2400" dirty="0">
                <a:solidFill>
                  <a:prstClr val="white"/>
                </a:solidFill>
                <a:latin typeface="Courier New" pitchFamily="49" charset="0"/>
                <a:cs typeface="Courier New" pitchFamily="49" charset="0"/>
              </a:rPr>
              <a:t>  return m;</a:t>
            </a:r>
          </a:p>
          <a:p>
            <a:r>
              <a:rPr lang="en-US" sz="2400" dirty="0">
                <a:solidFill>
                  <a:prstClr val="white"/>
                </a:solidFill>
                <a:latin typeface="Courier New" pitchFamily="49" charset="0"/>
                <a:cs typeface="Courier New" pitchFamily="49" charset="0"/>
              </a:rPr>
              <a:t>} </a:t>
            </a:r>
          </a:p>
        </p:txBody>
      </p:sp>
      <p:sp>
        <p:nvSpPr>
          <p:cNvPr id="6" name="Footer Placeholder 5"/>
          <p:cNvSpPr>
            <a:spLocks noGrp="1"/>
          </p:cNvSpPr>
          <p:nvPr>
            <p:ph type="ftr" sz="quarter" idx="11"/>
          </p:nvPr>
        </p:nvSpPr>
        <p:spPr/>
        <p:txBody>
          <a:bodyPr/>
          <a:lstStyle/>
          <a:p>
            <a:r>
              <a:rPr lang="he-IL"/>
              <a:t>מבוא למדעי המחשב מ' - תירגול 3</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47</a:t>
            </a:fld>
            <a:endParaRPr lang="en-US"/>
          </a:p>
        </p:txBody>
      </p:sp>
    </p:spTree>
    <p:extLst>
      <p:ext uri="{BB962C8B-B14F-4D97-AF65-F5344CB8AC3E}">
        <p14:creationId xmlns:p14="http://schemas.microsoft.com/office/powerpoint/2010/main" val="26508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cs typeface="+mn-cs"/>
              </a:rPr>
              <a:t>תרגילים</a:t>
            </a:r>
          </a:p>
        </p:txBody>
      </p:sp>
      <p:sp>
        <p:nvSpPr>
          <p:cNvPr id="3" name="Content Placeholder 2"/>
          <p:cNvSpPr>
            <a:spLocks noGrp="1"/>
          </p:cNvSpPr>
          <p:nvPr>
            <p:ph idx="1"/>
          </p:nvPr>
        </p:nvSpPr>
        <p:spPr/>
        <p:txBody>
          <a:bodyPr>
            <a:normAutofit/>
          </a:bodyPr>
          <a:lstStyle/>
          <a:p>
            <a:pPr marL="0" indent="0">
              <a:buNone/>
            </a:pPr>
            <a:r>
              <a:rPr lang="he-IL" sz="2400" dirty="0"/>
              <a:t>תרגיל 6: אילו מהקריאות לא חוקיות?</a:t>
            </a:r>
          </a:p>
          <a:p>
            <a:pPr marL="0" indent="0">
              <a:buNone/>
            </a:pPr>
            <a:r>
              <a:rPr lang="he-IL" sz="2400" dirty="0"/>
              <a:t>חתימות של הפונקציות:</a:t>
            </a:r>
          </a:p>
        </p:txBody>
      </p:sp>
      <p:sp>
        <p:nvSpPr>
          <p:cNvPr id="6" name="TextBox 5"/>
          <p:cNvSpPr txBox="1"/>
          <p:nvPr/>
        </p:nvSpPr>
        <p:spPr>
          <a:xfrm>
            <a:off x="1187624" y="2077856"/>
            <a:ext cx="4464630" cy="132343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a:t>
            </a:r>
            <a:r>
              <a:rPr lang="en-US" sz="2000" dirty="0" err="1">
                <a:solidFill>
                  <a:prstClr val="white"/>
                </a:solidFill>
                <a:latin typeface="Courier New" pitchFamily="49" charset="0"/>
                <a:cs typeface="Courier New" pitchFamily="49" charset="0"/>
              </a:rPr>
              <a:t>gcd</a:t>
            </a:r>
            <a:r>
              <a:rPr lang="en-US" sz="2000" dirty="0">
                <a:solidFill>
                  <a:prstClr val="white"/>
                </a:solidFill>
                <a:latin typeface="Courier New" pitchFamily="49" charset="0"/>
                <a:cs typeface="Courier New" pitchFamily="49" charset="0"/>
              </a:rPr>
              <a:t>(</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n, </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m);</a:t>
            </a:r>
          </a:p>
          <a:p>
            <a:r>
              <a:rPr lang="en-US" sz="2000" dirty="0">
                <a:solidFill>
                  <a:prstClr val="white"/>
                </a:solidFill>
                <a:latin typeface="Courier New" pitchFamily="49" charset="0"/>
                <a:cs typeface="Courier New" pitchFamily="49" charset="0"/>
              </a:rPr>
              <a:t>void </a:t>
            </a:r>
            <a:r>
              <a:rPr lang="en-US" sz="2000" dirty="0" err="1">
                <a:solidFill>
                  <a:prstClr val="white"/>
                </a:solidFill>
                <a:latin typeface="Courier New" pitchFamily="49" charset="0"/>
                <a:cs typeface="Courier New" pitchFamily="49" charset="0"/>
              </a:rPr>
              <a:t>print_value</a:t>
            </a:r>
            <a:r>
              <a:rPr lang="en-US" sz="2000" dirty="0">
                <a:solidFill>
                  <a:prstClr val="white"/>
                </a:solidFill>
                <a:latin typeface="Courier New" pitchFamily="49" charset="0"/>
                <a:cs typeface="Courier New" pitchFamily="49" charset="0"/>
              </a:rPr>
              <a:t>(</a:t>
            </a:r>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num);</a:t>
            </a:r>
          </a:p>
          <a:p>
            <a:r>
              <a:rPr lang="en-US" sz="2000" dirty="0" err="1">
                <a:solidFill>
                  <a:prstClr val="white"/>
                </a:solidFill>
                <a:latin typeface="Courier New" pitchFamily="49" charset="0"/>
                <a:cs typeface="Courier New" pitchFamily="49" charset="0"/>
              </a:rPr>
              <a:t>int</a:t>
            </a:r>
            <a:r>
              <a:rPr lang="en-US" sz="2000" dirty="0">
                <a:solidFill>
                  <a:prstClr val="white"/>
                </a:solidFill>
                <a:latin typeface="Courier New" pitchFamily="49" charset="0"/>
                <a:cs typeface="Courier New" pitchFamily="49" charset="0"/>
              </a:rPr>
              <a:t>  dist(float, float);</a:t>
            </a:r>
          </a:p>
          <a:p>
            <a:r>
              <a:rPr lang="en-US" sz="2000" dirty="0">
                <a:solidFill>
                  <a:prstClr val="white"/>
                </a:solidFill>
                <a:latin typeface="Courier New" pitchFamily="49" charset="0"/>
                <a:cs typeface="Courier New" pitchFamily="49" charset="0"/>
              </a:rPr>
              <a:t>char </a:t>
            </a:r>
            <a:r>
              <a:rPr lang="en-US" sz="2000" dirty="0" err="1">
                <a:solidFill>
                  <a:prstClr val="white"/>
                </a:solidFill>
                <a:latin typeface="Courier New" pitchFamily="49" charset="0"/>
                <a:cs typeface="Courier New" pitchFamily="49" charset="0"/>
              </a:rPr>
              <a:t>get_letter</a:t>
            </a:r>
            <a:r>
              <a:rPr lang="en-US" sz="2000" dirty="0">
                <a:solidFill>
                  <a:prstClr val="white"/>
                </a:solidFill>
                <a:latin typeface="Courier New" pitchFamily="49" charset="0"/>
                <a:cs typeface="Courier New" pitchFamily="49" charset="0"/>
              </a:rPr>
              <a:t>(char c);</a:t>
            </a:r>
          </a:p>
        </p:txBody>
      </p:sp>
      <p:sp>
        <p:nvSpPr>
          <p:cNvPr id="7" name="TextBox 6"/>
          <p:cNvSpPr txBox="1"/>
          <p:nvPr/>
        </p:nvSpPr>
        <p:spPr>
          <a:xfrm>
            <a:off x="1173392" y="3583859"/>
            <a:ext cx="4447016"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solidFill>
                  <a:prstClr val="white"/>
                </a:solidFill>
                <a:latin typeface="Courier New" pitchFamily="49" charset="0"/>
                <a:cs typeface="Courier New" pitchFamily="49" charset="0"/>
              </a:rPr>
              <a:t>j = </a:t>
            </a:r>
            <a:r>
              <a:rPr lang="en-US" sz="2000" dirty="0" err="1">
                <a:solidFill>
                  <a:prstClr val="white"/>
                </a:solidFill>
                <a:latin typeface="Courier New" pitchFamily="49" charset="0"/>
                <a:cs typeface="Courier New" pitchFamily="49" charset="0"/>
              </a:rPr>
              <a:t>gcd</a:t>
            </a:r>
            <a:r>
              <a:rPr lang="en-US" sz="2000" dirty="0">
                <a:solidFill>
                  <a:prstClr val="white"/>
                </a:solidFill>
                <a:latin typeface="Courier New" pitchFamily="49" charset="0"/>
                <a:cs typeface="Courier New" pitchFamily="49" charset="0"/>
              </a:rPr>
              <a:t>(j, j);</a:t>
            </a:r>
          </a:p>
        </p:txBody>
      </p:sp>
      <p:sp>
        <p:nvSpPr>
          <p:cNvPr id="8" name="TextBox 7"/>
          <p:cNvSpPr txBox="1"/>
          <p:nvPr/>
        </p:nvSpPr>
        <p:spPr>
          <a:xfrm>
            <a:off x="1179307" y="4115531"/>
            <a:ext cx="4447016"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solidFill>
                  <a:prstClr val="white"/>
                </a:solidFill>
                <a:latin typeface="Courier New" pitchFamily="49" charset="0"/>
                <a:cs typeface="Courier New" pitchFamily="49" charset="0"/>
              </a:rPr>
              <a:t>result = </a:t>
            </a:r>
            <a:r>
              <a:rPr lang="en-US" sz="2000" dirty="0" err="1">
                <a:solidFill>
                  <a:prstClr val="white"/>
                </a:solidFill>
                <a:latin typeface="Courier New" pitchFamily="49" charset="0"/>
                <a:cs typeface="Courier New" pitchFamily="49" charset="0"/>
              </a:rPr>
              <a:t>print_value</a:t>
            </a:r>
            <a:r>
              <a:rPr lang="en-US" sz="2000" dirty="0">
                <a:solidFill>
                  <a:prstClr val="white"/>
                </a:solidFill>
                <a:latin typeface="Courier New" pitchFamily="49" charset="0"/>
                <a:cs typeface="Courier New" pitchFamily="49" charset="0"/>
              </a:rPr>
              <a:t>(i+1);</a:t>
            </a:r>
          </a:p>
        </p:txBody>
      </p:sp>
      <p:sp>
        <p:nvSpPr>
          <p:cNvPr id="9" name="TextBox 8"/>
          <p:cNvSpPr txBox="1"/>
          <p:nvPr/>
        </p:nvSpPr>
        <p:spPr>
          <a:xfrm>
            <a:off x="1179307" y="4647203"/>
            <a:ext cx="4447016"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solidFill>
                  <a:prstClr val="white"/>
                </a:solidFill>
                <a:latin typeface="Courier New" pitchFamily="49" charset="0"/>
                <a:cs typeface="Courier New" pitchFamily="49" charset="0"/>
              </a:rPr>
              <a:t>dist(2.2, 1.5);</a:t>
            </a:r>
          </a:p>
        </p:txBody>
      </p:sp>
      <p:sp>
        <p:nvSpPr>
          <p:cNvPr id="10" name="TextBox 9"/>
          <p:cNvSpPr txBox="1"/>
          <p:nvPr/>
        </p:nvSpPr>
        <p:spPr>
          <a:xfrm>
            <a:off x="1173392" y="5229877"/>
            <a:ext cx="6422944"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err="1">
                <a:solidFill>
                  <a:prstClr val="white"/>
                </a:solidFill>
                <a:latin typeface="Courier New" pitchFamily="49" charset="0"/>
                <a:cs typeface="Courier New" pitchFamily="49" charset="0"/>
              </a:rPr>
              <a:t>printf</a:t>
            </a:r>
            <a:r>
              <a:rPr lang="en-US" sz="2000" dirty="0">
                <a:solidFill>
                  <a:prstClr val="white"/>
                </a:solidFill>
                <a:latin typeface="Courier New" pitchFamily="49" charset="0"/>
                <a:cs typeface="Courier New" pitchFamily="49" charset="0"/>
              </a:rPr>
              <a:t>(“input: %c\n”, </a:t>
            </a:r>
            <a:r>
              <a:rPr lang="en-US" sz="2000" dirty="0" err="1">
                <a:solidFill>
                  <a:prstClr val="white"/>
                </a:solidFill>
                <a:latin typeface="Courier New" pitchFamily="49" charset="0"/>
                <a:cs typeface="Courier New" pitchFamily="49" charset="0"/>
              </a:rPr>
              <a:t>get_letter</a:t>
            </a:r>
            <a:r>
              <a:rPr lang="en-US" sz="2000" dirty="0">
                <a:solidFill>
                  <a:prstClr val="white"/>
                </a:solidFill>
                <a:latin typeface="Courier New" pitchFamily="49" charset="0"/>
                <a:cs typeface="Courier New" pitchFamily="49" charset="0"/>
              </a:rPr>
              <a:t>(k, l));</a:t>
            </a:r>
          </a:p>
        </p:txBody>
      </p:sp>
      <p:sp>
        <p:nvSpPr>
          <p:cNvPr id="11" name="TextBox 10"/>
          <p:cNvSpPr txBox="1"/>
          <p:nvPr/>
        </p:nvSpPr>
        <p:spPr>
          <a:xfrm>
            <a:off x="1173392" y="5812551"/>
            <a:ext cx="4447016"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err="1">
                <a:solidFill>
                  <a:prstClr val="white"/>
                </a:solidFill>
                <a:latin typeface="Courier New" pitchFamily="49" charset="0"/>
                <a:cs typeface="Courier New" pitchFamily="49" charset="0"/>
              </a:rPr>
              <a:t>get_letter</a:t>
            </a:r>
            <a:r>
              <a:rPr lang="en-US" sz="2000" dirty="0">
                <a:solidFill>
                  <a:prstClr val="white"/>
                </a:solidFill>
                <a:latin typeface="Courier New" pitchFamily="49" charset="0"/>
                <a:cs typeface="Courier New" pitchFamily="49" charset="0"/>
              </a:rPr>
              <a:t>;</a:t>
            </a:r>
          </a:p>
        </p:txBody>
      </p:sp>
      <p:sp>
        <p:nvSpPr>
          <p:cNvPr id="4" name="Footer Placeholder 3"/>
          <p:cNvSpPr>
            <a:spLocks noGrp="1"/>
          </p:cNvSpPr>
          <p:nvPr>
            <p:ph type="ftr" sz="quarter" idx="11"/>
          </p:nvPr>
        </p:nvSpPr>
        <p:spPr/>
        <p:txBody>
          <a:bodyPr/>
          <a:lstStyle/>
          <a:p>
            <a:r>
              <a:rPr lang="he-IL"/>
              <a:t>מבוא למדעי המחשב מ' - תירגול 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48</a:t>
            </a:fld>
            <a:endParaRPr lang="en-US"/>
          </a:p>
        </p:txBody>
      </p:sp>
    </p:spTree>
    <p:extLst>
      <p:ext uri="{BB962C8B-B14F-4D97-AF65-F5344CB8AC3E}">
        <p14:creationId xmlns:p14="http://schemas.microsoft.com/office/powerpoint/2010/main" val="47286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הצהרת פונקציות – בעיה </a:t>
            </a:r>
            <a:endParaRPr lang="en-US" dirty="0"/>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r>
              <a:rPr lang="he-IL" dirty="0"/>
              <a:t>הקומפיילר קורא את הקוד מההתחלה לסוף.</a:t>
            </a:r>
            <a:br>
              <a:rPr lang="en-US" dirty="0"/>
            </a:br>
            <a:r>
              <a:rPr lang="he-IL" dirty="0"/>
              <a:t>כשהוא מגיע לנקודה בה יש קריאה לפונקציה, על הפונקציה הזאת להיות כבר מוגדרת:</a:t>
            </a:r>
          </a:p>
          <a:p>
            <a:endParaRPr lang="he-IL" dirty="0"/>
          </a:p>
          <a:p>
            <a:r>
              <a:rPr lang="en-US" dirty="0">
                <a:latin typeface="Courier New" panose="02070309020205020404" pitchFamily="49" charset="0"/>
                <a:cs typeface="Courier New" panose="02070309020205020404" pitchFamily="49" charset="0"/>
              </a:rPr>
              <a:t>g()</a:t>
            </a:r>
            <a:r>
              <a:rPr lang="he-IL" dirty="0">
                <a:latin typeface="Courier New" panose="02070309020205020404" pitchFamily="49" charset="0"/>
              </a:rPr>
              <a:t> הוגדרה אחרי </a:t>
            </a:r>
            <a:r>
              <a:rPr lang="en-US" dirty="0">
                <a:latin typeface="Courier New" panose="02070309020205020404" pitchFamily="49" charset="0"/>
              </a:rPr>
              <a:t>f()</a:t>
            </a:r>
            <a:br>
              <a:rPr lang="en-US" dirty="0">
                <a:latin typeface="Courier New" panose="02070309020205020404" pitchFamily="49" charset="0"/>
              </a:rPr>
            </a:br>
            <a:r>
              <a:rPr lang="he-IL" dirty="0">
                <a:latin typeface="Courier New" panose="02070309020205020404" pitchFamily="49" charset="0"/>
              </a:rPr>
              <a:t>למרות שנעשה בה</a:t>
            </a:r>
            <a:br>
              <a:rPr lang="en-US" dirty="0">
                <a:latin typeface="Courier New" panose="02070309020205020404" pitchFamily="49" charset="0"/>
              </a:rPr>
            </a:br>
            <a:r>
              <a:rPr lang="he-IL" dirty="0">
                <a:latin typeface="Courier New" panose="02070309020205020404" pitchFamily="49" charset="0"/>
              </a:rPr>
              <a:t>שימוש ב-</a:t>
            </a:r>
            <a:r>
              <a:rPr lang="en-US" dirty="0">
                <a:latin typeface="Courier New" panose="02070309020205020404" pitchFamily="49" charset="0"/>
              </a:rPr>
              <a:t>f()</a:t>
            </a:r>
            <a:endParaRPr lang="he-IL" dirty="0">
              <a:latin typeface="Courier New" panose="02070309020205020404" pitchFamily="49" charset="0"/>
            </a:endParaRPr>
          </a:p>
          <a:p>
            <a:endParaRPr lang="he-IL" dirty="0">
              <a:latin typeface="Courier New" panose="02070309020205020404" pitchFamily="49" charset="0"/>
              <a:cs typeface="Courier New" panose="02070309020205020404" pitchFamily="49" charset="0"/>
            </a:endParaRPr>
          </a:p>
          <a:p>
            <a:r>
              <a:rPr lang="he-IL" dirty="0">
                <a:latin typeface="Courier New" panose="02070309020205020404" pitchFamily="49" charset="0"/>
              </a:rPr>
              <a:t>נקבל שגיאה האומרת ש-</a:t>
            </a:r>
            <a:r>
              <a:rPr lang="en-US" dirty="0">
                <a:latin typeface="Courier New" panose="02070309020205020404" pitchFamily="49" charset="0"/>
              </a:rPr>
              <a:t>g()</a:t>
            </a:r>
            <a:r>
              <a:rPr lang="he-IL" dirty="0">
                <a:latin typeface="Courier New" panose="02070309020205020404" pitchFamily="49" charset="0"/>
              </a:rPr>
              <a:t> אינה מוכרת בקריאה מ-</a:t>
            </a:r>
            <a:r>
              <a:rPr lang="en-US" dirty="0">
                <a:latin typeface="Courier New" panose="02070309020205020404" pitchFamily="49" charset="0"/>
              </a:rPr>
              <a:t>f()</a:t>
            </a:r>
          </a:p>
        </p:txBody>
      </p:sp>
      <p:sp>
        <p:nvSpPr>
          <p:cNvPr id="4" name="Footer Placeholder 3"/>
          <p:cNvSpPr>
            <a:spLocks noGrp="1"/>
          </p:cNvSpPr>
          <p:nvPr>
            <p:ph type="ftr" sz="quarter" idx="11"/>
          </p:nvPr>
        </p:nvSpPr>
        <p:spPr/>
        <p:txBody>
          <a:bodyPr/>
          <a:lstStyle/>
          <a:p>
            <a:r>
              <a:rPr lang="he-IL"/>
              <a:t>מבוא למדעי המחשב מ' - תירגול 3</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49</a:t>
            </a:fld>
            <a:endParaRPr lang="en-US"/>
          </a:p>
        </p:txBody>
      </p:sp>
      <p:sp>
        <p:nvSpPr>
          <p:cNvPr id="7" name="Text Box 3"/>
          <p:cNvSpPr txBox="1">
            <a:spLocks noChangeArrowheads="1"/>
          </p:cNvSpPr>
          <p:nvPr/>
        </p:nvSpPr>
        <p:spPr bwMode="auto">
          <a:xfrm>
            <a:off x="452264" y="2858738"/>
            <a:ext cx="3940021" cy="231448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82880" rIns="18288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spcBef>
                <a:spcPct val="10000"/>
              </a:spcBef>
            </a:pP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f(</a:t>
            </a: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x) {</a:t>
            </a:r>
          </a:p>
          <a:p>
            <a:pPr>
              <a:spcBef>
                <a:spcPct val="10000"/>
              </a:spcBef>
            </a:pPr>
            <a:r>
              <a:rPr lang="en-US" sz="1900" dirty="0">
                <a:solidFill>
                  <a:schemeClr val="bg1"/>
                </a:solidFill>
                <a:latin typeface="Courier New" pitchFamily="49" charset="0"/>
                <a:cs typeface="Courier New" pitchFamily="49" charset="0"/>
              </a:rPr>
              <a:t>  return g(x) + 1;</a:t>
            </a:r>
          </a:p>
          <a:p>
            <a:pPr>
              <a:spcBef>
                <a:spcPct val="10000"/>
              </a:spcBef>
            </a:pPr>
            <a:r>
              <a:rPr lang="en-US" sz="1900" dirty="0">
                <a:solidFill>
                  <a:schemeClr val="bg1"/>
                </a:solidFill>
                <a:latin typeface="Courier New" pitchFamily="49" charset="0"/>
                <a:cs typeface="Courier New" pitchFamily="49" charset="0"/>
              </a:rPr>
              <a:t>}</a:t>
            </a:r>
          </a:p>
          <a:p>
            <a:pPr>
              <a:spcBef>
                <a:spcPct val="10000"/>
              </a:spcBef>
            </a:pPr>
            <a:endParaRPr lang="en-US" sz="1900" dirty="0">
              <a:solidFill>
                <a:schemeClr val="bg1"/>
              </a:solidFill>
              <a:latin typeface="Courier New" pitchFamily="49" charset="0"/>
              <a:cs typeface="Courier New" pitchFamily="49" charset="0"/>
            </a:endParaRPr>
          </a:p>
          <a:p>
            <a:pPr>
              <a:spcBef>
                <a:spcPct val="10000"/>
              </a:spcBef>
            </a:pP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g(</a:t>
            </a:r>
            <a:r>
              <a:rPr lang="en-US" sz="1900" dirty="0" err="1">
                <a:solidFill>
                  <a:schemeClr val="bg1"/>
                </a:solidFill>
                <a:latin typeface="Courier New" pitchFamily="49" charset="0"/>
                <a:cs typeface="Courier New" pitchFamily="49" charset="0"/>
              </a:rPr>
              <a:t>int</a:t>
            </a:r>
            <a:r>
              <a:rPr lang="en-US" sz="1900">
                <a:solidFill>
                  <a:schemeClr val="bg1"/>
                </a:solidFill>
                <a:latin typeface="Courier New" pitchFamily="49" charset="0"/>
                <a:cs typeface="Courier New" pitchFamily="49" charset="0"/>
              </a:rPr>
              <a:t> x</a:t>
            </a:r>
            <a:r>
              <a:rPr lang="en-US" sz="1900" dirty="0">
                <a:solidFill>
                  <a:schemeClr val="bg1"/>
                </a:solidFill>
                <a:latin typeface="Courier New" pitchFamily="49" charset="0"/>
                <a:cs typeface="Courier New" pitchFamily="49" charset="0"/>
              </a:rPr>
              <a:t>) {</a:t>
            </a:r>
          </a:p>
          <a:p>
            <a:pPr>
              <a:spcBef>
                <a:spcPct val="10000"/>
              </a:spcBef>
            </a:pPr>
            <a:r>
              <a:rPr lang="en-US" sz="1900" dirty="0">
                <a:solidFill>
                  <a:schemeClr val="bg1"/>
                </a:solidFill>
                <a:latin typeface="Courier New" pitchFamily="49" charset="0"/>
                <a:cs typeface="Courier New" pitchFamily="49" charset="0"/>
              </a:rPr>
              <a:t>  return x * -1;</a:t>
            </a:r>
          </a:p>
          <a:p>
            <a:pPr>
              <a:spcBef>
                <a:spcPct val="10000"/>
              </a:spcBef>
            </a:pPr>
            <a:r>
              <a:rPr lang="en-US" sz="1900" dirty="0">
                <a:solidFill>
                  <a:schemeClr val="bg1"/>
                </a:solidFill>
                <a:latin typeface="Courier New" pitchFamily="49" charset="0"/>
                <a:cs typeface="Courier New" pitchFamily="49" charset="0"/>
              </a:rPr>
              <a:t>}</a:t>
            </a:r>
          </a:p>
        </p:txBody>
      </p:sp>
      <p:sp>
        <p:nvSpPr>
          <p:cNvPr id="8" name="Down Arrow 7"/>
          <p:cNvSpPr/>
          <p:nvPr/>
        </p:nvSpPr>
        <p:spPr>
          <a:xfrm>
            <a:off x="3662363" y="3068960"/>
            <a:ext cx="432048" cy="187220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Text Box 3"/>
          <p:cNvSpPr txBox="1">
            <a:spLocks noChangeArrowheads="1"/>
          </p:cNvSpPr>
          <p:nvPr/>
        </p:nvSpPr>
        <p:spPr bwMode="auto">
          <a:xfrm>
            <a:off x="340566" y="5895733"/>
            <a:ext cx="6643593" cy="384721"/>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182880" rIns="18288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spcBef>
                <a:spcPct val="10000"/>
              </a:spcBef>
            </a:pPr>
            <a:r>
              <a:rPr lang="en-US" sz="1900" dirty="0">
                <a:solidFill>
                  <a:schemeClr val="bg1"/>
                </a:solidFill>
                <a:latin typeface="Courier New" pitchFamily="49" charset="0"/>
                <a:cs typeface="Courier New" pitchFamily="49" charset="0"/>
              </a:rPr>
              <a:t>error: implicit declaration of function 'g'</a:t>
            </a:r>
          </a:p>
        </p:txBody>
      </p:sp>
    </p:spTree>
    <p:extLst>
      <p:ext uri="{BB962C8B-B14F-4D97-AF65-F5344CB8AC3E}">
        <p14:creationId xmlns:p14="http://schemas.microsoft.com/office/powerpoint/2010/main" val="161783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מערכים</a:t>
            </a:r>
          </a:p>
        </p:txBody>
      </p:sp>
      <p:sp>
        <p:nvSpPr>
          <p:cNvPr id="3" name="Content Placeholder 2"/>
          <p:cNvSpPr>
            <a:spLocks noGrp="1"/>
          </p:cNvSpPr>
          <p:nvPr>
            <p:ph idx="1"/>
          </p:nvPr>
        </p:nvSpPr>
        <p:spPr/>
        <p:txBody>
          <a:bodyPr/>
          <a:lstStyle/>
          <a:p>
            <a:pPr marL="0" indent="0">
              <a:buNone/>
            </a:pPr>
            <a:r>
              <a:rPr lang="he-IL" dirty="0"/>
              <a:t>אפשר לאתחל מערכים במספר דרכים:</a:t>
            </a:r>
          </a:p>
          <a:p>
            <a:r>
              <a:rPr lang="he-IL" dirty="0"/>
              <a:t>רשימת אתחול:</a:t>
            </a:r>
          </a:p>
          <a:p>
            <a:endParaRPr lang="he-IL" dirty="0"/>
          </a:p>
          <a:p>
            <a:r>
              <a:rPr lang="he-IL" dirty="0"/>
              <a:t>אתחול המערך לאפסים:</a:t>
            </a:r>
          </a:p>
          <a:p>
            <a:endParaRPr lang="en-US" dirty="0"/>
          </a:p>
          <a:p>
            <a:r>
              <a:rPr lang="he-IL" dirty="0"/>
              <a:t>אתחול המערך בתחילה בערכים, ובסופו אפסים.</a:t>
            </a:r>
          </a:p>
          <a:p>
            <a:endParaRPr lang="he-IL"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5</a:t>
            </a:fld>
            <a:endParaRPr lang="en-US"/>
          </a:p>
        </p:txBody>
      </p:sp>
      <p:sp>
        <p:nvSpPr>
          <p:cNvPr id="6" name="Text Box 5"/>
          <p:cNvSpPr txBox="1">
            <a:spLocks noChangeArrowheads="1"/>
          </p:cNvSpPr>
          <p:nvPr/>
        </p:nvSpPr>
        <p:spPr bwMode="auto">
          <a:xfrm>
            <a:off x="827584" y="2780928"/>
            <a:ext cx="7194550" cy="509587"/>
          </a:xfrm>
          <a:prstGeom prst="rect">
            <a:avLst/>
          </a:prstGeom>
          <a:solidFill>
            <a:srgbClr val="EAEAEA"/>
          </a:solidFill>
          <a:ln w="9525">
            <a:solidFill>
              <a:schemeClr val="folHlink"/>
            </a:solidFill>
            <a:miter lim="800000"/>
            <a:headEnd/>
            <a:tailEnd/>
          </a:ln>
        </p:spPr>
        <p:txBody>
          <a:bodyPr lIns="126000" tIns="82800" rIns="126000" bIns="82800">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l" rtl="0" eaLnBrk="0" fontAlgn="base" hangingPunct="0">
              <a:spcBef>
                <a:spcPct val="0"/>
              </a:spcBef>
              <a:spcAft>
                <a:spcPct val="0"/>
              </a:spcAft>
            </a:pPr>
            <a:r>
              <a:rPr lang="en-US" sz="2200" b="1" dirty="0" err="1">
                <a:solidFill>
                  <a:srgbClr val="000000"/>
                </a:solidFill>
                <a:latin typeface="Courier New" pitchFamily="49" charset="0"/>
                <a:cs typeface="Courier New" pitchFamily="49" charset="0"/>
              </a:rPr>
              <a:t>int</a:t>
            </a:r>
            <a:r>
              <a:rPr lang="en-US" sz="2200" b="1" dirty="0">
                <a:solidFill>
                  <a:srgbClr val="000000"/>
                </a:solidFill>
                <a:latin typeface="Courier New" pitchFamily="49" charset="0"/>
                <a:cs typeface="Courier New" pitchFamily="49" charset="0"/>
              </a:rPr>
              <a:t> grades[] = { 95, 45, 62, 80, 76 };</a:t>
            </a:r>
          </a:p>
        </p:txBody>
      </p:sp>
      <p:sp>
        <p:nvSpPr>
          <p:cNvPr id="8" name="Text Box 8"/>
          <p:cNvSpPr txBox="1">
            <a:spLocks noChangeArrowheads="1"/>
          </p:cNvSpPr>
          <p:nvPr/>
        </p:nvSpPr>
        <p:spPr bwMode="auto">
          <a:xfrm>
            <a:off x="825997" y="3943958"/>
            <a:ext cx="7196137" cy="509587"/>
          </a:xfrm>
          <a:prstGeom prst="rect">
            <a:avLst/>
          </a:prstGeom>
          <a:solidFill>
            <a:srgbClr val="EAEAEA"/>
          </a:solidFill>
          <a:ln w="9525">
            <a:solidFill>
              <a:schemeClr val="folHlink"/>
            </a:solidFill>
            <a:miter lim="800000"/>
            <a:headEnd/>
            <a:tailEnd/>
          </a:ln>
        </p:spPr>
        <p:txBody>
          <a:bodyPr lIns="126000" tIns="82800" rIns="126000" bIns="82800">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l" rtl="0" eaLnBrk="0" fontAlgn="base" hangingPunct="0">
              <a:spcBef>
                <a:spcPct val="10000"/>
              </a:spcBef>
              <a:spcAft>
                <a:spcPct val="0"/>
              </a:spcAft>
            </a:pPr>
            <a:r>
              <a:rPr lang="en-US" sz="2200" b="1" dirty="0" err="1">
                <a:solidFill>
                  <a:srgbClr val="000000"/>
                </a:solidFill>
                <a:latin typeface="Courier New" pitchFamily="49" charset="0"/>
                <a:cs typeface="Courier New" pitchFamily="49" charset="0"/>
              </a:rPr>
              <a:t>int</a:t>
            </a:r>
            <a:r>
              <a:rPr lang="en-US" sz="2200" b="1" dirty="0">
                <a:solidFill>
                  <a:srgbClr val="000000"/>
                </a:solidFill>
                <a:latin typeface="Courier New" pitchFamily="49" charset="0"/>
                <a:cs typeface="Courier New" pitchFamily="49" charset="0"/>
              </a:rPr>
              <a:t> grades[5] = { 0 };</a:t>
            </a:r>
          </a:p>
        </p:txBody>
      </p:sp>
      <p:sp>
        <p:nvSpPr>
          <p:cNvPr id="9" name="Text Box 4"/>
          <p:cNvSpPr txBox="1">
            <a:spLocks noChangeArrowheads="1"/>
          </p:cNvSpPr>
          <p:nvPr/>
        </p:nvSpPr>
        <p:spPr bwMode="auto">
          <a:xfrm>
            <a:off x="825997" y="5229200"/>
            <a:ext cx="7196138" cy="509588"/>
          </a:xfrm>
          <a:prstGeom prst="rect">
            <a:avLst/>
          </a:prstGeom>
          <a:solidFill>
            <a:srgbClr val="EAEAEA"/>
          </a:solidFill>
          <a:ln w="9525">
            <a:solidFill>
              <a:schemeClr val="folHlink"/>
            </a:solidFill>
            <a:miter lim="800000"/>
            <a:headEnd/>
            <a:tailEnd/>
          </a:ln>
        </p:spPr>
        <p:txBody>
          <a:bodyPr lIns="126000" tIns="82800" rIns="126000" bIns="82800">
            <a:spAutoFit/>
          </a:bodyPr>
          <a:lstStyle>
            <a:lvl1pPr>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l" rtl="0" eaLnBrk="0" fontAlgn="base" hangingPunct="0">
              <a:spcBef>
                <a:spcPct val="10000"/>
              </a:spcBef>
              <a:spcAft>
                <a:spcPct val="0"/>
              </a:spcAft>
            </a:pPr>
            <a:r>
              <a:rPr lang="en-US" sz="2200" b="1" dirty="0" err="1">
                <a:solidFill>
                  <a:srgbClr val="000000"/>
                </a:solidFill>
                <a:latin typeface="Courier New" pitchFamily="49" charset="0"/>
                <a:cs typeface="Courier New" pitchFamily="49" charset="0"/>
              </a:rPr>
              <a:t>int</a:t>
            </a:r>
            <a:r>
              <a:rPr lang="en-US" sz="2200" b="1" dirty="0">
                <a:solidFill>
                  <a:srgbClr val="000000"/>
                </a:solidFill>
                <a:latin typeface="Courier New" pitchFamily="49" charset="0"/>
                <a:cs typeface="Courier New" pitchFamily="49" charset="0"/>
              </a:rPr>
              <a:t> grades[5] = { 95, 45 };</a:t>
            </a:r>
          </a:p>
        </p:txBody>
      </p:sp>
    </p:spTree>
    <p:extLst>
      <p:ext uri="{BB962C8B-B14F-4D97-AF65-F5344CB8AC3E}">
        <p14:creationId xmlns:p14="http://schemas.microsoft.com/office/powerpoint/2010/main" val="4247736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הצהרת פונקציות – פתרון א'</a:t>
            </a:r>
            <a:endParaRPr lang="en-US" dirty="0"/>
          </a:p>
        </p:txBody>
      </p:sp>
      <p:sp>
        <p:nvSpPr>
          <p:cNvPr id="3" name="Content Placeholder 2"/>
          <p:cNvSpPr>
            <a:spLocks noGrp="1"/>
          </p:cNvSpPr>
          <p:nvPr>
            <p:ph idx="1"/>
          </p:nvPr>
        </p:nvSpPr>
        <p:spPr/>
        <p:txBody>
          <a:bodyPr>
            <a:normAutofit lnSpcReduction="10000"/>
          </a:bodyPr>
          <a:lstStyle/>
          <a:p>
            <a:r>
              <a:rPr lang="he-IL" dirty="0"/>
              <a:t>נהפוך את סדר כתיבת הפונקציות</a:t>
            </a:r>
          </a:p>
          <a:p>
            <a:pPr lvl="1"/>
            <a:r>
              <a:rPr lang="he-IL" dirty="0"/>
              <a:t>הפונקציה הנקראת תיכתב לפני הפונקציה הקוראת</a:t>
            </a:r>
            <a:endParaRPr lang="en-US" dirty="0"/>
          </a:p>
          <a:p>
            <a:pPr lvl="1"/>
            <a:endParaRPr lang="en-US" dirty="0"/>
          </a:p>
          <a:p>
            <a:pPr lvl="1"/>
            <a:endParaRPr lang="en-US" dirty="0"/>
          </a:p>
          <a:p>
            <a:pPr lvl="1"/>
            <a:endParaRPr lang="en-US" dirty="0"/>
          </a:p>
          <a:p>
            <a:pPr lvl="1"/>
            <a:endParaRPr lang="he-IL" dirty="0"/>
          </a:p>
          <a:p>
            <a:pPr lvl="1"/>
            <a:endParaRPr lang="en-US" dirty="0"/>
          </a:p>
          <a:p>
            <a:pPr lvl="1"/>
            <a:endParaRPr lang="en-US" dirty="0"/>
          </a:p>
          <a:p>
            <a:r>
              <a:rPr lang="he-IL" dirty="0"/>
              <a:t>האם הפתרון יעבוד תמיד?</a:t>
            </a:r>
          </a:p>
        </p:txBody>
      </p:sp>
      <p:sp>
        <p:nvSpPr>
          <p:cNvPr id="4" name="Footer Placeholder 3"/>
          <p:cNvSpPr>
            <a:spLocks noGrp="1"/>
          </p:cNvSpPr>
          <p:nvPr>
            <p:ph type="ftr" sz="quarter" idx="11"/>
          </p:nvPr>
        </p:nvSpPr>
        <p:spPr/>
        <p:txBody>
          <a:bodyPr/>
          <a:lstStyle/>
          <a:p>
            <a:r>
              <a:rPr lang="he-IL"/>
              <a:t>מבוא למדעי המחשב מ' - תירגול 3</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50</a:t>
            </a:fld>
            <a:endParaRPr lang="en-US"/>
          </a:p>
        </p:txBody>
      </p:sp>
      <p:sp>
        <p:nvSpPr>
          <p:cNvPr id="6" name="Text Box 3"/>
          <p:cNvSpPr txBox="1">
            <a:spLocks noChangeArrowheads="1"/>
          </p:cNvSpPr>
          <p:nvPr/>
        </p:nvSpPr>
        <p:spPr bwMode="auto">
          <a:xfrm>
            <a:off x="631979" y="2924944"/>
            <a:ext cx="3940021" cy="231448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82880" rIns="18288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spcBef>
                <a:spcPct val="10000"/>
              </a:spcBef>
            </a:pP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g(</a:t>
            </a:r>
            <a:r>
              <a:rPr lang="en-US" sz="1900" dirty="0" err="1">
                <a:solidFill>
                  <a:schemeClr val="bg1"/>
                </a:solidFill>
                <a:latin typeface="Courier New" pitchFamily="49" charset="0"/>
                <a:cs typeface="Courier New" pitchFamily="49" charset="0"/>
              </a:rPr>
              <a:t>int</a:t>
            </a:r>
            <a:r>
              <a:rPr lang="en-US" sz="1900">
                <a:solidFill>
                  <a:schemeClr val="bg1"/>
                </a:solidFill>
                <a:latin typeface="Courier New" pitchFamily="49" charset="0"/>
                <a:cs typeface="Courier New" pitchFamily="49" charset="0"/>
              </a:rPr>
              <a:t> x</a:t>
            </a:r>
            <a:r>
              <a:rPr lang="en-US" sz="1900" dirty="0">
                <a:solidFill>
                  <a:schemeClr val="bg1"/>
                </a:solidFill>
                <a:latin typeface="Courier New" pitchFamily="49" charset="0"/>
                <a:cs typeface="Courier New" pitchFamily="49" charset="0"/>
              </a:rPr>
              <a:t>) {</a:t>
            </a:r>
          </a:p>
          <a:p>
            <a:pPr>
              <a:spcBef>
                <a:spcPct val="10000"/>
              </a:spcBef>
            </a:pPr>
            <a:r>
              <a:rPr lang="en-US" sz="1900" dirty="0">
                <a:solidFill>
                  <a:schemeClr val="bg1"/>
                </a:solidFill>
                <a:latin typeface="Courier New" pitchFamily="49" charset="0"/>
                <a:cs typeface="Courier New" pitchFamily="49" charset="0"/>
              </a:rPr>
              <a:t>  return x * -1;</a:t>
            </a:r>
          </a:p>
          <a:p>
            <a:pPr>
              <a:spcBef>
                <a:spcPct val="10000"/>
              </a:spcBef>
            </a:pPr>
            <a:r>
              <a:rPr lang="en-US" sz="1900" dirty="0">
                <a:solidFill>
                  <a:schemeClr val="bg1"/>
                </a:solidFill>
                <a:latin typeface="Courier New" pitchFamily="49" charset="0"/>
                <a:cs typeface="Courier New" pitchFamily="49" charset="0"/>
              </a:rPr>
              <a:t>}</a:t>
            </a:r>
          </a:p>
          <a:p>
            <a:pPr>
              <a:spcBef>
                <a:spcPct val="10000"/>
              </a:spcBef>
            </a:pPr>
            <a:endParaRPr lang="en-US" sz="1900" dirty="0">
              <a:solidFill>
                <a:schemeClr val="bg1"/>
              </a:solidFill>
              <a:latin typeface="Courier New" pitchFamily="49" charset="0"/>
              <a:cs typeface="Courier New" pitchFamily="49" charset="0"/>
            </a:endParaRPr>
          </a:p>
          <a:p>
            <a:pPr>
              <a:spcBef>
                <a:spcPct val="10000"/>
              </a:spcBef>
            </a:pP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f(</a:t>
            </a: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x) {</a:t>
            </a:r>
          </a:p>
          <a:p>
            <a:pPr>
              <a:spcBef>
                <a:spcPct val="10000"/>
              </a:spcBef>
            </a:pPr>
            <a:r>
              <a:rPr lang="en-US" sz="1900" dirty="0">
                <a:solidFill>
                  <a:schemeClr val="bg1"/>
                </a:solidFill>
                <a:latin typeface="Courier New" pitchFamily="49" charset="0"/>
                <a:cs typeface="Courier New" pitchFamily="49" charset="0"/>
              </a:rPr>
              <a:t>  return g(x) + 1;</a:t>
            </a:r>
          </a:p>
          <a:p>
            <a:pPr>
              <a:spcBef>
                <a:spcPct val="10000"/>
              </a:spcBef>
            </a:pPr>
            <a:r>
              <a:rPr lang="en-US" sz="1900" dirty="0">
                <a:solidFill>
                  <a:schemeClr val="bg1"/>
                </a:solidFill>
                <a:latin typeface="Courier New" pitchFamily="49" charset="0"/>
                <a:cs typeface="Courier New" pitchFamily="49" charset="0"/>
              </a:rPr>
              <a:t>}</a:t>
            </a:r>
          </a:p>
        </p:txBody>
      </p:sp>
    </p:spTree>
    <p:extLst>
      <p:ext uri="{BB962C8B-B14F-4D97-AF65-F5344CB8AC3E}">
        <p14:creationId xmlns:p14="http://schemas.microsoft.com/office/powerpoint/2010/main" val="130155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הצהרת פונקציות – בעיה </a:t>
            </a:r>
            <a:endParaRPr lang="en-US" dirty="0"/>
          </a:p>
        </p:txBody>
      </p:sp>
      <p:sp>
        <p:nvSpPr>
          <p:cNvPr id="3" name="Content Placeholder 2"/>
          <p:cNvSpPr>
            <a:spLocks noGrp="1"/>
          </p:cNvSpPr>
          <p:nvPr>
            <p:ph idx="1"/>
          </p:nvPr>
        </p:nvSpPr>
        <p:spPr/>
        <p:txBody>
          <a:bodyPr/>
          <a:lstStyle/>
          <a:p>
            <a:r>
              <a:rPr lang="he-IL" dirty="0"/>
              <a:t>לא ניתן ליישם את הפתרון עבור פונקציות עם קריאה מעגלית</a:t>
            </a:r>
            <a:endParaRPr lang="en-US" dirty="0"/>
          </a:p>
        </p:txBody>
      </p:sp>
      <p:sp>
        <p:nvSpPr>
          <p:cNvPr id="4" name="Footer Placeholder 3"/>
          <p:cNvSpPr>
            <a:spLocks noGrp="1"/>
          </p:cNvSpPr>
          <p:nvPr>
            <p:ph type="ftr" sz="quarter" idx="11"/>
          </p:nvPr>
        </p:nvSpPr>
        <p:spPr/>
        <p:txBody>
          <a:bodyPr/>
          <a:lstStyle/>
          <a:p>
            <a:r>
              <a:rPr lang="he-IL"/>
              <a:t>מבוא למדעי המחשב מ' - תירגול 3</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51</a:t>
            </a:fld>
            <a:endParaRPr lang="en-US"/>
          </a:p>
        </p:txBody>
      </p:sp>
      <p:sp>
        <p:nvSpPr>
          <p:cNvPr id="6" name="Text Box 3"/>
          <p:cNvSpPr txBox="1">
            <a:spLocks noChangeArrowheads="1"/>
          </p:cNvSpPr>
          <p:nvPr/>
        </p:nvSpPr>
        <p:spPr bwMode="auto">
          <a:xfrm>
            <a:off x="631979" y="2564904"/>
            <a:ext cx="3940021" cy="295773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82880" rIns="18288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spcBef>
                <a:spcPct val="10000"/>
              </a:spcBef>
            </a:pP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g(</a:t>
            </a: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x) {</a:t>
            </a:r>
          </a:p>
          <a:p>
            <a:pPr>
              <a:spcBef>
                <a:spcPct val="10000"/>
              </a:spcBef>
            </a:pPr>
            <a:r>
              <a:rPr lang="en-US" sz="1900" dirty="0">
                <a:solidFill>
                  <a:schemeClr val="bg1"/>
                </a:solidFill>
                <a:latin typeface="Courier New" pitchFamily="49" charset="0"/>
                <a:cs typeface="Courier New" pitchFamily="49" charset="0"/>
              </a:rPr>
              <a:t>  if (x &lt;= 0)</a:t>
            </a:r>
          </a:p>
          <a:p>
            <a:pPr>
              <a:spcBef>
                <a:spcPct val="10000"/>
              </a:spcBef>
            </a:pPr>
            <a:r>
              <a:rPr lang="en-US" sz="1900" dirty="0">
                <a:solidFill>
                  <a:schemeClr val="bg1"/>
                </a:solidFill>
                <a:latin typeface="Courier New" pitchFamily="49" charset="0"/>
                <a:cs typeface="Courier New" pitchFamily="49" charset="0"/>
              </a:rPr>
              <a:t>    x = f(x);</a:t>
            </a:r>
          </a:p>
          <a:p>
            <a:pPr>
              <a:spcBef>
                <a:spcPct val="10000"/>
              </a:spcBef>
            </a:pPr>
            <a:r>
              <a:rPr lang="en-US" sz="1900" dirty="0">
                <a:solidFill>
                  <a:schemeClr val="bg1"/>
                </a:solidFill>
                <a:latin typeface="Courier New" pitchFamily="49" charset="0"/>
                <a:cs typeface="Courier New" pitchFamily="49" charset="0"/>
              </a:rPr>
              <a:t>  return x * -1;</a:t>
            </a:r>
          </a:p>
          <a:p>
            <a:pPr>
              <a:spcBef>
                <a:spcPct val="10000"/>
              </a:spcBef>
            </a:pPr>
            <a:r>
              <a:rPr lang="en-US" sz="1900" dirty="0">
                <a:solidFill>
                  <a:schemeClr val="bg1"/>
                </a:solidFill>
                <a:latin typeface="Courier New" pitchFamily="49" charset="0"/>
                <a:cs typeface="Courier New" pitchFamily="49" charset="0"/>
              </a:rPr>
              <a:t>}</a:t>
            </a:r>
          </a:p>
          <a:p>
            <a:pPr>
              <a:spcBef>
                <a:spcPct val="10000"/>
              </a:spcBef>
            </a:pPr>
            <a:endParaRPr lang="en-US" sz="1900" dirty="0">
              <a:solidFill>
                <a:schemeClr val="bg1"/>
              </a:solidFill>
              <a:latin typeface="Courier New" pitchFamily="49" charset="0"/>
              <a:cs typeface="Courier New" pitchFamily="49" charset="0"/>
            </a:endParaRPr>
          </a:p>
          <a:p>
            <a:pPr>
              <a:spcBef>
                <a:spcPct val="10000"/>
              </a:spcBef>
            </a:pP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f(</a:t>
            </a: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x) {</a:t>
            </a:r>
          </a:p>
          <a:p>
            <a:pPr>
              <a:spcBef>
                <a:spcPct val="10000"/>
              </a:spcBef>
            </a:pPr>
            <a:r>
              <a:rPr lang="en-US" sz="1900" dirty="0">
                <a:solidFill>
                  <a:schemeClr val="bg1"/>
                </a:solidFill>
                <a:latin typeface="Courier New" pitchFamily="49" charset="0"/>
                <a:cs typeface="Courier New" pitchFamily="49" charset="0"/>
              </a:rPr>
              <a:t>  return g(x) + 1;</a:t>
            </a:r>
          </a:p>
          <a:p>
            <a:pPr>
              <a:spcBef>
                <a:spcPct val="10000"/>
              </a:spcBef>
            </a:pPr>
            <a:r>
              <a:rPr lang="en-US" sz="1900" dirty="0">
                <a:solidFill>
                  <a:schemeClr val="bg1"/>
                </a:solidFill>
                <a:latin typeface="Courier New" pitchFamily="49" charset="0"/>
                <a:cs typeface="Courier New" pitchFamily="49" charset="0"/>
              </a:rPr>
              <a:t>}</a:t>
            </a:r>
          </a:p>
        </p:txBody>
      </p:sp>
    </p:spTree>
    <p:extLst>
      <p:ext uri="{BB962C8B-B14F-4D97-AF65-F5344CB8AC3E}">
        <p14:creationId xmlns:p14="http://schemas.microsoft.com/office/powerpoint/2010/main" val="394725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הצהרת פונקציות – פתרון ב'</a:t>
            </a:r>
            <a:endParaRPr lang="en-US" dirty="0"/>
          </a:p>
        </p:txBody>
      </p:sp>
      <p:sp>
        <p:nvSpPr>
          <p:cNvPr id="3" name="Content Placeholder 2"/>
          <p:cNvSpPr>
            <a:spLocks noGrp="1"/>
          </p:cNvSpPr>
          <p:nvPr>
            <p:ph idx="1"/>
          </p:nvPr>
        </p:nvSpPr>
        <p:spPr/>
        <p:txBody>
          <a:bodyPr/>
          <a:lstStyle/>
          <a:p>
            <a:r>
              <a:rPr lang="he-IL" dirty="0"/>
              <a:t>נצהיר על הפונקציות לפני מימושן.</a:t>
            </a:r>
            <a:endParaRPr lang="en-US" dirty="0"/>
          </a:p>
          <a:p>
            <a:endParaRPr lang="en-US" dirty="0"/>
          </a:p>
          <a:p>
            <a:r>
              <a:rPr lang="he-IL" dirty="0"/>
              <a:t>ההצהרה מדווחת לקומפיילר</a:t>
            </a:r>
            <a:br>
              <a:rPr lang="en-US" dirty="0"/>
            </a:br>
            <a:r>
              <a:rPr lang="he-IL" dirty="0"/>
              <a:t>על קיומן של הפונקציות לפני</a:t>
            </a:r>
            <a:br>
              <a:rPr lang="en-US" dirty="0"/>
            </a:br>
            <a:r>
              <a:rPr lang="he-IL" dirty="0"/>
              <a:t>המימוש.</a:t>
            </a:r>
            <a:br>
              <a:rPr lang="en-US" dirty="0"/>
            </a:br>
            <a:endParaRPr lang="he-IL" dirty="0"/>
          </a:p>
          <a:p>
            <a:r>
              <a:rPr lang="he-IL" dirty="0"/>
              <a:t>לעיתים אף מייצאים את </a:t>
            </a:r>
            <a:br>
              <a:rPr lang="en-US" dirty="0"/>
            </a:br>
            <a:r>
              <a:rPr lang="he-IL" dirty="0"/>
              <a:t>ההצהרות לקובץ </a:t>
            </a:r>
            <a:r>
              <a:rPr lang="en-US" dirty="0"/>
              <a:t>header</a:t>
            </a:r>
            <a:r>
              <a:rPr lang="he-IL" dirty="0"/>
              <a:t> נפרד</a:t>
            </a:r>
          </a:p>
          <a:p>
            <a:endParaRPr lang="he-IL" dirty="0"/>
          </a:p>
        </p:txBody>
      </p:sp>
      <p:sp>
        <p:nvSpPr>
          <p:cNvPr id="4" name="Footer Placeholder 3"/>
          <p:cNvSpPr>
            <a:spLocks noGrp="1"/>
          </p:cNvSpPr>
          <p:nvPr>
            <p:ph type="ftr" sz="quarter" idx="11"/>
          </p:nvPr>
        </p:nvSpPr>
        <p:spPr/>
        <p:txBody>
          <a:bodyPr/>
          <a:lstStyle/>
          <a:p>
            <a:r>
              <a:rPr lang="he-IL"/>
              <a:t>מבוא למדעי המחשב מ' - תירגול 3</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52</a:t>
            </a:fld>
            <a:endParaRPr lang="en-US"/>
          </a:p>
        </p:txBody>
      </p:sp>
      <p:sp>
        <p:nvSpPr>
          <p:cNvPr id="6" name="Text Box 3"/>
          <p:cNvSpPr txBox="1">
            <a:spLocks noChangeArrowheads="1"/>
          </p:cNvSpPr>
          <p:nvPr/>
        </p:nvSpPr>
        <p:spPr bwMode="auto">
          <a:xfrm>
            <a:off x="251520" y="2433738"/>
            <a:ext cx="3187419" cy="392261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182880" rIns="18288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spcBef>
                <a:spcPct val="10000"/>
              </a:spcBef>
            </a:pP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g(</a:t>
            </a: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x);</a:t>
            </a:r>
          </a:p>
          <a:p>
            <a:pPr>
              <a:spcBef>
                <a:spcPct val="10000"/>
              </a:spcBef>
            </a:pP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f(</a:t>
            </a: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a:t>
            </a:r>
          </a:p>
          <a:p>
            <a:pPr>
              <a:spcBef>
                <a:spcPct val="10000"/>
              </a:spcBef>
            </a:pPr>
            <a:endParaRPr lang="en-US" sz="1900" dirty="0">
              <a:solidFill>
                <a:schemeClr val="bg1"/>
              </a:solidFill>
              <a:latin typeface="Courier New" pitchFamily="49" charset="0"/>
              <a:cs typeface="Courier New" pitchFamily="49" charset="0"/>
            </a:endParaRPr>
          </a:p>
          <a:p>
            <a:pPr>
              <a:spcBef>
                <a:spcPct val="10000"/>
              </a:spcBef>
            </a:pP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g(</a:t>
            </a:r>
            <a:r>
              <a:rPr lang="en-US" sz="1900" dirty="0" err="1">
                <a:solidFill>
                  <a:schemeClr val="bg1"/>
                </a:solidFill>
                <a:latin typeface="Courier New" pitchFamily="49" charset="0"/>
                <a:cs typeface="Courier New" pitchFamily="49" charset="0"/>
              </a:rPr>
              <a:t>int</a:t>
            </a:r>
            <a:r>
              <a:rPr lang="en-US" sz="1900">
                <a:solidFill>
                  <a:schemeClr val="bg1"/>
                </a:solidFill>
                <a:latin typeface="Courier New" pitchFamily="49" charset="0"/>
                <a:cs typeface="Courier New" pitchFamily="49" charset="0"/>
              </a:rPr>
              <a:t> x</a:t>
            </a:r>
            <a:r>
              <a:rPr lang="en-US" sz="1900" dirty="0">
                <a:solidFill>
                  <a:schemeClr val="bg1"/>
                </a:solidFill>
                <a:latin typeface="Courier New" pitchFamily="49" charset="0"/>
                <a:cs typeface="Courier New" pitchFamily="49" charset="0"/>
              </a:rPr>
              <a:t>) {</a:t>
            </a:r>
          </a:p>
          <a:p>
            <a:pPr>
              <a:spcBef>
                <a:spcPct val="10000"/>
              </a:spcBef>
            </a:pPr>
            <a:r>
              <a:rPr lang="en-US" sz="1900" dirty="0">
                <a:solidFill>
                  <a:schemeClr val="bg1"/>
                </a:solidFill>
                <a:latin typeface="Courier New" pitchFamily="49" charset="0"/>
                <a:cs typeface="Courier New" pitchFamily="49" charset="0"/>
              </a:rPr>
              <a:t>  if (x &lt;= 0)</a:t>
            </a:r>
          </a:p>
          <a:p>
            <a:pPr>
              <a:spcBef>
                <a:spcPct val="10000"/>
              </a:spcBef>
            </a:pPr>
            <a:r>
              <a:rPr lang="en-US" sz="1900" dirty="0">
                <a:solidFill>
                  <a:schemeClr val="bg1"/>
                </a:solidFill>
                <a:latin typeface="Courier New" pitchFamily="49" charset="0"/>
                <a:cs typeface="Courier New" pitchFamily="49" charset="0"/>
              </a:rPr>
              <a:t>    x = f(x);</a:t>
            </a:r>
          </a:p>
          <a:p>
            <a:pPr>
              <a:spcBef>
                <a:spcPct val="10000"/>
              </a:spcBef>
            </a:pPr>
            <a:r>
              <a:rPr lang="en-US" sz="1900" dirty="0">
                <a:solidFill>
                  <a:schemeClr val="bg1"/>
                </a:solidFill>
                <a:latin typeface="Courier New" pitchFamily="49" charset="0"/>
                <a:cs typeface="Courier New" pitchFamily="49" charset="0"/>
              </a:rPr>
              <a:t>  return x * -1;</a:t>
            </a:r>
          </a:p>
          <a:p>
            <a:pPr>
              <a:spcBef>
                <a:spcPct val="10000"/>
              </a:spcBef>
            </a:pPr>
            <a:r>
              <a:rPr lang="en-US" sz="1900" dirty="0">
                <a:solidFill>
                  <a:schemeClr val="bg1"/>
                </a:solidFill>
                <a:latin typeface="Courier New" pitchFamily="49" charset="0"/>
                <a:cs typeface="Courier New" pitchFamily="49" charset="0"/>
              </a:rPr>
              <a:t>}</a:t>
            </a:r>
          </a:p>
          <a:p>
            <a:pPr>
              <a:spcBef>
                <a:spcPct val="10000"/>
              </a:spcBef>
            </a:pPr>
            <a:endParaRPr lang="en-US" sz="1900" dirty="0">
              <a:solidFill>
                <a:schemeClr val="bg1"/>
              </a:solidFill>
              <a:latin typeface="Courier New" pitchFamily="49" charset="0"/>
              <a:cs typeface="Courier New" pitchFamily="49" charset="0"/>
            </a:endParaRPr>
          </a:p>
          <a:p>
            <a:pPr>
              <a:spcBef>
                <a:spcPct val="10000"/>
              </a:spcBef>
            </a:pP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f(</a:t>
            </a:r>
            <a:r>
              <a:rPr lang="en-US" sz="1900" dirty="0" err="1">
                <a:solidFill>
                  <a:schemeClr val="bg1"/>
                </a:solidFill>
                <a:latin typeface="Courier New" pitchFamily="49" charset="0"/>
                <a:cs typeface="Courier New" pitchFamily="49" charset="0"/>
              </a:rPr>
              <a:t>int</a:t>
            </a:r>
            <a:r>
              <a:rPr lang="en-US" sz="1900" dirty="0">
                <a:solidFill>
                  <a:schemeClr val="bg1"/>
                </a:solidFill>
                <a:latin typeface="Courier New" pitchFamily="49" charset="0"/>
                <a:cs typeface="Courier New" pitchFamily="49" charset="0"/>
              </a:rPr>
              <a:t> x) {</a:t>
            </a:r>
          </a:p>
          <a:p>
            <a:pPr>
              <a:spcBef>
                <a:spcPct val="10000"/>
              </a:spcBef>
            </a:pPr>
            <a:r>
              <a:rPr lang="en-US" sz="1900" dirty="0">
                <a:solidFill>
                  <a:schemeClr val="bg1"/>
                </a:solidFill>
                <a:latin typeface="Courier New" pitchFamily="49" charset="0"/>
                <a:cs typeface="Courier New" pitchFamily="49" charset="0"/>
              </a:rPr>
              <a:t>  return g(x) + 1;</a:t>
            </a:r>
          </a:p>
          <a:p>
            <a:pPr>
              <a:spcBef>
                <a:spcPct val="10000"/>
              </a:spcBef>
            </a:pPr>
            <a:r>
              <a:rPr lang="en-US" sz="1900" dirty="0">
                <a:solidFill>
                  <a:schemeClr val="bg1"/>
                </a:solidFill>
                <a:latin typeface="Courier New" pitchFamily="49" charset="0"/>
                <a:cs typeface="Courier New" pitchFamily="49" charset="0"/>
              </a:rPr>
              <a:t>}</a:t>
            </a:r>
          </a:p>
        </p:txBody>
      </p:sp>
      <p:sp>
        <p:nvSpPr>
          <p:cNvPr id="7" name="AutoShape 7"/>
          <p:cNvSpPr>
            <a:spLocks/>
          </p:cNvSpPr>
          <p:nvPr/>
        </p:nvSpPr>
        <p:spPr bwMode="auto">
          <a:xfrm>
            <a:off x="251520" y="1766495"/>
            <a:ext cx="2571768" cy="357190"/>
          </a:xfrm>
          <a:prstGeom prst="borderCallout2">
            <a:avLst>
              <a:gd name="adj1" fmla="val 105937"/>
              <a:gd name="adj2" fmla="val 66460"/>
              <a:gd name="adj3" fmla="val 155453"/>
              <a:gd name="adj4" fmla="val 71118"/>
              <a:gd name="adj5" fmla="val 201363"/>
              <a:gd name="adj6" fmla="val 75131"/>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rtl="1"/>
            <a:r>
              <a:rPr lang="he-IL" dirty="0"/>
              <a:t>חייבים "</a:t>
            </a:r>
            <a:r>
              <a:rPr lang="en-US" dirty="0"/>
              <a:t>;</a:t>
            </a:r>
            <a:r>
              <a:rPr lang="he-IL" dirty="0"/>
              <a:t>" בסוף השורה</a:t>
            </a:r>
            <a:endParaRPr lang="en-US" dirty="0"/>
          </a:p>
        </p:txBody>
      </p:sp>
      <p:sp>
        <p:nvSpPr>
          <p:cNvPr id="8" name="AutoShape 7"/>
          <p:cNvSpPr>
            <a:spLocks/>
          </p:cNvSpPr>
          <p:nvPr/>
        </p:nvSpPr>
        <p:spPr bwMode="auto">
          <a:xfrm>
            <a:off x="2555776" y="2321948"/>
            <a:ext cx="3677538" cy="347647"/>
          </a:xfrm>
          <a:prstGeom prst="borderCallout2">
            <a:avLst>
              <a:gd name="adj1" fmla="val 105884"/>
              <a:gd name="adj2" fmla="val 22545"/>
              <a:gd name="adj3" fmla="val 160828"/>
              <a:gd name="adj4" fmla="val -3037"/>
              <a:gd name="adj5" fmla="val 170861"/>
              <a:gd name="adj6" fmla="val -11855"/>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rtl="1"/>
            <a:r>
              <a:rPr lang="he-IL" dirty="0"/>
              <a:t>אין צורך לרשום את שמות המשתנים.</a:t>
            </a:r>
            <a:endParaRPr lang="en-US" dirty="0"/>
          </a:p>
        </p:txBody>
      </p:sp>
    </p:spTree>
    <p:extLst>
      <p:ext uri="{BB962C8B-B14F-4D97-AF65-F5344CB8AC3E}">
        <p14:creationId xmlns:p14="http://schemas.microsoft.com/office/powerpoint/2010/main" val="167101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מערכים</a:t>
            </a:r>
          </a:p>
        </p:txBody>
      </p:sp>
      <p:sp>
        <p:nvSpPr>
          <p:cNvPr id="3" name="Content Placeholder 2"/>
          <p:cNvSpPr>
            <a:spLocks noGrp="1"/>
          </p:cNvSpPr>
          <p:nvPr>
            <p:ph idx="1"/>
          </p:nvPr>
        </p:nvSpPr>
        <p:spPr>
          <a:xfrm>
            <a:off x="251520" y="1600200"/>
            <a:ext cx="8435280" cy="4756150"/>
          </a:xfrm>
        </p:spPr>
        <p:txBody>
          <a:bodyPr>
            <a:normAutofit lnSpcReduction="10000"/>
          </a:bodyPr>
          <a:lstStyle/>
          <a:p>
            <a:pPr marL="0" indent="0">
              <a:buNone/>
            </a:pPr>
            <a:r>
              <a:rPr lang="he-IL" sz="2800" dirty="0"/>
              <a:t>איברי המערך ממוספרים מ-0 (ולא מ-1!) וניתן לגשת אליהם באמצעות אופרטור הסוגריים המרובעים:</a:t>
            </a:r>
          </a:p>
          <a:p>
            <a:endParaRPr lang="he-IL" sz="2800" dirty="0"/>
          </a:p>
          <a:p>
            <a:endParaRPr lang="he-IL" sz="2800" dirty="0"/>
          </a:p>
          <a:p>
            <a:endParaRPr lang="he-IL" sz="2800" dirty="0"/>
          </a:p>
          <a:p>
            <a:endParaRPr lang="he-IL" sz="2800" dirty="0"/>
          </a:p>
          <a:p>
            <a:pPr marL="0" indent="0">
              <a:buNone/>
            </a:pPr>
            <a:endParaRPr lang="he-IL" sz="2800" dirty="0"/>
          </a:p>
          <a:p>
            <a:pPr marL="0" indent="0">
              <a:buNone/>
            </a:pPr>
            <a:r>
              <a:rPr lang="he-IL" sz="2800" dirty="0"/>
              <a:t>שימו לב: חריגה מגבולות המערך אינה מהווה שגיאת קומפילציה ובמקרים מסוימים אף לא תגרום לשגיאת זמן ריצה (את הסיבה לכך נבין כשנלמד על מצביעים).</a:t>
            </a:r>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6</a:t>
            </a:fld>
            <a:endParaRPr lang="en-US"/>
          </a:p>
        </p:txBody>
      </p:sp>
      <p:sp>
        <p:nvSpPr>
          <p:cNvPr id="10" name="Text Box 3"/>
          <p:cNvSpPr txBox="1">
            <a:spLocks noChangeArrowheads="1"/>
          </p:cNvSpPr>
          <p:nvPr/>
        </p:nvSpPr>
        <p:spPr bwMode="auto">
          <a:xfrm>
            <a:off x="5724103" y="2671365"/>
            <a:ext cx="1800225" cy="1909763"/>
          </a:xfrm>
          <a:prstGeom prst="rect">
            <a:avLst/>
          </a:prstGeom>
          <a:solidFill>
            <a:srgbClr val="EAEAEA"/>
          </a:solidFill>
          <a:ln w="9525">
            <a:solidFill>
              <a:schemeClr val="folHlink"/>
            </a:solidFill>
            <a:miter lim="800000"/>
            <a:headEnd/>
            <a:tailEnd/>
          </a:ln>
        </p:spPr>
        <p:txBody>
          <a:bodyPr>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l" rtl="0" eaLnBrk="0" fontAlgn="base" hangingPunct="0">
              <a:spcBef>
                <a:spcPct val="10000"/>
              </a:spcBef>
              <a:spcAft>
                <a:spcPct val="0"/>
              </a:spcAft>
            </a:pPr>
            <a:r>
              <a:rPr lang="en-US" sz="2200" b="1">
                <a:solidFill>
                  <a:srgbClr val="000000"/>
                </a:solidFill>
                <a:latin typeface="Courier New" pitchFamily="49" charset="0"/>
                <a:cs typeface="Courier New" pitchFamily="49" charset="0"/>
              </a:rPr>
              <a:t>grades[0]</a:t>
            </a:r>
          </a:p>
          <a:p>
            <a:pPr algn="l" rtl="0" eaLnBrk="0" fontAlgn="base" hangingPunct="0">
              <a:spcBef>
                <a:spcPct val="10000"/>
              </a:spcBef>
              <a:spcAft>
                <a:spcPct val="0"/>
              </a:spcAft>
            </a:pPr>
            <a:r>
              <a:rPr lang="en-US" sz="2200" b="1">
                <a:solidFill>
                  <a:srgbClr val="000000"/>
                </a:solidFill>
                <a:latin typeface="Courier New" pitchFamily="49" charset="0"/>
                <a:cs typeface="Courier New" pitchFamily="49" charset="0"/>
              </a:rPr>
              <a:t>grades[1]</a:t>
            </a:r>
          </a:p>
          <a:p>
            <a:pPr algn="l" rtl="0" eaLnBrk="0" fontAlgn="base" hangingPunct="0">
              <a:spcBef>
                <a:spcPct val="10000"/>
              </a:spcBef>
              <a:spcAft>
                <a:spcPct val="0"/>
              </a:spcAft>
            </a:pPr>
            <a:r>
              <a:rPr lang="en-US" sz="2200" b="1">
                <a:solidFill>
                  <a:srgbClr val="000000"/>
                </a:solidFill>
                <a:latin typeface="Courier New" pitchFamily="49" charset="0"/>
                <a:cs typeface="Courier New" pitchFamily="49" charset="0"/>
              </a:rPr>
              <a:t>grades[2]</a:t>
            </a:r>
          </a:p>
          <a:p>
            <a:pPr algn="l" rtl="0" eaLnBrk="0" fontAlgn="base" hangingPunct="0">
              <a:spcBef>
                <a:spcPct val="10000"/>
              </a:spcBef>
              <a:spcAft>
                <a:spcPct val="0"/>
              </a:spcAft>
            </a:pPr>
            <a:r>
              <a:rPr lang="en-US" sz="2200" b="1">
                <a:solidFill>
                  <a:srgbClr val="000000"/>
                </a:solidFill>
                <a:latin typeface="Courier New" pitchFamily="49" charset="0"/>
                <a:cs typeface="Courier New" pitchFamily="49" charset="0"/>
              </a:rPr>
              <a:t>grades[3]</a:t>
            </a:r>
          </a:p>
          <a:p>
            <a:pPr algn="l" rtl="0" eaLnBrk="0" fontAlgn="base" hangingPunct="0">
              <a:spcBef>
                <a:spcPct val="10000"/>
              </a:spcBef>
              <a:spcAft>
                <a:spcPct val="0"/>
              </a:spcAft>
            </a:pPr>
            <a:r>
              <a:rPr lang="en-US" sz="2200" b="1">
                <a:solidFill>
                  <a:srgbClr val="000000"/>
                </a:solidFill>
                <a:latin typeface="Courier New" pitchFamily="49" charset="0"/>
                <a:cs typeface="Courier New" pitchFamily="49" charset="0"/>
              </a:rPr>
              <a:t>grades[4]</a:t>
            </a:r>
          </a:p>
        </p:txBody>
      </p:sp>
      <p:sp>
        <p:nvSpPr>
          <p:cNvPr id="11" name="Text Box 5"/>
          <p:cNvSpPr txBox="1">
            <a:spLocks noChangeArrowheads="1"/>
          </p:cNvSpPr>
          <p:nvPr/>
        </p:nvSpPr>
        <p:spPr bwMode="auto">
          <a:xfrm>
            <a:off x="1115591" y="3392090"/>
            <a:ext cx="2879725" cy="436563"/>
          </a:xfrm>
          <a:prstGeom prst="rect">
            <a:avLst/>
          </a:prstGeom>
          <a:solidFill>
            <a:srgbClr val="EAEAEA"/>
          </a:solidFill>
          <a:ln w="9525">
            <a:solidFill>
              <a:schemeClr val="folHlink"/>
            </a:solidFill>
            <a:miter lim="800000"/>
            <a:headEnd/>
            <a:tailEnd/>
          </a:ln>
        </p:spPr>
        <p:txBody>
          <a:bodyPr>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algn="l" rtl="0" eaLnBrk="0" fontAlgn="base" hangingPunct="0">
              <a:spcBef>
                <a:spcPct val="10000"/>
              </a:spcBef>
              <a:spcAft>
                <a:spcPct val="0"/>
              </a:spcAft>
            </a:pPr>
            <a:r>
              <a:rPr lang="en-US" sz="2200" b="1" dirty="0" err="1">
                <a:solidFill>
                  <a:srgbClr val="000000"/>
                </a:solidFill>
                <a:latin typeface="Courier New" pitchFamily="49" charset="0"/>
                <a:cs typeface="Courier New" pitchFamily="49" charset="0"/>
              </a:rPr>
              <a:t>int</a:t>
            </a:r>
            <a:r>
              <a:rPr lang="en-US" sz="2200" b="1" dirty="0">
                <a:solidFill>
                  <a:srgbClr val="000000"/>
                </a:solidFill>
                <a:latin typeface="Courier New" pitchFamily="49" charset="0"/>
                <a:cs typeface="Courier New" pitchFamily="49" charset="0"/>
              </a:rPr>
              <a:t> grades[5] ;</a:t>
            </a:r>
          </a:p>
        </p:txBody>
      </p:sp>
      <p:sp>
        <p:nvSpPr>
          <p:cNvPr id="12" name="Line 6"/>
          <p:cNvSpPr>
            <a:spLocks noChangeShapeType="1"/>
          </p:cNvSpPr>
          <p:nvPr/>
        </p:nvSpPr>
        <p:spPr bwMode="auto">
          <a:xfrm flipV="1">
            <a:off x="4066753" y="2887265"/>
            <a:ext cx="15843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en-US" sz="2400">
              <a:solidFill>
                <a:srgbClr val="000000"/>
              </a:solidFill>
              <a:latin typeface="Arial" charset="0"/>
            </a:endParaRPr>
          </a:p>
        </p:txBody>
      </p:sp>
      <p:sp>
        <p:nvSpPr>
          <p:cNvPr id="13" name="Line 7"/>
          <p:cNvSpPr>
            <a:spLocks noChangeShapeType="1"/>
          </p:cNvSpPr>
          <p:nvPr/>
        </p:nvSpPr>
        <p:spPr bwMode="auto">
          <a:xfrm flipV="1">
            <a:off x="4066753" y="3247628"/>
            <a:ext cx="1584325"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en-US" sz="2400">
              <a:solidFill>
                <a:srgbClr val="000000"/>
              </a:solidFill>
              <a:latin typeface="Arial" charset="0"/>
            </a:endParaRPr>
          </a:p>
        </p:txBody>
      </p:sp>
      <p:sp>
        <p:nvSpPr>
          <p:cNvPr id="14" name="Line 8"/>
          <p:cNvSpPr>
            <a:spLocks noChangeShapeType="1"/>
          </p:cNvSpPr>
          <p:nvPr/>
        </p:nvSpPr>
        <p:spPr bwMode="auto">
          <a:xfrm>
            <a:off x="4066753" y="3607990"/>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en-US" sz="2400">
              <a:solidFill>
                <a:srgbClr val="000000"/>
              </a:solidFill>
              <a:latin typeface="Arial" charset="0"/>
            </a:endParaRPr>
          </a:p>
        </p:txBody>
      </p:sp>
      <p:sp>
        <p:nvSpPr>
          <p:cNvPr id="15" name="Line 9"/>
          <p:cNvSpPr>
            <a:spLocks noChangeShapeType="1"/>
          </p:cNvSpPr>
          <p:nvPr/>
        </p:nvSpPr>
        <p:spPr bwMode="auto">
          <a:xfrm>
            <a:off x="4066753" y="3607990"/>
            <a:ext cx="1584325"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en-US" sz="2400">
              <a:solidFill>
                <a:srgbClr val="000000"/>
              </a:solidFill>
              <a:latin typeface="Arial" charset="0"/>
            </a:endParaRPr>
          </a:p>
        </p:txBody>
      </p:sp>
      <p:sp>
        <p:nvSpPr>
          <p:cNvPr id="16" name="Line 10"/>
          <p:cNvSpPr>
            <a:spLocks noChangeShapeType="1"/>
          </p:cNvSpPr>
          <p:nvPr/>
        </p:nvSpPr>
        <p:spPr bwMode="auto">
          <a:xfrm>
            <a:off x="4066753" y="3607990"/>
            <a:ext cx="15843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en-US" sz="2400">
              <a:solidFill>
                <a:srgbClr val="000000"/>
              </a:solidFill>
              <a:latin typeface="Arial" charset="0"/>
            </a:endParaRPr>
          </a:p>
        </p:txBody>
      </p:sp>
    </p:spTree>
    <p:extLst>
      <p:ext uri="{BB962C8B-B14F-4D97-AF65-F5344CB8AC3E}">
        <p14:creationId xmlns:p14="http://schemas.microsoft.com/office/powerpoint/2010/main" val="135922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מערכים</a:t>
            </a:r>
          </a:p>
        </p:txBody>
      </p:sp>
      <p:sp>
        <p:nvSpPr>
          <p:cNvPr id="3" name="Content Placeholder 2"/>
          <p:cNvSpPr>
            <a:spLocks noGrp="1"/>
          </p:cNvSpPr>
          <p:nvPr>
            <p:ph idx="1"/>
          </p:nvPr>
        </p:nvSpPr>
        <p:spPr/>
        <p:txBody>
          <a:bodyPr>
            <a:normAutofit/>
          </a:bodyPr>
          <a:lstStyle/>
          <a:p>
            <a:pPr marL="0" indent="0">
              <a:buNone/>
            </a:pPr>
            <a:r>
              <a:rPr lang="he-IL" sz="2800" dirty="0"/>
              <a:t>תרגיל 5: כתבו תכנית המקבלת כקלט 10 משכורות (מספרים שלמים חיוביים), ומחזירה את הממוצע שלהן ואת המשכורת המקסימלית.</a:t>
            </a:r>
          </a:p>
          <a:p>
            <a:pPr marL="0" indent="0">
              <a:buNone/>
            </a:pPr>
            <a:endParaRPr lang="he-IL" sz="2800" dirty="0"/>
          </a:p>
          <a:p>
            <a:pPr marL="0" indent="0">
              <a:buNone/>
            </a:pPr>
            <a:endParaRPr lang="he-IL" sz="2800" dirty="0"/>
          </a:p>
          <a:p>
            <a:pPr marL="0" indent="0">
              <a:buNone/>
            </a:pPr>
            <a:r>
              <a:rPr lang="he-IL" sz="2800" dirty="0"/>
              <a:t>הערה: אנו נציג פתרון המשתמש במערכים, אולם </a:t>
            </a:r>
            <a:r>
              <a:rPr lang="he-IL" sz="2800"/>
              <a:t>ניתן לפתור </a:t>
            </a:r>
            <a:r>
              <a:rPr lang="he-IL" sz="2800" dirty="0"/>
              <a:t>את התרגיל גם ללא מערכים (נסו בעצמכם).</a:t>
            </a:r>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7</a:t>
            </a:fld>
            <a:endParaRPr lang="en-US"/>
          </a:p>
        </p:txBody>
      </p:sp>
    </p:spTree>
    <p:extLst>
      <p:ext uri="{BB962C8B-B14F-4D97-AF65-F5344CB8AC3E}">
        <p14:creationId xmlns:p14="http://schemas.microsoft.com/office/powerpoint/2010/main" val="59054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מערכים</a:t>
            </a:r>
          </a:p>
        </p:txBody>
      </p:sp>
      <p:sp>
        <p:nvSpPr>
          <p:cNvPr id="4" name="Footer Placeholder 3"/>
          <p:cNvSpPr>
            <a:spLocks noGrp="1"/>
          </p:cNvSpPr>
          <p:nvPr>
            <p:ph type="ftr" sz="quarter" idx="11"/>
          </p:nvPr>
        </p:nvSpPr>
        <p:spPr/>
        <p:txBody>
          <a:bodyPr/>
          <a:lstStyle/>
          <a:p>
            <a:r>
              <a:rPr lang="he-IL"/>
              <a:t>מבוא למדעי המחשב מ' - תירגול 4</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8</a:t>
            </a:fld>
            <a:endParaRPr lang="en-US" dirty="0"/>
          </a:p>
        </p:txBody>
      </p:sp>
      <p:sp>
        <p:nvSpPr>
          <p:cNvPr id="7" name="Text Box 4"/>
          <p:cNvSpPr txBox="1">
            <a:spLocks noChangeArrowheads="1"/>
          </p:cNvSpPr>
          <p:nvPr/>
        </p:nvSpPr>
        <p:spPr bwMode="auto">
          <a:xfrm>
            <a:off x="755576" y="2348880"/>
            <a:ext cx="6120680" cy="3795903"/>
          </a:xfrm>
          <a:prstGeom prst="rect">
            <a:avLst/>
          </a:prstGeom>
          <a:solidFill>
            <a:srgbClr val="EAEAEA"/>
          </a:solidFill>
          <a:ln w="9525">
            <a:solidFill>
              <a:schemeClr val="folHlink"/>
            </a:solidFill>
            <a:miter lim="800000"/>
            <a:headEnd/>
            <a:tailEnd/>
          </a:ln>
        </p:spPr>
        <p:txBody>
          <a:bodyPr wrap="square" lIns="126000" tIns="82800" rIns="126000" bIns="8280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pPr eaLnBrk="0" fontAlgn="base" hangingPunct="0">
              <a:spcBef>
                <a:spcPct val="10000"/>
              </a:spcBef>
              <a:spcAft>
                <a:spcPct val="0"/>
              </a:spcAft>
            </a:pPr>
            <a:r>
              <a:rPr lang="en-US" sz="1800" b="1" dirty="0">
                <a:solidFill>
                  <a:srgbClr val="000000"/>
                </a:solidFill>
                <a:latin typeface="Courier New" pitchFamily="49" charset="0"/>
                <a:cs typeface="Courier New" pitchFamily="49" charset="0"/>
              </a:rPr>
              <a:t> #define NUM_SALARIES 10</a:t>
            </a:r>
          </a:p>
          <a:p>
            <a:pPr eaLnBrk="0" fontAlgn="base" hangingPunct="0">
              <a:spcBef>
                <a:spcPct val="10000"/>
              </a:spcBef>
              <a:spcAft>
                <a:spcPct val="0"/>
              </a:spcAft>
            </a:pPr>
            <a:endParaRPr lang="en-US" sz="1800" b="1" dirty="0">
              <a:solidFill>
                <a:srgbClr val="000000"/>
              </a:solidFill>
              <a:latin typeface="Courier New" pitchFamily="49" charset="0"/>
              <a:cs typeface="Courier New" pitchFamily="49" charset="0"/>
            </a:endParaRPr>
          </a:p>
          <a:p>
            <a:pPr eaLnBrk="0" fontAlgn="base" hangingPunct="0">
              <a:spcBef>
                <a:spcPct val="10000"/>
              </a:spcBef>
              <a:spcAft>
                <a:spcPct val="0"/>
              </a:spcAft>
            </a:pP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int</a:t>
            </a:r>
            <a:r>
              <a:rPr lang="en-US" sz="1800" b="1" dirty="0">
                <a:solidFill>
                  <a:srgbClr val="000000"/>
                </a:solidFill>
                <a:latin typeface="Courier New" pitchFamily="49" charset="0"/>
                <a:cs typeface="Courier New" pitchFamily="49" charset="0"/>
              </a:rPr>
              <a:t> main()</a:t>
            </a:r>
          </a:p>
          <a:p>
            <a:pPr eaLnBrk="0" fontAlgn="base" hangingPunct="0">
              <a:spcBef>
                <a:spcPct val="10000"/>
              </a:spcBef>
              <a:spcAft>
                <a:spcPct val="0"/>
              </a:spcAft>
            </a:pPr>
            <a:r>
              <a:rPr lang="en-US" sz="1800" b="1" dirty="0">
                <a:solidFill>
                  <a:srgbClr val="000000"/>
                </a:solidFill>
                <a:latin typeface="Courier New" pitchFamily="49" charset="0"/>
                <a:cs typeface="Courier New" pitchFamily="49" charset="0"/>
              </a:rPr>
              <a:t>{</a:t>
            </a:r>
          </a:p>
          <a:p>
            <a:pPr eaLnBrk="0" fontAlgn="base" hangingPunct="0">
              <a:spcBef>
                <a:spcPct val="10000"/>
              </a:spcBef>
              <a:spcAft>
                <a:spcPct val="0"/>
              </a:spcAft>
            </a:pP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int</a:t>
            </a:r>
            <a:r>
              <a:rPr lang="en-US" sz="1800" b="1" dirty="0">
                <a:solidFill>
                  <a:srgbClr val="000000"/>
                </a:solidFill>
                <a:latin typeface="Courier New" pitchFamily="49" charset="0"/>
                <a:cs typeface="Courier New" pitchFamily="49" charset="0"/>
              </a:rPr>
              <a:t> salaries[NUM_SALARIES];</a:t>
            </a:r>
          </a:p>
          <a:p>
            <a:pPr eaLnBrk="0" fontAlgn="base" hangingPunct="0">
              <a:spcBef>
                <a:spcPct val="10000"/>
              </a:spcBef>
              <a:spcAft>
                <a:spcPct val="0"/>
              </a:spcAft>
            </a:pP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int</a:t>
            </a:r>
            <a:r>
              <a:rPr lang="en-US" sz="1800" b="1" dirty="0">
                <a:solidFill>
                  <a:srgbClr val="000000"/>
                </a:solidFill>
                <a:latin typeface="Courier New" pitchFamily="49" charset="0"/>
                <a:cs typeface="Courier New" pitchFamily="49" charset="0"/>
              </a:rPr>
              <a:t> sum = 0, </a:t>
            </a:r>
            <a:r>
              <a:rPr lang="en-US" sz="1800" b="1" dirty="0" err="1">
                <a:solidFill>
                  <a:srgbClr val="000000"/>
                </a:solidFill>
                <a:latin typeface="Courier New" pitchFamily="49" charset="0"/>
                <a:cs typeface="Courier New" pitchFamily="49" charset="0"/>
              </a:rPr>
              <a:t>max_sal</a:t>
            </a:r>
            <a:r>
              <a:rPr lang="en-US" sz="1800" b="1" dirty="0">
                <a:solidFill>
                  <a:srgbClr val="000000"/>
                </a:solidFill>
                <a:latin typeface="Courier New" pitchFamily="49" charset="0"/>
                <a:cs typeface="Courier New" pitchFamily="49" charset="0"/>
              </a:rPr>
              <a:t>, </a:t>
            </a:r>
            <a:r>
              <a:rPr lang="en-US" sz="1800" b="1" dirty="0" err="1">
                <a:solidFill>
                  <a:srgbClr val="000000"/>
                </a:solidFill>
                <a:latin typeface="Courier New" pitchFamily="49" charset="0"/>
                <a:cs typeface="Courier New" pitchFamily="49" charset="0"/>
              </a:rPr>
              <a:t>i</a:t>
            </a:r>
            <a:r>
              <a:rPr lang="en-US" sz="1800" b="1" dirty="0">
                <a:solidFill>
                  <a:srgbClr val="000000"/>
                </a:solidFill>
                <a:latin typeface="Courier New" pitchFamily="49" charset="0"/>
                <a:cs typeface="Courier New" pitchFamily="49" charset="0"/>
              </a:rPr>
              <a:t>;</a:t>
            </a:r>
          </a:p>
          <a:p>
            <a:pPr eaLnBrk="0" fontAlgn="base" hangingPunct="0">
              <a:spcBef>
                <a:spcPct val="10000"/>
              </a:spcBef>
              <a:spcAft>
                <a:spcPct val="0"/>
              </a:spcAft>
            </a:pPr>
            <a:r>
              <a:rPr lang="en-US" sz="1800" b="1" dirty="0">
                <a:solidFill>
                  <a:srgbClr val="000000"/>
                </a:solidFill>
                <a:latin typeface="Courier New" pitchFamily="49" charset="0"/>
                <a:cs typeface="Courier New" pitchFamily="49" charset="0"/>
              </a:rPr>
              <a:t>//</a:t>
            </a:r>
            <a:r>
              <a:rPr lang="he-IL" sz="1800" b="1" dirty="0">
                <a:solidFill>
                  <a:srgbClr val="000000"/>
                </a:solidFill>
                <a:latin typeface="Courier New" pitchFamily="49" charset="0"/>
                <a:cs typeface="Courier New" pitchFamily="49" charset="0"/>
              </a:rPr>
              <a:t> </a:t>
            </a:r>
            <a:r>
              <a:rPr lang="en-US" sz="1800" b="1" dirty="0">
                <a:solidFill>
                  <a:srgbClr val="000000"/>
                </a:solidFill>
                <a:latin typeface="Courier New" pitchFamily="49" charset="0"/>
                <a:cs typeface="Courier New" pitchFamily="49" charset="0"/>
              </a:rPr>
              <a:t>Initialize the array.</a:t>
            </a:r>
          </a:p>
          <a:p>
            <a:pPr eaLnBrk="0" fontAlgn="base" hangingPunct="0">
              <a:spcBef>
                <a:spcPct val="10000"/>
              </a:spcBef>
              <a:spcAft>
                <a:spcPct val="0"/>
              </a:spcAft>
            </a:pPr>
            <a:r>
              <a:rPr lang="en-US" sz="1800" b="1" dirty="0">
                <a:solidFill>
                  <a:srgbClr val="000000"/>
                </a:solidFill>
                <a:latin typeface="Courier New" pitchFamily="49" charset="0"/>
                <a:cs typeface="Courier New" pitchFamily="49" charset="0"/>
              </a:rPr>
              <a:t>    for(</a:t>
            </a:r>
            <a:r>
              <a:rPr lang="en-US" sz="1800" b="1" dirty="0" err="1">
                <a:solidFill>
                  <a:srgbClr val="000000"/>
                </a:solidFill>
                <a:latin typeface="Courier New" pitchFamily="49" charset="0"/>
                <a:cs typeface="Courier New" pitchFamily="49" charset="0"/>
              </a:rPr>
              <a:t>i</a:t>
            </a:r>
            <a:r>
              <a:rPr lang="en-US" sz="1800" b="1" dirty="0">
                <a:solidFill>
                  <a:srgbClr val="000000"/>
                </a:solidFill>
                <a:latin typeface="Courier New" pitchFamily="49" charset="0"/>
                <a:cs typeface="Courier New" pitchFamily="49" charset="0"/>
              </a:rPr>
              <a:t>=0; </a:t>
            </a:r>
            <a:r>
              <a:rPr lang="en-US" sz="1800" b="1" dirty="0" err="1">
                <a:solidFill>
                  <a:srgbClr val="000000"/>
                </a:solidFill>
                <a:latin typeface="Courier New" pitchFamily="49" charset="0"/>
                <a:cs typeface="Courier New" pitchFamily="49" charset="0"/>
              </a:rPr>
              <a:t>i</a:t>
            </a:r>
            <a:r>
              <a:rPr lang="en-US" sz="1800" b="1" dirty="0">
                <a:solidFill>
                  <a:srgbClr val="000000"/>
                </a:solidFill>
                <a:latin typeface="Courier New" pitchFamily="49" charset="0"/>
                <a:cs typeface="Courier New" pitchFamily="49" charset="0"/>
              </a:rPr>
              <a:t>&lt;NUM_SALARIES; </a:t>
            </a:r>
            <a:r>
              <a:rPr lang="en-US" sz="1800" b="1" dirty="0" err="1">
                <a:solidFill>
                  <a:srgbClr val="000000"/>
                </a:solidFill>
                <a:latin typeface="Courier New" pitchFamily="49" charset="0"/>
                <a:cs typeface="Courier New" pitchFamily="49" charset="0"/>
              </a:rPr>
              <a:t>i</a:t>
            </a:r>
            <a:r>
              <a:rPr lang="en-US" sz="1800" b="1" dirty="0">
                <a:solidFill>
                  <a:srgbClr val="000000"/>
                </a:solidFill>
                <a:latin typeface="Courier New" pitchFamily="49" charset="0"/>
                <a:cs typeface="Courier New" pitchFamily="49" charset="0"/>
              </a:rPr>
              <a:t>++)</a:t>
            </a:r>
          </a:p>
          <a:p>
            <a:pPr eaLnBrk="0" fontAlgn="base" hangingPunct="0">
              <a:spcBef>
                <a:spcPct val="10000"/>
              </a:spcBef>
              <a:spcAft>
                <a:spcPct val="0"/>
              </a:spcAft>
            </a:pPr>
            <a:r>
              <a:rPr lang="en-US" sz="1800" b="1" dirty="0">
                <a:solidFill>
                  <a:srgbClr val="000000"/>
                </a:solidFill>
                <a:latin typeface="Courier New" pitchFamily="49" charset="0"/>
                <a:cs typeface="Courier New" pitchFamily="49" charset="0"/>
              </a:rPr>
              <a:t>    {</a:t>
            </a:r>
          </a:p>
          <a:p>
            <a:pPr eaLnBrk="0" fontAlgn="base" hangingPunct="0">
              <a:spcBef>
                <a:spcPct val="10000"/>
              </a:spcBef>
              <a:spcAft>
                <a:spcPct val="0"/>
              </a:spcAft>
            </a:pPr>
            <a:r>
              <a:rPr lang="en-US" sz="1800" b="1" dirty="0">
                <a:solidFill>
                  <a:srgbClr val="000000"/>
                </a:solidFill>
                <a:latin typeface="Courier New" pitchFamily="49" charset="0"/>
                <a:cs typeface="Courier New" pitchFamily="49" charset="0"/>
              </a:rPr>
              <a:t>        if (</a:t>
            </a:r>
            <a:r>
              <a:rPr lang="en-US" sz="1800" b="1" dirty="0" err="1">
                <a:solidFill>
                  <a:srgbClr val="000000"/>
                </a:solidFill>
                <a:latin typeface="Courier New" pitchFamily="49" charset="0"/>
                <a:cs typeface="Courier New" pitchFamily="49" charset="0"/>
              </a:rPr>
              <a:t>scanf</a:t>
            </a:r>
            <a:r>
              <a:rPr lang="en-US" sz="1800" b="1" dirty="0">
                <a:solidFill>
                  <a:srgbClr val="000000"/>
                </a:solidFill>
                <a:latin typeface="Courier New" pitchFamily="49" charset="0"/>
                <a:cs typeface="Courier New" pitchFamily="49" charset="0"/>
              </a:rPr>
              <a:t>("%d", &amp;salaries[</a:t>
            </a:r>
            <a:r>
              <a:rPr lang="en-US" sz="1800" b="1" dirty="0" err="1">
                <a:solidFill>
                  <a:srgbClr val="000000"/>
                </a:solidFill>
                <a:latin typeface="Courier New" pitchFamily="49" charset="0"/>
                <a:cs typeface="Courier New" pitchFamily="49" charset="0"/>
              </a:rPr>
              <a:t>i</a:t>
            </a:r>
            <a:r>
              <a:rPr lang="en-US" sz="1800" b="1" dirty="0">
                <a:solidFill>
                  <a:srgbClr val="000000"/>
                </a:solidFill>
                <a:latin typeface="Courier New" pitchFamily="49" charset="0"/>
                <a:cs typeface="Courier New" pitchFamily="49" charset="0"/>
              </a:rPr>
              <a:t>]) &lt; 1)</a:t>
            </a:r>
          </a:p>
          <a:p>
            <a:pPr eaLnBrk="0" fontAlgn="base" hangingPunct="0">
              <a:spcBef>
                <a:spcPct val="10000"/>
              </a:spcBef>
              <a:spcAft>
                <a:spcPct val="0"/>
              </a:spcAft>
            </a:pPr>
            <a:r>
              <a:rPr lang="en-US" sz="1800" b="1" dirty="0">
                <a:solidFill>
                  <a:srgbClr val="000000"/>
                </a:solidFill>
                <a:latin typeface="Courier New" pitchFamily="49" charset="0"/>
                <a:cs typeface="Courier New" pitchFamily="49" charset="0"/>
              </a:rPr>
              <a:t>            return 1;</a:t>
            </a:r>
          </a:p>
          <a:p>
            <a:pPr eaLnBrk="0" fontAlgn="base" hangingPunct="0">
              <a:spcBef>
                <a:spcPct val="10000"/>
              </a:spcBef>
              <a:spcAft>
                <a:spcPct val="0"/>
              </a:spcAft>
            </a:pPr>
            <a:r>
              <a:rPr lang="en-US" sz="1800" b="1" dirty="0">
                <a:solidFill>
                  <a:srgbClr val="000000"/>
                </a:solidFill>
                <a:latin typeface="Courier New" pitchFamily="49" charset="0"/>
                <a:cs typeface="Courier New" pitchFamily="49" charset="0"/>
              </a:rPr>
              <a:t>    }</a:t>
            </a:r>
          </a:p>
        </p:txBody>
      </p:sp>
      <p:sp>
        <p:nvSpPr>
          <p:cNvPr id="8" name="AutoShape 6"/>
          <p:cNvSpPr>
            <a:spLocks noChangeArrowheads="1"/>
          </p:cNvSpPr>
          <p:nvPr/>
        </p:nvSpPr>
        <p:spPr bwMode="auto">
          <a:xfrm>
            <a:off x="5400092" y="2348880"/>
            <a:ext cx="2952328" cy="1224136"/>
          </a:xfrm>
          <a:prstGeom prst="wedgeEllipseCallout">
            <a:avLst>
              <a:gd name="adj1" fmla="val -136782"/>
              <a:gd name="adj2" fmla="val -26020"/>
            </a:avLst>
          </a:prstGeom>
          <a:solidFill>
            <a:schemeClr val="accent5">
              <a:lumMod val="50000"/>
            </a:schemeClr>
          </a:solidFill>
          <a:ln w="9525">
            <a:solidFill>
              <a:schemeClr val="accent5">
                <a:lumMod val="40000"/>
                <a:lumOff val="60000"/>
              </a:schemeClr>
            </a:solidFill>
            <a:miter lim="800000"/>
            <a:headEnd/>
            <a:tailEnd/>
          </a:ln>
        </p:spPr>
        <p:txBody>
          <a:bodyPr anchor="ctr"/>
          <a:lstStyle/>
          <a:p>
            <a:pPr algn="ctr" rtl="1" eaLnBrk="0" fontAlgn="base" hangingPunct="0">
              <a:spcBef>
                <a:spcPct val="0"/>
              </a:spcBef>
              <a:spcAft>
                <a:spcPct val="0"/>
              </a:spcAft>
            </a:pPr>
            <a:r>
              <a:rPr lang="he-IL" b="1" dirty="0">
                <a:solidFill>
                  <a:schemeClr val="bg1"/>
                </a:solidFill>
                <a:latin typeface="Courier New" pitchFamily="49" charset="0"/>
                <a:cs typeface="Courier New" pitchFamily="49" charset="0"/>
              </a:rPr>
              <a:t>נהוג להשתמש ב-</a:t>
            </a:r>
            <a:r>
              <a:rPr lang="en-US" b="1" dirty="0">
                <a:solidFill>
                  <a:schemeClr val="bg1"/>
                </a:solidFill>
                <a:latin typeface="Courier New" pitchFamily="49" charset="0"/>
                <a:cs typeface="Courier New" pitchFamily="49" charset="0"/>
              </a:rPr>
              <a:t>define</a:t>
            </a:r>
            <a:r>
              <a:rPr lang="he-IL" b="1" dirty="0">
                <a:solidFill>
                  <a:schemeClr val="bg1"/>
                </a:solidFill>
                <a:latin typeface="Courier New" pitchFamily="49" charset="0"/>
                <a:cs typeface="Courier New" pitchFamily="49" charset="0"/>
              </a:rPr>
              <a:t> כדי להגדיר גודל מערך</a:t>
            </a:r>
            <a:endParaRPr lang="en-US" dirty="0">
              <a:solidFill>
                <a:schemeClr val="bg1"/>
              </a:solidFill>
              <a:latin typeface="Arial" charset="0"/>
            </a:endParaRPr>
          </a:p>
        </p:txBody>
      </p:sp>
      <p:sp>
        <p:nvSpPr>
          <p:cNvPr id="11" name="AutoShape 6"/>
          <p:cNvSpPr>
            <a:spLocks noChangeArrowheads="1"/>
          </p:cNvSpPr>
          <p:nvPr/>
        </p:nvSpPr>
        <p:spPr bwMode="auto">
          <a:xfrm>
            <a:off x="5784140" y="5497339"/>
            <a:ext cx="2952328" cy="1224136"/>
          </a:xfrm>
          <a:prstGeom prst="wedgeEllipseCallout">
            <a:avLst>
              <a:gd name="adj1" fmla="val -54190"/>
              <a:gd name="adj2" fmla="val -56895"/>
            </a:avLst>
          </a:prstGeom>
          <a:solidFill>
            <a:schemeClr val="accent5">
              <a:lumMod val="50000"/>
            </a:schemeClr>
          </a:solidFill>
          <a:ln w="9525">
            <a:solidFill>
              <a:schemeClr val="accent5">
                <a:lumMod val="40000"/>
                <a:lumOff val="60000"/>
              </a:schemeClr>
            </a:solidFill>
            <a:miter lim="800000"/>
            <a:headEnd/>
            <a:tailEnd/>
          </a:ln>
        </p:spPr>
        <p:txBody>
          <a:bodyPr anchor="ctr"/>
          <a:lstStyle/>
          <a:p>
            <a:pPr algn="ctr" rtl="1" eaLnBrk="0" fontAlgn="base" hangingPunct="0">
              <a:spcBef>
                <a:spcPct val="0"/>
              </a:spcBef>
              <a:spcAft>
                <a:spcPct val="0"/>
              </a:spcAft>
            </a:pPr>
            <a:r>
              <a:rPr lang="he-IL" b="1" dirty="0">
                <a:solidFill>
                  <a:schemeClr val="bg1"/>
                </a:solidFill>
                <a:latin typeface="Courier New" pitchFamily="49" charset="0"/>
                <a:cs typeface="Courier New" pitchFamily="49" charset="0"/>
              </a:rPr>
              <a:t>גישה לאיבר במערך. אסור לחרוג מגבולות המערך!</a:t>
            </a:r>
            <a:endParaRPr lang="en-US" dirty="0">
              <a:solidFill>
                <a:schemeClr val="bg1"/>
              </a:solidFill>
              <a:latin typeface="Arial" charset="0"/>
            </a:endParaRPr>
          </a:p>
        </p:txBody>
      </p:sp>
    </p:spTree>
    <p:extLst>
      <p:ext uri="{BB962C8B-B14F-4D97-AF65-F5344CB8AC3E}">
        <p14:creationId xmlns:p14="http://schemas.microsoft.com/office/powerpoint/2010/main" val="94503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מערכים</a:t>
            </a:r>
          </a:p>
        </p:txBody>
      </p:sp>
      <p:sp>
        <p:nvSpPr>
          <p:cNvPr id="3" name="Content Placeholder 2"/>
          <p:cNvSpPr>
            <a:spLocks noGrp="1"/>
          </p:cNvSpPr>
          <p:nvPr>
            <p:ph idx="1"/>
          </p:nvPr>
        </p:nvSpPr>
        <p:spPr/>
        <p:txBody>
          <a:bodyPr/>
          <a:lstStyle/>
          <a:p>
            <a:endParaRPr lang="he-IL" dirty="0"/>
          </a:p>
        </p:txBody>
      </p:sp>
      <p:sp>
        <p:nvSpPr>
          <p:cNvPr id="4" name="Footer Placeholder 3"/>
          <p:cNvSpPr>
            <a:spLocks noGrp="1"/>
          </p:cNvSpPr>
          <p:nvPr>
            <p:ph type="ftr" sz="quarter" idx="11"/>
          </p:nvPr>
        </p:nvSpPr>
        <p:spPr/>
        <p:txBody>
          <a:bodyPr/>
          <a:lstStyle/>
          <a:p>
            <a:r>
              <a:rPr lang="he-IL"/>
              <a:t>מבוא למדעי המחשב מ' - תירגול 4</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9</a:t>
            </a:fld>
            <a:endParaRPr lang="en-US"/>
          </a:p>
        </p:txBody>
      </p:sp>
      <p:sp>
        <p:nvSpPr>
          <p:cNvPr id="6" name="Text Box 4"/>
          <p:cNvSpPr txBox="1">
            <a:spLocks noChangeArrowheads="1"/>
          </p:cNvSpPr>
          <p:nvPr/>
        </p:nvSpPr>
        <p:spPr bwMode="auto">
          <a:xfrm>
            <a:off x="457200" y="1663849"/>
            <a:ext cx="8229600" cy="4854242"/>
          </a:xfrm>
          <a:prstGeom prst="rect">
            <a:avLst/>
          </a:prstGeom>
          <a:solidFill>
            <a:srgbClr val="EAEAEA"/>
          </a:solidFill>
          <a:ln w="9525">
            <a:solidFill>
              <a:schemeClr val="folHlink"/>
            </a:solidFill>
            <a:miter lim="800000"/>
            <a:headEnd/>
            <a:tailEnd/>
          </a:ln>
        </p:spPr>
        <p:txBody>
          <a:bodyPr wrap="square" lIns="234000" tIns="190800" rIns="234000" bIns="190800">
            <a:spAutoFit/>
          </a:bodyPr>
          <a:lstStyle/>
          <a:p>
            <a:pPr marL="263525" indent="-263525">
              <a:spcBef>
                <a:spcPct val="40000"/>
              </a:spcBef>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max_sal</a:t>
            </a:r>
            <a:r>
              <a:rPr lang="en-US" sz="2200" b="1" dirty="0">
                <a:latin typeface="Courier New" pitchFamily="49" charset="0"/>
                <a:cs typeface="Courier New" pitchFamily="49" charset="0"/>
              </a:rPr>
              <a:t> = salaries[0];</a:t>
            </a:r>
          </a:p>
          <a:p>
            <a:pPr marL="263525" indent="-263525">
              <a:spcBef>
                <a:spcPct val="40000"/>
              </a:spcBef>
            </a:pPr>
            <a:r>
              <a:rPr lang="en-US" sz="2200" b="1" dirty="0">
                <a:latin typeface="Courier New" pitchFamily="49" charset="0"/>
                <a:cs typeface="Courier New" pitchFamily="49" charset="0"/>
              </a:rPr>
              <a:t>	 // Sum the salaries, and finds max salary. </a:t>
            </a:r>
          </a:p>
          <a:p>
            <a:pPr marL="263525" indent="-263525">
              <a:spcBef>
                <a:spcPct val="40000"/>
              </a:spcBef>
            </a:pPr>
            <a:r>
              <a:rPr lang="en-US" sz="2200" b="1" dirty="0">
                <a:latin typeface="Courier New" pitchFamily="49" charset="0"/>
                <a:cs typeface="Courier New" pitchFamily="49" charset="0"/>
              </a:rPr>
              <a:t>    for (sum=0, </a:t>
            </a:r>
            <a:r>
              <a:rPr lang="en-US" sz="2200" b="1" dirty="0" err="1">
                <a:latin typeface="Courier New" pitchFamily="49" charset="0"/>
                <a:cs typeface="Courier New" pitchFamily="49" charset="0"/>
              </a:rPr>
              <a:t>i</a:t>
            </a:r>
            <a:r>
              <a:rPr lang="en-US" sz="2200" b="1" dirty="0">
                <a:latin typeface="Courier New" pitchFamily="49" charset="0"/>
                <a:cs typeface="Courier New" pitchFamily="49" charset="0"/>
              </a:rPr>
              <a:t>=0; </a:t>
            </a:r>
            <a:r>
              <a:rPr lang="en-US" sz="2200" b="1" dirty="0" err="1">
                <a:latin typeface="Courier New" pitchFamily="49" charset="0"/>
                <a:cs typeface="Courier New" pitchFamily="49" charset="0"/>
              </a:rPr>
              <a:t>i</a:t>
            </a:r>
            <a:r>
              <a:rPr lang="en-US" sz="2200" b="1" dirty="0">
                <a:latin typeface="Courier New" pitchFamily="49" charset="0"/>
                <a:cs typeface="Courier New" pitchFamily="49" charset="0"/>
              </a:rPr>
              <a:t>&lt;NUM_SALARIES; ++</a:t>
            </a:r>
            <a:r>
              <a:rPr lang="en-US" sz="2200" b="1" dirty="0" err="1">
                <a:latin typeface="Courier New" pitchFamily="49" charset="0"/>
                <a:cs typeface="Courier New" pitchFamily="49" charset="0"/>
              </a:rPr>
              <a:t>i</a:t>
            </a:r>
            <a:r>
              <a:rPr lang="en-US" sz="2200" b="1" dirty="0">
                <a:latin typeface="Courier New" pitchFamily="49" charset="0"/>
                <a:cs typeface="Courier New" pitchFamily="49" charset="0"/>
              </a:rPr>
              <a:t>)</a:t>
            </a:r>
          </a:p>
          <a:p>
            <a:pPr marL="263525" indent="-263525">
              <a:spcBef>
                <a:spcPct val="40000"/>
              </a:spcBef>
            </a:pPr>
            <a:r>
              <a:rPr lang="en-US" sz="2200" b="1" dirty="0">
                <a:latin typeface="Courier New" pitchFamily="49" charset="0"/>
                <a:cs typeface="Courier New" pitchFamily="49" charset="0"/>
              </a:rPr>
              <a:t>    {</a:t>
            </a:r>
          </a:p>
          <a:p>
            <a:pPr marL="263525" indent="-263525">
              <a:spcBef>
                <a:spcPct val="40000"/>
              </a:spcBef>
            </a:pPr>
            <a:r>
              <a:rPr lang="en-US" sz="2200" b="1" dirty="0">
                <a:latin typeface="Courier New" pitchFamily="49" charset="0"/>
                <a:cs typeface="Courier New" pitchFamily="49" charset="0"/>
              </a:rPr>
              <a:t>        sum += salaries[</a:t>
            </a:r>
            <a:r>
              <a:rPr lang="en-US" sz="2200" b="1" dirty="0" err="1">
                <a:latin typeface="Courier New" pitchFamily="49" charset="0"/>
                <a:cs typeface="Courier New" pitchFamily="49" charset="0"/>
              </a:rPr>
              <a:t>i</a:t>
            </a:r>
            <a:r>
              <a:rPr lang="en-US" sz="2200" b="1" dirty="0">
                <a:latin typeface="Courier New" pitchFamily="49" charset="0"/>
                <a:cs typeface="Courier New" pitchFamily="49" charset="0"/>
              </a:rPr>
              <a:t>];</a:t>
            </a:r>
          </a:p>
          <a:p>
            <a:pPr marL="263525" indent="-263525">
              <a:spcBef>
                <a:spcPct val="40000"/>
              </a:spcBef>
            </a:pPr>
            <a:r>
              <a:rPr lang="en-US" sz="2200" b="1" dirty="0">
                <a:latin typeface="Courier New" pitchFamily="49" charset="0"/>
                <a:cs typeface="Courier New" pitchFamily="49" charset="0"/>
              </a:rPr>
              <a:t>        if (salaries[</a:t>
            </a:r>
            <a:r>
              <a:rPr lang="en-US" sz="2200" b="1" dirty="0" err="1">
                <a:latin typeface="Courier New" pitchFamily="49" charset="0"/>
                <a:cs typeface="Courier New" pitchFamily="49" charset="0"/>
              </a:rPr>
              <a:t>i</a:t>
            </a:r>
            <a:r>
              <a:rPr lang="en-US" sz="2200" b="1" dirty="0">
                <a:latin typeface="Courier New" pitchFamily="49" charset="0"/>
                <a:cs typeface="Courier New" pitchFamily="49" charset="0"/>
              </a:rPr>
              <a:t>] &gt; </a:t>
            </a:r>
            <a:r>
              <a:rPr lang="en-US" sz="2200" b="1" dirty="0" err="1">
                <a:latin typeface="Courier New" pitchFamily="49" charset="0"/>
                <a:cs typeface="Courier New" pitchFamily="49" charset="0"/>
              </a:rPr>
              <a:t>max_sal</a:t>
            </a:r>
            <a:r>
              <a:rPr lang="en-US" sz="2200" b="1" dirty="0">
                <a:latin typeface="Courier New" pitchFamily="49" charset="0"/>
                <a:cs typeface="Courier New" pitchFamily="49" charset="0"/>
              </a:rPr>
              <a:t>)</a:t>
            </a:r>
          </a:p>
          <a:p>
            <a:pPr marL="263525" indent="-263525">
              <a:spcBef>
                <a:spcPct val="40000"/>
              </a:spcBef>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max_sal</a:t>
            </a:r>
            <a:r>
              <a:rPr lang="en-US" sz="2200" b="1" dirty="0">
                <a:latin typeface="Courier New" pitchFamily="49" charset="0"/>
                <a:cs typeface="Courier New" pitchFamily="49" charset="0"/>
              </a:rPr>
              <a:t> = salaries[</a:t>
            </a:r>
            <a:r>
              <a:rPr lang="en-US" sz="2200" b="1" dirty="0" err="1">
                <a:latin typeface="Courier New" pitchFamily="49" charset="0"/>
                <a:cs typeface="Courier New" pitchFamily="49" charset="0"/>
              </a:rPr>
              <a:t>i</a:t>
            </a:r>
            <a:r>
              <a:rPr lang="en-US" sz="2200" b="1" dirty="0">
                <a:latin typeface="Courier New" pitchFamily="49" charset="0"/>
                <a:cs typeface="Courier New" pitchFamily="49" charset="0"/>
              </a:rPr>
              <a:t>];</a:t>
            </a:r>
          </a:p>
          <a:p>
            <a:pPr marL="263525" indent="-263525">
              <a:spcBef>
                <a:spcPct val="40000"/>
              </a:spcBef>
            </a:pPr>
            <a:r>
              <a:rPr lang="en-US" sz="2200" b="1" dirty="0">
                <a:latin typeface="Courier New" pitchFamily="49" charset="0"/>
                <a:cs typeface="Courier New" pitchFamily="49" charset="0"/>
              </a:rPr>
              <a:t>    }</a:t>
            </a:r>
          </a:p>
          <a:p>
            <a:pPr marL="263525" indent="-263525">
              <a:spcBef>
                <a:spcPct val="40000"/>
              </a:spcBef>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printf</a:t>
            </a:r>
            <a:r>
              <a:rPr lang="en-US" sz="2200" b="1" dirty="0">
                <a:latin typeface="Courier New" pitchFamily="49" charset="0"/>
                <a:cs typeface="Courier New" pitchFamily="49" charset="0"/>
              </a:rPr>
              <a:t>("Max salary is %d, Average salary    is %f",</a:t>
            </a:r>
            <a:r>
              <a:rPr lang="en-US" sz="2200" b="1" dirty="0" err="1">
                <a:latin typeface="Courier New" pitchFamily="49" charset="0"/>
                <a:cs typeface="Courier New" pitchFamily="49" charset="0"/>
              </a:rPr>
              <a:t>max_sal</a:t>
            </a:r>
            <a:r>
              <a:rPr lang="en-US" sz="2200" b="1" dirty="0">
                <a:latin typeface="Courier New" pitchFamily="49" charset="0"/>
                <a:cs typeface="Courier New" pitchFamily="49" charset="0"/>
              </a:rPr>
              <a:t>, (double)sum / NUM_SALARIES);</a:t>
            </a:r>
          </a:p>
        </p:txBody>
      </p:sp>
      <p:sp>
        <p:nvSpPr>
          <p:cNvPr id="7" name="Oval 6"/>
          <p:cNvSpPr/>
          <p:nvPr/>
        </p:nvSpPr>
        <p:spPr>
          <a:xfrm>
            <a:off x="6242891" y="3333236"/>
            <a:ext cx="2450152"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a:off x="6622363" y="3571616"/>
            <a:ext cx="1691208" cy="1323439"/>
          </a:xfrm>
          <a:prstGeom prst="rect">
            <a:avLst/>
          </a:prstGeom>
          <a:noFill/>
        </p:spPr>
        <p:txBody>
          <a:bodyPr wrap="square" rtlCol="1">
            <a:spAutoFit/>
          </a:bodyPr>
          <a:lstStyle/>
          <a:p>
            <a:pPr algn="ctr"/>
            <a:r>
              <a:rPr lang="he-IL" sz="2000" dirty="0">
                <a:solidFill>
                  <a:schemeClr val="bg1"/>
                </a:solidFill>
              </a:rPr>
              <a:t>איך התכנית תשתנה אם נרצה לסכום 50 משכורות?</a:t>
            </a:r>
          </a:p>
        </p:txBody>
      </p:sp>
      <p:sp>
        <p:nvSpPr>
          <p:cNvPr id="9" name="Oval 8"/>
          <p:cNvSpPr/>
          <p:nvPr/>
        </p:nvSpPr>
        <p:spPr>
          <a:xfrm>
            <a:off x="6236648" y="3088586"/>
            <a:ext cx="2450152" cy="2363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6616120" y="3300623"/>
            <a:ext cx="1691208" cy="1938992"/>
          </a:xfrm>
          <a:prstGeom prst="rect">
            <a:avLst/>
          </a:prstGeom>
          <a:noFill/>
        </p:spPr>
        <p:txBody>
          <a:bodyPr wrap="square" rtlCol="1">
            <a:spAutoFit/>
          </a:bodyPr>
          <a:lstStyle/>
          <a:p>
            <a:pPr algn="ctr"/>
            <a:r>
              <a:rPr lang="he-IL" sz="2000" dirty="0">
                <a:solidFill>
                  <a:schemeClr val="bg1"/>
                </a:solidFill>
              </a:rPr>
              <a:t>איך התכנית תשתנה אם נרצה לקבל משכורות עם ערכים עשרוניים?</a:t>
            </a:r>
          </a:p>
        </p:txBody>
      </p:sp>
    </p:spTree>
    <p:extLst>
      <p:ext uri="{BB962C8B-B14F-4D97-AF65-F5344CB8AC3E}">
        <p14:creationId xmlns:p14="http://schemas.microsoft.com/office/powerpoint/2010/main" val="100148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17910</TotalTime>
  <Words>4722</Words>
  <Application>Microsoft Office PowerPoint</Application>
  <PresentationFormat>‫הצגה על המסך (4:3)</PresentationFormat>
  <Paragraphs>779</Paragraphs>
  <Slides>52</Slides>
  <Notes>32</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52</vt:i4>
      </vt:variant>
    </vt:vector>
  </HeadingPairs>
  <TitlesOfParts>
    <vt:vector size="57" baseType="lpstr">
      <vt:lpstr>Arial</vt:lpstr>
      <vt:lpstr>Calibri</vt:lpstr>
      <vt:lpstr>Courier New</vt:lpstr>
      <vt:lpstr>Times New Roman</vt:lpstr>
      <vt:lpstr>Office Theme</vt:lpstr>
      <vt:lpstr>מצגת של PowerPoint‏</vt:lpstr>
      <vt:lpstr>תוכנייה</vt:lpstr>
      <vt:lpstr>מערכים</vt:lpstr>
      <vt:lpstr>מערכים</vt:lpstr>
      <vt:lpstr>מערכים</vt:lpstr>
      <vt:lpstr>מערכים</vt:lpstr>
      <vt:lpstr>מערכים</vt:lpstr>
      <vt:lpstr>מערכים</vt:lpstr>
      <vt:lpstr>מערכים</vt:lpstr>
      <vt:lpstr>מערכים- תרגיל סיכום</vt:lpstr>
      <vt:lpstr>מצגת של PowerPoint‏</vt:lpstr>
      <vt:lpstr>מצגת של PowerPoint‏</vt:lpstr>
      <vt:lpstr>מצגת של PowerPoint‏</vt:lpstr>
      <vt:lpstr>מצגת של PowerPoint‏</vt:lpstr>
      <vt:lpstr>לולאות ומערכים - תרגיל סיכום</vt:lpstr>
      <vt:lpstr>לולאות ומערכים</vt:lpstr>
      <vt:lpstr>לולאות ומערכים</vt:lpstr>
      <vt:lpstr>מערכים דו ממדיים</vt:lpstr>
      <vt:lpstr>מערכים דו ממדיים</vt:lpstr>
      <vt:lpstr>מערכים דו ממדיים</vt:lpstr>
      <vt:lpstr>מערכים דו-ממדיים</vt:lpstr>
      <vt:lpstr>תרגיל 8 - פתרון</vt:lpstr>
      <vt:lpstr>תרגילי סכום</vt:lpstr>
      <vt:lpstr>תרגיל 9 - פתרון</vt:lpstr>
      <vt:lpstr>תרגילי סכום</vt:lpstr>
      <vt:lpstr>תרגיל 10- פתרון</vt:lpstr>
      <vt:lpstr>תרגיל 10- פתרון</vt:lpstr>
      <vt:lpstr>מבוא לפונקציות</vt:lpstr>
      <vt:lpstr>פונקציות ב-C</vt:lpstr>
      <vt:lpstr>דוגמה – מימוש פונקציה</vt:lpstr>
      <vt:lpstr>דוגמה - המשך</vt:lpstr>
      <vt:lpstr>פקודת return</vt:lpstr>
      <vt:lpstr>main כפונקציה</vt:lpstr>
      <vt:lpstr>המשך דוגמה – קריאה לפונקציה</vt:lpstr>
      <vt:lpstr> קריאה לפונקציה</vt:lpstr>
      <vt:lpstr>עוד על פרמטרים</vt:lpstr>
      <vt:lpstr>תרגילים</vt:lpstr>
      <vt:lpstr>תרגיל 1 - פתרון</vt:lpstr>
      <vt:lpstr>תרגילים</vt:lpstr>
      <vt:lpstr>תרגיל 2 - פתרון</vt:lpstr>
      <vt:lpstr>תרגיל 2 - פתרון</vt:lpstr>
      <vt:lpstr>תרגילים</vt:lpstr>
      <vt:lpstr>תרגיל 3 – פתרון</vt:lpstr>
      <vt:lpstr>תרגיל 3 – פתרון</vt:lpstr>
      <vt:lpstr>בדיקת ראשוניות – דוגמה לשימוש</vt:lpstr>
      <vt:lpstr>תרגיל 4 - פתרון</vt:lpstr>
      <vt:lpstr>תרגילים</vt:lpstr>
      <vt:lpstr>תרגילים</vt:lpstr>
      <vt:lpstr>הצהרת פונקציות – בעיה </vt:lpstr>
      <vt:lpstr>הצהרת פונקציות – פתרון א'</vt:lpstr>
      <vt:lpstr>הצהרת פונקציות – בעיה </vt:lpstr>
      <vt:lpstr>הצהרת פונקציות – פתרון ב'</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Javier Turek</dc:creator>
  <cp:lastModifiedBy>matt mam</cp:lastModifiedBy>
  <cp:revision>1005</cp:revision>
  <dcterms:created xsi:type="dcterms:W3CDTF">2010-03-02T14:38:42Z</dcterms:created>
  <dcterms:modified xsi:type="dcterms:W3CDTF">2021-08-05T18:54:36Z</dcterms:modified>
</cp:coreProperties>
</file>