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7"/>
  </p:notesMasterIdLst>
  <p:sldIdLst>
    <p:sldId id="259" r:id="rId2"/>
    <p:sldId id="261" r:id="rId3"/>
    <p:sldId id="498" r:id="rId4"/>
    <p:sldId id="496" r:id="rId5"/>
    <p:sldId id="497" r:id="rId6"/>
    <p:sldId id="499" r:id="rId7"/>
    <p:sldId id="414" r:id="rId8"/>
    <p:sldId id="415" r:id="rId9"/>
    <p:sldId id="416" r:id="rId10"/>
    <p:sldId id="417" r:id="rId11"/>
    <p:sldId id="422" r:id="rId12"/>
    <p:sldId id="418" r:id="rId13"/>
    <p:sldId id="423" r:id="rId14"/>
    <p:sldId id="424" r:id="rId15"/>
    <p:sldId id="425" r:id="rId16"/>
    <p:sldId id="428" r:id="rId17"/>
    <p:sldId id="426" r:id="rId18"/>
    <p:sldId id="429" r:id="rId19"/>
    <p:sldId id="430" r:id="rId20"/>
    <p:sldId id="431" r:id="rId21"/>
    <p:sldId id="432" r:id="rId22"/>
    <p:sldId id="433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 autoAdjust="0"/>
    <p:restoredTop sz="88400" autoAdjust="0"/>
  </p:normalViewPr>
  <p:slideViewPr>
    <p:cSldViewPr>
      <p:cViewPr varScale="1">
        <p:scale>
          <a:sx n="197" d="100"/>
          <a:sy n="197" d="100"/>
        </p:scale>
        <p:origin x="3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51D6B8-1538-494F-A0B7-19C04EF63F7F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3C15F4-17E4-4223-9841-47EEDE0F4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3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17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44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18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0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19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8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20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21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8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22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4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בעצם הם למדו על זה בהרצאה,</a:t>
            </a:r>
            <a:r>
              <a:rPr lang="he-IL" baseline="0" dirty="0"/>
              <a:t> כדאי לתת תזכורת, לא צריך להתעכב יותר מדי לדעתי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6623A7-4ACC-4A56-A0B9-240AAC727D35}" type="slidenum">
              <a:rPr lang="he-IL" smtClean="0"/>
              <a:pPr/>
              <a:t>24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7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76E720-76E4-4AD1-8AE3-940D80E918EC}" type="slidenum">
              <a:rPr lang="he-IL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</a:t>
            </a:r>
            <a:r>
              <a:rPr lang="he-IL" baseline="0" dirty="0"/>
              <a:t> שמשתנה זה רק הערך של העותק של </a:t>
            </a:r>
            <a:r>
              <a:rPr lang="en-US" baseline="0" dirty="0"/>
              <a:t>x</a:t>
            </a:r>
            <a:r>
              <a:rPr lang="he-IL" baseline="0" dirty="0"/>
              <a:t> על המחסנית (מומלץ לצייר את המחסנית לשם הבהרה)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F89C5C-042D-4DC1-B524-1E5A7C5C795F}" type="slidenum">
              <a:rPr lang="he-IL" smtClean="0"/>
              <a:pPr/>
              <a:t>27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63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לדברים</a:t>
            </a:r>
            <a:r>
              <a:rPr lang="he-IL" baseline="0" dirty="0"/>
              <a:t> להתחשב בהם כיוון שלא יודעים באיזה סדר הפרמטרים מחושבים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לדברים</a:t>
            </a:r>
            <a:r>
              <a:rPr lang="he-IL" baseline="0" dirty="0"/>
              <a:t> להתחשב בהם כיוון שלא יודעים באיזה </a:t>
            </a:r>
            <a:r>
              <a:rPr lang="he-IL" baseline="0"/>
              <a:t>סדר הפרמטרים מחושבים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4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8FF0C8-0A1D-4387-B5BB-5F616A8A57E6}" type="slidenum">
              <a:rPr lang="he-IL" smtClean="0"/>
              <a:pPr/>
              <a:t>32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73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print:</a:t>
            </a:r>
          </a:p>
          <a:p>
            <a:r>
              <a:rPr lang="en-US" dirty="0"/>
              <a:t>Lights are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0E35D-6E54-4E9D-B10F-16FBA32414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1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35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64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36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36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37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44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38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5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39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5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פרטים נוספים בהרצאה ובתרגול</a:t>
            </a:r>
            <a:r>
              <a:rPr lang="he-IL" baseline="0" dirty="0"/>
              <a:t> 8</a:t>
            </a:r>
            <a:endParaRPr lang="en-US" baseline="0" dirty="0"/>
          </a:p>
          <a:p>
            <a:r>
              <a:rPr lang="he-IL" dirty="0"/>
              <a:t>בקריאה, כותבים את שם המערך ללא סוגריים. </a:t>
            </a:r>
          </a:p>
          <a:p>
            <a:r>
              <a:rPr lang="he-IL" b="1" dirty="0"/>
              <a:t>תוכן המערך יכול </a:t>
            </a:r>
          </a:p>
          <a:p>
            <a:pPr marL="0" indent="0">
              <a:buNone/>
            </a:pPr>
            <a:r>
              <a:rPr lang="he-IL" b="1" dirty="0"/>
              <a:t>	להשתנות</a:t>
            </a:r>
          </a:p>
          <a:p>
            <a:r>
              <a:rPr lang="he-IL" dirty="0"/>
              <a:t>(את הסיבה נבין בהמשך)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4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40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35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41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42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65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43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0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44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48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45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36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46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35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47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6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48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8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49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6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פרטים נוספים בהרצאה ובתרגול</a:t>
            </a:r>
            <a:r>
              <a:rPr lang="he-IL" baseline="0" dirty="0"/>
              <a:t> 8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4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50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73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51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76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52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427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53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9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54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978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55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11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12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13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0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14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0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E12D2-1627-4506-922C-45CD542E09C6}" type="slidenum">
              <a:rPr lang="he-IL" smtClean="0"/>
              <a:pPr/>
              <a:t>15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4348" y="1357298"/>
            <a:ext cx="7715304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6000" kern="1200" dirty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6000" kern="12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מבוא למדעי המחשב מ' - תירגול 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A1521-EC30-40BF-BC94-F104900A75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6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תרגול </a:t>
            </a:r>
            <a:r>
              <a:rPr lang="en-US" dirty="0"/>
              <a:t>5</a:t>
            </a:r>
            <a:r>
              <a:rPr lang="he-IL" dirty="0"/>
              <a:t>: פונקציות, סוגי משתנים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מחסנית הקריאות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638" indent="-401638">
              <a:spcBef>
                <a:spcPct val="50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בתחילת התוכנית, המחסנית ריקה.</a:t>
            </a:r>
          </a:p>
          <a:p>
            <a:pPr marL="401638" indent="-401638">
              <a:spcBef>
                <a:spcPct val="50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בכל פעם שנכנסים לתוך בלוק (תחום בסוגריים מסולסלים, נרחיב בהמשך), התוכנית מקצה את המשתנים הלוקאליים של הבלוק בראש המחסנית וכך היא גדלה.</a:t>
            </a:r>
          </a:p>
          <a:p>
            <a:pPr marL="401638" indent="-401638">
              <a:spcBef>
                <a:spcPct val="50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ברגע שיוצאים מבלוק, התוכנית מפנה את</a:t>
            </a:r>
            <a:br>
              <a:rPr lang="en-US" dirty="0">
                <a:latin typeface="Times New Roman" pitchFamily="18" charset="0"/>
              </a:rPr>
            </a:br>
            <a:r>
              <a:rPr lang="he-IL" dirty="0">
                <a:latin typeface="Times New Roman" pitchFamily="18" charset="0"/>
              </a:rPr>
              <a:t>כל המשתנים שהוקצו עבור בלוק זה,</a:t>
            </a:r>
            <a:br>
              <a:rPr lang="en-US" dirty="0">
                <a:latin typeface="Times New Roman" pitchFamily="18" charset="0"/>
              </a:rPr>
            </a:br>
            <a:r>
              <a:rPr lang="he-IL" dirty="0">
                <a:latin typeface="Times New Roman" pitchFamily="18" charset="0"/>
              </a:rPr>
              <a:t>והמחסנית קטנה בחזרה.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stac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104" y="4047703"/>
            <a:ext cx="1752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4509120"/>
            <a:ext cx="3168352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33640"/>
              </p:ext>
            </p:extLst>
          </p:nvPr>
        </p:nvGraphicFramePr>
        <p:xfrm>
          <a:off x="6948264" y="1807132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21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12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4509120"/>
            <a:ext cx="3168352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403648" y="4797151"/>
            <a:ext cx="3600400" cy="23853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74577"/>
              </p:ext>
            </p:extLst>
          </p:nvPr>
        </p:nvGraphicFramePr>
        <p:xfrm>
          <a:off x="6948264" y="1807132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0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366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13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4797151"/>
            <a:ext cx="3600400" cy="23853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563888" y="5035690"/>
            <a:ext cx="1656184" cy="26551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30005"/>
              </p:ext>
            </p:extLst>
          </p:nvPr>
        </p:nvGraphicFramePr>
        <p:xfrm>
          <a:off x="6948264" y="1807132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365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14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36471"/>
              </p:ext>
            </p:extLst>
          </p:nvPr>
        </p:nvGraphicFramePr>
        <p:xfrm>
          <a:off x="6948264" y="1772817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888" y="5035690"/>
            <a:ext cx="1656184" cy="26551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843808" y="3573016"/>
            <a:ext cx="1224136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435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15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57593"/>
              </p:ext>
            </p:extLst>
          </p:nvPr>
        </p:nvGraphicFramePr>
        <p:xfrm>
          <a:off x="6948264" y="1772817"/>
          <a:ext cx="1622649" cy="4105670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y(max2)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x(max2)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3808" y="3573016"/>
            <a:ext cx="1224136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403648" y="1814512"/>
            <a:ext cx="1296144" cy="3183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071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16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6948264" y="1772817"/>
          <a:ext cx="1622649" cy="4105670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y(max2)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x(max2)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9752" y="2536687"/>
            <a:ext cx="1296144" cy="33031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6425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95736"/>
              </p:ext>
            </p:extLst>
          </p:nvPr>
        </p:nvGraphicFramePr>
        <p:xfrm>
          <a:off x="6948264" y="1772817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736" y="3556681"/>
            <a:ext cx="2376264" cy="36540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Left Brace 1"/>
          <p:cNvSpPr/>
          <p:nvPr/>
        </p:nvSpPr>
        <p:spPr>
          <a:xfrm rot="16200000">
            <a:off x="3358175" y="3276279"/>
            <a:ext cx="192659" cy="12268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3316954" y="3989280"/>
            <a:ext cx="655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92319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18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48076"/>
              </p:ext>
            </p:extLst>
          </p:nvPr>
        </p:nvGraphicFramePr>
        <p:xfrm>
          <a:off x="6948264" y="1772817"/>
          <a:ext cx="1622649" cy="4105670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y(max2)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x(max2)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7744" y="3573016"/>
            <a:ext cx="2160240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403648" y="1814512"/>
            <a:ext cx="1296144" cy="3183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28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19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89224"/>
              </p:ext>
            </p:extLst>
          </p:nvPr>
        </p:nvGraphicFramePr>
        <p:xfrm>
          <a:off x="6948264" y="1772817"/>
          <a:ext cx="1622649" cy="4105670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y(max2)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x(max2)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7744" y="2060848"/>
            <a:ext cx="1296144" cy="33031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6917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והיום נלמד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  <a:p>
            <a:r>
              <a:rPr lang="he-IL" dirty="0"/>
              <a:t>מחסנית הקריאות</a:t>
            </a:r>
          </a:p>
          <a:p>
            <a:r>
              <a:rPr lang="he-IL" dirty="0"/>
              <a:t>סוגי משתנים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20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6948264" y="1772817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z(max3)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y(max3) = 4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x(max3) = 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כתובת חזרה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max3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3648" y="3556681"/>
            <a:ext cx="3168352" cy="36540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Left Brace 8"/>
          <p:cNvSpPr/>
          <p:nvPr/>
        </p:nvSpPr>
        <p:spPr>
          <a:xfrm rot="16200000">
            <a:off x="3285365" y="2843429"/>
            <a:ext cx="197008" cy="20882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124200" y="3986047"/>
            <a:ext cx="655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5396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21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92524"/>
              </p:ext>
            </p:extLst>
          </p:nvPr>
        </p:nvGraphicFramePr>
        <p:xfrm>
          <a:off x="6948264" y="1772817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 = 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= 4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3648" y="5057900"/>
            <a:ext cx="4176464" cy="21468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Left Brace 8"/>
          <p:cNvSpPr/>
          <p:nvPr/>
        </p:nvSpPr>
        <p:spPr>
          <a:xfrm rot="16200000">
            <a:off x="4334606" y="4530489"/>
            <a:ext cx="197008" cy="15944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244144" y="5379925"/>
            <a:ext cx="655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5170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22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29997" y="1481595"/>
            <a:ext cx="5832475" cy="4417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max2(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</a:rPr>
              <a:t>	if (x &gt; y)</a:t>
            </a:r>
          </a:p>
          <a:p>
            <a:r>
              <a:rPr lang="en-US" sz="1600" dirty="0">
                <a:latin typeface="Courier New" pitchFamily="49" charset="0"/>
              </a:rPr>
              <a:t>		return x;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	return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max3(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r>
              <a:rPr lang="en-US" sz="1600" dirty="0">
                <a:latin typeface="Courier New" pitchFamily="49" charset="0"/>
              </a:rPr>
              <a:t>	return max2(max2(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),z);	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0, y = 0, z = 0;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d%d%d</a:t>
            </a:r>
            <a:r>
              <a:rPr lang="en-US" sz="1600" dirty="0">
                <a:latin typeface="Courier New" pitchFamily="49" charset="0"/>
              </a:rPr>
              <a:t>", &amp;x, &amp;y, &amp;z);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("max: %d", max3(x, y, z));</a:t>
            </a:r>
          </a:p>
          <a:p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2773"/>
              </p:ext>
            </p:extLst>
          </p:nvPr>
        </p:nvGraphicFramePr>
        <p:xfrm>
          <a:off x="6948264" y="1772817"/>
          <a:ext cx="1622649" cy="4091566"/>
        </p:xfrm>
        <a:graphic>
          <a:graphicData uri="http://schemas.openxmlformats.org/drawingml/2006/table">
            <a:tbl>
              <a:tblPr/>
              <a:tblGrid>
                <a:gridCol w="162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52320" y="1417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3648" y="5301208"/>
            <a:ext cx="1296144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983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1657350" y="1700808"/>
            <a:ext cx="5829300" cy="1021556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סוגי משתנים</a:t>
            </a:r>
            <a:br>
              <a:rPr lang="he-IL" dirty="0"/>
            </a:br>
            <a:r>
              <a:rPr lang="he-IL" sz="2700" dirty="0"/>
              <a:t>מקומיים, סטאטיים, גלובאליים</a:t>
            </a:r>
            <a:endParaRPr lang="fr-CA" sz="2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>
                <a:solidFill>
                  <a:prstClr val="black">
                    <a:tint val="75000"/>
                  </a:prstClr>
                </a:solidFill>
              </a:rPr>
              <a:t>מבוא למדעי המחשב מ' - תירגול 5</a:t>
            </a:r>
            <a:endParaRPr lang="fr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0D1-0535-4A46-B6A0-1117A86A4FEB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6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בלוקים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401638" indent="-401638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בלוק הוא קטע קוד שתחום על ידי זוג סוגריים מסולסלים </a:t>
            </a:r>
            <a:r>
              <a:rPr lang="he-IL" sz="2400" b="1" dirty="0">
                <a:latin typeface="Courier New" pitchFamily="49" charset="0"/>
              </a:rPr>
              <a:t>{ }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בלוקים יכולים להיות </a:t>
            </a:r>
            <a:r>
              <a:rPr lang="he-IL" sz="2400" u="sng" dirty="0">
                <a:latin typeface="Times New Roman" pitchFamily="18" charset="0"/>
              </a:rPr>
              <a:t>זרים</a:t>
            </a:r>
            <a:r>
              <a:rPr lang="he-IL" sz="2400" dirty="0">
                <a:latin typeface="Times New Roman" pitchFamily="18" charset="0"/>
              </a:rPr>
              <a:t> או </a:t>
            </a:r>
            <a:r>
              <a:rPr lang="he-IL" sz="2400" u="sng" dirty="0">
                <a:latin typeface="Times New Roman" pitchFamily="18" charset="0"/>
              </a:rPr>
              <a:t>מקוננים</a:t>
            </a:r>
            <a:r>
              <a:rPr lang="he-IL" sz="2400" dirty="0">
                <a:latin typeface="Times New Roman" pitchFamily="18" charset="0"/>
              </a:rPr>
              <a:t> (אחד מוגדר בתוך השני, </a:t>
            </a:r>
            <a:br>
              <a:rPr lang="en-US" sz="2400" dirty="0">
                <a:latin typeface="Times New Roman" pitchFamily="18" charset="0"/>
              </a:rPr>
            </a:br>
            <a:r>
              <a:rPr lang="he-IL" sz="2400" dirty="0">
                <a:latin typeface="Times New Roman" pitchFamily="18" charset="0"/>
              </a:rPr>
              <a:t>כמו במקרה של לולאה בתוך לולאה).</a:t>
            </a:r>
          </a:p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דוגמאות לבלוקים:</a:t>
            </a:r>
          </a:p>
          <a:p>
            <a:pPr marL="754063" lvl="1" indent="-306388">
              <a:spcBef>
                <a:spcPct val="10000"/>
              </a:spcBef>
              <a:buFont typeface="Arial" charset="0"/>
              <a:buChar char="-"/>
            </a:pPr>
            <a:r>
              <a:rPr lang="he-IL" sz="2400" dirty="0">
                <a:latin typeface="Times New Roman" pitchFamily="18" charset="0"/>
              </a:rPr>
              <a:t>כל פונקציה נכתבת בתוך בלוק.</a:t>
            </a:r>
          </a:p>
          <a:p>
            <a:pPr marL="754063" lvl="1" indent="-306388">
              <a:spcBef>
                <a:spcPct val="10000"/>
              </a:spcBef>
              <a:buFont typeface="Arial" charset="0"/>
              <a:buChar char="-"/>
            </a:pPr>
            <a:r>
              <a:rPr lang="he-IL" sz="2400" dirty="0">
                <a:latin typeface="Times New Roman" pitchFamily="18" charset="0"/>
              </a:rPr>
              <a:t>ניתן להשתמש בבלוקים בלולאות ובפקודות התניה.</a:t>
            </a:r>
          </a:p>
          <a:p>
            <a:pPr marL="754063" lvl="1" indent="-306388">
              <a:spcBef>
                <a:spcPct val="10000"/>
              </a:spcBef>
              <a:buFont typeface="Arial" charset="0"/>
              <a:buChar char="-"/>
            </a:pPr>
            <a:r>
              <a:rPr lang="he-IL" sz="2400" dirty="0">
                <a:latin typeface="Times New Roman" pitchFamily="18" charset="0"/>
              </a:rPr>
              <a:t>ניתן גם לשים בלוק סתם כך באמצע קוד רציף!</a:t>
            </a: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AD279E4-FCD3-4C52-9D03-761F67673CA9}" type="slidenum">
              <a:rPr lang="he-IL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משתנים מקומיים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709120"/>
          </a:xfrm>
        </p:spPr>
        <p:txBody>
          <a:bodyPr>
            <a:normAutofit fontScale="92500" lnSpcReduction="20000"/>
          </a:bodyPr>
          <a:lstStyle/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b="1" dirty="0">
                <a:latin typeface="Times New Roman" pitchFamily="18" charset="0"/>
              </a:rPr>
              <a:t>משתנים מקומיים</a:t>
            </a:r>
            <a:r>
              <a:rPr lang="he-IL" dirty="0">
                <a:latin typeface="Times New Roman" pitchFamily="18" charset="0"/>
              </a:rPr>
              <a:t> הם משתנים:</a:t>
            </a:r>
          </a:p>
          <a:p>
            <a:pPr marL="801688" lvl="1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החיים מרגע הגדרתם ועד סוף הבלוק בהם הוגדרו</a:t>
            </a:r>
          </a:p>
          <a:p>
            <a:pPr marL="801688" lvl="1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נגישים בבלוק בהם הוגדרו ובכל בלוק פנימי</a:t>
            </a:r>
          </a:p>
          <a:p>
            <a:pPr marL="401638" indent="-401638">
              <a:spcBef>
                <a:spcPct val="45000"/>
              </a:spcBef>
              <a:buFontTx/>
              <a:buChar char="•"/>
            </a:pPr>
            <a:endParaRPr lang="he-IL" dirty="0">
              <a:latin typeface="Times New Roman" pitchFamily="18" charset="0"/>
            </a:endParaRPr>
          </a:p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למעשה כל המשתנים שראינו עד כה הם משתנים מקומיים:</a:t>
            </a:r>
          </a:p>
          <a:p>
            <a:pPr marL="801688" lvl="1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משתנים שהוגדרו ב-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he-IL" dirty="0">
                <a:latin typeface="Courier New" panose="02070309020205020404" pitchFamily="49" charset="0"/>
              </a:rPr>
              <a:t> או בכל פונקציה אחרת</a:t>
            </a:r>
          </a:p>
          <a:p>
            <a:pPr marL="801688" lvl="1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Courier New" panose="02070309020205020404" pitchFamily="49" charset="0"/>
              </a:rPr>
              <a:t>משתני </a:t>
            </a:r>
            <a:r>
              <a:rPr lang="he-IL" dirty="0" err="1">
                <a:latin typeface="Courier New" panose="02070309020205020404" pitchFamily="49" charset="0"/>
              </a:rPr>
              <a:t>אטרציה</a:t>
            </a:r>
            <a:r>
              <a:rPr lang="he-IL" dirty="0">
                <a:latin typeface="Courier New" panose="02070309020205020404" pitchFamily="49" charset="0"/>
              </a:rPr>
              <a:t> שהוגדרו בלולאות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endParaRPr lang="he-IL" dirty="0">
              <a:latin typeface="Courier New" panose="02070309020205020404" pitchFamily="49" charset="0"/>
            </a:endParaRPr>
          </a:p>
          <a:p>
            <a:pPr marL="801688" lvl="1" indent="-401638">
              <a:spcBef>
                <a:spcPct val="45000"/>
              </a:spcBef>
              <a:buFontTx/>
              <a:buChar char="•"/>
            </a:pPr>
            <a:r>
              <a:rPr lang="he-IL" dirty="0">
                <a:latin typeface="Courier New" panose="02070309020205020404" pitchFamily="49" charset="0"/>
              </a:rPr>
              <a:t>פרמטרים של פונקציות</a:t>
            </a:r>
            <a:endParaRPr lang="he-IL" dirty="0">
              <a:latin typeface="Times New Roman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97F2636-0E8E-40A0-A662-C7A550C0FA2E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9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F8CBE-BD6C-4443-A942-D501730E60BC}" type="slidenum">
              <a:rPr lang="ar-SA"/>
              <a:pPr/>
              <a:t>26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הסתרה של משתנים</a:t>
            </a:r>
            <a:endParaRPr lang="en-US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he-IL" sz="3500" dirty="0"/>
              <a:t>משתנה מבלוק פנימי </a:t>
            </a:r>
            <a:r>
              <a:rPr lang="he-IL" sz="3500" b="1" dirty="0"/>
              <a:t>מסתיר</a:t>
            </a:r>
            <a:r>
              <a:rPr lang="he-IL" sz="3500" dirty="0"/>
              <a:t> משתנה מבלוק חיצוני אם הם בעלי אותו שם.</a:t>
            </a:r>
          </a:p>
          <a:p>
            <a:pPr eaLnBrk="1" hangingPunct="1"/>
            <a:endParaRPr lang="he-IL" sz="3600" dirty="0"/>
          </a:p>
          <a:p>
            <a:r>
              <a:rPr lang="he-IL" sz="3600" dirty="0"/>
              <a:t>ההסתרה אינה תלויה </a:t>
            </a:r>
            <a:br>
              <a:rPr lang="en-US" sz="3600" dirty="0"/>
            </a:br>
            <a:r>
              <a:rPr lang="he-IL" sz="3600" dirty="0"/>
              <a:t>בטיפוס, רק בשם.</a:t>
            </a:r>
          </a:p>
          <a:p>
            <a:pPr eaLnBrk="1" hangingPunct="1"/>
            <a:endParaRPr lang="he-IL" sz="3600" dirty="0"/>
          </a:p>
          <a:p>
            <a:r>
              <a:rPr lang="he-IL" sz="3600" dirty="0"/>
              <a:t>קוד המשתמש בהסתרה</a:t>
            </a:r>
            <a:br>
              <a:rPr lang="en-US" sz="3600" dirty="0"/>
            </a:br>
            <a:r>
              <a:rPr lang="he-IL" sz="3600" dirty="0"/>
              <a:t>מבלבל מאוד!</a:t>
            </a:r>
            <a:br>
              <a:rPr lang="en-US" sz="3600" dirty="0"/>
            </a:br>
            <a:r>
              <a:rPr lang="he-IL" sz="3600" u="sng" dirty="0"/>
              <a:t>לכן, השתדלו להימנע מכך!</a:t>
            </a:r>
            <a:endParaRPr lang="en-US" sz="3600" u="sng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2352" y="2636912"/>
            <a:ext cx="3600400" cy="26642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if (a &gt; 0)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 0.0;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(“%f\n”, a);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(“%d”, a);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משתנים סטאטיים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92500"/>
          </a:bodyPr>
          <a:lstStyle/>
          <a:p>
            <a:pPr marL="401638" indent="-401638">
              <a:spcBef>
                <a:spcPct val="35000"/>
              </a:spcBef>
              <a:buFontTx/>
              <a:buChar char="•"/>
            </a:pPr>
            <a:r>
              <a:rPr lang="he-IL" b="1" dirty="0">
                <a:latin typeface="Times New Roman" pitchFamily="18" charset="0"/>
              </a:rPr>
              <a:t>משתנים סטאטיים </a:t>
            </a:r>
            <a:r>
              <a:rPr lang="he-IL" dirty="0">
                <a:latin typeface="Times New Roman" pitchFamily="18" charset="0"/>
              </a:rPr>
              <a:t>הם משתנים:</a:t>
            </a:r>
          </a:p>
          <a:p>
            <a:pPr marL="1201738" lvl="2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החיים מרגע תחילת התוכנית ועד סופה – תמד מוקצים בתחילת ריצת התכנית, לא משנה היכן הם הוגדרו.</a:t>
            </a:r>
          </a:p>
          <a:p>
            <a:pPr marL="1201738" lvl="2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נגישים בבלוק בו הם הוגדרו ובכל בלוק פנימי (כמו משתנים מקומיים)</a:t>
            </a:r>
          </a:p>
          <a:p>
            <a:pPr marL="1201738" lvl="2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Times New Roman" pitchFamily="18" charset="0"/>
              </a:rPr>
              <a:t>מוגדרים ע"י כתיבת המילה השמורה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e-IL" dirty="0">
                <a:latin typeface="Courier New" panose="02070309020205020404" pitchFamily="49" charset="0"/>
              </a:rPr>
              <a:t> לפני שם הטיפוס בהגדרת המשתנה</a:t>
            </a:r>
          </a:p>
          <a:p>
            <a:pPr marL="801688" lvl="1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Courier New" panose="02070309020205020404" pitchFamily="49" charset="0"/>
              </a:rPr>
              <a:t>אתחול משתנים סטטיים:</a:t>
            </a:r>
          </a:p>
          <a:p>
            <a:pPr marL="1201738" lvl="2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Courier New" panose="02070309020205020404" pitchFamily="49" charset="0"/>
              </a:rPr>
              <a:t>ניתן ע"י ערכים ידועים בזמן קומפילציה בלבד</a:t>
            </a:r>
          </a:p>
          <a:p>
            <a:pPr marL="1201738" lvl="2" indent="-401638">
              <a:spcBef>
                <a:spcPct val="35000"/>
              </a:spcBef>
              <a:buFontTx/>
              <a:buChar char="•"/>
            </a:pPr>
            <a:r>
              <a:rPr lang="he-IL" dirty="0">
                <a:latin typeface="Courier New" panose="02070309020205020404" pitchFamily="49" charset="0"/>
              </a:rPr>
              <a:t>אם לא צוין ערך אתחול, משתנה סטטי יאותחל ל-0 (בניגוד למשתנה מקומי שלא יאותחל כלל ולא ניתן לצפות את ערכו)</a:t>
            </a:r>
            <a:endParaRPr lang="he-IL" dirty="0">
              <a:latin typeface="Times New Roman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1038024-9C7A-4327-8F8C-1F11889E2B3D}" type="slidenum">
              <a:rPr lang="he-IL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5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r>
              <a:rPr lang="en-US" dirty="0"/>
              <a:t> </a:t>
            </a:r>
            <a:r>
              <a:rPr lang="he-IL" dirty="0"/>
              <a:t> - מה תדפיס התוכנית?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2247024"/>
            <a:ext cx="4968552" cy="4109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ring() 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static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count++;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for (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&lt; count;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++)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(“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dring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“);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(“\n”);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for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&lt; 3;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ring();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4271981"/>
            <a:ext cx="26670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</a:t>
            </a:r>
            <a:r>
              <a:rPr lang="en-US" dirty="0"/>
              <a:t> 2</a:t>
            </a:r>
            <a:r>
              <a:rPr lang="he-IL" dirty="0"/>
              <a:t> - מה תדפיס התוכנית?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1832352"/>
            <a:ext cx="5904656" cy="41647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print_chars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(char c1, char c2) 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c%c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”, c1, c2);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har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static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n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n++;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return ‘a’ + n;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print_chars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(),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4509120"/>
            <a:ext cx="432048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Could it be more confusing?</a:t>
            </a:r>
          </a:p>
        </p:txBody>
      </p:sp>
    </p:spTree>
    <p:extLst>
      <p:ext uri="{BB962C8B-B14F-4D97-AF65-F5344CB8AC3E}">
        <p14:creationId xmlns:p14="http://schemas.microsoft.com/office/powerpoint/2010/main" val="13794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412776"/>
            <a:ext cx="7772400" cy="1931106"/>
          </a:xfrm>
        </p:spPr>
        <p:txBody>
          <a:bodyPr>
            <a:normAutofit/>
          </a:bodyPr>
          <a:lstStyle/>
          <a:p>
            <a:r>
              <a:rPr lang="he-IL" dirty="0"/>
              <a:t>פונקציות: העברת פרמטרים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</a:t>
            </a:r>
            <a:r>
              <a:rPr lang="en-US" dirty="0"/>
              <a:t> 2</a:t>
            </a:r>
            <a:r>
              <a:rPr lang="he-IL" dirty="0"/>
              <a:t> - מה תדפיס התוכנית?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1590596"/>
            <a:ext cx="6336704" cy="4718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print_chars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(char c1, char c2) 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c%c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”, c1, c2);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har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static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n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n++;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return ‘a’ + n;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char c1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char c2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cool_char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print_chars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(c1, c2);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4436" y="3533051"/>
            <a:ext cx="97112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גלובאליים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חיים מרגע תחילת התוכנית ועד סופה.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נגישים מכל נקודה בתוכנית, החל מנקודת הגדרתם.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/>
              <a:t>מוגדרים מחוץ לכל הבלוקים, בפרט, מחוץ ל-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48038" y="3929087"/>
            <a:ext cx="4533900" cy="230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void g() { … }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x = 3;</a:t>
            </a:r>
          </a:p>
          <a:p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f() { … }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main() { … 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11863" y="4073549"/>
            <a:ext cx="2016125" cy="719138"/>
          </a:xfrm>
          <a:prstGeom prst="wedgeEllipseCallout">
            <a:avLst>
              <a:gd name="adj1" fmla="val -81810"/>
              <a:gd name="adj2" fmla="val 4536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e-IL">
                <a:latin typeface="Times New Roman" pitchFamily="18" charset="0"/>
              </a:rPr>
              <a:t>משתנה גלובאלי</a:t>
            </a:r>
            <a:endParaRPr lang="ru-RU">
              <a:latin typeface="Times New Roman" pitchFamily="18" charset="0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059113" y="4794274"/>
            <a:ext cx="217487" cy="1443038"/>
          </a:xfrm>
          <a:prstGeom prst="leftBrace">
            <a:avLst>
              <a:gd name="adj1" fmla="val 57908"/>
              <a:gd name="adj2" fmla="val 50000"/>
            </a:avLst>
          </a:prstGeom>
          <a:noFill/>
          <a:ln w="28575">
            <a:solidFill>
              <a:srgbClr val="00A27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552" y="5180041"/>
            <a:ext cx="2448123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Times New Roman" pitchFamily="18" charset="0"/>
              </a:rPr>
              <a:t>המשתנה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he-IL" dirty="0">
                <a:latin typeface="Times New Roman" pitchFamily="18" charset="0"/>
              </a:rPr>
              <a:t> מוכר בכל הפונקציות שבחלק הזה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059113" y="3929086"/>
            <a:ext cx="217487" cy="720725"/>
          </a:xfrm>
          <a:prstGeom prst="leftBrace">
            <a:avLst>
              <a:gd name="adj1" fmla="val 33090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>
              <a:solidFill>
                <a:srgbClr val="D1FFD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552" y="3887812"/>
            <a:ext cx="2448123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Times New Roman" pitchFamily="18" charset="0"/>
              </a:rPr>
              <a:t>המשתנה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he-IL" dirty="0">
                <a:latin typeface="Times New Roman" pitchFamily="18" charset="0"/>
              </a:rPr>
              <a:t> איננו מוכר כאן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משתנים גלובאליים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</p:spPr>
        <p:txBody>
          <a:bodyPr>
            <a:normAutofit/>
          </a:bodyPr>
          <a:lstStyle/>
          <a:p>
            <a:pPr marL="401638" indent="-401638">
              <a:spcBef>
                <a:spcPct val="60000"/>
              </a:spcBef>
              <a:buFontTx/>
              <a:buChar char="•"/>
            </a:pPr>
            <a:r>
              <a:rPr lang="he-IL" dirty="0"/>
              <a:t>אתחול משתנים גלובאליים:</a:t>
            </a:r>
          </a:p>
          <a:p>
            <a:pPr marL="801688" lvl="1" indent="-401638">
              <a:spcBef>
                <a:spcPct val="60000"/>
              </a:spcBef>
              <a:buFontTx/>
              <a:buChar char="•"/>
            </a:pPr>
            <a:r>
              <a:rPr lang="he-IL" dirty="0"/>
              <a:t> דומה לזה של משתנים סטטיים</a:t>
            </a:r>
          </a:p>
          <a:p>
            <a:pPr marL="801688" lvl="1" indent="-401638">
              <a:spcBef>
                <a:spcPct val="60000"/>
              </a:spcBef>
              <a:buFontTx/>
              <a:buChar char="•"/>
            </a:pPr>
            <a:r>
              <a:rPr lang="he-IL" dirty="0"/>
              <a:t>מאותחלים ל-0 אם לא צוין ערך אתחול אחר. </a:t>
            </a:r>
          </a:p>
          <a:p>
            <a:pPr marL="801688" lvl="1" indent="-401638">
              <a:spcBef>
                <a:spcPct val="60000"/>
              </a:spcBef>
              <a:buFontTx/>
              <a:buChar char="•"/>
            </a:pPr>
            <a:r>
              <a:rPr lang="he-IL" dirty="0"/>
              <a:t>ניתן לאתחל רק לערכים קבועים הידועים בזמן קומפילציה</a:t>
            </a:r>
            <a:endParaRPr lang="he-IL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402F66D-A600-4188-8C3E-801B06B15A10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4964975"/>
            <a:ext cx="6604786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Times New Roman" pitchFamily="18" charset="0"/>
              </a:rPr>
              <a:t>שימוש במשתנים גלובאליים נחשב ברוב המקרים </a:t>
            </a:r>
            <a:r>
              <a:rPr lang="he-IL" sz="2400">
                <a:latin typeface="Times New Roman" pitchFamily="18" charset="0"/>
              </a:rPr>
              <a:t>תכנות </a:t>
            </a:r>
            <a:r>
              <a:rPr lang="he-IL" sz="2400" b="1" u="sng">
                <a:latin typeface="Times New Roman" pitchFamily="18" charset="0"/>
              </a:rPr>
              <a:t>רע </a:t>
            </a:r>
            <a:r>
              <a:rPr lang="he-IL" sz="2400" b="1" u="sng" dirty="0">
                <a:latin typeface="Times New Roman" pitchFamily="18" charset="0"/>
              </a:rPr>
              <a:t>מאוד</a:t>
            </a:r>
            <a:r>
              <a:rPr lang="he-IL" sz="2400" dirty="0"/>
              <a:t>. </a:t>
            </a:r>
            <a:r>
              <a:rPr lang="he-IL" sz="2400" dirty="0">
                <a:latin typeface="Times New Roman" pitchFamily="18" charset="0"/>
              </a:rPr>
              <a:t>כיוון שמשתנים גלובאליים מפרים את הרעיון של חלוקת התוכנית לפונקציות ולבעיות נפרדות.</a:t>
            </a:r>
            <a:endParaRPr lang="en-US" sz="2400" dirty="0"/>
          </a:p>
        </p:txBody>
      </p:sp>
      <p:pic>
        <p:nvPicPr>
          <p:cNvPr id="8" name="Picture 7" descr="warning-general-smal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3978" y="5013176"/>
            <a:ext cx="1214446" cy="10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2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ECD1B-1C91-4719-9155-64256E9655DC}" type="slidenum">
              <a:rPr lang="ar-SA"/>
              <a:pPr/>
              <a:t>33</a:t>
            </a:fld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6248400" cy="5181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lights_on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/* </a:t>
            </a:r>
            <a:r>
              <a:rPr lang="en-US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variable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flip_lights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lights_on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lights_on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print_light_status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lights_on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(“Lights are on.”);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else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(“Lights are off.”);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lights_on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/* </a:t>
            </a:r>
            <a:r>
              <a:rPr lang="en-US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variable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flip_lights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print_light_status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דוגמה: שימוש במשתנים גלובליים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6" y="1571612"/>
            <a:ext cx="20716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dirty="0"/>
              <a:t>מה תדפיס </a:t>
            </a:r>
          </a:p>
          <a:p>
            <a:pPr algn="r" rtl="1"/>
            <a:r>
              <a:rPr lang="he-IL" sz="3600" dirty="0"/>
              <a:t>התוכנית</a:t>
            </a:r>
          </a:p>
          <a:p>
            <a:pPr algn="r" rtl="1"/>
            <a:r>
              <a:rPr lang="he-IL" sz="3600" dirty="0"/>
              <a:t>הבאה?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8255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סיכום: השוואה בין משתנים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9983" y="2159104"/>
          <a:ext cx="848048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אתחול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זמן חיים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טווח</a:t>
                      </a:r>
                      <a:r>
                        <a:rPr lang="he-IL" sz="2400" baseline="0" dirty="0"/>
                        <a:t> הכרה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סוג משתנה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2400" baseline="0" dirty="0"/>
                        <a:t>בהגעה להגדרתו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מהגדרתו</a:t>
                      </a:r>
                      <a:r>
                        <a:rPr lang="he-IL" sz="2400" baseline="0" dirty="0"/>
                        <a:t> עד סוף ה</a:t>
                      </a:r>
                      <a:r>
                        <a:rPr lang="he-IL" sz="2400" dirty="0"/>
                        <a:t>בלוק בו הוגדר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endParaRPr lang="he-IL" sz="2400" dirty="0"/>
                    </a:p>
                    <a:p>
                      <a:pPr algn="r" rtl="1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מקומי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endParaRPr lang="he-IL" sz="2400" dirty="0"/>
                    </a:p>
                    <a:p>
                      <a:pPr algn="r" rtl="1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סטטי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מהגדרתו</a:t>
                      </a:r>
                      <a:r>
                        <a:rPr lang="he-IL" sz="2400" baseline="0" dirty="0"/>
                        <a:t> בכל הפונקציות בתוכנית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גלובאלי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932040" y="2663455"/>
            <a:ext cx="1800200" cy="237626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860032" y="3112923"/>
            <a:ext cx="187220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מהגדרתו עד סוף הבלוק בו הוגדר</a:t>
            </a:r>
            <a:endParaRPr lang="en-US" sz="2400" dirty="0"/>
          </a:p>
          <a:p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555776" y="3851587"/>
            <a:ext cx="2304256" cy="2313717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555776" y="4485721"/>
            <a:ext cx="230425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defRPr/>
            </a:pPr>
            <a:r>
              <a:rPr lang="he-IL" sz="2400" dirty="0"/>
              <a:t>מתחילת התוכנית ועד סופה</a:t>
            </a:r>
            <a:endParaRPr lang="en-US" sz="2400" dirty="0"/>
          </a:p>
          <a:p>
            <a:pPr algn="ctr"/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851587"/>
            <a:ext cx="2026568" cy="2313717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467544" y="4485721"/>
            <a:ext cx="187220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defRPr/>
            </a:pPr>
            <a:r>
              <a:rPr lang="he-IL" sz="2400" dirty="0"/>
              <a:t>בתחילת התוכנית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808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151" y="93511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dirty="0"/>
              <a:t>מחסנית הקריאות וסוגי משתנים: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35</a:t>
            </a:fld>
            <a:endParaRPr lang="en-US"/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3599805" y="918435"/>
            <a:ext cx="3384376" cy="2078517"/>
          </a:xfrm>
          <a:prstGeom prst="wedgeEllipseCallout">
            <a:avLst>
              <a:gd name="adj1" fmla="val 59365"/>
              <a:gd name="adj2" fmla="val -1725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17639" y="1365133"/>
            <a:ext cx="31487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שימו לב, משתנים גלובאליים וסטטיים לא</a:t>
            </a:r>
            <a:br>
              <a:rPr lang="en-US" dirty="0"/>
            </a:br>
            <a:r>
              <a:rPr lang="he-IL" dirty="0"/>
              <a:t>נשמרים במחסנית אלא באזור הנקרא "גלובאלי".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7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total=0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3061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total=0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status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readnum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0780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38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total=0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readnum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=?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6930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39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total=0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d",&amp;num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24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שינוי ערך פרמטר בפונקציה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2820542"/>
            <a:ext cx="3394720" cy="3056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x) 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x = 10;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x = 2;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(x);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d”,x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4883021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יודפס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he-IL" dirty="0"/>
              <a:t>בשפת </a:t>
            </a:r>
            <a:r>
              <a:rPr lang="en-US" dirty="0"/>
              <a:t>C</a:t>
            </a:r>
            <a:r>
              <a:rPr lang="he-IL" dirty="0"/>
              <a:t> שינוי ערך הפרמטרים בתוך הפונקציה לא ישפיע על ערכי משתנים מחוץ לפונקציה.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7904" y="3333838"/>
            <a:ext cx="5040560" cy="143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700" dirty="0"/>
              <a:t>הפרמטר </a:t>
            </a:r>
            <a:r>
              <a:rPr lang="en-US" sz="2700" dirty="0"/>
              <a:t>x</a:t>
            </a:r>
            <a:r>
              <a:rPr lang="he-IL" sz="2700" dirty="0"/>
              <a:t> של </a:t>
            </a:r>
            <a:r>
              <a:rPr lang="en-US" sz="2700" dirty="0" err="1"/>
              <a:t>setToTen</a:t>
            </a:r>
            <a:r>
              <a:rPr lang="he-IL" sz="2700" dirty="0"/>
              <a:t> והמשתנה </a:t>
            </a:r>
            <a:r>
              <a:rPr lang="en-US" sz="2700" dirty="0"/>
              <a:t> x</a:t>
            </a:r>
            <a:r>
              <a:rPr lang="he-IL" sz="2700" dirty="0"/>
              <a:t> של </a:t>
            </a:r>
            <a:r>
              <a:rPr lang="en-US" sz="2700" dirty="0"/>
              <a:t>main</a:t>
            </a:r>
            <a:r>
              <a:rPr lang="he-IL" sz="2700" dirty="0"/>
              <a:t> נחשבים משתנים שונים לחלוטין (מקומות אחרים בזיכרון).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893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40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571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41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352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42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71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43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status=0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458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44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082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45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status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readnum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4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639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46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readnum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=?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55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47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total=1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d",&amp;num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=7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760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48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sum=5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=7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3373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49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=7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86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מערכים לפונקציה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מעבירים מערך בגודל קבוע לפונקציה יש להגדיר אותה באופן הבא: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27984" y="2907527"/>
            <a:ext cx="4104456" cy="33337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M 3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N 2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sq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[M][N]){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sq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[0][0] = 10;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x[M][N] = {{2}};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(x);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d”,x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[0][0]);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168" y="2924944"/>
            <a:ext cx="4104456" cy="3056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N 2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[N]){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a[0] = 10;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x[N] = {2,2};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(x);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d”,x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[0]);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051720" y="5085184"/>
            <a:ext cx="358176" cy="75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04547" y="5229200"/>
            <a:ext cx="2120878" cy="61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5842529"/>
            <a:ext cx="273257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  <a:latin typeface="Brush Script MT" panose="03060802040406070304" pitchFamily="66" charset="0"/>
              </a:rPr>
              <a:t>בקריאה לפונקציה: שם המערך ללא סוגריים</a:t>
            </a:r>
            <a:endParaRPr lang="en-US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3295" y="6027195"/>
            <a:ext cx="273257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  <a:latin typeface="Brush Script MT" panose="03060802040406070304" pitchFamily="66" charset="0"/>
              </a:rPr>
              <a:t>מה יודפס?</a:t>
            </a:r>
            <a:endParaRPr lang="en-US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50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=7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8383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כתובת חזרה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מ-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readnum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+mn-cs"/>
                        </a:rPr>
                        <a:t>()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92280" y="5805264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6299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279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53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75273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54</a:t>
            </a:fld>
            <a:endParaRPr lang="en-US"/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total=2</a:t>
                      </a: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sum=12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status=2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137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מחסנית הקריאות: דוגמה</a:t>
            </a:r>
            <a:endParaRPr lang="en-US" dirty="0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38535AD-20E6-4D8D-9CC5-166B6F753558}" type="slidenum">
              <a:rPr lang="he-IL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999428" name="Group 4"/>
          <p:cNvGraphicFramePr>
            <a:graphicFrameLocks noGrp="1"/>
          </p:cNvGraphicFramePr>
          <p:nvPr/>
        </p:nvGraphicFramePr>
        <p:xfrm>
          <a:off x="7131050" y="3978275"/>
          <a:ext cx="1439863" cy="2447926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7432675" y="34750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graphicFrame>
        <p:nvGraphicFramePr>
          <p:cNvPr id="999439" name="Group 15"/>
          <p:cNvGraphicFramePr>
            <a:graphicFrameLocks noGrp="1"/>
          </p:cNvGraphicFramePr>
          <p:nvPr/>
        </p:nvGraphicFramePr>
        <p:xfrm>
          <a:off x="7126288" y="1963738"/>
          <a:ext cx="1439862" cy="122396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9" name="Text Box 23"/>
          <p:cNvSpPr txBox="1">
            <a:spLocks noChangeArrowheads="1"/>
          </p:cNvSpPr>
          <p:nvPr/>
        </p:nvSpPr>
        <p:spPr bwMode="auto">
          <a:xfrm>
            <a:off x="7308850" y="14605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Globals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1204598"/>
            <a:ext cx="5832475" cy="5075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46304" rIns="126000" bIns="82800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sum;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num;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total;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</a:rPr>
              <a:t>("%</a:t>
            </a:r>
            <a:r>
              <a:rPr lang="en-US" sz="1600" dirty="0" err="1">
                <a:latin typeface="Courier New" pitchFamily="49" charset="0"/>
              </a:rPr>
              <a:t>d",&amp;num</a:t>
            </a:r>
            <a:r>
              <a:rPr lang="en-US" sz="1600" dirty="0">
                <a:latin typeface="Courier New" pitchFamily="49" charset="0"/>
              </a:rPr>
              <a:t>) &lt; 1)</a:t>
            </a:r>
          </a:p>
          <a:p>
            <a:r>
              <a:rPr lang="en-US" sz="1600" dirty="0">
                <a:latin typeface="Courier New" pitchFamily="49" charset="0"/>
              </a:rPr>
              <a:t>    return -1;</a:t>
            </a:r>
          </a:p>
          <a:p>
            <a:r>
              <a:rPr lang="en-US" sz="1600" dirty="0">
                <a:latin typeface="Courier New" pitchFamily="49" charset="0"/>
              </a:rPr>
              <a:t>  total++;</a:t>
            </a:r>
          </a:p>
          <a:p>
            <a:r>
              <a:rPr lang="en-US" sz="1600" dirty="0">
                <a:latin typeface="Courier New" pitchFamily="49" charset="0"/>
              </a:rPr>
              <a:t>  sum += num;</a:t>
            </a:r>
          </a:p>
          <a:p>
            <a:r>
              <a:rPr lang="en-US" sz="1600" dirty="0">
                <a:latin typeface="Courier New" pitchFamily="49" charset="0"/>
              </a:rPr>
              <a:t>  return total;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1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 = 0;</a:t>
            </a:r>
          </a:p>
          <a:p>
            <a:r>
              <a:rPr lang="en-US" sz="1600" dirty="0">
                <a:latin typeface="Courier New" pitchFamily="49" charset="0"/>
              </a:rPr>
              <a:t>  do {</a:t>
            </a:r>
          </a:p>
          <a:p>
            <a:r>
              <a:rPr lang="en-US" sz="1600" dirty="0">
                <a:latin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</a:rPr>
              <a:t>readnum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</a:rPr>
              <a:t>  } while(status &lt; 2 &amp;&amp; status != -1);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("sum = %d\n", sum);</a:t>
            </a:r>
          </a:p>
          <a:p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887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מערכים לפונקציה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שינוי תוכן מערך בתוך פונקציה משנה את תוכן המערך גם מחוץ לפונקציה! (את הסיבה נבין בהמשך)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27984" y="2907527"/>
            <a:ext cx="4104456" cy="33337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M 3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N 2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sq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[M][N]){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sq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[0][0] = 10;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x[M][N] = {{2}};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(x);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d”,x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[0][0]);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168" y="2924944"/>
            <a:ext cx="4104456" cy="3056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146304" rIns="126000" bIns="8280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#define N 2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[N]){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a[0] = 10;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main()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x[N] = {2,2};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setToTen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(x);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(“%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d”,x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[0]);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return 0;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3295" y="6027195"/>
            <a:ext cx="273257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  <a:latin typeface="Brush Script MT" panose="03060802040406070304" pitchFamily="66" charset="0"/>
              </a:rPr>
              <a:t>מה יודפס?</a:t>
            </a:r>
            <a:endParaRPr lang="en-US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מחסנית הקריאות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76ADD-DB10-4EF7-9C4E-CCCC68819F73}" type="slidenum">
              <a:rPr lang="ar-SA"/>
              <a:pPr/>
              <a:t>8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דע מאין באת ולאן אתה הולך</a:t>
            </a:r>
            <a:endParaRPr lang="en-US" dirty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sz="2800" dirty="0"/>
              <a:t>נביט בקטע תוכנית:</a:t>
            </a:r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/>
          </a:p>
          <a:p>
            <a:pPr eaLnBrk="1" hangingPunct="1">
              <a:lnSpc>
                <a:spcPct val="90000"/>
              </a:lnSpc>
            </a:pPr>
            <a:r>
              <a:rPr lang="he-IL" sz="2800" dirty="0"/>
              <a:t>הפונקציה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he-IL" sz="2800" dirty="0"/>
              <a:t> נקראת כאן פעמיים.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/>
              <a:t>בכל פעם, לאחר שהפונקציה מסתיימת, התוכנית ממשיכה ממקום אחר.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/>
              <a:t>איך זה קורה?</a:t>
            </a:r>
            <a:endParaRPr lang="en-US" sz="2800" dirty="0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611560" y="2060848"/>
            <a:ext cx="7704856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delta_age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delta_height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float age1=2, age2=3, height1=1.67, height2=1.78;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delta_age = </a:t>
            </a:r>
            <a:r>
              <a:rPr lang="en-US" sz="20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delta(age1, age2)</a:t>
            </a:r>
            <a:r>
              <a:rPr lang="pt-BR" sz="20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delta_height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delta(</a:t>
            </a:r>
            <a:r>
              <a:rPr lang="pt-BR" sz="20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height1, height2</a:t>
            </a:r>
            <a:r>
              <a:rPr lang="en-US" sz="20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5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5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04451-B27C-4C95-B140-B29395463B69}" type="slidenum">
              <a:rPr lang="ar-SA"/>
              <a:pPr/>
              <a:t>9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מחסנית הקריאות</a:t>
            </a:r>
            <a:endParaRPr lang="en-US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sz="3200" dirty="0"/>
              <a:t>במהלך ריצת התוכנית, המערכת מנהלת</a:t>
            </a:r>
            <a:br>
              <a:rPr lang="en-US" sz="3200" dirty="0"/>
            </a:br>
            <a:r>
              <a:rPr lang="he-IL" sz="3200" b="1" dirty="0"/>
              <a:t>מחסנית</a:t>
            </a:r>
            <a:r>
              <a:rPr lang="he-IL" sz="3200" dirty="0"/>
              <a:t> </a:t>
            </a:r>
            <a:r>
              <a:rPr lang="he-IL" sz="3200" b="1" dirty="0"/>
              <a:t>של קריאות</a:t>
            </a:r>
            <a:r>
              <a:rPr lang="he-IL" sz="3200" dirty="0"/>
              <a:t>.</a:t>
            </a:r>
          </a:p>
          <a:p>
            <a:pPr eaLnBrk="1" hangingPunct="1"/>
            <a:r>
              <a:rPr lang="he-IL" sz="3200" dirty="0"/>
              <a:t>המחסנית מנוהלת בשיטת </a:t>
            </a:r>
            <a:r>
              <a:rPr lang="en-US" sz="3200" dirty="0"/>
              <a:t>Last-In-First-Out</a:t>
            </a:r>
            <a:r>
              <a:rPr lang="he-IL" sz="3200" dirty="0"/>
              <a:t> (ומכאן שמה).</a:t>
            </a:r>
          </a:p>
          <a:p>
            <a:pPr eaLnBrk="1" hangingPunct="1"/>
            <a:r>
              <a:rPr lang="he-IL" sz="3200" dirty="0"/>
              <a:t>על המחסנית נשמרים הנתונים הבאים:</a:t>
            </a:r>
          </a:p>
          <a:p>
            <a:pPr lvl="1" eaLnBrk="1" hangingPunct="1"/>
            <a:r>
              <a:rPr lang="he-IL" sz="3000" dirty="0"/>
              <a:t>לאן לחזור לאחר סיום הפונקציה.</a:t>
            </a:r>
          </a:p>
          <a:p>
            <a:pPr lvl="1" eaLnBrk="1" hangingPunct="1"/>
            <a:r>
              <a:rPr lang="he-IL" sz="3000" dirty="0"/>
              <a:t>ערכי הפרמטרים שהועברו לפונקציה.</a:t>
            </a:r>
          </a:p>
          <a:p>
            <a:pPr lvl="1" eaLnBrk="1" hangingPunct="1"/>
            <a:r>
              <a:rPr lang="he-IL" sz="3000" dirty="0"/>
              <a:t>משתנים לוקאליים של הפונקציה.</a:t>
            </a:r>
          </a:p>
        </p:txBody>
      </p:sp>
      <p:pic>
        <p:nvPicPr>
          <p:cNvPr id="7" name="Picture 6" descr="stac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717032"/>
            <a:ext cx="1752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15890</TotalTime>
  <Words>6114</Words>
  <Application>Microsoft Macintosh PowerPoint</Application>
  <PresentationFormat>On-screen Show (4:3)</PresentationFormat>
  <Paragraphs>1281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Brush Script MT</vt:lpstr>
      <vt:lpstr>Arial</vt:lpstr>
      <vt:lpstr>Calibri</vt:lpstr>
      <vt:lpstr>Courier New</vt:lpstr>
      <vt:lpstr>Times New Roman</vt:lpstr>
      <vt:lpstr>Office Theme</vt:lpstr>
      <vt:lpstr>PowerPoint Presentation</vt:lpstr>
      <vt:lpstr>והיום נלמד</vt:lpstr>
      <vt:lpstr>פונקציות: העברת פרמטרים</vt:lpstr>
      <vt:lpstr>שינוי ערך פרמטר בפונקציה</vt:lpstr>
      <vt:lpstr>העברת מערכים לפונקציה</vt:lpstr>
      <vt:lpstr>העברת מערכים לפונקציה</vt:lpstr>
      <vt:lpstr>מחסנית הקריאות</vt:lpstr>
      <vt:lpstr>דע מאין באת ולאן אתה הולך</vt:lpstr>
      <vt:lpstr>מחסנית הקריאות</vt:lpstr>
      <vt:lpstr>מחסנית הקריאות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סוגי משתנים מקומיים, סטאטיים, גלובאליים</vt:lpstr>
      <vt:lpstr>בלוקים</vt:lpstr>
      <vt:lpstr>משתנים מקומיים</vt:lpstr>
      <vt:lpstr>הסתרה של משתנים</vt:lpstr>
      <vt:lpstr>משתנים סטאטיים</vt:lpstr>
      <vt:lpstr>דוגמה  - מה תדפיס התוכנית?</vt:lpstr>
      <vt:lpstr>דוגמה  2 - מה תדפיס התוכנית?</vt:lpstr>
      <vt:lpstr>דוגמה  2 - מה תדפיס התוכנית?</vt:lpstr>
      <vt:lpstr>משתנים גלובאליים</vt:lpstr>
      <vt:lpstr>משתנים גלובאליים</vt:lpstr>
      <vt:lpstr>דוגמה: שימוש במשתנים גלובליים</vt:lpstr>
      <vt:lpstr>סיכום: השוואה בין משתנים </vt:lpstr>
      <vt:lpstr>מחסנית הקריאות וסוגי משתנים: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  <vt:lpstr>מחסנית הקריאות: דוגמה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 Turek</dc:creator>
  <cp:lastModifiedBy>Catherine Haddad</cp:lastModifiedBy>
  <cp:revision>855</cp:revision>
  <dcterms:created xsi:type="dcterms:W3CDTF">2010-03-02T14:38:42Z</dcterms:created>
  <dcterms:modified xsi:type="dcterms:W3CDTF">2021-11-21T11:11:51Z</dcterms:modified>
</cp:coreProperties>
</file>